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130"/>
  </p:notesMasterIdLst>
  <p:sldIdLst>
    <p:sldId id="534" r:id="rId2"/>
    <p:sldId id="588" r:id="rId3"/>
    <p:sldId id="587" r:id="rId4"/>
    <p:sldId id="589" r:id="rId5"/>
    <p:sldId id="590" r:id="rId6"/>
    <p:sldId id="591" r:id="rId7"/>
    <p:sldId id="592" r:id="rId8"/>
    <p:sldId id="593" r:id="rId9"/>
    <p:sldId id="594" r:id="rId10"/>
    <p:sldId id="595" r:id="rId11"/>
    <p:sldId id="585" r:id="rId12"/>
    <p:sldId id="356" r:id="rId13"/>
    <p:sldId id="586" r:id="rId14"/>
    <p:sldId id="548" r:id="rId15"/>
    <p:sldId id="545" r:id="rId16"/>
    <p:sldId id="549" r:id="rId17"/>
    <p:sldId id="551" r:id="rId18"/>
    <p:sldId id="552" r:id="rId19"/>
    <p:sldId id="553" r:id="rId20"/>
    <p:sldId id="554" r:id="rId21"/>
    <p:sldId id="555" r:id="rId22"/>
    <p:sldId id="556" r:id="rId23"/>
    <p:sldId id="557" r:id="rId24"/>
    <p:sldId id="558" r:id="rId25"/>
    <p:sldId id="559" r:id="rId26"/>
    <p:sldId id="560" r:id="rId27"/>
    <p:sldId id="561" r:id="rId28"/>
    <p:sldId id="562" r:id="rId29"/>
    <p:sldId id="563" r:id="rId30"/>
    <p:sldId id="564" r:id="rId31"/>
    <p:sldId id="565" r:id="rId32"/>
    <p:sldId id="566" r:id="rId33"/>
    <p:sldId id="567" r:id="rId34"/>
    <p:sldId id="568" r:id="rId35"/>
    <p:sldId id="569" r:id="rId36"/>
    <p:sldId id="570" r:id="rId37"/>
    <p:sldId id="571" r:id="rId38"/>
    <p:sldId id="572" r:id="rId39"/>
    <p:sldId id="573" r:id="rId40"/>
    <p:sldId id="574" r:id="rId41"/>
    <p:sldId id="575" r:id="rId42"/>
    <p:sldId id="576" r:id="rId43"/>
    <p:sldId id="578" r:id="rId44"/>
    <p:sldId id="579" r:id="rId45"/>
    <p:sldId id="580" r:id="rId46"/>
    <p:sldId id="581" r:id="rId47"/>
    <p:sldId id="582" r:id="rId48"/>
    <p:sldId id="583" r:id="rId49"/>
    <p:sldId id="584" r:id="rId50"/>
    <p:sldId id="305" r:id="rId51"/>
    <p:sldId id="293" r:id="rId52"/>
    <p:sldId id="319" r:id="rId53"/>
    <p:sldId id="320" r:id="rId54"/>
    <p:sldId id="257" r:id="rId55"/>
    <p:sldId id="258" r:id="rId56"/>
    <p:sldId id="259" r:id="rId57"/>
    <p:sldId id="261" r:id="rId58"/>
    <p:sldId id="260" r:id="rId59"/>
    <p:sldId id="326" r:id="rId60"/>
    <p:sldId id="324" r:id="rId61"/>
    <p:sldId id="322" r:id="rId62"/>
    <p:sldId id="321" r:id="rId63"/>
    <p:sldId id="323" r:id="rId64"/>
    <p:sldId id="328" r:id="rId65"/>
    <p:sldId id="355" r:id="rId66"/>
    <p:sldId id="353" r:id="rId67"/>
    <p:sldId id="476" r:id="rId68"/>
    <p:sldId id="325" r:id="rId69"/>
    <p:sldId id="477" r:id="rId70"/>
    <p:sldId id="541" r:id="rId71"/>
    <p:sldId id="542" r:id="rId72"/>
    <p:sldId id="543" r:id="rId73"/>
    <p:sldId id="478" r:id="rId74"/>
    <p:sldId id="520" r:id="rId75"/>
    <p:sldId id="330" r:id="rId76"/>
    <p:sldId id="475" r:id="rId77"/>
    <p:sldId id="318" r:id="rId78"/>
    <p:sldId id="479" r:id="rId79"/>
    <p:sldId id="535" r:id="rId80"/>
    <p:sldId id="536" r:id="rId81"/>
    <p:sldId id="298" r:id="rId82"/>
    <p:sldId id="286" r:id="rId83"/>
    <p:sldId id="510" r:id="rId84"/>
    <p:sldId id="511" r:id="rId85"/>
    <p:sldId id="512" r:id="rId86"/>
    <p:sldId id="513" r:id="rId87"/>
    <p:sldId id="262" r:id="rId88"/>
    <p:sldId id="514" r:id="rId89"/>
    <p:sldId id="515" r:id="rId90"/>
    <p:sldId id="274" r:id="rId91"/>
    <p:sldId id="516" r:id="rId92"/>
    <p:sldId id="308" r:id="rId93"/>
    <p:sldId id="312" r:id="rId94"/>
    <p:sldId id="309" r:id="rId95"/>
    <p:sldId id="508" r:id="rId96"/>
    <p:sldId id="509" r:id="rId97"/>
    <p:sldId id="310" r:id="rId98"/>
    <p:sldId id="311" r:id="rId99"/>
    <p:sldId id="537" r:id="rId100"/>
    <p:sldId id="256" r:id="rId101"/>
    <p:sldId id="538" r:id="rId102"/>
    <p:sldId id="517" r:id="rId103"/>
    <p:sldId id="518" r:id="rId104"/>
    <p:sldId id="539" r:id="rId105"/>
    <p:sldId id="540" r:id="rId106"/>
    <p:sldId id="523" r:id="rId107"/>
    <p:sldId id="337" r:id="rId108"/>
    <p:sldId id="339" r:id="rId109"/>
    <p:sldId id="524" r:id="rId110"/>
    <p:sldId id="525" r:id="rId111"/>
    <p:sldId id="526" r:id="rId112"/>
    <p:sldId id="527" r:id="rId113"/>
    <p:sldId id="528" r:id="rId114"/>
    <p:sldId id="529" r:id="rId115"/>
    <p:sldId id="338" r:id="rId116"/>
    <p:sldId id="530" r:id="rId117"/>
    <p:sldId id="327" r:id="rId118"/>
    <p:sldId id="531" r:id="rId119"/>
    <p:sldId id="329" r:id="rId120"/>
    <p:sldId id="336" r:id="rId121"/>
    <p:sldId id="331" r:id="rId122"/>
    <p:sldId id="333" r:id="rId123"/>
    <p:sldId id="532" r:id="rId124"/>
    <p:sldId id="334" r:id="rId125"/>
    <p:sldId id="335" r:id="rId126"/>
    <p:sldId id="332" r:id="rId127"/>
    <p:sldId id="533" r:id="rId128"/>
    <p:sldId id="521" r:id="rId12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34" autoAdjust="0"/>
    <p:restoredTop sz="84095" autoAdjust="0"/>
  </p:normalViewPr>
  <p:slideViewPr>
    <p:cSldViewPr snapToGrid="0">
      <p:cViewPr varScale="1">
        <p:scale>
          <a:sx n="70" d="100"/>
          <a:sy n="70" d="100"/>
        </p:scale>
        <p:origin x="-1088" y="-104"/>
      </p:cViewPr>
      <p:guideLst>
        <p:guide orient="horz" pos="2160"/>
        <p:guide pos="3840"/>
      </p:guideLst>
    </p:cSldViewPr>
  </p:slideViewPr>
  <p:outlineViewPr>
    <p:cViewPr>
      <p:scale>
        <a:sx n="33" d="100"/>
        <a:sy n="33" d="100"/>
      </p:scale>
      <p:origin x="0" y="-8898"/>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notesMaster" Target="notesMasters/notesMaster1.xml"/><Relationship Id="rId131" Type="http://schemas.openxmlformats.org/officeDocument/2006/relationships/printerSettings" Target="printerSettings/printerSettings1.bin"/><Relationship Id="rId132" Type="http://schemas.openxmlformats.org/officeDocument/2006/relationships/presProps" Target="presProps.xml"/><Relationship Id="rId133" Type="http://schemas.openxmlformats.org/officeDocument/2006/relationships/viewProps" Target="viewProps.xml"/><Relationship Id="rId134" Type="http://schemas.openxmlformats.org/officeDocument/2006/relationships/theme" Target="theme/theme1.xml"/><Relationship Id="rId13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ucy\Desktop\final\Book%202-White%20&amp;%20Black.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Lucy\Desktop\final\Book%202-White%20&amp;%20Black.xlsx" TargetMode="External"/><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93816653750737"/>
          <c:y val="0.129449965722044"/>
          <c:w val="0.729093582761836"/>
          <c:h val="0.664400877771305"/>
        </c:manualLayout>
      </c:layout>
      <c:barChart>
        <c:barDir val="col"/>
        <c:grouping val="clustered"/>
        <c:varyColors val="0"/>
        <c:ser>
          <c:idx val="0"/>
          <c:order val="0"/>
          <c:tx>
            <c:strRef>
              <c:f>'Sheet2 (2)'!$L$35</c:f>
              <c:strCache>
                <c:ptCount val="1"/>
                <c:pt idx="0">
                  <c:v>YES</c:v>
                </c:pt>
              </c:strCache>
            </c:strRef>
          </c:tx>
          <c:invertIfNegative val="0"/>
          <c:dPt>
            <c:idx val="0"/>
            <c:invertIfNegative val="0"/>
            <c:bubble3D val="0"/>
            <c:spPr>
              <a:solidFill>
                <a:srgbClr val="C00000"/>
              </a:solidFill>
            </c:spPr>
            <c:extLst xmlns:c16r2="http://schemas.microsoft.com/office/drawing/2015/06/chart">
              <c:ext xmlns:c16="http://schemas.microsoft.com/office/drawing/2014/chart" uri="{C3380CC4-5D6E-409C-BE32-E72D297353CC}">
                <c16:uniqueId val="{00000001-CB0C-4D73-AE9C-47B1F8025E82}"/>
              </c:ext>
            </c:extLst>
          </c:dPt>
          <c:dPt>
            <c:idx val="1"/>
            <c:invertIfNegative val="0"/>
            <c:bubble3D val="0"/>
            <c:spPr>
              <a:solidFill>
                <a:srgbClr val="C00000"/>
              </a:solidFill>
            </c:spPr>
            <c:extLst xmlns:c16r2="http://schemas.microsoft.com/office/drawing/2015/06/chart">
              <c:ext xmlns:c16="http://schemas.microsoft.com/office/drawing/2014/chart" uri="{C3380CC4-5D6E-409C-BE32-E72D297353CC}">
                <c16:uniqueId val="{00000003-CB0C-4D73-AE9C-47B1F8025E82}"/>
              </c:ext>
            </c:extLst>
          </c:dPt>
          <c:dPt>
            <c:idx val="2"/>
            <c:invertIfNegative val="0"/>
            <c:bubble3D val="0"/>
            <c:spPr>
              <a:solidFill>
                <a:srgbClr val="C00000"/>
              </a:solidFill>
            </c:spPr>
            <c:extLst xmlns:c16r2="http://schemas.microsoft.com/office/drawing/2015/06/chart">
              <c:ext xmlns:c16="http://schemas.microsoft.com/office/drawing/2014/chart" uri="{C3380CC4-5D6E-409C-BE32-E72D297353CC}">
                <c16:uniqueId val="{00000005-CB0C-4D73-AE9C-47B1F8025E82}"/>
              </c:ext>
            </c:extLst>
          </c:dPt>
          <c:dPt>
            <c:idx val="4"/>
            <c:invertIfNegative val="0"/>
            <c:bubble3D val="0"/>
            <c:spPr>
              <a:solidFill>
                <a:srgbClr val="110472"/>
              </a:solidFill>
            </c:spPr>
            <c:extLst xmlns:c16r2="http://schemas.microsoft.com/office/drawing/2015/06/chart">
              <c:ext xmlns:c16="http://schemas.microsoft.com/office/drawing/2014/chart" uri="{C3380CC4-5D6E-409C-BE32-E72D297353CC}">
                <c16:uniqueId val="{00000007-CB0C-4D73-AE9C-47B1F8025E82}"/>
              </c:ext>
            </c:extLst>
          </c:dPt>
          <c:dPt>
            <c:idx val="5"/>
            <c:invertIfNegative val="0"/>
            <c:bubble3D val="0"/>
            <c:spPr>
              <a:solidFill>
                <a:srgbClr val="110472"/>
              </a:solidFill>
            </c:spPr>
            <c:extLst xmlns:c16r2="http://schemas.microsoft.com/office/drawing/2015/06/chart">
              <c:ext xmlns:c16="http://schemas.microsoft.com/office/drawing/2014/chart" uri="{C3380CC4-5D6E-409C-BE32-E72D297353CC}">
                <c16:uniqueId val="{00000009-CB0C-4D73-AE9C-47B1F8025E82}"/>
              </c:ext>
            </c:extLst>
          </c:dPt>
          <c:dPt>
            <c:idx val="6"/>
            <c:invertIfNegative val="0"/>
            <c:bubble3D val="0"/>
            <c:spPr>
              <a:solidFill>
                <a:srgbClr val="110472"/>
              </a:solidFill>
            </c:spPr>
            <c:extLst xmlns:c16r2="http://schemas.microsoft.com/office/drawing/2015/06/chart">
              <c:ext xmlns:c16="http://schemas.microsoft.com/office/drawing/2014/chart" uri="{C3380CC4-5D6E-409C-BE32-E72D297353CC}">
                <c16:uniqueId val="{0000000B-CB0C-4D73-AE9C-47B1F8025E82}"/>
              </c:ext>
            </c:extLst>
          </c:dPt>
          <c:dLbls>
            <c:spPr>
              <a:noFill/>
              <a:ln>
                <a:noFill/>
              </a:ln>
              <a:effectLst/>
            </c:spPr>
            <c:txPr>
              <a:bodyPr/>
              <a:lstStyle/>
              <a:p>
                <a:pPr>
                  <a:defRPr sz="1400">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'Sheet2 (2)'!$M$34:$S$34</c:f>
              <c:strCache>
                <c:ptCount val="7"/>
                <c:pt idx="0">
                  <c:v>HRFOL</c:v>
                </c:pt>
                <c:pt idx="1">
                  <c:v>ARFOL</c:v>
                </c:pt>
                <c:pt idx="2">
                  <c:v>APRFOL</c:v>
                </c:pt>
                <c:pt idx="4">
                  <c:v>HROL</c:v>
                </c:pt>
                <c:pt idx="5">
                  <c:v>AROL</c:v>
                </c:pt>
                <c:pt idx="6">
                  <c:v>APROL</c:v>
                </c:pt>
              </c:strCache>
            </c:strRef>
          </c:cat>
          <c:val>
            <c:numRef>
              <c:f>'Sheet2 (2)'!$M$35:$S$35</c:f>
              <c:numCache>
                <c:formatCode>General</c:formatCode>
                <c:ptCount val="7"/>
                <c:pt idx="0">
                  <c:v>70.8</c:v>
                </c:pt>
                <c:pt idx="1">
                  <c:v>29.4</c:v>
                </c:pt>
                <c:pt idx="2">
                  <c:v>55.0</c:v>
                </c:pt>
                <c:pt idx="4">
                  <c:v>77.1</c:v>
                </c:pt>
                <c:pt idx="5">
                  <c:v>62.2</c:v>
                </c:pt>
                <c:pt idx="6">
                  <c:v>78.3</c:v>
                </c:pt>
              </c:numCache>
            </c:numRef>
          </c:val>
          <c:extLst xmlns:c16r2="http://schemas.microsoft.com/office/drawing/2015/06/chart">
            <c:ext xmlns:c16="http://schemas.microsoft.com/office/drawing/2014/chart" uri="{C3380CC4-5D6E-409C-BE32-E72D297353CC}">
              <c16:uniqueId val="{0000000C-CB0C-4D73-AE9C-47B1F8025E82}"/>
            </c:ext>
          </c:extLst>
        </c:ser>
        <c:dLbls>
          <c:showLegendKey val="0"/>
          <c:showVal val="0"/>
          <c:showCatName val="0"/>
          <c:showSerName val="0"/>
          <c:showPercent val="0"/>
          <c:showBubbleSize val="0"/>
        </c:dLbls>
        <c:gapWidth val="150"/>
        <c:axId val="-2124021016"/>
        <c:axId val="-2126389800"/>
      </c:barChart>
      <c:catAx>
        <c:axId val="-2124021016"/>
        <c:scaling>
          <c:orientation val="minMax"/>
        </c:scaling>
        <c:delete val="0"/>
        <c:axPos val="b"/>
        <c:numFmt formatCode="General" sourceLinked="0"/>
        <c:majorTickMark val="out"/>
        <c:minorTickMark val="none"/>
        <c:tickLblPos val="nextTo"/>
        <c:txPr>
          <a:bodyPr/>
          <a:lstStyle/>
          <a:p>
            <a:pPr>
              <a:defRPr sz="1200">
                <a:latin typeface="Times New Roman" pitchFamily="18" charset="0"/>
                <a:cs typeface="Times New Roman" pitchFamily="18" charset="0"/>
              </a:defRPr>
            </a:pPr>
            <a:endParaRPr lang="en-US"/>
          </a:p>
        </c:txPr>
        <c:crossAx val="-2126389800"/>
        <c:crosses val="autoZero"/>
        <c:auto val="1"/>
        <c:lblAlgn val="ctr"/>
        <c:lblOffset val="100"/>
        <c:noMultiLvlLbl val="0"/>
      </c:catAx>
      <c:valAx>
        <c:axId val="-2126389800"/>
        <c:scaling>
          <c:orientation val="minMax"/>
        </c:scaling>
        <c:delete val="0"/>
        <c:axPos val="l"/>
        <c:numFmt formatCode="General" sourceLinked="1"/>
        <c:majorTickMark val="out"/>
        <c:minorTickMark val="none"/>
        <c:tickLblPos val="nextTo"/>
        <c:txPr>
          <a:bodyPr/>
          <a:lstStyle/>
          <a:p>
            <a:pPr>
              <a:defRPr sz="1400">
                <a:latin typeface="Times New Roman" pitchFamily="18" charset="0"/>
                <a:cs typeface="Times New Roman" pitchFamily="18" charset="0"/>
              </a:defRPr>
            </a:pPr>
            <a:endParaRPr lang="en-US"/>
          </a:p>
        </c:txPr>
        <c:crossAx val="-2124021016"/>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2469055436872"/>
          <c:y val="0.115028482610772"/>
          <c:w val="0.749304599845855"/>
          <c:h val="0.651155319144757"/>
        </c:manualLayout>
      </c:layout>
      <c:barChart>
        <c:barDir val="col"/>
        <c:grouping val="clustered"/>
        <c:varyColors val="0"/>
        <c:ser>
          <c:idx val="0"/>
          <c:order val="0"/>
          <c:invertIfNegative val="0"/>
          <c:dPt>
            <c:idx val="0"/>
            <c:invertIfNegative val="0"/>
            <c:bubble3D val="0"/>
            <c:spPr>
              <a:solidFill>
                <a:srgbClr val="D10000"/>
              </a:solidFill>
            </c:spPr>
            <c:extLst xmlns:c16r2="http://schemas.microsoft.com/office/drawing/2015/06/chart">
              <c:ext xmlns:c16="http://schemas.microsoft.com/office/drawing/2014/chart" uri="{C3380CC4-5D6E-409C-BE32-E72D297353CC}">
                <c16:uniqueId val="{00000001-3970-40DA-B9EC-673B7ADC9DB9}"/>
              </c:ext>
            </c:extLst>
          </c:dPt>
          <c:dPt>
            <c:idx val="1"/>
            <c:invertIfNegative val="0"/>
            <c:bubble3D val="0"/>
            <c:spPr>
              <a:solidFill>
                <a:srgbClr val="C00000"/>
              </a:solidFill>
            </c:spPr>
            <c:extLst xmlns:c16r2="http://schemas.microsoft.com/office/drawing/2015/06/chart">
              <c:ext xmlns:c16="http://schemas.microsoft.com/office/drawing/2014/chart" uri="{C3380CC4-5D6E-409C-BE32-E72D297353CC}">
                <c16:uniqueId val="{00000003-3970-40DA-B9EC-673B7ADC9DB9}"/>
              </c:ext>
            </c:extLst>
          </c:dPt>
          <c:dPt>
            <c:idx val="3"/>
            <c:invertIfNegative val="0"/>
            <c:bubble3D val="0"/>
            <c:spPr>
              <a:solidFill>
                <a:srgbClr val="110472"/>
              </a:solidFill>
            </c:spPr>
            <c:extLst xmlns:c16r2="http://schemas.microsoft.com/office/drawing/2015/06/chart">
              <c:ext xmlns:c16="http://schemas.microsoft.com/office/drawing/2014/chart" uri="{C3380CC4-5D6E-409C-BE32-E72D297353CC}">
                <c16:uniqueId val="{00000005-3970-40DA-B9EC-673B7ADC9DB9}"/>
              </c:ext>
            </c:extLst>
          </c:dPt>
          <c:dPt>
            <c:idx val="4"/>
            <c:invertIfNegative val="0"/>
            <c:bubble3D val="0"/>
            <c:spPr>
              <a:solidFill>
                <a:srgbClr val="110472"/>
              </a:solidFill>
            </c:spPr>
            <c:extLst xmlns:c16r2="http://schemas.microsoft.com/office/drawing/2015/06/chart">
              <c:ext xmlns:c16="http://schemas.microsoft.com/office/drawing/2014/chart" uri="{C3380CC4-5D6E-409C-BE32-E72D297353CC}">
                <c16:uniqueId val="{00000007-3970-40DA-B9EC-673B7ADC9DB9}"/>
              </c:ext>
            </c:extLst>
          </c:dPt>
          <c:dLbls>
            <c:spPr>
              <a:noFill/>
              <a:ln>
                <a:noFill/>
              </a:ln>
              <a:effectLst/>
            </c:spPr>
            <c:txPr>
              <a:bodyPr/>
              <a:lstStyle/>
              <a:p>
                <a:pPr>
                  <a:defRPr sz="1400">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'Sheet2 (2)'!$O$38:$S$38</c:f>
              <c:strCache>
                <c:ptCount val="5"/>
                <c:pt idx="0">
                  <c:v>HEQIP</c:v>
                </c:pt>
                <c:pt idx="1">
                  <c:v>PEQIP</c:v>
                </c:pt>
                <c:pt idx="3">
                  <c:v>HVAPG</c:v>
                </c:pt>
                <c:pt idx="4">
                  <c:v>PVAPG</c:v>
                </c:pt>
              </c:strCache>
            </c:strRef>
          </c:cat>
          <c:val>
            <c:numRef>
              <c:f>'Sheet2 (2)'!$O$39:$S$39</c:f>
              <c:numCache>
                <c:formatCode>General</c:formatCode>
                <c:ptCount val="5"/>
                <c:pt idx="0">
                  <c:v>70.8</c:v>
                </c:pt>
                <c:pt idx="1">
                  <c:v>30.9</c:v>
                </c:pt>
                <c:pt idx="3">
                  <c:v>38.5</c:v>
                </c:pt>
                <c:pt idx="4">
                  <c:v>18.9</c:v>
                </c:pt>
              </c:numCache>
            </c:numRef>
          </c:val>
          <c:extLst xmlns:c16r2="http://schemas.microsoft.com/office/drawing/2015/06/chart">
            <c:ext xmlns:c16="http://schemas.microsoft.com/office/drawing/2014/chart" uri="{C3380CC4-5D6E-409C-BE32-E72D297353CC}">
              <c16:uniqueId val="{00000008-3970-40DA-B9EC-673B7ADC9DB9}"/>
            </c:ext>
          </c:extLst>
        </c:ser>
        <c:dLbls>
          <c:showLegendKey val="0"/>
          <c:showVal val="0"/>
          <c:showCatName val="0"/>
          <c:showSerName val="0"/>
          <c:showPercent val="0"/>
          <c:showBubbleSize val="0"/>
        </c:dLbls>
        <c:gapWidth val="150"/>
        <c:axId val="-2126419400"/>
        <c:axId val="-2126422520"/>
      </c:barChart>
      <c:catAx>
        <c:axId val="-2126419400"/>
        <c:scaling>
          <c:orientation val="minMax"/>
        </c:scaling>
        <c:delete val="0"/>
        <c:axPos val="b"/>
        <c:numFmt formatCode="General" sourceLinked="0"/>
        <c:majorTickMark val="out"/>
        <c:minorTickMark val="none"/>
        <c:tickLblPos val="nextTo"/>
        <c:txPr>
          <a:bodyPr/>
          <a:lstStyle/>
          <a:p>
            <a:pPr>
              <a:defRPr sz="1200">
                <a:latin typeface="Times New Roman" pitchFamily="18" charset="0"/>
                <a:cs typeface="Times New Roman" pitchFamily="18" charset="0"/>
              </a:defRPr>
            </a:pPr>
            <a:endParaRPr lang="en-US"/>
          </a:p>
        </c:txPr>
        <c:crossAx val="-2126422520"/>
        <c:crosses val="autoZero"/>
        <c:auto val="1"/>
        <c:lblAlgn val="ctr"/>
        <c:lblOffset val="100"/>
        <c:noMultiLvlLbl val="0"/>
      </c:catAx>
      <c:valAx>
        <c:axId val="-2126422520"/>
        <c:scaling>
          <c:orientation val="minMax"/>
        </c:scaling>
        <c:delete val="0"/>
        <c:axPos val="l"/>
        <c:numFmt formatCode="General" sourceLinked="1"/>
        <c:majorTickMark val="out"/>
        <c:minorTickMark val="none"/>
        <c:tickLblPos val="nextTo"/>
        <c:txPr>
          <a:bodyPr/>
          <a:lstStyle/>
          <a:p>
            <a:pPr>
              <a:defRPr sz="1400">
                <a:latin typeface="Times New Roman" pitchFamily="18" charset="0"/>
                <a:cs typeface="Times New Roman" pitchFamily="18" charset="0"/>
              </a:defRPr>
            </a:pPr>
            <a:endParaRPr lang="en-US"/>
          </a:p>
        </c:txPr>
        <c:crossAx val="-2126419400"/>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CC2929-005B-450D-81E2-1CB20EBB310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F52DE2C-4E3E-4EFA-9620-7498BADCC0E9}">
      <dgm:prSet/>
      <dgm:spPr/>
      <dgm:t>
        <a:bodyPr/>
        <a:lstStyle/>
        <a:p>
          <a:r>
            <a:rPr lang="en-US" dirty="0"/>
            <a:t>How the brain and body respond to any demand.</a:t>
          </a:r>
        </a:p>
      </dgm:t>
    </dgm:pt>
    <dgm:pt modelId="{3E9A3551-699C-4056-A1D6-7ECA79149D5C}" type="parTrans" cxnId="{46B162C3-11CB-43A0-B2A9-6729C2C22B5F}">
      <dgm:prSet/>
      <dgm:spPr/>
      <dgm:t>
        <a:bodyPr/>
        <a:lstStyle/>
        <a:p>
          <a:endParaRPr lang="en-US"/>
        </a:p>
      </dgm:t>
    </dgm:pt>
    <dgm:pt modelId="{C2565BC0-4D4C-4690-A37D-A5386A681F65}" type="sibTrans" cxnId="{46B162C3-11CB-43A0-B2A9-6729C2C22B5F}">
      <dgm:prSet/>
      <dgm:spPr/>
      <dgm:t>
        <a:bodyPr/>
        <a:lstStyle/>
        <a:p>
          <a:endParaRPr lang="en-US"/>
        </a:p>
      </dgm:t>
    </dgm:pt>
    <dgm:pt modelId="{D4B7CF8D-06A8-4EDB-9F40-63C038F0A7BE}">
      <dgm:prSet/>
      <dgm:spPr/>
      <dgm:t>
        <a:bodyPr/>
        <a:lstStyle/>
        <a:p>
          <a:r>
            <a:rPr lang="en-US" dirty="0"/>
            <a:t>Acute</a:t>
          </a:r>
          <a:r>
            <a:rPr lang="en-US" dirty="0">
              <a:sym typeface="Wingdings" panose="05000000000000000000" pitchFamily="2" charset="2"/>
            </a:rPr>
            <a:t></a:t>
          </a:r>
          <a:r>
            <a:rPr lang="en-US" dirty="0"/>
            <a:t> disruptive life events</a:t>
          </a:r>
        </a:p>
      </dgm:t>
    </dgm:pt>
    <dgm:pt modelId="{F55044E3-CFC0-4887-BD52-6D8AF87B7478}" type="parTrans" cxnId="{86466D57-8168-4AA3-80D9-90DD0FDEB3B8}">
      <dgm:prSet/>
      <dgm:spPr/>
      <dgm:t>
        <a:bodyPr/>
        <a:lstStyle/>
        <a:p>
          <a:endParaRPr lang="en-US"/>
        </a:p>
      </dgm:t>
    </dgm:pt>
    <dgm:pt modelId="{E37E116D-C699-48C0-B514-8A63DE3BB809}" type="sibTrans" cxnId="{86466D57-8168-4AA3-80D9-90DD0FDEB3B8}">
      <dgm:prSet/>
      <dgm:spPr/>
      <dgm:t>
        <a:bodyPr/>
        <a:lstStyle/>
        <a:p>
          <a:endParaRPr lang="en-US"/>
        </a:p>
      </dgm:t>
    </dgm:pt>
    <dgm:pt modelId="{FAD952AA-7005-46F4-A6C4-D2D360DE915F}">
      <dgm:prSet/>
      <dgm:spPr/>
      <dgm:t>
        <a:bodyPr/>
        <a:lstStyle/>
        <a:p>
          <a:r>
            <a:rPr lang="en-US" dirty="0"/>
            <a:t>Chronic </a:t>
          </a:r>
          <a:r>
            <a:rPr lang="en-US" dirty="0">
              <a:sym typeface="Wingdings" panose="05000000000000000000" pitchFamily="2" charset="2"/>
            </a:rPr>
            <a:t></a:t>
          </a:r>
          <a:r>
            <a:rPr lang="en-US" dirty="0"/>
            <a:t> ongoing challenges</a:t>
          </a:r>
        </a:p>
      </dgm:t>
    </dgm:pt>
    <dgm:pt modelId="{2195B5BD-73EC-4092-8D03-DA7EEC0B5170}" type="parTrans" cxnId="{7433F8A3-8247-47A8-9710-1C35DF6931C6}">
      <dgm:prSet/>
      <dgm:spPr/>
      <dgm:t>
        <a:bodyPr/>
        <a:lstStyle/>
        <a:p>
          <a:endParaRPr lang="en-US"/>
        </a:p>
      </dgm:t>
    </dgm:pt>
    <dgm:pt modelId="{B82EE9B3-F8AB-4D81-8930-36DCD691BD89}" type="sibTrans" cxnId="{7433F8A3-8247-47A8-9710-1C35DF6931C6}">
      <dgm:prSet/>
      <dgm:spPr/>
      <dgm:t>
        <a:bodyPr/>
        <a:lstStyle/>
        <a:p>
          <a:endParaRPr lang="en-US"/>
        </a:p>
      </dgm:t>
    </dgm:pt>
    <dgm:pt modelId="{2BF3EC17-FC34-458D-A161-F9C7A0E951F7}" type="pres">
      <dgm:prSet presAssocID="{D5CC2929-005B-450D-81E2-1CB20EBB310F}" presName="linear" presStyleCnt="0">
        <dgm:presLayoutVars>
          <dgm:animLvl val="lvl"/>
          <dgm:resizeHandles val="exact"/>
        </dgm:presLayoutVars>
      </dgm:prSet>
      <dgm:spPr/>
      <dgm:t>
        <a:bodyPr/>
        <a:lstStyle/>
        <a:p>
          <a:endParaRPr lang="en-US"/>
        </a:p>
      </dgm:t>
    </dgm:pt>
    <dgm:pt modelId="{83B81403-9AE0-4FF6-92E0-DBD42D95A92F}" type="pres">
      <dgm:prSet presAssocID="{3F52DE2C-4E3E-4EFA-9620-7498BADCC0E9}" presName="parentText" presStyleLbl="node1" presStyleIdx="0" presStyleCnt="3">
        <dgm:presLayoutVars>
          <dgm:chMax val="0"/>
          <dgm:bulletEnabled val="1"/>
        </dgm:presLayoutVars>
      </dgm:prSet>
      <dgm:spPr/>
      <dgm:t>
        <a:bodyPr/>
        <a:lstStyle/>
        <a:p>
          <a:endParaRPr lang="en-US"/>
        </a:p>
      </dgm:t>
    </dgm:pt>
    <dgm:pt modelId="{39879CCF-E496-4CAD-9E5E-B65137DA4387}" type="pres">
      <dgm:prSet presAssocID="{C2565BC0-4D4C-4690-A37D-A5386A681F65}" presName="spacer" presStyleCnt="0"/>
      <dgm:spPr/>
    </dgm:pt>
    <dgm:pt modelId="{34486D43-EABC-4C21-B8BA-7D989A0FBEA0}" type="pres">
      <dgm:prSet presAssocID="{D4B7CF8D-06A8-4EDB-9F40-63C038F0A7BE}" presName="parentText" presStyleLbl="node1" presStyleIdx="1" presStyleCnt="3">
        <dgm:presLayoutVars>
          <dgm:chMax val="0"/>
          <dgm:bulletEnabled val="1"/>
        </dgm:presLayoutVars>
      </dgm:prSet>
      <dgm:spPr/>
      <dgm:t>
        <a:bodyPr/>
        <a:lstStyle/>
        <a:p>
          <a:endParaRPr lang="en-US"/>
        </a:p>
      </dgm:t>
    </dgm:pt>
    <dgm:pt modelId="{9E3CF6E9-35F7-4FF9-9C3C-E9A826E46D50}" type="pres">
      <dgm:prSet presAssocID="{E37E116D-C699-48C0-B514-8A63DE3BB809}" presName="spacer" presStyleCnt="0"/>
      <dgm:spPr/>
    </dgm:pt>
    <dgm:pt modelId="{53450ADF-0E70-486E-B92D-231A4F807502}" type="pres">
      <dgm:prSet presAssocID="{FAD952AA-7005-46F4-A6C4-D2D360DE915F}" presName="parentText" presStyleLbl="node1" presStyleIdx="2" presStyleCnt="3">
        <dgm:presLayoutVars>
          <dgm:chMax val="0"/>
          <dgm:bulletEnabled val="1"/>
        </dgm:presLayoutVars>
      </dgm:prSet>
      <dgm:spPr/>
      <dgm:t>
        <a:bodyPr/>
        <a:lstStyle/>
        <a:p>
          <a:endParaRPr lang="en-US"/>
        </a:p>
      </dgm:t>
    </dgm:pt>
  </dgm:ptLst>
  <dgm:cxnLst>
    <dgm:cxn modelId="{D31C30DD-9AAE-443B-8C35-C95C9A393C0C}" type="presOf" srcId="{FAD952AA-7005-46F4-A6C4-D2D360DE915F}" destId="{53450ADF-0E70-486E-B92D-231A4F807502}" srcOrd="0" destOrd="0" presId="urn:microsoft.com/office/officeart/2005/8/layout/vList2"/>
    <dgm:cxn modelId="{112D9E33-5A43-4C19-835B-D9EE80B61D7D}" type="presOf" srcId="{D4B7CF8D-06A8-4EDB-9F40-63C038F0A7BE}" destId="{34486D43-EABC-4C21-B8BA-7D989A0FBEA0}" srcOrd="0" destOrd="0" presId="urn:microsoft.com/office/officeart/2005/8/layout/vList2"/>
    <dgm:cxn modelId="{747F9375-0A2F-4CD6-9C27-F8960187C641}" type="presOf" srcId="{3F52DE2C-4E3E-4EFA-9620-7498BADCC0E9}" destId="{83B81403-9AE0-4FF6-92E0-DBD42D95A92F}" srcOrd="0" destOrd="0" presId="urn:microsoft.com/office/officeart/2005/8/layout/vList2"/>
    <dgm:cxn modelId="{46B162C3-11CB-43A0-B2A9-6729C2C22B5F}" srcId="{D5CC2929-005B-450D-81E2-1CB20EBB310F}" destId="{3F52DE2C-4E3E-4EFA-9620-7498BADCC0E9}" srcOrd="0" destOrd="0" parTransId="{3E9A3551-699C-4056-A1D6-7ECA79149D5C}" sibTransId="{C2565BC0-4D4C-4690-A37D-A5386A681F65}"/>
    <dgm:cxn modelId="{7433F8A3-8247-47A8-9710-1C35DF6931C6}" srcId="{D5CC2929-005B-450D-81E2-1CB20EBB310F}" destId="{FAD952AA-7005-46F4-A6C4-D2D360DE915F}" srcOrd="2" destOrd="0" parTransId="{2195B5BD-73EC-4092-8D03-DA7EEC0B5170}" sibTransId="{B82EE9B3-F8AB-4D81-8930-36DCD691BD89}"/>
    <dgm:cxn modelId="{4C7425C9-25F6-4FE5-B718-669D70FC1234}" type="presOf" srcId="{D5CC2929-005B-450D-81E2-1CB20EBB310F}" destId="{2BF3EC17-FC34-458D-A161-F9C7A0E951F7}" srcOrd="0" destOrd="0" presId="urn:microsoft.com/office/officeart/2005/8/layout/vList2"/>
    <dgm:cxn modelId="{86466D57-8168-4AA3-80D9-90DD0FDEB3B8}" srcId="{D5CC2929-005B-450D-81E2-1CB20EBB310F}" destId="{D4B7CF8D-06A8-4EDB-9F40-63C038F0A7BE}" srcOrd="1" destOrd="0" parTransId="{F55044E3-CFC0-4887-BD52-6D8AF87B7478}" sibTransId="{E37E116D-C699-48C0-B514-8A63DE3BB809}"/>
    <dgm:cxn modelId="{AD4BC40A-A4ED-4500-8102-86448346E0CD}" type="presParOf" srcId="{2BF3EC17-FC34-458D-A161-F9C7A0E951F7}" destId="{83B81403-9AE0-4FF6-92E0-DBD42D95A92F}" srcOrd="0" destOrd="0" presId="urn:microsoft.com/office/officeart/2005/8/layout/vList2"/>
    <dgm:cxn modelId="{B1DAD568-383D-4F51-BDA8-B3A49027D533}" type="presParOf" srcId="{2BF3EC17-FC34-458D-A161-F9C7A0E951F7}" destId="{39879CCF-E496-4CAD-9E5E-B65137DA4387}" srcOrd="1" destOrd="0" presId="urn:microsoft.com/office/officeart/2005/8/layout/vList2"/>
    <dgm:cxn modelId="{39308635-D11B-4E2C-90F8-2A92F43E826C}" type="presParOf" srcId="{2BF3EC17-FC34-458D-A161-F9C7A0E951F7}" destId="{34486D43-EABC-4C21-B8BA-7D989A0FBEA0}" srcOrd="2" destOrd="0" presId="urn:microsoft.com/office/officeart/2005/8/layout/vList2"/>
    <dgm:cxn modelId="{792E9938-55B1-41CF-9C4B-69892BF51947}" type="presParOf" srcId="{2BF3EC17-FC34-458D-A161-F9C7A0E951F7}" destId="{9E3CF6E9-35F7-4FF9-9C3C-E9A826E46D50}" srcOrd="3" destOrd="0" presId="urn:microsoft.com/office/officeart/2005/8/layout/vList2"/>
    <dgm:cxn modelId="{E5A277AC-4D83-4AFE-8AD0-41A7B0F2A68E}" type="presParOf" srcId="{2BF3EC17-FC34-458D-A161-F9C7A0E951F7}" destId="{53450ADF-0E70-486E-B92D-231A4F80750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E8270D-132E-4978-A6E6-FCF6D60F597E}"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59390BAA-8EE9-4CB4-ADD1-B33DC1F25FD0}">
      <dgm:prSet/>
      <dgm:spPr/>
      <dgm:t>
        <a:bodyPr/>
        <a:lstStyle/>
        <a:p>
          <a:r>
            <a:rPr lang="en-US" b="0" i="0" dirty="0">
              <a:latin typeface="Avenir Book" panose="02000503020000020003" pitchFamily="2" charset="0"/>
            </a:rPr>
            <a:t>The language we use is critical in reaching the agricultural community. </a:t>
          </a:r>
        </a:p>
      </dgm:t>
    </dgm:pt>
    <dgm:pt modelId="{27BFD96F-8DF7-4670-99B2-51B7138E4D9F}" type="parTrans" cxnId="{A216611A-38AA-4456-B977-3C5E6E2B6FF6}">
      <dgm:prSet/>
      <dgm:spPr/>
      <dgm:t>
        <a:bodyPr/>
        <a:lstStyle/>
        <a:p>
          <a:endParaRPr lang="en-US"/>
        </a:p>
      </dgm:t>
    </dgm:pt>
    <dgm:pt modelId="{6CFB984F-42BE-4D33-82A9-EC6FAD0D4848}" type="sibTrans" cxnId="{A216611A-38AA-4456-B977-3C5E6E2B6FF6}">
      <dgm:prSet/>
      <dgm:spPr/>
      <dgm:t>
        <a:bodyPr/>
        <a:lstStyle/>
        <a:p>
          <a:endParaRPr lang="en-US"/>
        </a:p>
      </dgm:t>
    </dgm:pt>
    <dgm:pt modelId="{814E0EBA-5978-4F4B-BA8F-906D2BAE2081}">
      <dgm:prSet/>
      <dgm:spPr/>
      <dgm:t>
        <a:bodyPr/>
        <a:lstStyle/>
        <a:p>
          <a:r>
            <a:rPr lang="en-US" b="0" i="0" dirty="0">
              <a:latin typeface="Avenir Book" panose="02000503020000020003" pitchFamily="2" charset="0"/>
            </a:rPr>
            <a:t>Therefore, we are proposing to incorporate resiliency training into a farm management training. </a:t>
          </a:r>
        </a:p>
      </dgm:t>
    </dgm:pt>
    <dgm:pt modelId="{102C8E84-AE16-4A82-9601-C1DD40C9FDEF}" type="parTrans" cxnId="{F1C1403C-AFEB-48AC-995A-D1B4955FD902}">
      <dgm:prSet/>
      <dgm:spPr/>
      <dgm:t>
        <a:bodyPr/>
        <a:lstStyle/>
        <a:p>
          <a:endParaRPr lang="en-US"/>
        </a:p>
      </dgm:t>
    </dgm:pt>
    <dgm:pt modelId="{C9324C38-8B1B-4C3D-A056-5F16A77F5199}" type="sibTrans" cxnId="{F1C1403C-AFEB-48AC-995A-D1B4955FD902}">
      <dgm:prSet/>
      <dgm:spPr/>
      <dgm:t>
        <a:bodyPr/>
        <a:lstStyle/>
        <a:p>
          <a:endParaRPr lang="en-US"/>
        </a:p>
      </dgm:t>
    </dgm:pt>
    <dgm:pt modelId="{14F9158A-9B3B-4515-A243-B16AA4F5E3F7}" type="pres">
      <dgm:prSet presAssocID="{B4E8270D-132E-4978-A6E6-FCF6D60F597E}" presName="hierChild1" presStyleCnt="0">
        <dgm:presLayoutVars>
          <dgm:chPref val="1"/>
          <dgm:dir/>
          <dgm:animOne val="branch"/>
          <dgm:animLvl val="lvl"/>
          <dgm:resizeHandles/>
        </dgm:presLayoutVars>
      </dgm:prSet>
      <dgm:spPr/>
      <dgm:t>
        <a:bodyPr/>
        <a:lstStyle/>
        <a:p>
          <a:endParaRPr lang="en-US"/>
        </a:p>
      </dgm:t>
    </dgm:pt>
    <dgm:pt modelId="{B68285D3-A91F-4E82-A0D5-A770E1ECC0C0}" type="pres">
      <dgm:prSet presAssocID="{59390BAA-8EE9-4CB4-ADD1-B33DC1F25FD0}" presName="hierRoot1" presStyleCnt="0"/>
      <dgm:spPr/>
    </dgm:pt>
    <dgm:pt modelId="{466410B7-69A6-49CB-8964-68E60FF0C241}" type="pres">
      <dgm:prSet presAssocID="{59390BAA-8EE9-4CB4-ADD1-B33DC1F25FD0}" presName="composite" presStyleCnt="0"/>
      <dgm:spPr/>
    </dgm:pt>
    <dgm:pt modelId="{8FD092BA-F914-4E0A-8D36-0E803177EC2B}" type="pres">
      <dgm:prSet presAssocID="{59390BAA-8EE9-4CB4-ADD1-B33DC1F25FD0}" presName="background" presStyleLbl="node0" presStyleIdx="0" presStyleCnt="2"/>
      <dgm:spPr/>
    </dgm:pt>
    <dgm:pt modelId="{7CCA5B1A-0B76-4918-9C3E-32A8A9C99D2C}" type="pres">
      <dgm:prSet presAssocID="{59390BAA-8EE9-4CB4-ADD1-B33DC1F25FD0}" presName="text" presStyleLbl="fgAcc0" presStyleIdx="0" presStyleCnt="2">
        <dgm:presLayoutVars>
          <dgm:chPref val="3"/>
        </dgm:presLayoutVars>
      </dgm:prSet>
      <dgm:spPr/>
      <dgm:t>
        <a:bodyPr/>
        <a:lstStyle/>
        <a:p>
          <a:endParaRPr lang="en-US"/>
        </a:p>
      </dgm:t>
    </dgm:pt>
    <dgm:pt modelId="{67C1388E-F011-4449-AE33-6A80E5E87195}" type="pres">
      <dgm:prSet presAssocID="{59390BAA-8EE9-4CB4-ADD1-B33DC1F25FD0}" presName="hierChild2" presStyleCnt="0"/>
      <dgm:spPr/>
    </dgm:pt>
    <dgm:pt modelId="{48CB1415-B83F-449D-9C00-DF11B1371F97}" type="pres">
      <dgm:prSet presAssocID="{814E0EBA-5978-4F4B-BA8F-906D2BAE2081}" presName="hierRoot1" presStyleCnt="0"/>
      <dgm:spPr/>
    </dgm:pt>
    <dgm:pt modelId="{389B07F4-26CC-46FE-8C0D-8A35C8012366}" type="pres">
      <dgm:prSet presAssocID="{814E0EBA-5978-4F4B-BA8F-906D2BAE2081}" presName="composite" presStyleCnt="0"/>
      <dgm:spPr/>
    </dgm:pt>
    <dgm:pt modelId="{1650FB72-9AC9-4BE9-8773-CF82BB5B5CFD}" type="pres">
      <dgm:prSet presAssocID="{814E0EBA-5978-4F4B-BA8F-906D2BAE2081}" presName="background" presStyleLbl="node0" presStyleIdx="1" presStyleCnt="2"/>
      <dgm:spPr/>
    </dgm:pt>
    <dgm:pt modelId="{3D454186-1C99-4F78-975B-512E0483B1C0}" type="pres">
      <dgm:prSet presAssocID="{814E0EBA-5978-4F4B-BA8F-906D2BAE2081}" presName="text" presStyleLbl="fgAcc0" presStyleIdx="1" presStyleCnt="2">
        <dgm:presLayoutVars>
          <dgm:chPref val="3"/>
        </dgm:presLayoutVars>
      </dgm:prSet>
      <dgm:spPr/>
      <dgm:t>
        <a:bodyPr/>
        <a:lstStyle/>
        <a:p>
          <a:endParaRPr lang="en-US"/>
        </a:p>
      </dgm:t>
    </dgm:pt>
    <dgm:pt modelId="{45176067-4B92-4BE8-BDDE-35E8E7E623AC}" type="pres">
      <dgm:prSet presAssocID="{814E0EBA-5978-4F4B-BA8F-906D2BAE2081}" presName="hierChild2" presStyleCnt="0"/>
      <dgm:spPr/>
    </dgm:pt>
  </dgm:ptLst>
  <dgm:cxnLst>
    <dgm:cxn modelId="{0E7B6639-B38C-4A91-BF44-FFD327F4C323}" type="presOf" srcId="{59390BAA-8EE9-4CB4-ADD1-B33DC1F25FD0}" destId="{7CCA5B1A-0B76-4918-9C3E-32A8A9C99D2C}" srcOrd="0" destOrd="0" presId="urn:microsoft.com/office/officeart/2005/8/layout/hierarchy1"/>
    <dgm:cxn modelId="{F1C1403C-AFEB-48AC-995A-D1B4955FD902}" srcId="{B4E8270D-132E-4978-A6E6-FCF6D60F597E}" destId="{814E0EBA-5978-4F4B-BA8F-906D2BAE2081}" srcOrd="1" destOrd="0" parTransId="{102C8E84-AE16-4A82-9601-C1DD40C9FDEF}" sibTransId="{C9324C38-8B1B-4C3D-A056-5F16A77F5199}"/>
    <dgm:cxn modelId="{A216611A-38AA-4456-B977-3C5E6E2B6FF6}" srcId="{B4E8270D-132E-4978-A6E6-FCF6D60F597E}" destId="{59390BAA-8EE9-4CB4-ADD1-B33DC1F25FD0}" srcOrd="0" destOrd="0" parTransId="{27BFD96F-8DF7-4670-99B2-51B7138E4D9F}" sibTransId="{6CFB984F-42BE-4D33-82A9-EC6FAD0D4848}"/>
    <dgm:cxn modelId="{B533D366-4F74-4262-A6F4-00CE6AA84289}" type="presOf" srcId="{814E0EBA-5978-4F4B-BA8F-906D2BAE2081}" destId="{3D454186-1C99-4F78-975B-512E0483B1C0}" srcOrd="0" destOrd="0" presId="urn:microsoft.com/office/officeart/2005/8/layout/hierarchy1"/>
    <dgm:cxn modelId="{E2B5D704-DBD5-4A31-ACE2-1948CDAA28E3}" type="presOf" srcId="{B4E8270D-132E-4978-A6E6-FCF6D60F597E}" destId="{14F9158A-9B3B-4515-A243-B16AA4F5E3F7}" srcOrd="0" destOrd="0" presId="urn:microsoft.com/office/officeart/2005/8/layout/hierarchy1"/>
    <dgm:cxn modelId="{99DDF9B6-5B57-4E99-B7B1-0E13FE108943}" type="presParOf" srcId="{14F9158A-9B3B-4515-A243-B16AA4F5E3F7}" destId="{B68285D3-A91F-4E82-A0D5-A770E1ECC0C0}" srcOrd="0" destOrd="0" presId="urn:microsoft.com/office/officeart/2005/8/layout/hierarchy1"/>
    <dgm:cxn modelId="{B16175EE-3565-43FF-BDA8-F16782ADDB57}" type="presParOf" srcId="{B68285D3-A91F-4E82-A0D5-A770E1ECC0C0}" destId="{466410B7-69A6-49CB-8964-68E60FF0C241}" srcOrd="0" destOrd="0" presId="urn:microsoft.com/office/officeart/2005/8/layout/hierarchy1"/>
    <dgm:cxn modelId="{A6570221-5233-44AD-909B-EC5DC9793476}" type="presParOf" srcId="{466410B7-69A6-49CB-8964-68E60FF0C241}" destId="{8FD092BA-F914-4E0A-8D36-0E803177EC2B}" srcOrd="0" destOrd="0" presId="urn:microsoft.com/office/officeart/2005/8/layout/hierarchy1"/>
    <dgm:cxn modelId="{6DE27861-F2D8-44A8-B1EF-5337C2F4FAD9}" type="presParOf" srcId="{466410B7-69A6-49CB-8964-68E60FF0C241}" destId="{7CCA5B1A-0B76-4918-9C3E-32A8A9C99D2C}" srcOrd="1" destOrd="0" presId="urn:microsoft.com/office/officeart/2005/8/layout/hierarchy1"/>
    <dgm:cxn modelId="{E6C0DB74-F1C2-47D7-A4FC-3D877BC65155}" type="presParOf" srcId="{B68285D3-A91F-4E82-A0D5-A770E1ECC0C0}" destId="{67C1388E-F011-4449-AE33-6A80E5E87195}" srcOrd="1" destOrd="0" presId="urn:microsoft.com/office/officeart/2005/8/layout/hierarchy1"/>
    <dgm:cxn modelId="{9037BC0C-2AC6-4BDE-8FDE-413CC74EB831}" type="presParOf" srcId="{14F9158A-9B3B-4515-A243-B16AA4F5E3F7}" destId="{48CB1415-B83F-449D-9C00-DF11B1371F97}" srcOrd="1" destOrd="0" presId="urn:microsoft.com/office/officeart/2005/8/layout/hierarchy1"/>
    <dgm:cxn modelId="{F5F6FA5D-2BC0-4997-94C5-B6F91A334C6E}" type="presParOf" srcId="{48CB1415-B83F-449D-9C00-DF11B1371F97}" destId="{389B07F4-26CC-46FE-8C0D-8A35C8012366}" srcOrd="0" destOrd="0" presId="urn:microsoft.com/office/officeart/2005/8/layout/hierarchy1"/>
    <dgm:cxn modelId="{BABA4A8C-2446-4E2E-9212-53C6736FED45}" type="presParOf" srcId="{389B07F4-26CC-46FE-8C0D-8A35C8012366}" destId="{1650FB72-9AC9-4BE9-8773-CF82BB5B5CFD}" srcOrd="0" destOrd="0" presId="urn:microsoft.com/office/officeart/2005/8/layout/hierarchy1"/>
    <dgm:cxn modelId="{461A2674-AF12-4CAC-A6CC-A7F1128EE552}" type="presParOf" srcId="{389B07F4-26CC-46FE-8C0D-8A35C8012366}" destId="{3D454186-1C99-4F78-975B-512E0483B1C0}" srcOrd="1" destOrd="0" presId="urn:microsoft.com/office/officeart/2005/8/layout/hierarchy1"/>
    <dgm:cxn modelId="{90A4898A-8FDD-40F2-9BFB-5A380CD8113B}" type="presParOf" srcId="{48CB1415-B83F-449D-9C00-DF11B1371F97}" destId="{45176067-4B92-4BE8-BDDE-35E8E7E623A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81403-9AE0-4FF6-92E0-DBD42D95A92F}">
      <dsp:nvSpPr>
        <dsp:cNvPr id="0" name=""/>
        <dsp:cNvSpPr/>
      </dsp:nvSpPr>
      <dsp:spPr>
        <a:xfrm>
          <a:off x="0" y="584313"/>
          <a:ext cx="10515600"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How the brain and body respond to any demand.</a:t>
          </a:r>
        </a:p>
      </dsp:txBody>
      <dsp:txXfrm>
        <a:off x="42151" y="626464"/>
        <a:ext cx="10431298" cy="779158"/>
      </dsp:txXfrm>
    </dsp:sp>
    <dsp:sp modelId="{34486D43-EABC-4C21-B8BA-7D989A0FBEA0}">
      <dsp:nvSpPr>
        <dsp:cNvPr id="0" name=""/>
        <dsp:cNvSpPr/>
      </dsp:nvSpPr>
      <dsp:spPr>
        <a:xfrm>
          <a:off x="0" y="1551453"/>
          <a:ext cx="10515600"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Acute</a:t>
          </a:r>
          <a:r>
            <a:rPr lang="en-US" sz="3600" kern="1200" dirty="0">
              <a:sym typeface="Wingdings" panose="05000000000000000000" pitchFamily="2" charset="2"/>
            </a:rPr>
            <a:t></a:t>
          </a:r>
          <a:r>
            <a:rPr lang="en-US" sz="3600" kern="1200" dirty="0"/>
            <a:t> disruptive life events</a:t>
          </a:r>
        </a:p>
      </dsp:txBody>
      <dsp:txXfrm>
        <a:off x="42151" y="1593604"/>
        <a:ext cx="10431298" cy="779158"/>
      </dsp:txXfrm>
    </dsp:sp>
    <dsp:sp modelId="{53450ADF-0E70-486E-B92D-231A4F807502}">
      <dsp:nvSpPr>
        <dsp:cNvPr id="0" name=""/>
        <dsp:cNvSpPr/>
      </dsp:nvSpPr>
      <dsp:spPr>
        <a:xfrm>
          <a:off x="0" y="2518593"/>
          <a:ext cx="10515600"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Chronic </a:t>
          </a:r>
          <a:r>
            <a:rPr lang="en-US" sz="3600" kern="1200" dirty="0">
              <a:sym typeface="Wingdings" panose="05000000000000000000" pitchFamily="2" charset="2"/>
            </a:rPr>
            <a:t></a:t>
          </a:r>
          <a:r>
            <a:rPr lang="en-US" sz="3600" kern="1200" dirty="0"/>
            <a:t> ongoing challenges</a:t>
          </a:r>
        </a:p>
      </dsp:txBody>
      <dsp:txXfrm>
        <a:off x="42151" y="2560744"/>
        <a:ext cx="10431298" cy="7791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092BA-F914-4E0A-8D36-0E803177EC2B}">
      <dsp:nvSpPr>
        <dsp:cNvPr id="0" name=""/>
        <dsp:cNvSpPr/>
      </dsp:nvSpPr>
      <dsp:spPr>
        <a:xfrm>
          <a:off x="1322" y="256958"/>
          <a:ext cx="4640845" cy="29469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CCA5B1A-0B76-4918-9C3E-32A8A9C99D2C}">
      <dsp:nvSpPr>
        <dsp:cNvPr id="0" name=""/>
        <dsp:cNvSpPr/>
      </dsp:nvSpPr>
      <dsp:spPr>
        <a:xfrm>
          <a:off x="516971" y="746825"/>
          <a:ext cx="4640845" cy="29469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0" i="0" kern="1200" dirty="0">
              <a:latin typeface="Avenir Book" panose="02000503020000020003" pitchFamily="2" charset="0"/>
            </a:rPr>
            <a:t>The language we use is critical in reaching the agricultural community. </a:t>
          </a:r>
        </a:p>
      </dsp:txBody>
      <dsp:txXfrm>
        <a:off x="603284" y="833138"/>
        <a:ext cx="4468219" cy="2774310"/>
      </dsp:txXfrm>
    </dsp:sp>
    <dsp:sp modelId="{1650FB72-9AC9-4BE9-8773-CF82BB5B5CFD}">
      <dsp:nvSpPr>
        <dsp:cNvPr id="0" name=""/>
        <dsp:cNvSpPr/>
      </dsp:nvSpPr>
      <dsp:spPr>
        <a:xfrm>
          <a:off x="5673466" y="256958"/>
          <a:ext cx="4640845" cy="29469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D454186-1C99-4F78-975B-512E0483B1C0}">
      <dsp:nvSpPr>
        <dsp:cNvPr id="0" name=""/>
        <dsp:cNvSpPr/>
      </dsp:nvSpPr>
      <dsp:spPr>
        <a:xfrm>
          <a:off x="6189116" y="746825"/>
          <a:ext cx="4640845" cy="29469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0" i="0" kern="1200" dirty="0">
              <a:latin typeface="Avenir Book" panose="02000503020000020003" pitchFamily="2" charset="0"/>
            </a:rPr>
            <a:t>Therefore, we are proposing to incorporate resiliency training into a farm management training. </a:t>
          </a:r>
        </a:p>
      </dsp:txBody>
      <dsp:txXfrm>
        <a:off x="6275429" y="833138"/>
        <a:ext cx="4468219" cy="27743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0.16726</cdr:x>
      <cdr:y>0.82904</cdr:y>
    </cdr:from>
    <cdr:to>
      <cdr:x>0.54203</cdr:x>
      <cdr:y>0.95064</cdr:y>
    </cdr:to>
    <cdr:sp macro="" textlink="">
      <cdr:nvSpPr>
        <cdr:cNvPr id="2" name="TextBox 1"/>
        <cdr:cNvSpPr txBox="1"/>
      </cdr:nvSpPr>
      <cdr:spPr>
        <a:xfrm xmlns:a="http://schemas.openxmlformats.org/drawingml/2006/main">
          <a:off x="1099166" y="4079833"/>
          <a:ext cx="2462765" cy="5984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a:p xmlns:a="http://schemas.openxmlformats.org/drawingml/2006/main">
          <a:r>
            <a:rPr lang="en-US" sz="1400" b="1" dirty="0">
              <a:latin typeface="Times New Roman" pitchFamily="18" charset="0"/>
              <a:cs typeface="Times New Roman" pitchFamily="18" charset="0"/>
            </a:rPr>
            <a:t>    Ownership Loan</a:t>
          </a:r>
          <a:r>
            <a:rPr lang="en-US" sz="1400" b="1" baseline="0" dirty="0">
              <a:latin typeface="Times New Roman" pitchFamily="18" charset="0"/>
              <a:cs typeface="Times New Roman" pitchFamily="18" charset="0"/>
            </a:rPr>
            <a:t> Program</a:t>
          </a:r>
          <a:endParaRPr lang="en-US" sz="1400" b="1" dirty="0">
            <a:latin typeface="Times New Roman" pitchFamily="18" charset="0"/>
            <a:cs typeface="Times New Roman" pitchFamily="18" charset="0"/>
          </a:endParaRPr>
        </a:p>
      </cdr:txBody>
    </cdr:sp>
  </cdr:relSizeAnchor>
  <cdr:relSizeAnchor xmlns:cdr="http://schemas.openxmlformats.org/drawingml/2006/chartDrawing">
    <cdr:from>
      <cdr:x>0.56155</cdr:x>
      <cdr:y>0.82723</cdr:y>
    </cdr:from>
    <cdr:to>
      <cdr:x>0.966</cdr:x>
      <cdr:y>0.95064</cdr:y>
    </cdr:to>
    <cdr:sp macro="" textlink="">
      <cdr:nvSpPr>
        <cdr:cNvPr id="3" name="TextBox 2"/>
        <cdr:cNvSpPr txBox="1"/>
      </cdr:nvSpPr>
      <cdr:spPr>
        <a:xfrm xmlns:a="http://schemas.openxmlformats.org/drawingml/2006/main">
          <a:off x="3690158" y="4070925"/>
          <a:ext cx="2657835" cy="6073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a:p xmlns:a="http://schemas.openxmlformats.org/drawingml/2006/main">
          <a:r>
            <a:rPr lang="en-US" sz="1400" b="1" dirty="0">
              <a:latin typeface="Times New Roman" pitchFamily="18" charset="0"/>
              <a:cs typeface="Times New Roman" pitchFamily="18" charset="0"/>
            </a:rPr>
            <a:t>        Operating Loan</a:t>
          </a:r>
          <a:r>
            <a:rPr lang="en-US" sz="1400" b="1" baseline="0" dirty="0">
              <a:latin typeface="Times New Roman" pitchFamily="18" charset="0"/>
              <a:cs typeface="Times New Roman" pitchFamily="18" charset="0"/>
            </a:rPr>
            <a:t> Program</a:t>
          </a:r>
          <a:endParaRPr lang="en-US" sz="1400" b="1" dirty="0">
            <a:latin typeface="Times New Roman" pitchFamily="18" charset="0"/>
            <a:cs typeface="Times New Roman" pitchFamily="18" charset="0"/>
          </a:endParaRPr>
        </a:p>
      </cdr:txBody>
    </cdr:sp>
  </cdr:relSizeAnchor>
  <cdr:relSizeAnchor xmlns:cdr="http://schemas.openxmlformats.org/drawingml/2006/chartDrawing">
    <cdr:from>
      <cdr:x>0.04943</cdr:x>
      <cdr:y>0.24396</cdr:y>
    </cdr:from>
    <cdr:to>
      <cdr:x>0.09441</cdr:x>
      <cdr:y>0.72464</cdr:y>
    </cdr:to>
    <cdr:sp macro="" textlink="">
      <cdr:nvSpPr>
        <cdr:cNvPr id="4" name="TextBox 3"/>
        <cdr:cNvSpPr txBox="1"/>
      </cdr:nvSpPr>
      <cdr:spPr>
        <a:xfrm xmlns:a="http://schemas.openxmlformats.org/drawingml/2006/main" rot="16200000">
          <a:off x="-794152" y="2553204"/>
          <a:ext cx="2707820" cy="3500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Times New Roman" pitchFamily="18" charset="0"/>
              <a:cs typeface="Times New Roman" pitchFamily="18" charset="0"/>
            </a:rPr>
            <a:t>       Percent of AAFs</a:t>
          </a:r>
        </a:p>
      </cdr:txBody>
    </cdr:sp>
  </cdr:relSizeAnchor>
  <cdr:relSizeAnchor xmlns:cdr="http://schemas.openxmlformats.org/drawingml/2006/chartDrawing">
    <cdr:from>
      <cdr:x>0.71154</cdr:x>
      <cdr:y>0.04831</cdr:y>
    </cdr:from>
    <cdr:to>
      <cdr:x>0.84301</cdr:x>
      <cdr:y>0.22029</cdr:y>
    </cdr:to>
    <cdr:sp macro="" textlink="">
      <cdr:nvSpPr>
        <cdr:cNvPr id="6" name="TextBox 5"/>
        <cdr:cNvSpPr txBox="1"/>
      </cdr:nvSpPr>
      <cdr:spPr>
        <a:xfrm xmlns:a="http://schemas.openxmlformats.org/drawingml/2006/main">
          <a:off x="5538107" y="272144"/>
          <a:ext cx="1023258" cy="9688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0.04449</cdr:x>
      <cdr:y>0.17647</cdr:y>
    </cdr:from>
    <cdr:to>
      <cdr:x>0.09783</cdr:x>
      <cdr:y>0.66578</cdr:y>
    </cdr:to>
    <cdr:sp macro="" textlink="">
      <cdr:nvSpPr>
        <cdr:cNvPr id="2" name="TextBox 1"/>
        <cdr:cNvSpPr txBox="1"/>
      </cdr:nvSpPr>
      <cdr:spPr>
        <a:xfrm xmlns:a="http://schemas.openxmlformats.org/drawingml/2006/main" rot="16200000">
          <a:off x="-710556" y="1942831"/>
          <a:ext cx="2490107" cy="4005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dirty="0">
              <a:latin typeface="Times New Roman" pitchFamily="18" charset="0"/>
              <a:cs typeface="Times New Roman" pitchFamily="18" charset="0"/>
            </a:rPr>
            <a:t>Percent of AAFs</a:t>
          </a:r>
        </a:p>
      </cdr:txBody>
    </cdr:sp>
  </cdr:relSizeAnchor>
  <cdr:relSizeAnchor xmlns:cdr="http://schemas.openxmlformats.org/drawingml/2006/chartDrawing">
    <cdr:from>
      <cdr:x>0.2029</cdr:x>
      <cdr:y>0.83422</cdr:y>
    </cdr:from>
    <cdr:to>
      <cdr:x>0.47826</cdr:x>
      <cdr:y>0.92781</cdr:y>
    </cdr:to>
    <cdr:sp macro="" textlink="">
      <cdr:nvSpPr>
        <cdr:cNvPr id="3" name="TextBox 1"/>
        <cdr:cNvSpPr txBox="1"/>
      </cdr:nvSpPr>
      <cdr:spPr>
        <a:xfrm xmlns:a="http://schemas.openxmlformats.org/drawingml/2006/main">
          <a:off x="1524001" y="4245428"/>
          <a:ext cx="2068286" cy="476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baseline="0" dirty="0">
              <a:latin typeface="Times New Roman" pitchFamily="18" charset="0"/>
              <a:cs typeface="Times New Roman" pitchFamily="18" charset="0"/>
            </a:rPr>
            <a:t> </a:t>
          </a:r>
          <a:r>
            <a:rPr lang="en-US" sz="1400" b="1" dirty="0">
              <a:latin typeface="Times New Roman" pitchFamily="18" charset="0"/>
              <a:cs typeface="Times New Roman" pitchFamily="18" charset="0"/>
            </a:rPr>
            <a:t> EQIP</a:t>
          </a:r>
          <a:r>
            <a:rPr lang="en-US" sz="1400" b="1" baseline="0" dirty="0">
              <a:latin typeface="Times New Roman" pitchFamily="18" charset="0"/>
              <a:cs typeface="Times New Roman" pitchFamily="18" charset="0"/>
            </a:rPr>
            <a:t> Program</a:t>
          </a:r>
          <a:endParaRPr lang="en-US" sz="1400" b="1" dirty="0">
            <a:latin typeface="Times New Roman" pitchFamily="18" charset="0"/>
            <a:cs typeface="Times New Roman" pitchFamily="18" charset="0"/>
          </a:endParaRPr>
        </a:p>
      </cdr:txBody>
    </cdr:sp>
  </cdr:relSizeAnchor>
  <cdr:relSizeAnchor xmlns:cdr="http://schemas.openxmlformats.org/drawingml/2006/chartDrawing">
    <cdr:from>
      <cdr:x>0.61775</cdr:x>
      <cdr:y>0.83957</cdr:y>
    </cdr:from>
    <cdr:to>
      <cdr:x>0.88225</cdr:x>
      <cdr:y>0.94385</cdr:y>
    </cdr:to>
    <cdr:sp macro="" textlink="">
      <cdr:nvSpPr>
        <cdr:cNvPr id="4" name="TextBox 1"/>
        <cdr:cNvSpPr txBox="1"/>
      </cdr:nvSpPr>
      <cdr:spPr>
        <a:xfrm xmlns:a="http://schemas.openxmlformats.org/drawingml/2006/main">
          <a:off x="4640036" y="4272641"/>
          <a:ext cx="1986643" cy="5306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latin typeface="Times New Roman" pitchFamily="18" charset="0"/>
              <a:cs typeface="Times New Roman" pitchFamily="18" charset="0"/>
            </a:rPr>
            <a:t>     VAPG</a:t>
          </a:r>
          <a:r>
            <a:rPr lang="en-US" sz="1400" b="1" baseline="0" dirty="0">
              <a:latin typeface="Times New Roman" pitchFamily="18" charset="0"/>
              <a:cs typeface="Times New Roman" pitchFamily="18" charset="0"/>
            </a:rPr>
            <a:t> Program</a:t>
          </a:r>
          <a:endParaRPr lang="en-US" sz="1400" b="1" dirty="0">
            <a:latin typeface="Times New Roman" pitchFamily="18" charset="0"/>
            <a:cs typeface="Times New Roman"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BFCC6A96-4453-4542-B29B-70D826E49C52}" type="datetimeFigureOut">
              <a:rPr lang="en-US" smtClean="0"/>
              <a:t>8/5/20</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B1E37108-88AE-45A3-8771-8579A3F47D5B}" type="slidenum">
              <a:rPr lang="en-US" smtClean="0"/>
              <a:t>‹#›</a:t>
            </a:fld>
            <a:endParaRPr lang="en-US" dirty="0"/>
          </a:p>
        </p:txBody>
      </p:sp>
    </p:spTree>
    <p:extLst>
      <p:ext uri="{BB962C8B-B14F-4D97-AF65-F5344CB8AC3E}">
        <p14:creationId xmlns:p14="http://schemas.microsoft.com/office/powerpoint/2010/main" val="33323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mifma.org/2020/06/michigan-farmers-markets-adapt-amid-covid-19-concerns/"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s://www.localfoodhub.org/micromarket/"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s://www.3cowmarketing.com/freetraining/"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gcc02.safelinks.protection.outlook.com/?url=https://lnks.gd/l/eyJhbGciOiJIUzI1NiJ9.eyJidWxsZXRpbl9saW5rX2lkIjoxMDEsInVyaSI6ImJwMjpjbGljayIsImJ1bGxldGluX2lkIjoiMjAyMDA3MTUuMjQ0Mjk1MDEiLCJ1cmwiOiJodHRwczovL3d3dy5yZC51c2RhLmdvdi9wcm9ncmFtcy1zZXJ2aWNlcy9ydXJhbC1jb29wZXJhdGl2ZS1kZXZlbG9wbWVudC1ncmFudC1wcm9ncmFtIn0.QSGvsInJ2ZPIMkGePwI7u6XelBYy1E_uK_0ZGF9vGkI/s/863005686/br/81089414918-l&amp;data=02%7C01%7C%7C347285a597174811703d08d828e37b33%7Ced5b36e701ee4ebc867ee03cfa0d4697%7C0%7C0%7C637304304773240130&amp;sdata=/ckzK/8ubDOBEgQo+qAEM3kM8LA+RFtX3VuurQqeCH8=&amp;reserved=0" TargetMode="External"/><Relationship Id="rId4" Type="http://schemas.openxmlformats.org/officeDocument/2006/relationships/hyperlink" Target="https://www.google.com/maps/d/viewer?vps=2&amp;ie=UTF8&amp;hl=en&amp;oe=UTF8&amp;msa=0&amp;mid=1YseqzdPsRIiGiBqEtsOTWwcQkEg&amp;ll=44.4769107637113,-115.22658349999998&amp;z=3" TargetMode="External"/><Relationship Id="rId5" Type="http://schemas.openxmlformats.org/officeDocument/2006/relationships/hyperlink" Target="https://www.usda.gov/topics/rural/co-ops-key-part-fabric-rural-america" TargetMode="External"/><Relationship Id="rId6" Type="http://schemas.openxmlformats.org/officeDocument/2006/relationships/hyperlink" Target="https://www.rd.usda.gov/programs-services/cooperatives" TargetMode="External"/><Relationship Id="rId7" Type="http://schemas.openxmlformats.org/officeDocument/2006/relationships/hyperlink" Target="https://www.rd.usda.gov/about-rd/agencies/rural-utilities-service" TargetMode="External"/><Relationship Id="rId8" Type="http://schemas.openxmlformats.org/officeDocument/2006/relationships/hyperlink" Target="https://www.ams.usda.gov/" TargetMode="External"/><Relationship Id="rId9" Type="http://schemas.openxmlformats.org/officeDocument/2006/relationships/hyperlink" Target="https://www.nifa.usda.gov/" TargetMode="External"/><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CCAC5-FEF4-48D4-BD77-5136AF6593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700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b5724cc69_1_269:notes"/>
          <p:cNvSpPr>
            <a:spLocks noGrp="1" noRot="1" noChangeAspect="1"/>
          </p:cNvSpPr>
          <p:nvPr>
            <p:ph type="sldImg" idx="2"/>
          </p:nvPr>
        </p:nvSpPr>
        <p:spPr>
          <a:xfrm>
            <a:off x="389773" y="692706"/>
            <a:ext cx="62316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8b5724cc69_1_269: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b5724cc69_1_274: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b5724cc69_1_274: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b5724cc69_1_285: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b5724cc69_1_285: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b5724cc69_1_292: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b5724cc69_1_292: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b5724cc69_1_298: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b5724cc69_1_298: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b5724cc69_1_305: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b5724cc69_1_305: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b5724cc69_1_31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b5724cc69_1_312: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b5724cc69_1_32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b5724cc69_1_322: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b5724cc69_1_332: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b5724cc69_1_332: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b5724cc69_1_338: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b5724cc69_1_338: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Instructions:  </a:t>
            </a:r>
            <a:r>
              <a:rPr lang="en-US" b="0" baseline="0" dirty="0"/>
              <a:t>Give any instructions or talking points to help the presenter with this slide and any related activities.</a:t>
            </a:r>
          </a:p>
          <a:p>
            <a:endParaRPr lang="en-US" b="0" baseline="0" dirty="0"/>
          </a:p>
          <a:p>
            <a:pPr defTabSz="928299">
              <a:defRPr/>
            </a:pPr>
            <a:r>
              <a:rPr lang="en-US" b="1" baseline="0" dirty="0"/>
              <a:t>Time</a:t>
            </a:r>
            <a:r>
              <a:rPr lang="en-US" b="0" baseline="0" dirty="0"/>
              <a:t>: How long talking through this slide and any related activities will take?</a:t>
            </a:r>
          </a:p>
          <a:p>
            <a:endParaRPr lang="en-US" b="1" baseline="0" dirty="0"/>
          </a:p>
          <a:p>
            <a:r>
              <a:rPr lang="en-US" b="1" baseline="0" dirty="0"/>
              <a:t>Materials:  </a:t>
            </a:r>
            <a:r>
              <a:rPr lang="en-US" b="0" baseline="0" dirty="0"/>
              <a:t>List any materials needed for any processes that will go with this slide</a:t>
            </a:r>
          </a:p>
          <a:p>
            <a:endParaRPr lang="en-US" b="0" baseline="0" dirty="0"/>
          </a:p>
          <a:p>
            <a:r>
              <a:rPr lang="en-US" b="1" baseline="0" dirty="0"/>
              <a:t>Handouts:  </a:t>
            </a:r>
            <a:r>
              <a:rPr lang="en-US" b="0" baseline="0" dirty="0"/>
              <a:t>List any handouts, if any</a:t>
            </a:r>
          </a:p>
          <a:p>
            <a:endParaRPr lang="en-US" dirty="0"/>
          </a:p>
        </p:txBody>
      </p:sp>
      <p:sp>
        <p:nvSpPr>
          <p:cNvPr id="4" name="Slide Number Placeholder 3"/>
          <p:cNvSpPr>
            <a:spLocks noGrp="1"/>
          </p:cNvSpPr>
          <p:nvPr>
            <p:ph type="sldNum" sz="quarter" idx="5"/>
          </p:nvPr>
        </p:nvSpPr>
        <p:spPr/>
        <p:txBody>
          <a:bodyPr/>
          <a:lstStyle/>
          <a:p>
            <a:pPr defTabSz="928299">
              <a:defRPr/>
            </a:pPr>
            <a:fld id="{B1E37108-88AE-45A3-8771-8579A3F47D5B}" type="slidenum">
              <a:rPr lang="en-US">
                <a:solidFill>
                  <a:prstClr val="black"/>
                </a:solidFill>
                <a:latin typeface="Calibri" panose="020F0502020204030204"/>
              </a:rPr>
              <a:pPr defTabSz="928299">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1101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b5724cc69_1_34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8b5724cc69_1_342: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b5724cc69_1_347: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8b5724cc69_1_347: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8b5724cc69_1_366: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8b5724cc69_1_366: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8b5724cc69_1_371: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8b5724cc69_1_371: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b5724cc69_1_380: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8b5724cc69_1_380: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b5724cc69_1_391: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8b5724cc69_1_391: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b5724cc69_1_568: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b5724cc69_1_568: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b5724cc69_1_583: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8b5724cc69_1_583: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b5724cc69_1_598: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b5724cc69_1_598: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b5724cc69_1_404: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b5724cc69_1_404: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Instructions:  </a:t>
            </a:r>
            <a:r>
              <a:rPr lang="en-US" b="0" baseline="0" dirty="0"/>
              <a:t>Give any instructions or talking points to help the presenter with this slide and any related activities.</a:t>
            </a:r>
          </a:p>
          <a:p>
            <a:endParaRPr lang="en-US" b="0" baseline="0" dirty="0"/>
          </a:p>
          <a:p>
            <a:pPr defTabSz="928299">
              <a:defRPr/>
            </a:pPr>
            <a:r>
              <a:rPr lang="en-US" b="1" baseline="0" dirty="0"/>
              <a:t>Time</a:t>
            </a:r>
            <a:r>
              <a:rPr lang="en-US" b="0" baseline="0" dirty="0"/>
              <a:t>: How long talking through this slide and any related activities will take?</a:t>
            </a:r>
          </a:p>
          <a:p>
            <a:endParaRPr lang="en-US" b="1" baseline="0" dirty="0"/>
          </a:p>
          <a:p>
            <a:r>
              <a:rPr lang="en-US" b="1" baseline="0" dirty="0"/>
              <a:t>Materials:  </a:t>
            </a:r>
            <a:r>
              <a:rPr lang="en-US" b="0" baseline="0" dirty="0"/>
              <a:t>List any materials needed for any processes that will go with this slide</a:t>
            </a:r>
          </a:p>
          <a:p>
            <a:endParaRPr lang="en-US" b="0" baseline="0" dirty="0"/>
          </a:p>
          <a:p>
            <a:r>
              <a:rPr lang="en-US" b="1" baseline="0" dirty="0"/>
              <a:t>Handouts:  </a:t>
            </a:r>
            <a:r>
              <a:rPr lang="en-US" b="0" baseline="0" dirty="0"/>
              <a:t>List any handouts, if any</a:t>
            </a:r>
          </a:p>
          <a:p>
            <a:endParaRPr lang="en-US" dirty="0"/>
          </a:p>
        </p:txBody>
      </p:sp>
      <p:sp>
        <p:nvSpPr>
          <p:cNvPr id="4" name="Slide Number Placeholder 3"/>
          <p:cNvSpPr>
            <a:spLocks noGrp="1"/>
          </p:cNvSpPr>
          <p:nvPr>
            <p:ph type="sldNum" sz="quarter" idx="5"/>
          </p:nvPr>
        </p:nvSpPr>
        <p:spPr/>
        <p:txBody>
          <a:bodyPr/>
          <a:lstStyle/>
          <a:p>
            <a:pPr defTabSz="928299">
              <a:defRPr/>
            </a:pPr>
            <a:fld id="{B1E37108-88AE-45A3-8771-8579A3F47D5B}" type="slidenum">
              <a:rPr lang="en-US">
                <a:solidFill>
                  <a:prstClr val="black"/>
                </a:solidFill>
                <a:latin typeface="Calibri" panose="020F0502020204030204"/>
              </a:rPr>
              <a:pPr defTabSz="928299">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41548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8b5724cc69_1_425:notes"/>
          <p:cNvSpPr>
            <a:spLocks noGrp="1" noRot="1" noChangeAspect="1"/>
          </p:cNvSpPr>
          <p:nvPr>
            <p:ph type="sldImg" idx="2"/>
          </p:nvPr>
        </p:nvSpPr>
        <p:spPr>
          <a:xfrm>
            <a:off x="389773" y="692706"/>
            <a:ext cx="62316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8b5724cc69_1_425: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b5724cc69_1_431:notes"/>
          <p:cNvSpPr>
            <a:spLocks noGrp="1" noRot="1" noChangeAspect="1"/>
          </p:cNvSpPr>
          <p:nvPr>
            <p:ph type="sldImg" idx="2"/>
          </p:nvPr>
        </p:nvSpPr>
        <p:spPr>
          <a:xfrm>
            <a:off x="389773" y="692706"/>
            <a:ext cx="62316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8b5724cc69_1_431: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b5724cc69_1_539: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b5724cc69_1_539:notes"/>
          <p:cNvSpPr txBox="1">
            <a:spLocks noGrp="1"/>
          </p:cNvSpPr>
          <p:nvPr>
            <p:ph type="body" idx="1"/>
          </p:nvPr>
        </p:nvSpPr>
        <p:spPr>
          <a:xfrm>
            <a:off x="701040" y="4444861"/>
            <a:ext cx="5608200" cy="36366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374" name="Google Shape;374;g8b5724cc69_1_539:notes"/>
          <p:cNvSpPr txBox="1">
            <a:spLocks noGrp="1"/>
          </p:cNvSpPr>
          <p:nvPr>
            <p:ph type="sldNum" idx="12"/>
          </p:nvPr>
        </p:nvSpPr>
        <p:spPr>
          <a:xfrm>
            <a:off x="3970938" y="8772669"/>
            <a:ext cx="3037800" cy="4635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b5724cc69_1_452: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8b5724cc69_1_452: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8b5724cc69_1_458: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8b5724cc69_1_458: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8b5724cc69_0_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8b5724cc69_0_2:notes"/>
          <p:cNvSpPr txBox="1">
            <a:spLocks noGrp="1"/>
          </p:cNvSpPr>
          <p:nvPr>
            <p:ph type="body" idx="1"/>
          </p:nvPr>
        </p:nvSpPr>
        <p:spPr>
          <a:xfrm>
            <a:off x="701040" y="4444861"/>
            <a:ext cx="5608200" cy="36366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06" name="Google Shape;406;g8b5724cc69_0_2:notes"/>
          <p:cNvSpPr txBox="1">
            <a:spLocks noGrp="1"/>
          </p:cNvSpPr>
          <p:nvPr>
            <p:ph type="sldNum" idx="12"/>
          </p:nvPr>
        </p:nvSpPr>
        <p:spPr>
          <a:xfrm>
            <a:off x="3970938" y="8772669"/>
            <a:ext cx="3037800" cy="4635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8b5724cc69_0_9: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8b5724cc69_0_9:notes"/>
          <p:cNvSpPr txBox="1">
            <a:spLocks noGrp="1"/>
          </p:cNvSpPr>
          <p:nvPr>
            <p:ph type="body" idx="1"/>
          </p:nvPr>
        </p:nvSpPr>
        <p:spPr>
          <a:xfrm>
            <a:off x="701040" y="4444861"/>
            <a:ext cx="5608200" cy="36366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13" name="Google Shape;413;g8b5724cc69_0_9:notes"/>
          <p:cNvSpPr txBox="1">
            <a:spLocks noGrp="1"/>
          </p:cNvSpPr>
          <p:nvPr>
            <p:ph type="sldNum" idx="12"/>
          </p:nvPr>
        </p:nvSpPr>
        <p:spPr>
          <a:xfrm>
            <a:off x="3970938" y="8772669"/>
            <a:ext cx="3037800" cy="4635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d882f5c6d_0_5: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d882f5c6d_0_5: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5: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r>
              <a:rPr lang="en-US"/>
              <a:t>Wrap up with any questions participants may have.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7" name="Google Shape;427;p5: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733425" y="1154113"/>
            <a:ext cx="5543550" cy="3117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a:ln/>
        </p:spPr>
        <p:txBody>
          <a:bodyPr/>
          <a:lstStyle/>
          <a:p>
            <a:r>
              <a:rPr lang="en-US" b="1" baseline="0" dirty="0"/>
              <a:t>Instructions:  </a:t>
            </a:r>
            <a:r>
              <a:rPr lang="en-US" b="0" baseline="0" dirty="0"/>
              <a:t>Give any instructions or talking points to help the presenter with this slide and any related activities.</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Time</a:t>
            </a:r>
            <a:r>
              <a:rPr lang="en-US" b="0" baseline="0" dirty="0"/>
              <a:t>: How long talking through this slide and any related activities will take?</a:t>
            </a:r>
          </a:p>
          <a:p>
            <a:endParaRPr lang="en-US" b="1" baseline="0" dirty="0"/>
          </a:p>
          <a:p>
            <a:r>
              <a:rPr lang="en-US" b="1" baseline="0" dirty="0"/>
              <a:t>Materials:  </a:t>
            </a:r>
            <a:r>
              <a:rPr lang="en-US" b="0" baseline="0" dirty="0"/>
              <a:t>List any materials needed for any processes that will go with this slide</a:t>
            </a:r>
          </a:p>
          <a:p>
            <a:endParaRPr lang="en-US" b="0" baseline="0" dirty="0"/>
          </a:p>
          <a:p>
            <a:r>
              <a:rPr lang="en-US" b="1" baseline="0" dirty="0"/>
              <a:t>Handouts:  </a:t>
            </a:r>
            <a:r>
              <a:rPr lang="en-US" b="0" baseline="0" dirty="0"/>
              <a:t>List any handouts, if any</a:t>
            </a:r>
          </a:p>
          <a:p>
            <a:pPr>
              <a:defRPr/>
            </a:pPr>
            <a:endParaRPr lang="en-US" dirty="0"/>
          </a:p>
          <a:p>
            <a:pPr>
              <a:defRPr/>
            </a:pPr>
            <a:endParaRPr lang="en-US" dirty="0"/>
          </a:p>
          <a:p>
            <a:pPr>
              <a:defRPr/>
            </a:pPr>
            <a:endParaRPr lang="en-US" dirty="0"/>
          </a:p>
          <a:p>
            <a:pPr>
              <a:defRPr/>
            </a:pPr>
            <a:endParaRPr 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4243" indent="-290093">
              <a:defRPr>
                <a:solidFill>
                  <a:schemeClr val="tx1"/>
                </a:solidFill>
                <a:latin typeface="Calibri" panose="020F0502020204030204" pitchFamily="34" charset="0"/>
              </a:defRPr>
            </a:lvl2pPr>
            <a:lvl3pPr marL="1160374" indent="-232075">
              <a:defRPr>
                <a:solidFill>
                  <a:schemeClr val="tx1"/>
                </a:solidFill>
                <a:latin typeface="Calibri" panose="020F0502020204030204" pitchFamily="34" charset="0"/>
              </a:defRPr>
            </a:lvl3pPr>
            <a:lvl4pPr marL="1624523" indent="-232075">
              <a:defRPr>
                <a:solidFill>
                  <a:schemeClr val="tx1"/>
                </a:solidFill>
                <a:latin typeface="Calibri" panose="020F0502020204030204" pitchFamily="34" charset="0"/>
              </a:defRPr>
            </a:lvl4pPr>
            <a:lvl5pPr marL="2088672" indent="-232075">
              <a:defRPr>
                <a:solidFill>
                  <a:schemeClr val="tx1"/>
                </a:solidFill>
                <a:latin typeface="Calibri" panose="020F0502020204030204" pitchFamily="34" charset="0"/>
              </a:defRPr>
            </a:lvl5pPr>
            <a:lvl6pPr marL="2552822" indent="-232075" eaLnBrk="0" fontAlgn="base" hangingPunct="0">
              <a:spcBef>
                <a:spcPct val="0"/>
              </a:spcBef>
              <a:spcAft>
                <a:spcPct val="0"/>
              </a:spcAft>
              <a:defRPr>
                <a:solidFill>
                  <a:schemeClr val="tx1"/>
                </a:solidFill>
                <a:latin typeface="Calibri" panose="020F0502020204030204" pitchFamily="34" charset="0"/>
              </a:defRPr>
            </a:lvl6pPr>
            <a:lvl7pPr marL="3016971" indent="-232075" eaLnBrk="0" fontAlgn="base" hangingPunct="0">
              <a:spcBef>
                <a:spcPct val="0"/>
              </a:spcBef>
              <a:spcAft>
                <a:spcPct val="0"/>
              </a:spcAft>
              <a:defRPr>
                <a:solidFill>
                  <a:schemeClr val="tx1"/>
                </a:solidFill>
                <a:latin typeface="Calibri" panose="020F0502020204030204" pitchFamily="34" charset="0"/>
              </a:defRPr>
            </a:lvl7pPr>
            <a:lvl8pPr marL="3481121" indent="-232075" eaLnBrk="0" fontAlgn="base" hangingPunct="0">
              <a:spcBef>
                <a:spcPct val="0"/>
              </a:spcBef>
              <a:spcAft>
                <a:spcPct val="0"/>
              </a:spcAft>
              <a:defRPr>
                <a:solidFill>
                  <a:schemeClr val="tx1"/>
                </a:solidFill>
                <a:latin typeface="Calibri" panose="020F0502020204030204" pitchFamily="34" charset="0"/>
              </a:defRPr>
            </a:lvl8pPr>
            <a:lvl9pPr marL="3945270" indent="-232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DBC1E9-6B90-4A93-AF43-E968A3BC5C69}" type="slidenum">
              <a:rPr lang="en-US" altLang="en-US" smtClean="0"/>
              <a:pPr fontAlgn="base">
                <a:spcBef>
                  <a:spcPct val="0"/>
                </a:spcBef>
                <a:spcAft>
                  <a:spcPct val="0"/>
                </a:spcAft>
              </a:pPr>
              <a:t>50</a:t>
            </a:fld>
            <a:endParaRPr lang="en-US" altLang="en-US" dirty="0"/>
          </a:p>
        </p:txBody>
      </p:sp>
    </p:spTree>
    <p:extLst>
      <p:ext uri="{BB962C8B-B14F-4D97-AF65-F5344CB8AC3E}">
        <p14:creationId xmlns:p14="http://schemas.microsoft.com/office/powerpoint/2010/main" val="909711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8299">
              <a:defRPr/>
            </a:pPr>
            <a:fld id="{3A1CCAC5-FEF4-48D4-BD77-5136AF659389}" type="slidenum">
              <a:rPr lang="en-US">
                <a:solidFill>
                  <a:prstClr val="black"/>
                </a:solidFill>
                <a:latin typeface="Calibri" panose="020F0502020204030204"/>
              </a:rPr>
              <a:pPr defTabSz="928299">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8229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54113"/>
            <a:ext cx="5543550" cy="3117850"/>
          </a:xfrm>
        </p:spPr>
      </p:sp>
      <p:sp>
        <p:nvSpPr>
          <p:cNvPr id="3" name="Notes Placeholder 2"/>
          <p:cNvSpPr>
            <a:spLocks noGrp="1"/>
          </p:cNvSpPr>
          <p:nvPr>
            <p:ph type="body" idx="1"/>
          </p:nvPr>
        </p:nvSpPr>
        <p:spPr/>
        <p:txBody>
          <a:bodyPr/>
          <a:lstStyle/>
          <a:p>
            <a:r>
              <a:rPr lang="en-US" dirty="0"/>
              <a:t>Notes: Social distancing and other response strategies have upended agricultural markets throughout the country, including local and regional markets; and transformed the way individuals and families shop for, purchase and consume food. </a:t>
            </a:r>
          </a:p>
          <a:p>
            <a:r>
              <a:rPr lang="en-US" dirty="0"/>
              <a:t>That transformation has brought with it a big uptick of interest in buying direct from local farmers, ranchers and fisherman as a way to support struggling small and mid-sized farmers and ensure family food security.</a:t>
            </a:r>
          </a:p>
          <a:p>
            <a:endParaRPr lang="en-US" dirty="0"/>
          </a:p>
        </p:txBody>
      </p:sp>
      <p:sp>
        <p:nvSpPr>
          <p:cNvPr id="4" name="Slide Number Placeholder 3"/>
          <p:cNvSpPr>
            <a:spLocks noGrp="1"/>
          </p:cNvSpPr>
          <p:nvPr>
            <p:ph type="sldNum" sz="quarter" idx="10"/>
          </p:nvPr>
        </p:nvSpPr>
        <p:spPr/>
        <p:txBody>
          <a:bodyPr/>
          <a:lstStyle/>
          <a:p>
            <a:fld id="{B1E37108-88AE-45A3-8771-8579A3F47D5B}" type="slidenum">
              <a:rPr lang="en-US" smtClean="0"/>
              <a:t>51</a:t>
            </a:fld>
            <a:endParaRPr lang="en-US" dirty="0"/>
          </a:p>
        </p:txBody>
      </p:sp>
    </p:spTree>
    <p:extLst>
      <p:ext uri="{BB962C8B-B14F-4D97-AF65-F5344CB8AC3E}">
        <p14:creationId xmlns:p14="http://schemas.microsoft.com/office/powerpoint/2010/main" val="1777742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defRPr/>
            </a:pPr>
            <a:r>
              <a:rPr lang="en-US" sz="2400" dirty="0">
                <a:solidFill>
                  <a:schemeClr val="accent5"/>
                </a:solidFill>
              </a:rPr>
              <a:t>two main types of local/regional food system marketing channels: </a:t>
            </a:r>
          </a:p>
          <a:p>
            <a:pPr marL="403225" lvl="1">
              <a:defRPr/>
            </a:pPr>
            <a:endParaRPr lang="en-US" sz="2200" b="1" i="1" dirty="0">
              <a:solidFill>
                <a:schemeClr val="accent5"/>
              </a:solidFill>
            </a:endParaRPr>
          </a:p>
          <a:p>
            <a:pPr marL="342900" indent="-342900">
              <a:buFont typeface="Arial" panose="020B0604020202020204" pitchFamily="34" charset="0"/>
              <a:buChar char="•"/>
              <a:defRPr/>
            </a:pPr>
            <a:r>
              <a:rPr lang="en-US" sz="2000" b="1" i="1" dirty="0">
                <a:solidFill>
                  <a:schemeClr val="accent5"/>
                </a:solidFill>
              </a:rPr>
              <a:t>Direct-to-consumer </a:t>
            </a:r>
            <a:r>
              <a:rPr lang="en-US" sz="2000" b="1" dirty="0">
                <a:solidFill>
                  <a:schemeClr val="accent5"/>
                </a:solidFill>
              </a:rPr>
              <a:t>(DTC) </a:t>
            </a:r>
            <a:r>
              <a:rPr lang="en-US" sz="2000" dirty="0">
                <a:solidFill>
                  <a:schemeClr val="accent5"/>
                </a:solidFill>
              </a:rPr>
              <a:t>marketing channels include marketing opportunities where consumers buy directly from producers, including farmers markets, community supported agricultural arrangements (CSAs) roadside stands, pick-your-own, on-farm stores. </a:t>
            </a:r>
          </a:p>
          <a:p>
            <a:pPr>
              <a:buFont typeface="Arial" panose="020B0604020202020204" pitchFamily="34" charset="0"/>
              <a:buNone/>
              <a:defRPr/>
            </a:pPr>
            <a:endParaRPr lang="en-US" sz="2000" dirty="0">
              <a:solidFill>
                <a:schemeClr val="accent5"/>
              </a:solidFill>
            </a:endParaRPr>
          </a:p>
          <a:p>
            <a:pPr marL="342900" indent="-342900">
              <a:buFont typeface="Arial" panose="020B0604020202020204" pitchFamily="34" charset="0"/>
              <a:buChar char="•"/>
              <a:defRPr/>
            </a:pPr>
            <a:r>
              <a:rPr lang="en-US" sz="2000" b="1" i="1" dirty="0">
                <a:solidFill>
                  <a:schemeClr val="accent5"/>
                </a:solidFill>
              </a:rPr>
              <a:t>Intermediated </a:t>
            </a:r>
            <a:r>
              <a:rPr lang="en-US" sz="2000" dirty="0">
                <a:solidFill>
                  <a:schemeClr val="accent5"/>
                </a:solidFill>
              </a:rPr>
              <a:t>marketing</a:t>
            </a:r>
            <a:r>
              <a:rPr lang="en-US" sz="2000" b="1" i="1" dirty="0">
                <a:solidFill>
                  <a:schemeClr val="accent5"/>
                </a:solidFill>
              </a:rPr>
              <a:t> </a:t>
            </a:r>
            <a:r>
              <a:rPr lang="en-US" sz="2000" dirty="0">
                <a:solidFill>
                  <a:schemeClr val="accent5"/>
                </a:solidFill>
              </a:rPr>
              <a:t>channels include all marketing opportunities that are not direct-to-consumer sales, such as producers selling to grocers, restaurants, regional aggregators such as food hubs, and buying arrangements with the food service operations of schools, universities, hospitals, and other institutions.</a:t>
            </a:r>
          </a:p>
          <a:p>
            <a:r>
              <a:rPr lang="en-US" altLang="en-US" dirty="0"/>
              <a:t>system” nature (interconnected pieces). </a:t>
            </a:r>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52</a:t>
            </a:fld>
            <a:endParaRPr lang="en-US" dirty="0"/>
          </a:p>
        </p:txBody>
      </p:sp>
    </p:spTree>
    <p:extLst>
      <p:ext uri="{BB962C8B-B14F-4D97-AF65-F5344CB8AC3E}">
        <p14:creationId xmlns:p14="http://schemas.microsoft.com/office/powerpoint/2010/main" val="1825712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rgbClr val="000000"/>
                </a:solidFill>
                <a:latin typeface="Calibri-Light"/>
              </a:rPr>
              <a:t>After heightening personal protection equipment protocols, Fantasma got to work finding new</a:t>
            </a:r>
          </a:p>
          <a:p>
            <a:pPr marL="0" indent="0">
              <a:buNone/>
            </a:pPr>
            <a:r>
              <a:rPr lang="en-US" dirty="0">
                <a:solidFill>
                  <a:srgbClr val="000000"/>
                </a:solidFill>
                <a:latin typeface="Calibri-Light"/>
              </a:rPr>
              <a:t>channels of distribution for himself and his farmers, creating ties with online sales outlets and home</a:t>
            </a:r>
          </a:p>
          <a:p>
            <a:pPr marL="0" indent="0">
              <a:buNone/>
            </a:pPr>
            <a:r>
              <a:rPr lang="en-US" dirty="0">
                <a:solidFill>
                  <a:srgbClr val="000000"/>
                </a:solidFill>
                <a:latin typeface="Calibri-Light"/>
              </a:rPr>
              <a:t>delivery partners like Shatto Home Delivery. Shatto Milk Co. is a household name across Kansas City,</a:t>
            </a:r>
          </a:p>
          <a:p>
            <a:pPr marL="0" indent="0">
              <a:buNone/>
            </a:pPr>
            <a:r>
              <a:rPr lang="en-US" dirty="0">
                <a:solidFill>
                  <a:srgbClr val="000000"/>
                </a:solidFill>
                <a:latin typeface="Calibri-Light"/>
              </a:rPr>
              <a:t>but the Shatto family is no stranger to adversity. In 2003, the struggling Osborn, Missouri, dairy almost</a:t>
            </a:r>
          </a:p>
          <a:p>
            <a:pPr marL="0" indent="0">
              <a:buNone/>
            </a:pPr>
            <a:r>
              <a:rPr lang="en-US" dirty="0">
                <a:solidFill>
                  <a:srgbClr val="000000"/>
                </a:solidFill>
                <a:latin typeface="Calibri-Light"/>
              </a:rPr>
              <a:t>went bankrupt before reintroducing the quaint tradition of farm-fresh, hormone- and antibiotic-free</a:t>
            </a:r>
          </a:p>
          <a:p>
            <a:pPr marL="0" indent="0">
              <a:buNone/>
            </a:pPr>
            <a:r>
              <a:rPr lang="en-US" dirty="0">
                <a:solidFill>
                  <a:srgbClr val="000000"/>
                </a:solidFill>
                <a:latin typeface="Calibri-Light"/>
              </a:rPr>
              <a:t>milk in a glass bottle. Milk and more are now dropped off to 4,000 customers between Kearney,</a:t>
            </a:r>
          </a:p>
          <a:p>
            <a:pPr marL="0" indent="0">
              <a:buNone/>
            </a:pPr>
            <a:r>
              <a:rPr lang="en-US" dirty="0">
                <a:solidFill>
                  <a:srgbClr val="000000"/>
                </a:solidFill>
                <a:latin typeface="Calibri-Light"/>
              </a:rPr>
              <a:t>Missouri, and 129th Street, Shawnee to Blue Springs. Meanwhile, the waiting list has ballooned to</a:t>
            </a:r>
          </a:p>
          <a:p>
            <a:pPr marL="0" indent="0">
              <a:buNone/>
            </a:pPr>
            <a:r>
              <a:rPr lang="en-US" dirty="0">
                <a:solidFill>
                  <a:srgbClr val="000000"/>
                </a:solidFill>
                <a:latin typeface="Calibri-Light"/>
              </a:rPr>
              <a:t>1,000.</a:t>
            </a:r>
          </a:p>
          <a:p>
            <a:pPr marL="0" indent="0">
              <a:buNone/>
            </a:pPr>
            <a:r>
              <a:rPr lang="en-US" dirty="0"/>
              <a:t>Though more research is required, it has been posited that smaller enterprises can respond to market disruptions more effectively because a small firm size affords producers more agility in shifting to new markets and products as they gain insights from an engaged customer base, e.g. the Scale paradox (Lucker, O'Dwyer, and Renner 2013). This is especially true with the rise of new technology and media platforms, as consumers increasingly seek to support social causes with their expenditures, and online platforms can be as simple as a link between a social media post and option to purchase (for delivery or curbside pick-up</a:t>
            </a:r>
          </a:p>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53</a:t>
            </a:fld>
            <a:endParaRPr lang="en-US" dirty="0"/>
          </a:p>
        </p:txBody>
      </p:sp>
    </p:spTree>
    <p:extLst>
      <p:ext uri="{BB962C8B-B14F-4D97-AF65-F5344CB8AC3E}">
        <p14:creationId xmlns:p14="http://schemas.microsoft.com/office/powerpoint/2010/main" val="2428893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Producers are finding many news was to get products to customers in these uncertain times. Many are leveraging online platforms while others are developing curbside and delivery options. </a:t>
            </a:r>
          </a:p>
        </p:txBody>
      </p:sp>
      <p:sp>
        <p:nvSpPr>
          <p:cNvPr id="4" name="Slide Number Placeholder 3"/>
          <p:cNvSpPr>
            <a:spLocks noGrp="1"/>
          </p:cNvSpPr>
          <p:nvPr>
            <p:ph type="sldNum" sz="quarter" idx="5"/>
          </p:nvPr>
        </p:nvSpPr>
        <p:spPr/>
        <p:txBody>
          <a:bodyPr/>
          <a:lstStyle/>
          <a:p>
            <a:fld id="{E7FFEE95-14B4-46EE-950F-6838F9A2E5EF}" type="slidenum">
              <a:rPr lang="en-US" smtClean="0"/>
              <a:t>54</a:t>
            </a:fld>
            <a:endParaRPr lang="en-US" dirty="0"/>
          </a:p>
        </p:txBody>
      </p:sp>
    </p:spTree>
    <p:extLst>
      <p:ext uri="{BB962C8B-B14F-4D97-AF65-F5344CB8AC3E}">
        <p14:creationId xmlns:p14="http://schemas.microsoft.com/office/powerpoint/2010/main" val="3121734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common adaptation has been a transition to online ordering. Customers order and pay for products before going to the market and then pick up pre-bagged or boxed items.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Tina Lloyd, the Community Outreach and Farmers Market Coordinator for Pittsfield Charter Township, says, “We have modified our market to focus on safe access to local food.” This is Lloyd’s 12th season as a market manager, and she plans to prepare and adapt her market to the changing landscapes. “Our modified programming activities will include Facebook Live cooking demos, and take-home crafts, and projects for the kids.”  source: </a:t>
            </a:r>
            <a:r>
              <a:rPr lang="en-US" dirty="0">
                <a:hlinkClick r:id="rId3"/>
              </a:rPr>
              <a:t>http://mifma.org/2020/06/michigan-farmers-markets-adapt-amid-covid-19-concerns/</a:t>
            </a:r>
            <a:endParaRPr lang="en-US" dirty="0"/>
          </a:p>
        </p:txBody>
      </p:sp>
      <p:sp>
        <p:nvSpPr>
          <p:cNvPr id="4" name="Slide Number Placeholder 3"/>
          <p:cNvSpPr>
            <a:spLocks noGrp="1"/>
          </p:cNvSpPr>
          <p:nvPr>
            <p:ph type="sldNum" sz="quarter" idx="5"/>
          </p:nvPr>
        </p:nvSpPr>
        <p:spPr/>
        <p:txBody>
          <a:bodyPr/>
          <a:lstStyle/>
          <a:p>
            <a:fld id="{E7FFEE95-14B4-46EE-950F-6838F9A2E5EF}" type="slidenum">
              <a:rPr lang="en-US" smtClean="0"/>
              <a:t>55</a:t>
            </a:fld>
            <a:endParaRPr lang="en-US" dirty="0"/>
          </a:p>
        </p:txBody>
      </p:sp>
    </p:spTree>
    <p:extLst>
      <p:ext uri="{BB962C8B-B14F-4D97-AF65-F5344CB8AC3E}">
        <p14:creationId xmlns:p14="http://schemas.microsoft.com/office/powerpoint/2010/main" val="3384507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cooperatives with FM in front door</a:t>
            </a:r>
          </a:p>
        </p:txBody>
      </p:sp>
      <p:sp>
        <p:nvSpPr>
          <p:cNvPr id="4" name="Slide Number Placeholder 3"/>
          <p:cNvSpPr>
            <a:spLocks noGrp="1"/>
          </p:cNvSpPr>
          <p:nvPr>
            <p:ph type="sldNum" sz="quarter" idx="5"/>
          </p:nvPr>
        </p:nvSpPr>
        <p:spPr/>
        <p:txBody>
          <a:bodyPr/>
          <a:lstStyle/>
          <a:p>
            <a:fld id="{B1E37108-88AE-45A3-8771-8579A3F47D5B}" type="slidenum">
              <a:rPr lang="en-US" smtClean="0"/>
              <a:t>56</a:t>
            </a:fld>
            <a:endParaRPr lang="en-US" dirty="0"/>
          </a:p>
        </p:txBody>
      </p:sp>
    </p:spTree>
    <p:extLst>
      <p:ext uri="{BB962C8B-B14F-4D97-AF65-F5344CB8AC3E}">
        <p14:creationId xmlns:p14="http://schemas.microsoft.com/office/powerpoint/2010/main" val="3806596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https://www.localfoodhub.org/micromarket/</a:t>
            </a:r>
            <a:endParaRPr lang="en-US" dirty="0"/>
          </a:p>
        </p:txBody>
      </p:sp>
      <p:sp>
        <p:nvSpPr>
          <p:cNvPr id="4" name="Slide Number Placeholder 3"/>
          <p:cNvSpPr>
            <a:spLocks noGrp="1"/>
          </p:cNvSpPr>
          <p:nvPr>
            <p:ph type="sldNum" sz="quarter" idx="5"/>
          </p:nvPr>
        </p:nvSpPr>
        <p:spPr/>
        <p:txBody>
          <a:bodyPr/>
          <a:lstStyle/>
          <a:p>
            <a:fld id="{E7FFEE95-14B4-46EE-950F-6838F9A2E5EF}" type="slidenum">
              <a:rPr lang="en-US" smtClean="0"/>
              <a:t>57</a:t>
            </a:fld>
            <a:endParaRPr lang="en-US" dirty="0"/>
          </a:p>
        </p:txBody>
      </p:sp>
    </p:spTree>
    <p:extLst>
      <p:ext uri="{BB962C8B-B14F-4D97-AF65-F5344CB8AC3E}">
        <p14:creationId xmlns:p14="http://schemas.microsoft.com/office/powerpoint/2010/main" val="1028413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Though more research is required, it has been posited that smaller enterprises can respond to market disruptions more effectively because a small firm size affords producers more agility in shifting to new markets and products as they gain insights from an engaged customer base, e.g. the Scale paradox (Lucker, O'Dwyer, and Renner 2013). This is especially true with the rise of new technology and media platforms, as consumers increasingly seek to support social causes with their expenditures, and online platforms can be as simple as a link between a social media post and option to purchase (for delivery or curbside pick-up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extLst>
                    <a:ext uri="{A12FA001-AC4F-418D-AE19-62706E023703}">
                      <ahyp:hlinkClr xmlns:ahyp="http://schemas.microsoft.com/office/drawing/2018/hyperlinkcolor" xmlns="" val="tx"/>
                    </a:ext>
                  </a:extLst>
                </a:hlinkClick>
              </a:rPr>
              <a:t>https://www.3cowmarketing.com/freetraining/</a:t>
            </a:r>
            <a:endParaRPr lang="en-US" dirty="0"/>
          </a:p>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59</a:t>
            </a:fld>
            <a:endParaRPr lang="en-US" dirty="0"/>
          </a:p>
        </p:txBody>
      </p:sp>
    </p:spTree>
    <p:extLst>
      <p:ext uri="{BB962C8B-B14F-4D97-AF65-F5344CB8AC3E}">
        <p14:creationId xmlns:p14="http://schemas.microsoft.com/office/powerpoint/2010/main" val="3887146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VCC is a set of activities:</a:t>
            </a:r>
            <a:endParaRPr lang="en-US" b="0" dirty="0">
              <a:effectLst/>
            </a:endParaRPr>
          </a:p>
          <a:p>
            <a:pPr rtl="0" fontAlgn="base"/>
            <a:r>
              <a:rPr lang="en-US" sz="1200" b="0" i="0" u="none" strike="noStrike" kern="1200" dirty="0">
                <a:solidFill>
                  <a:schemeClr val="tx1"/>
                </a:solidFill>
                <a:effectLst/>
                <a:latin typeface="+mn-lt"/>
                <a:ea typeface="+mn-ea"/>
                <a:cs typeface="+mn-cs"/>
              </a:rPr>
              <a:t>Market matchmaking</a:t>
            </a:r>
          </a:p>
          <a:p>
            <a:pPr rtl="0" fontAlgn="base"/>
            <a:r>
              <a:rPr lang="en-US" sz="1200" b="0" i="0" u="none" strike="noStrike" kern="1200" dirty="0">
                <a:solidFill>
                  <a:schemeClr val="tx1"/>
                </a:solidFill>
                <a:effectLst/>
                <a:latin typeface="+mn-lt"/>
                <a:ea typeface="+mn-ea"/>
                <a:cs typeface="+mn-cs"/>
              </a:rPr>
              <a:t>Technical assistance</a:t>
            </a:r>
          </a:p>
          <a:p>
            <a:pPr rtl="0" fontAlgn="base"/>
            <a:r>
              <a:rPr lang="en-US" sz="1200" b="0" i="0" u="none" strike="noStrike" kern="1200" dirty="0">
                <a:solidFill>
                  <a:schemeClr val="tx1"/>
                </a:solidFill>
                <a:effectLst/>
                <a:latin typeface="+mn-lt"/>
                <a:ea typeface="+mn-ea"/>
                <a:cs typeface="+mn-cs"/>
              </a:rPr>
              <a:t>Convening stakeholders</a:t>
            </a:r>
          </a:p>
          <a:p>
            <a:pPr rtl="0" fontAlgn="base"/>
            <a:r>
              <a:rPr lang="en-US" sz="1200" b="0" i="0" u="none" strike="noStrike" kern="1200" dirty="0">
                <a:solidFill>
                  <a:schemeClr val="tx1"/>
                </a:solidFill>
                <a:effectLst/>
                <a:latin typeface="+mn-lt"/>
                <a:ea typeface="+mn-ea"/>
                <a:cs typeface="+mn-cs"/>
              </a:rPr>
              <a:t>Resource prospecting</a:t>
            </a:r>
          </a:p>
          <a:p>
            <a:pPr rtl="0" fontAlgn="base"/>
            <a:r>
              <a:rPr lang="en-US" sz="1200" b="0" i="0" u="none" strike="noStrike" kern="1200" dirty="0">
                <a:solidFill>
                  <a:schemeClr val="tx1"/>
                </a:solidFill>
                <a:effectLst/>
                <a:latin typeface="+mn-lt"/>
                <a:ea typeface="+mn-ea"/>
                <a:cs typeface="+mn-cs"/>
              </a:rPr>
              <a:t>Policy advocacy</a:t>
            </a:r>
          </a:p>
          <a:p>
            <a:pPr rtl="0" fontAlgn="base"/>
            <a:r>
              <a:rPr lang="en-US" sz="1200" b="0" i="0" u="none" strike="noStrike" kern="1200" dirty="0">
                <a:solidFill>
                  <a:schemeClr val="tx1"/>
                </a:solidFill>
                <a:effectLst/>
                <a:latin typeface="+mn-lt"/>
                <a:ea typeface="+mn-ea"/>
                <a:cs typeface="+mn-cs"/>
              </a:rPr>
              <a:t>Fostering relationships</a:t>
            </a:r>
          </a:p>
          <a:p>
            <a:pPr rtl="0" fontAlgn="base"/>
            <a:r>
              <a:rPr lang="en-US" sz="1200" b="0" i="0" u="none" strike="noStrike" kern="1200" dirty="0">
                <a:solidFill>
                  <a:schemeClr val="tx1"/>
                </a:solidFill>
                <a:effectLst/>
                <a:latin typeface="+mn-lt"/>
                <a:ea typeface="+mn-ea"/>
                <a:cs typeface="+mn-cs"/>
              </a:rPr>
              <a:t>Research and assessment</a:t>
            </a:r>
          </a:p>
          <a:p>
            <a:pPr rtl="0" fontAlgn="base"/>
            <a:r>
              <a:rPr lang="en-US" sz="1200" b="0" i="0" u="none" strike="noStrike" kern="1200" dirty="0">
                <a:solidFill>
                  <a:schemeClr val="tx1"/>
                </a:solidFill>
                <a:effectLst/>
                <a:latin typeface="+mn-lt"/>
                <a:ea typeface="+mn-ea"/>
                <a:cs typeface="+mn-cs"/>
              </a:rPr>
              <a:t>Accountability holding</a:t>
            </a:r>
          </a:p>
          <a:p>
            <a:pPr rtl="0" fontAlgn="base"/>
            <a:r>
              <a:rPr lang="en-US" sz="1200" b="0" i="0" u="none" strike="noStrike" kern="1200" dirty="0">
                <a:solidFill>
                  <a:schemeClr val="tx1"/>
                </a:solidFill>
                <a:effectLst/>
                <a:latin typeface="+mn-lt"/>
                <a:ea typeface="+mn-ea"/>
                <a:cs typeface="+mn-cs"/>
              </a:rPr>
              <a:t>Idea Innovation</a:t>
            </a:r>
          </a:p>
          <a:p>
            <a:pPr rtl="0"/>
            <a:r>
              <a:rPr lang="en-US" sz="1200" b="0" i="0" u="none" strike="noStrike" kern="1200" dirty="0">
                <a:solidFill>
                  <a:schemeClr val="tx1"/>
                </a:solidFill>
                <a:effectLst/>
                <a:latin typeface="+mn-lt"/>
                <a:ea typeface="+mn-ea"/>
                <a:cs typeface="+mn-cs"/>
              </a:rPr>
              <a:t>that supports the development of food systems by helping to ensure strong sets of relationships and communication channels that make the food system able to grow, respond, and adapt.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60</a:t>
            </a:fld>
            <a:endParaRPr lang="en-US" dirty="0"/>
          </a:p>
        </p:txBody>
      </p:sp>
    </p:spTree>
    <p:extLst>
      <p:ext uri="{BB962C8B-B14F-4D97-AF65-F5344CB8AC3E}">
        <p14:creationId xmlns:p14="http://schemas.microsoft.com/office/powerpoint/2010/main" val="1166933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COVID has underlined the need for this “soft infrastructure”  or social structures that include relationships, networks and connectivity. It ensures that when there's a shock to the system, like right now, there is a strong set of relationships and communication channels that make it easier to adapt or pivot.</a:t>
            </a:r>
          </a:p>
          <a:p>
            <a:pPr marL="228600" indent="-228600">
              <a:buFont typeface="+mj-lt"/>
              <a:buAutoNum type="arabicPeriod"/>
            </a:pPr>
            <a:r>
              <a:rPr lang="en-US" sz="1200" b="0" i="0" u="none" strike="noStrike" kern="1200" dirty="0">
                <a:solidFill>
                  <a:schemeClr val="tx1"/>
                </a:solidFill>
                <a:effectLst/>
                <a:latin typeface="+mn-lt"/>
                <a:ea typeface="+mn-ea"/>
                <a:cs typeface="+mn-cs"/>
              </a:rPr>
              <a:t>Finding partners that understand that the supply chain is broken</a:t>
            </a:r>
          </a:p>
          <a:p>
            <a:pPr marL="228600" indent="-228600">
              <a:buFont typeface="+mj-lt"/>
              <a:buAutoNum type="arabicPeriod"/>
            </a:pPr>
            <a:r>
              <a:rPr lang="en-US" sz="1200" b="0" i="0" u="none" strike="noStrike" kern="1200" dirty="0">
                <a:solidFill>
                  <a:schemeClr val="tx1"/>
                </a:solidFill>
                <a:effectLst/>
                <a:latin typeface="+mn-lt"/>
                <a:ea typeface="+mn-ea"/>
                <a:cs typeface="+mn-cs"/>
              </a:rPr>
              <a:t>Align with those partners that are philosophically aligned with you-solid messaging</a:t>
            </a:r>
          </a:p>
          <a:p>
            <a:pPr marL="228600" indent="-228600">
              <a:buFont typeface="+mj-lt"/>
              <a:buAutoNum type="arabicPeriod"/>
            </a:pPr>
            <a:r>
              <a:rPr lang="en-US" sz="1200" b="0" i="0" u="none" strike="noStrike" kern="1200" dirty="0">
                <a:solidFill>
                  <a:schemeClr val="tx1"/>
                </a:solidFill>
                <a:effectLst/>
                <a:latin typeface="+mn-lt"/>
                <a:ea typeface="+mn-ea"/>
                <a:cs typeface="+mn-cs"/>
              </a:rPr>
              <a:t>Started with assessments and surveys, not inventing from scratch</a:t>
            </a:r>
          </a:p>
          <a:p>
            <a:pPr marL="228600" indent="-228600">
              <a:buFont typeface="+mj-lt"/>
              <a:buAutoNum type="arabicPeriod"/>
            </a:pPr>
            <a:r>
              <a:rPr lang="en-US" sz="1200" b="0" i="0" u="none" strike="noStrike" kern="1200" dirty="0">
                <a:solidFill>
                  <a:schemeClr val="tx1"/>
                </a:solidFill>
                <a:effectLst/>
                <a:latin typeface="+mn-lt"/>
                <a:ea typeface="+mn-ea"/>
                <a:cs typeface="+mn-cs"/>
              </a:rPr>
              <a:t>More conversations-public and private matching…</a:t>
            </a:r>
          </a:p>
          <a:p>
            <a:pPr marL="228600" indent="-228600">
              <a:buFont typeface="+mj-lt"/>
              <a:buAutoNum type="arabicPeriod"/>
            </a:pPr>
            <a:endParaRPr lang="en-US" sz="1200" b="0" i="0" u="none" strike="noStrike" kern="1200" dirty="0">
              <a:solidFill>
                <a:schemeClr val="tx1"/>
              </a:solidFill>
              <a:effectLst/>
              <a:latin typeface="+mn-lt"/>
              <a:ea typeface="+mn-ea"/>
              <a:cs typeface="+mn-cs"/>
            </a:endParaRPr>
          </a:p>
          <a:p>
            <a:pPr marL="228600" indent="-228600">
              <a:buFont typeface="+mj-lt"/>
              <a:buAutoNum type="arabicPeriod"/>
            </a:pPr>
            <a:r>
              <a:rPr lang="en-US" dirty="0"/>
              <a:t>Ultimately, COVID-19 represents a test for all engaged in food and agricultural production in the United States. While the local food system is no exception, differences in geographic proximity, shortened supply chains, and limited production capacity has left local food producers uniquely affected, and perhaps, well-positioned to reinforce or grow their place in the portfolio of food offerings and markets.</a:t>
            </a:r>
            <a:endParaRPr lang="en-US" sz="1200" b="0" i="0" u="none" strike="noStrike" kern="1200" dirty="0">
              <a:solidFill>
                <a:schemeClr val="tx1"/>
              </a:solidFill>
              <a:effectLst/>
              <a:latin typeface="+mn-lt"/>
              <a:ea typeface="+mn-ea"/>
              <a:cs typeface="+mn-cs"/>
            </a:endParaRPr>
          </a:p>
          <a:p>
            <a:pPr marL="0" indent="0">
              <a:buFont typeface="+mj-lt"/>
              <a:buNone/>
            </a:pP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61</a:t>
            </a:fld>
            <a:endParaRPr lang="en-US" dirty="0"/>
          </a:p>
        </p:txBody>
      </p:sp>
    </p:spTree>
    <p:extLst>
      <p:ext uri="{BB962C8B-B14F-4D97-AF65-F5344CB8AC3E}">
        <p14:creationId xmlns:p14="http://schemas.microsoft.com/office/powerpoint/2010/main" val="187770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a:spLocks noGrp="1" noRot="1" noChangeAspect="1"/>
          </p:cNvSpPr>
          <p:nvPr>
            <p:ph type="sldImg" idx="2"/>
          </p:nvPr>
        </p:nvSpPr>
        <p:spPr>
          <a:xfrm>
            <a:off x="749723" y="1165734"/>
            <a:ext cx="5666740" cy="314924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notes"/>
          <p:cNvSpPr txBox="1">
            <a:spLocks noGrp="1"/>
          </p:cNvSpPr>
          <p:nvPr>
            <p:ph type="body" idx="1"/>
          </p:nvPr>
        </p:nvSpPr>
        <p:spPr>
          <a:xfrm>
            <a:off x="716619" y="4489619"/>
            <a:ext cx="5732949" cy="3673325"/>
          </a:xfrm>
          <a:prstGeom prst="rect">
            <a:avLst/>
          </a:prstGeom>
          <a:noFill/>
          <a:ln>
            <a:noFill/>
          </a:ln>
        </p:spPr>
        <p:txBody>
          <a:bodyPr spcFirstLastPara="1" wrap="square" lIns="94236" tIns="47105" rIns="94236" bIns="47105" anchor="t" anchorCtr="0">
            <a:noAutofit/>
          </a:bodyPr>
          <a:lstStyle/>
          <a:p>
            <a:r>
              <a:rPr lang="en-US" b="1" dirty="0"/>
              <a:t>Instructions</a:t>
            </a:r>
            <a:r>
              <a:rPr lang="en-US" dirty="0"/>
              <a:t>:  Welcome participants to the session and briefly review the goals from this slide.</a:t>
            </a:r>
            <a:endParaRPr dirty="0"/>
          </a:p>
          <a:p>
            <a:endParaRPr dirty="0"/>
          </a:p>
          <a:p>
            <a:r>
              <a:rPr lang="en-US" b="1" dirty="0"/>
              <a:t>Time</a:t>
            </a:r>
            <a:r>
              <a:rPr lang="en-US" dirty="0"/>
              <a:t>:  1 minute</a:t>
            </a:r>
            <a:endParaRPr dirty="0"/>
          </a:p>
          <a:p>
            <a:endParaRPr dirty="0"/>
          </a:p>
          <a:p>
            <a:r>
              <a:rPr lang="en-US" b="1" dirty="0"/>
              <a:t>Materials</a:t>
            </a:r>
            <a:r>
              <a:rPr lang="en-US" dirty="0"/>
              <a:t>:  None</a:t>
            </a:r>
            <a:endParaRPr dirty="0"/>
          </a:p>
          <a:p>
            <a:endParaRPr dirty="0"/>
          </a:p>
          <a:p>
            <a:r>
              <a:rPr lang="en-US" b="1" dirty="0"/>
              <a:t>Handouts</a:t>
            </a:r>
            <a:r>
              <a:rPr lang="en-US" dirty="0"/>
              <a:t>: </a:t>
            </a:r>
            <a:endParaRPr dirty="0"/>
          </a:p>
        </p:txBody>
      </p:sp>
      <p:sp>
        <p:nvSpPr>
          <p:cNvPr id="133" name="Google Shape;133;p2:notes"/>
          <p:cNvSpPr txBox="1">
            <a:spLocks noGrp="1"/>
          </p:cNvSpPr>
          <p:nvPr>
            <p:ph type="sldNum" idx="12"/>
          </p:nvPr>
        </p:nvSpPr>
        <p:spPr>
          <a:xfrm>
            <a:off x="4059181" y="8861006"/>
            <a:ext cx="3105348" cy="468073"/>
          </a:xfrm>
          <a:prstGeom prst="rect">
            <a:avLst/>
          </a:prstGeom>
          <a:noFill/>
          <a:ln>
            <a:noFill/>
          </a:ln>
        </p:spPr>
        <p:txBody>
          <a:bodyPr spcFirstLastPara="1" wrap="square" lIns="94236" tIns="47105" rIns="94236" bIns="47105" anchor="b" anchorCtr="0">
            <a:noAutofit/>
          </a:bodyPr>
          <a:lstStyle/>
          <a:p>
            <a:pPr defTabSz="928299">
              <a:buClr>
                <a:srgbClr val="000000"/>
              </a:buClr>
              <a:defRPr/>
            </a:pPr>
            <a:fld id="{00000000-1234-1234-1234-123412341234}" type="slidenum">
              <a:rPr lang="en-US" sz="1400" kern="0">
                <a:solidFill>
                  <a:srgbClr val="000000"/>
                </a:solidFill>
                <a:latin typeface="Arial"/>
                <a:cs typeface="Arial"/>
                <a:sym typeface="Arial"/>
              </a:rPr>
              <a:pPr defTabSz="928299">
                <a:buClr>
                  <a:srgbClr val="000000"/>
                </a:buClr>
                <a:defRPr/>
              </a:pPr>
              <a:t>11</a:t>
            </a:fld>
            <a:endParaRPr sz="1400" kern="0" dirty="0">
              <a:solidFill>
                <a:srgbClr val="000000"/>
              </a:solidFill>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Find resources to help you understand the issue of healthy food access, advance your project or advocate for your community’s needs.</a:t>
            </a:r>
          </a:p>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62</a:t>
            </a:fld>
            <a:endParaRPr lang="en-US" dirty="0"/>
          </a:p>
        </p:txBody>
      </p:sp>
    </p:spTree>
    <p:extLst>
      <p:ext uri="{BB962C8B-B14F-4D97-AF65-F5344CB8AC3E}">
        <p14:creationId xmlns:p14="http://schemas.microsoft.com/office/powerpoint/2010/main" val="3485952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Through the approach of Lifting Up What Works, Policy Network programmatic initiatives are organized within three interlocking, mutually reinforcing areas of work.  Through these initiatives, they advance policies to enable everyone to participate in an equitable economy, live in a community of opportunity, and thrive in a just society.</a:t>
            </a:r>
          </a:p>
          <a:p>
            <a:endParaRPr lang="en-US" sz="1200" b="0" i="0" kern="1200" dirty="0">
              <a:solidFill>
                <a:schemeClr val="tx1"/>
              </a:solidFill>
              <a:effectLst/>
              <a:latin typeface="+mn-lt"/>
              <a:ea typeface="+mn-ea"/>
              <a:cs typeface="+mn-cs"/>
            </a:endParaRPr>
          </a:p>
          <a:p>
            <a:r>
              <a:rPr lang="en-US" dirty="0"/>
              <a:t>In 2019, PolicyLink launched the Equitable Food System Resource Guide, which illustrates the food system continuum -- aggregation and distribution, processing, production, food retail and healthy food business, and food recovery and waste recycling; and provides information on model policies and strategies, policy targets and decision makers, as well as examples of those working, across the country, to produce a more equitable food system.</a:t>
            </a:r>
          </a:p>
        </p:txBody>
      </p:sp>
      <p:sp>
        <p:nvSpPr>
          <p:cNvPr id="4" name="Slide Number Placeholder 3"/>
          <p:cNvSpPr>
            <a:spLocks noGrp="1"/>
          </p:cNvSpPr>
          <p:nvPr>
            <p:ph type="sldNum" sz="quarter" idx="5"/>
          </p:nvPr>
        </p:nvSpPr>
        <p:spPr/>
        <p:txBody>
          <a:bodyPr/>
          <a:lstStyle/>
          <a:p>
            <a:fld id="{B1E37108-88AE-45A3-8771-8579A3F47D5B}" type="slidenum">
              <a:rPr lang="en-US" smtClean="0"/>
              <a:t>63</a:t>
            </a:fld>
            <a:endParaRPr lang="en-US" dirty="0"/>
          </a:p>
        </p:txBody>
      </p:sp>
    </p:spTree>
    <p:extLst>
      <p:ext uri="{BB962C8B-B14F-4D97-AF65-F5344CB8AC3E}">
        <p14:creationId xmlns:p14="http://schemas.microsoft.com/office/powerpoint/2010/main" val="4150978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64</a:t>
            </a:fld>
            <a:endParaRPr lang="en-US" dirty="0"/>
          </a:p>
        </p:txBody>
      </p:sp>
    </p:spTree>
    <p:extLst>
      <p:ext uri="{BB962C8B-B14F-4D97-AF65-F5344CB8AC3E}">
        <p14:creationId xmlns:p14="http://schemas.microsoft.com/office/powerpoint/2010/main" val="19873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xmlns="" id="{E5E3E208-5B3C-4FC1-A1AF-ED6955358B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84CBE735-B626-4CA0-975F-DBAF6E9C63C3}"/>
              </a:ext>
            </a:extLst>
          </p:cNvPr>
          <p:cNvSpPr>
            <a:spLocks noGrp="1"/>
          </p:cNvSpPr>
          <p:nvPr>
            <p:ph type="body" idx="1"/>
          </p:nvPr>
        </p:nvSpPr>
        <p:spPr/>
        <p:txBody>
          <a:bodyPr/>
          <a:lstStyle/>
          <a:p>
            <a:pPr>
              <a:defRPr/>
            </a:pPr>
            <a:r>
              <a:rPr lang="en-US" b="1" dirty="0"/>
              <a:t>Instructions</a:t>
            </a:r>
            <a:r>
              <a:rPr lang="en-US" dirty="0"/>
              <a:t>:</a:t>
            </a:r>
          </a:p>
          <a:p>
            <a:pPr>
              <a:defRPr/>
            </a:pPr>
            <a:endParaRPr lang="en-US" dirty="0"/>
          </a:p>
          <a:p>
            <a:pPr>
              <a:defRPr/>
            </a:pPr>
            <a:r>
              <a:rPr lang="en-US" dirty="0"/>
              <a:t>Briefly overview these programs to assist with marketing:</a:t>
            </a:r>
          </a:p>
          <a:p>
            <a:pPr marL="171450" indent="-171450">
              <a:buFont typeface="Arial" panose="020B0604020202020204" pitchFamily="34" charset="0"/>
              <a:buChar char="•"/>
              <a:defRPr/>
            </a:pPr>
            <a:r>
              <a:rPr lang="en-US" dirty="0"/>
              <a:t>Farmers’ Market Promotion Program (FMPP) - supports marketing through DTC outlets (e.g., farmers’ markets, CSAs, others)</a:t>
            </a:r>
          </a:p>
          <a:p>
            <a:pPr marL="171450" indent="-171450">
              <a:buFont typeface="Arial" panose="020B0604020202020204" pitchFamily="34" charset="0"/>
              <a:buChar char="•"/>
              <a:defRPr/>
            </a:pPr>
            <a:r>
              <a:rPr lang="en-US" dirty="0"/>
              <a:t>Local Food Promotion Program (LFPP) – support marketing through intermediated channels such as farm-to-institution, food hubs, and other busi­nesses that process, distribute, aggregate, or store locally or regionally marketed food products.</a:t>
            </a:r>
          </a:p>
          <a:p>
            <a:pPr marL="171450" indent="-171450">
              <a:buFont typeface="Arial" panose="020B0604020202020204" pitchFamily="34" charset="0"/>
              <a:buChar char="•"/>
              <a:defRPr/>
            </a:pPr>
            <a:r>
              <a:rPr lang="en-US" dirty="0"/>
              <a:t>Specialty Crop Block Grants (SCBG) Program - is administered through State departments of agriculture and regularly includes funding for projects related to locally and regionally marketed food (particularly fruit and vegetable produc­tion). </a:t>
            </a:r>
          </a:p>
          <a:p>
            <a:pPr>
              <a:defRPr/>
            </a:pPr>
            <a:endParaRPr lang="en-US" dirty="0"/>
          </a:p>
          <a:p>
            <a:pPr>
              <a:defRPr/>
            </a:pPr>
            <a:r>
              <a:rPr lang="en-US" dirty="0"/>
              <a:t>Link to a listing of the resources/information found in the next slide.</a:t>
            </a:r>
          </a:p>
        </p:txBody>
      </p:sp>
      <p:sp>
        <p:nvSpPr>
          <p:cNvPr id="4" name="Slide Number Placeholder 3">
            <a:extLst>
              <a:ext uri="{FF2B5EF4-FFF2-40B4-BE49-F238E27FC236}">
                <a16:creationId xmlns:a16="http://schemas.microsoft.com/office/drawing/2014/main" xmlns="" id="{24403C50-5CD4-45DE-9E3B-7725235BDDA2}"/>
              </a:ext>
            </a:extLst>
          </p:cNvPr>
          <p:cNvSpPr>
            <a:spLocks noGrp="1"/>
          </p:cNvSpPr>
          <p:nvPr>
            <p:ph type="sldNum" sz="quarter" idx="5"/>
          </p:nvPr>
        </p:nvSpPr>
        <p:spPr/>
        <p:txBody>
          <a:bodyPr/>
          <a:lstStyle/>
          <a:p>
            <a:pPr>
              <a:defRPr/>
            </a:pPr>
            <a:fld id="{31C593CF-BC3F-41B0-BCEB-556D6EE68247}" type="slidenum">
              <a:rPr lang="en-US" smtClean="0"/>
              <a:pPr>
                <a:defRPr/>
              </a:pPr>
              <a:t>65</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F5FB21B2-B2B7-40C3-93E9-F456967EA8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B67C2232-F5EF-4D83-AE93-ECE207EC2EB7}"/>
              </a:ext>
            </a:extLst>
          </p:cNvPr>
          <p:cNvSpPr>
            <a:spLocks noGrp="1"/>
          </p:cNvSpPr>
          <p:nvPr>
            <p:ph type="body" idx="1"/>
          </p:nvPr>
        </p:nvSpPr>
        <p:spPr/>
        <p:txBody>
          <a:bodyPr>
            <a:normAutofit fontScale="70000" lnSpcReduction="20000"/>
          </a:bodyPr>
          <a:lstStyle/>
          <a:p>
            <a:pPr>
              <a:buFont typeface="Arial" panose="020B0604020202020204" pitchFamily="34" charset="0"/>
              <a:buNone/>
              <a:defRPr/>
            </a:pPr>
            <a:r>
              <a:rPr lang="en-US" sz="2000" dirty="0">
                <a:solidFill>
                  <a:schemeClr val="accent5"/>
                </a:solidFill>
              </a:rPr>
              <a:t>Provide a brief overview of these production focused programs:</a:t>
            </a:r>
          </a:p>
          <a:p>
            <a:pPr marL="342900" indent="-342900">
              <a:buFont typeface="Arial" panose="020B0604020202020204" pitchFamily="34" charset="0"/>
              <a:buChar char="•"/>
              <a:defRPr/>
            </a:pPr>
            <a:r>
              <a:rPr lang="en-US" sz="2000" dirty="0">
                <a:solidFill>
                  <a:schemeClr val="accent5"/>
                </a:solidFill>
              </a:rPr>
              <a:t>The </a:t>
            </a:r>
            <a:r>
              <a:rPr lang="en-US" sz="2000" b="1" i="1" dirty="0">
                <a:solidFill>
                  <a:schemeClr val="accent5"/>
                </a:solidFill>
              </a:rPr>
              <a:t>Value-Added Producer Grant </a:t>
            </a:r>
            <a:r>
              <a:rPr lang="en-US" sz="2000" dirty="0">
                <a:solidFill>
                  <a:schemeClr val="accent5"/>
                </a:solidFill>
              </a:rPr>
              <a:t>program, which is designed to help farmers develop farm-based value-added products (e.g., cheese, jam, packaged meats, sausages)</a:t>
            </a:r>
          </a:p>
          <a:p>
            <a:pPr marL="342900" indent="-342900">
              <a:buFont typeface="Arial" panose="020B0604020202020204" pitchFamily="34" charset="0"/>
              <a:buChar char="•"/>
              <a:defRPr/>
            </a:pPr>
            <a:r>
              <a:rPr lang="en-US" sz="2000" dirty="0">
                <a:solidFill>
                  <a:schemeClr val="accent5"/>
                </a:solidFill>
              </a:rPr>
              <a:t>The </a:t>
            </a:r>
            <a:r>
              <a:rPr lang="en-US" sz="2000" b="1" i="1" dirty="0">
                <a:solidFill>
                  <a:schemeClr val="accent5"/>
                </a:solidFill>
              </a:rPr>
              <a:t>Rural Business Development Grants </a:t>
            </a:r>
            <a:r>
              <a:rPr lang="en-US" sz="2000" dirty="0">
                <a:solidFill>
                  <a:schemeClr val="accent5"/>
                </a:solidFill>
              </a:rPr>
              <a:t>program (Rural Business Opportunity and Rural Business Enterprise) provide business development assistance to local food producers and local food projects.</a:t>
            </a:r>
          </a:p>
          <a:p>
            <a:pPr marL="342900" indent="-342900">
              <a:buFont typeface="Arial" panose="020B0604020202020204" pitchFamily="34" charset="0"/>
              <a:buChar char="•"/>
              <a:defRPr/>
            </a:pPr>
            <a:r>
              <a:rPr lang="en-US" sz="2200" b="1" i="1" dirty="0">
                <a:solidFill>
                  <a:schemeClr val="accent5"/>
                </a:solidFill>
              </a:rPr>
              <a:t>Business and Industry (B&amp;I) Guaranteed Loan Program </a:t>
            </a:r>
            <a:r>
              <a:rPr lang="en-US" sz="2200" dirty="0">
                <a:solidFill>
                  <a:schemeClr val="accent5"/>
                </a:solidFill>
              </a:rPr>
              <a:t>to support development of local food system infrastructure (businesses that process, distribute, aggregate, store, and market foods).</a:t>
            </a:r>
          </a:p>
          <a:p>
            <a:pPr marL="342900" indent="-342900">
              <a:buFont typeface="Arial" panose="020B0604020202020204" pitchFamily="34" charset="0"/>
              <a:buChar char="•"/>
              <a:defRPr/>
            </a:pPr>
            <a:r>
              <a:rPr lang="en-US" sz="2400" dirty="0">
                <a:solidFill>
                  <a:schemeClr val="accent5"/>
                </a:solidFill>
              </a:rPr>
              <a:t>The </a:t>
            </a:r>
            <a:r>
              <a:rPr lang="en-US" sz="2400" b="1" i="1" dirty="0">
                <a:solidFill>
                  <a:schemeClr val="accent5"/>
                </a:solidFill>
              </a:rPr>
              <a:t>Farm Storage Facility Loan </a:t>
            </a:r>
            <a:r>
              <a:rPr lang="en-US" sz="2400" dirty="0">
                <a:solidFill>
                  <a:schemeClr val="accent5"/>
                </a:solidFill>
              </a:rPr>
              <a:t>program provides low-interest financing to food producers to purchase storage and processing equip­ment</a:t>
            </a:r>
          </a:p>
          <a:p>
            <a:pPr marL="342900" indent="-342900">
              <a:buFont typeface="Arial" panose="020B0604020202020204" pitchFamily="34" charset="0"/>
              <a:buChar char="•"/>
              <a:defRPr/>
            </a:pPr>
            <a:r>
              <a:rPr lang="en-US" sz="2200" dirty="0">
                <a:solidFill>
                  <a:schemeClr val="accent5"/>
                </a:solidFill>
              </a:rPr>
              <a:t>The </a:t>
            </a:r>
            <a:r>
              <a:rPr lang="en-US" sz="2200" b="1" i="1" dirty="0">
                <a:solidFill>
                  <a:schemeClr val="accent5"/>
                </a:solidFill>
              </a:rPr>
              <a:t>National Organic Certification Cost-Share Program </a:t>
            </a:r>
            <a:r>
              <a:rPr lang="en-US" sz="2200" dirty="0">
                <a:solidFill>
                  <a:schemeClr val="accent5"/>
                </a:solidFill>
              </a:rPr>
              <a:t>helps organic farmers offset the cost of annual certification, which may benefit organic local and regional producers.</a:t>
            </a:r>
          </a:p>
          <a:p>
            <a:pPr>
              <a:defRPr/>
            </a:pPr>
            <a:endParaRPr lang="en-US" dirty="0"/>
          </a:p>
        </p:txBody>
      </p:sp>
      <p:sp>
        <p:nvSpPr>
          <p:cNvPr id="4" name="Slide Number Placeholder 3">
            <a:extLst>
              <a:ext uri="{FF2B5EF4-FFF2-40B4-BE49-F238E27FC236}">
                <a16:creationId xmlns:a16="http://schemas.microsoft.com/office/drawing/2014/main" xmlns="" id="{151B779E-AC1C-4AE1-9553-85D5993B19B8}"/>
              </a:ext>
            </a:extLst>
          </p:cNvPr>
          <p:cNvSpPr>
            <a:spLocks noGrp="1"/>
          </p:cNvSpPr>
          <p:nvPr>
            <p:ph type="sldNum" sz="quarter" idx="5"/>
          </p:nvPr>
        </p:nvSpPr>
        <p:spPr/>
        <p:txBody>
          <a:bodyPr/>
          <a:lstStyle/>
          <a:p>
            <a:pPr>
              <a:defRPr/>
            </a:pPr>
            <a:fld id="{A1C49244-A52F-428B-BA35-DA73B5EDFC4A}" type="slidenum">
              <a:rPr lang="en-US" smtClean="0"/>
              <a:pPr>
                <a:defRPr/>
              </a:pPr>
              <a:t>66</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USDA has long been the leading advocate for cooperatives in rural America. The goal of the Cooperative Programs of USDA Rural Development is to promote understanding and use of the cooperative form of business. This is accomplished through education (including a large library of co-op publications), research and statistics, and technical assistance. We also administer programs that provide financial support to co-ops. </a:t>
            </a:r>
          </a:p>
          <a:p>
            <a:endParaRPr lang="en-US" sz="1200" b="0" i="0" kern="1200" dirty="0">
              <a:solidFill>
                <a:schemeClr val="tx1"/>
              </a:solidFill>
              <a:effectLst/>
              <a:latin typeface="+mn-lt"/>
              <a:ea typeface="+mn-ea"/>
              <a:cs typeface="+mn-cs"/>
            </a:endParaRPr>
          </a:p>
          <a:p>
            <a:pPr>
              <a:lnSpc>
                <a:spcPct val="120000"/>
              </a:lnSpc>
              <a:spcBef>
                <a:spcPts val="400"/>
              </a:spcBef>
              <a:spcAft>
                <a:spcPts val="400"/>
              </a:spcAft>
            </a:pPr>
            <a:r>
              <a:rPr lang="en-US" sz="1200" u="sng" dirty="0">
                <a:hlinkClick r:id="rId3"/>
              </a:rPr>
              <a:t>Rural Cooperative Development Grant (RCDG)</a:t>
            </a:r>
            <a:r>
              <a:rPr lang="en-US" sz="1200" dirty="0"/>
              <a:t> The Rural Cooperative Development Grant program improves the economic condition of rural areas by helping individuals and businesses start, expand or improve rural cooperatives and other mutually-owned businesses through </a:t>
            </a:r>
            <a:r>
              <a:rPr lang="en-US" sz="1200" dirty="0">
                <a:hlinkClick r:id="rId4"/>
              </a:rPr>
              <a:t>Cooperative Development Centers</a:t>
            </a:r>
            <a:r>
              <a:rPr lang="en-US" sz="1200" dirty="0"/>
              <a:t>. Grants are awarded through a national competition. </a:t>
            </a:r>
          </a:p>
          <a:p>
            <a:pPr>
              <a:lnSpc>
                <a:spcPct val="120000"/>
              </a:lnSpc>
              <a:spcBef>
                <a:spcPts val="400"/>
              </a:spcBef>
              <a:spcAft>
                <a:spcPts val="400"/>
              </a:spcAft>
            </a:pPr>
            <a:r>
              <a:rPr lang="en-US" sz="1200" dirty="0"/>
              <a:t>Other </a:t>
            </a:r>
            <a:r>
              <a:rPr lang="en-US" sz="1200" dirty="0">
                <a:hlinkClick r:id="rId5"/>
              </a:rPr>
              <a:t>Cooperative Resources: </a:t>
            </a:r>
            <a:r>
              <a:rPr lang="en-US" sz="1200" dirty="0"/>
              <a:t>Please visit the </a:t>
            </a:r>
            <a:r>
              <a:rPr lang="en-US" sz="1200" u="sng" dirty="0">
                <a:hlinkClick r:id="rId6"/>
              </a:rPr>
              <a:t>Co-ops Programs website</a:t>
            </a:r>
            <a:r>
              <a:rPr lang="en-US" sz="1200" dirty="0"/>
              <a:t> for a more in-depth discussion about USDA's Cooperative Programs. You may also visit the </a:t>
            </a:r>
            <a:r>
              <a:rPr lang="en-US" sz="1200" u="sng" dirty="0">
                <a:hlinkClick r:id="rId7"/>
              </a:rPr>
              <a:t>Rural Utilities Service webpage</a:t>
            </a:r>
            <a:r>
              <a:rPr lang="en-US" sz="1200" dirty="0"/>
              <a:t> for more information about the Rural Utilities Program of USDA Rural Development and the services it provides to utility co-ops.</a:t>
            </a:r>
          </a:p>
          <a:p>
            <a:pPr>
              <a:lnSpc>
                <a:spcPct val="120000"/>
              </a:lnSpc>
              <a:spcBef>
                <a:spcPts val="400"/>
              </a:spcBef>
              <a:spcAft>
                <a:spcPts val="400"/>
              </a:spcAft>
            </a:pPr>
            <a:r>
              <a:rPr lang="en-US" sz="1200" dirty="0"/>
              <a:t>Some other USDA agencies also have programs that help cooperatives, including the </a:t>
            </a:r>
            <a:r>
              <a:rPr lang="en-US" sz="1200" u="sng" dirty="0">
                <a:hlinkClick r:id="rId8"/>
              </a:rPr>
              <a:t>Agricultural Marketing Service</a:t>
            </a:r>
            <a:r>
              <a:rPr lang="en-US" sz="1200" dirty="0"/>
              <a:t> (AMS) and the Cooperative State Research, Education and Extension Service which is now known as the </a:t>
            </a:r>
            <a:r>
              <a:rPr lang="en-US" sz="1200" u="sng" dirty="0">
                <a:hlinkClick r:id="rId9"/>
              </a:rPr>
              <a:t>National Institute of Food and Agriculture</a:t>
            </a:r>
            <a:r>
              <a:rPr lang="en-US" sz="1200" dirty="0"/>
              <a:t> (NIFA).</a:t>
            </a:r>
          </a:p>
          <a:p>
            <a:endParaRPr lang="en-US" sz="1050" dirty="0"/>
          </a:p>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67</a:t>
            </a:fld>
            <a:endParaRPr lang="en-US" dirty="0"/>
          </a:p>
        </p:txBody>
      </p:sp>
    </p:spTree>
    <p:extLst>
      <p:ext uri="{BB962C8B-B14F-4D97-AF65-F5344CB8AC3E}">
        <p14:creationId xmlns:p14="http://schemas.microsoft.com/office/powerpoint/2010/main" val="2367859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69</a:t>
            </a:fld>
            <a:endParaRPr lang="en-US" dirty="0"/>
          </a:p>
        </p:txBody>
      </p:sp>
    </p:spTree>
    <p:extLst>
      <p:ext uri="{BB962C8B-B14F-4D97-AF65-F5344CB8AC3E}">
        <p14:creationId xmlns:p14="http://schemas.microsoft.com/office/powerpoint/2010/main" val="2287791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71</a:t>
            </a:fld>
            <a:endParaRPr lang="en-US" dirty="0"/>
          </a:p>
        </p:txBody>
      </p:sp>
    </p:spTree>
    <p:extLst>
      <p:ext uri="{BB962C8B-B14F-4D97-AF65-F5344CB8AC3E}">
        <p14:creationId xmlns:p14="http://schemas.microsoft.com/office/powerpoint/2010/main" val="1969391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73</a:t>
            </a:fld>
            <a:endParaRPr lang="en-US" dirty="0"/>
          </a:p>
        </p:txBody>
      </p:sp>
    </p:spTree>
    <p:extLst>
      <p:ext uri="{BB962C8B-B14F-4D97-AF65-F5344CB8AC3E}">
        <p14:creationId xmlns:p14="http://schemas.microsoft.com/office/powerpoint/2010/main" val="25695525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74</a:t>
            </a:fld>
            <a:endParaRPr lang="en-US" dirty="0"/>
          </a:p>
        </p:txBody>
      </p:sp>
    </p:spTree>
    <p:extLst>
      <p:ext uri="{BB962C8B-B14F-4D97-AF65-F5344CB8AC3E}">
        <p14:creationId xmlns:p14="http://schemas.microsoft.com/office/powerpoint/2010/main" val="4132493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Please share your name, organization and where you are from.   Answer the question “What are you most eager to learn in today’s workshop?”</a:t>
            </a:r>
            <a:endParaRPr lang="en-US" dirty="0"/>
          </a:p>
        </p:txBody>
      </p:sp>
      <p:sp>
        <p:nvSpPr>
          <p:cNvPr id="4" name="Slide Number Placeholder 3"/>
          <p:cNvSpPr>
            <a:spLocks noGrp="1"/>
          </p:cNvSpPr>
          <p:nvPr>
            <p:ph type="sldNum" sz="quarter" idx="10"/>
          </p:nvPr>
        </p:nvSpPr>
        <p:spPr/>
        <p:txBody>
          <a:bodyPr/>
          <a:lstStyle/>
          <a:p>
            <a:fld id="{9540E8A5-D365-4BA3-9F4E-11993A8FE09A}" type="slidenum">
              <a:rPr lang="en-US" smtClean="0"/>
              <a:t>13</a:t>
            </a:fld>
            <a:endParaRPr lang="en-US" dirty="0"/>
          </a:p>
        </p:txBody>
      </p:sp>
    </p:spTree>
    <p:extLst>
      <p:ext uri="{BB962C8B-B14F-4D97-AF65-F5344CB8AC3E}">
        <p14:creationId xmlns:p14="http://schemas.microsoft.com/office/powerpoint/2010/main" val="33710188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xmlns="" id="{BA3A9364-E9D3-4D20-920A-ACB6D14AB3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E5A7DBD1-D10F-4F37-B2A4-4DB03E8CF2D5}"/>
              </a:ext>
            </a:extLst>
          </p:cNvPr>
          <p:cNvSpPr>
            <a:spLocks noGrp="1"/>
          </p:cNvSpPr>
          <p:nvPr>
            <p:ph type="body" idx="1"/>
          </p:nvPr>
        </p:nvSpPr>
        <p:spPr/>
        <p:txBody>
          <a:bodyPr>
            <a:normAutofit fontScale="85000" lnSpcReduction="20000"/>
          </a:bodyPr>
          <a:lstStyle/>
          <a:p>
            <a:pPr>
              <a:defRPr/>
            </a:pPr>
            <a:r>
              <a:rPr lang="en-US" b="1" dirty="0"/>
              <a:t>Instructions</a:t>
            </a:r>
            <a:r>
              <a:rPr lang="en-US" dirty="0"/>
              <a:t>:</a:t>
            </a:r>
          </a:p>
          <a:p>
            <a:pPr>
              <a:defRPr/>
            </a:pPr>
            <a:endParaRPr lang="en-US" dirty="0"/>
          </a:p>
          <a:p>
            <a:pPr>
              <a:defRPr/>
            </a:pPr>
            <a:r>
              <a:rPr lang="en-US" dirty="0"/>
              <a:t>Lead a short discussion of where vendors may be found and how to consider recruiting them.</a:t>
            </a:r>
          </a:p>
          <a:p>
            <a:pPr>
              <a:defRPr/>
            </a:pPr>
            <a:endParaRPr lang="en-US" dirty="0"/>
          </a:p>
          <a:p>
            <a:pPr>
              <a:defRPr/>
            </a:pPr>
            <a:r>
              <a:rPr lang="en-US" dirty="0"/>
              <a:t>Vendors are a critical component of a farmers’ market. Potential vendors can be found in diverse groups of individuals with varying degrees of experience in direct-marketing including home gardeners, former farm workers, immigrants or refugees, and beginning farmers and horticulturalists fresh out of high school vocational agriculture programs. </a:t>
            </a:r>
          </a:p>
          <a:p>
            <a:pPr>
              <a:defRPr/>
            </a:pPr>
            <a:endParaRPr lang="en-US" dirty="0"/>
          </a:p>
          <a:p>
            <a:pPr>
              <a:defRPr/>
            </a:pPr>
            <a:r>
              <a:rPr lang="en-US" dirty="0"/>
              <a:t>Managing expectations is important to retaining vendors. Farmers have different production costs, which influence their prices. Consequently, farmers can have different expectations regarding their sales and income. New farmers’ markets often face challenges in meeting vendor sales and income expectations. This can also be true for existing markets and new vendors.  </a:t>
            </a:r>
          </a:p>
          <a:p>
            <a:pPr>
              <a:defRPr/>
            </a:pPr>
            <a:endParaRPr lang="en-US" dirty="0"/>
          </a:p>
          <a:p>
            <a:pPr>
              <a:defRPr/>
            </a:pPr>
            <a:endParaRPr lang="en-US" dirty="0"/>
          </a:p>
          <a:p>
            <a:pPr>
              <a:defRPr/>
            </a:pPr>
            <a:r>
              <a:rPr lang="en-US" dirty="0"/>
              <a:t>Main Point: Vendors are a critical component of a farmers’ market. Generally speaking, the more vendors at the market means more variety of food products available which has the positive effect attracting more buyers. Potential vendors can found in diverse groups of people – home gardeners, former farm workers, immigrants, recent high school vocational agriculture program graduates. Managing vendor sales and income expectations is important to retaining vendors. </a:t>
            </a:r>
          </a:p>
          <a:p>
            <a:pPr>
              <a:defRPr/>
            </a:pPr>
            <a:r>
              <a:rPr lang="en-US" dirty="0"/>
              <a:t> </a:t>
            </a:r>
          </a:p>
          <a:p>
            <a:pPr>
              <a:defRPr/>
            </a:pPr>
            <a:r>
              <a:rPr lang="en-US" dirty="0"/>
              <a:t>Discussion: Does the farmers’ market in your community or region have a large number of vendors? What is being done to attract and retain more vendors? If no farmers markets exist, how can we identify, recruit and retain vendors?</a:t>
            </a:r>
          </a:p>
          <a:p>
            <a:pPr>
              <a:defRPr/>
            </a:pPr>
            <a:endParaRPr lang="en-US" dirty="0"/>
          </a:p>
          <a:p>
            <a:pPr>
              <a:defRPr/>
            </a:pPr>
            <a:r>
              <a:rPr lang="en-US" b="1" dirty="0"/>
              <a:t>Time</a:t>
            </a:r>
            <a:r>
              <a:rPr lang="en-US" dirty="0"/>
              <a:t>:  10 minutes</a:t>
            </a:r>
          </a:p>
          <a:p>
            <a:pPr>
              <a:defRPr/>
            </a:pPr>
            <a:r>
              <a:rPr lang="en-US" b="1" dirty="0"/>
              <a:t> </a:t>
            </a:r>
            <a:endParaRPr lang="en-US" dirty="0"/>
          </a:p>
          <a:p>
            <a:pPr>
              <a:defRPr/>
            </a:pPr>
            <a:endParaRPr lang="en-US" dirty="0"/>
          </a:p>
        </p:txBody>
      </p:sp>
      <p:sp>
        <p:nvSpPr>
          <p:cNvPr id="4" name="Slide Number Placeholder 3">
            <a:extLst>
              <a:ext uri="{FF2B5EF4-FFF2-40B4-BE49-F238E27FC236}">
                <a16:creationId xmlns:a16="http://schemas.microsoft.com/office/drawing/2014/main" xmlns="" id="{7CE89FFA-05B2-4248-83A3-0206ECB17019}"/>
              </a:ext>
            </a:extLst>
          </p:cNvPr>
          <p:cNvSpPr>
            <a:spLocks noGrp="1"/>
          </p:cNvSpPr>
          <p:nvPr>
            <p:ph type="sldNum" sz="quarter" idx="5"/>
          </p:nvPr>
        </p:nvSpPr>
        <p:spPr/>
        <p:txBody>
          <a:bodyPr/>
          <a:lstStyle/>
          <a:p>
            <a:pPr>
              <a:defRPr/>
            </a:pPr>
            <a:fld id="{4287ECCF-2DFB-43FC-8F48-B0E56368EF96}" type="slidenum">
              <a:rPr lang="en-US">
                <a:solidFill>
                  <a:prstClr val="black"/>
                </a:solidFill>
              </a:rPr>
              <a:pPr>
                <a:defRPr/>
              </a:pPr>
              <a:t>76</a:t>
            </a:fld>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up with any questions participants</a:t>
            </a:r>
            <a:r>
              <a:rPr lang="en-US" baseline="0" dirty="0"/>
              <a:t> may have.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1E37108-88AE-45A3-8771-8579A3F47D5B}" type="slidenum">
              <a:rPr lang="en-US" smtClean="0"/>
              <a:t>77</a:t>
            </a:fld>
            <a:endParaRPr lang="en-US" dirty="0"/>
          </a:p>
        </p:txBody>
      </p:sp>
    </p:spTree>
    <p:extLst>
      <p:ext uri="{BB962C8B-B14F-4D97-AF65-F5344CB8AC3E}">
        <p14:creationId xmlns:p14="http://schemas.microsoft.com/office/powerpoint/2010/main" val="31374424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up with any questions participants</a:t>
            </a:r>
            <a:r>
              <a:rPr lang="en-US" baseline="0" dirty="0"/>
              <a:t> may have.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1E37108-88AE-45A3-8771-8579A3F47D5B}" type="slidenum">
              <a:rPr lang="en-US" smtClean="0"/>
              <a:t>80</a:t>
            </a:fld>
            <a:endParaRPr lang="en-US" dirty="0"/>
          </a:p>
        </p:txBody>
      </p:sp>
    </p:spTree>
    <p:extLst>
      <p:ext uri="{BB962C8B-B14F-4D97-AF65-F5344CB8AC3E}">
        <p14:creationId xmlns:p14="http://schemas.microsoft.com/office/powerpoint/2010/main" val="16717358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Statistics about suicide </a:t>
            </a:r>
          </a:p>
          <a:p>
            <a:r>
              <a:rPr lang="en-US" dirty="0"/>
              <a:t>Higher level logistic – 35 minutes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94657-102A-482E-B618-EDB6CF049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436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solidFill>
                  <a:prstClr val="black"/>
                </a:solidFill>
                <a:latin typeface="Times New Roman" panose="02020603050405020304" pitchFamily="18" charset="0"/>
                <a:ea typeface="Calibri" panose="020F0502020204030204" pitchFamily="34" charset="0"/>
              </a:rPr>
              <a:t>First, let’s talk about the opioid crisis. Prescription opioid drugs are a substance (pill or patch) prescribed for pain relief. Prescription opioid drugs include pain reducing medications such as oxycodone, hydrocodone, morphine, and others. Heroin is also an opioid, however for the purpose of this study, opioid refers to prescription opioids only. </a:t>
            </a:r>
          </a:p>
          <a:p>
            <a:pPr defTabSz="931774"/>
            <a:endParaRPr lang="en-US" dirty="0">
              <a:solidFill>
                <a:prstClr val="black"/>
              </a:solidFill>
              <a:latin typeface="Times New Roman" panose="02020603050405020304" pitchFamily="18" charset="0"/>
            </a:endParaRPr>
          </a:p>
          <a:p>
            <a:pPr defTabSz="931774"/>
            <a:r>
              <a:rPr lang="en-US" dirty="0">
                <a:solidFill>
                  <a:prstClr val="black"/>
                </a:solidFill>
                <a:latin typeface="Times New Roman" panose="02020603050405020304" pitchFamily="18" charset="0"/>
              </a:rPr>
              <a:t>More than two-thirds of drug overdose deaths in the United States involved an opioid in 2017. Which is equivalent to approximately 130 Americans dying each day from an opioid-related overdose. That is more than the number of Americans dying from gun homicides and car accidents combined. </a:t>
            </a:r>
          </a:p>
          <a:p>
            <a:pPr defTabSz="931774"/>
            <a:endParaRPr lang="en-US" dirty="0">
              <a:solidFill>
                <a:prstClr val="black"/>
              </a:solidFill>
              <a:latin typeface="Times New Roman" panose="02020603050405020304" pitchFamily="18" charset="0"/>
            </a:endParaRPr>
          </a:p>
          <a:p>
            <a:pPr defTabSz="931774"/>
            <a:r>
              <a:rPr lang="en-US" dirty="0">
                <a:solidFill>
                  <a:prstClr val="black"/>
                </a:solidFill>
                <a:latin typeface="Times New Roman" panose="02020603050405020304" pitchFamily="18" charset="0"/>
              </a:rPr>
              <a:t>While no corner of the United States has gone untouched by this epidemic, Mississippi has been severely impacted by this crisis. </a:t>
            </a:r>
          </a:p>
          <a:p>
            <a:pPr defTabSz="931774"/>
            <a:endParaRPr lang="en-US" dirty="0">
              <a:solidFill>
                <a:prstClr val="black"/>
              </a:solidFill>
              <a:latin typeface="Times New Roman" panose="02020603050405020304" pitchFamily="18" charset="0"/>
            </a:endParaRPr>
          </a:p>
          <a:p>
            <a:pPr marL="232943" indent="-232943" defTabSz="931774">
              <a:lnSpc>
                <a:spcPct val="90000"/>
              </a:lnSpc>
              <a:spcBef>
                <a:spcPts val="1019"/>
              </a:spcBef>
              <a:buFont typeface="Arial" panose="020B0604020202020204" pitchFamily="34" charset="0"/>
              <a:buChar char="•"/>
              <a:defRPr/>
            </a:pPr>
            <a:r>
              <a:rPr lang="en-US" b="1" dirty="0">
                <a:solidFill>
                  <a:prstClr val="black"/>
                </a:solidFill>
                <a:latin typeface="Palatino Linotype" panose="02040502050505030304" pitchFamily="18" charset="0"/>
              </a:rPr>
              <a:t>47,600 </a:t>
            </a:r>
            <a:r>
              <a:rPr lang="en-US" dirty="0">
                <a:solidFill>
                  <a:prstClr val="black"/>
                </a:solidFill>
                <a:latin typeface="Palatino Linotype" panose="02040502050505030304" pitchFamily="18" charset="0"/>
              </a:rPr>
              <a:t>of 70, 237 drug overdose deaths in 2017 involved opioids</a:t>
            </a:r>
          </a:p>
          <a:p>
            <a:pPr marL="232943" indent="-232943" defTabSz="931774">
              <a:lnSpc>
                <a:spcPct val="90000"/>
              </a:lnSpc>
              <a:spcBef>
                <a:spcPts val="1019"/>
              </a:spcBef>
              <a:buFont typeface="Arial" panose="020B0604020202020204" pitchFamily="34" charset="0"/>
              <a:buChar char="•"/>
              <a:defRPr/>
            </a:pPr>
            <a:r>
              <a:rPr lang="en-US" dirty="0">
                <a:solidFill>
                  <a:prstClr val="black"/>
                </a:solidFill>
                <a:latin typeface="Palatino Linotype" panose="02040502050505030304" pitchFamily="18" charset="0"/>
              </a:rPr>
              <a:t>Over </a:t>
            </a:r>
            <a:r>
              <a:rPr lang="en-US" b="1" dirty="0">
                <a:solidFill>
                  <a:prstClr val="black"/>
                </a:solidFill>
                <a:latin typeface="Palatino Linotype" panose="02040502050505030304" pitchFamily="18" charset="0"/>
              </a:rPr>
              <a:t>130</a:t>
            </a:r>
            <a:r>
              <a:rPr lang="en-US" dirty="0">
                <a:solidFill>
                  <a:prstClr val="black"/>
                </a:solidFill>
                <a:latin typeface="Palatino Linotype" panose="02040502050505030304" pitchFamily="18" charset="0"/>
              </a:rPr>
              <a:t> people died every day from an opioid related drug overdose in 2016-2017</a:t>
            </a:r>
          </a:p>
          <a:p>
            <a:pPr marL="232943" indent="-232943" defTabSz="931774">
              <a:lnSpc>
                <a:spcPct val="90000"/>
              </a:lnSpc>
              <a:spcBef>
                <a:spcPts val="1019"/>
              </a:spcBef>
              <a:buFont typeface="Arial" panose="020B0604020202020204" pitchFamily="34" charset="0"/>
              <a:buChar char="•"/>
              <a:defRPr/>
            </a:pPr>
            <a:r>
              <a:rPr lang="en-US" b="1" dirty="0">
                <a:solidFill>
                  <a:prstClr val="black"/>
                </a:solidFill>
                <a:latin typeface="Palatino Linotype" panose="02040502050505030304" pitchFamily="18" charset="0"/>
              </a:rPr>
              <a:t>191 million </a:t>
            </a:r>
            <a:r>
              <a:rPr lang="en-US" dirty="0">
                <a:solidFill>
                  <a:prstClr val="black"/>
                </a:solidFill>
                <a:latin typeface="Palatino Linotype" panose="02040502050505030304" pitchFamily="18" charset="0"/>
              </a:rPr>
              <a:t>opioid prescriptions were dispensed in 2017</a:t>
            </a:r>
            <a:endParaRPr lang="en-US" dirty="0"/>
          </a:p>
          <a:p>
            <a:r>
              <a:rPr lang="en-US" dirty="0"/>
              <a:t>11.5 million Americans reported misusing opioids in 2016 </a:t>
            </a:r>
          </a:p>
          <a:p>
            <a:r>
              <a:rPr lang="en-US" dirty="0"/>
              <a:t>More than the number of car accidents and gun homicides </a:t>
            </a:r>
          </a:p>
          <a:p>
            <a:endParaRPr lang="en-US" dirty="0"/>
          </a:p>
          <a:p>
            <a:pPr defTabSz="931774"/>
            <a:endParaRPr lang="en-US" dirty="0">
              <a:solidFill>
                <a:prstClr val="black"/>
              </a:solidFill>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D4149-9809-4576-A75C-FF99DE1E2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948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88</a:t>
            </a:fld>
            <a:endParaRPr lang="en-US" dirty="0"/>
          </a:p>
        </p:txBody>
      </p:sp>
    </p:spTree>
    <p:extLst>
      <p:ext uri="{BB962C8B-B14F-4D97-AF65-F5344CB8AC3E}">
        <p14:creationId xmlns:p14="http://schemas.microsoft.com/office/powerpoint/2010/main" val="17598207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2008, Congress approved the Farm and Ranch Stress Assistance Network Act to provide behavioral health programs to agricultural workers via grants to states.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94657-102A-482E-B618-EDB6CF049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11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one more thing I cannot control</a:t>
            </a:r>
          </a:p>
          <a:p>
            <a:pPr marL="171450" indent="-171450">
              <a:buFontTx/>
              <a:buChar char="-"/>
            </a:pPr>
            <a:r>
              <a:rPr lang="en-US" dirty="0"/>
              <a:t>Disruption of the supply chain</a:t>
            </a:r>
          </a:p>
          <a:p>
            <a:pPr marL="171450" indent="-171450">
              <a:buFontTx/>
              <a:buChar char="-"/>
            </a:pPr>
            <a:r>
              <a:rPr lang="en-US" dirty="0"/>
              <a:t>Financial Stress</a:t>
            </a:r>
          </a:p>
          <a:p>
            <a:pPr marL="171450" indent="-171450">
              <a:buFontTx/>
              <a:buChar char="-"/>
            </a:pPr>
            <a:r>
              <a:rPr lang="en-US" dirty="0"/>
              <a:t>Limited access to supplies </a:t>
            </a:r>
          </a:p>
          <a:p>
            <a:pPr marL="171450" indent="-171450">
              <a:buFontTx/>
              <a:buChar char="-"/>
            </a:pPr>
            <a:r>
              <a:rPr lang="en-US" dirty="0"/>
              <a:t>Inability to pay employees</a:t>
            </a:r>
          </a:p>
          <a:p>
            <a:pPr marL="171450" indent="-171450">
              <a:buFontTx/>
              <a:buChar char="-"/>
            </a:pPr>
            <a:r>
              <a:rPr lang="en-US" dirty="0"/>
              <a:t>Increased workload</a:t>
            </a:r>
          </a:p>
          <a:p>
            <a:pPr marL="171450" indent="-171450">
              <a:buFontTx/>
              <a:buChar char="-"/>
            </a:pPr>
            <a:endParaRPr lang="en-US" dirty="0"/>
          </a:p>
          <a:p>
            <a:pPr marL="171450" indent="-171450">
              <a:buFontTx/>
              <a:buChar char="-"/>
            </a:pPr>
            <a:endParaRPr lang="en-US" dirty="0"/>
          </a:p>
          <a:p>
            <a:pPr marL="171450" indent="-171450">
              <a:buFontTx/>
              <a:buChar char="-"/>
            </a:pPr>
            <a:r>
              <a:rPr lang="en-US" dirty="0"/>
              <a:t>Positive aspect </a:t>
            </a:r>
            <a:r>
              <a:rPr lang="en-US" dirty="0">
                <a:sym typeface="Wingdings" panose="05000000000000000000" pitchFamily="2" charset="2"/>
              </a:rPr>
              <a:t> opportunity to re-examine current agricultural practices, just in time model creating bottlenecks and backlogs --- development of new markets increase in farm to consumer</a:t>
            </a:r>
          </a:p>
          <a:p>
            <a:pPr marL="171450" indent="-171450">
              <a:buFontTx/>
              <a:buChar char="-"/>
            </a:pPr>
            <a:r>
              <a:rPr lang="en-US" dirty="0">
                <a:sym typeface="Wingdings" panose="05000000000000000000" pitchFamily="2" charset="2"/>
              </a:rPr>
              <a:t>Telehealth </a:t>
            </a:r>
          </a:p>
          <a:p>
            <a:pPr marL="171450" indent="-171450">
              <a:buFontTx/>
              <a:buChar char="-"/>
            </a:pPr>
            <a:endParaRPr lang="en-US" dirty="0">
              <a:sym typeface="Wingdings" panose="05000000000000000000" pitchFamily="2" charset="2"/>
            </a:endParaRPr>
          </a:p>
          <a:p>
            <a:pPr marL="171450" indent="-171450">
              <a:buFontTx/>
              <a:buChar char="-"/>
            </a:pPr>
            <a:endParaRPr lang="en-US" dirty="0">
              <a:sym typeface="Wingdings" panose="05000000000000000000" pitchFamily="2" charset="2"/>
            </a:endParaRPr>
          </a:p>
          <a:p>
            <a:pPr marL="171450" indent="-171450">
              <a:buFontTx/>
              <a:buChar char="-"/>
            </a:pPr>
            <a:endParaRPr lang="en-US" dirty="0"/>
          </a:p>
          <a:p>
            <a:pPr marL="171450" indent="-171450">
              <a:buFontTx/>
              <a:buChar char="-"/>
            </a:pPr>
            <a:r>
              <a:rPr lang="en-US" dirty="0"/>
              <a:t>Substance Misuse</a:t>
            </a:r>
          </a:p>
          <a:p>
            <a:pPr marL="171450" indent="-171450">
              <a:buFontTx/>
              <a:buChar char="-"/>
            </a:pPr>
            <a:r>
              <a:rPr lang="en-US" dirty="0"/>
              <a:t>Increased stress</a:t>
            </a:r>
          </a:p>
          <a:p>
            <a:pPr marL="171450" indent="-171450">
              <a:buFontTx/>
              <a:buChar char="-"/>
            </a:pPr>
            <a:r>
              <a:rPr lang="en-US" dirty="0"/>
              <a:t>Isolation</a:t>
            </a:r>
          </a:p>
          <a:p>
            <a:pPr marL="171450" indent="-171450">
              <a:buFontTx/>
              <a:buChar char="-"/>
            </a:pPr>
            <a:r>
              <a:rPr lang="en-US" dirty="0"/>
              <a:t>Reduced coping(lack of recreation, sporting events, and other distractions, spiritual meetings, support groups)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94657-102A-482E-B618-EDB6CF049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774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MHFA Rural Training Supplement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E7E21-7364-46A9-9D1C-7400EA989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4213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Citation: MHFA Rural Training Supplement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E7E21-7364-46A9-9D1C-7400EA989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903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r>
              <a:rPr lang="en-US" b="1"/>
              <a:t>Total Session Time</a:t>
            </a:r>
            <a:r>
              <a:rPr lang="en-US" b="0"/>
              <a:t>: This is only needed on the title slide</a:t>
            </a:r>
            <a:endParaRPr/>
          </a:p>
          <a:p>
            <a:pPr marL="0" lvl="0" indent="0" algn="l" rtl="0">
              <a:spcBef>
                <a:spcPts val="0"/>
              </a:spcBef>
              <a:spcAft>
                <a:spcPts val="0"/>
              </a:spcAft>
              <a:buNone/>
            </a:pPr>
            <a:endParaRPr b="0"/>
          </a:p>
          <a:p>
            <a:pPr marL="0" lvl="0" indent="0" algn="l" rtl="0">
              <a:spcBef>
                <a:spcPts val="0"/>
              </a:spcBef>
              <a:spcAft>
                <a:spcPts val="0"/>
              </a:spcAft>
              <a:buNone/>
            </a:pPr>
            <a:r>
              <a:rPr lang="en-US" b="1"/>
              <a:t>Before the Session:  </a:t>
            </a:r>
            <a:r>
              <a:rPr lang="en-US" b="0"/>
              <a:t>List any instructions for room or material setup that are needed</a:t>
            </a:r>
            <a:endParaRPr/>
          </a:p>
          <a:p>
            <a:pPr marL="0" lvl="0" indent="0" algn="l" rtl="0">
              <a:spcBef>
                <a:spcPts val="0"/>
              </a:spcBef>
              <a:spcAft>
                <a:spcPts val="0"/>
              </a:spcAft>
              <a:buNone/>
            </a:pPr>
            <a:endParaRPr b="0"/>
          </a:p>
          <a:p>
            <a:pPr marL="0" lvl="0" indent="0" algn="l" rtl="0">
              <a:spcBef>
                <a:spcPts val="0"/>
              </a:spcBef>
              <a:spcAft>
                <a:spcPts val="0"/>
              </a:spcAft>
              <a:buNone/>
            </a:pPr>
            <a:r>
              <a:rPr lang="en-US" b="1"/>
              <a:t>Instructions:  </a:t>
            </a:r>
            <a:r>
              <a:rPr lang="en-US" b="0"/>
              <a:t>Give any instructions or talking points to help the presenter with this slide and any related activities.</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How long talking through this slide and any related activities will take?</a:t>
            </a:r>
            <a:endParaRPr/>
          </a:p>
          <a:p>
            <a:pPr marL="0" lvl="0" indent="0" algn="l" rtl="0">
              <a:spcBef>
                <a:spcPts val="0"/>
              </a:spcBef>
              <a:spcAft>
                <a:spcPts val="0"/>
              </a:spcAft>
              <a:buNone/>
            </a:pPr>
            <a:endParaRPr b="1"/>
          </a:p>
          <a:p>
            <a:pPr marL="0" lvl="0" indent="0" algn="l" rtl="0">
              <a:spcBef>
                <a:spcPts val="0"/>
              </a:spcBef>
              <a:spcAft>
                <a:spcPts val="0"/>
              </a:spcAft>
              <a:buNone/>
            </a:pPr>
            <a:r>
              <a:rPr lang="en-US" b="1"/>
              <a:t>Materials:  </a:t>
            </a:r>
            <a:r>
              <a:rPr lang="en-US" b="0"/>
              <a:t>List any materials needed including handouts if any</a:t>
            </a:r>
            <a:endParaRPr/>
          </a:p>
          <a:p>
            <a:pPr marL="0" lvl="0" indent="0" algn="l" rtl="0">
              <a:spcBef>
                <a:spcPts val="0"/>
              </a:spcBef>
              <a:spcAft>
                <a:spcPts val="0"/>
              </a:spcAft>
              <a:buNone/>
            </a:pPr>
            <a:endParaRPr b="0"/>
          </a:p>
        </p:txBody>
      </p:sp>
      <p:sp>
        <p:nvSpPr>
          <p:cNvPr id="126" name="Google Shape;126;p1: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solidFill>
                  <a:srgbClr val="000000"/>
                </a:solidFill>
              </a:rPr>
              <a:t>17</a:t>
            </a:fld>
            <a:endParaRPr>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up with any questions participants</a:t>
            </a:r>
            <a:r>
              <a:rPr lang="en-US" baseline="0" dirty="0"/>
              <a:t> may have.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1E37108-88AE-45A3-8771-8579A3F47D5B}" type="slidenum">
              <a:rPr lang="en-US" smtClean="0"/>
              <a:t>101</a:t>
            </a:fld>
            <a:endParaRPr lang="en-US" dirty="0"/>
          </a:p>
        </p:txBody>
      </p:sp>
    </p:spTree>
    <p:extLst>
      <p:ext uri="{BB962C8B-B14F-4D97-AF65-F5344CB8AC3E}">
        <p14:creationId xmlns:p14="http://schemas.microsoft.com/office/powerpoint/2010/main" val="9201362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Geographic focus: southern resources already very familiar with; </a:t>
            </a:r>
          </a:p>
          <a:p>
            <a:r>
              <a:rPr lang="en-US" dirty="0"/>
              <a:t>Population: invitee list, imagine potential diversity being extension agents, departments of conservation, economic development groups, non-profit farm advocacy groups, policy oriented groups, some will have a very deep touch and direct; economic development council people &amp; access to capital </a:t>
            </a:r>
          </a:p>
          <a:p>
            <a:pPr marL="171450" indent="-171450">
              <a:buFontTx/>
              <a:buChar char="-"/>
            </a:pPr>
            <a:r>
              <a:rPr lang="en-US" dirty="0"/>
              <a:t>Drop link in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a:t>
            </a:r>
            <a:r>
              <a:rPr lang="en-US" sz="1200" kern="1200" dirty="0">
                <a:solidFill>
                  <a:schemeClr val="tx1"/>
                </a:solidFill>
                <a:effectLst/>
                <a:latin typeface="+mn-lt"/>
                <a:ea typeface="+mn-ea"/>
                <a:cs typeface="+mn-cs"/>
              </a:rPr>
              <a:t>https://us02web.zoom.us/j/3927086637</a:t>
            </a:r>
          </a:p>
          <a:p>
            <a:pPr marL="171450" indent="-171450">
              <a:buFontTx/>
              <a:buChar char="-"/>
            </a:pPr>
            <a:r>
              <a:rPr lang="en-US" dirty="0"/>
              <a:t>Conservationist of color </a:t>
            </a:r>
          </a:p>
          <a:p>
            <a:pPr marL="171450" indent="-171450">
              <a:buFontTx/>
              <a:buChar char="-"/>
            </a:pPr>
            <a:r>
              <a:rPr lang="en-US" dirty="0"/>
              <a:t>Forestry in here </a:t>
            </a:r>
          </a:p>
          <a:p>
            <a:pPr marL="171450" indent="-171450">
              <a:buFontTx/>
              <a:buChar char="-"/>
            </a:pPr>
            <a:r>
              <a:rPr lang="en-US" dirty="0"/>
              <a:t>Statistics about suicide </a:t>
            </a:r>
          </a:p>
          <a:p>
            <a:pPr marL="171450" indent="-171450">
              <a:buFontTx/>
              <a:buChar char="-"/>
            </a:pPr>
            <a:r>
              <a:rPr lang="en-US" dirty="0"/>
              <a:t>Higher level logistic – 35 minutes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94657-102A-482E-B618-EDB6CF049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5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up with any questions participants</a:t>
            </a:r>
            <a:r>
              <a:rPr lang="en-US" baseline="0" dirty="0"/>
              <a:t> may have.</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4424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B1E37108-88AE-45A3-8771-8579A3F47D5B}" type="slidenum">
              <a:rPr lang="en-US" smtClean="0"/>
              <a:t>105</a:t>
            </a:fld>
            <a:endParaRPr lang="en-US" dirty="0"/>
          </a:p>
        </p:txBody>
      </p:sp>
    </p:spTree>
    <p:extLst>
      <p:ext uri="{BB962C8B-B14F-4D97-AF65-F5344CB8AC3E}">
        <p14:creationId xmlns:p14="http://schemas.microsoft.com/office/powerpoint/2010/main" val="15456205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54113"/>
            <a:ext cx="5543550" cy="3117850"/>
          </a:xfrm>
        </p:spPr>
      </p:sp>
      <p:sp>
        <p:nvSpPr>
          <p:cNvPr id="3" name="Notes Placeholder 2"/>
          <p:cNvSpPr>
            <a:spLocks noGrp="1"/>
          </p:cNvSpPr>
          <p:nvPr>
            <p:ph type="body" idx="1"/>
          </p:nvPr>
        </p:nvSpPr>
        <p:spPr/>
        <p:txBody>
          <a:bodyPr/>
          <a:lstStyle/>
          <a:p>
            <a:r>
              <a:rPr lang="en-US" b="1" baseline="0" dirty="0"/>
              <a:t>Instructions</a:t>
            </a:r>
            <a:r>
              <a:rPr lang="en-US" baseline="0" dirty="0"/>
              <a:t>:  Welcome participants to the session and briefly review the goals from this slide.</a:t>
            </a:r>
          </a:p>
          <a:p>
            <a:endParaRPr lang="en-US" baseline="0" dirty="0"/>
          </a:p>
          <a:p>
            <a:r>
              <a:rPr lang="en-US" b="1" baseline="0" dirty="0"/>
              <a:t>Time</a:t>
            </a:r>
            <a:r>
              <a:rPr lang="en-US" baseline="0" dirty="0"/>
              <a:t>:  1 minute</a:t>
            </a:r>
          </a:p>
          <a:p>
            <a:endParaRPr lang="en-US" baseline="0" dirty="0"/>
          </a:p>
          <a:p>
            <a:r>
              <a:rPr lang="en-US" b="1" baseline="0" dirty="0"/>
              <a:t>Materials</a:t>
            </a:r>
            <a:r>
              <a:rPr lang="en-US" baseline="0" dirty="0"/>
              <a:t>:  None</a:t>
            </a:r>
          </a:p>
          <a:p>
            <a:endParaRPr lang="en-US" dirty="0"/>
          </a:p>
          <a:p>
            <a:r>
              <a:rPr lang="en-US" b="1" dirty="0"/>
              <a:t>Handouts</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7422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Instructions:  </a:t>
            </a:r>
            <a:r>
              <a:rPr lang="en-US" b="0" baseline="0" dirty="0"/>
              <a:t>Give any instructions or talking points to help the presenter with this slide and any related activities.</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Time</a:t>
            </a:r>
            <a:r>
              <a:rPr lang="en-US" b="0" baseline="0" dirty="0"/>
              <a:t>: How long talking through this slide and any related activities will take?</a:t>
            </a:r>
          </a:p>
          <a:p>
            <a:endParaRPr lang="en-US" b="1" baseline="0" dirty="0"/>
          </a:p>
          <a:p>
            <a:r>
              <a:rPr lang="en-US" b="1" baseline="0" dirty="0"/>
              <a:t>Materials:  </a:t>
            </a:r>
            <a:r>
              <a:rPr lang="en-US" b="0" baseline="0" dirty="0"/>
              <a:t>List any materials needed for any processes that will go with this slide</a:t>
            </a:r>
          </a:p>
          <a:p>
            <a:endParaRPr lang="en-US" b="0" baseline="0" dirty="0"/>
          </a:p>
          <a:p>
            <a:r>
              <a:rPr lang="en-US" b="1" baseline="0" dirty="0"/>
              <a:t>Handouts:  </a:t>
            </a:r>
            <a:r>
              <a:rPr lang="en-US" b="0" baseline="0" dirty="0"/>
              <a:t>List any handouts, if any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0962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8847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7129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0404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African American Class Action Lawsuit: $1+ billion</a:t>
            </a:r>
          </a:p>
          <a:p>
            <a:endParaRPr lang="en-US"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60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r>
              <a:rPr lang="en-US" b="1"/>
              <a:t>Instructions</a:t>
            </a:r>
            <a:r>
              <a:rPr lang="en-US"/>
              <a:t>:  Welcome participants to the session and briefly review the goals from this slide.</a:t>
            </a:r>
            <a:endParaRPr/>
          </a:p>
          <a:p>
            <a:pPr marL="0" lvl="0" indent="0" algn="l" rtl="0">
              <a:spcBef>
                <a:spcPts val="0"/>
              </a:spcBef>
              <a:spcAft>
                <a:spcPts val="0"/>
              </a:spcAft>
              <a:buNone/>
            </a:pPr>
            <a:endParaRPr/>
          </a:p>
          <a:p>
            <a:pPr marL="0" lvl="0" indent="0" algn="l" rtl="0">
              <a:spcBef>
                <a:spcPts val="0"/>
              </a:spcBef>
              <a:spcAft>
                <a:spcPts val="0"/>
              </a:spcAft>
              <a:buNone/>
            </a:pPr>
            <a:r>
              <a:rPr lang="en-US" b="1"/>
              <a:t>Time</a:t>
            </a:r>
            <a:r>
              <a:rPr lang="en-US"/>
              <a:t>:  1 minute</a:t>
            </a:r>
            <a:endParaRPr/>
          </a:p>
          <a:p>
            <a:pPr marL="0" lvl="0" indent="0" algn="l" rtl="0">
              <a:spcBef>
                <a:spcPts val="0"/>
              </a:spcBef>
              <a:spcAft>
                <a:spcPts val="0"/>
              </a:spcAft>
              <a:buNone/>
            </a:pPr>
            <a:endParaRPr/>
          </a:p>
          <a:p>
            <a:pPr marL="0" lvl="0" indent="0" algn="l" rtl="0">
              <a:spcBef>
                <a:spcPts val="0"/>
              </a:spcBef>
              <a:spcAft>
                <a:spcPts val="0"/>
              </a:spcAft>
              <a:buNone/>
            </a:pPr>
            <a:r>
              <a:rPr lang="en-US" b="1"/>
              <a:t>Materials</a:t>
            </a:r>
            <a:r>
              <a:rPr lang="en-US"/>
              <a:t>:  None</a:t>
            </a:r>
            <a:endParaRPr/>
          </a:p>
          <a:p>
            <a:pPr marL="0" lvl="0" indent="0" algn="l" rtl="0">
              <a:spcBef>
                <a:spcPts val="0"/>
              </a:spcBef>
              <a:spcAft>
                <a:spcPts val="0"/>
              </a:spcAft>
              <a:buNone/>
            </a:pPr>
            <a:endParaRPr/>
          </a:p>
          <a:p>
            <a:pPr marL="0" lvl="0" indent="0" algn="l" rtl="0">
              <a:spcBef>
                <a:spcPts val="0"/>
              </a:spcBef>
              <a:spcAft>
                <a:spcPts val="0"/>
              </a:spcAft>
              <a:buNone/>
            </a:pPr>
            <a:r>
              <a:rPr lang="en-US" b="1"/>
              <a:t>Handouts</a:t>
            </a:r>
            <a:r>
              <a:rPr lang="en-US"/>
              <a:t>: </a:t>
            </a:r>
            <a:endParaRPr/>
          </a:p>
        </p:txBody>
      </p:sp>
      <p:sp>
        <p:nvSpPr>
          <p:cNvPr id="133" name="Google Shape;133;p2: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Keepseagle: Native American farmer &amp; rancher class action lawsuit</a:t>
            </a:r>
          </a:p>
          <a:p>
            <a:r>
              <a:rPr lang="en-US" b="0" baseline="0" dirty="0"/>
              <a:t>Garcia: Latino/Hispanic farmer &amp; rancher class action lawsuit</a:t>
            </a:r>
          </a:p>
          <a:p>
            <a:r>
              <a:rPr lang="en-US" b="0" baseline="0" dirty="0"/>
              <a:t>Love: Women farmer and rancher class action lawsuit</a:t>
            </a:r>
          </a:p>
          <a:p>
            <a:endParaRPr lang="en-US" b="1"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3382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8475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6225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7622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0408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778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4733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8250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2767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67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b5724cc69_1_264: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b5724cc69_1_264: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Instructions:  </a:t>
            </a:r>
            <a:r>
              <a:rPr lang="en-US" b="0" baseline="0" dirty="0"/>
              <a:t>Give any instructions or talking points to help the presenter with this slide and any related activities.</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Time</a:t>
            </a:r>
            <a:r>
              <a:rPr lang="en-US" b="0" baseline="0" dirty="0"/>
              <a:t>: How long talking through this slide and any related activities will take?</a:t>
            </a:r>
          </a:p>
          <a:p>
            <a:endParaRPr lang="en-US" b="1" baseline="0" dirty="0"/>
          </a:p>
          <a:p>
            <a:r>
              <a:rPr lang="en-US" b="1" baseline="0" dirty="0"/>
              <a:t>Materials:  </a:t>
            </a:r>
            <a:r>
              <a:rPr lang="en-US" b="0" baseline="0" dirty="0"/>
              <a:t>List any materials needed for any processes that will go with this slide</a:t>
            </a:r>
          </a:p>
          <a:p>
            <a:endParaRPr lang="en-US" b="0" baseline="0" dirty="0"/>
          </a:p>
          <a:p>
            <a:r>
              <a:rPr lang="en-US" b="1" baseline="0" dirty="0"/>
              <a:t>Handouts:  </a:t>
            </a:r>
            <a:r>
              <a:rPr lang="en-US" b="0" baseline="0" dirty="0"/>
              <a:t>List any handouts, if any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2379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4060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4687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Instructions:  </a:t>
            </a:r>
            <a:r>
              <a:rPr lang="en-US" b="0" baseline="0" dirty="0"/>
              <a:t>Give any instructions or talking points to help the presenter with this slide and any related activities.</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Time</a:t>
            </a:r>
            <a:r>
              <a:rPr lang="en-US" b="0" baseline="0" dirty="0"/>
              <a:t>: How long talking through this slide and any related activities will take?</a:t>
            </a:r>
          </a:p>
          <a:p>
            <a:endParaRPr lang="en-US" b="1" baseline="0" dirty="0"/>
          </a:p>
          <a:p>
            <a:r>
              <a:rPr lang="en-US" b="1" baseline="0" dirty="0"/>
              <a:t>Materials:  </a:t>
            </a:r>
            <a:r>
              <a:rPr lang="en-US" b="0" baseline="0" dirty="0"/>
              <a:t>List any materials needed for any processes that will go with this slide</a:t>
            </a:r>
          </a:p>
          <a:p>
            <a:endParaRPr lang="en-US" b="0" baseline="0" dirty="0"/>
          </a:p>
          <a:p>
            <a:r>
              <a:rPr lang="en-US" b="1" baseline="0" dirty="0"/>
              <a:t>Handouts:  </a:t>
            </a:r>
            <a:r>
              <a:rPr lang="en-US" b="0" baseline="0" dirty="0"/>
              <a:t>List any handouts, if any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2690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7833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up with any questions participants</a:t>
            </a:r>
            <a:r>
              <a:rPr lang="en-US" baseline="0" dirty="0"/>
              <a:t> may have.</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37108-88AE-45A3-8771-8579A3F47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4424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11:45-12:00 - Closing “What do you most need moving forward?” (Sam and Christine) </a:t>
            </a:r>
          </a:p>
          <a:p>
            <a:r>
              <a:rPr lang="en-US" dirty="0"/>
              <a:t> -- Evaluation Link</a:t>
            </a:r>
          </a:p>
          <a:p>
            <a:r>
              <a:rPr lang="en-US" dirty="0"/>
              <a:t> -- Office Hours (Pre-scheduled Friday or Following Monday)</a:t>
            </a:r>
          </a:p>
          <a:p>
            <a:endParaRPr lang="en-US" dirty="0"/>
          </a:p>
        </p:txBody>
      </p:sp>
      <p:sp>
        <p:nvSpPr>
          <p:cNvPr id="4" name="Slide Number Placeholder 3"/>
          <p:cNvSpPr>
            <a:spLocks noGrp="1"/>
          </p:cNvSpPr>
          <p:nvPr>
            <p:ph type="sldNum" sz="quarter" idx="5"/>
          </p:nvPr>
        </p:nvSpPr>
        <p:spPr/>
        <p:txBody>
          <a:bodyPr/>
          <a:lstStyle/>
          <a:p>
            <a:fld id="{B1E37108-88AE-45A3-8771-8579A3F47D5B}" type="slidenum">
              <a:rPr lang="en-US" smtClean="0"/>
              <a:t>128</a:t>
            </a:fld>
            <a:endParaRPr lang="en-US" dirty="0"/>
          </a:p>
        </p:txBody>
      </p:sp>
    </p:spTree>
    <p:extLst>
      <p:ext uri="{BB962C8B-B14F-4D97-AF65-F5344CB8AC3E}">
        <p14:creationId xmlns:p14="http://schemas.microsoft.com/office/powerpoint/2010/main" val="563792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city street&#10;&#10;Description automatically generated">
            <a:extLst>
              <a:ext uri="{FF2B5EF4-FFF2-40B4-BE49-F238E27FC236}">
                <a16:creationId xmlns:a16="http://schemas.microsoft.com/office/drawing/2014/main" xmlns="" id="{F99A4708-5B18-4718-93EE-5C75564FB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02706"/>
            <a:ext cx="12192000" cy="5953625"/>
          </a:xfrm>
          <a:prstGeom prst="rect">
            <a:avLst/>
          </a:prstGeom>
        </p:spPr>
      </p:pic>
      <p:sp>
        <p:nvSpPr>
          <p:cNvPr id="10" name="Rectangle 9">
            <a:extLst>
              <a:ext uri="{FF2B5EF4-FFF2-40B4-BE49-F238E27FC236}">
                <a16:creationId xmlns:a16="http://schemas.microsoft.com/office/drawing/2014/main" xmlns="" id="{54806588-5914-4B4F-B2C0-C0E374D625CD}"/>
              </a:ext>
            </a:extLst>
          </p:cNvPr>
          <p:cNvSpPr/>
          <p:nvPr/>
        </p:nvSpPr>
        <p:spPr>
          <a:xfrm>
            <a:off x="0" y="600364"/>
            <a:ext cx="12186584" cy="959502"/>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p:cNvSpPr>
            <a:spLocks noGrp="1"/>
          </p:cNvSpPr>
          <p:nvPr>
            <p:ph type="ctrTitle" hasCustomPrompt="1"/>
          </p:nvPr>
        </p:nvSpPr>
        <p:spPr>
          <a:xfrm>
            <a:off x="194142" y="665133"/>
            <a:ext cx="11798300" cy="1011633"/>
          </a:xfrm>
        </p:spPr>
        <p:txBody>
          <a:bodyPr anchor="b">
            <a:noAutofit/>
          </a:bodyPr>
          <a:lstStyle>
            <a:lvl1pPr algn="ctr">
              <a:defRPr sz="6000">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1619534" y="1876255"/>
            <a:ext cx="9144000" cy="576262"/>
          </a:xfrm>
        </p:spPr>
        <p:txBody>
          <a:bodyPr>
            <a:noAutofit/>
          </a:bodyPr>
          <a:lstStyle>
            <a:lvl1pPr marL="0" indent="0" algn="ctr">
              <a:buNone/>
              <a:defRPr lang="en-US" sz="2400" kern="1200" dirty="0">
                <a:solidFill>
                  <a:schemeClr val="accent1"/>
                </a:solidFill>
                <a:latin typeface="Avenir LT Std 65 Medium" panose="020B0603020203020204" pitchFamily="34"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xmlns="" id="{91C64DEF-12CE-4B8D-8E12-C9FE963F44A2}"/>
              </a:ext>
            </a:extLst>
          </p:cNvPr>
          <p:cNvSpPr/>
          <p:nvPr/>
        </p:nvSpPr>
        <p:spPr>
          <a:xfrm>
            <a:off x="10955354" y="6173043"/>
            <a:ext cx="841258" cy="5762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picture containing drawing&#10;&#10;Description automatically generated">
            <a:extLst>
              <a:ext uri="{FF2B5EF4-FFF2-40B4-BE49-F238E27FC236}">
                <a16:creationId xmlns:a16="http://schemas.microsoft.com/office/drawing/2014/main" xmlns="" id="{3CBBE499-F832-4204-AF67-B1F382806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5354" y="6173043"/>
            <a:ext cx="841258" cy="576262"/>
          </a:xfrm>
          <a:prstGeom prst="rect">
            <a:avLst/>
          </a:prstGeom>
        </p:spPr>
      </p:pic>
      <p:sp>
        <p:nvSpPr>
          <p:cNvPr id="12" name="Rectangle 11">
            <a:extLst>
              <a:ext uri="{FF2B5EF4-FFF2-40B4-BE49-F238E27FC236}">
                <a16:creationId xmlns:a16="http://schemas.microsoft.com/office/drawing/2014/main" xmlns="" id="{48821798-FCA4-4366-94C0-39D819FF9285}"/>
              </a:ext>
            </a:extLst>
          </p:cNvPr>
          <p:cNvSpPr/>
          <p:nvPr/>
        </p:nvSpPr>
        <p:spPr>
          <a:xfrm>
            <a:off x="0" y="2885806"/>
            <a:ext cx="12192000" cy="16383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8BC1A611-A712-4695-9B43-315D73D7FEF6}"/>
              </a:ext>
            </a:extLst>
          </p:cNvPr>
          <p:cNvSpPr/>
          <p:nvPr/>
        </p:nvSpPr>
        <p:spPr>
          <a:xfrm>
            <a:off x="-5416" y="-5151"/>
            <a:ext cx="12192000" cy="16383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xmlns="" id="{2E4E9730-47E9-430B-A986-ED5731148D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1689" y="6257636"/>
            <a:ext cx="1387845" cy="446809"/>
          </a:xfrm>
          <a:prstGeom prst="rect">
            <a:avLst/>
          </a:prstGeom>
        </p:spPr>
      </p:pic>
    </p:spTree>
    <p:extLst>
      <p:ext uri="{BB962C8B-B14F-4D97-AF65-F5344CB8AC3E}">
        <p14:creationId xmlns:p14="http://schemas.microsoft.com/office/powerpoint/2010/main" val="31966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9"/>
        <p:cNvGrpSpPr/>
        <p:nvPr/>
      </p:nvGrpSpPr>
      <p:grpSpPr>
        <a:xfrm>
          <a:off x="0" y="0"/>
          <a:ext cx="0" cy="0"/>
          <a:chOff x="0" y="0"/>
          <a:chExt cx="0" cy="0"/>
        </a:xfrm>
      </p:grpSpPr>
      <p:sp>
        <p:nvSpPr>
          <p:cNvPr id="80" name="Google Shape;80;p14"/>
          <p:cNvSpPr/>
          <p:nvPr/>
        </p:nvSpPr>
        <p:spPr>
          <a:xfrm>
            <a:off x="-100" y="6727600"/>
            <a:ext cx="12192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 name="Google Shape;81;p14"/>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82" name="Google Shape;82;p14"/>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83" name="Google Shape;83;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9134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a:stretch/>
        </p:blipFill>
        <p:spPr>
          <a:xfrm>
            <a:off x="0" y="2149927"/>
            <a:ext cx="12192000" cy="2687020"/>
          </a:xfrm>
          <a:prstGeom prst="rect">
            <a:avLst/>
          </a:prstGeom>
          <a:noFill/>
          <a:ln>
            <a:noFill/>
          </a:ln>
        </p:spPr>
      </p:pic>
      <p:sp>
        <p:nvSpPr>
          <p:cNvPr id="31" name="Google Shape;31;p4"/>
          <p:cNvSpPr txBox="1">
            <a:spLocks noGrp="1"/>
          </p:cNvSpPr>
          <p:nvPr>
            <p:ph type="title"/>
          </p:nvPr>
        </p:nvSpPr>
        <p:spPr>
          <a:xfrm>
            <a:off x="667802" y="2966177"/>
            <a:ext cx="10515600" cy="105451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0082B3"/>
              </a:buClr>
              <a:buSzPts val="6000"/>
              <a:buFont typeface="Avenir"/>
              <a:buNone/>
              <a:defRPr sz="6000">
                <a:solidFill>
                  <a:srgbClr val="0082B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p:nvPr/>
        </p:nvSpPr>
        <p:spPr>
          <a:xfrm>
            <a:off x="0" y="4771558"/>
            <a:ext cx="12192000" cy="9144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4"/>
          <p:cNvSpPr/>
          <p:nvPr/>
        </p:nvSpPr>
        <p:spPr>
          <a:xfrm>
            <a:off x="0" y="2058487"/>
            <a:ext cx="12192000" cy="9144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4" name="Google Shape;34;p4" descr="A picture containing drawing&#10;&#10;Description automatically generated"/>
          <p:cNvPicPr preferRelativeResize="0"/>
          <p:nvPr/>
        </p:nvPicPr>
        <p:blipFill rotWithShape="1">
          <a:blip r:embed="rId3">
            <a:alphaModFix/>
          </a:blip>
          <a:srcRect/>
          <a:stretch/>
        </p:blipFill>
        <p:spPr>
          <a:xfrm>
            <a:off x="1690501" y="6098291"/>
            <a:ext cx="795004" cy="544578"/>
          </a:xfrm>
          <a:prstGeom prst="rect">
            <a:avLst/>
          </a:prstGeom>
          <a:noFill/>
          <a:ln>
            <a:noFill/>
          </a:ln>
        </p:spPr>
      </p:pic>
      <p:pic>
        <p:nvPicPr>
          <p:cNvPr id="35" name="Google Shape;35;p4"/>
          <p:cNvPicPr preferRelativeResize="0"/>
          <p:nvPr/>
        </p:nvPicPr>
        <p:blipFill rotWithShape="1">
          <a:blip r:embed="rId4">
            <a:alphaModFix/>
          </a:blip>
          <a:srcRect/>
          <a:stretch/>
        </p:blipFill>
        <p:spPr>
          <a:xfrm>
            <a:off x="223241" y="6147904"/>
            <a:ext cx="1383317" cy="445351"/>
          </a:xfrm>
          <a:prstGeom prst="rect">
            <a:avLst/>
          </a:prstGeom>
          <a:noFill/>
          <a:ln>
            <a:noFill/>
          </a:ln>
        </p:spPr>
      </p:pic>
    </p:spTree>
    <p:extLst>
      <p:ext uri="{BB962C8B-B14F-4D97-AF65-F5344CB8AC3E}">
        <p14:creationId xmlns:p14="http://schemas.microsoft.com/office/powerpoint/2010/main" val="401146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4832"/>
            <a:ext cx="10515600" cy="396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365124"/>
            <a:ext cx="10515600" cy="1325563"/>
          </a:xfrm>
        </p:spPr>
        <p:txBody>
          <a:bodyPr/>
          <a:lstStyle>
            <a:lvl1pPr>
              <a:defRPr>
                <a:solidFill>
                  <a:srgbClr val="00AEEF"/>
                </a:solidFill>
              </a:defRPr>
            </a:lvl1pPr>
          </a:lstStyle>
          <a:p>
            <a:r>
              <a:rPr lang="en-US" dirty="0"/>
              <a:t>Click To Edit Master Title Style</a:t>
            </a:r>
          </a:p>
        </p:txBody>
      </p:sp>
    </p:spTree>
    <p:extLst>
      <p:ext uri="{BB962C8B-B14F-4D97-AF65-F5344CB8AC3E}">
        <p14:creationId xmlns:p14="http://schemas.microsoft.com/office/powerpoint/2010/main" val="15233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49927"/>
            <a:ext cx="12192000" cy="2687020"/>
          </a:xfrm>
          <a:prstGeom prst="rect">
            <a:avLst/>
          </a:prstGeom>
        </p:spPr>
      </p:pic>
      <p:sp>
        <p:nvSpPr>
          <p:cNvPr id="2" name="Title 1"/>
          <p:cNvSpPr>
            <a:spLocks noGrp="1"/>
          </p:cNvSpPr>
          <p:nvPr>
            <p:ph type="title" hasCustomPrompt="1"/>
          </p:nvPr>
        </p:nvSpPr>
        <p:spPr>
          <a:xfrm>
            <a:off x="667802" y="2966177"/>
            <a:ext cx="10515600" cy="1054519"/>
          </a:xfrm>
        </p:spPr>
        <p:txBody>
          <a:bodyPr anchor="b"/>
          <a:lstStyle>
            <a:lvl1pPr algn="ctr">
              <a:defRPr sz="6000">
                <a:solidFill>
                  <a:schemeClr val="accent1">
                    <a:lumMod val="75000"/>
                  </a:schemeClr>
                </a:solidFill>
              </a:defRPr>
            </a:lvl1pPr>
          </a:lstStyle>
          <a:p>
            <a:r>
              <a:rPr lang="en-US" dirty="0"/>
              <a:t>Click To Edits Master Title Style</a:t>
            </a:r>
          </a:p>
        </p:txBody>
      </p:sp>
      <p:sp>
        <p:nvSpPr>
          <p:cNvPr id="7" name="Rectangle 6"/>
          <p:cNvSpPr/>
          <p:nvPr/>
        </p:nvSpPr>
        <p:spPr>
          <a:xfrm>
            <a:off x="0" y="4771558"/>
            <a:ext cx="12192000" cy="9144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2058487"/>
            <a:ext cx="12192000" cy="9144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xmlns="" id="{927A9A1E-CB84-47BD-B0FB-4D9CC2D16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501" y="6098291"/>
            <a:ext cx="795004" cy="544578"/>
          </a:xfrm>
          <a:prstGeom prst="rect">
            <a:avLst/>
          </a:prstGeom>
        </p:spPr>
      </p:pic>
      <p:pic>
        <p:nvPicPr>
          <p:cNvPr id="10" name="Picture 9">
            <a:extLst>
              <a:ext uri="{FF2B5EF4-FFF2-40B4-BE49-F238E27FC236}">
                <a16:creationId xmlns:a16="http://schemas.microsoft.com/office/drawing/2014/main" xmlns="" id="{D61F2E78-A402-4F0E-A66D-A5FAAABC33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241" y="6147904"/>
            <a:ext cx="1383317" cy="445351"/>
          </a:xfrm>
          <a:prstGeom prst="rect">
            <a:avLst/>
          </a:prstGeom>
        </p:spPr>
      </p:pic>
    </p:spTree>
    <p:extLst>
      <p:ext uri="{BB962C8B-B14F-4D97-AF65-F5344CB8AC3E}">
        <p14:creationId xmlns:p14="http://schemas.microsoft.com/office/powerpoint/2010/main" val="1520518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390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390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82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23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23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965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313681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9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atin typeface="Coolvetica Rg" panose="020B06030306020200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Footer Placeholder 4">
            <a:extLst>
              <a:ext uri="{FF2B5EF4-FFF2-40B4-BE49-F238E27FC236}">
                <a16:creationId xmlns:a16="http://schemas.microsoft.com/office/drawing/2014/main" xmlns="" id="{6F8125C8-514F-4E13-8157-E8298EB6EBF7}"/>
              </a:ext>
            </a:extLst>
          </p:cNvPr>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40942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1119" y="274639"/>
            <a:ext cx="10831284" cy="1143000"/>
          </a:xfrm>
        </p:spPr>
        <p:txBody>
          <a:bodyPr/>
          <a:lstStyle/>
          <a:p>
            <a:r>
              <a:rPr lang="en-US"/>
              <a:t>Click to edit Master title style</a:t>
            </a:r>
          </a:p>
        </p:txBody>
      </p:sp>
      <p:sp>
        <p:nvSpPr>
          <p:cNvPr id="3" name="Content Placeholder 2"/>
          <p:cNvSpPr>
            <a:spLocks noGrp="1"/>
          </p:cNvSpPr>
          <p:nvPr>
            <p:ph idx="1"/>
          </p:nvPr>
        </p:nvSpPr>
        <p:spPr>
          <a:xfrm>
            <a:off x="751119" y="1600202"/>
            <a:ext cx="10831284" cy="3950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42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3508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Oval 9"/>
          <p:cNvSpPr/>
          <p:nvPr/>
        </p:nvSpPr>
        <p:spPr>
          <a:xfrm>
            <a:off x="53215" y="230980"/>
            <a:ext cx="1569969" cy="1599407"/>
          </a:xfrm>
          <a:prstGeom prst="ellipse">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drawing&#10;&#10;Description automatically generated">
            <a:extLst>
              <a:ext uri="{FF2B5EF4-FFF2-40B4-BE49-F238E27FC236}">
                <a16:creationId xmlns:a16="http://schemas.microsoft.com/office/drawing/2014/main" xmlns="" id="{B98D3D13-4300-4B89-8F47-FB843402AF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7127" y="6178876"/>
            <a:ext cx="795004" cy="544578"/>
          </a:xfrm>
          <a:prstGeom prst="rect">
            <a:avLst/>
          </a:prstGeom>
        </p:spPr>
      </p:pic>
      <p:pic>
        <p:nvPicPr>
          <p:cNvPr id="8" name="Picture 7">
            <a:extLst>
              <a:ext uri="{FF2B5EF4-FFF2-40B4-BE49-F238E27FC236}">
                <a16:creationId xmlns:a16="http://schemas.microsoft.com/office/drawing/2014/main" xmlns="" id="{47E2DBE0-3BB6-4879-82D9-27B614EDE1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9867" y="6228489"/>
            <a:ext cx="1383317" cy="445351"/>
          </a:xfrm>
          <a:prstGeom prst="rect">
            <a:avLst/>
          </a:prstGeom>
        </p:spPr>
      </p:pic>
      <p:sp>
        <p:nvSpPr>
          <p:cNvPr id="12" name="Oval 11">
            <a:extLst>
              <a:ext uri="{FF2B5EF4-FFF2-40B4-BE49-F238E27FC236}">
                <a16:creationId xmlns:a16="http://schemas.microsoft.com/office/drawing/2014/main" xmlns="" id="{18AB62B0-6085-4A57-BDAA-A9555CC6FB11}"/>
              </a:ext>
            </a:extLst>
          </p:cNvPr>
          <p:cNvSpPr/>
          <p:nvPr/>
        </p:nvSpPr>
        <p:spPr>
          <a:xfrm>
            <a:off x="53215" y="230980"/>
            <a:ext cx="1569969" cy="1599407"/>
          </a:xfrm>
          <a:prstGeom prst="ellipse">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2247621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rgbClr val="00AEEF"/>
          </a:solidFill>
          <a:latin typeface="Avenir LT Std 65 Medium" panose="020B06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LT Std 45 Book" panose="020B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LT Std 45 Book" panose="020B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LT Std 45 Book" panose="020B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9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4.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99.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jpg"/></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07.png"/></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1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1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chart" Target="../charts/char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chart" Target="../charts/char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1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21.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hyperlink" Target="https://foodsystemsleadershipnetwork.goentrepid.com/groups/value-chain-coordination" TargetMode="External"/><Relationship Id="rId4" Type="http://schemas.openxmlformats.org/officeDocument/2006/relationships/hyperlink" Target="https://www.wallacecenter.org/food-linc" TargetMode="External"/><Relationship Id="rId5" Type="http://schemas.openxmlformats.org/officeDocument/2006/relationships/hyperlink" Target="mailto:srocker@psu.edu" TargetMode="External"/><Relationship Id="rId6"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hyperlink" Target="https://narc.org/state-associations/" TargetMode="External"/><Relationship Id="rId4" Type="http://schemas.openxmlformats.org/officeDocument/2006/relationships/hyperlink" Target="http://www.safsf.org/who/members/" TargetMode="External"/><Relationship Id="rId5" Type="http://schemas.openxmlformats.org/officeDocument/2006/relationships/hyperlink" Target="https://www.unitedphilforum.org/directory" TargetMode="External"/><Relationship Id="rId6" Type="http://schemas.openxmlformats.org/officeDocument/2006/relationships/hyperlink" Target="https://www.cdfifund.gov/Pages/FAQ.aspx" TargetMode="External"/><Relationship Id="rId7" Type="http://schemas.openxmlformats.org/officeDocument/2006/relationships/hyperlink" Target="https://ofn.org/cdfi-locator" TargetMode="External"/><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9.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3" Type="http://schemas.openxmlformats.org/officeDocument/2006/relationships/hyperlink" Target="https://www.investinginfood.com/resources/" TargetMode="External"/><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s://www.policylink.org/our-work/community/food-systems" TargetMode="External"/><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3" Type="http://schemas.openxmlformats.org/officeDocument/2006/relationships/hyperlink" Target="https://www.govinfo.gov/content/pkg/FR-2020-06-25/pdf/2020-13736.pdf" TargetMode="External"/><Relationship Id="rId4" Type="http://schemas.openxmlformats.org/officeDocument/2006/relationships/hyperlink" Target="https://www.rd.usda.gov/sites/default/files/fact-sheet/508_RD_FS_RBS_SDGG.pdf" TargetMode="External"/><Relationship Id="rId5" Type="http://schemas.openxmlformats.org/officeDocument/2006/relationships/hyperlink" Target="https://www.rd.usda.gov/sites/default/files/fact-sheet/508_RD_FS_RBS_SDGG_SP.pdf" TargetMode="Externa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hyperlink" Target="https://www.ams.usda.gov/services/local-regional/food-sector/grants" TargetMode="External"/><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7.xml.rels><?xml version="1.0" encoding="UTF-8" standalone="yes"?>
<Relationships xmlns="http://schemas.openxmlformats.org/package/2006/relationships"><Relationship Id="rId3" Type="http://schemas.openxmlformats.org/officeDocument/2006/relationships/hyperlink" Target="https://gcc02.safelinks.protection.outlook.com/?url=https://lnks.gd/l/eyJhbGciOiJIUzI1NiJ9.eyJidWxsZXRpbl9saW5rX2lkIjoxMDEsInVyaSI6ImJwMjpjbGljayIsImJ1bGxldGluX2lkIjoiMjAyMDA3MTUuMjQ0Mjk1MDEiLCJ1cmwiOiJodHRwczovL3d3dy5yZC51c2RhLmdvdi9wcm9ncmFtcy1zZXJ2aWNlcy9ydXJhbC1jb29wZXJhdGl2ZS1kZXZlbG9wbWVudC1ncmFudC1wcm9ncmFtIn0.QSGvsInJ2ZPIMkGePwI7u6XelBYy1E_uK_0ZGF9vGkI/s/863005686/br/81089414918-l&amp;data=02%7C01%7C%7C347285a597174811703d08d828e37b33%7Ced5b36e701ee4ebc867ee03cfa0d4697%7C0%7C0%7C637304304773240130&amp;sdata=/ckzK/8ubDOBEgQo+qAEM3kM8LA+RFtX3VuurQqeCH8=&amp;reserved=0" TargetMode="External"/><Relationship Id="rId4" Type="http://schemas.openxmlformats.org/officeDocument/2006/relationships/hyperlink" Target="https://www.google.com/maps/d/viewer?vps=2&amp;ie=UTF8&amp;hl=en&amp;oe=UTF8&amp;msa=0&amp;mid=1YseqzdPsRIiGiBqEtsOTWwcQkEg&amp;ll=44.4769107637113,-115.22658349999998&amp;z=3" TargetMode="External"/><Relationship Id="rId5" Type="http://schemas.openxmlformats.org/officeDocument/2006/relationships/hyperlink" Target="https://www.usda.gov/topics/rural/co-ops-key-part-fabric-rural-america" TargetMode="External"/><Relationship Id="rId6" Type="http://schemas.openxmlformats.org/officeDocument/2006/relationships/hyperlink" Target="https://www.rd.usda.gov/programs-services/cooperatives" TargetMode="External"/><Relationship Id="rId7" Type="http://schemas.openxmlformats.org/officeDocument/2006/relationships/hyperlink" Target="https://www.rd.usda.gov/about-rd/agencies/rural-utilities-service" TargetMode="External"/><Relationship Id="rId8" Type="http://schemas.openxmlformats.org/officeDocument/2006/relationships/hyperlink" Target="https://www.ams.usda.gov/" TargetMode="External"/><Relationship Id="rId9" Type="http://schemas.openxmlformats.org/officeDocument/2006/relationships/hyperlink" Target="https://www.nifa.usda.gov/" TargetMode="External"/><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hyperlink" Target="https://www.ams.usda.gov/services/local-regional/food-sector/grants" TargetMode="External"/><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71.xml.rels><?xml version="1.0" encoding="UTF-8" standalone="yes"?>
<Relationships xmlns="http://schemas.openxmlformats.org/package/2006/relationships"><Relationship Id="rId3" Type="http://schemas.openxmlformats.org/officeDocument/2006/relationships/hyperlink" Target="http://www.ams.usda.gov/localfood" TargetMode="External"/><Relationship Id="rId4" Type="http://schemas.openxmlformats.org/officeDocument/2006/relationships/image" Target="../media/image68.jpeg"/><Relationship Id="rId5" Type="http://schemas.openxmlformats.org/officeDocument/2006/relationships/hyperlink" Target="http://faerieflysavingsmomma.blogspot.com/2013/05/madison-county-tailgates-and-farmers.html" TargetMode="External"/><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s.usda.gov/market-news"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hyperlink" Target="https://www.rd.usda.gov/coronavirus" TargetMode="External"/><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hyperlink" Target="https://www.farmers.gov/" TargetMode="External"/><Relationship Id="rId5" Type="http://schemas.openxmlformats.org/officeDocument/2006/relationships/hyperlink" Target="https://www.farmers.gov/manage/newfarmers" TargetMode="External"/><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5.xml.rels><?xml version="1.0" encoding="UTF-8" standalone="yes"?>
<Relationships xmlns="http://schemas.openxmlformats.org/package/2006/relationships"><Relationship Id="rId3" Type="http://schemas.openxmlformats.org/officeDocument/2006/relationships/hyperlink" Target="http://rd.usda.gov/contact-us/state-offices" TargetMode="External"/><Relationship Id="rId4" Type="http://schemas.openxmlformats.org/officeDocument/2006/relationships/hyperlink" Target="https://www.usda.gov/partnerships" TargetMode="External"/><Relationship Id="rId5"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hyperlink" Target="https://www.farmers.gov/"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8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2.png"/><Relationship Id="rId3" Type="http://schemas.openxmlformats.org/officeDocument/2006/relationships/image" Target="../media/image8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4.png"/><Relationship Id="rId3" Type="http://schemas.openxmlformats.org/officeDocument/2006/relationships/image" Target="../media/image8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9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9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9.xml"/><Relationship Id="rId2" Type="http://schemas.openxmlformats.org/officeDocument/2006/relationships/diagramData" Target="../diagrams/data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3700" y="235132"/>
            <a:ext cx="11798300" cy="1698412"/>
          </a:xfrm>
        </p:spPr>
        <p:txBody>
          <a:bodyPr/>
          <a:lstStyle/>
          <a:p>
            <a:r>
              <a:rPr lang="en-US" sz="5400" b="1" dirty="0"/>
              <a:t>Socially Disadvantaged Farmers and Ranchers Workshop</a:t>
            </a:r>
          </a:p>
        </p:txBody>
      </p:sp>
      <p:sp>
        <p:nvSpPr>
          <p:cNvPr id="3" name="Subtitle 2"/>
          <p:cNvSpPr>
            <a:spLocks noGrp="1"/>
          </p:cNvSpPr>
          <p:nvPr>
            <p:ph type="subTitle" idx="1"/>
          </p:nvPr>
        </p:nvSpPr>
        <p:spPr>
          <a:xfrm>
            <a:off x="1620502" y="1945292"/>
            <a:ext cx="9144000" cy="576262"/>
          </a:xfrm>
        </p:spPr>
        <p:txBody>
          <a:bodyPr/>
          <a:lstStyle/>
          <a:p>
            <a:r>
              <a:rPr lang="en-US" dirty="0"/>
              <a:t>Supporting Technical Assistance in the U.S. Southern Region</a:t>
            </a:r>
          </a:p>
        </p:txBody>
      </p:sp>
      <p:sp>
        <p:nvSpPr>
          <p:cNvPr id="4" name="Subtitle 2"/>
          <p:cNvSpPr txBox="1">
            <a:spLocks/>
          </p:cNvSpPr>
          <p:nvPr/>
        </p:nvSpPr>
        <p:spPr>
          <a:xfrm>
            <a:off x="1524000" y="2393958"/>
            <a:ext cx="9144000" cy="5762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400" kern="1200" dirty="0">
                <a:solidFill>
                  <a:schemeClr val="accent1"/>
                </a:solidFill>
                <a:latin typeface="Avenir LT Std 65 Medium" panose="020B0603020203020204" pitchFamily="34" charset="0"/>
                <a:ea typeface="+mj-ea"/>
                <a:cs typeface="+mj-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venir LT Std 45 Book" panose="020B05020202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LT Std 45 Book" panose="020B05020202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 LT Std 45 Book" panose="020B05020202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 LT Std 45 Book" panose="020B05020202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AEEF"/>
                </a:solidFill>
                <a:effectLst/>
                <a:uLnTx/>
                <a:uFillTx/>
                <a:latin typeface="Avenir LT Std 65 Medium" panose="020B0603020203020204" pitchFamily="34" charset="0"/>
                <a:ea typeface="+mj-ea"/>
                <a:cs typeface="+mj-cs"/>
              </a:rPr>
              <a:t>August 5-</a:t>
            </a:r>
            <a:r>
              <a:rPr kumimoji="0" lang="en-US" sz="2400" b="0" i="0" u="none" strike="noStrike" kern="1200" cap="none" spc="0" normalizeH="0" baseline="0" noProof="0" dirty="0" smtClean="0">
                <a:ln>
                  <a:noFill/>
                </a:ln>
                <a:solidFill>
                  <a:srgbClr val="00AEEF"/>
                </a:solidFill>
                <a:effectLst/>
                <a:uLnTx/>
                <a:uFillTx/>
                <a:latin typeface="Avenir LT Std 65 Medium" panose="020B0603020203020204" pitchFamily="34" charset="0"/>
                <a:ea typeface="+mj-ea"/>
                <a:cs typeface="+mj-cs"/>
              </a:rPr>
              <a:t>6</a:t>
            </a:r>
            <a:r>
              <a:rPr kumimoji="0" lang="en-US" sz="2400" b="0" i="0" u="none" strike="noStrike" kern="1200" cap="none" spc="0" normalizeH="0" baseline="30000" noProof="0" dirty="0" smtClean="0">
                <a:ln>
                  <a:noFill/>
                </a:ln>
                <a:solidFill>
                  <a:srgbClr val="00AEEF"/>
                </a:solidFill>
                <a:effectLst/>
                <a:uLnTx/>
                <a:uFillTx/>
                <a:latin typeface="Avenir LT Std 65 Medium" panose="020B0603020203020204" pitchFamily="34" charset="0"/>
                <a:ea typeface="+mj-ea"/>
                <a:cs typeface="+mj-cs"/>
              </a:rPr>
              <a:t>th</a:t>
            </a:r>
            <a:r>
              <a:rPr lang="en-US" dirty="0">
                <a:solidFill>
                  <a:srgbClr val="00AEEF"/>
                </a:solidFill>
              </a:rPr>
              <a:t>,</a:t>
            </a:r>
            <a:r>
              <a:rPr kumimoji="0" lang="en-US" sz="2400" b="0" i="0" u="none" strike="noStrike" kern="1200" cap="none" spc="0" normalizeH="0" baseline="0" noProof="0" dirty="0" smtClean="0">
                <a:ln>
                  <a:noFill/>
                </a:ln>
                <a:solidFill>
                  <a:srgbClr val="00AEEF"/>
                </a:solidFill>
                <a:effectLst/>
                <a:uLnTx/>
                <a:uFillTx/>
                <a:latin typeface="Avenir LT Std 65 Medium" panose="020B0603020203020204" pitchFamily="34" charset="0"/>
                <a:ea typeface="+mj-ea"/>
                <a:cs typeface="+mj-cs"/>
              </a:rPr>
              <a:t> </a:t>
            </a:r>
            <a:r>
              <a:rPr kumimoji="0" lang="en-US" sz="2400" b="0" i="0" u="none" strike="noStrike" kern="1200" cap="none" spc="0" normalizeH="0" baseline="0" noProof="0" dirty="0">
                <a:ln>
                  <a:noFill/>
                </a:ln>
                <a:solidFill>
                  <a:srgbClr val="00AEEF"/>
                </a:solidFill>
                <a:effectLst/>
                <a:uLnTx/>
                <a:uFillTx/>
                <a:latin typeface="Avenir LT Std 65 Medium" panose="020B0603020203020204" pitchFamily="34" charset="0"/>
                <a:ea typeface="+mj-ea"/>
                <a:cs typeface="+mj-cs"/>
              </a:rPr>
              <a:t>2020</a:t>
            </a:r>
          </a:p>
        </p:txBody>
      </p:sp>
    </p:spTree>
    <p:extLst>
      <p:ext uri="{BB962C8B-B14F-4D97-AF65-F5344CB8AC3E}">
        <p14:creationId xmlns:p14="http://schemas.microsoft.com/office/powerpoint/2010/main" val="184569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1F022D4-11DB-493F-990A-C395D79FB364}"/>
              </a:ext>
            </a:extLst>
          </p:cNvPr>
          <p:cNvSpPr>
            <a:spLocks noGrp="1"/>
          </p:cNvSpPr>
          <p:nvPr>
            <p:ph idx="1"/>
          </p:nvPr>
        </p:nvSpPr>
        <p:spPr>
          <a:xfrm>
            <a:off x="3635567" y="2358615"/>
            <a:ext cx="8090223" cy="1517026"/>
          </a:xfrm>
        </p:spPr>
        <p:txBody>
          <a:bodyPr/>
          <a:lstStyle/>
          <a:p>
            <a:pPr marL="0" indent="0">
              <a:buNone/>
            </a:pPr>
            <a:r>
              <a:rPr lang="en-US" sz="2000" b="1" dirty="0">
                <a:cs typeface="Calibri" panose="020F0502020204030204" pitchFamily="34" charset="0"/>
              </a:rPr>
              <a:t>David Buys </a:t>
            </a:r>
            <a:r>
              <a:rPr lang="en-US" sz="2000" dirty="0">
                <a:cs typeface="Calibri" panose="020F0502020204030204" pitchFamily="34" charset="0"/>
              </a:rPr>
              <a:t>is State Health Specialist and Associate Professor at Mississippi State University where he leads a team of health sciences faculty, staff, and students. Their work focuses on improving mental health, obesity, and other health concerns across the state, with a particular focus on rural communities.</a:t>
            </a:r>
            <a:endParaRPr lang="en-US" dirty="0"/>
          </a:p>
        </p:txBody>
      </p:sp>
      <p:sp>
        <p:nvSpPr>
          <p:cNvPr id="3" name="Title 2">
            <a:extLst>
              <a:ext uri="{FF2B5EF4-FFF2-40B4-BE49-F238E27FC236}">
                <a16:creationId xmlns:a16="http://schemas.microsoft.com/office/drawing/2014/main" xmlns="" id="{F958EFEC-3D39-491D-A392-805221145843}"/>
              </a:ext>
            </a:extLst>
          </p:cNvPr>
          <p:cNvSpPr>
            <a:spLocks noGrp="1"/>
          </p:cNvSpPr>
          <p:nvPr>
            <p:ph type="title"/>
          </p:nvPr>
        </p:nvSpPr>
        <p:spPr/>
        <p:txBody>
          <a:bodyPr/>
          <a:lstStyle/>
          <a:p>
            <a:r>
              <a:rPr lang="en-US" dirty="0"/>
              <a:t>Presenters</a:t>
            </a:r>
          </a:p>
        </p:txBody>
      </p:sp>
      <p:pic>
        <p:nvPicPr>
          <p:cNvPr id="5" name="Picture 4">
            <a:extLst>
              <a:ext uri="{FF2B5EF4-FFF2-40B4-BE49-F238E27FC236}">
                <a16:creationId xmlns:a16="http://schemas.microsoft.com/office/drawing/2014/main" xmlns="" id="{49CEE68C-07C7-4389-B20C-65058DC87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897" y="1783442"/>
            <a:ext cx="1905266" cy="2667372"/>
          </a:xfrm>
          <a:prstGeom prst="rect">
            <a:avLst/>
          </a:prstGeom>
          <a:effectLst>
            <a:outerShdw blurRad="50800" dist="101600" dir="2700000" algn="tl" rotWithShape="0">
              <a:prstClr val="black">
                <a:alpha val="40000"/>
              </a:prstClr>
            </a:outerShdw>
          </a:effectLst>
        </p:spPr>
      </p:pic>
      <p:sp>
        <p:nvSpPr>
          <p:cNvPr id="6" name="TextBox 5">
            <a:extLst>
              <a:ext uri="{FF2B5EF4-FFF2-40B4-BE49-F238E27FC236}">
                <a16:creationId xmlns:a16="http://schemas.microsoft.com/office/drawing/2014/main" xmlns="" id="{66F52E80-7460-4C4D-B535-8E954BBAF1EA}"/>
              </a:ext>
            </a:extLst>
          </p:cNvPr>
          <p:cNvSpPr txBox="1"/>
          <p:nvPr/>
        </p:nvSpPr>
        <p:spPr>
          <a:xfrm>
            <a:off x="2507530" y="640364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891716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dirty="0">
                <a:solidFill>
                  <a:schemeClr val="accent1"/>
                </a:solidFill>
              </a:rPr>
              <a:t>Team Background</a:t>
            </a:r>
          </a:p>
        </p:txBody>
      </p:sp>
      <p:sp>
        <p:nvSpPr>
          <p:cNvPr id="3" name="Subtitle 2"/>
          <p:cNvSpPr>
            <a:spLocks noGrp="1"/>
          </p:cNvSpPr>
          <p:nvPr>
            <p:ph type="subTitle" idx="4294967295"/>
          </p:nvPr>
        </p:nvSpPr>
        <p:spPr>
          <a:xfrm>
            <a:off x="320040" y="2056215"/>
            <a:ext cx="11312636" cy="3700008"/>
          </a:xfrm>
        </p:spPr>
        <p:txBody>
          <a:bodyPr numCol="3">
            <a:normAutofit fontScale="92500" lnSpcReduction="10000"/>
          </a:bodyPr>
          <a:lstStyle/>
          <a:p>
            <a:pPr marL="0" indent="0" algn="l" defTabSz="457189">
              <a:lnSpc>
                <a:spcPct val="120000"/>
              </a:lnSpc>
              <a:spcBef>
                <a:spcPts val="600"/>
              </a:spcBef>
              <a:spcAft>
                <a:spcPts val="600"/>
              </a:spcAft>
              <a:buNone/>
            </a:pPr>
            <a:r>
              <a:rPr lang="en-US" sz="2200" b="1" dirty="0">
                <a:latin typeface="+mn-lt"/>
                <a:cs typeface="Times New Roman" panose="02020603050405020304" pitchFamily="18" charset="0"/>
              </a:rPr>
              <a:t>Agricultural Communication</a:t>
            </a:r>
            <a:r>
              <a:rPr lang="en-US" sz="2200" dirty="0">
                <a:latin typeface="+mn-lt"/>
                <a:cs typeface="Times New Roman" panose="02020603050405020304" pitchFamily="18" charset="0"/>
              </a:rPr>
              <a:t/>
            </a:r>
            <a:br>
              <a:rPr lang="en-US" sz="2200" dirty="0">
                <a:latin typeface="+mn-lt"/>
                <a:cs typeface="Times New Roman" panose="02020603050405020304" pitchFamily="18" charset="0"/>
              </a:rPr>
            </a:br>
            <a:r>
              <a:rPr lang="en-US" sz="2200" dirty="0">
                <a:latin typeface="+mn-lt"/>
                <a:cs typeface="Times New Roman" panose="02020603050405020304" pitchFamily="18" charset="0"/>
              </a:rPr>
              <a:t>Elizabeth Gregory North, MA</a:t>
            </a:r>
            <a:br>
              <a:rPr lang="en-US" sz="2200" dirty="0">
                <a:latin typeface="+mn-lt"/>
                <a:cs typeface="Times New Roman" panose="02020603050405020304" pitchFamily="18" charset="0"/>
              </a:rPr>
            </a:br>
            <a:r>
              <a:rPr lang="en-US" sz="2200" b="1" dirty="0">
                <a:latin typeface="+mn-lt"/>
                <a:cs typeface="Times New Roman" panose="02020603050405020304" pitchFamily="18" charset="0"/>
              </a:rPr>
              <a:t>Agricultural Economics</a:t>
            </a:r>
            <a:r>
              <a:rPr lang="en-US" sz="2200" dirty="0">
                <a:latin typeface="+mn-lt"/>
                <a:cs typeface="Times New Roman" panose="02020603050405020304" pitchFamily="18" charset="0"/>
              </a:rPr>
              <a:t/>
            </a:r>
            <a:br>
              <a:rPr lang="en-US" sz="2200" dirty="0">
                <a:latin typeface="+mn-lt"/>
                <a:cs typeface="Times New Roman" panose="02020603050405020304" pitchFamily="18" charset="0"/>
              </a:rPr>
            </a:br>
            <a:r>
              <a:rPr lang="en-US" sz="2200" dirty="0">
                <a:latin typeface="+mn-lt"/>
                <a:cs typeface="Times New Roman" panose="02020603050405020304" pitchFamily="18" charset="0"/>
              </a:rPr>
              <a:t>Jeff Johnson, PhD</a:t>
            </a:r>
          </a:p>
          <a:p>
            <a:pPr marL="0" indent="0" algn="l" defTabSz="457189">
              <a:lnSpc>
                <a:spcPct val="120000"/>
              </a:lnSpc>
              <a:spcBef>
                <a:spcPts val="600"/>
              </a:spcBef>
              <a:spcAft>
                <a:spcPts val="600"/>
              </a:spcAft>
              <a:buNone/>
            </a:pPr>
            <a:r>
              <a:rPr lang="en-US" sz="2200" b="1" dirty="0">
                <a:latin typeface="+mn-lt"/>
                <a:cs typeface="Times New Roman" panose="02020603050405020304" pitchFamily="18" charset="0"/>
              </a:rPr>
              <a:t>Animal and Dairy Sciences</a:t>
            </a:r>
            <a:r>
              <a:rPr lang="en-US" sz="2200" dirty="0">
                <a:latin typeface="+mn-lt"/>
                <a:cs typeface="Times New Roman" panose="02020603050405020304" pitchFamily="18" charset="0"/>
              </a:rPr>
              <a:t/>
            </a:r>
            <a:br>
              <a:rPr lang="en-US" sz="2200" dirty="0">
                <a:latin typeface="+mn-lt"/>
                <a:cs typeface="Times New Roman" panose="02020603050405020304" pitchFamily="18" charset="0"/>
              </a:rPr>
            </a:br>
            <a:r>
              <a:rPr lang="en-US" sz="2200" dirty="0">
                <a:latin typeface="+mn-lt"/>
                <a:cs typeface="Times New Roman" panose="02020603050405020304" pitchFamily="18" charset="0"/>
              </a:rPr>
              <a:t>Amanda Stone, PhD</a:t>
            </a:r>
          </a:p>
          <a:p>
            <a:pPr marL="0" indent="0" algn="l" defTabSz="457189">
              <a:lnSpc>
                <a:spcPct val="120000"/>
              </a:lnSpc>
              <a:spcBef>
                <a:spcPts val="600"/>
              </a:spcBef>
              <a:spcAft>
                <a:spcPts val="600"/>
              </a:spcAft>
              <a:buNone/>
            </a:pPr>
            <a:r>
              <a:rPr lang="en-US" sz="2200" b="1" dirty="0">
                <a:latin typeface="+mn-lt"/>
                <a:cs typeface="Times New Roman" panose="02020603050405020304" pitchFamily="18" charset="0"/>
              </a:rPr>
              <a:t>Communications and Social Science Research Center</a:t>
            </a:r>
            <a:r>
              <a:rPr lang="en-US" sz="2200" dirty="0">
                <a:latin typeface="+mn-lt"/>
                <a:cs typeface="Times New Roman" panose="02020603050405020304" pitchFamily="18" charset="0"/>
              </a:rPr>
              <a:t/>
            </a:r>
            <a:br>
              <a:rPr lang="en-US" sz="2200" dirty="0">
                <a:latin typeface="+mn-lt"/>
                <a:cs typeface="Times New Roman" panose="02020603050405020304" pitchFamily="18" charset="0"/>
              </a:rPr>
            </a:br>
            <a:r>
              <a:rPr lang="en-US" sz="2200" dirty="0">
                <a:latin typeface="+mn-lt"/>
                <a:cs typeface="Times New Roman" panose="02020603050405020304" pitchFamily="18" charset="0"/>
              </a:rPr>
              <a:t>Holli H. Seitz, PhD, MPH</a:t>
            </a:r>
          </a:p>
          <a:p>
            <a:pPr marL="0" lvl="0" indent="0" defTabSz="457189">
              <a:lnSpc>
                <a:spcPct val="120000"/>
              </a:lnSpc>
              <a:spcBef>
                <a:spcPts val="600"/>
              </a:spcBef>
              <a:spcAft>
                <a:spcPts val="600"/>
              </a:spcAft>
              <a:buNone/>
              <a:defRPr/>
            </a:pPr>
            <a:r>
              <a:rPr lang="en-US" sz="2200" b="1" dirty="0">
                <a:solidFill>
                  <a:prstClr val="black"/>
                </a:solidFill>
                <a:latin typeface="+mn-lt"/>
                <a:cs typeface="Times New Roman" panose="02020603050405020304" pitchFamily="18" charset="0"/>
              </a:rPr>
              <a:t>Food Science, Nutrition and Health Promotion</a:t>
            </a:r>
            <a:r>
              <a:rPr lang="en-US" sz="2200" dirty="0">
                <a:solidFill>
                  <a:prstClr val="black"/>
                </a:solidFill>
                <a:latin typeface="+mn-lt"/>
                <a:cs typeface="Times New Roman" panose="02020603050405020304" pitchFamily="18" charset="0"/>
              </a:rPr>
              <a:t/>
            </a:r>
            <a:br>
              <a:rPr lang="en-US" sz="2200" dirty="0">
                <a:solidFill>
                  <a:prstClr val="black"/>
                </a:solidFill>
                <a:latin typeface="+mn-lt"/>
                <a:cs typeface="Times New Roman" panose="02020603050405020304" pitchFamily="18" charset="0"/>
              </a:rPr>
            </a:br>
            <a:r>
              <a:rPr lang="en-US" sz="2200" dirty="0">
                <a:solidFill>
                  <a:prstClr val="black"/>
                </a:solidFill>
                <a:latin typeface="+mn-lt"/>
                <a:cs typeface="Times New Roman" panose="02020603050405020304" pitchFamily="18" charset="0"/>
              </a:rPr>
              <a:t>David Buys, PhD, MSPH, CPH</a:t>
            </a:r>
            <a:br>
              <a:rPr lang="en-US" sz="2200" dirty="0">
                <a:solidFill>
                  <a:prstClr val="black"/>
                </a:solidFill>
                <a:latin typeface="+mn-lt"/>
                <a:cs typeface="Times New Roman" panose="02020603050405020304" pitchFamily="18" charset="0"/>
              </a:rPr>
            </a:br>
            <a:r>
              <a:rPr lang="en-US" sz="2200" dirty="0">
                <a:solidFill>
                  <a:prstClr val="black"/>
                </a:solidFill>
                <a:latin typeface="+mn-lt"/>
                <a:cs typeface="Times New Roman" panose="02020603050405020304" pitchFamily="18" charset="0"/>
              </a:rPr>
              <a:t>Will Evans, PhD, MCHES</a:t>
            </a:r>
            <a:br>
              <a:rPr lang="en-US" sz="2200" dirty="0">
                <a:solidFill>
                  <a:prstClr val="black"/>
                </a:solidFill>
                <a:latin typeface="+mn-lt"/>
                <a:cs typeface="Times New Roman" panose="02020603050405020304" pitchFamily="18" charset="0"/>
              </a:rPr>
            </a:br>
            <a:r>
              <a:rPr lang="en-US" sz="2200" dirty="0">
                <a:solidFill>
                  <a:prstClr val="black"/>
                </a:solidFill>
                <a:latin typeface="+mn-lt"/>
                <a:cs typeface="Times New Roman" panose="02020603050405020304" pitchFamily="18" charset="0"/>
              </a:rPr>
              <a:t>Mary Nelson Robertson, PhD, CHES</a:t>
            </a:r>
            <a:br>
              <a:rPr lang="en-US" sz="2200" dirty="0">
                <a:solidFill>
                  <a:prstClr val="black"/>
                </a:solidFill>
                <a:latin typeface="+mn-lt"/>
                <a:cs typeface="Times New Roman" panose="02020603050405020304" pitchFamily="18" charset="0"/>
              </a:rPr>
            </a:br>
            <a:r>
              <a:rPr lang="en-US" sz="2200" dirty="0">
                <a:solidFill>
                  <a:prstClr val="black"/>
                </a:solidFill>
                <a:latin typeface="+mn-lt"/>
                <a:cs typeface="Times New Roman" panose="02020603050405020304" pitchFamily="18" charset="0"/>
              </a:rPr>
              <a:t>Ann Sansing, MS</a:t>
            </a:r>
            <a:br>
              <a:rPr lang="en-US" sz="2200" dirty="0">
                <a:solidFill>
                  <a:prstClr val="black"/>
                </a:solidFill>
                <a:latin typeface="+mn-lt"/>
                <a:cs typeface="Times New Roman" panose="02020603050405020304" pitchFamily="18" charset="0"/>
              </a:rPr>
            </a:br>
            <a:r>
              <a:rPr lang="en-US" sz="2200" dirty="0">
                <a:solidFill>
                  <a:prstClr val="black"/>
                </a:solidFill>
                <a:latin typeface="+mn-lt"/>
                <a:cs typeface="Times New Roman" panose="02020603050405020304" pitchFamily="18" charset="0"/>
              </a:rPr>
              <a:t>Je’Kylynn Steen, BS</a:t>
            </a:r>
          </a:p>
          <a:p>
            <a:pPr marL="0" lvl="0" indent="0" defTabSz="457189">
              <a:lnSpc>
                <a:spcPct val="120000"/>
              </a:lnSpc>
              <a:spcBef>
                <a:spcPts val="600"/>
              </a:spcBef>
              <a:spcAft>
                <a:spcPts val="600"/>
              </a:spcAft>
              <a:buNone/>
              <a:defRPr/>
            </a:pPr>
            <a:r>
              <a:rPr lang="en-US" sz="2200" b="1" dirty="0">
                <a:solidFill>
                  <a:prstClr val="black"/>
                </a:solidFill>
                <a:latin typeface="+mn-lt"/>
                <a:cs typeface="Times New Roman" panose="02020603050405020304" pitchFamily="18" charset="0"/>
              </a:rPr>
              <a:t>Psychology</a:t>
            </a:r>
            <a:r>
              <a:rPr lang="en-US" sz="2200" dirty="0">
                <a:solidFill>
                  <a:prstClr val="black"/>
                </a:solidFill>
                <a:latin typeface="+mn-lt"/>
                <a:cs typeface="Times New Roman" panose="02020603050405020304" pitchFamily="18" charset="0"/>
              </a:rPr>
              <a:t> </a:t>
            </a:r>
            <a:br>
              <a:rPr lang="en-US" sz="2200" dirty="0">
                <a:solidFill>
                  <a:prstClr val="black"/>
                </a:solidFill>
                <a:latin typeface="+mn-lt"/>
                <a:cs typeface="Times New Roman" panose="02020603050405020304" pitchFamily="18" charset="0"/>
              </a:rPr>
            </a:br>
            <a:r>
              <a:rPr lang="en-US" sz="2200" dirty="0">
                <a:solidFill>
                  <a:prstClr val="black"/>
                </a:solidFill>
                <a:latin typeface="+mn-lt"/>
                <a:cs typeface="Times New Roman" panose="02020603050405020304" pitchFamily="18" charset="0"/>
              </a:rPr>
              <a:t>Michael Nadorff, PsyD</a:t>
            </a:r>
          </a:p>
          <a:p>
            <a:pPr marL="0" lvl="0" indent="0" defTabSz="457189">
              <a:lnSpc>
                <a:spcPct val="120000"/>
              </a:lnSpc>
              <a:spcBef>
                <a:spcPts val="600"/>
              </a:spcBef>
              <a:spcAft>
                <a:spcPts val="600"/>
              </a:spcAft>
              <a:buNone/>
              <a:defRPr/>
            </a:pPr>
            <a:r>
              <a:rPr lang="en-US" sz="2200" b="1" dirty="0">
                <a:solidFill>
                  <a:prstClr val="black"/>
                </a:solidFill>
                <a:latin typeface="+mn-lt"/>
                <a:cs typeface="Times New Roman" panose="02020603050405020304" pitchFamily="18" charset="0"/>
              </a:rPr>
              <a:t>School of Human Sciences</a:t>
            </a:r>
            <a:r>
              <a:rPr lang="en-US" sz="2200" dirty="0">
                <a:solidFill>
                  <a:prstClr val="black"/>
                </a:solidFill>
                <a:latin typeface="+mn-lt"/>
                <a:cs typeface="Times New Roman" panose="02020603050405020304" pitchFamily="18" charset="0"/>
              </a:rPr>
              <a:t/>
            </a:r>
            <a:br>
              <a:rPr lang="en-US" sz="2200" dirty="0">
                <a:solidFill>
                  <a:prstClr val="black"/>
                </a:solidFill>
                <a:latin typeface="+mn-lt"/>
                <a:cs typeface="Times New Roman" panose="02020603050405020304" pitchFamily="18" charset="0"/>
              </a:rPr>
            </a:br>
            <a:r>
              <a:rPr lang="en-US" sz="2200" dirty="0">
                <a:solidFill>
                  <a:prstClr val="black"/>
                </a:solidFill>
                <a:latin typeface="+mn-lt"/>
                <a:cs typeface="Times New Roman" panose="02020603050405020304" pitchFamily="18" charset="0"/>
              </a:rPr>
              <a:t>Laura H. Downey, DrPH, MCHES</a:t>
            </a:r>
            <a:br>
              <a:rPr lang="en-US" sz="2200" dirty="0">
                <a:solidFill>
                  <a:prstClr val="black"/>
                </a:solidFill>
                <a:latin typeface="+mn-lt"/>
                <a:cs typeface="Times New Roman" panose="02020603050405020304" pitchFamily="18" charset="0"/>
              </a:rPr>
            </a:br>
            <a:r>
              <a:rPr lang="en-US" sz="2200" dirty="0">
                <a:solidFill>
                  <a:prstClr val="black"/>
                </a:solidFill>
                <a:latin typeface="+mn-lt"/>
                <a:cs typeface="Times New Roman" panose="02020603050405020304" pitchFamily="18" charset="0"/>
              </a:rPr>
              <a:t>Alisha M. Hardman, PhD, CFLE</a:t>
            </a:r>
          </a:p>
          <a:p>
            <a:pPr marL="0" lvl="0" indent="0" defTabSz="457189">
              <a:lnSpc>
                <a:spcPct val="120000"/>
              </a:lnSpc>
              <a:spcBef>
                <a:spcPts val="600"/>
              </a:spcBef>
              <a:spcAft>
                <a:spcPts val="600"/>
              </a:spcAft>
              <a:buNone/>
              <a:defRPr/>
            </a:pPr>
            <a:r>
              <a:rPr lang="en-US" sz="2200" b="1" dirty="0">
                <a:solidFill>
                  <a:prstClr val="black"/>
                </a:solidFill>
                <a:latin typeface="+mn-lt"/>
                <a:cs typeface="Times New Roman" panose="02020603050405020304" pitchFamily="18" charset="0"/>
              </a:rPr>
              <a:t>University of Mississippi Medical Center</a:t>
            </a:r>
            <a:r>
              <a:rPr lang="en-US" sz="2200" dirty="0">
                <a:solidFill>
                  <a:prstClr val="black"/>
                </a:solidFill>
                <a:latin typeface="+mn-lt"/>
                <a:cs typeface="Times New Roman" panose="02020603050405020304" pitchFamily="18" charset="0"/>
              </a:rPr>
              <a:t/>
            </a:r>
            <a:br>
              <a:rPr lang="en-US" sz="2200" dirty="0">
                <a:solidFill>
                  <a:prstClr val="black"/>
                </a:solidFill>
                <a:latin typeface="+mn-lt"/>
                <a:cs typeface="Times New Roman" panose="02020603050405020304" pitchFamily="18" charset="0"/>
              </a:rPr>
            </a:br>
            <a:r>
              <a:rPr lang="en-US" sz="2200" dirty="0">
                <a:solidFill>
                  <a:prstClr val="black"/>
                </a:solidFill>
                <a:latin typeface="+mn-lt"/>
                <a:cs typeface="Times New Roman" panose="02020603050405020304" pitchFamily="18" charset="0"/>
              </a:rPr>
              <a:t>Daniel Williams, PhD</a:t>
            </a:r>
          </a:p>
          <a:p>
            <a:pPr marL="0" indent="0" algn="l" defTabSz="457189">
              <a:lnSpc>
                <a:spcPct val="120000"/>
              </a:lnSpc>
              <a:spcBef>
                <a:spcPts val="600"/>
              </a:spcBef>
              <a:spcAft>
                <a:spcPts val="600"/>
              </a:spcAft>
              <a:buNone/>
            </a:pPr>
            <a:r>
              <a:rPr lang="en-US" sz="2400" dirty="0">
                <a:latin typeface="+mn-lt"/>
                <a:cs typeface="Times New Roman" panose="02020603050405020304" pitchFamily="18" charset="0"/>
              </a:rPr>
              <a:t> </a:t>
            </a:r>
          </a:p>
        </p:txBody>
      </p:sp>
      <p:sp>
        <p:nvSpPr>
          <p:cNvPr id="5" name="TextBox 4">
            <a:extLst>
              <a:ext uri="{FF2B5EF4-FFF2-40B4-BE49-F238E27FC236}">
                <a16:creationId xmlns:a16="http://schemas.microsoft.com/office/drawing/2014/main" xmlns="" id="{F8AE1204-B895-5A47-A7B5-6F45FC6CCC36}"/>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cxnSp>
        <p:nvCxnSpPr>
          <p:cNvPr id="8" name="Straight Connector 7">
            <a:extLst>
              <a:ext uri="{FF2B5EF4-FFF2-40B4-BE49-F238E27FC236}">
                <a16:creationId xmlns:a16="http://schemas.microsoft.com/office/drawing/2014/main" xmlns="" id="{C43D226D-921D-F34F-A0AA-9E86DFEB748E}"/>
              </a:ext>
            </a:extLst>
          </p:cNvPr>
          <p:cNvCxnSpPr>
            <a:cxnSpLocks/>
          </p:cNvCxnSpPr>
          <p:nvPr/>
        </p:nvCxnSpPr>
        <p:spPr>
          <a:xfrm>
            <a:off x="3882452" y="2056215"/>
            <a:ext cx="0" cy="3834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8A19A254-6951-F844-A851-8817FEB5F0CD}"/>
              </a:ext>
            </a:extLst>
          </p:cNvPr>
          <p:cNvCxnSpPr>
            <a:cxnSpLocks/>
          </p:cNvCxnSpPr>
          <p:nvPr/>
        </p:nvCxnSpPr>
        <p:spPr>
          <a:xfrm>
            <a:off x="7677462" y="2056215"/>
            <a:ext cx="0" cy="37000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761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01" y="3056120"/>
            <a:ext cx="11737299" cy="1054519"/>
          </a:xfrm>
        </p:spPr>
        <p:txBody>
          <a:bodyPr>
            <a:normAutofit/>
          </a:bodyPr>
          <a:lstStyle/>
          <a:p>
            <a:r>
              <a:rPr lang="en-US" sz="3400" b="1" dirty="0">
                <a:solidFill>
                  <a:srgbClr val="00B0F0"/>
                </a:solidFill>
                <a:latin typeface="+mj-lt"/>
              </a:rPr>
              <a:t>Preventing Opioid Misuse in the SouthEast: </a:t>
            </a:r>
            <a:br>
              <a:rPr lang="en-US" sz="3400" b="1" dirty="0">
                <a:solidFill>
                  <a:srgbClr val="00B0F0"/>
                </a:solidFill>
                <a:latin typeface="+mj-lt"/>
              </a:rPr>
            </a:br>
            <a:r>
              <a:rPr lang="en-US" sz="3400" b="1" dirty="0">
                <a:solidFill>
                  <a:srgbClr val="00B0F0"/>
                </a:solidFill>
                <a:latin typeface="+mj-lt"/>
              </a:rPr>
              <a:t>PROMISE Initiative</a:t>
            </a:r>
          </a:p>
        </p:txBody>
      </p:sp>
      <p:sp>
        <p:nvSpPr>
          <p:cNvPr id="3" name="TextBox 2">
            <a:extLst>
              <a:ext uri="{FF2B5EF4-FFF2-40B4-BE49-F238E27FC236}">
                <a16:creationId xmlns:a16="http://schemas.microsoft.com/office/drawing/2014/main" xmlns="" id="{82E05FCF-D8B5-5A4D-BDFB-4596876176D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5" name="Subtitle 2">
            <a:extLst>
              <a:ext uri="{FF2B5EF4-FFF2-40B4-BE49-F238E27FC236}">
                <a16:creationId xmlns:a16="http://schemas.microsoft.com/office/drawing/2014/main" xmlns="" id="{3F032DEB-A5A9-E941-90F2-38A85A07BE1C}"/>
              </a:ext>
            </a:extLst>
          </p:cNvPr>
          <p:cNvSpPr txBox="1">
            <a:spLocks/>
          </p:cNvSpPr>
          <p:nvPr/>
        </p:nvSpPr>
        <p:spPr>
          <a:xfrm>
            <a:off x="119921" y="4942559"/>
            <a:ext cx="11962151" cy="5738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LT Std 45 Book" panose="020B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LT Std 45 Book" panose="020B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LT Std 45 Book" panose="020B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0B0F0"/>
                </a:solidFill>
              </a:rPr>
              <a:t>Mary Nelson Robertson, PhD, CHES and David R. Buys, PhD, MSPH, CPH</a:t>
            </a:r>
          </a:p>
        </p:txBody>
      </p:sp>
    </p:spTree>
    <p:extLst>
      <p:ext uri="{BB962C8B-B14F-4D97-AF65-F5344CB8AC3E}">
        <p14:creationId xmlns:p14="http://schemas.microsoft.com/office/powerpoint/2010/main" val="11707763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FCD0086-D39B-4D56-A030-B7FBD8E701E5}"/>
              </a:ext>
            </a:extLst>
          </p:cNvPr>
          <p:cNvSpPr>
            <a:spLocks noGrp="1"/>
          </p:cNvSpPr>
          <p:nvPr>
            <p:ph type="title"/>
          </p:nvPr>
        </p:nvSpPr>
        <p:spPr>
          <a:xfrm>
            <a:off x="838199" y="1798820"/>
            <a:ext cx="4723152" cy="4137298"/>
          </a:xfrm>
        </p:spPr>
        <p:txBody>
          <a:bodyPr>
            <a:normAutofit/>
          </a:bodyPr>
          <a:lstStyle/>
          <a:p>
            <a:pPr algn="ctr">
              <a:lnSpc>
                <a:spcPct val="100000"/>
              </a:lnSpc>
            </a:pPr>
            <a:r>
              <a:rPr lang="en-US" sz="3100" dirty="0">
                <a:solidFill>
                  <a:schemeClr val="tx1"/>
                </a:solidFill>
                <a:latin typeface="+mn-lt"/>
              </a:rPr>
              <a:t>The PROMISE Initiative aims to prevent opioid misuse specifically in rural communities like the many farming areas of Mississippi. </a:t>
            </a:r>
            <a:endParaRPr lang="en-US" dirty="0">
              <a:latin typeface="+mn-lt"/>
            </a:endParaRPr>
          </a:p>
        </p:txBody>
      </p:sp>
      <p:pic>
        <p:nvPicPr>
          <p:cNvPr id="6" name="Picture 5">
            <a:extLst>
              <a:ext uri="{FF2B5EF4-FFF2-40B4-BE49-F238E27FC236}">
                <a16:creationId xmlns:a16="http://schemas.microsoft.com/office/drawing/2014/main" xmlns="" id="{7CF2B540-9FF7-477C-8837-7BF77E175A5B}"/>
              </a:ext>
            </a:extLst>
          </p:cNvPr>
          <p:cNvPicPr>
            <a:picLocks noChangeAspect="1"/>
          </p:cNvPicPr>
          <p:nvPr/>
        </p:nvPicPr>
        <p:blipFill>
          <a:blip r:embed="rId3"/>
          <a:stretch>
            <a:fillRect/>
          </a:stretch>
        </p:blipFill>
        <p:spPr>
          <a:xfrm>
            <a:off x="5809059" y="2314093"/>
            <a:ext cx="5823617" cy="2384691"/>
          </a:xfrm>
          <a:prstGeom prst="rect">
            <a:avLst/>
          </a:prstGeom>
        </p:spPr>
      </p:pic>
      <p:sp>
        <p:nvSpPr>
          <p:cNvPr id="4" name="TextBox 3">
            <a:extLst>
              <a:ext uri="{FF2B5EF4-FFF2-40B4-BE49-F238E27FC236}">
                <a16:creationId xmlns:a16="http://schemas.microsoft.com/office/drawing/2014/main" xmlns="" id="{D3DD0AFE-D3E9-3848-8F31-06F17EF798BB}"/>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7" name="Title 1">
            <a:extLst>
              <a:ext uri="{FF2B5EF4-FFF2-40B4-BE49-F238E27FC236}">
                <a16:creationId xmlns:a16="http://schemas.microsoft.com/office/drawing/2014/main" xmlns="" id="{4BBD54BB-6F43-A546-A64A-BDA82E255A9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AEEF"/>
                </a:solidFill>
                <a:latin typeface="Avenir LT Std 65 Medium" panose="020B0603020203020204" pitchFamily="34" charset="0"/>
                <a:ea typeface="+mj-ea"/>
                <a:cs typeface="+mj-cs"/>
              </a:defRPr>
            </a:lvl1pPr>
          </a:lstStyle>
          <a:p>
            <a:r>
              <a:rPr lang="en-US" sz="4800" dirty="0">
                <a:solidFill>
                  <a:schemeClr val="accent1"/>
                </a:solidFill>
                <a:latin typeface="+mj-lt"/>
              </a:rPr>
              <a:t>The PROMISE Initiative</a:t>
            </a:r>
          </a:p>
        </p:txBody>
      </p:sp>
    </p:spTree>
    <p:extLst>
      <p:ext uri="{BB962C8B-B14F-4D97-AF65-F5344CB8AC3E}">
        <p14:creationId xmlns:p14="http://schemas.microsoft.com/office/powerpoint/2010/main" val="8575344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00B0F0"/>
                </a:solidFill>
                <a:latin typeface="+mj-lt"/>
              </a:rPr>
              <a:t>Questions and Discussion</a:t>
            </a:r>
          </a:p>
        </p:txBody>
      </p:sp>
      <p:sp>
        <p:nvSpPr>
          <p:cNvPr id="3" name="TextBox 2">
            <a:extLst>
              <a:ext uri="{FF2B5EF4-FFF2-40B4-BE49-F238E27FC236}">
                <a16:creationId xmlns:a16="http://schemas.microsoft.com/office/drawing/2014/main" xmlns="" id="{464F7142-27D2-4A41-B096-B9D21380DD11}"/>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31233012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FA9A46-C1E7-C24D-AFD1-CFD6E2BEA7B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2" name="Rectangle 1">
            <a:extLst>
              <a:ext uri="{FF2B5EF4-FFF2-40B4-BE49-F238E27FC236}">
                <a16:creationId xmlns:a16="http://schemas.microsoft.com/office/drawing/2014/main" xmlns="" id="{6BF42B27-F2A4-E34B-84B4-EB88A009D510}"/>
              </a:ext>
            </a:extLst>
          </p:cNvPr>
          <p:cNvSpPr/>
          <p:nvPr/>
        </p:nvSpPr>
        <p:spPr>
          <a:xfrm>
            <a:off x="2089319" y="1556481"/>
            <a:ext cx="8013361" cy="4132029"/>
          </a:xfrm>
          <a:prstGeom prst="rect">
            <a:avLst/>
          </a:prstGeom>
        </p:spPr>
        <p:txBody>
          <a:bodyPr wrap="square">
            <a:spAutoFit/>
          </a:bodyPr>
          <a:lstStyle/>
          <a:p>
            <a:pPr>
              <a:lnSpc>
                <a:spcPct val="120000"/>
              </a:lnSpc>
              <a:spcBef>
                <a:spcPts val="200"/>
              </a:spcBef>
              <a:spcAft>
                <a:spcPts val="200"/>
              </a:spcAft>
            </a:pPr>
            <a:r>
              <a:rPr lang="en-US" sz="2200" b="1" u="sng" dirty="0">
                <a:solidFill>
                  <a:srgbClr val="000000"/>
                </a:solidFill>
                <a:cs typeface="Calibri" panose="020F0502020204030204" pitchFamily="34" charset="0"/>
              </a:rPr>
              <a:t>Thursday, August 6</a:t>
            </a:r>
            <a:r>
              <a:rPr lang="en-US" sz="2200" b="1" u="sng" baseline="30000" dirty="0">
                <a:solidFill>
                  <a:srgbClr val="000000"/>
                </a:solidFill>
                <a:cs typeface="Calibri" panose="020F0502020204030204" pitchFamily="34" charset="0"/>
              </a:rPr>
              <a:t>th</a:t>
            </a:r>
            <a:endParaRPr lang="en-US" sz="2200" b="1" u="sng" dirty="0">
              <a:solidFill>
                <a:srgbClr val="000000"/>
              </a:solidFill>
              <a:cs typeface="Calibri" panose="020F0502020204030204" pitchFamily="34" charset="0"/>
            </a:endParaRPr>
          </a:p>
          <a:p>
            <a:pPr>
              <a:lnSpc>
                <a:spcPct val="120000"/>
              </a:lnSpc>
              <a:spcBef>
                <a:spcPts val="200"/>
              </a:spcBef>
              <a:spcAft>
                <a:spcPts val="200"/>
              </a:spcAft>
            </a:pPr>
            <a:r>
              <a:rPr lang="en-US" sz="2200" dirty="0">
                <a:cs typeface="Arial" panose="020B0604020202020204" pitchFamily="34" charset="0"/>
              </a:rPr>
              <a:t>		Welcome!</a:t>
            </a:r>
          </a:p>
          <a:p>
            <a:pPr>
              <a:lnSpc>
                <a:spcPct val="120000"/>
              </a:lnSpc>
              <a:spcBef>
                <a:spcPts val="200"/>
              </a:spcBef>
              <a:spcAft>
                <a:spcPts val="200"/>
              </a:spcAft>
            </a:pPr>
            <a:r>
              <a:rPr lang="en-US" sz="2200" b="1" dirty="0">
                <a:cs typeface="Arial" panose="020B0604020202020204" pitchFamily="34" charset="0"/>
              </a:rPr>
              <a:t>9:10-9:30 </a:t>
            </a:r>
            <a:r>
              <a:rPr lang="en-US" sz="2200" dirty="0">
                <a:cs typeface="Arial" panose="020B0604020202020204" pitchFamily="34" charset="0"/>
              </a:rPr>
              <a:t>	Opening Activity</a:t>
            </a:r>
          </a:p>
          <a:p>
            <a:pPr marR="25400">
              <a:lnSpc>
                <a:spcPct val="120000"/>
              </a:lnSpc>
              <a:spcBef>
                <a:spcPts val="200"/>
              </a:spcBef>
              <a:spcAft>
                <a:spcPts val="200"/>
              </a:spcAft>
            </a:pPr>
            <a:r>
              <a:rPr lang="en-US" sz="2200" b="1" dirty="0">
                <a:solidFill>
                  <a:srgbClr val="000000"/>
                </a:solidFill>
              </a:rPr>
              <a:t>9:30-10:00</a:t>
            </a:r>
            <a:r>
              <a:rPr lang="en-US" sz="2200" dirty="0">
                <a:solidFill>
                  <a:srgbClr val="000000"/>
                </a:solidFill>
              </a:rPr>
              <a:t> 	Identifying Partnerships </a:t>
            </a:r>
            <a:endParaRPr lang="en-US" sz="2200" dirty="0"/>
          </a:p>
          <a:p>
            <a:pPr marR="25400">
              <a:lnSpc>
                <a:spcPct val="120000"/>
              </a:lnSpc>
              <a:spcBef>
                <a:spcPts val="200"/>
              </a:spcBef>
              <a:spcAft>
                <a:spcPts val="200"/>
              </a:spcAft>
            </a:pPr>
            <a:r>
              <a:rPr lang="en-US" sz="2200" b="1" dirty="0">
                <a:solidFill>
                  <a:srgbClr val="000000"/>
                </a:solidFill>
              </a:rPr>
              <a:t>10:00-10:30 	</a:t>
            </a:r>
            <a:r>
              <a:rPr lang="en-US" sz="2200" dirty="0">
                <a:solidFill>
                  <a:srgbClr val="000000"/>
                </a:solidFill>
              </a:rPr>
              <a:t>Innovations in Markets </a:t>
            </a:r>
          </a:p>
          <a:p>
            <a:pPr marR="25400">
              <a:lnSpc>
                <a:spcPct val="120000"/>
              </a:lnSpc>
              <a:spcBef>
                <a:spcPts val="200"/>
              </a:spcBef>
              <a:spcAft>
                <a:spcPts val="200"/>
              </a:spcAft>
            </a:pPr>
            <a:r>
              <a:rPr lang="en-US" sz="2200" b="1" dirty="0"/>
              <a:t>10:30-10:40</a:t>
            </a:r>
            <a:r>
              <a:rPr lang="en-US" sz="2200" dirty="0"/>
              <a:t>	Break</a:t>
            </a:r>
          </a:p>
          <a:p>
            <a:pPr marR="25400">
              <a:lnSpc>
                <a:spcPct val="120000"/>
              </a:lnSpc>
              <a:spcBef>
                <a:spcPts val="200"/>
              </a:spcBef>
              <a:spcAft>
                <a:spcPts val="200"/>
              </a:spcAft>
            </a:pPr>
            <a:r>
              <a:rPr lang="en-US" sz="2200" b="1" dirty="0">
                <a:solidFill>
                  <a:srgbClr val="000000"/>
                </a:solidFill>
              </a:rPr>
              <a:t>10:40-11:15	</a:t>
            </a:r>
            <a:r>
              <a:rPr lang="en-US" sz="2200" dirty="0">
                <a:solidFill>
                  <a:srgbClr val="000000"/>
                </a:solidFill>
              </a:rPr>
              <a:t>Farm Stress Mental Health Resources </a:t>
            </a:r>
            <a:endParaRPr lang="en-US" sz="2200" dirty="0"/>
          </a:p>
          <a:p>
            <a:pPr marR="25400">
              <a:lnSpc>
                <a:spcPct val="120000"/>
              </a:lnSpc>
              <a:spcBef>
                <a:spcPts val="200"/>
              </a:spcBef>
              <a:spcAft>
                <a:spcPts val="200"/>
              </a:spcAft>
            </a:pPr>
            <a:r>
              <a:rPr lang="en-US" sz="2200" b="1" dirty="0">
                <a:solidFill>
                  <a:srgbClr val="000000"/>
                </a:solidFill>
              </a:rPr>
              <a:t>11:15-11:45 	Discussion on Equity and Justice</a:t>
            </a:r>
          </a:p>
          <a:p>
            <a:pPr marR="25400">
              <a:lnSpc>
                <a:spcPct val="120000"/>
              </a:lnSpc>
              <a:spcBef>
                <a:spcPts val="200"/>
              </a:spcBef>
              <a:spcAft>
                <a:spcPts val="200"/>
              </a:spcAft>
            </a:pPr>
            <a:r>
              <a:rPr lang="en-US" sz="2200" dirty="0">
                <a:solidFill>
                  <a:srgbClr val="000000"/>
                </a:solidFill>
              </a:rPr>
              <a:t>		Wrap Up</a:t>
            </a:r>
            <a:endParaRPr lang="en-US" sz="2200" dirty="0"/>
          </a:p>
        </p:txBody>
      </p:sp>
      <p:sp>
        <p:nvSpPr>
          <p:cNvPr id="7" name="Title 2">
            <a:extLst>
              <a:ext uri="{FF2B5EF4-FFF2-40B4-BE49-F238E27FC236}">
                <a16:creationId xmlns:a16="http://schemas.microsoft.com/office/drawing/2014/main" xmlns="" id="{3E4E0AE5-46FC-2648-8329-DDAC7057DC74}"/>
              </a:ext>
            </a:extLst>
          </p:cNvPr>
          <p:cNvSpPr>
            <a:spLocks noGrp="1"/>
          </p:cNvSpPr>
          <p:nvPr>
            <p:ph type="title"/>
          </p:nvPr>
        </p:nvSpPr>
        <p:spPr>
          <a:xfrm>
            <a:off x="838200" y="365124"/>
            <a:ext cx="10515600" cy="1325563"/>
          </a:xfrm>
        </p:spPr>
        <p:txBody>
          <a:bodyPr/>
          <a:lstStyle/>
          <a:p>
            <a:r>
              <a:rPr lang="en-US" dirty="0"/>
              <a:t>Agenda</a:t>
            </a:r>
          </a:p>
        </p:txBody>
      </p:sp>
      <p:pic>
        <p:nvPicPr>
          <p:cNvPr id="5" name="Picture 4" descr="A picture containing building, outdoor, old, brick&#10;&#10;Description automatically generated">
            <a:extLst>
              <a:ext uri="{FF2B5EF4-FFF2-40B4-BE49-F238E27FC236}">
                <a16:creationId xmlns:a16="http://schemas.microsoft.com/office/drawing/2014/main" xmlns="" id="{B4C2E0E4-0753-4A0C-BE46-A9611DD95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234" y="365124"/>
            <a:ext cx="3072403" cy="2050448"/>
          </a:xfrm>
          <a:prstGeom prst="rect">
            <a:avLst/>
          </a:prstGeom>
        </p:spPr>
      </p:pic>
    </p:spTree>
    <p:extLst>
      <p:ext uri="{BB962C8B-B14F-4D97-AF65-F5344CB8AC3E}">
        <p14:creationId xmlns:p14="http://schemas.microsoft.com/office/powerpoint/2010/main" val="38301161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01" y="3056121"/>
            <a:ext cx="11737299" cy="751382"/>
          </a:xfrm>
        </p:spPr>
        <p:txBody>
          <a:bodyPr>
            <a:normAutofit/>
          </a:bodyPr>
          <a:lstStyle/>
          <a:p>
            <a:r>
              <a:rPr lang="en-US" sz="4000" b="1" dirty="0">
                <a:solidFill>
                  <a:srgbClr val="00B0F0"/>
                </a:solidFill>
                <a:latin typeface="+mj-lt"/>
              </a:rPr>
              <a:t>Equity and Inclusion in USDA Programs</a:t>
            </a:r>
          </a:p>
        </p:txBody>
      </p:sp>
      <p:sp>
        <p:nvSpPr>
          <p:cNvPr id="3" name="TextBox 2">
            <a:extLst>
              <a:ext uri="{FF2B5EF4-FFF2-40B4-BE49-F238E27FC236}">
                <a16:creationId xmlns:a16="http://schemas.microsoft.com/office/drawing/2014/main" xmlns="" id="{82E05FCF-D8B5-5A4D-BDFB-4596876176D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65880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1769"/>
            <a:ext cx="7271479" cy="4069540"/>
          </a:xfrm>
        </p:spPr>
        <p:txBody>
          <a:bodyPr>
            <a:normAutofit/>
          </a:bodyPr>
          <a:lstStyle/>
          <a:p>
            <a:pPr lvl="1"/>
            <a:endParaRPr lang="en-US" sz="3200" dirty="0"/>
          </a:p>
          <a:p>
            <a:r>
              <a:rPr lang="en-US" sz="3400" dirty="0"/>
              <a:t>What are we talking about?</a:t>
            </a:r>
          </a:p>
          <a:p>
            <a:r>
              <a:rPr lang="en-US" sz="3400" dirty="0"/>
              <a:t>Why are we talking about this?</a:t>
            </a:r>
          </a:p>
          <a:p>
            <a:r>
              <a:rPr lang="en-US" sz="3400" dirty="0"/>
              <a:t>What can be done?</a:t>
            </a:r>
          </a:p>
        </p:txBody>
      </p:sp>
      <p:sp>
        <p:nvSpPr>
          <p:cNvPr id="2" name="Title 1"/>
          <p:cNvSpPr>
            <a:spLocks noGrp="1"/>
          </p:cNvSpPr>
          <p:nvPr>
            <p:ph type="title"/>
          </p:nvPr>
        </p:nvSpPr>
        <p:spPr/>
        <p:txBody>
          <a:bodyPr>
            <a:normAutofit/>
          </a:bodyPr>
          <a:lstStyle/>
          <a:p>
            <a:r>
              <a:rPr lang="en-US" sz="4400" dirty="0"/>
              <a:t>Session Overview</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04354" y="1009829"/>
            <a:ext cx="3028322" cy="4609708"/>
          </a:xfrm>
          <a:prstGeom prst="rect">
            <a:avLst/>
          </a:prstGeom>
          <a:ln>
            <a:noFill/>
          </a:ln>
          <a:effectLst>
            <a:softEdge rad="112500"/>
          </a:effectLst>
        </p:spPr>
      </p:pic>
      <p:sp>
        <p:nvSpPr>
          <p:cNvPr id="5" name="TextBox 4">
            <a:extLst>
              <a:ext uri="{FF2B5EF4-FFF2-40B4-BE49-F238E27FC236}">
                <a16:creationId xmlns:a16="http://schemas.microsoft.com/office/drawing/2014/main" xmlns="" id="{CEA2DB74-CCB1-F647-A98A-9B754A489C5A}"/>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40024479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p:txBody>
          <a:bodyPr/>
          <a:lstStyle/>
          <a:p>
            <a:r>
              <a:rPr lang="en-US" dirty="0">
                <a:latin typeface="+mj-lt"/>
                <a:cs typeface="Arial" panose="020B0604020202020204" pitchFamily="34" charset="0"/>
              </a:rPr>
              <a:t>What is Equity and Inclusion?</a:t>
            </a:r>
          </a:p>
        </p:txBody>
      </p:sp>
      <p:sp>
        <p:nvSpPr>
          <p:cNvPr id="4" name="TextBox 3">
            <a:extLst>
              <a:ext uri="{FF2B5EF4-FFF2-40B4-BE49-F238E27FC236}">
                <a16:creationId xmlns:a16="http://schemas.microsoft.com/office/drawing/2014/main" xmlns="" id="{7218144D-D844-8A45-8D31-03C6D04BEC0A}"/>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6" name="Content Placeholder 4">
            <a:extLst>
              <a:ext uri="{FF2B5EF4-FFF2-40B4-BE49-F238E27FC236}">
                <a16:creationId xmlns:a16="http://schemas.microsoft.com/office/drawing/2014/main" xmlns="" id="{615BDD9B-BA4F-0B4C-AB1F-550D8802F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377" y="2426392"/>
            <a:ext cx="3244299" cy="2161122"/>
          </a:xfrm>
          <a:prstGeom prst="rect">
            <a:avLst/>
          </a:prstGeom>
          <a:noFill/>
          <a:ln w="127000" cmpd="sng">
            <a:solidFill>
              <a:schemeClr val="bg1"/>
            </a:solidFill>
          </a:ln>
          <a:effectLst>
            <a:outerShdw blurRad="50800" dist="38100" dir="2700000" algn="tl" rotWithShape="0">
              <a:prstClr val="black">
                <a:alpha val="40000"/>
              </a:prstClr>
            </a:outerShdw>
          </a:effectLst>
        </p:spPr>
      </p:pic>
      <p:sp>
        <p:nvSpPr>
          <p:cNvPr id="5" name="Rectangle: Rounded Corners 4">
            <a:extLst>
              <a:ext uri="{FF2B5EF4-FFF2-40B4-BE49-F238E27FC236}">
                <a16:creationId xmlns:a16="http://schemas.microsoft.com/office/drawing/2014/main" xmlns="" id="{CB923FB5-7276-4895-B5DD-7BF237211011}"/>
              </a:ext>
            </a:extLst>
          </p:cNvPr>
          <p:cNvSpPr/>
          <p:nvPr/>
        </p:nvSpPr>
        <p:spPr>
          <a:xfrm>
            <a:off x="707629" y="2051462"/>
            <a:ext cx="7070709" cy="13775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1F6A816-403E-48CE-BDF3-3EAAEC1362B1}"/>
              </a:ext>
            </a:extLst>
          </p:cNvPr>
          <p:cNvSpPr/>
          <p:nvPr/>
        </p:nvSpPr>
        <p:spPr>
          <a:xfrm>
            <a:off x="789709" y="3789775"/>
            <a:ext cx="6988629" cy="13775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38200" y="2233890"/>
            <a:ext cx="694013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schemeClr val="bg1"/>
                </a:solidFill>
                <a:effectLst/>
                <a:uLnTx/>
                <a:uFillTx/>
                <a:cs typeface="Arial" panose="020B0604020202020204" pitchFamily="34" charset="0"/>
              </a:rPr>
              <a:t>EQUITY: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bg1"/>
                </a:solidFill>
                <a:effectLst/>
                <a:uLnTx/>
                <a:uFillTx/>
                <a:cs typeface="Arial" panose="020B0604020202020204" pitchFamily="34" charset="0"/>
              </a:rPr>
              <a:t>equal</a:t>
            </a:r>
            <a:r>
              <a:rPr lang="en-US" sz="2400" noProof="0" dirty="0">
                <a:solidFill>
                  <a:schemeClr val="bg1"/>
                </a:solidFill>
                <a:cs typeface="Arial" panose="020B0604020202020204" pitchFamily="34" charset="0"/>
              </a:rPr>
              <a:t>, </a:t>
            </a:r>
            <a:r>
              <a:rPr lang="en-US" sz="2400" dirty="0">
                <a:solidFill>
                  <a:schemeClr val="bg1"/>
                </a:solidFill>
                <a:cs typeface="Arial" panose="020B0604020202020204" pitchFamily="34" charset="0"/>
              </a:rPr>
              <a:t>f</a:t>
            </a:r>
            <a:r>
              <a:rPr kumimoji="0" lang="en-US" sz="2400" u="none" strike="noStrike" kern="1200" cap="none" spc="0" normalizeH="0" baseline="0" noProof="0" dirty="0">
                <a:ln>
                  <a:noFill/>
                </a:ln>
                <a:solidFill>
                  <a:schemeClr val="bg1"/>
                </a:solidFill>
                <a:effectLst/>
                <a:uLnTx/>
                <a:uFillTx/>
                <a:cs typeface="Arial" panose="020B0604020202020204" pitchFamily="34" charset="0"/>
              </a:rPr>
              <a:t>air share, unbiased</a:t>
            </a:r>
            <a:r>
              <a:rPr lang="en-US" sz="2400" noProof="0" dirty="0">
                <a:solidFill>
                  <a:schemeClr val="bg1"/>
                </a:solidFill>
                <a:cs typeface="Arial" panose="020B0604020202020204" pitchFamily="34" charset="0"/>
              </a:rPr>
              <a:t>, </a:t>
            </a:r>
            <a:r>
              <a:rPr lang="en-US" sz="2400" dirty="0">
                <a:solidFill>
                  <a:schemeClr val="bg1"/>
                </a:solidFill>
                <a:cs typeface="Arial" panose="020B0604020202020204" pitchFamily="34" charset="0"/>
              </a:rPr>
              <a:t>division</a:t>
            </a:r>
            <a:r>
              <a:rPr kumimoji="0" lang="en-US" sz="2400" u="none" strike="noStrike" kern="1200" cap="none" spc="0" normalizeH="0" baseline="0" noProof="0" dirty="0">
                <a:ln>
                  <a:noFill/>
                </a:ln>
                <a:solidFill>
                  <a:schemeClr val="bg1"/>
                </a:solidFill>
                <a:effectLst/>
                <a:uLnTx/>
                <a:uFillTx/>
                <a:cs typeface="Arial" panose="020B0604020202020204" pitchFamily="34" charset="0"/>
              </a:rPr>
              <a:t> of resources</a:t>
            </a:r>
            <a:endParaRPr lang="en-US" sz="2400" dirty="0">
              <a:solidFill>
                <a:schemeClr val="bg1"/>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8" name="Rectangle 7">
            <a:extLst>
              <a:ext uri="{FF2B5EF4-FFF2-40B4-BE49-F238E27FC236}">
                <a16:creationId xmlns:a16="http://schemas.microsoft.com/office/drawing/2014/main" xmlns="" id="{44ACA998-136C-4F6F-8882-42BB59F740BD}"/>
              </a:ext>
            </a:extLst>
          </p:cNvPr>
          <p:cNvSpPr/>
          <p:nvPr/>
        </p:nvSpPr>
        <p:spPr>
          <a:xfrm>
            <a:off x="838200" y="4141359"/>
            <a:ext cx="6096000" cy="830997"/>
          </a:xfrm>
          <a:prstGeom prst="rect">
            <a:avLst/>
          </a:prstGeom>
        </p:spPr>
        <p:txBody>
          <a:bodyPr>
            <a:spAutoFit/>
          </a:bodyPr>
          <a:lstStyle/>
          <a:p>
            <a:pPr>
              <a:defRPr/>
            </a:pPr>
            <a:r>
              <a:rPr lang="en-US" sz="2400" b="1" dirty="0">
                <a:solidFill>
                  <a:schemeClr val="bg1"/>
                </a:solidFill>
                <a:cs typeface="Arial" panose="020B0604020202020204" pitchFamily="34" charset="0"/>
              </a:rPr>
              <a:t>INCLUSION: </a:t>
            </a:r>
          </a:p>
          <a:p>
            <a:pPr>
              <a:defRPr/>
            </a:pPr>
            <a:r>
              <a:rPr lang="en-US" sz="2400" dirty="0">
                <a:solidFill>
                  <a:schemeClr val="bg1"/>
                </a:solidFill>
                <a:cs typeface="Arial" panose="020B0604020202020204" pitchFamily="34" charset="0"/>
              </a:rPr>
              <a:t>access, at the table, involved, empowered</a:t>
            </a:r>
          </a:p>
        </p:txBody>
      </p:sp>
    </p:spTree>
    <p:extLst>
      <p:ext uri="{BB962C8B-B14F-4D97-AF65-F5344CB8AC3E}">
        <p14:creationId xmlns:p14="http://schemas.microsoft.com/office/powerpoint/2010/main" val="28792943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779489" y="264087"/>
            <a:ext cx="11460575" cy="1325563"/>
          </a:xfrm>
        </p:spPr>
        <p:txBody>
          <a:bodyPr/>
          <a:lstStyle/>
          <a:p>
            <a:r>
              <a:rPr lang="en-US" dirty="0">
                <a:latin typeface="+mj-lt"/>
                <a:cs typeface="Arial" panose="020B0604020202020204" pitchFamily="34" charset="0"/>
              </a:rPr>
              <a:t>Why are we talking about this?</a:t>
            </a:r>
          </a:p>
        </p:txBody>
      </p:sp>
      <p:graphicFrame>
        <p:nvGraphicFramePr>
          <p:cNvPr id="13" name="Table 12"/>
          <p:cNvGraphicFramePr>
            <a:graphicFrameLocks noGrp="1"/>
          </p:cNvGraphicFramePr>
          <p:nvPr>
            <p:extLst>
              <p:ext uri="{D42A27DB-BD31-4B8C-83A1-F6EECF244321}">
                <p14:modId xmlns:p14="http://schemas.microsoft.com/office/powerpoint/2010/main" val="3657075929"/>
              </p:ext>
            </p:extLst>
          </p:nvPr>
        </p:nvGraphicFramePr>
        <p:xfrm>
          <a:off x="1639121" y="2917756"/>
          <a:ext cx="8704090" cy="2194560"/>
        </p:xfrm>
        <a:graphic>
          <a:graphicData uri="http://schemas.openxmlformats.org/drawingml/2006/table">
            <a:tbl>
              <a:tblPr firstRow="1" bandRow="1">
                <a:tableStyleId>{5C22544A-7EE6-4342-B048-85BDC9FD1C3A}</a:tableStyleId>
              </a:tblPr>
              <a:tblGrid>
                <a:gridCol w="2318282">
                  <a:extLst>
                    <a:ext uri="{9D8B030D-6E8A-4147-A177-3AD203B41FA5}">
                      <a16:colId xmlns:a16="http://schemas.microsoft.com/office/drawing/2014/main" xmlns="" val="2946666098"/>
                    </a:ext>
                  </a:extLst>
                </a:gridCol>
                <a:gridCol w="3013023">
                  <a:extLst>
                    <a:ext uri="{9D8B030D-6E8A-4147-A177-3AD203B41FA5}">
                      <a16:colId xmlns:a16="http://schemas.microsoft.com/office/drawing/2014/main" xmlns="" val="587144426"/>
                    </a:ext>
                  </a:extLst>
                </a:gridCol>
                <a:gridCol w="3372785">
                  <a:extLst>
                    <a:ext uri="{9D8B030D-6E8A-4147-A177-3AD203B41FA5}">
                      <a16:colId xmlns:a16="http://schemas.microsoft.com/office/drawing/2014/main" xmlns="" val="919893268"/>
                    </a:ext>
                  </a:extLst>
                </a:gridCol>
              </a:tblGrid>
              <a:tr h="370840">
                <a:tc>
                  <a:txBody>
                    <a:bodyPr/>
                    <a:lstStyle/>
                    <a:p>
                      <a:r>
                        <a:rPr lang="en-US" sz="3000" dirty="0">
                          <a:latin typeface="+mn-lt"/>
                          <a:cs typeface="Arial" panose="020B0604020202020204" pitchFamily="34" charset="0"/>
                        </a:rPr>
                        <a:t>Year</a:t>
                      </a:r>
                    </a:p>
                  </a:txBody>
                  <a:tcPr/>
                </a:tc>
                <a:tc>
                  <a:txBody>
                    <a:bodyPr/>
                    <a:lstStyle/>
                    <a:p>
                      <a:pPr algn="r"/>
                      <a:r>
                        <a:rPr lang="en-US" sz="3000" dirty="0">
                          <a:latin typeface="+mn-lt"/>
                          <a:cs typeface="Arial" panose="020B0604020202020204" pitchFamily="34" charset="0"/>
                        </a:rPr>
                        <a:t>Farm Number</a:t>
                      </a:r>
                    </a:p>
                  </a:txBody>
                  <a:tcPr/>
                </a:tc>
                <a:tc>
                  <a:txBody>
                    <a:bodyPr/>
                    <a:lstStyle/>
                    <a:p>
                      <a:pPr algn="r"/>
                      <a:r>
                        <a:rPr lang="en-US" sz="3000" dirty="0">
                          <a:latin typeface="+mn-lt"/>
                          <a:cs typeface="Arial" panose="020B0604020202020204" pitchFamily="34" charset="0"/>
                        </a:rPr>
                        <a:t>Land In Farms</a:t>
                      </a:r>
                    </a:p>
                  </a:txBody>
                  <a:tcPr/>
                </a:tc>
                <a:extLst>
                  <a:ext uri="{0D108BD9-81ED-4DB2-BD59-A6C34878D82A}">
                    <a16:rowId xmlns:a16="http://schemas.microsoft.com/office/drawing/2014/main" xmlns="" val="3128078661"/>
                  </a:ext>
                </a:extLst>
              </a:tr>
              <a:tr h="370840">
                <a:tc>
                  <a:txBody>
                    <a:bodyPr/>
                    <a:lstStyle/>
                    <a:p>
                      <a:r>
                        <a:rPr lang="en-US" sz="3000" dirty="0">
                          <a:latin typeface="+mn-lt"/>
                          <a:cs typeface="Arial" panose="020B0604020202020204" pitchFamily="34" charset="0"/>
                        </a:rPr>
                        <a:t>1910</a:t>
                      </a:r>
                    </a:p>
                  </a:txBody>
                  <a:tcPr/>
                </a:tc>
                <a:tc>
                  <a:txBody>
                    <a:bodyPr/>
                    <a:lstStyle/>
                    <a:p>
                      <a:pPr algn="r"/>
                      <a:r>
                        <a:rPr lang="en-US" sz="3000" dirty="0">
                          <a:latin typeface="+mn-lt"/>
                          <a:cs typeface="Arial" panose="020B0604020202020204" pitchFamily="34" charset="0"/>
                        </a:rPr>
                        <a:t>195,809</a:t>
                      </a:r>
                    </a:p>
                  </a:txBody>
                  <a:tcPr/>
                </a:tc>
                <a:tc>
                  <a:txBody>
                    <a:bodyPr/>
                    <a:lstStyle/>
                    <a:p>
                      <a:pPr algn="r"/>
                      <a:r>
                        <a:rPr lang="en-US" sz="3000" dirty="0">
                          <a:latin typeface="+mn-lt"/>
                          <a:cs typeface="Arial" panose="020B0604020202020204" pitchFamily="34" charset="0"/>
                        </a:rPr>
                        <a:t>15,961,506</a:t>
                      </a:r>
                    </a:p>
                  </a:txBody>
                  <a:tcPr/>
                </a:tc>
                <a:extLst>
                  <a:ext uri="{0D108BD9-81ED-4DB2-BD59-A6C34878D82A}">
                    <a16:rowId xmlns:a16="http://schemas.microsoft.com/office/drawing/2014/main" xmlns="" val="3920143476"/>
                  </a:ext>
                </a:extLst>
              </a:tr>
              <a:tr h="370840">
                <a:tc>
                  <a:txBody>
                    <a:bodyPr/>
                    <a:lstStyle/>
                    <a:p>
                      <a:r>
                        <a:rPr lang="en-US" sz="3000" dirty="0">
                          <a:latin typeface="+mn-lt"/>
                          <a:cs typeface="Arial" panose="020B0604020202020204" pitchFamily="34" charset="0"/>
                        </a:rPr>
                        <a:t>2017</a:t>
                      </a:r>
                    </a:p>
                  </a:txBody>
                  <a:tcPr/>
                </a:tc>
                <a:tc>
                  <a:txBody>
                    <a:bodyPr/>
                    <a:lstStyle/>
                    <a:p>
                      <a:pPr algn="r"/>
                      <a:r>
                        <a:rPr lang="en-US" sz="3000" dirty="0">
                          <a:latin typeface="+mn-lt"/>
                          <a:cs typeface="Arial" panose="020B0604020202020204" pitchFamily="34" charset="0"/>
                        </a:rPr>
                        <a:t>21,823</a:t>
                      </a:r>
                    </a:p>
                  </a:txBody>
                  <a:tcPr/>
                </a:tc>
                <a:tc>
                  <a:txBody>
                    <a:bodyPr/>
                    <a:lstStyle/>
                    <a:p>
                      <a:pPr algn="r"/>
                      <a:r>
                        <a:rPr lang="en-US" sz="3000" dirty="0">
                          <a:latin typeface="+mn-lt"/>
                          <a:cs typeface="Arial" panose="020B0604020202020204" pitchFamily="34" charset="0"/>
                        </a:rPr>
                        <a:t>1,754,216</a:t>
                      </a:r>
                    </a:p>
                  </a:txBody>
                  <a:tcPr/>
                </a:tc>
                <a:extLst>
                  <a:ext uri="{0D108BD9-81ED-4DB2-BD59-A6C34878D82A}">
                    <a16:rowId xmlns:a16="http://schemas.microsoft.com/office/drawing/2014/main" xmlns="" val="1919162275"/>
                  </a:ext>
                </a:extLst>
              </a:tr>
              <a:tr h="370840">
                <a:tc>
                  <a:txBody>
                    <a:bodyPr/>
                    <a:lstStyle/>
                    <a:p>
                      <a:r>
                        <a:rPr lang="en-US" sz="3000" dirty="0">
                          <a:latin typeface="+mn-lt"/>
                          <a:cs typeface="Arial" panose="020B0604020202020204" pitchFamily="34" charset="0"/>
                        </a:rPr>
                        <a:t>% Change</a:t>
                      </a:r>
                    </a:p>
                  </a:txBody>
                  <a:tcPr/>
                </a:tc>
                <a:tc>
                  <a:txBody>
                    <a:bodyPr/>
                    <a:lstStyle/>
                    <a:p>
                      <a:pPr algn="r"/>
                      <a:r>
                        <a:rPr lang="en-US" sz="3000" dirty="0">
                          <a:solidFill>
                            <a:srgbClr val="FF0000"/>
                          </a:solidFill>
                          <a:latin typeface="+mn-lt"/>
                          <a:cs typeface="Arial" panose="020B0604020202020204" pitchFamily="34" charset="0"/>
                        </a:rPr>
                        <a:t>-88.9</a:t>
                      </a:r>
                    </a:p>
                  </a:txBody>
                  <a:tcPr/>
                </a:tc>
                <a:tc>
                  <a:txBody>
                    <a:bodyPr/>
                    <a:lstStyle/>
                    <a:p>
                      <a:pPr algn="r"/>
                      <a:r>
                        <a:rPr lang="en-US" sz="3000" dirty="0">
                          <a:solidFill>
                            <a:srgbClr val="FF0000"/>
                          </a:solidFill>
                          <a:latin typeface="+mn-lt"/>
                          <a:cs typeface="Arial" panose="020B0604020202020204" pitchFamily="34" charset="0"/>
                        </a:rPr>
                        <a:t>-89.0</a:t>
                      </a:r>
                    </a:p>
                  </a:txBody>
                  <a:tcPr/>
                </a:tc>
                <a:extLst>
                  <a:ext uri="{0D108BD9-81ED-4DB2-BD59-A6C34878D82A}">
                    <a16:rowId xmlns:a16="http://schemas.microsoft.com/office/drawing/2014/main" xmlns="" val="1800189164"/>
                  </a:ext>
                </a:extLst>
              </a:tr>
            </a:tbl>
          </a:graphicData>
        </a:graphic>
      </p:graphicFrame>
      <p:sp>
        <p:nvSpPr>
          <p:cNvPr id="14" name="TextBox 13"/>
          <p:cNvSpPr txBox="1"/>
          <p:nvPr/>
        </p:nvSpPr>
        <p:spPr>
          <a:xfrm>
            <a:off x="2879815" y="1799512"/>
            <a:ext cx="66759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cs typeface="Arial" panose="020B0604020202020204" pitchFamily="34" charset="0"/>
              </a:rPr>
              <a:t>African American Farms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cs typeface="Arial" panose="020B0604020202020204" pitchFamily="34" charset="0"/>
              </a:rPr>
              <a:t>Full Owners: 1910, 2017</a:t>
            </a:r>
          </a:p>
        </p:txBody>
      </p:sp>
      <p:sp>
        <p:nvSpPr>
          <p:cNvPr id="5" name="TextBox 4">
            <a:extLst>
              <a:ext uri="{FF2B5EF4-FFF2-40B4-BE49-F238E27FC236}">
                <a16:creationId xmlns:a16="http://schemas.microsoft.com/office/drawing/2014/main" xmlns="" id="{AC170CCA-C5D5-A74A-845D-EAF8A820233D}"/>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8836732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p:txBody>
          <a:bodyPr/>
          <a:lstStyle/>
          <a:p>
            <a:r>
              <a:rPr lang="en-US" dirty="0">
                <a:latin typeface="+mj-lt"/>
                <a:cs typeface="Arial" panose="020B0604020202020204" pitchFamily="34" charset="0"/>
              </a:rPr>
              <a:t>USDA in the 1960s – 1980s</a:t>
            </a:r>
          </a:p>
        </p:txBody>
      </p:sp>
      <p:pic>
        <p:nvPicPr>
          <p:cNvPr id="5" name="Picture 4"/>
          <p:cNvPicPr/>
          <p:nvPr/>
        </p:nvPicPr>
        <p:blipFill rotWithShape="1">
          <a:blip r:embed="rId3"/>
          <a:srcRect l="37584" t="18125" r="34831" b="6562"/>
          <a:stretch/>
        </p:blipFill>
        <p:spPr>
          <a:xfrm>
            <a:off x="1433331" y="2028471"/>
            <a:ext cx="2673974" cy="3309466"/>
          </a:xfrm>
          <a:prstGeom prst="rect">
            <a:avLst/>
          </a:prstGeom>
          <a:solidFill>
            <a:schemeClr val="accent2"/>
          </a:solidFill>
          <a:ln w="12700">
            <a:solidFill>
              <a:schemeClr val="tx1"/>
            </a:solidFill>
          </a:ln>
        </p:spPr>
      </p:pic>
      <p:pic>
        <p:nvPicPr>
          <p:cNvPr id="6" name="Picture 5"/>
          <p:cNvPicPr/>
          <p:nvPr/>
        </p:nvPicPr>
        <p:blipFill rotWithShape="1">
          <a:blip r:embed="rId4"/>
          <a:srcRect l="36176" t="36084" r="34493" b="13171"/>
          <a:stretch/>
        </p:blipFill>
        <p:spPr bwMode="auto">
          <a:xfrm>
            <a:off x="4463756" y="2041239"/>
            <a:ext cx="3293216" cy="3296698"/>
          </a:xfrm>
          <a:prstGeom prst="rect">
            <a:avLst/>
          </a:prstGeom>
          <a:ln w="12700">
            <a:solidFill>
              <a:schemeClr val="tx1"/>
            </a:solidFill>
          </a:ln>
          <a:extLst>
            <a:ext uri="{53640926-AAD7-44d8-BBD7-CCE9431645EC}">
              <a14:shadowObscured xmlns:a14="http://schemas.microsoft.com/office/drawing/2010/main"/>
            </a:ext>
          </a:extLst>
        </p:spPr>
      </p:pic>
      <p:pic>
        <p:nvPicPr>
          <p:cNvPr id="7" name="Picture 6"/>
          <p:cNvPicPr/>
          <p:nvPr/>
        </p:nvPicPr>
        <p:blipFill rotWithShape="1">
          <a:blip r:embed="rId5"/>
          <a:srcRect l="8946" t="22187" r="23060" b="47187"/>
          <a:stretch/>
        </p:blipFill>
        <p:spPr>
          <a:xfrm>
            <a:off x="8066017" y="2041239"/>
            <a:ext cx="3566659" cy="2051445"/>
          </a:xfrm>
          <a:prstGeom prst="rect">
            <a:avLst/>
          </a:prstGeom>
          <a:noFill/>
          <a:ln w="12700">
            <a:solidFill>
              <a:schemeClr val="tx1"/>
            </a:solidFill>
          </a:ln>
        </p:spPr>
      </p:pic>
      <p:sp>
        <p:nvSpPr>
          <p:cNvPr id="8" name="TextBox 7">
            <a:extLst>
              <a:ext uri="{FF2B5EF4-FFF2-40B4-BE49-F238E27FC236}">
                <a16:creationId xmlns:a16="http://schemas.microsoft.com/office/drawing/2014/main" xmlns="" id="{06879915-4D1E-DD4D-A558-1F163BE88869}"/>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12173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body" idx="1"/>
          </p:nvPr>
        </p:nvSpPr>
        <p:spPr>
          <a:xfrm>
            <a:off x="1002889" y="2123025"/>
            <a:ext cx="8037871" cy="361375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b="1" dirty="0">
                <a:latin typeface="Avenir LT Std 45 Book" panose="020B0502020203020204" pitchFamily="34" charset="0"/>
              </a:rPr>
              <a:t>Identifying New Partners: </a:t>
            </a:r>
            <a:endParaRPr b="1" dirty="0">
              <a:latin typeface="Avenir LT Std 45 Book" panose="020B0502020203020204" pitchFamily="34" charset="0"/>
            </a:endParaRPr>
          </a:p>
          <a:p>
            <a:pPr marL="0" lvl="0" indent="0" algn="l" rtl="0">
              <a:lnSpc>
                <a:spcPct val="100000"/>
              </a:lnSpc>
              <a:spcBef>
                <a:spcPts val="1000"/>
              </a:spcBef>
              <a:spcAft>
                <a:spcPts val="0"/>
              </a:spcAft>
              <a:buNone/>
            </a:pPr>
            <a:r>
              <a:rPr lang="en-US" b="1" i="1" dirty="0">
                <a:latin typeface="Avenir LT Std 45 Book" panose="020B0502020203020204" pitchFamily="34" charset="0"/>
              </a:rPr>
              <a:t>Thinking Across the Value Chain</a:t>
            </a:r>
            <a:endParaRPr dirty="0">
              <a:latin typeface="Avenir LT Std 45 Book" panose="020B0502020203020204" pitchFamily="34" charset="0"/>
            </a:endParaRPr>
          </a:p>
          <a:p>
            <a:pPr marL="0" lvl="0" indent="0" algn="l" rtl="0">
              <a:lnSpc>
                <a:spcPct val="100000"/>
              </a:lnSpc>
              <a:spcBef>
                <a:spcPts val="1000"/>
              </a:spcBef>
              <a:spcAft>
                <a:spcPts val="0"/>
              </a:spcAft>
              <a:buNone/>
            </a:pPr>
            <a:r>
              <a:rPr lang="en-US" dirty="0">
                <a:latin typeface="Avenir LT Std 45 Book" panose="020B0502020203020204" pitchFamily="34" charset="0"/>
              </a:rPr>
              <a:t>What is a Value Chain?</a:t>
            </a:r>
          </a:p>
          <a:p>
            <a:pPr marL="228600" indent="-228600">
              <a:lnSpc>
                <a:spcPct val="100000"/>
              </a:lnSpc>
              <a:spcBef>
                <a:spcPts val="0"/>
              </a:spcBef>
              <a:buSzPct val="100000"/>
            </a:pPr>
            <a:r>
              <a:rPr lang="en-US" dirty="0">
                <a:latin typeface="Avenir LT Std 45 Book" panose="020B0502020203020204" pitchFamily="34" charset="0"/>
              </a:rPr>
              <a:t>Benefits of Value Chain Strategy</a:t>
            </a:r>
          </a:p>
          <a:p>
            <a:pPr marL="228600" indent="-228600">
              <a:lnSpc>
                <a:spcPct val="100000"/>
              </a:lnSpc>
              <a:spcBef>
                <a:spcPts val="0"/>
              </a:spcBef>
              <a:buSzPct val="100000"/>
            </a:pPr>
            <a:r>
              <a:rPr lang="en-US" dirty="0">
                <a:latin typeface="Avenir LT Std 45 Book" panose="020B0502020203020204" pitchFamily="34" charset="0"/>
              </a:rPr>
              <a:t>Coordinating and Planning </a:t>
            </a:r>
          </a:p>
          <a:p>
            <a:pPr marL="228600" indent="-228600">
              <a:lnSpc>
                <a:spcPct val="100000"/>
              </a:lnSpc>
              <a:spcBef>
                <a:spcPts val="0"/>
              </a:spcBef>
              <a:buSzPct val="100000"/>
            </a:pPr>
            <a:r>
              <a:rPr lang="en-US" dirty="0">
                <a:latin typeface="Avenir LT Std 45 Book" panose="020B0502020203020204" pitchFamily="34" charset="0"/>
              </a:rPr>
              <a:t>Support and Resources for Value Chain Coordination</a:t>
            </a:r>
            <a:endParaRPr dirty="0">
              <a:latin typeface="Avenir LT Std 45 Book" panose="020B0502020203020204" pitchFamily="34" charset="0"/>
            </a:endParaRPr>
          </a:p>
          <a:p>
            <a:pPr marL="228600" lvl="0" indent="-50800" algn="l" rtl="0">
              <a:lnSpc>
                <a:spcPct val="90000"/>
              </a:lnSpc>
              <a:spcBef>
                <a:spcPts val="1000"/>
              </a:spcBef>
              <a:spcAft>
                <a:spcPts val="0"/>
              </a:spcAft>
              <a:buClr>
                <a:schemeClr val="dk1"/>
              </a:buClr>
              <a:buSzPts val="2800"/>
              <a:buNone/>
            </a:pPr>
            <a:endParaRPr dirty="0">
              <a:latin typeface="Avenir LT Std 45 Book" panose="020B0502020203020204" pitchFamily="34" charset="0"/>
            </a:endParaRPr>
          </a:p>
          <a:p>
            <a:pPr marL="228600" lvl="0" indent="-50800" algn="l" rtl="0">
              <a:lnSpc>
                <a:spcPct val="90000"/>
              </a:lnSpc>
              <a:spcBef>
                <a:spcPts val="1000"/>
              </a:spcBef>
              <a:spcAft>
                <a:spcPts val="0"/>
              </a:spcAft>
              <a:buClr>
                <a:schemeClr val="dk1"/>
              </a:buClr>
              <a:buSzPts val="2800"/>
              <a:buNone/>
            </a:pPr>
            <a:r>
              <a:rPr lang="en-US" dirty="0">
                <a:latin typeface="Avenir LT Std 45 Book" panose="020B0502020203020204" pitchFamily="34" charset="0"/>
              </a:rPr>
              <a:t>	</a:t>
            </a:r>
            <a:endParaRPr dirty="0">
              <a:latin typeface="Avenir LT Std 45 Book" panose="020B0502020203020204" pitchFamily="34" charset="0"/>
            </a:endParaRPr>
          </a:p>
          <a:p>
            <a:pPr marL="228600" lvl="0" indent="-50800" algn="l" rtl="0">
              <a:lnSpc>
                <a:spcPct val="90000"/>
              </a:lnSpc>
              <a:spcBef>
                <a:spcPts val="1000"/>
              </a:spcBef>
              <a:spcAft>
                <a:spcPts val="0"/>
              </a:spcAft>
              <a:buClr>
                <a:schemeClr val="dk1"/>
              </a:buClr>
              <a:buSzPts val="2800"/>
              <a:buNone/>
            </a:pPr>
            <a:endParaRPr dirty="0">
              <a:latin typeface="Avenir LT Std 45 Book" panose="020B0502020203020204" pitchFamily="34" charset="0"/>
            </a:endParaRPr>
          </a:p>
          <a:p>
            <a:pPr marL="228600" lvl="0" indent="-50800" algn="l" rtl="0">
              <a:lnSpc>
                <a:spcPct val="90000"/>
              </a:lnSpc>
              <a:spcBef>
                <a:spcPts val="1000"/>
              </a:spcBef>
              <a:spcAft>
                <a:spcPts val="0"/>
              </a:spcAft>
              <a:buClr>
                <a:schemeClr val="dk1"/>
              </a:buClr>
              <a:buSzPts val="2800"/>
              <a:buNone/>
            </a:pPr>
            <a:endParaRPr dirty="0">
              <a:latin typeface="Avenir LT Std 45 Book" panose="020B0502020203020204" pitchFamily="34" charset="0"/>
            </a:endParaRPr>
          </a:p>
        </p:txBody>
      </p:sp>
      <p:sp>
        <p:nvSpPr>
          <p:cNvPr id="136" name="Google Shape;136;p25"/>
          <p:cNvSpPr txBox="1">
            <a:spLocks noGrp="1"/>
          </p:cNvSpPr>
          <p:nvPr>
            <p:ph type="title"/>
          </p:nvPr>
        </p:nvSpPr>
        <p:spPr>
          <a:xfrm>
            <a:off x="838200" y="365124"/>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EEF"/>
              </a:buClr>
              <a:buSzPts val="4400"/>
              <a:buFont typeface="Avenir"/>
              <a:buNone/>
            </a:pPr>
            <a:r>
              <a:rPr lang="en-US" sz="4400" dirty="0">
                <a:latin typeface="Avenir LT Std 65 Medium" panose="020B0603020203020204" pitchFamily="34" charset="0"/>
              </a:rPr>
              <a:t>Session Overview</a:t>
            </a:r>
            <a:endParaRPr dirty="0">
              <a:latin typeface="Avenir LT Std 65 Medium" panose="020B0603020203020204" pitchFamily="34" charset="0"/>
            </a:endParaRPr>
          </a:p>
        </p:txBody>
      </p:sp>
      <p:pic>
        <p:nvPicPr>
          <p:cNvPr id="137" name="Google Shape;137;p25"/>
          <p:cNvPicPr preferRelativeResize="0"/>
          <p:nvPr/>
        </p:nvPicPr>
        <p:blipFill rotWithShape="1">
          <a:blip r:embed="rId3">
            <a:alphaModFix/>
          </a:blip>
          <a:srcRect/>
          <a:stretch/>
        </p:blipFill>
        <p:spPr>
          <a:xfrm flipH="1">
            <a:off x="8317735" y="1121219"/>
            <a:ext cx="2871375" cy="4033877"/>
          </a:xfrm>
          <a:prstGeom prst="rect">
            <a:avLst/>
          </a:prstGeom>
          <a:ln>
            <a:noFill/>
          </a:ln>
          <a:effectLst>
            <a:softEdge rad="112500"/>
          </a:effectLst>
        </p:spPr>
      </p:pic>
      <p:sp>
        <p:nvSpPr>
          <p:cNvPr id="5" name="TextBox 4">
            <a:extLst>
              <a:ext uri="{FF2B5EF4-FFF2-40B4-BE49-F238E27FC236}">
                <a16:creationId xmlns:a16="http://schemas.microsoft.com/office/drawing/2014/main" xmlns="" id="{19461F4F-E8DD-1747-A153-16D43431AFFC}"/>
              </a:ext>
            </a:extLst>
          </p:cNvPr>
          <p:cNvSpPr txBox="1"/>
          <p:nvPr/>
        </p:nvSpPr>
        <p:spPr>
          <a:xfrm>
            <a:off x="2507530" y="640364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37421452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p:txBody>
          <a:bodyPr/>
          <a:lstStyle/>
          <a:p>
            <a:r>
              <a:rPr lang="en-US" dirty="0">
                <a:latin typeface="+mj-lt"/>
                <a:cs typeface="Arial" panose="020B0604020202020204" pitchFamily="34" charset="0"/>
              </a:rPr>
              <a:t>USDA in the 1990s</a:t>
            </a:r>
          </a:p>
        </p:txBody>
      </p:sp>
      <p:sp>
        <p:nvSpPr>
          <p:cNvPr id="7" name="TextBox 6">
            <a:extLst>
              <a:ext uri="{FF2B5EF4-FFF2-40B4-BE49-F238E27FC236}">
                <a16:creationId xmlns:a16="http://schemas.microsoft.com/office/drawing/2014/main" xmlns="" id="{8CEA7154-3FFF-D245-AC4D-6B46B3A1BBFE}"/>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grpSp>
        <p:nvGrpSpPr>
          <p:cNvPr id="15" name="Group 14">
            <a:extLst>
              <a:ext uri="{FF2B5EF4-FFF2-40B4-BE49-F238E27FC236}">
                <a16:creationId xmlns:a16="http://schemas.microsoft.com/office/drawing/2014/main" xmlns="" id="{070E2838-1958-C24C-8403-DA8371532525}"/>
              </a:ext>
            </a:extLst>
          </p:cNvPr>
          <p:cNvGrpSpPr/>
          <p:nvPr/>
        </p:nvGrpSpPr>
        <p:grpSpPr>
          <a:xfrm>
            <a:off x="589722" y="1983546"/>
            <a:ext cx="2628763" cy="3284193"/>
            <a:chOff x="589722" y="1983546"/>
            <a:chExt cx="2628763" cy="3284193"/>
          </a:xfrm>
        </p:grpSpPr>
        <p:pic>
          <p:nvPicPr>
            <p:cNvPr id="8" name="Picture 7"/>
            <p:cNvPicPr/>
            <p:nvPr/>
          </p:nvPicPr>
          <p:blipFill rotWithShape="1">
            <a:blip r:embed="rId3"/>
            <a:srcRect l="36783" t="16382" r="33848" b="13671"/>
            <a:stretch/>
          </p:blipFill>
          <p:spPr bwMode="auto">
            <a:xfrm>
              <a:off x="589722" y="2040835"/>
              <a:ext cx="2284044" cy="3226904"/>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xmlns="" id="{29B52FAB-9901-D042-92BF-4725707867F3}"/>
                </a:ext>
              </a:extLst>
            </p:cNvPr>
            <p:cNvSpPr/>
            <p:nvPr/>
          </p:nvSpPr>
          <p:spPr>
            <a:xfrm>
              <a:off x="695738" y="1983546"/>
              <a:ext cx="2522747" cy="3284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xmlns="" id="{34B35E75-39A7-6047-AD71-3F5C38EDCC52}"/>
              </a:ext>
            </a:extLst>
          </p:cNvPr>
          <p:cNvGrpSpPr/>
          <p:nvPr/>
        </p:nvGrpSpPr>
        <p:grpSpPr>
          <a:xfrm>
            <a:off x="3534399" y="2007704"/>
            <a:ext cx="2562342" cy="3284193"/>
            <a:chOff x="3405807" y="2007704"/>
            <a:chExt cx="2562342" cy="3284193"/>
          </a:xfrm>
        </p:grpSpPr>
        <p:pic>
          <p:nvPicPr>
            <p:cNvPr id="9" name="Picture 8"/>
            <p:cNvPicPr/>
            <p:nvPr/>
          </p:nvPicPr>
          <p:blipFill rotWithShape="1">
            <a:blip r:embed="rId4"/>
            <a:srcRect l="36697" t="16373" r="33306" b="14575"/>
            <a:stretch/>
          </p:blipFill>
          <p:spPr bwMode="auto">
            <a:xfrm>
              <a:off x="3405808" y="2093843"/>
              <a:ext cx="2562341" cy="3173896"/>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xmlns="" id="{C6605D8B-EAA0-5A4C-8EBC-E51FCC6D8221}"/>
                </a:ext>
              </a:extLst>
            </p:cNvPr>
            <p:cNvSpPr/>
            <p:nvPr/>
          </p:nvSpPr>
          <p:spPr>
            <a:xfrm>
              <a:off x="3405807" y="2007704"/>
              <a:ext cx="2562341" cy="3284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xmlns="" id="{0E1F46FA-09AA-DD4D-9FBD-348B050D7B3A}"/>
              </a:ext>
            </a:extLst>
          </p:cNvPr>
          <p:cNvGrpSpPr/>
          <p:nvPr/>
        </p:nvGrpSpPr>
        <p:grpSpPr>
          <a:xfrm>
            <a:off x="6383345" y="2007703"/>
            <a:ext cx="2562341" cy="3284193"/>
            <a:chOff x="6454785" y="2007703"/>
            <a:chExt cx="2562341" cy="3284193"/>
          </a:xfrm>
        </p:grpSpPr>
        <p:pic>
          <p:nvPicPr>
            <p:cNvPr id="10" name="Picture 9"/>
            <p:cNvPicPr/>
            <p:nvPr/>
          </p:nvPicPr>
          <p:blipFill rotWithShape="1">
            <a:blip r:embed="rId5"/>
            <a:srcRect l="38114" t="16079" r="35101" b="20481"/>
            <a:stretch/>
          </p:blipFill>
          <p:spPr bwMode="auto">
            <a:xfrm>
              <a:off x="6500191" y="2040835"/>
              <a:ext cx="2471531" cy="2950891"/>
            </a:xfrm>
            <a:prstGeom prst="rect">
              <a:avLst/>
            </a:prstGeom>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xmlns="" id="{E6C6F95F-DB3F-514E-9479-C9A70D2F8EFE}"/>
                </a:ext>
              </a:extLst>
            </p:cNvPr>
            <p:cNvSpPr/>
            <p:nvPr/>
          </p:nvSpPr>
          <p:spPr>
            <a:xfrm>
              <a:off x="6454785" y="2007703"/>
              <a:ext cx="2562341" cy="3284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xmlns="" id="{4BDF86E2-1D8A-9949-9458-BC344076C569}"/>
              </a:ext>
            </a:extLst>
          </p:cNvPr>
          <p:cNvGrpSpPr/>
          <p:nvPr/>
        </p:nvGrpSpPr>
        <p:grpSpPr>
          <a:xfrm>
            <a:off x="9233254" y="2007702"/>
            <a:ext cx="2562341" cy="3284193"/>
            <a:chOff x="9361846" y="2007702"/>
            <a:chExt cx="2562341" cy="3284193"/>
          </a:xfrm>
        </p:grpSpPr>
        <p:pic>
          <p:nvPicPr>
            <p:cNvPr id="11" name="Picture 10"/>
            <p:cNvPicPr/>
            <p:nvPr/>
          </p:nvPicPr>
          <p:blipFill rotWithShape="1">
            <a:blip r:embed="rId6"/>
            <a:srcRect l="37831" t="15471" r="34497" b="22465"/>
            <a:stretch/>
          </p:blipFill>
          <p:spPr bwMode="auto">
            <a:xfrm>
              <a:off x="9503764" y="2040834"/>
              <a:ext cx="2278506" cy="2950891"/>
            </a:xfrm>
            <a:prstGeom prst="rect">
              <a:avLst/>
            </a:prstGeom>
            <a:ln>
              <a:noFill/>
            </a:ln>
            <a:effectLst/>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xmlns="" id="{A23D67DF-E35C-7A41-BFA0-1CEA42BACEB0}"/>
                </a:ext>
              </a:extLst>
            </p:cNvPr>
            <p:cNvSpPr/>
            <p:nvPr/>
          </p:nvSpPr>
          <p:spPr>
            <a:xfrm>
              <a:off x="9361846" y="2007702"/>
              <a:ext cx="2562341" cy="3284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62810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p:txBody>
          <a:bodyPr/>
          <a:lstStyle/>
          <a:p>
            <a:r>
              <a:rPr lang="en-US" dirty="0">
                <a:latin typeface="+mj-lt"/>
                <a:cs typeface="Arial" panose="020B0604020202020204" pitchFamily="34" charset="0"/>
              </a:rPr>
              <a:t>Pigford v. Glickman 1999</a:t>
            </a:r>
          </a:p>
        </p:txBody>
      </p:sp>
      <p:pic>
        <p:nvPicPr>
          <p:cNvPr id="4" name="Picture 3"/>
          <p:cNvPicPr/>
          <p:nvPr/>
        </p:nvPicPr>
        <p:blipFill rotWithShape="1">
          <a:blip r:embed="rId3"/>
          <a:srcRect l="22299" t="23437" r="30966" b="39375"/>
          <a:stretch/>
        </p:blipFill>
        <p:spPr>
          <a:xfrm>
            <a:off x="3263145" y="1681521"/>
            <a:ext cx="5665709" cy="4086490"/>
          </a:xfrm>
          <a:prstGeom prst="rect">
            <a:avLst/>
          </a:prstGeom>
          <a:solidFill>
            <a:schemeClr val="accent2"/>
          </a:solidFill>
          <a:ln w="12700">
            <a:solidFill>
              <a:schemeClr val="tx1"/>
            </a:solidFill>
          </a:ln>
        </p:spPr>
      </p:pic>
      <p:sp>
        <p:nvSpPr>
          <p:cNvPr id="5" name="TextBox 4">
            <a:extLst>
              <a:ext uri="{FF2B5EF4-FFF2-40B4-BE49-F238E27FC236}">
                <a16:creationId xmlns:a16="http://schemas.microsoft.com/office/drawing/2014/main" xmlns="" id="{E88A4973-DEEB-9D47-AA13-99702ECBFEEE}"/>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35178078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942975" y="467665"/>
            <a:ext cx="10995672" cy="803923"/>
          </a:xfrm>
        </p:spPr>
        <p:txBody>
          <a:bodyPr/>
          <a:lstStyle/>
          <a:p>
            <a:r>
              <a:rPr lang="en-US" dirty="0">
                <a:latin typeface="+mj-lt"/>
                <a:cs typeface="Arial" panose="020B0604020202020204" pitchFamily="34" charset="0"/>
              </a:rPr>
              <a:t>Keepseagle, Garcia &amp; Love v. Vilsack</a:t>
            </a:r>
          </a:p>
        </p:txBody>
      </p:sp>
      <p:pic>
        <p:nvPicPr>
          <p:cNvPr id="6" name="Picture 5"/>
          <p:cNvPicPr/>
          <p:nvPr/>
        </p:nvPicPr>
        <p:blipFill rotWithShape="1">
          <a:blip r:embed="rId3"/>
          <a:srcRect l="34290" t="17723" r="34938" b="30487"/>
          <a:stretch/>
        </p:blipFill>
        <p:spPr bwMode="auto">
          <a:xfrm>
            <a:off x="2104342" y="2155985"/>
            <a:ext cx="3085128" cy="3806549"/>
          </a:xfrm>
          <a:prstGeom prst="rect">
            <a:avLst/>
          </a:prstGeom>
          <a:ln w="12700">
            <a:solidFill>
              <a:schemeClr val="tx1"/>
            </a:solidFill>
          </a:ln>
          <a:extLst>
            <a:ext uri="{53640926-AAD7-44d8-BBD7-CCE9431645EC}">
              <a14:shadowObscured xmlns:a14="http://schemas.microsoft.com/office/drawing/2010/main"/>
            </a:ext>
          </a:extLst>
        </p:spPr>
      </p:pic>
      <p:sp>
        <p:nvSpPr>
          <p:cNvPr id="9" name="TextBox 8"/>
          <p:cNvSpPr txBox="1"/>
          <p:nvPr/>
        </p:nvSpPr>
        <p:spPr>
          <a:xfrm>
            <a:off x="6679390" y="1717266"/>
            <a:ext cx="44545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ea typeface="+mn-ea"/>
                <a:cs typeface="Arial" panose="020B0604020202020204" pitchFamily="34" charset="0"/>
              </a:rPr>
              <a:t>Garcia v. Vilsack &amp; Love v. Vilsack</a:t>
            </a:r>
          </a:p>
        </p:txBody>
      </p:sp>
      <p:sp>
        <p:nvSpPr>
          <p:cNvPr id="10" name="TextBox 9"/>
          <p:cNvSpPr txBox="1"/>
          <p:nvPr/>
        </p:nvSpPr>
        <p:spPr>
          <a:xfrm>
            <a:off x="2206240" y="1717266"/>
            <a:ext cx="29832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ea typeface="+mn-ea"/>
                <a:cs typeface="Arial" panose="020B0604020202020204" pitchFamily="34" charset="0"/>
              </a:rPr>
              <a:t>Keepseagle v. Vilsack</a:t>
            </a:r>
          </a:p>
        </p:txBody>
      </p:sp>
      <p:pic>
        <p:nvPicPr>
          <p:cNvPr id="11" name="Picture 10"/>
          <p:cNvPicPr/>
          <p:nvPr/>
        </p:nvPicPr>
        <p:blipFill rotWithShape="1">
          <a:blip r:embed="rId4"/>
          <a:srcRect l="28875" t="9382" r="29516" b="15943"/>
          <a:stretch/>
        </p:blipFill>
        <p:spPr bwMode="auto">
          <a:xfrm>
            <a:off x="7283779" y="2155985"/>
            <a:ext cx="3245817" cy="3815364"/>
          </a:xfrm>
          <a:prstGeom prst="rect">
            <a:avLst/>
          </a:prstGeom>
          <a:ln w="12700">
            <a:solidFill>
              <a:schemeClr val="tx1"/>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xmlns="" id="{2BCB0CDE-A3CF-B44B-BD00-E3BE2246C0E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cxnSp>
        <p:nvCxnSpPr>
          <p:cNvPr id="4" name="Straight Connector 3">
            <a:extLst>
              <a:ext uri="{FF2B5EF4-FFF2-40B4-BE49-F238E27FC236}">
                <a16:creationId xmlns:a16="http://schemas.microsoft.com/office/drawing/2014/main" xmlns="" id="{238DE138-838A-C24E-8953-0B4CB0BAF88E}"/>
              </a:ext>
            </a:extLst>
          </p:cNvPr>
          <p:cNvCxnSpPr/>
          <p:nvPr/>
        </p:nvCxnSpPr>
        <p:spPr>
          <a:xfrm>
            <a:off x="6100763" y="1717266"/>
            <a:ext cx="0" cy="44835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681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838200" y="393807"/>
            <a:ext cx="10515600" cy="1325563"/>
          </a:xfrm>
        </p:spPr>
        <p:txBody>
          <a:bodyPr/>
          <a:lstStyle/>
          <a:p>
            <a:r>
              <a:rPr lang="en-US" dirty="0">
                <a:latin typeface="+mj-lt"/>
                <a:cs typeface="Arial" panose="020B0604020202020204" pitchFamily="34" charset="0"/>
              </a:rPr>
              <a:t>Still…</a:t>
            </a:r>
          </a:p>
        </p:txBody>
      </p:sp>
      <p:pic>
        <p:nvPicPr>
          <p:cNvPr id="4" name="Picture 3"/>
          <p:cNvPicPr/>
          <p:nvPr/>
        </p:nvPicPr>
        <p:blipFill rotWithShape="1">
          <a:blip r:embed="rId3"/>
          <a:srcRect l="34593" t="16290" r="31342" b="6026"/>
          <a:stretch/>
        </p:blipFill>
        <p:spPr bwMode="auto">
          <a:xfrm>
            <a:off x="2874667" y="700644"/>
            <a:ext cx="4009502" cy="5078194"/>
          </a:xfrm>
          <a:prstGeom prst="rect">
            <a:avLst/>
          </a:prstGeom>
          <a:ln w="12700">
            <a:solidFill>
              <a:schemeClr val="tx1"/>
            </a:solidFill>
          </a:ln>
          <a:extLst>
            <a:ext uri="{53640926-AAD7-44d8-BBD7-CCE9431645EC}">
              <a14:shadowObscured xmlns:a14="http://schemas.microsoft.com/office/drawing/2010/main"/>
            </a:ext>
          </a:extLst>
        </p:spPr>
      </p:pic>
      <p:pic>
        <p:nvPicPr>
          <p:cNvPr id="5" name="Picture 4"/>
          <p:cNvPicPr/>
          <p:nvPr/>
        </p:nvPicPr>
        <p:blipFill rotWithShape="1">
          <a:blip r:embed="rId4"/>
          <a:srcRect l="31266" t="14847" r="28139" b="4188"/>
          <a:stretch/>
        </p:blipFill>
        <p:spPr bwMode="auto">
          <a:xfrm>
            <a:off x="7070103" y="700644"/>
            <a:ext cx="4376639" cy="507819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xmlns="" id="{AADC270C-A98A-184C-8652-B5AAFA46FB5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7899532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p:txBody>
          <a:bodyPr/>
          <a:lstStyle/>
          <a:p>
            <a:r>
              <a:rPr lang="en-US" dirty="0">
                <a:latin typeface="+mj-lt"/>
                <a:cs typeface="Arial" panose="020B0604020202020204" pitchFamily="34" charset="0"/>
              </a:rPr>
              <a:t>QUESTION</a:t>
            </a:r>
          </a:p>
        </p:txBody>
      </p:sp>
      <p:sp>
        <p:nvSpPr>
          <p:cNvPr id="2" name="TextBox 1"/>
          <p:cNvSpPr txBox="1"/>
          <p:nvPr/>
        </p:nvSpPr>
        <p:spPr>
          <a:xfrm>
            <a:off x="700088" y="2624492"/>
            <a:ext cx="58721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900"/>
              </a:spcBef>
              <a:spcAft>
                <a:spcPts val="900"/>
              </a:spcAft>
              <a:buClrTx/>
              <a:buSzTx/>
              <a:buFontTx/>
              <a:buNone/>
              <a:tabLst/>
              <a:defRPr/>
            </a:pPr>
            <a:r>
              <a:rPr kumimoji="0" lang="en-US" sz="3000" u="none" strike="noStrike" kern="1200" cap="none" spc="0" normalizeH="0" baseline="0" noProof="0" dirty="0">
                <a:ln>
                  <a:noFill/>
                </a:ln>
                <a:solidFill>
                  <a:prstClr val="black"/>
                </a:solidFill>
                <a:effectLst/>
                <a:uLnTx/>
                <a:uFillTx/>
                <a:cs typeface="Arial" panose="020B0604020202020204" pitchFamily="34" charset="0"/>
              </a:rPr>
              <a:t>Given court settlements to increase access to USDA programs, why don’t more SDFRs participate in USDA programs?</a:t>
            </a:r>
          </a:p>
        </p:txBody>
      </p:sp>
      <p:sp>
        <p:nvSpPr>
          <p:cNvPr id="4" name="TextBox 3">
            <a:extLst>
              <a:ext uri="{FF2B5EF4-FFF2-40B4-BE49-F238E27FC236}">
                <a16:creationId xmlns:a16="http://schemas.microsoft.com/office/drawing/2014/main" xmlns="" id="{7083E138-5C57-144B-9708-BD439F12C535}"/>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5" name="Content Placeholder 4">
            <a:extLst>
              <a:ext uri="{FF2B5EF4-FFF2-40B4-BE49-F238E27FC236}">
                <a16:creationId xmlns:a16="http://schemas.microsoft.com/office/drawing/2014/main" xmlns="" id="{3E219505-76D1-704D-B1B9-8EB4431A8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1664" y="2070825"/>
            <a:ext cx="4871012" cy="3444150"/>
          </a:xfrm>
          <a:prstGeom prst="rect">
            <a:avLst/>
          </a:prstGeom>
          <a:noFill/>
          <a:ln w="127000" cmpd="sng">
            <a:solidFill>
              <a:schemeClr val="bg1"/>
            </a:solidFill>
            <a:miter lim="800000"/>
          </a:ln>
          <a:effectLst>
            <a:outerShdw blurRad="50800" dist="38100" dir="2700000" algn="tl" rotWithShape="0">
              <a:prstClr val="black">
                <a:alpha val="40000"/>
              </a:prstClr>
            </a:outerShdw>
          </a:effectLst>
        </p:spPr>
      </p:pic>
      <p:cxnSp>
        <p:nvCxnSpPr>
          <p:cNvPr id="7" name="Straight Connector 6">
            <a:extLst>
              <a:ext uri="{FF2B5EF4-FFF2-40B4-BE49-F238E27FC236}">
                <a16:creationId xmlns:a16="http://schemas.microsoft.com/office/drawing/2014/main" xmlns="" id="{AE9B65B3-145F-B746-9AB5-7AAF0B973BA5}"/>
              </a:ext>
            </a:extLst>
          </p:cNvPr>
          <p:cNvCxnSpPr>
            <a:cxnSpLocks/>
          </p:cNvCxnSpPr>
          <p:nvPr/>
        </p:nvCxnSpPr>
        <p:spPr>
          <a:xfrm>
            <a:off x="700088" y="2347658"/>
            <a:ext cx="5872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D3036FB-DAF4-7849-A305-3447DB1CC87F}"/>
              </a:ext>
            </a:extLst>
          </p:cNvPr>
          <p:cNvCxnSpPr>
            <a:cxnSpLocks/>
          </p:cNvCxnSpPr>
          <p:nvPr/>
        </p:nvCxnSpPr>
        <p:spPr>
          <a:xfrm>
            <a:off x="581025" y="5271833"/>
            <a:ext cx="59912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4614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p:txBody>
          <a:bodyPr/>
          <a:lstStyle/>
          <a:p>
            <a:r>
              <a:rPr lang="en-US" dirty="0">
                <a:latin typeface="+mj-lt"/>
                <a:cs typeface="Arial" panose="020B0604020202020204" pitchFamily="34" charset="0"/>
              </a:rPr>
              <a:t>What Does Some Research Say?</a:t>
            </a:r>
          </a:p>
        </p:txBody>
      </p:sp>
      <p:pic>
        <p:nvPicPr>
          <p:cNvPr id="4" name="Picture 3"/>
          <p:cNvPicPr/>
          <p:nvPr/>
        </p:nvPicPr>
        <p:blipFill rotWithShape="1">
          <a:blip r:embed="rId3"/>
          <a:srcRect l="3929" t="15429" b="43812"/>
          <a:stretch/>
        </p:blipFill>
        <p:spPr bwMode="auto">
          <a:xfrm>
            <a:off x="838200" y="2081799"/>
            <a:ext cx="10809669" cy="3161714"/>
          </a:xfrm>
          <a:prstGeom prst="rect">
            <a:avLst/>
          </a:prstGeom>
          <a:ln w="12700">
            <a:solidFill>
              <a:schemeClr val="tx1"/>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xmlns="" id="{A4FE6742-475A-6543-9F48-895FEEA3018F}"/>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39352170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838200" y="324677"/>
            <a:ext cx="10515600" cy="1325563"/>
          </a:xfrm>
        </p:spPr>
        <p:txBody>
          <a:bodyPr/>
          <a:lstStyle/>
          <a:p>
            <a:r>
              <a:rPr lang="en-US" dirty="0">
                <a:latin typeface="+mj-lt"/>
                <a:cs typeface="Arial" panose="020B0604020202020204" pitchFamily="34" charset="0"/>
              </a:rPr>
              <a:t>Participation</a:t>
            </a:r>
          </a:p>
        </p:txBody>
      </p:sp>
      <p:graphicFrame>
        <p:nvGraphicFramePr>
          <p:cNvPr id="4" name="Chart 3"/>
          <p:cNvGraphicFramePr/>
          <p:nvPr>
            <p:extLst>
              <p:ext uri="{D42A27DB-BD31-4B8C-83A1-F6EECF244321}">
                <p14:modId xmlns:p14="http://schemas.microsoft.com/office/powerpoint/2010/main" val="2239453842"/>
              </p:ext>
            </p:extLst>
          </p:nvPr>
        </p:nvGraphicFramePr>
        <p:xfrm>
          <a:off x="2030681" y="1078741"/>
          <a:ext cx="7351023" cy="515580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4B706EA0-6F62-8349-9687-2C406E87EE3E}"/>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7836428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828675" y="393723"/>
            <a:ext cx="11159305" cy="1325563"/>
          </a:xfrm>
        </p:spPr>
        <p:txBody>
          <a:bodyPr/>
          <a:lstStyle/>
          <a:p>
            <a:r>
              <a:rPr lang="en-US" dirty="0">
                <a:latin typeface="+mj-lt"/>
                <a:cs typeface="Arial" panose="020B0604020202020204" pitchFamily="34" charset="0"/>
              </a:rPr>
              <a:t>Reasons for Non-Participation</a:t>
            </a:r>
          </a:p>
        </p:txBody>
      </p:sp>
      <p:graphicFrame>
        <p:nvGraphicFramePr>
          <p:cNvPr id="4" name="Table 3"/>
          <p:cNvGraphicFramePr>
            <a:graphicFrameLocks noGrp="1"/>
          </p:cNvGraphicFramePr>
          <p:nvPr>
            <p:extLst>
              <p:ext uri="{D42A27DB-BD31-4B8C-83A1-F6EECF244321}">
                <p14:modId xmlns:p14="http://schemas.microsoft.com/office/powerpoint/2010/main" val="4216146693"/>
              </p:ext>
            </p:extLst>
          </p:nvPr>
        </p:nvGraphicFramePr>
        <p:xfrm>
          <a:off x="995909" y="2090966"/>
          <a:ext cx="10636767" cy="3200400"/>
        </p:xfrm>
        <a:graphic>
          <a:graphicData uri="http://schemas.openxmlformats.org/drawingml/2006/table">
            <a:tbl>
              <a:tblPr firstRow="1" bandRow="1">
                <a:tableStyleId>{5C22544A-7EE6-4342-B048-85BDC9FD1C3A}</a:tableStyleId>
              </a:tblPr>
              <a:tblGrid>
                <a:gridCol w="6333579">
                  <a:extLst>
                    <a:ext uri="{9D8B030D-6E8A-4147-A177-3AD203B41FA5}">
                      <a16:colId xmlns:a16="http://schemas.microsoft.com/office/drawing/2014/main" xmlns="" val="955077063"/>
                    </a:ext>
                  </a:extLst>
                </a:gridCol>
                <a:gridCol w="2243137">
                  <a:extLst>
                    <a:ext uri="{9D8B030D-6E8A-4147-A177-3AD203B41FA5}">
                      <a16:colId xmlns:a16="http://schemas.microsoft.com/office/drawing/2014/main" xmlns="" val="495501590"/>
                    </a:ext>
                  </a:extLst>
                </a:gridCol>
                <a:gridCol w="2060051">
                  <a:extLst>
                    <a:ext uri="{9D8B030D-6E8A-4147-A177-3AD203B41FA5}">
                      <a16:colId xmlns:a16="http://schemas.microsoft.com/office/drawing/2014/main" xmlns="" val="3879353103"/>
                    </a:ext>
                  </a:extLst>
                </a:gridCol>
              </a:tblGrid>
              <a:tr h="510676">
                <a:tc>
                  <a:txBody>
                    <a:bodyPr/>
                    <a:lstStyle/>
                    <a:p>
                      <a:r>
                        <a:rPr lang="en-US" sz="3000" dirty="0">
                          <a:latin typeface="+mn-lt"/>
                          <a:cs typeface="Arial" panose="020B0604020202020204" pitchFamily="34" charset="0"/>
                        </a:rPr>
                        <a:t>Reason</a:t>
                      </a:r>
                    </a:p>
                  </a:txBody>
                  <a:tcPr/>
                </a:tc>
                <a:tc>
                  <a:txBody>
                    <a:bodyPr/>
                    <a:lstStyle/>
                    <a:p>
                      <a:r>
                        <a:rPr lang="en-US" sz="3000" dirty="0">
                          <a:latin typeface="+mn-lt"/>
                          <a:cs typeface="Arial" panose="020B0604020202020204" pitchFamily="34" charset="0"/>
                        </a:rPr>
                        <a:t>Ownership</a:t>
                      </a:r>
                    </a:p>
                  </a:txBody>
                  <a:tcPr/>
                </a:tc>
                <a:tc>
                  <a:txBody>
                    <a:bodyPr/>
                    <a:lstStyle/>
                    <a:p>
                      <a:r>
                        <a:rPr lang="en-US" sz="3000" dirty="0">
                          <a:latin typeface="+mn-lt"/>
                          <a:cs typeface="Arial" panose="020B0604020202020204" pitchFamily="34" charset="0"/>
                        </a:rPr>
                        <a:t>Operating</a:t>
                      </a:r>
                    </a:p>
                  </a:txBody>
                  <a:tcPr/>
                </a:tc>
                <a:extLst>
                  <a:ext uri="{0D108BD9-81ED-4DB2-BD59-A6C34878D82A}">
                    <a16:rowId xmlns:a16="http://schemas.microsoft.com/office/drawing/2014/main" xmlns="" val="4277804002"/>
                  </a:ext>
                </a:extLst>
              </a:tr>
              <a:tr h="510676">
                <a:tc>
                  <a:txBody>
                    <a:bodyPr/>
                    <a:lstStyle/>
                    <a:p>
                      <a:r>
                        <a:rPr lang="en-US" sz="3000" dirty="0">
                          <a:latin typeface="+mn-lt"/>
                          <a:cs typeface="Arial" panose="020B0604020202020204" pitchFamily="34" charset="0"/>
                        </a:rPr>
                        <a:t>I do not think I qualify</a:t>
                      </a:r>
                    </a:p>
                  </a:txBody>
                  <a:tcPr/>
                </a:tc>
                <a:tc>
                  <a:txBody>
                    <a:bodyPr/>
                    <a:lstStyle/>
                    <a:p>
                      <a:r>
                        <a:rPr lang="en-US" sz="3000" dirty="0">
                          <a:latin typeface="+mn-lt"/>
                          <a:cs typeface="Arial" panose="020B0604020202020204" pitchFamily="34" charset="0"/>
                        </a:rPr>
                        <a:t>40.0</a:t>
                      </a:r>
                    </a:p>
                  </a:txBody>
                  <a:tcPr/>
                </a:tc>
                <a:tc>
                  <a:txBody>
                    <a:bodyPr/>
                    <a:lstStyle/>
                    <a:p>
                      <a:r>
                        <a:rPr lang="en-US" sz="3000" dirty="0">
                          <a:latin typeface="+mn-lt"/>
                          <a:cs typeface="Arial" panose="020B0604020202020204" pitchFamily="34" charset="0"/>
                        </a:rPr>
                        <a:t>44.0</a:t>
                      </a:r>
                    </a:p>
                  </a:txBody>
                  <a:tcPr/>
                </a:tc>
                <a:extLst>
                  <a:ext uri="{0D108BD9-81ED-4DB2-BD59-A6C34878D82A}">
                    <a16:rowId xmlns:a16="http://schemas.microsoft.com/office/drawing/2014/main" xmlns="" val="3462099457"/>
                  </a:ext>
                </a:extLst>
              </a:tr>
              <a:tr h="510676">
                <a:tc>
                  <a:txBody>
                    <a:bodyPr/>
                    <a:lstStyle/>
                    <a:p>
                      <a:r>
                        <a:rPr lang="en-US" sz="3000" dirty="0">
                          <a:latin typeface="+mn-lt"/>
                          <a:cs typeface="Arial" panose="020B0604020202020204" pitchFamily="34" charset="0"/>
                        </a:rPr>
                        <a:t>I or others have been turned down in the past</a:t>
                      </a:r>
                    </a:p>
                  </a:txBody>
                  <a:tcPr/>
                </a:tc>
                <a:tc>
                  <a:txBody>
                    <a:bodyPr/>
                    <a:lstStyle/>
                    <a:p>
                      <a:r>
                        <a:rPr lang="en-US" sz="3000" dirty="0">
                          <a:latin typeface="+mn-lt"/>
                          <a:cs typeface="Arial" panose="020B0604020202020204" pitchFamily="34" charset="0"/>
                        </a:rPr>
                        <a:t>31.1</a:t>
                      </a:r>
                    </a:p>
                  </a:txBody>
                  <a:tcPr/>
                </a:tc>
                <a:tc>
                  <a:txBody>
                    <a:bodyPr/>
                    <a:lstStyle/>
                    <a:p>
                      <a:r>
                        <a:rPr lang="en-US" sz="3000" dirty="0">
                          <a:latin typeface="+mn-lt"/>
                          <a:cs typeface="Arial" panose="020B0604020202020204" pitchFamily="34" charset="0"/>
                        </a:rPr>
                        <a:t>20.0</a:t>
                      </a:r>
                    </a:p>
                  </a:txBody>
                  <a:tcPr/>
                </a:tc>
                <a:extLst>
                  <a:ext uri="{0D108BD9-81ED-4DB2-BD59-A6C34878D82A}">
                    <a16:rowId xmlns:a16="http://schemas.microsoft.com/office/drawing/2014/main" xmlns="" val="4139011613"/>
                  </a:ext>
                </a:extLst>
              </a:tr>
              <a:tr h="510676">
                <a:tc>
                  <a:txBody>
                    <a:bodyPr/>
                    <a:lstStyle/>
                    <a:p>
                      <a:r>
                        <a:rPr lang="en-US" sz="3000" dirty="0">
                          <a:latin typeface="+mn-lt"/>
                          <a:cs typeface="Arial" panose="020B0604020202020204" pitchFamily="34" charset="0"/>
                        </a:rPr>
                        <a:t>Requirements too complicated</a:t>
                      </a:r>
                    </a:p>
                  </a:txBody>
                  <a:tcPr/>
                </a:tc>
                <a:tc>
                  <a:txBody>
                    <a:bodyPr/>
                    <a:lstStyle/>
                    <a:p>
                      <a:r>
                        <a:rPr lang="en-US" sz="3000" dirty="0">
                          <a:latin typeface="+mn-lt"/>
                          <a:cs typeface="Arial" panose="020B0604020202020204" pitchFamily="34" charset="0"/>
                        </a:rPr>
                        <a:t>11.1</a:t>
                      </a:r>
                    </a:p>
                  </a:txBody>
                  <a:tcPr/>
                </a:tc>
                <a:tc>
                  <a:txBody>
                    <a:bodyPr/>
                    <a:lstStyle/>
                    <a:p>
                      <a:r>
                        <a:rPr lang="en-US" sz="3000" dirty="0">
                          <a:latin typeface="+mn-lt"/>
                          <a:cs typeface="Arial" panose="020B0604020202020204" pitchFamily="34" charset="0"/>
                        </a:rPr>
                        <a:t>20.0</a:t>
                      </a:r>
                    </a:p>
                  </a:txBody>
                  <a:tcPr/>
                </a:tc>
                <a:extLst>
                  <a:ext uri="{0D108BD9-81ED-4DB2-BD59-A6C34878D82A}">
                    <a16:rowId xmlns:a16="http://schemas.microsoft.com/office/drawing/2014/main" xmlns="" val="4189876367"/>
                  </a:ext>
                </a:extLst>
              </a:tr>
              <a:tr h="510676">
                <a:tc>
                  <a:txBody>
                    <a:bodyPr/>
                    <a:lstStyle/>
                    <a:p>
                      <a:r>
                        <a:rPr lang="en-US" sz="3000" dirty="0">
                          <a:latin typeface="+mn-lt"/>
                          <a:cs typeface="Arial" panose="020B0604020202020204" pitchFamily="34" charset="0"/>
                        </a:rPr>
                        <a:t>Other</a:t>
                      </a:r>
                    </a:p>
                  </a:txBody>
                  <a:tcPr/>
                </a:tc>
                <a:tc>
                  <a:txBody>
                    <a:bodyPr/>
                    <a:lstStyle/>
                    <a:p>
                      <a:r>
                        <a:rPr lang="en-US" sz="3000" dirty="0">
                          <a:latin typeface="+mn-lt"/>
                          <a:cs typeface="Arial" panose="020B0604020202020204" pitchFamily="34" charset="0"/>
                        </a:rPr>
                        <a:t>17.9</a:t>
                      </a:r>
                    </a:p>
                  </a:txBody>
                  <a:tcPr/>
                </a:tc>
                <a:tc>
                  <a:txBody>
                    <a:bodyPr/>
                    <a:lstStyle/>
                    <a:p>
                      <a:r>
                        <a:rPr lang="en-US" sz="3000" dirty="0">
                          <a:latin typeface="+mn-lt"/>
                          <a:cs typeface="Arial" panose="020B0604020202020204" pitchFamily="34" charset="0"/>
                        </a:rPr>
                        <a:t>16.0</a:t>
                      </a:r>
                    </a:p>
                  </a:txBody>
                  <a:tcPr/>
                </a:tc>
                <a:extLst>
                  <a:ext uri="{0D108BD9-81ED-4DB2-BD59-A6C34878D82A}">
                    <a16:rowId xmlns:a16="http://schemas.microsoft.com/office/drawing/2014/main" xmlns="" val="4065085525"/>
                  </a:ext>
                </a:extLst>
              </a:tr>
            </a:tbl>
          </a:graphicData>
        </a:graphic>
      </p:graphicFrame>
      <p:sp>
        <p:nvSpPr>
          <p:cNvPr id="5" name="TextBox 4">
            <a:extLst>
              <a:ext uri="{FF2B5EF4-FFF2-40B4-BE49-F238E27FC236}">
                <a16:creationId xmlns:a16="http://schemas.microsoft.com/office/drawing/2014/main" xmlns="" id="{2D4CF561-5084-7046-978C-92E49AFC82E5}"/>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41887420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965723" y="382221"/>
            <a:ext cx="10515600" cy="1325563"/>
          </a:xfrm>
        </p:spPr>
        <p:txBody>
          <a:bodyPr/>
          <a:lstStyle/>
          <a:p>
            <a:r>
              <a:rPr lang="en-US" dirty="0">
                <a:latin typeface="+mj-lt"/>
                <a:cs typeface="Arial" panose="020B0604020202020204" pitchFamily="34" charset="0"/>
              </a:rPr>
              <a:t>Participation</a:t>
            </a:r>
          </a:p>
        </p:txBody>
      </p:sp>
      <p:graphicFrame>
        <p:nvGraphicFramePr>
          <p:cNvPr id="4" name="Chart 3"/>
          <p:cNvGraphicFramePr/>
          <p:nvPr>
            <p:extLst>
              <p:ext uri="{D42A27DB-BD31-4B8C-83A1-F6EECF244321}">
                <p14:modId xmlns:p14="http://schemas.microsoft.com/office/powerpoint/2010/main" val="12868551"/>
              </p:ext>
            </p:extLst>
          </p:nvPr>
        </p:nvGraphicFramePr>
        <p:xfrm>
          <a:off x="1947554" y="1280820"/>
          <a:ext cx="7998306" cy="539684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34F2901C-3B1B-2A42-A1D6-3AE6A778FDC6}"/>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9193024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857250" y="365124"/>
            <a:ext cx="11082303" cy="1092201"/>
          </a:xfrm>
        </p:spPr>
        <p:txBody>
          <a:bodyPr/>
          <a:lstStyle/>
          <a:p>
            <a:r>
              <a:rPr lang="en-US" dirty="0">
                <a:latin typeface="+mj-lt"/>
                <a:cs typeface="Arial" panose="020B0604020202020204" pitchFamily="34" charset="0"/>
              </a:rPr>
              <a:t>Reasons for Non-Participation</a:t>
            </a:r>
          </a:p>
        </p:txBody>
      </p:sp>
      <p:graphicFrame>
        <p:nvGraphicFramePr>
          <p:cNvPr id="4" name="Table 3"/>
          <p:cNvGraphicFramePr>
            <a:graphicFrameLocks noGrp="1"/>
          </p:cNvGraphicFramePr>
          <p:nvPr>
            <p:extLst>
              <p:ext uri="{D42A27DB-BD31-4B8C-83A1-F6EECF244321}">
                <p14:modId xmlns:p14="http://schemas.microsoft.com/office/powerpoint/2010/main" val="555925167"/>
              </p:ext>
            </p:extLst>
          </p:nvPr>
        </p:nvGraphicFramePr>
        <p:xfrm>
          <a:off x="857250" y="2033587"/>
          <a:ext cx="10567146" cy="2743200"/>
        </p:xfrm>
        <a:graphic>
          <a:graphicData uri="http://schemas.openxmlformats.org/drawingml/2006/table">
            <a:tbl>
              <a:tblPr firstRow="1" bandRow="1">
                <a:tableStyleId>{5C22544A-7EE6-4342-B048-85BDC9FD1C3A}</a:tableStyleId>
              </a:tblPr>
              <a:tblGrid>
                <a:gridCol w="7243763">
                  <a:extLst>
                    <a:ext uri="{9D8B030D-6E8A-4147-A177-3AD203B41FA5}">
                      <a16:colId xmlns:a16="http://schemas.microsoft.com/office/drawing/2014/main" xmlns="" val="955077063"/>
                    </a:ext>
                  </a:extLst>
                </a:gridCol>
                <a:gridCol w="2028825">
                  <a:extLst>
                    <a:ext uri="{9D8B030D-6E8A-4147-A177-3AD203B41FA5}">
                      <a16:colId xmlns:a16="http://schemas.microsoft.com/office/drawing/2014/main" xmlns="" val="495501590"/>
                    </a:ext>
                  </a:extLst>
                </a:gridCol>
                <a:gridCol w="1294558">
                  <a:extLst>
                    <a:ext uri="{9D8B030D-6E8A-4147-A177-3AD203B41FA5}">
                      <a16:colId xmlns:a16="http://schemas.microsoft.com/office/drawing/2014/main" xmlns="" val="3879353103"/>
                    </a:ext>
                  </a:extLst>
                </a:gridCol>
              </a:tblGrid>
              <a:tr h="510676">
                <a:tc>
                  <a:txBody>
                    <a:bodyPr/>
                    <a:lstStyle/>
                    <a:p>
                      <a:r>
                        <a:rPr lang="en-US" sz="3000" dirty="0">
                          <a:latin typeface="+mn-lt"/>
                          <a:cs typeface="Arial" panose="020B0604020202020204" pitchFamily="34" charset="0"/>
                        </a:rPr>
                        <a:t>Reason</a:t>
                      </a:r>
                    </a:p>
                  </a:txBody>
                  <a:tcPr/>
                </a:tc>
                <a:tc>
                  <a:txBody>
                    <a:bodyPr/>
                    <a:lstStyle/>
                    <a:p>
                      <a:r>
                        <a:rPr lang="en-US" sz="3000" dirty="0">
                          <a:latin typeface="+mn-lt"/>
                          <a:cs typeface="Arial" panose="020B0604020202020204" pitchFamily="34" charset="0"/>
                        </a:rPr>
                        <a:t>EQIP</a:t>
                      </a:r>
                    </a:p>
                  </a:txBody>
                  <a:tcPr/>
                </a:tc>
                <a:tc>
                  <a:txBody>
                    <a:bodyPr/>
                    <a:lstStyle/>
                    <a:p>
                      <a:r>
                        <a:rPr lang="en-US" sz="3000" dirty="0">
                          <a:latin typeface="+mn-lt"/>
                          <a:cs typeface="Arial" panose="020B0604020202020204" pitchFamily="34" charset="0"/>
                        </a:rPr>
                        <a:t>VAPG</a:t>
                      </a:r>
                    </a:p>
                  </a:txBody>
                  <a:tcPr/>
                </a:tc>
                <a:extLst>
                  <a:ext uri="{0D108BD9-81ED-4DB2-BD59-A6C34878D82A}">
                    <a16:rowId xmlns:a16="http://schemas.microsoft.com/office/drawing/2014/main" xmlns="" val="4277804002"/>
                  </a:ext>
                </a:extLst>
              </a:tr>
              <a:tr h="510676">
                <a:tc>
                  <a:txBody>
                    <a:bodyPr/>
                    <a:lstStyle/>
                    <a:p>
                      <a:r>
                        <a:rPr lang="en-US" sz="3000" dirty="0">
                          <a:latin typeface="+mn-lt"/>
                          <a:cs typeface="Arial" panose="020B0604020202020204" pitchFamily="34" charset="0"/>
                        </a:rPr>
                        <a:t>I do not think I qualify</a:t>
                      </a:r>
                    </a:p>
                  </a:txBody>
                  <a:tcPr/>
                </a:tc>
                <a:tc>
                  <a:txBody>
                    <a:bodyPr/>
                    <a:lstStyle/>
                    <a:p>
                      <a:r>
                        <a:rPr lang="en-US" sz="3000" dirty="0">
                          <a:latin typeface="+mn-lt"/>
                          <a:cs typeface="Arial" panose="020B0604020202020204" pitchFamily="34" charset="0"/>
                        </a:rPr>
                        <a:t>37.5</a:t>
                      </a:r>
                    </a:p>
                  </a:txBody>
                  <a:tcPr/>
                </a:tc>
                <a:tc>
                  <a:txBody>
                    <a:bodyPr/>
                    <a:lstStyle/>
                    <a:p>
                      <a:r>
                        <a:rPr lang="en-US" sz="3000" dirty="0">
                          <a:latin typeface="+mn-lt"/>
                          <a:cs typeface="Arial" panose="020B0604020202020204" pitchFamily="34" charset="0"/>
                        </a:rPr>
                        <a:t>46.2</a:t>
                      </a:r>
                    </a:p>
                  </a:txBody>
                  <a:tcPr/>
                </a:tc>
                <a:extLst>
                  <a:ext uri="{0D108BD9-81ED-4DB2-BD59-A6C34878D82A}">
                    <a16:rowId xmlns:a16="http://schemas.microsoft.com/office/drawing/2014/main" xmlns="" val="3462099457"/>
                  </a:ext>
                </a:extLst>
              </a:tr>
              <a:tr h="510676">
                <a:tc>
                  <a:txBody>
                    <a:bodyPr/>
                    <a:lstStyle/>
                    <a:p>
                      <a:r>
                        <a:rPr lang="en-US" sz="3000" dirty="0">
                          <a:latin typeface="+mn-lt"/>
                          <a:cs typeface="Arial" panose="020B0604020202020204" pitchFamily="34" charset="0"/>
                        </a:rPr>
                        <a:t>I or others have been turned down</a:t>
                      </a:r>
                    </a:p>
                  </a:txBody>
                  <a:tcPr/>
                </a:tc>
                <a:tc>
                  <a:txBody>
                    <a:bodyPr/>
                    <a:lstStyle/>
                    <a:p>
                      <a:r>
                        <a:rPr lang="en-US" sz="3000" dirty="0">
                          <a:latin typeface="+mn-lt"/>
                          <a:cs typeface="Arial" panose="020B0604020202020204" pitchFamily="34" charset="0"/>
                        </a:rPr>
                        <a:t>7.5</a:t>
                      </a:r>
                    </a:p>
                  </a:txBody>
                  <a:tcPr/>
                </a:tc>
                <a:tc>
                  <a:txBody>
                    <a:bodyPr/>
                    <a:lstStyle/>
                    <a:p>
                      <a:r>
                        <a:rPr lang="en-US" sz="3000" dirty="0">
                          <a:latin typeface="+mn-lt"/>
                          <a:cs typeface="Arial" panose="020B0604020202020204" pitchFamily="34" charset="0"/>
                        </a:rPr>
                        <a:t>3.8</a:t>
                      </a:r>
                    </a:p>
                  </a:txBody>
                  <a:tcPr/>
                </a:tc>
                <a:extLst>
                  <a:ext uri="{0D108BD9-81ED-4DB2-BD59-A6C34878D82A}">
                    <a16:rowId xmlns:a16="http://schemas.microsoft.com/office/drawing/2014/main" xmlns="" val="4139011613"/>
                  </a:ext>
                </a:extLst>
              </a:tr>
              <a:tr h="510676">
                <a:tc>
                  <a:txBody>
                    <a:bodyPr/>
                    <a:lstStyle/>
                    <a:p>
                      <a:r>
                        <a:rPr lang="en-US" sz="3000" dirty="0">
                          <a:latin typeface="+mn-lt"/>
                          <a:cs typeface="Arial" panose="020B0604020202020204" pitchFamily="34" charset="0"/>
                        </a:rPr>
                        <a:t>Requirements too complicated</a:t>
                      </a:r>
                    </a:p>
                  </a:txBody>
                  <a:tcPr/>
                </a:tc>
                <a:tc>
                  <a:txBody>
                    <a:bodyPr/>
                    <a:lstStyle/>
                    <a:p>
                      <a:r>
                        <a:rPr lang="en-US" sz="3000" dirty="0">
                          <a:latin typeface="+mn-lt"/>
                          <a:cs typeface="Arial" panose="020B0604020202020204" pitchFamily="34" charset="0"/>
                        </a:rPr>
                        <a:t>12.5</a:t>
                      </a:r>
                    </a:p>
                  </a:txBody>
                  <a:tcPr/>
                </a:tc>
                <a:tc>
                  <a:txBody>
                    <a:bodyPr/>
                    <a:lstStyle/>
                    <a:p>
                      <a:r>
                        <a:rPr lang="en-US" sz="3000" dirty="0">
                          <a:latin typeface="+mn-lt"/>
                          <a:cs typeface="Arial" panose="020B0604020202020204" pitchFamily="34" charset="0"/>
                        </a:rPr>
                        <a:t>19.2</a:t>
                      </a:r>
                    </a:p>
                  </a:txBody>
                  <a:tcPr/>
                </a:tc>
                <a:extLst>
                  <a:ext uri="{0D108BD9-81ED-4DB2-BD59-A6C34878D82A}">
                    <a16:rowId xmlns:a16="http://schemas.microsoft.com/office/drawing/2014/main" xmlns="" val="4189876367"/>
                  </a:ext>
                </a:extLst>
              </a:tr>
              <a:tr h="510676">
                <a:tc>
                  <a:txBody>
                    <a:bodyPr/>
                    <a:lstStyle/>
                    <a:p>
                      <a:r>
                        <a:rPr lang="en-US" sz="3000" dirty="0">
                          <a:latin typeface="+mn-lt"/>
                          <a:cs typeface="Arial" panose="020B0604020202020204" pitchFamily="34" charset="0"/>
                        </a:rPr>
                        <a:t>Other</a:t>
                      </a:r>
                    </a:p>
                  </a:txBody>
                  <a:tcPr/>
                </a:tc>
                <a:tc>
                  <a:txBody>
                    <a:bodyPr/>
                    <a:lstStyle/>
                    <a:p>
                      <a:r>
                        <a:rPr lang="en-US" sz="3000" dirty="0">
                          <a:latin typeface="+mn-lt"/>
                          <a:cs typeface="Arial" panose="020B0604020202020204" pitchFamily="34" charset="0"/>
                        </a:rPr>
                        <a:t>42.5</a:t>
                      </a:r>
                    </a:p>
                  </a:txBody>
                  <a:tcPr/>
                </a:tc>
                <a:tc>
                  <a:txBody>
                    <a:bodyPr/>
                    <a:lstStyle/>
                    <a:p>
                      <a:r>
                        <a:rPr lang="en-US" sz="3000" dirty="0">
                          <a:latin typeface="+mn-lt"/>
                          <a:cs typeface="Arial" panose="020B0604020202020204" pitchFamily="34" charset="0"/>
                        </a:rPr>
                        <a:t>30.8</a:t>
                      </a:r>
                    </a:p>
                  </a:txBody>
                  <a:tcPr/>
                </a:tc>
                <a:extLst>
                  <a:ext uri="{0D108BD9-81ED-4DB2-BD59-A6C34878D82A}">
                    <a16:rowId xmlns:a16="http://schemas.microsoft.com/office/drawing/2014/main" xmlns="" val="4065085525"/>
                  </a:ext>
                </a:extLst>
              </a:tr>
            </a:tbl>
          </a:graphicData>
        </a:graphic>
      </p:graphicFrame>
      <p:sp>
        <p:nvSpPr>
          <p:cNvPr id="5" name="TextBox 4">
            <a:extLst>
              <a:ext uri="{FF2B5EF4-FFF2-40B4-BE49-F238E27FC236}">
                <a16:creationId xmlns:a16="http://schemas.microsoft.com/office/drawing/2014/main" xmlns="" id="{C6438919-F02A-DA43-AFA7-3EB9F99C2777}"/>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4388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FA9A46-C1E7-C24D-AFD1-CFD6E2BEA7B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2" name="Rectangle 1">
            <a:extLst>
              <a:ext uri="{FF2B5EF4-FFF2-40B4-BE49-F238E27FC236}">
                <a16:creationId xmlns:a16="http://schemas.microsoft.com/office/drawing/2014/main" xmlns="" id="{6BF42B27-F2A4-E34B-84B4-EB88A009D510}"/>
              </a:ext>
            </a:extLst>
          </p:cNvPr>
          <p:cNvSpPr/>
          <p:nvPr/>
        </p:nvSpPr>
        <p:spPr>
          <a:xfrm>
            <a:off x="1777988" y="1560385"/>
            <a:ext cx="8013361" cy="4132029"/>
          </a:xfrm>
          <a:prstGeom prst="rect">
            <a:avLst/>
          </a:prstGeom>
        </p:spPr>
        <p:txBody>
          <a:bodyPr wrap="square">
            <a:spAutoFit/>
          </a:bodyPr>
          <a:lstStyle/>
          <a:p>
            <a:pPr>
              <a:lnSpc>
                <a:spcPct val="120000"/>
              </a:lnSpc>
              <a:spcBef>
                <a:spcPts val="200"/>
              </a:spcBef>
              <a:spcAft>
                <a:spcPts val="200"/>
              </a:spcAft>
            </a:pPr>
            <a:r>
              <a:rPr lang="en-US" sz="2200" b="1" u="sng" dirty="0">
                <a:solidFill>
                  <a:srgbClr val="000000"/>
                </a:solidFill>
                <a:latin typeface="Avenir LT Std 45 Book" panose="020B0502020203020204" pitchFamily="34" charset="0"/>
                <a:cs typeface="Calibri" panose="020F0502020204030204" pitchFamily="34" charset="0"/>
              </a:rPr>
              <a:t>Thursday, August 6</a:t>
            </a:r>
            <a:r>
              <a:rPr lang="en-US" sz="2200" b="1" u="sng" baseline="30000" dirty="0">
                <a:solidFill>
                  <a:srgbClr val="000000"/>
                </a:solidFill>
                <a:latin typeface="Avenir LT Std 45 Book" panose="020B0502020203020204" pitchFamily="34" charset="0"/>
                <a:cs typeface="Calibri" panose="020F0502020204030204" pitchFamily="34" charset="0"/>
              </a:rPr>
              <a:t>th</a:t>
            </a:r>
            <a:endParaRPr lang="en-US" sz="2200" b="1" u="sng" dirty="0">
              <a:solidFill>
                <a:srgbClr val="000000"/>
              </a:solidFill>
              <a:latin typeface="Avenir LT Std 45 Book" panose="020B0502020203020204" pitchFamily="34" charset="0"/>
              <a:cs typeface="Calibri" panose="020F0502020204030204" pitchFamily="34" charset="0"/>
            </a:endParaRPr>
          </a:p>
          <a:p>
            <a:pPr>
              <a:lnSpc>
                <a:spcPct val="120000"/>
              </a:lnSpc>
              <a:spcBef>
                <a:spcPts val="200"/>
              </a:spcBef>
              <a:spcAft>
                <a:spcPts val="200"/>
              </a:spcAft>
            </a:pPr>
            <a:r>
              <a:rPr lang="en-US" sz="2200" dirty="0">
                <a:latin typeface="Avenir LT Std 45 Book" panose="020B0502020203020204" pitchFamily="34" charset="0"/>
                <a:cs typeface="Arial" panose="020B0604020202020204" pitchFamily="34" charset="0"/>
              </a:rPr>
              <a:t>		Welcome!</a:t>
            </a:r>
          </a:p>
          <a:p>
            <a:pPr>
              <a:lnSpc>
                <a:spcPct val="120000"/>
              </a:lnSpc>
              <a:spcBef>
                <a:spcPts val="200"/>
              </a:spcBef>
              <a:spcAft>
                <a:spcPts val="200"/>
              </a:spcAft>
            </a:pPr>
            <a:r>
              <a:rPr lang="en-US" sz="2200" b="1" dirty="0">
                <a:latin typeface="Avenir LT Std 45 Book" panose="020B0502020203020204" pitchFamily="34" charset="0"/>
                <a:cs typeface="Arial" panose="020B0604020202020204" pitchFamily="34" charset="0"/>
              </a:rPr>
              <a:t>9:10-9:30 </a:t>
            </a:r>
            <a:r>
              <a:rPr lang="en-US" sz="2200" dirty="0">
                <a:latin typeface="Avenir LT Std 45 Book" panose="020B0502020203020204" pitchFamily="34" charset="0"/>
                <a:cs typeface="Arial" panose="020B0604020202020204" pitchFamily="34" charset="0"/>
              </a:rPr>
              <a:t>	Opening Activity</a:t>
            </a: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9:30-10:00</a:t>
            </a:r>
            <a:r>
              <a:rPr lang="en-US" sz="2200" dirty="0">
                <a:solidFill>
                  <a:srgbClr val="000000"/>
                </a:solidFill>
                <a:latin typeface="Avenir LT Std 45 Book" panose="020B0502020203020204" pitchFamily="34" charset="0"/>
              </a:rPr>
              <a:t> 	Identifying Partnerships </a:t>
            </a:r>
            <a:endParaRPr lang="en-US" sz="2200" dirty="0">
              <a:latin typeface="Avenir LT Std 45 Book" panose="020B0502020203020204" pitchFamily="34" charset="0"/>
            </a:endParaRP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10:00-10:30 </a:t>
            </a:r>
            <a:r>
              <a:rPr lang="en-US" sz="2200" dirty="0">
                <a:solidFill>
                  <a:srgbClr val="000000"/>
                </a:solidFill>
                <a:latin typeface="Avenir LT Std 45 Book" panose="020B0502020203020204" pitchFamily="34" charset="0"/>
              </a:rPr>
              <a:t>	Innovations in Markets </a:t>
            </a:r>
          </a:p>
          <a:p>
            <a:pPr marR="25400">
              <a:lnSpc>
                <a:spcPct val="120000"/>
              </a:lnSpc>
              <a:spcBef>
                <a:spcPts val="200"/>
              </a:spcBef>
              <a:spcAft>
                <a:spcPts val="200"/>
              </a:spcAft>
            </a:pPr>
            <a:r>
              <a:rPr lang="en-US" sz="2200" b="1" dirty="0">
                <a:latin typeface="Avenir LT Std 45 Book" panose="020B0502020203020204" pitchFamily="34" charset="0"/>
              </a:rPr>
              <a:t>10:30-10:40</a:t>
            </a:r>
            <a:r>
              <a:rPr lang="en-US" sz="2200" dirty="0">
                <a:latin typeface="Avenir LT Std 45 Book" panose="020B0502020203020204" pitchFamily="34" charset="0"/>
              </a:rPr>
              <a:t>	Break</a:t>
            </a: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10:40-11:15</a:t>
            </a:r>
            <a:r>
              <a:rPr lang="en-US" sz="2200" dirty="0">
                <a:solidFill>
                  <a:srgbClr val="000000"/>
                </a:solidFill>
                <a:latin typeface="Avenir LT Std 45 Book" panose="020B0502020203020204" pitchFamily="34" charset="0"/>
              </a:rPr>
              <a:t>	Farm Stress Mental Health Resources </a:t>
            </a:r>
            <a:endParaRPr lang="en-US" sz="2200" dirty="0">
              <a:latin typeface="Avenir LT Std 45 Book" panose="020B0502020203020204" pitchFamily="34" charset="0"/>
            </a:endParaRP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11:15-11:45</a:t>
            </a:r>
            <a:r>
              <a:rPr lang="en-US" sz="2200" dirty="0">
                <a:solidFill>
                  <a:srgbClr val="000000"/>
                </a:solidFill>
                <a:latin typeface="Avenir LT Std 45 Book" panose="020B0502020203020204" pitchFamily="34" charset="0"/>
              </a:rPr>
              <a:t> 	Discussion on Equity and Justice</a:t>
            </a:r>
          </a:p>
          <a:p>
            <a:pPr marR="25400">
              <a:lnSpc>
                <a:spcPct val="120000"/>
              </a:lnSpc>
              <a:spcBef>
                <a:spcPts val="200"/>
              </a:spcBef>
              <a:spcAft>
                <a:spcPts val="200"/>
              </a:spcAft>
            </a:pPr>
            <a:r>
              <a:rPr lang="en-US" sz="2200" dirty="0">
                <a:solidFill>
                  <a:srgbClr val="000000"/>
                </a:solidFill>
                <a:latin typeface="Avenir LT Std 45 Book" panose="020B0502020203020204" pitchFamily="34" charset="0"/>
              </a:rPr>
              <a:t>		Wrap Up</a:t>
            </a:r>
            <a:endParaRPr lang="en-US" sz="2200" dirty="0">
              <a:latin typeface="Avenir LT Std 45 Book" panose="020B0502020203020204" pitchFamily="34" charset="0"/>
            </a:endParaRPr>
          </a:p>
        </p:txBody>
      </p:sp>
      <p:sp>
        <p:nvSpPr>
          <p:cNvPr id="7" name="Title 2">
            <a:extLst>
              <a:ext uri="{FF2B5EF4-FFF2-40B4-BE49-F238E27FC236}">
                <a16:creationId xmlns:a16="http://schemas.microsoft.com/office/drawing/2014/main" xmlns="" id="{3E4E0AE5-46FC-2648-8329-DDAC7057DC74}"/>
              </a:ext>
            </a:extLst>
          </p:cNvPr>
          <p:cNvSpPr>
            <a:spLocks noGrp="1"/>
          </p:cNvSpPr>
          <p:nvPr>
            <p:ph type="title"/>
          </p:nvPr>
        </p:nvSpPr>
        <p:spPr>
          <a:xfrm>
            <a:off x="838200" y="365124"/>
            <a:ext cx="10515600" cy="1325563"/>
          </a:xfrm>
        </p:spPr>
        <p:txBody>
          <a:bodyPr/>
          <a:lstStyle/>
          <a:p>
            <a:r>
              <a:rPr lang="en-US" dirty="0"/>
              <a:t>Agenda</a:t>
            </a:r>
          </a:p>
        </p:txBody>
      </p:sp>
      <p:pic>
        <p:nvPicPr>
          <p:cNvPr id="5" name="Picture 4" descr="A picture containing building, outdoor, old, brick&#10;&#10;Description automatically generated">
            <a:extLst>
              <a:ext uri="{FF2B5EF4-FFF2-40B4-BE49-F238E27FC236}">
                <a16:creationId xmlns:a16="http://schemas.microsoft.com/office/drawing/2014/main" xmlns="" id="{F2072690-0B51-41AB-8DA3-4646C8B6E4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7157" y="438084"/>
            <a:ext cx="3125519" cy="2085896"/>
          </a:xfrm>
          <a:prstGeom prst="rect">
            <a:avLst/>
          </a:prstGeom>
        </p:spPr>
      </p:pic>
    </p:spTree>
    <p:extLst>
      <p:ext uri="{BB962C8B-B14F-4D97-AF65-F5344CB8AC3E}">
        <p14:creationId xmlns:p14="http://schemas.microsoft.com/office/powerpoint/2010/main" val="19941882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1117076" y="618213"/>
            <a:ext cx="10515600" cy="1020764"/>
          </a:xfrm>
        </p:spPr>
        <p:txBody>
          <a:bodyPr/>
          <a:lstStyle/>
          <a:p>
            <a:r>
              <a:rPr lang="en-US" dirty="0">
                <a:latin typeface="+mj-lt"/>
                <a:cs typeface="Arial" panose="020B0604020202020204" pitchFamily="34" charset="0"/>
              </a:rPr>
              <a:t>Information Preference</a:t>
            </a:r>
          </a:p>
        </p:txBody>
      </p:sp>
      <p:graphicFrame>
        <p:nvGraphicFramePr>
          <p:cNvPr id="4" name="Table 3"/>
          <p:cNvGraphicFramePr>
            <a:graphicFrameLocks noGrp="1"/>
          </p:cNvGraphicFramePr>
          <p:nvPr>
            <p:extLst>
              <p:ext uri="{D42A27DB-BD31-4B8C-83A1-F6EECF244321}">
                <p14:modId xmlns:p14="http://schemas.microsoft.com/office/powerpoint/2010/main" val="1334049716"/>
              </p:ext>
            </p:extLst>
          </p:nvPr>
        </p:nvGraphicFramePr>
        <p:xfrm>
          <a:off x="1117075" y="1967159"/>
          <a:ext cx="10409518" cy="3840480"/>
        </p:xfrm>
        <a:graphic>
          <a:graphicData uri="http://schemas.openxmlformats.org/drawingml/2006/table">
            <a:tbl>
              <a:tblPr firstRow="1" bandRow="1">
                <a:tableStyleId>{5C22544A-7EE6-4342-B048-85BDC9FD1C3A}</a:tableStyleId>
              </a:tblPr>
              <a:tblGrid>
                <a:gridCol w="5204120">
                  <a:extLst>
                    <a:ext uri="{9D8B030D-6E8A-4147-A177-3AD203B41FA5}">
                      <a16:colId xmlns:a16="http://schemas.microsoft.com/office/drawing/2014/main" xmlns="" val="955077063"/>
                    </a:ext>
                  </a:extLst>
                </a:gridCol>
                <a:gridCol w="1935730">
                  <a:extLst>
                    <a:ext uri="{9D8B030D-6E8A-4147-A177-3AD203B41FA5}">
                      <a16:colId xmlns:a16="http://schemas.microsoft.com/office/drawing/2014/main" xmlns="" val="2871929542"/>
                    </a:ext>
                  </a:extLst>
                </a:gridCol>
                <a:gridCol w="1615808">
                  <a:extLst>
                    <a:ext uri="{9D8B030D-6E8A-4147-A177-3AD203B41FA5}">
                      <a16:colId xmlns:a16="http://schemas.microsoft.com/office/drawing/2014/main" xmlns="" val="495501590"/>
                    </a:ext>
                  </a:extLst>
                </a:gridCol>
                <a:gridCol w="1653860">
                  <a:extLst>
                    <a:ext uri="{9D8B030D-6E8A-4147-A177-3AD203B41FA5}">
                      <a16:colId xmlns:a16="http://schemas.microsoft.com/office/drawing/2014/main" xmlns="" val="3879353103"/>
                    </a:ext>
                  </a:extLst>
                </a:gridCol>
              </a:tblGrid>
              <a:tr h="506142">
                <a:tc>
                  <a:txBody>
                    <a:bodyPr/>
                    <a:lstStyle/>
                    <a:p>
                      <a:r>
                        <a:rPr lang="en-US" sz="3000" dirty="0">
                          <a:latin typeface="+mn-lt"/>
                          <a:cs typeface="Arial" panose="020B0604020202020204" pitchFamily="34" charset="0"/>
                        </a:rPr>
                        <a:t>Mode\Program</a:t>
                      </a:r>
                    </a:p>
                  </a:txBody>
                  <a:tcPr/>
                </a:tc>
                <a:tc>
                  <a:txBody>
                    <a:bodyPr/>
                    <a:lstStyle/>
                    <a:p>
                      <a:r>
                        <a:rPr lang="en-US" sz="3000" dirty="0">
                          <a:latin typeface="+mn-lt"/>
                          <a:cs typeface="Arial" panose="020B0604020202020204" pitchFamily="34" charset="0"/>
                        </a:rPr>
                        <a:t>Loans</a:t>
                      </a:r>
                    </a:p>
                  </a:txBody>
                  <a:tcPr/>
                </a:tc>
                <a:tc>
                  <a:txBody>
                    <a:bodyPr/>
                    <a:lstStyle/>
                    <a:p>
                      <a:r>
                        <a:rPr lang="en-US" sz="3000" dirty="0">
                          <a:latin typeface="+mn-lt"/>
                          <a:cs typeface="Arial" panose="020B0604020202020204" pitchFamily="34" charset="0"/>
                        </a:rPr>
                        <a:t>EQIP</a:t>
                      </a:r>
                    </a:p>
                  </a:txBody>
                  <a:tcPr/>
                </a:tc>
                <a:tc>
                  <a:txBody>
                    <a:bodyPr/>
                    <a:lstStyle/>
                    <a:p>
                      <a:r>
                        <a:rPr lang="en-US" sz="3000" dirty="0">
                          <a:latin typeface="+mn-lt"/>
                          <a:cs typeface="Arial" panose="020B0604020202020204" pitchFamily="34" charset="0"/>
                        </a:rPr>
                        <a:t>VAPG</a:t>
                      </a:r>
                    </a:p>
                  </a:txBody>
                  <a:tcPr/>
                </a:tc>
                <a:extLst>
                  <a:ext uri="{0D108BD9-81ED-4DB2-BD59-A6C34878D82A}">
                    <a16:rowId xmlns:a16="http://schemas.microsoft.com/office/drawing/2014/main" xmlns="" val="4277804002"/>
                  </a:ext>
                </a:extLst>
              </a:tr>
              <a:tr h="506142">
                <a:tc>
                  <a:txBody>
                    <a:bodyPr/>
                    <a:lstStyle/>
                    <a:p>
                      <a:r>
                        <a:rPr lang="en-US" sz="3000" dirty="0">
                          <a:latin typeface="+mn-lt"/>
                          <a:cs typeface="Arial" panose="020B0604020202020204" pitchFamily="34" charset="0"/>
                        </a:rPr>
                        <a:t>Group Meetings</a:t>
                      </a:r>
                    </a:p>
                  </a:txBody>
                  <a:tcPr/>
                </a:tc>
                <a:tc>
                  <a:txBody>
                    <a:bodyPr/>
                    <a:lstStyle/>
                    <a:p>
                      <a:pPr algn="ctr"/>
                      <a:r>
                        <a:rPr lang="en-US" sz="3000" dirty="0">
                          <a:latin typeface="+mn-lt"/>
                          <a:cs typeface="Arial" panose="020B0604020202020204" pitchFamily="34" charset="0"/>
                        </a:rPr>
                        <a:t>15.4</a:t>
                      </a:r>
                    </a:p>
                  </a:txBody>
                  <a:tcPr/>
                </a:tc>
                <a:tc>
                  <a:txBody>
                    <a:bodyPr/>
                    <a:lstStyle/>
                    <a:p>
                      <a:pPr algn="ctr"/>
                      <a:r>
                        <a:rPr lang="en-US" sz="3000" dirty="0">
                          <a:latin typeface="+mn-lt"/>
                          <a:cs typeface="Arial" panose="020B0604020202020204" pitchFamily="34" charset="0"/>
                        </a:rPr>
                        <a:t>21.9</a:t>
                      </a:r>
                    </a:p>
                  </a:txBody>
                  <a:tcPr/>
                </a:tc>
                <a:tc>
                  <a:txBody>
                    <a:bodyPr/>
                    <a:lstStyle/>
                    <a:p>
                      <a:pPr algn="ctr"/>
                      <a:r>
                        <a:rPr lang="en-US" sz="3000" dirty="0">
                          <a:latin typeface="+mn-lt"/>
                          <a:cs typeface="Arial" panose="020B0604020202020204" pitchFamily="34" charset="0"/>
                        </a:rPr>
                        <a:t>12.5</a:t>
                      </a:r>
                    </a:p>
                  </a:txBody>
                  <a:tcPr/>
                </a:tc>
                <a:extLst>
                  <a:ext uri="{0D108BD9-81ED-4DB2-BD59-A6C34878D82A}">
                    <a16:rowId xmlns:a16="http://schemas.microsoft.com/office/drawing/2014/main" xmlns="" val="3462099457"/>
                  </a:ext>
                </a:extLst>
              </a:tr>
              <a:tr h="506142">
                <a:tc>
                  <a:txBody>
                    <a:bodyPr/>
                    <a:lstStyle/>
                    <a:p>
                      <a:r>
                        <a:rPr lang="en-US" sz="3000" dirty="0">
                          <a:latin typeface="+mn-lt"/>
                          <a:cs typeface="Arial" panose="020B0604020202020204" pitchFamily="34" charset="0"/>
                        </a:rPr>
                        <a:t>One-on-One at Farm</a:t>
                      </a:r>
                    </a:p>
                  </a:txBody>
                  <a:tcPr/>
                </a:tc>
                <a:tc>
                  <a:txBody>
                    <a:bodyPr/>
                    <a:lstStyle/>
                    <a:p>
                      <a:pPr algn="ctr"/>
                      <a:r>
                        <a:rPr lang="en-US" sz="3000" dirty="0">
                          <a:latin typeface="+mn-lt"/>
                          <a:cs typeface="Arial" panose="020B0604020202020204" pitchFamily="34" charset="0"/>
                        </a:rPr>
                        <a:t>17.9</a:t>
                      </a:r>
                    </a:p>
                  </a:txBody>
                  <a:tcPr/>
                </a:tc>
                <a:tc>
                  <a:txBody>
                    <a:bodyPr/>
                    <a:lstStyle/>
                    <a:p>
                      <a:pPr algn="ctr"/>
                      <a:r>
                        <a:rPr lang="en-US" sz="3000" dirty="0">
                          <a:latin typeface="+mn-lt"/>
                          <a:cs typeface="Arial" panose="020B0604020202020204" pitchFamily="34" charset="0"/>
                        </a:rPr>
                        <a:t>17.2</a:t>
                      </a:r>
                    </a:p>
                  </a:txBody>
                  <a:tcPr/>
                </a:tc>
                <a:tc>
                  <a:txBody>
                    <a:bodyPr/>
                    <a:lstStyle/>
                    <a:p>
                      <a:pPr algn="ctr"/>
                      <a:r>
                        <a:rPr lang="en-US" sz="3000" dirty="0">
                          <a:latin typeface="+mn-lt"/>
                          <a:cs typeface="Arial" panose="020B0604020202020204" pitchFamily="34" charset="0"/>
                        </a:rPr>
                        <a:t>12.5</a:t>
                      </a:r>
                    </a:p>
                  </a:txBody>
                  <a:tcPr/>
                </a:tc>
                <a:extLst>
                  <a:ext uri="{0D108BD9-81ED-4DB2-BD59-A6C34878D82A}">
                    <a16:rowId xmlns:a16="http://schemas.microsoft.com/office/drawing/2014/main" xmlns="" val="4139011613"/>
                  </a:ext>
                </a:extLst>
              </a:tr>
              <a:tr h="506142">
                <a:tc>
                  <a:txBody>
                    <a:bodyPr/>
                    <a:lstStyle/>
                    <a:p>
                      <a:r>
                        <a:rPr lang="en-US" sz="3000" dirty="0">
                          <a:latin typeface="+mn-lt"/>
                          <a:cs typeface="Arial" panose="020B0604020202020204" pitchFamily="34" charset="0"/>
                        </a:rPr>
                        <a:t>Newsletters/Bulletins</a:t>
                      </a:r>
                    </a:p>
                  </a:txBody>
                  <a:tcPr/>
                </a:tc>
                <a:tc>
                  <a:txBody>
                    <a:bodyPr/>
                    <a:lstStyle/>
                    <a:p>
                      <a:pPr algn="ctr"/>
                      <a:r>
                        <a:rPr lang="en-US" sz="3000" dirty="0">
                          <a:latin typeface="+mn-lt"/>
                          <a:cs typeface="Arial" panose="020B0604020202020204" pitchFamily="34" charset="0"/>
                        </a:rPr>
                        <a:t>  3.8</a:t>
                      </a:r>
                    </a:p>
                  </a:txBody>
                  <a:tcPr/>
                </a:tc>
                <a:tc>
                  <a:txBody>
                    <a:bodyPr/>
                    <a:lstStyle/>
                    <a:p>
                      <a:pPr algn="ctr"/>
                      <a:r>
                        <a:rPr lang="en-US" sz="3000" dirty="0">
                          <a:latin typeface="+mn-lt"/>
                          <a:cs typeface="Arial" panose="020B0604020202020204" pitchFamily="34" charset="0"/>
                        </a:rPr>
                        <a:t>  1.6</a:t>
                      </a:r>
                    </a:p>
                  </a:txBody>
                  <a:tcPr/>
                </a:tc>
                <a:tc>
                  <a:txBody>
                    <a:bodyPr/>
                    <a:lstStyle/>
                    <a:p>
                      <a:pPr algn="ctr"/>
                      <a:r>
                        <a:rPr lang="en-US" sz="3000" dirty="0">
                          <a:latin typeface="+mn-lt"/>
                          <a:cs typeface="Arial" panose="020B0604020202020204" pitchFamily="34" charset="0"/>
                        </a:rPr>
                        <a:t>  3.1</a:t>
                      </a:r>
                    </a:p>
                  </a:txBody>
                  <a:tcPr/>
                </a:tc>
                <a:extLst>
                  <a:ext uri="{0D108BD9-81ED-4DB2-BD59-A6C34878D82A}">
                    <a16:rowId xmlns:a16="http://schemas.microsoft.com/office/drawing/2014/main" xmlns="" val="4189876367"/>
                  </a:ext>
                </a:extLst>
              </a:tr>
              <a:tr h="506142">
                <a:tc>
                  <a:txBody>
                    <a:bodyPr/>
                    <a:lstStyle/>
                    <a:p>
                      <a:r>
                        <a:rPr lang="en-US" sz="3000" dirty="0">
                          <a:latin typeface="+mn-lt"/>
                          <a:cs typeface="Arial" panose="020B0604020202020204" pitchFamily="34" charset="0"/>
                        </a:rPr>
                        <a:t>Group/One-on-One/News</a:t>
                      </a:r>
                    </a:p>
                  </a:txBody>
                  <a:tcPr/>
                </a:tc>
                <a:tc>
                  <a:txBody>
                    <a:bodyPr/>
                    <a:lstStyle/>
                    <a:p>
                      <a:pPr algn="ctr"/>
                      <a:r>
                        <a:rPr lang="en-US" sz="3000" dirty="0">
                          <a:latin typeface="+mn-lt"/>
                          <a:cs typeface="Arial" panose="020B0604020202020204" pitchFamily="34" charset="0"/>
                        </a:rPr>
                        <a:t>44.9</a:t>
                      </a:r>
                    </a:p>
                  </a:txBody>
                  <a:tcPr/>
                </a:tc>
                <a:tc>
                  <a:txBody>
                    <a:bodyPr/>
                    <a:lstStyle/>
                    <a:p>
                      <a:pPr algn="ctr"/>
                      <a:r>
                        <a:rPr lang="en-US" sz="3000" dirty="0">
                          <a:latin typeface="+mn-lt"/>
                          <a:cs typeface="Arial" panose="020B0604020202020204" pitchFamily="34" charset="0"/>
                        </a:rPr>
                        <a:t>42.2</a:t>
                      </a:r>
                    </a:p>
                  </a:txBody>
                  <a:tcPr/>
                </a:tc>
                <a:tc>
                  <a:txBody>
                    <a:bodyPr/>
                    <a:lstStyle/>
                    <a:p>
                      <a:pPr algn="ctr"/>
                      <a:r>
                        <a:rPr lang="en-US" sz="3000" dirty="0">
                          <a:latin typeface="+mn-lt"/>
                          <a:cs typeface="Arial" panose="020B0604020202020204" pitchFamily="34" charset="0"/>
                        </a:rPr>
                        <a:t>53.1</a:t>
                      </a:r>
                    </a:p>
                  </a:txBody>
                  <a:tcPr/>
                </a:tc>
                <a:extLst>
                  <a:ext uri="{0D108BD9-81ED-4DB2-BD59-A6C34878D82A}">
                    <a16:rowId xmlns:a16="http://schemas.microsoft.com/office/drawing/2014/main" xmlns="" val="4065085525"/>
                  </a:ext>
                </a:extLst>
              </a:tr>
              <a:tr h="506142">
                <a:tc>
                  <a:txBody>
                    <a:bodyPr/>
                    <a:lstStyle/>
                    <a:p>
                      <a:r>
                        <a:rPr lang="en-US" sz="3000" dirty="0">
                          <a:latin typeface="+mn-lt"/>
                          <a:cs typeface="Arial" panose="020B0604020202020204" pitchFamily="34" charset="0"/>
                        </a:rPr>
                        <a:t>Group/One-on-One</a:t>
                      </a:r>
                    </a:p>
                  </a:txBody>
                  <a:tcPr/>
                </a:tc>
                <a:tc>
                  <a:txBody>
                    <a:bodyPr/>
                    <a:lstStyle/>
                    <a:p>
                      <a:pPr algn="ctr"/>
                      <a:r>
                        <a:rPr lang="en-US" sz="3000" dirty="0">
                          <a:latin typeface="+mn-lt"/>
                          <a:cs typeface="Arial" panose="020B0604020202020204" pitchFamily="34" charset="0"/>
                        </a:rPr>
                        <a:t>10.3</a:t>
                      </a:r>
                    </a:p>
                  </a:txBody>
                  <a:tcPr/>
                </a:tc>
                <a:tc>
                  <a:txBody>
                    <a:bodyPr/>
                    <a:lstStyle/>
                    <a:p>
                      <a:pPr algn="ctr"/>
                      <a:r>
                        <a:rPr lang="en-US" sz="3000" dirty="0">
                          <a:latin typeface="+mn-lt"/>
                          <a:cs typeface="Arial" panose="020B0604020202020204" pitchFamily="34" charset="0"/>
                        </a:rPr>
                        <a:t>  9.4</a:t>
                      </a:r>
                    </a:p>
                  </a:txBody>
                  <a:tcPr/>
                </a:tc>
                <a:tc>
                  <a:txBody>
                    <a:bodyPr/>
                    <a:lstStyle/>
                    <a:p>
                      <a:pPr algn="ctr"/>
                      <a:r>
                        <a:rPr lang="en-US" sz="3000" dirty="0">
                          <a:latin typeface="+mn-lt"/>
                          <a:cs typeface="Arial" panose="020B0604020202020204" pitchFamily="34" charset="0"/>
                        </a:rPr>
                        <a:t>15.6</a:t>
                      </a:r>
                    </a:p>
                  </a:txBody>
                  <a:tcPr/>
                </a:tc>
                <a:extLst>
                  <a:ext uri="{0D108BD9-81ED-4DB2-BD59-A6C34878D82A}">
                    <a16:rowId xmlns:a16="http://schemas.microsoft.com/office/drawing/2014/main" xmlns="" val="1474291988"/>
                  </a:ext>
                </a:extLst>
              </a:tr>
              <a:tr h="506142">
                <a:tc>
                  <a:txBody>
                    <a:bodyPr/>
                    <a:lstStyle/>
                    <a:p>
                      <a:r>
                        <a:rPr lang="en-US" sz="3000" dirty="0">
                          <a:latin typeface="+mn-lt"/>
                          <a:cs typeface="Arial" panose="020B0604020202020204" pitchFamily="34" charset="0"/>
                        </a:rPr>
                        <a:t>Other</a:t>
                      </a:r>
                    </a:p>
                  </a:txBody>
                  <a:tcPr/>
                </a:tc>
                <a:tc>
                  <a:txBody>
                    <a:bodyPr/>
                    <a:lstStyle/>
                    <a:p>
                      <a:pPr algn="ctr"/>
                      <a:r>
                        <a:rPr lang="en-US" sz="3000" dirty="0">
                          <a:latin typeface="+mn-lt"/>
                          <a:cs typeface="Arial" panose="020B0604020202020204" pitchFamily="34" charset="0"/>
                        </a:rPr>
                        <a:t>  7.7</a:t>
                      </a:r>
                    </a:p>
                  </a:txBody>
                  <a:tcPr/>
                </a:tc>
                <a:tc>
                  <a:txBody>
                    <a:bodyPr/>
                    <a:lstStyle/>
                    <a:p>
                      <a:pPr algn="ctr"/>
                      <a:r>
                        <a:rPr lang="en-US" sz="3000" dirty="0">
                          <a:latin typeface="+mn-lt"/>
                          <a:cs typeface="Arial" panose="020B0604020202020204" pitchFamily="34" charset="0"/>
                        </a:rPr>
                        <a:t>  7.8</a:t>
                      </a:r>
                    </a:p>
                  </a:txBody>
                  <a:tcPr/>
                </a:tc>
                <a:tc>
                  <a:txBody>
                    <a:bodyPr/>
                    <a:lstStyle/>
                    <a:p>
                      <a:pPr algn="ctr"/>
                      <a:r>
                        <a:rPr lang="en-US" sz="3000" dirty="0">
                          <a:latin typeface="+mn-lt"/>
                          <a:cs typeface="Arial" panose="020B0604020202020204" pitchFamily="34" charset="0"/>
                        </a:rPr>
                        <a:t>  3.1</a:t>
                      </a:r>
                    </a:p>
                  </a:txBody>
                  <a:tcPr/>
                </a:tc>
                <a:extLst>
                  <a:ext uri="{0D108BD9-81ED-4DB2-BD59-A6C34878D82A}">
                    <a16:rowId xmlns:a16="http://schemas.microsoft.com/office/drawing/2014/main" xmlns="" val="4043228997"/>
                  </a:ext>
                </a:extLst>
              </a:tr>
            </a:tbl>
          </a:graphicData>
        </a:graphic>
      </p:graphicFrame>
      <p:sp>
        <p:nvSpPr>
          <p:cNvPr id="5" name="TextBox 4">
            <a:extLst>
              <a:ext uri="{FF2B5EF4-FFF2-40B4-BE49-F238E27FC236}">
                <a16:creationId xmlns:a16="http://schemas.microsoft.com/office/drawing/2014/main" xmlns="" id="{4E477AE3-D9D2-FD49-A5C0-E0DB658A6521}"/>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5951391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903849" y="125973"/>
            <a:ext cx="10515600" cy="1325563"/>
          </a:xfrm>
        </p:spPr>
        <p:txBody>
          <a:bodyPr/>
          <a:lstStyle/>
          <a:p>
            <a:r>
              <a:rPr lang="en-US" dirty="0">
                <a:latin typeface="+mj-lt"/>
                <a:cs typeface="Arial" panose="020B0604020202020204" pitchFamily="34" charset="0"/>
              </a:rPr>
              <a:t>Assistance – USDA OPPE</a:t>
            </a:r>
          </a:p>
        </p:txBody>
      </p:sp>
      <p:sp>
        <p:nvSpPr>
          <p:cNvPr id="2" name="Rectangle 1"/>
          <p:cNvSpPr/>
          <p:nvPr/>
        </p:nvSpPr>
        <p:spPr>
          <a:xfrm>
            <a:off x="903849" y="1995855"/>
            <a:ext cx="10728827" cy="3569567"/>
          </a:xfrm>
          <a:prstGeom prst="rect">
            <a:avLst/>
          </a:prstGeom>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600" u="none" strike="noStrike" kern="1200" cap="none" spc="0" normalizeH="0" baseline="0" noProof="0" dirty="0">
                <a:ln>
                  <a:noFill/>
                </a:ln>
                <a:solidFill>
                  <a:schemeClr val="accent1"/>
                </a:solidFill>
                <a:effectLst/>
                <a:uLnTx/>
                <a:uFillTx/>
                <a:cs typeface="Arial" panose="020B0604020202020204" pitchFamily="34" charset="0"/>
              </a:rPr>
              <a:t>The Office of Partnerships and Public Engagement develops and maintains partnerships focused on solutions to challenges facing rural and </a:t>
            </a:r>
            <a:r>
              <a:rPr kumimoji="0" lang="en-US" sz="2600" u="sng" strike="noStrike" kern="1200" cap="none" spc="0" normalizeH="0" baseline="0" noProof="0" dirty="0">
                <a:ln>
                  <a:noFill/>
                </a:ln>
                <a:solidFill>
                  <a:schemeClr val="accent1"/>
                </a:solidFill>
                <a:effectLst/>
                <a:uLnTx/>
                <a:uFillTx/>
                <a:cs typeface="Arial" panose="020B0604020202020204" pitchFamily="34" charset="0"/>
              </a:rPr>
              <a:t>underserved communities </a:t>
            </a:r>
            <a:r>
              <a:rPr kumimoji="0" lang="en-US" sz="2600" u="none" strike="noStrike" kern="1200" cap="none" spc="0" normalizeH="0" baseline="0" noProof="0" dirty="0">
                <a:ln>
                  <a:noFill/>
                </a:ln>
                <a:solidFill>
                  <a:schemeClr val="accent1"/>
                </a:solidFill>
                <a:effectLst/>
                <a:uLnTx/>
                <a:uFillTx/>
                <a:cs typeface="Arial" panose="020B0604020202020204" pitchFamily="34" charset="0"/>
              </a:rPr>
              <a:t>in the United States, and connects those communities to the education, tools, and resources available to them through U.S. Department of Agriculture programs and initiatives. We facilitate partnerships and offer education and resources to foster hope and opportunity, wealth creation, and asset building in rural and underserved communities.</a:t>
            </a:r>
          </a:p>
        </p:txBody>
      </p:sp>
      <p:sp>
        <p:nvSpPr>
          <p:cNvPr id="4" name="TextBox 3">
            <a:extLst>
              <a:ext uri="{FF2B5EF4-FFF2-40B4-BE49-F238E27FC236}">
                <a16:creationId xmlns:a16="http://schemas.microsoft.com/office/drawing/2014/main" xmlns="" id="{28340707-8AAF-0747-A76F-665B94301B4D}"/>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11" name="Rounded Rectangle 10">
            <a:extLst>
              <a:ext uri="{FF2B5EF4-FFF2-40B4-BE49-F238E27FC236}">
                <a16:creationId xmlns:a16="http://schemas.microsoft.com/office/drawing/2014/main" xmlns="" id="{BDE2080B-BF10-E44E-901C-5F1A544F8F2E}"/>
              </a:ext>
            </a:extLst>
          </p:cNvPr>
          <p:cNvSpPr/>
          <p:nvPr/>
        </p:nvSpPr>
        <p:spPr>
          <a:xfrm>
            <a:off x="671513" y="1828800"/>
            <a:ext cx="11287125" cy="3943350"/>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93686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p:txBody>
          <a:bodyPr/>
          <a:lstStyle/>
          <a:p>
            <a:r>
              <a:rPr lang="en-US" dirty="0">
                <a:latin typeface="+mj-lt"/>
                <a:cs typeface="Arial" panose="020B0604020202020204" pitchFamily="34" charset="0"/>
              </a:rPr>
              <a:t>Assistance – USDA Programs</a:t>
            </a:r>
            <a:endParaRPr lang="en-US" dirty="0">
              <a:latin typeface="+mj-lt"/>
            </a:endParaRPr>
          </a:p>
        </p:txBody>
      </p:sp>
      <p:sp>
        <p:nvSpPr>
          <p:cNvPr id="2" name="TextBox 1"/>
          <p:cNvSpPr txBox="1"/>
          <p:nvPr/>
        </p:nvSpPr>
        <p:spPr>
          <a:xfrm>
            <a:off x="688182" y="2431484"/>
            <a:ext cx="7577138" cy="255454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000" u="none" strike="noStrike" kern="1200" cap="none" spc="0" normalizeH="0" baseline="0" noProof="0" dirty="0">
                <a:ln>
                  <a:noFill/>
                </a:ln>
                <a:solidFill>
                  <a:prstClr val="black"/>
                </a:solidFill>
                <a:effectLst/>
                <a:uLnTx/>
                <a:uFillTx/>
              </a:rPr>
              <a:t>Socially Disadvantaged Farmer and Rancher and Veteran Farmer and Rancher (2501) Program</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000" u="none" strike="noStrike" kern="1200" cap="none" spc="0" normalizeH="0" baseline="0" noProof="0" dirty="0">
                <a:ln>
                  <a:noFill/>
                </a:ln>
                <a:solidFill>
                  <a:prstClr val="black"/>
                </a:solidFill>
                <a:effectLst/>
                <a:uLnTx/>
                <a:uFillTx/>
              </a:rPr>
              <a:t>Beginning Famer and Rancher Development Program (BFRDP)</a:t>
            </a:r>
          </a:p>
        </p:txBody>
      </p:sp>
      <p:sp>
        <p:nvSpPr>
          <p:cNvPr id="4" name="TextBox 3">
            <a:extLst>
              <a:ext uri="{FF2B5EF4-FFF2-40B4-BE49-F238E27FC236}">
                <a16:creationId xmlns:a16="http://schemas.microsoft.com/office/drawing/2014/main" xmlns="" id="{2A1D8D73-988D-9E40-8253-B0CD9BC7A28D}"/>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5" name="Content Placeholder 4">
            <a:extLst>
              <a:ext uri="{FF2B5EF4-FFF2-40B4-BE49-F238E27FC236}">
                <a16:creationId xmlns:a16="http://schemas.microsoft.com/office/drawing/2014/main" xmlns="" id="{9A957C2C-F1DB-AF40-BAE6-7DCF20B235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167" b="22559"/>
          <a:stretch/>
        </p:blipFill>
        <p:spPr>
          <a:xfrm>
            <a:off x="7992492" y="1815739"/>
            <a:ext cx="3098194" cy="2970017"/>
          </a:xfrm>
          <a:prstGeom prst="rect">
            <a:avLst/>
          </a:prstGeom>
          <a:noFill/>
          <a:ln w="127000" cmpd="sng">
            <a:solidFill>
              <a:schemeClr val="bg1"/>
            </a:solidFill>
            <a:miter lim="800000"/>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xmlns="" id="{61E64913-8AE0-CF43-9012-0C40F88C7D27}"/>
              </a:ext>
            </a:extLst>
          </p:cNvPr>
          <p:cNvSpPr txBox="1"/>
          <p:nvPr/>
        </p:nvSpPr>
        <p:spPr>
          <a:xfrm>
            <a:off x="11472863" y="62007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9084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1035148" y="576139"/>
            <a:ext cx="10515600" cy="738311"/>
          </a:xfrm>
        </p:spPr>
        <p:txBody>
          <a:bodyPr/>
          <a:lstStyle/>
          <a:p>
            <a:r>
              <a:rPr lang="en-US" dirty="0">
                <a:latin typeface="+mj-lt"/>
                <a:cs typeface="Arial" panose="020B0604020202020204" pitchFamily="34" charset="0"/>
              </a:rPr>
              <a:t>USDA OPPE 2501 PROJECTS 2019</a:t>
            </a:r>
          </a:p>
        </p:txBody>
      </p:sp>
      <p:graphicFrame>
        <p:nvGraphicFramePr>
          <p:cNvPr id="4" name="Table 3"/>
          <p:cNvGraphicFramePr>
            <a:graphicFrameLocks noGrp="1"/>
          </p:cNvGraphicFramePr>
          <p:nvPr>
            <p:extLst>
              <p:ext uri="{D42A27DB-BD31-4B8C-83A1-F6EECF244321}">
                <p14:modId xmlns:p14="http://schemas.microsoft.com/office/powerpoint/2010/main" val="286341501"/>
              </p:ext>
            </p:extLst>
          </p:nvPr>
        </p:nvGraphicFramePr>
        <p:xfrm>
          <a:off x="1560629" y="1947895"/>
          <a:ext cx="9070742" cy="3459480"/>
        </p:xfrm>
        <a:graphic>
          <a:graphicData uri="http://schemas.openxmlformats.org/drawingml/2006/table">
            <a:tbl>
              <a:tblPr firstRow="1" bandRow="1">
                <a:tableStyleId>{5C22544A-7EE6-4342-B048-85BDC9FD1C3A}</a:tableStyleId>
              </a:tblPr>
              <a:tblGrid>
                <a:gridCol w="3724465">
                  <a:extLst>
                    <a:ext uri="{9D8B030D-6E8A-4147-A177-3AD203B41FA5}">
                      <a16:colId xmlns:a16="http://schemas.microsoft.com/office/drawing/2014/main" xmlns="" val="329079085"/>
                    </a:ext>
                  </a:extLst>
                </a:gridCol>
                <a:gridCol w="1786039">
                  <a:extLst>
                    <a:ext uri="{9D8B030D-6E8A-4147-A177-3AD203B41FA5}">
                      <a16:colId xmlns:a16="http://schemas.microsoft.com/office/drawing/2014/main" xmlns="" val="804146100"/>
                    </a:ext>
                  </a:extLst>
                </a:gridCol>
                <a:gridCol w="2328862">
                  <a:extLst>
                    <a:ext uri="{9D8B030D-6E8A-4147-A177-3AD203B41FA5}">
                      <a16:colId xmlns:a16="http://schemas.microsoft.com/office/drawing/2014/main" xmlns="" val="4113957623"/>
                    </a:ext>
                  </a:extLst>
                </a:gridCol>
                <a:gridCol w="1231376">
                  <a:extLst>
                    <a:ext uri="{9D8B030D-6E8A-4147-A177-3AD203B41FA5}">
                      <a16:colId xmlns:a16="http://schemas.microsoft.com/office/drawing/2014/main" xmlns="" val="3608892240"/>
                    </a:ext>
                  </a:extLst>
                </a:gridCol>
              </a:tblGrid>
              <a:tr h="370840">
                <a:tc>
                  <a:txBody>
                    <a:bodyPr/>
                    <a:lstStyle/>
                    <a:p>
                      <a:r>
                        <a:rPr lang="en-US" sz="3000" dirty="0">
                          <a:latin typeface="+mj-lt"/>
                          <a:cs typeface="Arial" panose="020B0604020202020204" pitchFamily="34" charset="0"/>
                        </a:rPr>
                        <a:t>REGION</a:t>
                      </a:r>
                    </a:p>
                  </a:txBody>
                  <a:tcPr/>
                </a:tc>
                <a:tc>
                  <a:txBody>
                    <a:bodyPr/>
                    <a:lstStyle/>
                    <a:p>
                      <a:pPr algn="l"/>
                      <a:r>
                        <a:rPr lang="en-US" sz="3000" dirty="0">
                          <a:latin typeface="+mj-lt"/>
                          <a:cs typeface="Arial" panose="020B0604020202020204" pitchFamily="34" charset="0"/>
                        </a:rPr>
                        <a:t>%</a:t>
                      </a:r>
                    </a:p>
                  </a:txBody>
                  <a:tcPr/>
                </a:tc>
                <a:tc>
                  <a:txBody>
                    <a:bodyPr/>
                    <a:lstStyle/>
                    <a:p>
                      <a:pPr algn="l"/>
                      <a:r>
                        <a:rPr lang="en-US" sz="3000" dirty="0">
                          <a:latin typeface="+mj-lt"/>
                          <a:cs typeface="Arial" panose="020B0604020202020204" pitchFamily="34" charset="0"/>
                        </a:rPr>
                        <a:t>ENTITY</a:t>
                      </a:r>
                    </a:p>
                  </a:txBody>
                  <a:tcPr/>
                </a:tc>
                <a:tc>
                  <a:txBody>
                    <a:bodyPr/>
                    <a:lstStyle/>
                    <a:p>
                      <a:pPr algn="l"/>
                      <a:r>
                        <a:rPr lang="en-US" sz="3000" dirty="0">
                          <a:latin typeface="+mj-lt"/>
                          <a:cs typeface="Arial" panose="020B0604020202020204" pitchFamily="34" charset="0"/>
                        </a:rPr>
                        <a:t>%</a:t>
                      </a:r>
                    </a:p>
                  </a:txBody>
                  <a:tcPr/>
                </a:tc>
                <a:extLst>
                  <a:ext uri="{0D108BD9-81ED-4DB2-BD59-A6C34878D82A}">
                    <a16:rowId xmlns:a16="http://schemas.microsoft.com/office/drawing/2014/main" xmlns="" val="969765879"/>
                  </a:ext>
                </a:extLst>
              </a:tr>
              <a:tr h="370840">
                <a:tc>
                  <a:txBody>
                    <a:bodyPr/>
                    <a:lstStyle/>
                    <a:p>
                      <a:r>
                        <a:rPr lang="en-US" sz="3000" dirty="0">
                          <a:latin typeface="+mj-lt"/>
                          <a:cs typeface="Arial" panose="020B0604020202020204" pitchFamily="34" charset="0"/>
                        </a:rPr>
                        <a:t>South</a:t>
                      </a:r>
                    </a:p>
                  </a:txBody>
                  <a:tcPr/>
                </a:tc>
                <a:tc>
                  <a:txBody>
                    <a:bodyPr/>
                    <a:lstStyle/>
                    <a:p>
                      <a:pPr algn="l"/>
                      <a:r>
                        <a:rPr lang="en-US" sz="3000" dirty="0">
                          <a:latin typeface="+mj-lt"/>
                          <a:cs typeface="Arial" panose="020B0604020202020204" pitchFamily="34" charset="0"/>
                        </a:rPr>
                        <a:t>39.4</a:t>
                      </a:r>
                    </a:p>
                  </a:txBody>
                  <a:tcPr/>
                </a:tc>
                <a:tc>
                  <a:txBody>
                    <a:bodyPr/>
                    <a:lstStyle/>
                    <a:p>
                      <a:pPr algn="l"/>
                      <a:r>
                        <a:rPr lang="en-US" sz="3000" dirty="0">
                          <a:latin typeface="+mj-lt"/>
                          <a:cs typeface="Arial" panose="020B0604020202020204" pitchFamily="34" charset="0"/>
                        </a:rPr>
                        <a:t>1890</a:t>
                      </a:r>
                    </a:p>
                  </a:txBody>
                  <a:tcPr/>
                </a:tc>
                <a:tc>
                  <a:txBody>
                    <a:bodyPr/>
                    <a:lstStyle/>
                    <a:p>
                      <a:pPr algn="l"/>
                      <a:r>
                        <a:rPr lang="en-US" sz="3000" dirty="0">
                          <a:latin typeface="+mj-lt"/>
                          <a:cs typeface="Arial" panose="020B0604020202020204" pitchFamily="34" charset="0"/>
                        </a:rPr>
                        <a:t>15.2</a:t>
                      </a:r>
                    </a:p>
                  </a:txBody>
                  <a:tcPr/>
                </a:tc>
                <a:extLst>
                  <a:ext uri="{0D108BD9-81ED-4DB2-BD59-A6C34878D82A}">
                    <a16:rowId xmlns:a16="http://schemas.microsoft.com/office/drawing/2014/main" xmlns="" val="1605786451"/>
                  </a:ext>
                </a:extLst>
              </a:tr>
              <a:tr h="370840">
                <a:tc>
                  <a:txBody>
                    <a:bodyPr/>
                    <a:lstStyle/>
                    <a:p>
                      <a:r>
                        <a:rPr lang="en-US" sz="3000" dirty="0">
                          <a:latin typeface="+mj-lt"/>
                          <a:cs typeface="Arial" panose="020B0604020202020204" pitchFamily="34" charset="0"/>
                        </a:rPr>
                        <a:t>Northeast</a:t>
                      </a:r>
                    </a:p>
                  </a:txBody>
                  <a:tcPr/>
                </a:tc>
                <a:tc>
                  <a:txBody>
                    <a:bodyPr/>
                    <a:lstStyle/>
                    <a:p>
                      <a:pPr algn="l"/>
                      <a:r>
                        <a:rPr lang="en-US" sz="3000" dirty="0">
                          <a:latin typeface="+mj-lt"/>
                          <a:cs typeface="Arial" panose="020B0604020202020204" pitchFamily="34" charset="0"/>
                        </a:rPr>
                        <a:t>18.2</a:t>
                      </a:r>
                    </a:p>
                  </a:txBody>
                  <a:tcPr/>
                </a:tc>
                <a:tc>
                  <a:txBody>
                    <a:bodyPr/>
                    <a:lstStyle/>
                    <a:p>
                      <a:pPr algn="l"/>
                      <a:r>
                        <a:rPr lang="en-US" sz="3000" dirty="0">
                          <a:latin typeface="+mj-lt"/>
                          <a:cs typeface="Arial" panose="020B0604020202020204" pitchFamily="34" charset="0"/>
                        </a:rPr>
                        <a:t>1862</a:t>
                      </a:r>
                    </a:p>
                  </a:txBody>
                  <a:tcPr/>
                </a:tc>
                <a:tc>
                  <a:txBody>
                    <a:bodyPr/>
                    <a:lstStyle/>
                    <a:p>
                      <a:pPr algn="l"/>
                      <a:r>
                        <a:rPr lang="en-US" sz="3000" dirty="0">
                          <a:latin typeface="+mj-lt"/>
                          <a:cs typeface="Arial" panose="020B0604020202020204" pitchFamily="34" charset="0"/>
                        </a:rPr>
                        <a:t>3.0</a:t>
                      </a:r>
                    </a:p>
                  </a:txBody>
                  <a:tcPr/>
                </a:tc>
                <a:extLst>
                  <a:ext uri="{0D108BD9-81ED-4DB2-BD59-A6C34878D82A}">
                    <a16:rowId xmlns:a16="http://schemas.microsoft.com/office/drawing/2014/main" xmlns="" val="3052826579"/>
                  </a:ext>
                </a:extLst>
              </a:tr>
              <a:tr h="370840">
                <a:tc>
                  <a:txBody>
                    <a:bodyPr/>
                    <a:lstStyle/>
                    <a:p>
                      <a:r>
                        <a:rPr lang="en-US" sz="3000" dirty="0">
                          <a:latin typeface="+mj-lt"/>
                          <a:cs typeface="Arial" panose="020B0604020202020204" pitchFamily="34" charset="0"/>
                        </a:rPr>
                        <a:t>North Central</a:t>
                      </a:r>
                    </a:p>
                  </a:txBody>
                  <a:tcPr/>
                </a:tc>
                <a:tc>
                  <a:txBody>
                    <a:bodyPr/>
                    <a:lstStyle/>
                    <a:p>
                      <a:pPr algn="l"/>
                      <a:r>
                        <a:rPr lang="en-US" sz="3000" dirty="0">
                          <a:latin typeface="+mj-lt"/>
                          <a:cs typeface="Arial" panose="020B0604020202020204" pitchFamily="34" charset="0"/>
                        </a:rPr>
                        <a:t>15.2</a:t>
                      </a:r>
                    </a:p>
                  </a:txBody>
                  <a:tcPr/>
                </a:tc>
                <a:tc>
                  <a:txBody>
                    <a:bodyPr/>
                    <a:lstStyle/>
                    <a:p>
                      <a:pPr algn="l"/>
                      <a:r>
                        <a:rPr lang="en-US" sz="3000" dirty="0">
                          <a:latin typeface="+mj-lt"/>
                          <a:cs typeface="Arial" panose="020B0604020202020204" pitchFamily="34" charset="0"/>
                        </a:rPr>
                        <a:t>1994</a:t>
                      </a:r>
                    </a:p>
                  </a:txBody>
                  <a:tcPr/>
                </a:tc>
                <a:tc>
                  <a:txBody>
                    <a:bodyPr/>
                    <a:lstStyle/>
                    <a:p>
                      <a:pPr algn="l"/>
                      <a:r>
                        <a:rPr lang="en-US" sz="3000" dirty="0">
                          <a:latin typeface="+mj-lt"/>
                          <a:cs typeface="Arial" panose="020B0604020202020204" pitchFamily="34" charset="0"/>
                        </a:rPr>
                        <a:t>6.1</a:t>
                      </a:r>
                    </a:p>
                  </a:txBody>
                  <a:tcPr/>
                </a:tc>
                <a:extLst>
                  <a:ext uri="{0D108BD9-81ED-4DB2-BD59-A6C34878D82A}">
                    <a16:rowId xmlns:a16="http://schemas.microsoft.com/office/drawing/2014/main" xmlns="" val="1100607732"/>
                  </a:ext>
                </a:extLst>
              </a:tr>
              <a:tr h="370840">
                <a:tc>
                  <a:txBody>
                    <a:bodyPr/>
                    <a:lstStyle/>
                    <a:p>
                      <a:r>
                        <a:rPr lang="en-US" sz="3000" dirty="0">
                          <a:latin typeface="+mj-lt"/>
                          <a:cs typeface="Arial" panose="020B0604020202020204" pitchFamily="34" charset="0"/>
                        </a:rPr>
                        <a:t>West</a:t>
                      </a:r>
                    </a:p>
                  </a:txBody>
                  <a:tcPr/>
                </a:tc>
                <a:tc>
                  <a:txBody>
                    <a:bodyPr/>
                    <a:lstStyle/>
                    <a:p>
                      <a:pPr algn="l"/>
                      <a:r>
                        <a:rPr lang="en-US" sz="3000" dirty="0">
                          <a:latin typeface="+mj-lt"/>
                          <a:cs typeface="Arial" panose="020B0604020202020204" pitchFamily="34" charset="0"/>
                        </a:rPr>
                        <a:t>27.3</a:t>
                      </a:r>
                    </a:p>
                  </a:txBody>
                  <a:tcPr/>
                </a:tc>
                <a:tc>
                  <a:txBody>
                    <a:bodyPr/>
                    <a:lstStyle/>
                    <a:p>
                      <a:pPr algn="l"/>
                      <a:r>
                        <a:rPr lang="en-US" sz="3000" dirty="0">
                          <a:latin typeface="+mj-lt"/>
                          <a:cs typeface="Arial" panose="020B0604020202020204" pitchFamily="34" charset="0"/>
                        </a:rPr>
                        <a:t>CBO/Other</a:t>
                      </a:r>
                    </a:p>
                  </a:txBody>
                  <a:tcPr/>
                </a:tc>
                <a:tc>
                  <a:txBody>
                    <a:bodyPr/>
                    <a:lstStyle/>
                    <a:p>
                      <a:pPr algn="l"/>
                      <a:r>
                        <a:rPr lang="en-US" sz="3000" dirty="0">
                          <a:latin typeface="+mj-lt"/>
                          <a:cs typeface="Arial" panose="020B0604020202020204" pitchFamily="34" charset="0"/>
                        </a:rPr>
                        <a:t>75.8</a:t>
                      </a:r>
                    </a:p>
                  </a:txBody>
                  <a:tcPr/>
                </a:tc>
                <a:extLst>
                  <a:ext uri="{0D108BD9-81ED-4DB2-BD59-A6C34878D82A}">
                    <a16:rowId xmlns:a16="http://schemas.microsoft.com/office/drawing/2014/main" xmlns="" val="978908864"/>
                  </a:ext>
                </a:extLst>
              </a:tr>
              <a:tr h="138463">
                <a:tc>
                  <a:txBody>
                    <a:bodyPr/>
                    <a:lstStyle/>
                    <a:p>
                      <a:endParaRPr lang="en-US" sz="500" dirty="0">
                        <a:latin typeface="+mj-lt"/>
                        <a:cs typeface="Arial" panose="020B0604020202020204" pitchFamily="34" charset="0"/>
                      </a:endParaRPr>
                    </a:p>
                  </a:txBody>
                  <a:tcPr/>
                </a:tc>
                <a:tc>
                  <a:txBody>
                    <a:bodyPr/>
                    <a:lstStyle/>
                    <a:p>
                      <a:pPr algn="l"/>
                      <a:endParaRPr lang="en-US" sz="500" dirty="0">
                        <a:latin typeface="+mj-lt"/>
                        <a:cs typeface="Arial" panose="020B0604020202020204" pitchFamily="34" charset="0"/>
                      </a:endParaRPr>
                    </a:p>
                  </a:txBody>
                  <a:tcPr/>
                </a:tc>
                <a:tc>
                  <a:txBody>
                    <a:bodyPr/>
                    <a:lstStyle/>
                    <a:p>
                      <a:pPr algn="l"/>
                      <a:endParaRPr lang="en-US" sz="500" dirty="0">
                        <a:latin typeface="+mj-lt"/>
                        <a:cs typeface="Arial" panose="020B0604020202020204" pitchFamily="34" charset="0"/>
                      </a:endParaRPr>
                    </a:p>
                  </a:txBody>
                  <a:tcPr/>
                </a:tc>
                <a:tc>
                  <a:txBody>
                    <a:bodyPr/>
                    <a:lstStyle/>
                    <a:p>
                      <a:pPr algn="l"/>
                      <a:endParaRPr lang="en-US" sz="500" dirty="0">
                        <a:latin typeface="+mj-lt"/>
                        <a:cs typeface="Arial" panose="020B0604020202020204" pitchFamily="34" charset="0"/>
                      </a:endParaRPr>
                    </a:p>
                  </a:txBody>
                  <a:tcPr/>
                </a:tc>
                <a:extLst>
                  <a:ext uri="{0D108BD9-81ED-4DB2-BD59-A6C34878D82A}">
                    <a16:rowId xmlns:a16="http://schemas.microsoft.com/office/drawing/2014/main" xmlns="" val="2939185373"/>
                  </a:ext>
                </a:extLst>
              </a:tr>
              <a:tr h="370840">
                <a:tc>
                  <a:txBody>
                    <a:bodyPr/>
                    <a:lstStyle/>
                    <a:p>
                      <a:r>
                        <a:rPr lang="en-US" sz="3000" dirty="0">
                          <a:latin typeface="+mj-lt"/>
                          <a:cs typeface="Arial" panose="020B0604020202020204" pitchFamily="34" charset="0"/>
                        </a:rPr>
                        <a:t>Total</a:t>
                      </a:r>
                    </a:p>
                  </a:txBody>
                  <a:tcPr/>
                </a:tc>
                <a:tc>
                  <a:txBody>
                    <a:bodyPr/>
                    <a:lstStyle/>
                    <a:p>
                      <a:pPr algn="l"/>
                      <a:r>
                        <a:rPr lang="en-US" sz="3000" dirty="0">
                          <a:latin typeface="+mj-lt"/>
                          <a:cs typeface="Arial" panose="020B0604020202020204" pitchFamily="34" charset="0"/>
                        </a:rPr>
                        <a:t>100.1</a:t>
                      </a:r>
                    </a:p>
                  </a:txBody>
                  <a:tcPr/>
                </a:tc>
                <a:tc>
                  <a:txBody>
                    <a:bodyPr/>
                    <a:lstStyle/>
                    <a:p>
                      <a:pPr algn="l"/>
                      <a:r>
                        <a:rPr lang="en-US" sz="3000" dirty="0">
                          <a:latin typeface="+mj-lt"/>
                          <a:cs typeface="Arial" panose="020B0604020202020204" pitchFamily="34" charset="0"/>
                        </a:rPr>
                        <a:t>Total</a:t>
                      </a:r>
                    </a:p>
                  </a:txBody>
                  <a:tcPr/>
                </a:tc>
                <a:tc>
                  <a:txBody>
                    <a:bodyPr/>
                    <a:lstStyle/>
                    <a:p>
                      <a:pPr algn="l"/>
                      <a:r>
                        <a:rPr lang="en-US" sz="3000" dirty="0">
                          <a:latin typeface="+mj-lt"/>
                          <a:cs typeface="Arial" panose="020B0604020202020204" pitchFamily="34" charset="0"/>
                        </a:rPr>
                        <a:t>100.1</a:t>
                      </a:r>
                    </a:p>
                  </a:txBody>
                  <a:tcPr/>
                </a:tc>
                <a:extLst>
                  <a:ext uri="{0D108BD9-81ED-4DB2-BD59-A6C34878D82A}">
                    <a16:rowId xmlns:a16="http://schemas.microsoft.com/office/drawing/2014/main" xmlns="" val="3823550636"/>
                  </a:ext>
                </a:extLst>
              </a:tr>
            </a:tbl>
          </a:graphicData>
        </a:graphic>
      </p:graphicFrame>
      <p:sp>
        <p:nvSpPr>
          <p:cNvPr id="5" name="TextBox 4">
            <a:extLst>
              <a:ext uri="{FF2B5EF4-FFF2-40B4-BE49-F238E27FC236}">
                <a16:creationId xmlns:a16="http://schemas.microsoft.com/office/drawing/2014/main" xmlns="" id="{16CB970E-CFFC-5141-BA5E-2D445F0D8B3B}"/>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3917460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714375" y="407327"/>
            <a:ext cx="11019252" cy="954295"/>
          </a:xfrm>
        </p:spPr>
        <p:txBody>
          <a:bodyPr/>
          <a:lstStyle/>
          <a:p>
            <a:r>
              <a:rPr lang="en-US" dirty="0">
                <a:latin typeface="+mj-lt"/>
                <a:cs typeface="Arial" panose="020B0604020202020204" pitchFamily="34" charset="0"/>
              </a:rPr>
              <a:t>Assistance – Cooperative Extension</a:t>
            </a:r>
          </a:p>
        </p:txBody>
      </p:sp>
      <p:pic>
        <p:nvPicPr>
          <p:cNvPr id="4" name="Picture 3"/>
          <p:cNvPicPr/>
          <p:nvPr/>
        </p:nvPicPr>
        <p:blipFill rotWithShape="1">
          <a:blip r:embed="rId3"/>
          <a:srcRect l="42726" t="26854" r="21919" b="6256"/>
          <a:stretch/>
        </p:blipFill>
        <p:spPr bwMode="auto">
          <a:xfrm>
            <a:off x="1585571" y="2148232"/>
            <a:ext cx="3883220" cy="3944983"/>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13589" t="16901" r="26505" b="6231"/>
          <a:stretch/>
        </p:blipFill>
        <p:spPr bwMode="auto">
          <a:xfrm>
            <a:off x="6295268" y="2148232"/>
            <a:ext cx="4574369" cy="3530991"/>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8437265" y="1594234"/>
            <a:ext cx="16639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strike="noStrike" kern="1200" cap="none" spc="0" normalizeH="0" baseline="0" noProof="0" dirty="0">
                <a:ln>
                  <a:noFill/>
                </a:ln>
                <a:effectLst/>
                <a:uLnTx/>
                <a:uFillTx/>
                <a:latin typeface="Avenir Heavy" panose="02000503020000020003" pitchFamily="2" charset="0"/>
              </a:rPr>
              <a:t>1994s</a:t>
            </a:r>
          </a:p>
        </p:txBody>
      </p:sp>
      <p:sp>
        <p:nvSpPr>
          <p:cNvPr id="6" name="TextBox 5"/>
          <p:cNvSpPr txBox="1"/>
          <p:nvPr/>
        </p:nvSpPr>
        <p:spPr>
          <a:xfrm>
            <a:off x="2357437" y="1638621"/>
            <a:ext cx="12858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strike="noStrike" kern="1200" cap="none" spc="0" normalizeH="0" baseline="0" noProof="0" dirty="0">
                <a:ln>
                  <a:noFill/>
                </a:ln>
                <a:effectLst/>
                <a:uLnTx/>
                <a:uFillTx/>
                <a:latin typeface="Avenir Heavy" panose="02000503020000020003" pitchFamily="2" charset="0"/>
              </a:rPr>
              <a:t>1890s</a:t>
            </a:r>
          </a:p>
        </p:txBody>
      </p:sp>
      <p:sp>
        <p:nvSpPr>
          <p:cNvPr id="7" name="TextBox 6">
            <a:extLst>
              <a:ext uri="{FF2B5EF4-FFF2-40B4-BE49-F238E27FC236}">
                <a16:creationId xmlns:a16="http://schemas.microsoft.com/office/drawing/2014/main" xmlns="" id="{7D7A0928-8442-5B40-AE09-F1F3975EB52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6902064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605085" y="717719"/>
            <a:ext cx="10653712" cy="892176"/>
          </a:xfrm>
        </p:spPr>
        <p:txBody>
          <a:bodyPr/>
          <a:lstStyle/>
          <a:p>
            <a:r>
              <a:rPr lang="en-US" dirty="0">
                <a:cs typeface="Arial" panose="020B0604020202020204" pitchFamily="34" charset="0"/>
              </a:rPr>
              <a:t>Assistance - CBOs</a:t>
            </a:r>
          </a:p>
        </p:txBody>
      </p:sp>
      <p:pic>
        <p:nvPicPr>
          <p:cNvPr id="4" name="Picture 3"/>
          <p:cNvPicPr/>
          <p:nvPr/>
        </p:nvPicPr>
        <p:blipFill rotWithShape="1">
          <a:blip r:embed="rId3"/>
          <a:srcRect t="9025" b="68558"/>
          <a:stretch/>
        </p:blipFill>
        <p:spPr bwMode="auto">
          <a:xfrm>
            <a:off x="857518" y="2095764"/>
            <a:ext cx="5705475" cy="917782"/>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6713" t="38720" r="10451" b="30124"/>
          <a:stretch/>
        </p:blipFill>
        <p:spPr bwMode="auto">
          <a:xfrm>
            <a:off x="857517" y="3492159"/>
            <a:ext cx="5705475" cy="1305751"/>
          </a:xfrm>
          <a:prstGeom prst="rect">
            <a:avLst/>
          </a:prstGeom>
          <a:ln w="12700">
            <a:noFill/>
          </a:ln>
          <a:extLst>
            <a:ext uri="{53640926-AAD7-44d8-BBD7-CCE9431645EC}">
              <a14:shadowObscured xmlns:a14="http://schemas.microsoft.com/office/drawing/2010/main"/>
            </a:ext>
          </a:extLst>
        </p:spPr>
      </p:pic>
      <p:pic>
        <p:nvPicPr>
          <p:cNvPr id="6" name="Picture 5"/>
          <p:cNvPicPr/>
          <p:nvPr/>
        </p:nvPicPr>
        <p:blipFill rotWithShape="1">
          <a:blip r:embed="rId5"/>
          <a:srcRect l="26226" t="13984" r="49558" b="74062"/>
          <a:stretch/>
        </p:blipFill>
        <p:spPr bwMode="auto">
          <a:xfrm>
            <a:off x="7135012" y="2095765"/>
            <a:ext cx="3452026" cy="957820"/>
          </a:xfrm>
          <a:prstGeom prst="rect">
            <a:avLst/>
          </a:prstGeom>
          <a:ln w="12700">
            <a:noFill/>
          </a:ln>
          <a:extLst>
            <a:ext uri="{53640926-AAD7-44d8-BBD7-CCE9431645EC}">
              <a14:shadowObscured xmlns:a14="http://schemas.microsoft.com/office/drawing/2010/main"/>
            </a:ext>
          </a:extLst>
        </p:spPr>
      </p:pic>
      <p:pic>
        <p:nvPicPr>
          <p:cNvPr id="7" name="Picture 6"/>
          <p:cNvPicPr/>
          <p:nvPr/>
        </p:nvPicPr>
        <p:blipFill rotWithShape="1">
          <a:blip r:embed="rId6"/>
          <a:srcRect l="11786" t="29992" r="35514" b="11472"/>
          <a:stretch/>
        </p:blipFill>
        <p:spPr bwMode="auto">
          <a:xfrm>
            <a:off x="7455853" y="3712123"/>
            <a:ext cx="3131185" cy="1955165"/>
          </a:xfrm>
          <a:prstGeom prst="rect">
            <a:avLst/>
          </a:prstGeom>
          <a:ln w="12700">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xmlns="" id="{8B109892-1A15-1741-AB37-BDBD65EE5CF1}"/>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3301530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838200" y="365124"/>
            <a:ext cx="10515600" cy="1035051"/>
          </a:xfrm>
        </p:spPr>
        <p:txBody>
          <a:bodyPr/>
          <a:lstStyle/>
          <a:p>
            <a:r>
              <a:rPr lang="en-US" dirty="0">
                <a:cs typeface="Arial" panose="020B0604020202020204" pitchFamily="34" charset="0"/>
              </a:rPr>
              <a:t>Questions</a:t>
            </a:r>
          </a:p>
        </p:txBody>
      </p:sp>
      <p:sp>
        <p:nvSpPr>
          <p:cNvPr id="2" name="TextBox 1"/>
          <p:cNvSpPr txBox="1"/>
          <p:nvPr/>
        </p:nvSpPr>
        <p:spPr>
          <a:xfrm>
            <a:off x="838200" y="2136305"/>
            <a:ext cx="4891088" cy="3416320"/>
          </a:xfrm>
          <a:prstGeom prst="rect">
            <a:avLst/>
          </a:prstGeom>
          <a:noFill/>
        </p:spPr>
        <p:txBody>
          <a:bodyPr wrap="square" rtlCol="0">
            <a:spAutoFit/>
          </a:bodyPr>
          <a:lstStyle/>
          <a:p>
            <a:pPr marL="342900" marR="0" lvl="0" indent="-342900" algn="l" defTabSz="914400" rtl="0" eaLnBrk="1" fontAlgn="auto" latinLnBrk="0" hangingPunct="1">
              <a:buClrTx/>
              <a:buSzTx/>
              <a:buFontTx/>
              <a:buAutoNum type="arabicPeriod"/>
              <a:tabLst/>
              <a:defRPr/>
            </a:pPr>
            <a:r>
              <a:rPr kumimoji="0" lang="en-US" sz="2800" u="none" strike="noStrike" kern="1200" cap="none" spc="0" normalizeH="0" baseline="0" noProof="0" dirty="0">
                <a:ln>
                  <a:noFill/>
                </a:ln>
                <a:solidFill>
                  <a:prstClr val="black"/>
                </a:solidFill>
                <a:effectLst/>
                <a:uLnTx/>
                <a:uFillTx/>
                <a:cs typeface="Arial" panose="020B0604020202020204" pitchFamily="34" charset="0"/>
              </a:rPr>
              <a:t>Who are those that need to be included?</a:t>
            </a:r>
          </a:p>
          <a:p>
            <a:pPr marL="914400" lvl="1" indent="-457200">
              <a:buFont typeface="Arial" panose="020B0604020202020204" pitchFamily="34" charset="0"/>
              <a:buChar char="•"/>
              <a:defRPr/>
            </a:pPr>
            <a:r>
              <a:rPr kumimoji="0" lang="en-US" sz="2800" u="none" strike="noStrike" kern="1200" cap="none" spc="0" normalizeH="0" baseline="0" noProof="0" dirty="0">
                <a:ln>
                  <a:noFill/>
                </a:ln>
                <a:solidFill>
                  <a:prstClr val="black"/>
                </a:solidFill>
                <a:effectLst/>
                <a:uLnTx/>
                <a:uFillTx/>
                <a:cs typeface="Arial" panose="020B0604020202020204" pitchFamily="34" charset="0"/>
              </a:rPr>
              <a:t>How can I find out?</a:t>
            </a:r>
          </a:p>
          <a:p>
            <a:pPr marL="342900" marR="0" lvl="0" indent="-342900" algn="l" defTabSz="914400" rtl="0" eaLnBrk="1" fontAlgn="auto" latinLnBrk="0" hangingPunct="1">
              <a:spcBef>
                <a:spcPts val="1200"/>
              </a:spcBef>
              <a:buClrTx/>
              <a:buSzTx/>
              <a:buFontTx/>
              <a:buAutoNum type="arabicPeriod"/>
              <a:tabLst/>
              <a:defRPr/>
            </a:pPr>
            <a:r>
              <a:rPr kumimoji="0" lang="en-US" sz="2800" u="none" strike="noStrike" kern="1200" cap="none" spc="0" normalizeH="0" baseline="0" noProof="0" dirty="0">
                <a:ln>
                  <a:noFill/>
                </a:ln>
                <a:solidFill>
                  <a:prstClr val="black"/>
                </a:solidFill>
                <a:effectLst/>
                <a:uLnTx/>
                <a:uFillTx/>
                <a:cs typeface="Arial" panose="020B0604020202020204" pitchFamily="34" charset="0"/>
              </a:rPr>
              <a:t>What do they need?</a:t>
            </a:r>
          </a:p>
          <a:p>
            <a:pPr marL="914400" lvl="1" indent="-457200">
              <a:buFont typeface="Arial" panose="020B0604020202020204" pitchFamily="34" charset="0"/>
              <a:buChar char="•"/>
              <a:defRPr/>
            </a:pPr>
            <a:r>
              <a:rPr kumimoji="0" lang="en-US" sz="2800" u="none" strike="noStrike" kern="1200" cap="none" spc="0" normalizeH="0" baseline="0" noProof="0" dirty="0">
                <a:ln>
                  <a:noFill/>
                </a:ln>
                <a:solidFill>
                  <a:prstClr val="black"/>
                </a:solidFill>
                <a:effectLst/>
                <a:uLnTx/>
                <a:uFillTx/>
                <a:cs typeface="Arial" panose="020B0604020202020204" pitchFamily="34" charset="0"/>
              </a:rPr>
              <a:t>How can I find out?</a:t>
            </a:r>
          </a:p>
          <a:p>
            <a:pPr marL="342900" marR="0" lvl="0" indent="-342900" algn="l" defTabSz="914400" rtl="0" eaLnBrk="1" fontAlgn="auto" latinLnBrk="0" hangingPunct="1">
              <a:spcBef>
                <a:spcPts val="1200"/>
              </a:spcBef>
              <a:buClrTx/>
              <a:buSzTx/>
              <a:buFontTx/>
              <a:buAutoNum type="arabicPeriod"/>
              <a:tabLst/>
              <a:defRPr/>
            </a:pPr>
            <a:r>
              <a:rPr kumimoji="0" lang="en-US" sz="2800" u="none" strike="noStrike" kern="1200" cap="none" spc="0" normalizeH="0" baseline="0" noProof="0" dirty="0">
                <a:ln>
                  <a:noFill/>
                </a:ln>
                <a:solidFill>
                  <a:prstClr val="black"/>
                </a:solidFill>
                <a:effectLst/>
                <a:uLnTx/>
                <a:uFillTx/>
                <a:cs typeface="Arial" panose="020B0604020202020204" pitchFamily="34" charset="0"/>
              </a:rPr>
              <a:t>How can I help?</a:t>
            </a:r>
          </a:p>
          <a:p>
            <a:pPr marL="914400" lvl="1" indent="-457200">
              <a:buFont typeface="Arial" panose="020B0604020202020204" pitchFamily="34" charset="0"/>
              <a:buChar char="•"/>
              <a:defRPr/>
            </a:pPr>
            <a:r>
              <a:rPr kumimoji="0" lang="en-US" sz="2800" u="none" strike="noStrike" kern="1200" cap="none" spc="0" normalizeH="0" baseline="0" noProof="0" dirty="0">
                <a:ln>
                  <a:noFill/>
                </a:ln>
                <a:solidFill>
                  <a:prstClr val="black"/>
                </a:solidFill>
                <a:effectLst/>
                <a:uLnTx/>
                <a:uFillTx/>
                <a:cs typeface="Arial" panose="020B0604020202020204" pitchFamily="34" charset="0"/>
              </a:rPr>
              <a:t>How can I find out?</a:t>
            </a:r>
          </a:p>
        </p:txBody>
      </p:sp>
      <p:sp>
        <p:nvSpPr>
          <p:cNvPr id="4" name="TextBox 3">
            <a:extLst>
              <a:ext uri="{FF2B5EF4-FFF2-40B4-BE49-F238E27FC236}">
                <a16:creationId xmlns:a16="http://schemas.microsoft.com/office/drawing/2014/main" xmlns="" id="{0C3D1BEE-9296-354F-ACCF-C31AE1FC733D}"/>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5" name="Content Placeholder 4">
            <a:extLst>
              <a:ext uri="{FF2B5EF4-FFF2-40B4-BE49-F238E27FC236}">
                <a16:creationId xmlns:a16="http://schemas.microsoft.com/office/drawing/2014/main" xmlns="" id="{12069430-C257-944A-9F95-CF8D81F16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8300" y="2016378"/>
            <a:ext cx="5304376" cy="3536248"/>
          </a:xfrm>
          <a:prstGeom prst="rect">
            <a:avLst/>
          </a:prstGeom>
          <a:noFill/>
          <a:ln w="127000" cmpd="sng">
            <a:solidFill>
              <a:schemeClr val="bg1"/>
            </a:solidFill>
            <a:miter lim="800000"/>
          </a:ln>
          <a:effectLst>
            <a:outerShdw blurRad="50800" dist="38100" dir="2700000" algn="tl" rotWithShape="0">
              <a:prstClr val="black">
                <a:alpha val="40000"/>
              </a:prstClr>
            </a:outerShdw>
          </a:effectLst>
        </p:spPr>
      </p:pic>
      <p:cxnSp>
        <p:nvCxnSpPr>
          <p:cNvPr id="7" name="Straight Connector 6">
            <a:extLst>
              <a:ext uri="{FF2B5EF4-FFF2-40B4-BE49-F238E27FC236}">
                <a16:creationId xmlns:a16="http://schemas.microsoft.com/office/drawing/2014/main" xmlns="" id="{3CD733A2-9545-FC46-8D1F-1E1D2C28A974}"/>
              </a:ext>
            </a:extLst>
          </p:cNvPr>
          <p:cNvCxnSpPr>
            <a:cxnSpLocks/>
          </p:cNvCxnSpPr>
          <p:nvPr/>
        </p:nvCxnSpPr>
        <p:spPr>
          <a:xfrm>
            <a:off x="528638" y="2016377"/>
            <a:ext cx="55578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FE49270-19E0-D14E-B751-B8A1087E3118}"/>
              </a:ext>
            </a:extLst>
          </p:cNvPr>
          <p:cNvCxnSpPr>
            <a:cxnSpLocks/>
          </p:cNvCxnSpPr>
          <p:nvPr/>
        </p:nvCxnSpPr>
        <p:spPr>
          <a:xfrm>
            <a:off x="423863" y="5668874"/>
            <a:ext cx="566261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8246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00B0F0"/>
                </a:solidFill>
              </a:rPr>
              <a:t>Questions and Discussion</a:t>
            </a:r>
          </a:p>
        </p:txBody>
      </p:sp>
      <p:sp>
        <p:nvSpPr>
          <p:cNvPr id="3" name="TextBox 2">
            <a:extLst>
              <a:ext uri="{FF2B5EF4-FFF2-40B4-BE49-F238E27FC236}">
                <a16:creationId xmlns:a16="http://schemas.microsoft.com/office/drawing/2014/main" xmlns="" id="{188FFE28-D13E-C044-BF80-D684A351847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6711254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9482E3F-398B-4F3A-ACFE-5C047DCAE7C7}"/>
              </a:ext>
            </a:extLst>
          </p:cNvPr>
          <p:cNvSpPr>
            <a:spLocks noGrp="1"/>
          </p:cNvSpPr>
          <p:nvPr>
            <p:ph idx="1"/>
          </p:nvPr>
        </p:nvSpPr>
        <p:spPr>
          <a:xfrm>
            <a:off x="838200" y="2228850"/>
            <a:ext cx="10794476" cy="3698984"/>
          </a:xfrm>
        </p:spPr>
        <p:txBody>
          <a:bodyPr>
            <a:normAutofit/>
          </a:bodyPr>
          <a:lstStyle/>
          <a:p>
            <a:pPr algn="ctr">
              <a:lnSpc>
                <a:spcPct val="100000"/>
              </a:lnSpc>
            </a:pPr>
            <a:r>
              <a:rPr lang="en-US" sz="3000" dirty="0" smtClean="0"/>
              <a:t>Post workshop follow up email</a:t>
            </a:r>
          </a:p>
          <a:p>
            <a:pPr marL="457200" lvl="1" indent="0" algn="ctr">
              <a:lnSpc>
                <a:spcPct val="100000"/>
              </a:lnSpc>
              <a:buNone/>
            </a:pPr>
            <a:r>
              <a:rPr lang="en-US" sz="2600" dirty="0" smtClean="0"/>
              <a:t>Workshop Evaluation, Attendee List, Video Recording Links</a:t>
            </a:r>
            <a:endParaRPr lang="en-US" sz="2600" dirty="0"/>
          </a:p>
          <a:p>
            <a:pPr algn="ctr">
              <a:lnSpc>
                <a:spcPct val="100000"/>
              </a:lnSpc>
            </a:pPr>
            <a:endParaRPr lang="en-US" sz="3000" dirty="0" smtClean="0"/>
          </a:p>
          <a:p>
            <a:pPr algn="ctr">
              <a:lnSpc>
                <a:spcPct val="100000"/>
              </a:lnSpc>
            </a:pPr>
            <a:r>
              <a:rPr lang="en-US" sz="3000" dirty="0" smtClean="0"/>
              <a:t>Office Hours: </a:t>
            </a:r>
            <a:r>
              <a:rPr lang="en-US" sz="2600" dirty="0" smtClean="0"/>
              <a:t>- </a:t>
            </a:r>
            <a:r>
              <a:rPr lang="en-US" dirty="0" smtClean="0"/>
              <a:t>Come visit with us!</a:t>
            </a:r>
          </a:p>
          <a:p>
            <a:pPr marL="0" indent="0" algn="ctr">
              <a:lnSpc>
                <a:spcPct val="100000"/>
              </a:lnSpc>
              <a:buNone/>
            </a:pPr>
            <a:r>
              <a:rPr lang="en-US" dirty="0"/>
              <a:t>Monday, August 10th - </a:t>
            </a:r>
            <a:r>
              <a:rPr lang="en-US" sz="2400" dirty="0"/>
              <a:t>10-11am ET</a:t>
            </a:r>
            <a:r>
              <a:rPr lang="en-US" sz="2400" baseline="30000" dirty="0"/>
              <a:t> </a:t>
            </a:r>
            <a:endParaRPr lang="en-US" dirty="0" smtClean="0"/>
          </a:p>
        </p:txBody>
      </p:sp>
      <p:sp>
        <p:nvSpPr>
          <p:cNvPr id="3" name="Title 2">
            <a:extLst>
              <a:ext uri="{FF2B5EF4-FFF2-40B4-BE49-F238E27FC236}">
                <a16:creationId xmlns:a16="http://schemas.microsoft.com/office/drawing/2014/main" xmlns="" id="{82ECF523-8A35-4543-9218-50EED8B11DDE}"/>
              </a:ext>
            </a:extLst>
          </p:cNvPr>
          <p:cNvSpPr>
            <a:spLocks noGrp="1"/>
          </p:cNvSpPr>
          <p:nvPr>
            <p:ph type="title"/>
          </p:nvPr>
        </p:nvSpPr>
        <p:spPr/>
        <p:txBody>
          <a:bodyPr/>
          <a:lstStyle/>
          <a:p>
            <a:r>
              <a:rPr lang="en-US" dirty="0"/>
              <a:t>Wrap Up</a:t>
            </a:r>
          </a:p>
        </p:txBody>
      </p:sp>
      <p:sp>
        <p:nvSpPr>
          <p:cNvPr id="4" name="TextBox 3">
            <a:extLst>
              <a:ext uri="{FF2B5EF4-FFF2-40B4-BE49-F238E27FC236}">
                <a16:creationId xmlns:a16="http://schemas.microsoft.com/office/drawing/2014/main" xmlns="" id="{65AB1AAB-12FD-49AE-B252-7B2271DA5514}"/>
              </a:ext>
            </a:extLst>
          </p:cNvPr>
          <p:cNvSpPr txBox="1"/>
          <p:nvPr/>
        </p:nvSpPr>
        <p:spPr>
          <a:xfrm>
            <a:off x="5101772" y="5951442"/>
            <a:ext cx="8402782" cy="383021"/>
          </a:xfrm>
          <a:prstGeom prst="rect">
            <a:avLst/>
          </a:prstGeom>
          <a:noFill/>
        </p:spPr>
        <p:txBody>
          <a:bodyPr wrap="square" rtlCol="0">
            <a:spAutoFit/>
          </a:bodyPr>
          <a:lstStyle/>
          <a:p>
            <a:r>
              <a:rPr lang="en-US" dirty="0">
                <a:solidFill>
                  <a:schemeClr val="accent4"/>
                </a:solidFill>
              </a:rPr>
              <a:t>USDA is an equal opportunity lender, provider, and </a:t>
            </a:r>
            <a:r>
              <a:rPr lang="en-US" dirty="0" smtClean="0">
                <a:solidFill>
                  <a:schemeClr val="accent4"/>
                </a:solidFill>
              </a:rPr>
              <a:t>employer</a:t>
            </a:r>
            <a:endParaRPr lang="en-US" dirty="0">
              <a:solidFill>
                <a:schemeClr val="accent4"/>
              </a:solidFill>
            </a:endParaRPr>
          </a:p>
        </p:txBody>
      </p:sp>
      <p:sp>
        <p:nvSpPr>
          <p:cNvPr id="5" name="TextBox 4">
            <a:extLst>
              <a:ext uri="{FF2B5EF4-FFF2-40B4-BE49-F238E27FC236}">
                <a16:creationId xmlns:a16="http://schemas.microsoft.com/office/drawing/2014/main" xmlns="" id="{208B5A58-6782-4A48-8ED3-28D242B1C48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6" name="Rounded Rectangle 5">
            <a:extLst>
              <a:ext uri="{FF2B5EF4-FFF2-40B4-BE49-F238E27FC236}">
                <a16:creationId xmlns:a16="http://schemas.microsoft.com/office/drawing/2014/main" xmlns="" id="{F7D4FFBA-F179-A84B-B068-75A0FC83FD1F}"/>
              </a:ext>
            </a:extLst>
          </p:cNvPr>
          <p:cNvSpPr/>
          <p:nvPr/>
        </p:nvSpPr>
        <p:spPr>
          <a:xfrm>
            <a:off x="628650" y="1957388"/>
            <a:ext cx="11004026" cy="34290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30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in the Room?</a:t>
            </a:r>
          </a:p>
        </p:txBody>
      </p:sp>
      <p:sp>
        <p:nvSpPr>
          <p:cNvPr id="3" name="TextBox 2"/>
          <p:cNvSpPr txBox="1"/>
          <p:nvPr/>
        </p:nvSpPr>
        <p:spPr>
          <a:xfrm>
            <a:off x="622300" y="2057400"/>
            <a:ext cx="4572000" cy="2862323"/>
          </a:xfrm>
          <a:prstGeom prst="rect">
            <a:avLst/>
          </a:prstGeom>
          <a:noFill/>
        </p:spPr>
        <p:txBody>
          <a:bodyPr wrap="square" rtlCol="0">
            <a:spAutoFit/>
          </a:bodyPr>
          <a:lstStyle/>
          <a:p>
            <a:pPr marL="285750" indent="-285750">
              <a:buFont typeface="Arial"/>
              <a:buChar char="•"/>
            </a:pPr>
            <a:r>
              <a:rPr lang="en-US" dirty="0"/>
              <a:t>Non-Profit Organizations</a:t>
            </a:r>
          </a:p>
          <a:p>
            <a:pPr marL="285750" indent="-285750">
              <a:buFont typeface="Arial"/>
              <a:buChar char="•"/>
            </a:pPr>
            <a:r>
              <a:rPr lang="en-US" dirty="0"/>
              <a:t>United States Department of Agriculture</a:t>
            </a:r>
          </a:p>
          <a:p>
            <a:pPr marL="285750" indent="-285750">
              <a:buFont typeface="Arial"/>
              <a:buChar char="•"/>
            </a:pPr>
            <a:r>
              <a:rPr lang="en-US" dirty="0"/>
              <a:t>Land Grant Institutions</a:t>
            </a:r>
          </a:p>
          <a:p>
            <a:pPr marL="285750" indent="-285750">
              <a:buFont typeface="Arial"/>
              <a:buChar char="•"/>
            </a:pPr>
            <a:r>
              <a:rPr lang="en-US" dirty="0"/>
              <a:t>State and Local Government</a:t>
            </a:r>
          </a:p>
          <a:p>
            <a:pPr marL="285750" indent="-285750">
              <a:buFont typeface="Arial"/>
              <a:buChar char="•"/>
            </a:pPr>
            <a:r>
              <a:rPr lang="en-US" dirty="0"/>
              <a:t>Public Agencies</a:t>
            </a:r>
          </a:p>
          <a:p>
            <a:pPr marL="285750" indent="-285750">
              <a:buFont typeface="Arial"/>
              <a:buChar char="•"/>
            </a:pPr>
            <a:r>
              <a:rPr lang="en-US" dirty="0"/>
              <a:t>Colleges and Universities</a:t>
            </a:r>
          </a:p>
          <a:p>
            <a:pPr marL="285750" indent="-285750">
              <a:buFont typeface="Arial"/>
              <a:buChar char="•"/>
            </a:pPr>
            <a:r>
              <a:rPr lang="en-US" dirty="0"/>
              <a:t>Businesses</a:t>
            </a:r>
          </a:p>
          <a:p>
            <a:pPr marL="285750" indent="-285750">
              <a:buFont typeface="Arial"/>
              <a:buChar char="•"/>
            </a:pPr>
            <a:r>
              <a:rPr lang="en-US" dirty="0"/>
              <a:t>Faith-Based Organizations</a:t>
            </a:r>
          </a:p>
          <a:p>
            <a:endParaRPr lang="en-US" dirty="0"/>
          </a:p>
          <a:p>
            <a:endParaRPr lang="en-US" dirty="0"/>
          </a:p>
        </p:txBody>
      </p:sp>
      <p:pic>
        <p:nvPicPr>
          <p:cNvPr id="4" name="Picture 3" descr="Widget_68dfc7b1-25e3-42a4-aa36-2921898689df.png"/>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77056" y="1570566"/>
            <a:ext cx="7084744" cy="4014688"/>
          </a:xfrm>
          <a:prstGeom prst="rect">
            <a:avLst/>
          </a:prstGeom>
        </p:spPr>
      </p:pic>
    </p:spTree>
    <p:extLst>
      <p:ext uri="{BB962C8B-B14F-4D97-AF65-F5344CB8AC3E}">
        <p14:creationId xmlns:p14="http://schemas.microsoft.com/office/powerpoint/2010/main" val="2848426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Activity</a:t>
            </a:r>
            <a:endParaRPr lang="en-US" dirty="0"/>
          </a:p>
        </p:txBody>
      </p:sp>
      <p:sp>
        <p:nvSpPr>
          <p:cNvPr id="3" name="TextBox 2"/>
          <p:cNvSpPr txBox="1"/>
          <p:nvPr/>
        </p:nvSpPr>
        <p:spPr>
          <a:xfrm>
            <a:off x="1868714" y="4934856"/>
            <a:ext cx="8400143" cy="923330"/>
          </a:xfrm>
          <a:prstGeom prst="rect">
            <a:avLst/>
          </a:prstGeom>
          <a:noFill/>
        </p:spPr>
        <p:txBody>
          <a:bodyPr wrap="square" rtlCol="0">
            <a:spAutoFit/>
          </a:bodyPr>
          <a:lstStyle/>
          <a:p>
            <a:pPr lvl="0" algn="ctr"/>
            <a:r>
              <a:rPr lang="en-US" i="1" dirty="0"/>
              <a:t>Please share your name</a:t>
            </a:r>
            <a:r>
              <a:rPr lang="en-US" i="1" dirty="0" smtClean="0"/>
              <a:t>, organization </a:t>
            </a:r>
            <a:r>
              <a:rPr lang="en-US" i="1" dirty="0"/>
              <a:t>and where you are from.   </a:t>
            </a:r>
            <a:endParaRPr lang="en-US" i="1" dirty="0" smtClean="0"/>
          </a:p>
          <a:p>
            <a:pPr lvl="0" algn="ctr"/>
            <a:r>
              <a:rPr lang="en-US" i="1" dirty="0" smtClean="0"/>
              <a:t>“</a:t>
            </a:r>
            <a:r>
              <a:rPr lang="en-US" b="1" i="1" dirty="0" smtClean="0"/>
              <a:t>What are your biggest challenges with programming and planning in serving socially disadvantaged farmers and ranchers</a:t>
            </a:r>
            <a:r>
              <a:rPr lang="en-US" i="1" dirty="0" smtClean="0"/>
              <a:t>?”</a:t>
            </a:r>
            <a:endParaRPr lang="en-US" dirty="0"/>
          </a:p>
        </p:txBody>
      </p:sp>
    </p:spTree>
    <p:extLst>
      <p:ext uri="{BB962C8B-B14F-4D97-AF65-F5344CB8AC3E}">
        <p14:creationId xmlns:p14="http://schemas.microsoft.com/office/powerpoint/2010/main" val="62327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300" y="1204248"/>
            <a:ext cx="6096000" cy="5355313"/>
          </a:xfrm>
          <a:prstGeom prst="rect">
            <a:avLst/>
          </a:prstGeom>
        </p:spPr>
        <p:txBody>
          <a:bodyPr>
            <a:spAutoFit/>
          </a:bodyPr>
          <a:lstStyle/>
          <a:p>
            <a:pPr marL="285750" indent="-285750">
              <a:buFont typeface="Arial"/>
              <a:buChar char="•"/>
            </a:pPr>
            <a:r>
              <a:rPr lang="en-US" dirty="0"/>
              <a:t>Access to Capital and </a:t>
            </a:r>
            <a:r>
              <a:rPr lang="en-US" dirty="0" smtClean="0"/>
              <a:t>Credit</a:t>
            </a:r>
          </a:p>
          <a:p>
            <a:pPr marL="742950" lvl="1" indent="-285750">
              <a:buFont typeface="Arial"/>
              <a:buChar char="•"/>
            </a:pPr>
            <a:r>
              <a:rPr lang="en-US" dirty="0" smtClean="0"/>
              <a:t>For land, labor, equipment and infrastructure</a:t>
            </a:r>
            <a:endParaRPr lang="en-US" dirty="0"/>
          </a:p>
          <a:p>
            <a:pPr marL="285750" indent="-285750">
              <a:buFont typeface="Arial"/>
              <a:buChar char="•"/>
            </a:pPr>
            <a:r>
              <a:rPr lang="en-US" dirty="0"/>
              <a:t>Access to </a:t>
            </a:r>
            <a:r>
              <a:rPr lang="en-US" dirty="0" smtClean="0"/>
              <a:t>Information</a:t>
            </a:r>
          </a:p>
          <a:p>
            <a:pPr marL="742950" lvl="1" indent="-285750">
              <a:buFont typeface="Arial"/>
              <a:buChar char="•"/>
            </a:pPr>
            <a:r>
              <a:rPr lang="en-US" dirty="0" smtClean="0"/>
              <a:t>Broadband and Technology Limitations</a:t>
            </a:r>
          </a:p>
          <a:p>
            <a:pPr marL="742950" lvl="1" indent="-285750">
              <a:buFont typeface="Arial"/>
              <a:buChar char="•"/>
            </a:pPr>
            <a:r>
              <a:rPr lang="en-US" dirty="0" smtClean="0"/>
              <a:t>Limited off-line support resources</a:t>
            </a:r>
            <a:endParaRPr lang="en-US" dirty="0"/>
          </a:p>
          <a:p>
            <a:pPr marL="285750" indent="-285750">
              <a:buFont typeface="Arial"/>
              <a:buChar char="•"/>
            </a:pPr>
            <a:r>
              <a:rPr lang="en-US" dirty="0"/>
              <a:t>Access to </a:t>
            </a:r>
            <a:r>
              <a:rPr lang="en-US" dirty="0" smtClean="0"/>
              <a:t>Services</a:t>
            </a:r>
          </a:p>
          <a:p>
            <a:pPr marL="742950" lvl="1" indent="-285750">
              <a:buFont typeface="Arial"/>
              <a:buChar char="•"/>
            </a:pPr>
            <a:r>
              <a:rPr lang="en-US" dirty="0" smtClean="0"/>
              <a:t>Challenges identifying and communicating with agencies</a:t>
            </a:r>
          </a:p>
          <a:p>
            <a:pPr marL="742950" lvl="1" indent="-285750">
              <a:buFont typeface="Arial"/>
              <a:buChar char="•"/>
            </a:pPr>
            <a:r>
              <a:rPr lang="en-US" dirty="0" smtClean="0"/>
              <a:t>Challenges applying </a:t>
            </a:r>
            <a:r>
              <a:rPr lang="en-US" dirty="0"/>
              <a:t>for </a:t>
            </a:r>
            <a:r>
              <a:rPr lang="en-US" dirty="0" smtClean="0"/>
              <a:t>programs </a:t>
            </a:r>
          </a:p>
          <a:p>
            <a:pPr marL="742950" lvl="1" indent="-285750">
              <a:buFont typeface="Arial"/>
              <a:buChar char="•"/>
            </a:pPr>
            <a:r>
              <a:rPr lang="en-US" dirty="0" smtClean="0"/>
              <a:t>Differing eligibility requirements of agencies</a:t>
            </a:r>
          </a:p>
          <a:p>
            <a:pPr marL="742950" lvl="1" indent="-285750">
              <a:buFont typeface="Arial"/>
              <a:buChar char="•"/>
            </a:pPr>
            <a:r>
              <a:rPr lang="en-US" dirty="0" smtClean="0"/>
              <a:t>Program exclusion and discrimination</a:t>
            </a:r>
            <a:endParaRPr lang="en-US" dirty="0"/>
          </a:p>
          <a:p>
            <a:pPr marL="285750" indent="-285750">
              <a:buFont typeface="Arial"/>
              <a:buChar char="•"/>
            </a:pPr>
            <a:r>
              <a:rPr lang="en-US" dirty="0" smtClean="0"/>
              <a:t>Lack of Access to Land</a:t>
            </a:r>
          </a:p>
          <a:p>
            <a:pPr marL="742950" lvl="1" indent="-285750">
              <a:buFont typeface="Arial"/>
              <a:buChar char="•"/>
            </a:pPr>
            <a:r>
              <a:rPr lang="en-US" dirty="0" smtClean="0"/>
              <a:t>Heirs property</a:t>
            </a:r>
          </a:p>
          <a:p>
            <a:pPr marL="742950" lvl="1" indent="-285750">
              <a:buFont typeface="Arial"/>
              <a:buChar char="•"/>
            </a:pPr>
            <a:r>
              <a:rPr lang="en-US" dirty="0" smtClean="0"/>
              <a:t>Challenges to lease, rent, own and maintain land</a:t>
            </a:r>
          </a:p>
          <a:p>
            <a:pPr marL="285750" indent="-285750">
              <a:buFont typeface="Arial"/>
              <a:buChar char="•"/>
            </a:pPr>
            <a:r>
              <a:rPr lang="en-US" dirty="0" smtClean="0"/>
              <a:t>Access to Information, Education and Training</a:t>
            </a:r>
          </a:p>
          <a:p>
            <a:pPr marL="742950" lvl="1" indent="-285750">
              <a:buFont typeface="Arial"/>
              <a:buChar char="•"/>
            </a:pPr>
            <a:r>
              <a:rPr lang="en-US" dirty="0" smtClean="0"/>
              <a:t>Lack of </a:t>
            </a:r>
            <a:r>
              <a:rPr lang="en-US" dirty="0"/>
              <a:t>m</a:t>
            </a:r>
            <a:r>
              <a:rPr lang="en-US" dirty="0" smtClean="0"/>
              <a:t>entorship opportunities</a:t>
            </a:r>
          </a:p>
          <a:p>
            <a:pPr marL="742950" lvl="1" indent="-285750">
              <a:buFont typeface="Arial"/>
              <a:buChar char="•"/>
            </a:pPr>
            <a:r>
              <a:rPr lang="en-US" dirty="0" smtClean="0"/>
              <a:t>Need for linguistically and culturally </a:t>
            </a:r>
            <a:r>
              <a:rPr lang="en-US" dirty="0"/>
              <a:t>a</a:t>
            </a:r>
            <a:r>
              <a:rPr lang="en-US" dirty="0" smtClean="0"/>
              <a:t>ppropriate </a:t>
            </a:r>
            <a:r>
              <a:rPr lang="en-US" dirty="0"/>
              <a:t>i</a:t>
            </a:r>
            <a:r>
              <a:rPr lang="en-US" dirty="0" smtClean="0"/>
              <a:t>nformation</a:t>
            </a:r>
            <a:endParaRPr lang="en-US" dirty="0"/>
          </a:p>
          <a:p>
            <a:endParaRPr lang="en-US" dirty="0"/>
          </a:p>
        </p:txBody>
      </p:sp>
      <p:sp>
        <p:nvSpPr>
          <p:cNvPr id="3" name="TextBox 2"/>
          <p:cNvSpPr txBox="1"/>
          <p:nvPr/>
        </p:nvSpPr>
        <p:spPr>
          <a:xfrm>
            <a:off x="7277100" y="1168400"/>
            <a:ext cx="4622800" cy="4524316"/>
          </a:xfrm>
          <a:prstGeom prst="rect">
            <a:avLst/>
          </a:prstGeom>
          <a:noFill/>
        </p:spPr>
        <p:txBody>
          <a:bodyPr wrap="square" rtlCol="0">
            <a:spAutoFit/>
          </a:bodyPr>
          <a:lstStyle/>
          <a:p>
            <a:pPr marL="285750" indent="-285750">
              <a:buFont typeface="Arial"/>
              <a:buChar char="•"/>
            </a:pPr>
            <a:r>
              <a:rPr lang="en-US" dirty="0" smtClean="0"/>
              <a:t>Safety and Health</a:t>
            </a:r>
          </a:p>
          <a:p>
            <a:pPr marL="742950" lvl="1" indent="-285750">
              <a:buFont typeface="Arial"/>
              <a:buChar char="•"/>
            </a:pPr>
            <a:r>
              <a:rPr lang="en-US" dirty="0" smtClean="0"/>
              <a:t>Farmworker rights </a:t>
            </a:r>
            <a:r>
              <a:rPr lang="en-US" dirty="0"/>
              <a:t>and </a:t>
            </a:r>
            <a:r>
              <a:rPr lang="en-US" dirty="0" smtClean="0"/>
              <a:t>safety</a:t>
            </a:r>
          </a:p>
          <a:p>
            <a:pPr marL="742950" lvl="1" indent="-285750">
              <a:buFont typeface="Arial"/>
              <a:buChar char="•"/>
            </a:pPr>
            <a:r>
              <a:rPr lang="en-US" dirty="0" smtClean="0"/>
              <a:t>Environmental injustice</a:t>
            </a:r>
          </a:p>
          <a:p>
            <a:pPr marL="742950" lvl="1" indent="-285750">
              <a:buFont typeface="Arial"/>
              <a:buChar char="•"/>
            </a:pPr>
            <a:r>
              <a:rPr lang="en-US" dirty="0" smtClean="0"/>
              <a:t>Protection during COVID</a:t>
            </a:r>
            <a:endParaRPr lang="en-US" dirty="0"/>
          </a:p>
          <a:p>
            <a:pPr marL="285750" indent="-285750">
              <a:buFont typeface="Arial"/>
              <a:buChar char="•"/>
            </a:pPr>
            <a:r>
              <a:rPr lang="en-US" dirty="0" smtClean="0"/>
              <a:t>Discrimination and Racism</a:t>
            </a:r>
          </a:p>
          <a:p>
            <a:pPr marL="742950" lvl="1" indent="-285750">
              <a:buFont typeface="Arial"/>
              <a:buChar char="•"/>
            </a:pPr>
            <a:r>
              <a:rPr lang="en-US" dirty="0" smtClean="0"/>
              <a:t>Structural and institutional racism within agencies, markets, institutions</a:t>
            </a:r>
            <a:endParaRPr lang="en-US" dirty="0"/>
          </a:p>
          <a:p>
            <a:pPr marL="285750" indent="-285750">
              <a:buFont typeface="Arial"/>
              <a:buChar char="•"/>
            </a:pPr>
            <a:r>
              <a:rPr lang="en-US" dirty="0"/>
              <a:t>Market Challenges and Lack of Access to Markets</a:t>
            </a:r>
          </a:p>
          <a:p>
            <a:pPr marL="742950" lvl="1" indent="-285750">
              <a:buFont typeface="Arial"/>
              <a:buChar char="•"/>
            </a:pPr>
            <a:r>
              <a:rPr lang="en-US" dirty="0"/>
              <a:t>Falling </a:t>
            </a:r>
            <a:r>
              <a:rPr lang="en-US" dirty="0" smtClean="0"/>
              <a:t>market prices </a:t>
            </a:r>
            <a:endParaRPr lang="en-US" dirty="0"/>
          </a:p>
          <a:p>
            <a:pPr marL="742950" lvl="1" indent="-285750">
              <a:buFont typeface="Arial"/>
              <a:buChar char="•"/>
            </a:pPr>
            <a:r>
              <a:rPr lang="en-US" dirty="0"/>
              <a:t>Food </a:t>
            </a:r>
            <a:r>
              <a:rPr lang="en-US" dirty="0" smtClean="0"/>
              <a:t>safety barriers to market entry</a:t>
            </a:r>
            <a:endParaRPr lang="en-US" dirty="0"/>
          </a:p>
          <a:p>
            <a:pPr marL="742950" lvl="1" indent="-285750">
              <a:buFont typeface="Arial"/>
              <a:buChar char="•"/>
            </a:pPr>
            <a:r>
              <a:rPr lang="en-US" dirty="0" smtClean="0"/>
              <a:t>Scale barriers to market entry</a:t>
            </a:r>
          </a:p>
          <a:p>
            <a:pPr marL="285750" indent="-285750">
              <a:buFont typeface="Arial"/>
              <a:buChar char="•"/>
            </a:pPr>
            <a:r>
              <a:rPr lang="en-US" dirty="0" smtClean="0"/>
              <a:t>Disaster Recovery</a:t>
            </a:r>
          </a:p>
          <a:p>
            <a:pPr marL="742950" lvl="1" indent="-285750">
              <a:buFont typeface="Arial"/>
              <a:buChar char="•"/>
            </a:pPr>
            <a:r>
              <a:rPr lang="en-US" dirty="0" smtClean="0"/>
              <a:t>COVID</a:t>
            </a:r>
          </a:p>
          <a:p>
            <a:pPr marL="742950" lvl="1" indent="-285750">
              <a:buFont typeface="Arial"/>
              <a:buChar char="•"/>
            </a:pPr>
            <a:r>
              <a:rPr lang="en-US" dirty="0" smtClean="0"/>
              <a:t>Natural disasters</a:t>
            </a:r>
          </a:p>
        </p:txBody>
      </p:sp>
      <p:sp>
        <p:nvSpPr>
          <p:cNvPr id="4" name="TextBox 3"/>
          <p:cNvSpPr txBox="1"/>
          <p:nvPr/>
        </p:nvSpPr>
        <p:spPr>
          <a:xfrm>
            <a:off x="489857" y="304800"/>
            <a:ext cx="11397343" cy="461665"/>
          </a:xfrm>
          <a:prstGeom prst="rect">
            <a:avLst/>
          </a:prstGeom>
          <a:noFill/>
        </p:spPr>
        <p:txBody>
          <a:bodyPr wrap="square" rtlCol="0">
            <a:spAutoFit/>
          </a:bodyPr>
          <a:lstStyle/>
          <a:p>
            <a:r>
              <a:rPr lang="en-US" sz="2400" dirty="0" smtClean="0">
                <a:solidFill>
                  <a:schemeClr val="accent1"/>
                </a:solidFill>
                <a:latin typeface="Avenir Black"/>
                <a:cs typeface="Avenir Black"/>
              </a:rPr>
              <a:t>Top Challenges Faced by Socially Disadvantaged Farmers and Ranchers</a:t>
            </a:r>
            <a:endParaRPr lang="en-US" sz="2400" dirty="0">
              <a:solidFill>
                <a:schemeClr val="accent1"/>
              </a:solidFill>
              <a:latin typeface="Avenir Black"/>
              <a:cs typeface="Avenir Black"/>
            </a:endParaRPr>
          </a:p>
        </p:txBody>
      </p:sp>
    </p:spTree>
    <p:extLst>
      <p:ext uri="{BB962C8B-B14F-4D97-AF65-F5344CB8AC3E}">
        <p14:creationId xmlns:p14="http://schemas.microsoft.com/office/powerpoint/2010/main" val="758245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FA9A46-C1E7-C24D-AFD1-CFD6E2BEA7B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2" name="Rectangle 1">
            <a:extLst>
              <a:ext uri="{FF2B5EF4-FFF2-40B4-BE49-F238E27FC236}">
                <a16:creationId xmlns:a16="http://schemas.microsoft.com/office/drawing/2014/main" xmlns="" id="{6BF42B27-F2A4-E34B-84B4-EB88A009D510}"/>
              </a:ext>
            </a:extLst>
          </p:cNvPr>
          <p:cNvSpPr/>
          <p:nvPr/>
        </p:nvSpPr>
        <p:spPr>
          <a:xfrm>
            <a:off x="1777988" y="1560385"/>
            <a:ext cx="8013361" cy="4132029"/>
          </a:xfrm>
          <a:prstGeom prst="rect">
            <a:avLst/>
          </a:prstGeom>
        </p:spPr>
        <p:txBody>
          <a:bodyPr wrap="square">
            <a:spAutoFit/>
          </a:bodyPr>
          <a:lstStyle/>
          <a:p>
            <a:pPr>
              <a:lnSpc>
                <a:spcPct val="120000"/>
              </a:lnSpc>
              <a:spcBef>
                <a:spcPts val="200"/>
              </a:spcBef>
              <a:spcAft>
                <a:spcPts val="200"/>
              </a:spcAft>
            </a:pPr>
            <a:r>
              <a:rPr lang="en-US" sz="2200" b="1" u="sng" dirty="0">
                <a:solidFill>
                  <a:srgbClr val="000000"/>
                </a:solidFill>
                <a:latin typeface="Avenir LT Std 45 Book" panose="020B0502020203020204" pitchFamily="34" charset="0"/>
                <a:cs typeface="Calibri" panose="020F0502020204030204" pitchFamily="34" charset="0"/>
              </a:rPr>
              <a:t>Thursday, August 6</a:t>
            </a:r>
            <a:r>
              <a:rPr lang="en-US" sz="2200" b="1" u="sng" baseline="30000" dirty="0">
                <a:solidFill>
                  <a:srgbClr val="000000"/>
                </a:solidFill>
                <a:latin typeface="Avenir LT Std 45 Book" panose="020B0502020203020204" pitchFamily="34" charset="0"/>
                <a:cs typeface="Calibri" panose="020F0502020204030204" pitchFamily="34" charset="0"/>
              </a:rPr>
              <a:t>th</a:t>
            </a:r>
            <a:endParaRPr lang="en-US" sz="2200" b="1" u="sng" dirty="0">
              <a:solidFill>
                <a:srgbClr val="000000"/>
              </a:solidFill>
              <a:latin typeface="Avenir LT Std 45 Book" panose="020B0502020203020204" pitchFamily="34" charset="0"/>
              <a:cs typeface="Calibri" panose="020F0502020204030204" pitchFamily="34" charset="0"/>
            </a:endParaRPr>
          </a:p>
          <a:p>
            <a:pPr>
              <a:lnSpc>
                <a:spcPct val="120000"/>
              </a:lnSpc>
              <a:spcBef>
                <a:spcPts val="200"/>
              </a:spcBef>
              <a:spcAft>
                <a:spcPts val="200"/>
              </a:spcAft>
            </a:pPr>
            <a:r>
              <a:rPr lang="en-US" sz="2200" dirty="0">
                <a:latin typeface="Avenir LT Std 45 Book" panose="020B0502020203020204" pitchFamily="34" charset="0"/>
                <a:cs typeface="Arial" panose="020B0604020202020204" pitchFamily="34" charset="0"/>
              </a:rPr>
              <a:t>		Welcome!</a:t>
            </a:r>
          </a:p>
          <a:p>
            <a:pPr>
              <a:lnSpc>
                <a:spcPct val="120000"/>
              </a:lnSpc>
              <a:spcBef>
                <a:spcPts val="200"/>
              </a:spcBef>
              <a:spcAft>
                <a:spcPts val="200"/>
              </a:spcAft>
            </a:pPr>
            <a:r>
              <a:rPr lang="en-US" sz="2200" b="1" dirty="0">
                <a:latin typeface="Avenir LT Std 45 Book" panose="020B0502020203020204" pitchFamily="34" charset="0"/>
                <a:cs typeface="Arial" panose="020B0604020202020204" pitchFamily="34" charset="0"/>
              </a:rPr>
              <a:t>9:10-9:30 </a:t>
            </a:r>
            <a:r>
              <a:rPr lang="en-US" sz="2200" dirty="0">
                <a:latin typeface="Avenir LT Std 45 Book" panose="020B0502020203020204" pitchFamily="34" charset="0"/>
                <a:cs typeface="Arial" panose="020B0604020202020204" pitchFamily="34" charset="0"/>
              </a:rPr>
              <a:t>	Opening Activity</a:t>
            </a: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9:30-10:00</a:t>
            </a:r>
            <a:r>
              <a:rPr lang="en-US" sz="2200" dirty="0">
                <a:solidFill>
                  <a:srgbClr val="000000"/>
                </a:solidFill>
                <a:latin typeface="Avenir LT Std 45 Book" panose="020B0502020203020204" pitchFamily="34" charset="0"/>
              </a:rPr>
              <a:t> 	</a:t>
            </a:r>
            <a:r>
              <a:rPr lang="en-US" sz="2200" b="1" dirty="0">
                <a:solidFill>
                  <a:srgbClr val="000000"/>
                </a:solidFill>
                <a:latin typeface="Avenir LT Std 45 Book" panose="020B0502020203020204" pitchFamily="34" charset="0"/>
              </a:rPr>
              <a:t>Identifying Partnerships </a:t>
            </a:r>
            <a:endParaRPr lang="en-US" sz="2200" b="1" dirty="0">
              <a:latin typeface="Avenir LT Std 45 Book" panose="020B0502020203020204" pitchFamily="34" charset="0"/>
            </a:endParaRP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10:00-10:30 </a:t>
            </a:r>
            <a:r>
              <a:rPr lang="en-US" sz="2200" dirty="0">
                <a:solidFill>
                  <a:srgbClr val="000000"/>
                </a:solidFill>
                <a:latin typeface="Avenir LT Std 45 Book" panose="020B0502020203020204" pitchFamily="34" charset="0"/>
              </a:rPr>
              <a:t>	Innovations in Markets </a:t>
            </a:r>
          </a:p>
          <a:p>
            <a:pPr marR="25400">
              <a:lnSpc>
                <a:spcPct val="120000"/>
              </a:lnSpc>
              <a:spcBef>
                <a:spcPts val="200"/>
              </a:spcBef>
              <a:spcAft>
                <a:spcPts val="200"/>
              </a:spcAft>
            </a:pPr>
            <a:r>
              <a:rPr lang="en-US" sz="2200" b="1" dirty="0">
                <a:latin typeface="Avenir LT Std 45 Book" panose="020B0502020203020204" pitchFamily="34" charset="0"/>
              </a:rPr>
              <a:t>10:30-10:40</a:t>
            </a:r>
            <a:r>
              <a:rPr lang="en-US" sz="2200" dirty="0">
                <a:latin typeface="Avenir LT Std 45 Book" panose="020B0502020203020204" pitchFamily="34" charset="0"/>
              </a:rPr>
              <a:t>	Break</a:t>
            </a: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10:40-11:15</a:t>
            </a:r>
            <a:r>
              <a:rPr lang="en-US" sz="2200" dirty="0">
                <a:solidFill>
                  <a:srgbClr val="000000"/>
                </a:solidFill>
                <a:latin typeface="Avenir LT Std 45 Book" panose="020B0502020203020204" pitchFamily="34" charset="0"/>
              </a:rPr>
              <a:t>	Farm Stress Mental Health Resources </a:t>
            </a:r>
            <a:endParaRPr lang="en-US" sz="2200" dirty="0">
              <a:latin typeface="Avenir LT Std 45 Book" panose="020B0502020203020204" pitchFamily="34" charset="0"/>
            </a:endParaRP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11:15-11:45</a:t>
            </a:r>
            <a:r>
              <a:rPr lang="en-US" sz="2200" dirty="0">
                <a:solidFill>
                  <a:srgbClr val="000000"/>
                </a:solidFill>
                <a:latin typeface="Avenir LT Std 45 Book" panose="020B0502020203020204" pitchFamily="34" charset="0"/>
              </a:rPr>
              <a:t> 	Discussion on Equity and Justice</a:t>
            </a:r>
          </a:p>
          <a:p>
            <a:pPr marR="25400">
              <a:lnSpc>
                <a:spcPct val="120000"/>
              </a:lnSpc>
              <a:spcBef>
                <a:spcPts val="200"/>
              </a:spcBef>
              <a:spcAft>
                <a:spcPts val="200"/>
              </a:spcAft>
            </a:pPr>
            <a:r>
              <a:rPr lang="en-US" sz="2200" dirty="0">
                <a:solidFill>
                  <a:srgbClr val="000000"/>
                </a:solidFill>
                <a:latin typeface="Avenir LT Std 45 Book" panose="020B0502020203020204" pitchFamily="34" charset="0"/>
              </a:rPr>
              <a:t>		Wrap Up</a:t>
            </a:r>
            <a:endParaRPr lang="en-US" sz="2200" dirty="0">
              <a:latin typeface="Avenir LT Std 45 Book" panose="020B0502020203020204" pitchFamily="34" charset="0"/>
            </a:endParaRPr>
          </a:p>
        </p:txBody>
      </p:sp>
      <p:sp>
        <p:nvSpPr>
          <p:cNvPr id="7" name="Title 2">
            <a:extLst>
              <a:ext uri="{FF2B5EF4-FFF2-40B4-BE49-F238E27FC236}">
                <a16:creationId xmlns:a16="http://schemas.microsoft.com/office/drawing/2014/main" xmlns="" id="{3E4E0AE5-46FC-2648-8329-DDAC7057DC74}"/>
              </a:ext>
            </a:extLst>
          </p:cNvPr>
          <p:cNvSpPr>
            <a:spLocks noGrp="1"/>
          </p:cNvSpPr>
          <p:nvPr>
            <p:ph type="title"/>
          </p:nvPr>
        </p:nvSpPr>
        <p:spPr>
          <a:xfrm>
            <a:off x="838200" y="365124"/>
            <a:ext cx="10515600" cy="1325563"/>
          </a:xfrm>
        </p:spPr>
        <p:txBody>
          <a:bodyPr/>
          <a:lstStyle/>
          <a:p>
            <a:r>
              <a:rPr lang="en-US" dirty="0"/>
              <a:t>Agenda</a:t>
            </a:r>
          </a:p>
        </p:txBody>
      </p:sp>
      <p:pic>
        <p:nvPicPr>
          <p:cNvPr id="5" name="Picture 4" descr="A picture containing building, outdoor, old, brick&#10;&#10;Description automatically generated">
            <a:extLst>
              <a:ext uri="{FF2B5EF4-FFF2-40B4-BE49-F238E27FC236}">
                <a16:creationId xmlns:a16="http://schemas.microsoft.com/office/drawing/2014/main" xmlns="" id="{F2072690-0B51-41AB-8DA3-4646C8B6E4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7157" y="438084"/>
            <a:ext cx="3125519" cy="2085896"/>
          </a:xfrm>
          <a:prstGeom prst="rect">
            <a:avLst/>
          </a:prstGeom>
        </p:spPr>
      </p:pic>
    </p:spTree>
    <p:extLst>
      <p:ext uri="{BB962C8B-B14F-4D97-AF65-F5344CB8AC3E}">
        <p14:creationId xmlns:p14="http://schemas.microsoft.com/office/powerpoint/2010/main" val="2262424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ctrTitle"/>
          </p:nvPr>
        </p:nvSpPr>
        <p:spPr>
          <a:xfrm>
            <a:off x="194142" y="665133"/>
            <a:ext cx="11798300" cy="101163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6000"/>
              <a:buFont typeface="Avenir"/>
              <a:buNone/>
            </a:pPr>
            <a:r>
              <a:rPr lang="en-US"/>
              <a:t>Identifying Partnerships</a:t>
            </a:r>
            <a:endParaRPr/>
          </a:p>
        </p:txBody>
      </p:sp>
      <p:sp>
        <p:nvSpPr>
          <p:cNvPr id="129" name="Google Shape;129;p24"/>
          <p:cNvSpPr txBox="1">
            <a:spLocks noGrp="1"/>
          </p:cNvSpPr>
          <p:nvPr>
            <p:ph type="subTitle" idx="1"/>
          </p:nvPr>
        </p:nvSpPr>
        <p:spPr>
          <a:xfrm>
            <a:off x="1805584" y="1676780"/>
            <a:ext cx="9144000" cy="57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2400"/>
              <a:buNone/>
            </a:pPr>
            <a:r>
              <a:rPr lang="en-US"/>
              <a:t>Value Chain Strategy to Support Socially Disadvantaged Farmers and Ranchers</a:t>
            </a:r>
            <a:endParaRPr/>
          </a:p>
        </p:txBody>
      </p:sp>
    </p:spTree>
    <p:extLst>
      <p:ext uri="{BB962C8B-B14F-4D97-AF65-F5344CB8AC3E}">
        <p14:creationId xmlns:p14="http://schemas.microsoft.com/office/powerpoint/2010/main" val="1395542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body" idx="1"/>
          </p:nvPr>
        </p:nvSpPr>
        <p:spPr>
          <a:xfrm>
            <a:off x="838200" y="1901769"/>
            <a:ext cx="6233273" cy="40695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b="1"/>
              <a:t>Identifying New Partners: </a:t>
            </a:r>
            <a:endParaRPr b="1"/>
          </a:p>
          <a:p>
            <a:pPr marL="0" lvl="0" indent="0" algn="l" rtl="0">
              <a:lnSpc>
                <a:spcPct val="90000"/>
              </a:lnSpc>
              <a:spcBef>
                <a:spcPts val="1000"/>
              </a:spcBef>
              <a:spcAft>
                <a:spcPts val="0"/>
              </a:spcAft>
              <a:buNone/>
            </a:pPr>
            <a:r>
              <a:rPr lang="en-US" b="1" i="1"/>
              <a:t>Thinking Across the Value Chain</a:t>
            </a:r>
            <a:endParaRPr b="1" i="1"/>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US"/>
              <a:t>What is a Value Chain?</a:t>
            </a:r>
            <a:endParaRPr/>
          </a:p>
          <a:p>
            <a:pPr marL="228600" lvl="0" indent="-50800" algn="l" rtl="0">
              <a:lnSpc>
                <a:spcPct val="90000"/>
              </a:lnSpc>
              <a:spcBef>
                <a:spcPts val="1000"/>
              </a:spcBef>
              <a:spcAft>
                <a:spcPts val="0"/>
              </a:spcAft>
              <a:buClr>
                <a:schemeClr val="dk1"/>
              </a:buClr>
              <a:buSzPts val="2800"/>
              <a:buNone/>
            </a:pPr>
            <a:r>
              <a:rPr lang="en-US"/>
              <a:t>- Benefits of Value Chain Strategy</a:t>
            </a:r>
            <a:endParaRPr/>
          </a:p>
          <a:p>
            <a:pPr marL="228600" lvl="0" indent="-50800" algn="l" rtl="0">
              <a:lnSpc>
                <a:spcPct val="90000"/>
              </a:lnSpc>
              <a:spcBef>
                <a:spcPts val="1000"/>
              </a:spcBef>
              <a:spcAft>
                <a:spcPts val="0"/>
              </a:spcAft>
              <a:buClr>
                <a:schemeClr val="dk1"/>
              </a:buClr>
              <a:buSzPts val="2800"/>
              <a:buNone/>
            </a:pPr>
            <a:r>
              <a:rPr lang="en-US"/>
              <a:t>- Coordinating and Planning </a:t>
            </a:r>
            <a:endParaRPr/>
          </a:p>
          <a:p>
            <a:pPr marL="228600" lvl="0" indent="-50800" algn="l" rtl="0">
              <a:lnSpc>
                <a:spcPct val="90000"/>
              </a:lnSpc>
              <a:spcBef>
                <a:spcPts val="1000"/>
              </a:spcBef>
              <a:spcAft>
                <a:spcPts val="0"/>
              </a:spcAft>
              <a:buClr>
                <a:schemeClr val="dk1"/>
              </a:buClr>
              <a:buSzPts val="2800"/>
              <a:buNone/>
            </a:pPr>
            <a:r>
              <a:rPr lang="en-US"/>
              <a:t>- Support and Resources for Value Chain Coordination</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r>
              <a:rPr lang="en-US"/>
              <a:t>	</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136" name="Google Shape;136;p25"/>
          <p:cNvSpPr txBox="1">
            <a:spLocks noGrp="1"/>
          </p:cNvSpPr>
          <p:nvPr>
            <p:ph type="title"/>
          </p:nvPr>
        </p:nvSpPr>
        <p:spPr>
          <a:xfrm>
            <a:off x="838200" y="365124"/>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EEF"/>
              </a:buClr>
              <a:buSzPts val="4400"/>
              <a:buFont typeface="Avenir"/>
              <a:buNone/>
            </a:pPr>
            <a:r>
              <a:rPr lang="en-US" sz="4400"/>
              <a:t>Session Overview</a:t>
            </a:r>
            <a:endParaRPr/>
          </a:p>
        </p:txBody>
      </p:sp>
      <p:pic>
        <p:nvPicPr>
          <p:cNvPr id="137" name="Google Shape;137;p25"/>
          <p:cNvPicPr preferRelativeResize="0"/>
          <p:nvPr/>
        </p:nvPicPr>
        <p:blipFill rotWithShape="1">
          <a:blip r:embed="rId3">
            <a:alphaModFix/>
          </a:blip>
          <a:srcRect/>
          <a:stretch/>
        </p:blipFill>
        <p:spPr>
          <a:xfrm flipH="1">
            <a:off x="7676147" y="755583"/>
            <a:ext cx="3195347" cy="4863953"/>
          </a:xfrm>
          <a:prstGeom prst="rect">
            <a:avLst/>
          </a:prstGeom>
          <a:noFill/>
          <a:ln>
            <a:noFill/>
          </a:ln>
        </p:spPr>
      </p:pic>
    </p:spTree>
    <p:extLst>
      <p:ext uri="{BB962C8B-B14F-4D97-AF65-F5344CB8AC3E}">
        <p14:creationId xmlns:p14="http://schemas.microsoft.com/office/powerpoint/2010/main" val="3944163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3" name="Google Shape;143;p26"/>
          <p:cNvPicPr preferRelativeResize="0"/>
          <p:nvPr/>
        </p:nvPicPr>
        <p:blipFill>
          <a:blip r:embed="rId3">
            <a:alphaModFix/>
          </a:blip>
          <a:stretch>
            <a:fillRect/>
          </a:stretch>
        </p:blipFill>
        <p:spPr>
          <a:xfrm>
            <a:off x="0" y="1703482"/>
            <a:ext cx="11785599" cy="4471630"/>
          </a:xfrm>
          <a:prstGeom prst="rect">
            <a:avLst/>
          </a:prstGeom>
          <a:noFill/>
          <a:ln>
            <a:noFill/>
          </a:ln>
        </p:spPr>
      </p:pic>
      <p:sp>
        <p:nvSpPr>
          <p:cNvPr id="142" name="Google Shape;142;p26"/>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What is a value chain?</a:t>
            </a:r>
            <a:endParaRPr dirty="0"/>
          </a:p>
        </p:txBody>
      </p:sp>
    </p:spTree>
    <p:extLst>
      <p:ext uri="{BB962C8B-B14F-4D97-AF65-F5344CB8AC3E}">
        <p14:creationId xmlns:p14="http://schemas.microsoft.com/office/powerpoint/2010/main" val="386047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975" y="1541131"/>
            <a:ext cx="11312513" cy="5068388"/>
          </a:xfrm>
        </p:spPr>
        <p:txBody>
          <a:bodyPr numCol="2">
            <a:normAutofit fontScale="25000" lnSpcReduction="20000"/>
          </a:bodyPr>
          <a:lstStyle/>
          <a:p>
            <a:pPr marL="0" indent="0">
              <a:lnSpc>
                <a:spcPct val="120000"/>
              </a:lnSpc>
              <a:spcBef>
                <a:spcPts val="200"/>
              </a:spcBef>
              <a:spcAft>
                <a:spcPts val="200"/>
              </a:spcAft>
              <a:buNone/>
            </a:pPr>
            <a:endParaRPr lang="en-US" sz="8000" b="1" u="sng" dirty="0">
              <a:latin typeface="Avenir LT Std 55 Roman" panose="020B0503020203020204" pitchFamily="34" charset="0"/>
            </a:endParaRPr>
          </a:p>
          <a:p>
            <a:pPr marL="0" indent="0">
              <a:lnSpc>
                <a:spcPct val="120000"/>
              </a:lnSpc>
              <a:spcBef>
                <a:spcPts val="200"/>
              </a:spcBef>
              <a:spcAft>
                <a:spcPts val="200"/>
              </a:spcAft>
              <a:buNone/>
            </a:pPr>
            <a:endParaRPr lang="en-US" sz="8000" b="1" u="sng" dirty="0">
              <a:latin typeface="Avenir LT Std 55 Roman" panose="020B0503020203020204" pitchFamily="34" charset="0"/>
            </a:endParaRPr>
          </a:p>
          <a:p>
            <a:pPr marL="0" indent="0">
              <a:lnSpc>
                <a:spcPct val="120000"/>
              </a:lnSpc>
              <a:spcBef>
                <a:spcPts val="200"/>
              </a:spcBef>
              <a:spcAft>
                <a:spcPts val="200"/>
              </a:spcAft>
              <a:buNone/>
            </a:pPr>
            <a:r>
              <a:rPr lang="en-US" sz="8000" b="1" u="sng" dirty="0">
                <a:latin typeface="Avenir LT Std 55 Roman" panose="020B0503020203020204" pitchFamily="34" charset="0"/>
              </a:rPr>
              <a:t>Wednesday, August 5th</a:t>
            </a:r>
            <a:endParaRPr lang="en-US" sz="8000" b="1" dirty="0">
              <a:latin typeface="Avenir LT Std 55 Roman" panose="020B0503020203020204" pitchFamily="34" charset="0"/>
            </a:endParaRPr>
          </a:p>
          <a:p>
            <a:pPr marL="0" marR="25400" indent="0">
              <a:lnSpc>
                <a:spcPct val="120000"/>
              </a:lnSpc>
              <a:spcBef>
                <a:spcPts val="200"/>
              </a:spcBef>
              <a:spcAft>
                <a:spcPts val="200"/>
              </a:spcAft>
              <a:buNone/>
            </a:pPr>
            <a:r>
              <a:rPr lang="en-US" sz="8000" dirty="0">
                <a:latin typeface="Avenir LT Std 55 Roman" panose="020B0503020203020204" pitchFamily="34" charset="0"/>
              </a:rPr>
              <a:t>		Welcome!</a:t>
            </a:r>
          </a:p>
          <a:p>
            <a:pPr marL="0" marR="25400" indent="0">
              <a:lnSpc>
                <a:spcPct val="120000"/>
              </a:lnSpc>
              <a:spcBef>
                <a:spcPts val="200"/>
              </a:spcBef>
              <a:spcAft>
                <a:spcPts val="200"/>
              </a:spcAft>
              <a:buNone/>
            </a:pPr>
            <a:r>
              <a:rPr lang="en-US" sz="8000" b="1" dirty="0">
                <a:latin typeface="Avenir LT Std 55 Roman" panose="020B0503020203020204" pitchFamily="34" charset="0"/>
              </a:rPr>
              <a:t>9:10-9:25</a:t>
            </a:r>
            <a:r>
              <a:rPr lang="en-US" sz="8000" dirty="0">
                <a:latin typeface="Avenir LT Std 55 Roman" panose="020B0503020203020204" pitchFamily="34" charset="0"/>
              </a:rPr>
              <a:t>	Opening Activity </a:t>
            </a:r>
          </a:p>
          <a:p>
            <a:pPr marL="0" marR="25400" indent="0">
              <a:lnSpc>
                <a:spcPct val="120000"/>
              </a:lnSpc>
              <a:spcBef>
                <a:spcPts val="200"/>
              </a:spcBef>
              <a:spcAft>
                <a:spcPts val="200"/>
              </a:spcAft>
              <a:buNone/>
            </a:pPr>
            <a:r>
              <a:rPr lang="en-US" sz="8000" b="1" dirty="0">
                <a:latin typeface="Avenir LT Std 55 Roman" panose="020B0503020203020204" pitchFamily="34" charset="0"/>
              </a:rPr>
              <a:t>9:25-10:00 </a:t>
            </a:r>
            <a:r>
              <a:rPr lang="en-US" sz="8000" dirty="0">
                <a:latin typeface="Avenir LT Std 55 Roman" panose="020B0503020203020204" pitchFamily="34" charset="0"/>
              </a:rPr>
              <a:t>	SDFR Definitions and Farm Bill 			Provision Updates</a:t>
            </a:r>
          </a:p>
          <a:p>
            <a:pPr marL="0" marR="25400" indent="0">
              <a:lnSpc>
                <a:spcPct val="120000"/>
              </a:lnSpc>
              <a:spcBef>
                <a:spcPts val="200"/>
              </a:spcBef>
              <a:spcAft>
                <a:spcPts val="200"/>
              </a:spcAft>
              <a:buNone/>
            </a:pPr>
            <a:r>
              <a:rPr lang="en-US" sz="8000" b="1" dirty="0">
                <a:latin typeface="Avenir LT Std 55 Roman" panose="020B0503020203020204" pitchFamily="34" charset="0"/>
              </a:rPr>
              <a:t>10:00-10:10</a:t>
            </a:r>
            <a:r>
              <a:rPr lang="en-US" sz="8000" dirty="0">
                <a:latin typeface="Avenir LT Std 55 Roman" panose="020B0503020203020204" pitchFamily="34" charset="0"/>
              </a:rPr>
              <a:t> 	Break</a:t>
            </a:r>
          </a:p>
          <a:p>
            <a:pPr marL="0" marR="25400" indent="0">
              <a:lnSpc>
                <a:spcPct val="120000"/>
              </a:lnSpc>
              <a:spcBef>
                <a:spcPts val="200"/>
              </a:spcBef>
              <a:spcAft>
                <a:spcPts val="200"/>
              </a:spcAft>
              <a:buNone/>
            </a:pPr>
            <a:r>
              <a:rPr lang="en-US" sz="8000" b="1" dirty="0">
                <a:latin typeface="Avenir LT Std 55 Roman" panose="020B0503020203020204" pitchFamily="34" charset="0"/>
              </a:rPr>
              <a:t>10:10-11:30</a:t>
            </a:r>
            <a:r>
              <a:rPr lang="en-US" sz="8000" dirty="0">
                <a:latin typeface="Avenir LT Std 55 Roman" panose="020B0503020203020204" pitchFamily="34" charset="0"/>
              </a:rPr>
              <a:t> 	Heir’s Property </a:t>
            </a:r>
          </a:p>
          <a:p>
            <a:pPr marL="0" indent="0">
              <a:lnSpc>
                <a:spcPct val="120000"/>
              </a:lnSpc>
              <a:spcBef>
                <a:spcPts val="200"/>
              </a:spcBef>
              <a:spcAft>
                <a:spcPts val="200"/>
              </a:spcAft>
              <a:buNone/>
            </a:pPr>
            <a:r>
              <a:rPr lang="en-US" sz="8000" dirty="0">
                <a:latin typeface="Avenir LT Std 55 Roman" panose="020B0503020203020204" pitchFamily="34" charset="0"/>
              </a:rPr>
              <a:t>		Wrap up</a:t>
            </a:r>
            <a:br>
              <a:rPr lang="en-US" sz="8000" dirty="0">
                <a:latin typeface="Avenir LT Std 55 Roman" panose="020B0503020203020204" pitchFamily="34" charset="0"/>
              </a:rPr>
            </a:br>
            <a:endParaRPr lang="en-US" sz="8000" dirty="0">
              <a:latin typeface="Avenir LT Std 55 Roman" panose="020B0503020203020204" pitchFamily="34" charset="0"/>
            </a:endParaRPr>
          </a:p>
          <a:p>
            <a:pPr marL="0" indent="0">
              <a:lnSpc>
                <a:spcPct val="120000"/>
              </a:lnSpc>
              <a:spcBef>
                <a:spcPts val="200"/>
              </a:spcBef>
              <a:spcAft>
                <a:spcPts val="200"/>
              </a:spcAft>
              <a:buNone/>
            </a:pPr>
            <a:endParaRPr lang="en-US" sz="8000" u="sng" dirty="0">
              <a:solidFill>
                <a:srgbClr val="000000"/>
              </a:solidFill>
              <a:latin typeface="Avenir LT Std 55 Roman" panose="020B0503020203020204" pitchFamily="34" charset="0"/>
              <a:cs typeface="Calibri" panose="020F0502020204030204" pitchFamily="34" charset="0"/>
            </a:endParaRPr>
          </a:p>
          <a:p>
            <a:pPr marL="0" indent="0">
              <a:lnSpc>
                <a:spcPct val="120000"/>
              </a:lnSpc>
              <a:spcBef>
                <a:spcPts val="200"/>
              </a:spcBef>
              <a:spcAft>
                <a:spcPts val="200"/>
              </a:spcAft>
              <a:buNone/>
            </a:pPr>
            <a:endParaRPr lang="en-US" sz="8000" u="sng" dirty="0">
              <a:solidFill>
                <a:srgbClr val="000000"/>
              </a:solidFill>
              <a:latin typeface="Avenir LT Std 55 Roman" panose="020B0503020203020204" pitchFamily="34" charset="0"/>
              <a:cs typeface="Calibri" panose="020F0502020204030204" pitchFamily="34" charset="0"/>
            </a:endParaRPr>
          </a:p>
          <a:p>
            <a:pPr marL="0" indent="0">
              <a:lnSpc>
                <a:spcPct val="120000"/>
              </a:lnSpc>
              <a:spcBef>
                <a:spcPts val="200"/>
              </a:spcBef>
              <a:spcAft>
                <a:spcPts val="200"/>
              </a:spcAft>
              <a:buNone/>
            </a:pPr>
            <a:endParaRPr lang="en-US" sz="8000" u="sng" dirty="0">
              <a:solidFill>
                <a:srgbClr val="000000"/>
              </a:solidFill>
              <a:latin typeface="Avenir LT Std 55 Roman" panose="020B0503020203020204" pitchFamily="34" charset="0"/>
              <a:cs typeface="Calibri" panose="020F0502020204030204" pitchFamily="34" charset="0"/>
            </a:endParaRPr>
          </a:p>
          <a:p>
            <a:pPr marL="0" indent="0">
              <a:lnSpc>
                <a:spcPct val="120000"/>
              </a:lnSpc>
              <a:spcBef>
                <a:spcPts val="200"/>
              </a:spcBef>
              <a:spcAft>
                <a:spcPts val="200"/>
              </a:spcAft>
              <a:buNone/>
            </a:pPr>
            <a:endParaRPr lang="en-US" sz="8000" b="1" u="sng" dirty="0">
              <a:solidFill>
                <a:srgbClr val="000000"/>
              </a:solidFill>
              <a:latin typeface="Avenir LT Std 55 Roman" panose="020B0503020203020204" pitchFamily="34" charset="0"/>
              <a:cs typeface="Calibri" panose="020F0502020204030204" pitchFamily="34" charset="0"/>
            </a:endParaRPr>
          </a:p>
          <a:p>
            <a:pPr marL="0" indent="0">
              <a:lnSpc>
                <a:spcPct val="120000"/>
              </a:lnSpc>
              <a:spcBef>
                <a:spcPts val="200"/>
              </a:spcBef>
              <a:spcAft>
                <a:spcPts val="200"/>
              </a:spcAft>
              <a:buNone/>
            </a:pPr>
            <a:endParaRPr lang="en-US" sz="8000" b="1" u="sng" dirty="0">
              <a:solidFill>
                <a:srgbClr val="000000"/>
              </a:solidFill>
              <a:latin typeface="Avenir LT Std 55 Roman" panose="020B0503020203020204" pitchFamily="34" charset="0"/>
              <a:cs typeface="Calibri" panose="020F0502020204030204" pitchFamily="34" charset="0"/>
            </a:endParaRPr>
          </a:p>
          <a:p>
            <a:pPr marL="0" indent="0">
              <a:lnSpc>
                <a:spcPct val="120000"/>
              </a:lnSpc>
              <a:spcBef>
                <a:spcPts val="200"/>
              </a:spcBef>
              <a:spcAft>
                <a:spcPts val="200"/>
              </a:spcAft>
              <a:buNone/>
            </a:pPr>
            <a:endParaRPr lang="en-US" sz="8000" b="1" u="sng" dirty="0">
              <a:solidFill>
                <a:srgbClr val="000000"/>
              </a:solidFill>
              <a:latin typeface="Avenir LT Std 55 Roman" panose="020B0503020203020204" pitchFamily="34" charset="0"/>
              <a:cs typeface="Calibri" panose="020F0502020204030204" pitchFamily="34" charset="0"/>
            </a:endParaRPr>
          </a:p>
          <a:p>
            <a:pPr marL="0" indent="0">
              <a:lnSpc>
                <a:spcPct val="120000"/>
              </a:lnSpc>
              <a:spcBef>
                <a:spcPts val="200"/>
              </a:spcBef>
              <a:spcAft>
                <a:spcPts val="200"/>
              </a:spcAft>
              <a:buNone/>
            </a:pPr>
            <a:r>
              <a:rPr lang="en-US" sz="8000" b="1" u="sng" dirty="0">
                <a:solidFill>
                  <a:srgbClr val="000000"/>
                </a:solidFill>
                <a:latin typeface="Avenir LT Std 55 Roman" panose="020B0503020203020204" pitchFamily="34" charset="0"/>
                <a:cs typeface="Calibri" panose="020F0502020204030204" pitchFamily="34" charset="0"/>
              </a:rPr>
              <a:t>Thursday, August 6</a:t>
            </a:r>
            <a:r>
              <a:rPr lang="en-US" sz="8000" b="1" u="sng" baseline="30000" dirty="0">
                <a:solidFill>
                  <a:srgbClr val="000000"/>
                </a:solidFill>
                <a:latin typeface="Avenir LT Std 55 Roman" panose="020B0503020203020204" pitchFamily="34" charset="0"/>
                <a:cs typeface="Calibri" panose="020F0502020204030204" pitchFamily="34" charset="0"/>
              </a:rPr>
              <a:t>th</a:t>
            </a:r>
            <a:endParaRPr lang="en-US" sz="8000" b="1" u="sng" dirty="0">
              <a:solidFill>
                <a:srgbClr val="000000"/>
              </a:solidFill>
              <a:latin typeface="Avenir LT Std 55 Roman" panose="020B0503020203020204" pitchFamily="34" charset="0"/>
              <a:cs typeface="Calibri" panose="020F0502020204030204" pitchFamily="34" charset="0"/>
            </a:endParaRPr>
          </a:p>
          <a:p>
            <a:pPr marL="0" indent="0">
              <a:lnSpc>
                <a:spcPct val="120000"/>
              </a:lnSpc>
              <a:spcBef>
                <a:spcPts val="200"/>
              </a:spcBef>
              <a:spcAft>
                <a:spcPts val="200"/>
              </a:spcAft>
              <a:buNone/>
            </a:pPr>
            <a:r>
              <a:rPr lang="en-US" sz="8000" dirty="0">
                <a:latin typeface="Avenir LT Std 55 Roman" panose="020B0503020203020204" pitchFamily="34" charset="0"/>
                <a:cs typeface="Arial" panose="020B0604020202020204" pitchFamily="34" charset="0"/>
              </a:rPr>
              <a:t>		Welcome!</a:t>
            </a:r>
          </a:p>
          <a:p>
            <a:pPr marL="0" indent="0">
              <a:lnSpc>
                <a:spcPct val="120000"/>
              </a:lnSpc>
              <a:spcBef>
                <a:spcPts val="200"/>
              </a:spcBef>
              <a:spcAft>
                <a:spcPts val="200"/>
              </a:spcAft>
              <a:buNone/>
            </a:pPr>
            <a:r>
              <a:rPr lang="en-US" sz="8000" b="1" dirty="0">
                <a:latin typeface="Avenir LT Std 55 Roman" panose="020B0503020203020204" pitchFamily="34" charset="0"/>
                <a:cs typeface="Arial" panose="020B0604020202020204" pitchFamily="34" charset="0"/>
              </a:rPr>
              <a:t>9:10-9:30 </a:t>
            </a:r>
            <a:r>
              <a:rPr lang="en-US" sz="8000" dirty="0">
                <a:latin typeface="Avenir LT Std 55 Roman" panose="020B0503020203020204" pitchFamily="34" charset="0"/>
                <a:cs typeface="Arial" panose="020B0604020202020204" pitchFamily="34" charset="0"/>
              </a:rPr>
              <a:t>	Opening Activity</a:t>
            </a:r>
          </a:p>
          <a:p>
            <a:pPr marL="0" marR="25400" indent="0">
              <a:lnSpc>
                <a:spcPct val="120000"/>
              </a:lnSpc>
              <a:spcBef>
                <a:spcPts val="200"/>
              </a:spcBef>
              <a:spcAft>
                <a:spcPts val="200"/>
              </a:spcAft>
              <a:buNone/>
            </a:pPr>
            <a:r>
              <a:rPr lang="en-US" sz="8000" b="1" dirty="0">
                <a:solidFill>
                  <a:srgbClr val="000000"/>
                </a:solidFill>
                <a:latin typeface="Avenir LT Std 55 Roman" panose="020B0503020203020204" pitchFamily="34" charset="0"/>
              </a:rPr>
              <a:t>9:30-10:00</a:t>
            </a:r>
            <a:r>
              <a:rPr lang="en-US" sz="8000" dirty="0">
                <a:solidFill>
                  <a:srgbClr val="000000"/>
                </a:solidFill>
                <a:latin typeface="Avenir LT Std 55 Roman" panose="020B0503020203020204" pitchFamily="34" charset="0"/>
              </a:rPr>
              <a:t> 	Identifying Partnerships </a:t>
            </a:r>
            <a:endParaRPr lang="en-US" sz="8000" dirty="0">
              <a:latin typeface="Avenir LT Std 55 Roman" panose="020B0503020203020204" pitchFamily="34" charset="0"/>
            </a:endParaRPr>
          </a:p>
          <a:p>
            <a:pPr marL="0" marR="25400" indent="0">
              <a:lnSpc>
                <a:spcPct val="120000"/>
              </a:lnSpc>
              <a:spcBef>
                <a:spcPts val="200"/>
              </a:spcBef>
              <a:spcAft>
                <a:spcPts val="200"/>
              </a:spcAft>
              <a:buNone/>
            </a:pPr>
            <a:r>
              <a:rPr lang="en-US" sz="8000" b="1" dirty="0">
                <a:solidFill>
                  <a:srgbClr val="000000"/>
                </a:solidFill>
                <a:latin typeface="Avenir LT Std 55 Roman" panose="020B0503020203020204" pitchFamily="34" charset="0"/>
              </a:rPr>
              <a:t>10:00-10:30</a:t>
            </a:r>
            <a:r>
              <a:rPr lang="en-US" sz="8000" dirty="0">
                <a:solidFill>
                  <a:srgbClr val="000000"/>
                </a:solidFill>
                <a:latin typeface="Avenir LT Std 55 Roman" panose="020B0503020203020204" pitchFamily="34" charset="0"/>
              </a:rPr>
              <a:t> 	Innovations in Markets </a:t>
            </a:r>
          </a:p>
          <a:p>
            <a:pPr marL="0" marR="25400" indent="0">
              <a:lnSpc>
                <a:spcPct val="120000"/>
              </a:lnSpc>
              <a:spcBef>
                <a:spcPts val="200"/>
              </a:spcBef>
              <a:spcAft>
                <a:spcPts val="200"/>
              </a:spcAft>
              <a:buNone/>
            </a:pPr>
            <a:r>
              <a:rPr lang="en-US" sz="8000" b="1" dirty="0">
                <a:latin typeface="Avenir LT Std 55 Roman" panose="020B0503020203020204" pitchFamily="34" charset="0"/>
              </a:rPr>
              <a:t>10:30-10:40</a:t>
            </a:r>
            <a:r>
              <a:rPr lang="en-US" sz="8000" dirty="0">
                <a:latin typeface="Avenir LT Std 55 Roman" panose="020B0503020203020204" pitchFamily="34" charset="0"/>
              </a:rPr>
              <a:t>	Break</a:t>
            </a:r>
          </a:p>
          <a:p>
            <a:pPr marL="0" marR="25400" indent="0">
              <a:lnSpc>
                <a:spcPct val="120000"/>
              </a:lnSpc>
              <a:spcBef>
                <a:spcPts val="200"/>
              </a:spcBef>
              <a:spcAft>
                <a:spcPts val="200"/>
              </a:spcAft>
              <a:buNone/>
            </a:pPr>
            <a:r>
              <a:rPr lang="en-US" sz="8000" b="1" dirty="0">
                <a:solidFill>
                  <a:srgbClr val="000000"/>
                </a:solidFill>
                <a:latin typeface="Avenir LT Std 55 Roman" panose="020B0503020203020204" pitchFamily="34" charset="0"/>
              </a:rPr>
              <a:t>10:40-11:15</a:t>
            </a:r>
            <a:r>
              <a:rPr lang="en-US" sz="8000" dirty="0">
                <a:solidFill>
                  <a:srgbClr val="000000"/>
                </a:solidFill>
                <a:latin typeface="Avenir LT Std 55 Roman" panose="020B0503020203020204" pitchFamily="34" charset="0"/>
              </a:rPr>
              <a:t>	Farm Stress Mental Health 			Resources </a:t>
            </a:r>
            <a:endParaRPr lang="en-US" sz="8000" dirty="0">
              <a:latin typeface="Avenir LT Std 55 Roman" panose="020B0503020203020204" pitchFamily="34" charset="0"/>
            </a:endParaRPr>
          </a:p>
          <a:p>
            <a:pPr marL="0" marR="25400" indent="0">
              <a:lnSpc>
                <a:spcPct val="120000"/>
              </a:lnSpc>
              <a:spcBef>
                <a:spcPts val="200"/>
              </a:spcBef>
              <a:spcAft>
                <a:spcPts val="200"/>
              </a:spcAft>
              <a:buNone/>
            </a:pPr>
            <a:r>
              <a:rPr lang="en-US" sz="8000" b="1" dirty="0">
                <a:solidFill>
                  <a:srgbClr val="000000"/>
                </a:solidFill>
                <a:latin typeface="Avenir LT Std 55 Roman" panose="020B0503020203020204" pitchFamily="34" charset="0"/>
              </a:rPr>
              <a:t>11:15-11:45</a:t>
            </a:r>
            <a:r>
              <a:rPr lang="en-US" sz="8000" dirty="0">
                <a:solidFill>
                  <a:srgbClr val="000000"/>
                </a:solidFill>
                <a:latin typeface="Avenir LT Std 55 Roman" panose="020B0503020203020204" pitchFamily="34" charset="0"/>
              </a:rPr>
              <a:t> 	Discussion on Equity and Justice</a:t>
            </a:r>
          </a:p>
          <a:p>
            <a:pPr marL="0" marR="25400" indent="0">
              <a:lnSpc>
                <a:spcPct val="120000"/>
              </a:lnSpc>
              <a:spcBef>
                <a:spcPts val="200"/>
              </a:spcBef>
              <a:spcAft>
                <a:spcPts val="200"/>
              </a:spcAft>
              <a:buNone/>
            </a:pPr>
            <a:r>
              <a:rPr lang="en-US" sz="8000" dirty="0">
                <a:solidFill>
                  <a:srgbClr val="000000"/>
                </a:solidFill>
                <a:latin typeface="Avenir LT Std 55 Roman" panose="020B0503020203020204" pitchFamily="34" charset="0"/>
              </a:rPr>
              <a:t>		Wrap Up</a:t>
            </a:r>
            <a:endParaRPr lang="en-US" sz="8000" dirty="0">
              <a:latin typeface="Avenir LT Std 55 Roman" panose="020B0503020203020204" pitchFamily="34" charset="0"/>
            </a:endParaRPr>
          </a:p>
          <a:p>
            <a:pPr marL="0" indent="0">
              <a:buNone/>
            </a:pPr>
            <a:r>
              <a:rPr lang="en-US" sz="10400" dirty="0">
                <a:latin typeface="Avenir LT Std 55 Roman" panose="020B0503020203020204" pitchFamily="34" charset="0"/>
              </a:rPr>
              <a:t/>
            </a:r>
            <a:br>
              <a:rPr lang="en-US" sz="10400" dirty="0">
                <a:latin typeface="Avenir LT Std 55 Roman" panose="020B0503020203020204" pitchFamily="34" charset="0"/>
              </a:rPr>
            </a:br>
            <a:endParaRPr lang="en-US" sz="10400" dirty="0">
              <a:latin typeface="Avenir LT Std 55 Roman" panose="020B0503020203020204" pitchFamily="34" charset="0"/>
            </a:endParaRPr>
          </a:p>
          <a:p>
            <a:endParaRPr lang="en-US" dirty="0">
              <a:latin typeface="Avenir LT Std 55 Roman" panose="020B0503020203020204" pitchFamily="34" charset="0"/>
            </a:endParaRPr>
          </a:p>
        </p:txBody>
      </p:sp>
      <p:sp>
        <p:nvSpPr>
          <p:cNvPr id="4" name="Title 4">
            <a:extLst>
              <a:ext uri="{FF2B5EF4-FFF2-40B4-BE49-F238E27FC236}">
                <a16:creationId xmlns:a16="http://schemas.microsoft.com/office/drawing/2014/main" xmlns="" id="{825893C4-E47A-4F5D-86D5-836DEBA0AFF5}"/>
              </a:ext>
            </a:extLst>
          </p:cNvPr>
          <p:cNvSpPr txBox="1">
            <a:spLocks/>
          </p:cNvSpPr>
          <p:nvPr/>
        </p:nvSpPr>
        <p:spPr>
          <a:xfrm>
            <a:off x="1020754" y="539817"/>
            <a:ext cx="10402957" cy="100131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venir LT Std 65 Medium" panose="020B0603020203020204" pitchFamily="34" charset="0"/>
              </a:rPr>
              <a:t>Agenda</a:t>
            </a:r>
          </a:p>
          <a:p>
            <a:pPr marL="0" marR="0" lvl="0" indent="0" defTabSz="914400" rtl="0" eaLnBrk="1" fontAlgn="auto" latinLnBrk="0" hangingPunct="1">
              <a:lnSpc>
                <a:spcPct val="90000"/>
              </a:lnSpc>
              <a:spcBef>
                <a:spcPct val="0"/>
              </a:spcBef>
              <a:spcAft>
                <a:spcPts val="0"/>
              </a:spcAft>
              <a:buClrTx/>
              <a:buSzTx/>
              <a:buFontTx/>
              <a:buNone/>
              <a:tabLst/>
              <a:defRPr/>
            </a:pPr>
            <a:r>
              <a:rPr lang="en-US" sz="2400" b="1" dirty="0">
                <a:solidFill>
                  <a:schemeClr val="accent1"/>
                </a:solidFill>
                <a:latin typeface="Avenir LT Std 65 Medium" panose="020B0603020203020204" pitchFamily="34" charset="0"/>
              </a:rPr>
              <a:t>*in Eastern Time</a:t>
            </a:r>
            <a:endParaRPr kumimoji="0" lang="en-US" sz="2400" b="1" i="0" u="none" strike="noStrike" kern="1200" cap="none" spc="0" normalizeH="0" baseline="0" noProof="0" dirty="0">
              <a:ln>
                <a:noFill/>
              </a:ln>
              <a:solidFill>
                <a:schemeClr val="accent1"/>
              </a:solidFill>
              <a:effectLst/>
              <a:uLnTx/>
              <a:uFillTx/>
              <a:latin typeface="Avenir LT Std 65 Medium" panose="020B0603020203020204" pitchFamily="34" charset="0"/>
            </a:endParaRPr>
          </a:p>
        </p:txBody>
      </p:sp>
      <p:cxnSp>
        <p:nvCxnSpPr>
          <p:cNvPr id="5" name="Straight Connector 4">
            <a:extLst>
              <a:ext uri="{FF2B5EF4-FFF2-40B4-BE49-F238E27FC236}">
                <a16:creationId xmlns:a16="http://schemas.microsoft.com/office/drawing/2014/main" xmlns="" id="{E5B46602-4868-D14A-9000-2EDF90B7CEE5}"/>
              </a:ext>
            </a:extLst>
          </p:cNvPr>
          <p:cNvCxnSpPr>
            <a:cxnSpLocks/>
          </p:cNvCxnSpPr>
          <p:nvPr/>
        </p:nvCxnSpPr>
        <p:spPr>
          <a:xfrm>
            <a:off x="6096000" y="1796527"/>
            <a:ext cx="0" cy="4351724"/>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4ACC54B6-262F-8D4E-BFB2-FD23F707E252}"/>
              </a:ext>
            </a:extLst>
          </p:cNvPr>
          <p:cNvSpPr txBox="1"/>
          <p:nvPr/>
        </p:nvSpPr>
        <p:spPr>
          <a:xfrm>
            <a:off x="2507530" y="640364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720095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7"/>
          <p:cNvSpPr txBox="1">
            <a:spLocks noGrp="1"/>
          </p:cNvSpPr>
          <p:nvPr>
            <p:ph type="body" idx="1"/>
          </p:nvPr>
        </p:nvSpPr>
        <p:spPr>
          <a:xfrm>
            <a:off x="7442200" y="2142533"/>
            <a:ext cx="4380300" cy="22857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Font typeface="Arial"/>
              <a:buNone/>
            </a:pPr>
            <a:r>
              <a:rPr lang="en-US">
                <a:solidFill>
                  <a:srgbClr val="000000"/>
                </a:solidFill>
                <a:latin typeface="Century Gothic"/>
                <a:ea typeface="Century Gothic"/>
                <a:cs typeface="Century Gothic"/>
                <a:sym typeface="Century Gothic"/>
              </a:rPr>
              <a:t>Businesses can also work together to increase value for themselves and each other</a:t>
            </a:r>
            <a:endParaRPr>
              <a:solidFill>
                <a:srgbClr val="000000"/>
              </a:solidFill>
              <a:latin typeface="Century Gothic"/>
              <a:ea typeface="Century Gothic"/>
              <a:cs typeface="Century Gothic"/>
              <a:sym typeface="Century Gothic"/>
            </a:endParaRPr>
          </a:p>
          <a:p>
            <a:pPr marL="0" lvl="0" indent="0" algn="l" rtl="0">
              <a:spcBef>
                <a:spcPts val="0"/>
              </a:spcBef>
              <a:spcAft>
                <a:spcPts val="2100"/>
              </a:spcAft>
              <a:buNone/>
            </a:pPr>
            <a:endParaRPr/>
          </a:p>
        </p:txBody>
      </p:sp>
      <p:pic>
        <p:nvPicPr>
          <p:cNvPr id="149" name="Google Shape;149;p27"/>
          <p:cNvPicPr preferRelativeResize="0"/>
          <p:nvPr/>
        </p:nvPicPr>
        <p:blipFill rotWithShape="1">
          <a:blip r:embed="rId3">
            <a:alphaModFix/>
          </a:blip>
          <a:srcRect/>
          <a:stretch/>
        </p:blipFill>
        <p:spPr>
          <a:xfrm>
            <a:off x="4506933" y="260434"/>
            <a:ext cx="2419898" cy="6049800"/>
          </a:xfrm>
          <a:prstGeom prst="rect">
            <a:avLst/>
          </a:prstGeom>
          <a:noFill/>
          <a:ln>
            <a:noFill/>
          </a:ln>
        </p:spPr>
      </p:pic>
    </p:spTree>
    <p:extLst>
      <p:ext uri="{BB962C8B-B14F-4D97-AF65-F5344CB8AC3E}">
        <p14:creationId xmlns:p14="http://schemas.microsoft.com/office/powerpoint/2010/main" val="3481471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body" idx="1"/>
          </p:nvPr>
        </p:nvSpPr>
        <p:spPr>
          <a:xfrm>
            <a:off x="7416633" y="1896600"/>
            <a:ext cx="3441600" cy="22857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US">
                <a:solidFill>
                  <a:srgbClr val="000000"/>
                </a:solidFill>
                <a:latin typeface="Century Gothic"/>
                <a:ea typeface="Century Gothic"/>
                <a:cs typeface="Century Gothic"/>
                <a:sym typeface="Century Gothic"/>
              </a:rPr>
              <a:t>Strategic Business alliances that move niche products</a:t>
            </a: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US">
                <a:solidFill>
                  <a:srgbClr val="000000"/>
                </a:solidFill>
                <a:latin typeface="Century Gothic"/>
                <a:ea typeface="Century Gothic"/>
                <a:cs typeface="Century Gothic"/>
                <a:sym typeface="Century Gothic"/>
              </a:rPr>
              <a:t>Guided by social, cultural or quality values  </a:t>
            </a:r>
            <a:endParaRPr>
              <a:solidFill>
                <a:srgbClr val="000000"/>
              </a:solidFill>
              <a:latin typeface="Century Gothic"/>
              <a:ea typeface="Century Gothic"/>
              <a:cs typeface="Century Gothic"/>
              <a:sym typeface="Century Gothic"/>
            </a:endParaRPr>
          </a:p>
          <a:p>
            <a:pPr marL="0" lvl="0" indent="0" algn="l" rtl="0">
              <a:spcBef>
                <a:spcPts val="0"/>
              </a:spcBef>
              <a:spcAft>
                <a:spcPts val="2100"/>
              </a:spcAft>
              <a:buNone/>
            </a:pPr>
            <a:endParaRPr/>
          </a:p>
        </p:txBody>
      </p:sp>
      <p:pic>
        <p:nvPicPr>
          <p:cNvPr id="155" name="Google Shape;155;p28"/>
          <p:cNvPicPr preferRelativeResize="0"/>
          <p:nvPr/>
        </p:nvPicPr>
        <p:blipFill rotWithShape="1">
          <a:blip r:embed="rId3">
            <a:alphaModFix/>
          </a:blip>
          <a:srcRect/>
          <a:stretch/>
        </p:blipFill>
        <p:spPr>
          <a:xfrm>
            <a:off x="4506933" y="260434"/>
            <a:ext cx="2419898" cy="6049800"/>
          </a:xfrm>
          <a:prstGeom prst="rect">
            <a:avLst/>
          </a:prstGeom>
          <a:noFill/>
          <a:ln>
            <a:noFill/>
          </a:ln>
        </p:spPr>
      </p:pic>
      <p:sp>
        <p:nvSpPr>
          <p:cNvPr id="156" name="Google Shape;156;p28"/>
          <p:cNvSpPr txBox="1">
            <a:spLocks noGrp="1"/>
          </p:cNvSpPr>
          <p:nvPr>
            <p:ph type="title"/>
          </p:nvPr>
        </p:nvSpPr>
        <p:spPr>
          <a:xfrm>
            <a:off x="1359028" y="1502210"/>
            <a:ext cx="32595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smtClean="0"/>
              <a:t>Values- Based Supply Chains</a:t>
            </a:r>
            <a:endParaRPr dirty="0"/>
          </a:p>
        </p:txBody>
      </p:sp>
      <p:sp>
        <p:nvSpPr>
          <p:cNvPr id="157" name="Google Shape;157;p28"/>
          <p:cNvSpPr txBox="1"/>
          <p:nvPr/>
        </p:nvSpPr>
        <p:spPr>
          <a:xfrm>
            <a:off x="786943" y="4235453"/>
            <a:ext cx="3313500" cy="277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dirty="0">
                <a:latin typeface="Open Sans"/>
                <a:ea typeface="Open Sans"/>
                <a:cs typeface="Open Sans"/>
                <a:sym typeface="Open Sans"/>
              </a:rPr>
              <a:t>(Stevenson and </a:t>
            </a:r>
            <a:r>
              <a:rPr lang="en-US" sz="1600" dirty="0" err="1">
                <a:latin typeface="Open Sans"/>
                <a:ea typeface="Open Sans"/>
                <a:cs typeface="Open Sans"/>
                <a:sym typeface="Open Sans"/>
              </a:rPr>
              <a:t>Pirog</a:t>
            </a:r>
            <a:r>
              <a:rPr lang="en-US" sz="1600" dirty="0">
                <a:latin typeface="Open Sans"/>
                <a:ea typeface="Open Sans"/>
                <a:cs typeface="Open Sans"/>
                <a:sym typeface="Open Sans"/>
              </a:rPr>
              <a:t>, 2008, 2011; Lev et al. 2015)  </a:t>
            </a:r>
            <a:endParaRPr sz="1600" dirty="0">
              <a:latin typeface="Open Sans"/>
              <a:ea typeface="Open Sans"/>
              <a:cs typeface="Open Sans"/>
              <a:sym typeface="Open Sans"/>
            </a:endParaRPr>
          </a:p>
        </p:txBody>
      </p:sp>
      <p:sp>
        <p:nvSpPr>
          <p:cNvPr id="158" name="Google Shape;158;p28"/>
          <p:cNvSpPr txBox="1"/>
          <p:nvPr/>
        </p:nvSpPr>
        <p:spPr>
          <a:xfrm>
            <a:off x="8205400" y="5504600"/>
            <a:ext cx="2116800" cy="421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i="1">
                <a:solidFill>
                  <a:srgbClr val="B7B7B7"/>
                </a:solidFill>
                <a:latin typeface="Open Sans"/>
                <a:ea typeface="Open Sans"/>
                <a:cs typeface="Open Sans"/>
                <a:sym typeface="Open Sans"/>
              </a:rPr>
              <a:t>Local</a:t>
            </a:r>
            <a:endParaRPr sz="1900" i="1">
              <a:solidFill>
                <a:srgbClr val="B7B7B7"/>
              </a:solidFill>
              <a:latin typeface="Open Sans"/>
              <a:ea typeface="Open Sans"/>
              <a:cs typeface="Open Sans"/>
              <a:sym typeface="Open Sans"/>
            </a:endParaRPr>
          </a:p>
        </p:txBody>
      </p:sp>
      <p:sp>
        <p:nvSpPr>
          <p:cNvPr id="159" name="Google Shape;159;p28"/>
          <p:cNvSpPr txBox="1"/>
          <p:nvPr/>
        </p:nvSpPr>
        <p:spPr>
          <a:xfrm>
            <a:off x="9720733" y="5401333"/>
            <a:ext cx="1185600" cy="421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i="1">
                <a:solidFill>
                  <a:srgbClr val="999999"/>
                </a:solidFill>
                <a:latin typeface="Open Sans"/>
                <a:ea typeface="Open Sans"/>
                <a:cs typeface="Open Sans"/>
                <a:sym typeface="Open Sans"/>
              </a:rPr>
              <a:t>Organic</a:t>
            </a:r>
            <a:endParaRPr sz="1900" i="1">
              <a:solidFill>
                <a:srgbClr val="999999"/>
              </a:solidFill>
              <a:latin typeface="Open Sans"/>
              <a:ea typeface="Open Sans"/>
              <a:cs typeface="Open Sans"/>
              <a:sym typeface="Open Sans"/>
            </a:endParaRPr>
          </a:p>
        </p:txBody>
      </p:sp>
      <p:sp>
        <p:nvSpPr>
          <p:cNvPr id="160" name="Google Shape;160;p28"/>
          <p:cNvSpPr txBox="1"/>
          <p:nvPr/>
        </p:nvSpPr>
        <p:spPr>
          <a:xfrm>
            <a:off x="9042800" y="6038867"/>
            <a:ext cx="1490100" cy="421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i="1">
                <a:solidFill>
                  <a:srgbClr val="999999"/>
                </a:solidFill>
                <a:latin typeface="Open Sans"/>
                <a:ea typeface="Open Sans"/>
                <a:cs typeface="Open Sans"/>
                <a:sym typeface="Open Sans"/>
              </a:rPr>
              <a:t>Heritage</a:t>
            </a:r>
            <a:endParaRPr sz="1900" i="1">
              <a:solidFill>
                <a:srgbClr val="999999"/>
              </a:solidFill>
              <a:latin typeface="Open Sans"/>
              <a:ea typeface="Open Sans"/>
              <a:cs typeface="Open Sans"/>
              <a:sym typeface="Open Sans"/>
            </a:endParaRPr>
          </a:p>
        </p:txBody>
      </p:sp>
      <p:sp>
        <p:nvSpPr>
          <p:cNvPr id="161" name="Google Shape;161;p28"/>
          <p:cNvSpPr txBox="1"/>
          <p:nvPr/>
        </p:nvSpPr>
        <p:spPr>
          <a:xfrm>
            <a:off x="10651833" y="5925800"/>
            <a:ext cx="1185600" cy="421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i="1">
                <a:solidFill>
                  <a:srgbClr val="B7B7B7"/>
                </a:solidFill>
                <a:latin typeface="Open Sans"/>
                <a:ea typeface="Open Sans"/>
                <a:cs typeface="Open Sans"/>
                <a:sym typeface="Open Sans"/>
              </a:rPr>
              <a:t>Fair</a:t>
            </a:r>
            <a:endParaRPr sz="1900" i="1">
              <a:solidFill>
                <a:srgbClr val="B7B7B7"/>
              </a:solidFill>
              <a:latin typeface="Open Sans"/>
              <a:ea typeface="Open Sans"/>
              <a:cs typeface="Open Sans"/>
              <a:sym typeface="Open Sans"/>
            </a:endParaRPr>
          </a:p>
        </p:txBody>
      </p:sp>
    </p:spTree>
    <p:extLst>
      <p:ext uri="{BB962C8B-B14F-4D97-AF65-F5344CB8AC3E}">
        <p14:creationId xmlns:p14="http://schemas.microsoft.com/office/powerpoint/2010/main" val="639177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body" idx="1"/>
          </p:nvPr>
        </p:nvSpPr>
        <p:spPr>
          <a:xfrm>
            <a:off x="7416633" y="1896600"/>
            <a:ext cx="3748500" cy="22857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US">
                <a:solidFill>
                  <a:srgbClr val="000000"/>
                </a:solidFill>
                <a:latin typeface="Century Gothic"/>
                <a:ea typeface="Century Gothic"/>
                <a:cs typeface="Century Gothic"/>
                <a:sym typeface="Century Gothic"/>
              </a:rPr>
              <a:t>In a values-based model, business actors share:</a:t>
            </a: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609600" lvl="0" indent="-457200" algn="l" rtl="0">
              <a:lnSpc>
                <a:spcPct val="100000"/>
              </a:lnSpc>
              <a:spcBef>
                <a:spcPts val="0"/>
              </a:spcBef>
              <a:spcAft>
                <a:spcPts val="0"/>
              </a:spcAft>
              <a:buClr>
                <a:srgbClr val="000000"/>
              </a:buClr>
              <a:buSzPts val="2400"/>
              <a:buFont typeface="Century Gothic"/>
              <a:buChar char="●"/>
            </a:pPr>
            <a:r>
              <a:rPr lang="en-US">
                <a:solidFill>
                  <a:srgbClr val="000000"/>
                </a:solidFill>
                <a:latin typeface="Century Gothic"/>
                <a:ea typeface="Century Gothic"/>
                <a:cs typeface="Century Gothic"/>
                <a:sym typeface="Century Gothic"/>
              </a:rPr>
              <a:t>Transparency of  information </a:t>
            </a:r>
            <a:endParaRPr>
              <a:solidFill>
                <a:srgbClr val="000000"/>
              </a:solidFill>
              <a:latin typeface="Century Gothic"/>
              <a:ea typeface="Century Gothic"/>
              <a:cs typeface="Century Gothic"/>
              <a:sym typeface="Century Gothic"/>
            </a:endParaRPr>
          </a:p>
          <a:p>
            <a:pPr marL="609600" lvl="0" indent="-457200" algn="l" rtl="0">
              <a:lnSpc>
                <a:spcPct val="100000"/>
              </a:lnSpc>
              <a:spcBef>
                <a:spcPts val="0"/>
              </a:spcBef>
              <a:spcAft>
                <a:spcPts val="0"/>
              </a:spcAft>
              <a:buClr>
                <a:srgbClr val="000000"/>
              </a:buClr>
              <a:buSzPts val="2400"/>
              <a:buFont typeface="Century Gothic"/>
              <a:buChar char="●"/>
            </a:pPr>
            <a:r>
              <a:rPr lang="en-US">
                <a:solidFill>
                  <a:srgbClr val="000000"/>
                </a:solidFill>
                <a:latin typeface="Century Gothic"/>
                <a:ea typeface="Century Gothic"/>
                <a:cs typeface="Century Gothic"/>
                <a:sym typeface="Century Gothic"/>
              </a:rPr>
              <a:t>Risk </a:t>
            </a:r>
            <a:endParaRPr>
              <a:solidFill>
                <a:srgbClr val="000000"/>
              </a:solidFill>
              <a:latin typeface="Century Gothic"/>
              <a:ea typeface="Century Gothic"/>
              <a:cs typeface="Century Gothic"/>
              <a:sym typeface="Century Gothic"/>
            </a:endParaRPr>
          </a:p>
          <a:p>
            <a:pPr marL="609600" lvl="0" indent="-457200" algn="l" rtl="0">
              <a:lnSpc>
                <a:spcPct val="100000"/>
              </a:lnSpc>
              <a:spcBef>
                <a:spcPts val="0"/>
              </a:spcBef>
              <a:spcAft>
                <a:spcPts val="0"/>
              </a:spcAft>
              <a:buClr>
                <a:srgbClr val="000000"/>
              </a:buClr>
              <a:buSzPts val="2400"/>
              <a:buFont typeface="Century Gothic"/>
              <a:buChar char="●"/>
            </a:pPr>
            <a:r>
              <a:rPr lang="en-US">
                <a:solidFill>
                  <a:srgbClr val="000000"/>
                </a:solidFill>
                <a:latin typeface="Century Gothic"/>
                <a:ea typeface="Century Gothic"/>
                <a:cs typeface="Century Gothic"/>
                <a:sym typeface="Century Gothic"/>
              </a:rPr>
              <a:t>Profits</a:t>
            </a: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0" lvl="0" indent="0" algn="l" rtl="0">
              <a:spcBef>
                <a:spcPts val="0"/>
              </a:spcBef>
              <a:spcAft>
                <a:spcPts val="2100"/>
              </a:spcAft>
              <a:buNone/>
            </a:pPr>
            <a:endParaRPr/>
          </a:p>
        </p:txBody>
      </p:sp>
      <p:pic>
        <p:nvPicPr>
          <p:cNvPr id="167" name="Google Shape;167;p29"/>
          <p:cNvPicPr preferRelativeResize="0"/>
          <p:nvPr/>
        </p:nvPicPr>
        <p:blipFill rotWithShape="1">
          <a:blip r:embed="rId3">
            <a:alphaModFix/>
          </a:blip>
          <a:srcRect/>
          <a:stretch/>
        </p:blipFill>
        <p:spPr>
          <a:xfrm>
            <a:off x="4506933" y="260434"/>
            <a:ext cx="2419898" cy="6049800"/>
          </a:xfrm>
          <a:prstGeom prst="rect">
            <a:avLst/>
          </a:prstGeom>
          <a:noFill/>
          <a:ln>
            <a:noFill/>
          </a:ln>
        </p:spPr>
      </p:pic>
      <p:sp>
        <p:nvSpPr>
          <p:cNvPr id="169" name="Google Shape;169;p29"/>
          <p:cNvSpPr txBox="1"/>
          <p:nvPr/>
        </p:nvSpPr>
        <p:spPr>
          <a:xfrm>
            <a:off x="514800" y="4834167"/>
            <a:ext cx="3313500" cy="277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latin typeface="Open Sans"/>
                <a:ea typeface="Open Sans"/>
                <a:cs typeface="Open Sans"/>
                <a:sym typeface="Open Sans"/>
              </a:rPr>
              <a:t>(Stevenson and Pirog, 2008, 2011; Lev et al. 2015)  </a:t>
            </a:r>
            <a:endParaRPr sz="1600">
              <a:latin typeface="Open Sans"/>
              <a:ea typeface="Open Sans"/>
              <a:cs typeface="Open Sans"/>
              <a:sym typeface="Open Sans"/>
            </a:endParaRPr>
          </a:p>
        </p:txBody>
      </p:sp>
      <p:sp>
        <p:nvSpPr>
          <p:cNvPr id="7" name="Google Shape;156;p28"/>
          <p:cNvSpPr txBox="1">
            <a:spLocks/>
          </p:cNvSpPr>
          <p:nvPr/>
        </p:nvSpPr>
        <p:spPr>
          <a:xfrm>
            <a:off x="1359028" y="1502210"/>
            <a:ext cx="3259500" cy="9432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4800"/>
              <a:buNone/>
              <a:defRPr sz="4400" kern="1200">
                <a:solidFill>
                  <a:srgbClr val="00AEEF"/>
                </a:solidFill>
                <a:latin typeface="Avenir LT Std 65 Medium" panose="020B0603020203020204" pitchFamily="34" charset="0"/>
                <a:ea typeface="+mj-ea"/>
                <a:cs typeface="+mj-cs"/>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r>
              <a:rPr lang="en-US" dirty="0" smtClean="0"/>
              <a:t>Values- Based Supply Chains</a:t>
            </a:r>
            <a:endParaRPr lang="en-US" dirty="0"/>
          </a:p>
        </p:txBody>
      </p:sp>
    </p:spTree>
    <p:extLst>
      <p:ext uri="{BB962C8B-B14F-4D97-AF65-F5344CB8AC3E}">
        <p14:creationId xmlns:p14="http://schemas.microsoft.com/office/powerpoint/2010/main" val="2612668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0"/>
          <p:cNvPicPr preferRelativeResize="0"/>
          <p:nvPr/>
        </p:nvPicPr>
        <p:blipFill rotWithShape="1">
          <a:blip r:embed="rId3">
            <a:alphaModFix/>
          </a:blip>
          <a:srcRect/>
          <a:stretch/>
        </p:blipFill>
        <p:spPr>
          <a:xfrm>
            <a:off x="4506933" y="260434"/>
            <a:ext cx="2419898" cy="6049800"/>
          </a:xfrm>
          <a:prstGeom prst="rect">
            <a:avLst/>
          </a:prstGeom>
          <a:noFill/>
          <a:ln>
            <a:noFill/>
          </a:ln>
        </p:spPr>
      </p:pic>
      <p:sp>
        <p:nvSpPr>
          <p:cNvPr id="175" name="Google Shape;175;p30"/>
          <p:cNvSpPr txBox="1">
            <a:spLocks noGrp="1"/>
          </p:cNvSpPr>
          <p:nvPr>
            <p:ph type="title"/>
          </p:nvPr>
        </p:nvSpPr>
        <p:spPr>
          <a:xfrm>
            <a:off x="651457" y="2663353"/>
            <a:ext cx="32595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700" dirty="0"/>
              <a:t>Who </a:t>
            </a:r>
            <a:r>
              <a:rPr lang="en-US" sz="4700" dirty="0" smtClean="0"/>
              <a:t>benefits?</a:t>
            </a:r>
            <a:endParaRPr sz="4700" dirty="0"/>
          </a:p>
          <a:p>
            <a:pPr marL="0" lvl="0" indent="0" algn="l" rtl="0">
              <a:spcBef>
                <a:spcPts val="0"/>
              </a:spcBef>
              <a:spcAft>
                <a:spcPts val="0"/>
              </a:spcAft>
              <a:buNone/>
            </a:pPr>
            <a:endParaRPr dirty="0"/>
          </a:p>
        </p:txBody>
      </p:sp>
      <p:sp>
        <p:nvSpPr>
          <p:cNvPr id="176" name="Google Shape;176;p30"/>
          <p:cNvSpPr txBox="1"/>
          <p:nvPr/>
        </p:nvSpPr>
        <p:spPr>
          <a:xfrm>
            <a:off x="7101500" y="1726800"/>
            <a:ext cx="4763700" cy="3404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100">
              <a:latin typeface="Century Gothic"/>
              <a:ea typeface="Century Gothic"/>
              <a:cs typeface="Century Gothic"/>
              <a:sym typeface="Century Gothic"/>
            </a:endParaRPr>
          </a:p>
          <a:p>
            <a:pPr marL="609600" lvl="0" indent="-438150" algn="l" rtl="0">
              <a:spcBef>
                <a:spcPts val="0"/>
              </a:spcBef>
              <a:spcAft>
                <a:spcPts val="0"/>
              </a:spcAft>
              <a:buSzPts val="2100"/>
              <a:buFont typeface="Century Gothic"/>
              <a:buChar char="●"/>
            </a:pPr>
            <a:r>
              <a:rPr lang="en-US" sz="2100">
                <a:latin typeface="Century Gothic"/>
                <a:ea typeface="Century Gothic"/>
                <a:cs typeface="Century Gothic"/>
                <a:sym typeface="Century Gothic"/>
              </a:rPr>
              <a:t>Strategy to help local, small- mid-scale businesses competitive against national commodity markets</a:t>
            </a:r>
            <a:endParaRPr sz="2100">
              <a:latin typeface="Century Gothic"/>
              <a:ea typeface="Century Gothic"/>
              <a:cs typeface="Century Gothic"/>
              <a:sym typeface="Century Gothic"/>
            </a:endParaRPr>
          </a:p>
          <a:p>
            <a:pPr marL="609600" lvl="0" indent="0" algn="l" rtl="0">
              <a:spcBef>
                <a:spcPts val="0"/>
              </a:spcBef>
              <a:spcAft>
                <a:spcPts val="0"/>
              </a:spcAft>
              <a:buNone/>
            </a:pPr>
            <a:endParaRPr sz="2100">
              <a:latin typeface="Century Gothic"/>
              <a:ea typeface="Century Gothic"/>
              <a:cs typeface="Century Gothic"/>
              <a:sym typeface="Century Gothic"/>
            </a:endParaRPr>
          </a:p>
          <a:p>
            <a:pPr marL="609600" lvl="0" indent="-438150" algn="l" rtl="0">
              <a:spcBef>
                <a:spcPts val="0"/>
              </a:spcBef>
              <a:spcAft>
                <a:spcPts val="0"/>
              </a:spcAft>
              <a:buSzPts val="2100"/>
              <a:buFont typeface="Century Gothic"/>
              <a:buChar char="●"/>
            </a:pPr>
            <a:r>
              <a:rPr lang="en-US" sz="2100">
                <a:latin typeface="Century Gothic"/>
                <a:ea typeface="Century Gothic"/>
                <a:cs typeface="Century Gothic"/>
                <a:sym typeface="Century Gothic"/>
              </a:rPr>
              <a:t>Success through cooperation and co-opetition</a:t>
            </a:r>
            <a:endParaRPr sz="2100">
              <a:latin typeface="Century Gothic"/>
              <a:ea typeface="Century Gothic"/>
              <a:cs typeface="Century Gothic"/>
              <a:sym typeface="Century Gothic"/>
            </a:endParaRPr>
          </a:p>
          <a:p>
            <a:pPr marL="609600" lvl="0" indent="0" algn="l" rtl="0">
              <a:spcBef>
                <a:spcPts val="0"/>
              </a:spcBef>
              <a:spcAft>
                <a:spcPts val="0"/>
              </a:spcAft>
              <a:buNone/>
            </a:pPr>
            <a:r>
              <a:rPr lang="en-US" sz="2100">
                <a:latin typeface="Century Gothic"/>
                <a:ea typeface="Century Gothic"/>
                <a:cs typeface="Century Gothic"/>
                <a:sym typeface="Century Gothic"/>
              </a:rPr>
              <a:t>    	</a:t>
            </a:r>
            <a:r>
              <a:rPr lang="en-US" sz="1600">
                <a:latin typeface="Century Gothic"/>
                <a:ea typeface="Century Gothic"/>
                <a:cs typeface="Century Gothic"/>
                <a:sym typeface="Century Gothic"/>
              </a:rPr>
              <a:t>(Bengtsson and Kock, 2000)</a:t>
            </a:r>
            <a:endParaRPr sz="1600">
              <a:latin typeface="Century Gothic"/>
              <a:ea typeface="Century Gothic"/>
              <a:cs typeface="Century Gothic"/>
              <a:sym typeface="Century Gothic"/>
            </a:endParaRPr>
          </a:p>
          <a:p>
            <a:pPr marL="609600" lvl="0" indent="0" algn="l" rtl="0">
              <a:spcBef>
                <a:spcPts val="0"/>
              </a:spcBef>
              <a:spcAft>
                <a:spcPts val="0"/>
              </a:spcAft>
              <a:buNone/>
            </a:pPr>
            <a:endParaRPr sz="1600">
              <a:latin typeface="Century Gothic"/>
              <a:ea typeface="Century Gothic"/>
              <a:cs typeface="Century Gothic"/>
              <a:sym typeface="Century Gothic"/>
            </a:endParaRPr>
          </a:p>
          <a:p>
            <a:pPr marL="609600" lvl="0" indent="-438150" algn="l" rtl="0">
              <a:spcBef>
                <a:spcPts val="0"/>
              </a:spcBef>
              <a:spcAft>
                <a:spcPts val="0"/>
              </a:spcAft>
              <a:buSzPts val="2100"/>
              <a:buFont typeface="Century Gothic"/>
              <a:buChar char="●"/>
            </a:pPr>
            <a:r>
              <a:rPr lang="en-US" sz="2100">
                <a:latin typeface="Century Gothic"/>
                <a:ea typeface="Century Gothic"/>
                <a:cs typeface="Century Gothic"/>
                <a:sym typeface="Century Gothic"/>
              </a:rPr>
              <a:t>“Rising Tides Lift All Ships”             				-- </a:t>
            </a:r>
            <a:r>
              <a:rPr lang="en-US" sz="1600">
                <a:latin typeface="Century Gothic"/>
                <a:ea typeface="Century Gothic"/>
                <a:cs typeface="Century Gothic"/>
                <a:sym typeface="Century Gothic"/>
              </a:rPr>
              <a:t>JFK</a:t>
            </a:r>
            <a:endParaRPr sz="1600">
              <a:latin typeface="Century Gothic"/>
              <a:ea typeface="Century Gothic"/>
              <a:cs typeface="Century Gothic"/>
              <a:sym typeface="Century Gothic"/>
            </a:endParaRPr>
          </a:p>
        </p:txBody>
      </p:sp>
    </p:spTree>
    <p:extLst>
      <p:ext uri="{BB962C8B-B14F-4D97-AF65-F5344CB8AC3E}">
        <p14:creationId xmlns:p14="http://schemas.microsoft.com/office/powerpoint/2010/main" val="1238861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415600" y="176080"/>
            <a:ext cx="11360700" cy="943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dirty="0"/>
              <a:t>Value Chain </a:t>
            </a:r>
            <a:r>
              <a:rPr lang="en-US" sz="4000" dirty="0" smtClean="0"/>
              <a:t>Strategy</a:t>
            </a:r>
            <a:br>
              <a:rPr lang="en-US" sz="4000" dirty="0" smtClean="0"/>
            </a:br>
            <a:r>
              <a:rPr lang="en-US" sz="4000" dirty="0" smtClean="0"/>
              <a:t>Working </a:t>
            </a:r>
            <a:r>
              <a:rPr lang="en-US" sz="4000" dirty="0"/>
              <a:t>Together to Create Value</a:t>
            </a:r>
            <a:endParaRPr sz="4000" dirty="0"/>
          </a:p>
        </p:txBody>
      </p:sp>
      <p:sp>
        <p:nvSpPr>
          <p:cNvPr id="182" name="Google Shape;182;p31"/>
          <p:cNvSpPr/>
          <p:nvPr/>
        </p:nvSpPr>
        <p:spPr>
          <a:xfrm>
            <a:off x="1106597" y="1717333"/>
            <a:ext cx="9978900" cy="2760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dirty="0">
                <a:solidFill>
                  <a:srgbClr val="000000"/>
                </a:solidFill>
                <a:latin typeface="Century Gothic"/>
                <a:ea typeface="Century Gothic"/>
                <a:cs typeface="Century Gothic"/>
                <a:sym typeface="Century Gothic"/>
              </a:rPr>
              <a:t>WHAT:</a:t>
            </a:r>
            <a:endParaRPr sz="27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700"/>
              <a:buFont typeface="Arial"/>
              <a:buNone/>
            </a:pPr>
            <a:r>
              <a:rPr lang="en-US" sz="2700" b="1" i="0" u="none" strike="noStrike" cap="none" dirty="0">
                <a:solidFill>
                  <a:srgbClr val="000000"/>
                </a:solidFill>
                <a:latin typeface="Century Gothic"/>
                <a:ea typeface="Century Gothic"/>
                <a:cs typeface="Century Gothic"/>
                <a:sym typeface="Century Gothic"/>
              </a:rPr>
              <a:t> </a:t>
            </a:r>
            <a:endParaRPr sz="2700" b="1" i="0" u="none" strike="noStrike" cap="none" dirty="0">
              <a:solidFill>
                <a:srgbClr val="000000"/>
              </a:solidFill>
              <a:latin typeface="Century Gothic"/>
              <a:ea typeface="Century Gothic"/>
              <a:cs typeface="Century Gothic"/>
              <a:sym typeface="Century Gothic"/>
            </a:endParaRPr>
          </a:p>
          <a:p>
            <a:pPr marL="1066800" marR="0" lvl="1" indent="-463550" algn="l" rtl="0">
              <a:lnSpc>
                <a:spcPct val="100000"/>
              </a:lnSpc>
              <a:spcBef>
                <a:spcPts val="0"/>
              </a:spcBef>
              <a:spcAft>
                <a:spcPts val="0"/>
              </a:spcAft>
              <a:buClr>
                <a:srgbClr val="000000"/>
              </a:buClr>
              <a:buSzPts val="2700"/>
              <a:buFont typeface="Arial"/>
              <a:buChar char="•"/>
            </a:pPr>
            <a:r>
              <a:rPr lang="en-US" sz="2700" b="0" i="0" u="none" strike="noStrike" cap="none" dirty="0">
                <a:solidFill>
                  <a:srgbClr val="000000"/>
                </a:solidFill>
                <a:latin typeface="Century Gothic"/>
                <a:ea typeface="Century Gothic"/>
                <a:cs typeface="Century Gothic"/>
                <a:sym typeface="Century Gothic"/>
              </a:rPr>
              <a:t>Business partners recognize that maximum value for products depends on </a:t>
            </a:r>
            <a:r>
              <a:rPr lang="en-US" sz="2700" b="1" i="0" u="none" strike="noStrike" cap="none" dirty="0">
                <a:solidFill>
                  <a:srgbClr val="000000"/>
                </a:solidFill>
                <a:latin typeface="Century Gothic"/>
                <a:ea typeface="Century Gothic"/>
                <a:cs typeface="Century Gothic"/>
                <a:sym typeface="Century Gothic"/>
              </a:rPr>
              <a:t>interdependence, collaboration, and mutual support</a:t>
            </a:r>
            <a:endParaRPr sz="1900" b="1" i="0" u="none" strike="noStrike" cap="none" dirty="0">
              <a:solidFill>
                <a:srgbClr val="000000"/>
              </a:solidFill>
              <a:latin typeface="Arial"/>
              <a:ea typeface="Arial"/>
              <a:cs typeface="Arial"/>
              <a:sym typeface="Arial"/>
            </a:endParaRPr>
          </a:p>
          <a:p>
            <a:pPr marL="609600" marR="0" lvl="1" indent="0" algn="l" rtl="0">
              <a:lnSpc>
                <a:spcPct val="100000"/>
              </a:lnSpc>
              <a:spcBef>
                <a:spcPts val="0"/>
              </a:spcBef>
              <a:spcAft>
                <a:spcPts val="0"/>
              </a:spcAft>
              <a:buClr>
                <a:srgbClr val="000000"/>
              </a:buClr>
              <a:buSzPts val="2700"/>
              <a:buFont typeface="Arial"/>
              <a:buNone/>
            </a:pPr>
            <a:endParaRPr sz="2700" b="0" i="0" u="none" strike="noStrike" cap="none" dirty="0">
              <a:solidFill>
                <a:srgbClr val="000000"/>
              </a:solidFill>
              <a:latin typeface="Century Gothic"/>
              <a:ea typeface="Century Gothic"/>
              <a:cs typeface="Century Gothic"/>
              <a:sym typeface="Century Gothic"/>
            </a:endParaRPr>
          </a:p>
          <a:p>
            <a:pPr marL="1066800" marR="0" lvl="1" indent="-463550" algn="l" rtl="0">
              <a:lnSpc>
                <a:spcPct val="100000"/>
              </a:lnSpc>
              <a:spcBef>
                <a:spcPts val="0"/>
              </a:spcBef>
              <a:spcAft>
                <a:spcPts val="0"/>
              </a:spcAft>
              <a:buClr>
                <a:srgbClr val="000000"/>
              </a:buClr>
              <a:buSzPts val="2700"/>
              <a:buFont typeface="Arial"/>
              <a:buChar char="•"/>
            </a:pPr>
            <a:r>
              <a:rPr lang="en-US" sz="2700" b="0" i="0" u="none" strike="noStrike" cap="none" dirty="0">
                <a:solidFill>
                  <a:srgbClr val="000000"/>
                </a:solidFill>
                <a:latin typeface="Century Gothic"/>
                <a:ea typeface="Century Gothic"/>
                <a:cs typeface="Century Gothic"/>
                <a:sym typeface="Century Gothic"/>
              </a:rPr>
              <a:t>Alliances form around </a:t>
            </a:r>
            <a:r>
              <a:rPr lang="en-US" sz="2700" b="1" i="0" u="none" strike="noStrike" cap="none" dirty="0">
                <a:solidFill>
                  <a:srgbClr val="000000"/>
                </a:solidFill>
                <a:latin typeface="Century Gothic"/>
                <a:ea typeface="Century Gothic"/>
                <a:cs typeface="Century Gothic"/>
                <a:sym typeface="Century Gothic"/>
              </a:rPr>
              <a:t>shared values </a:t>
            </a:r>
            <a:r>
              <a:rPr lang="en-US" sz="2700" b="0" i="0" u="none" strike="noStrike" cap="none" dirty="0">
                <a:solidFill>
                  <a:srgbClr val="000000"/>
                </a:solidFill>
                <a:latin typeface="Century Gothic"/>
                <a:ea typeface="Century Gothic"/>
                <a:cs typeface="Century Gothic"/>
                <a:sym typeface="Century Gothic"/>
              </a:rPr>
              <a:t>about the product and conveyed to customer</a:t>
            </a:r>
            <a:endParaRPr sz="1900" b="0" i="0" u="none" strike="noStrike" cap="none" dirty="0">
              <a:solidFill>
                <a:srgbClr val="000000"/>
              </a:solidFill>
              <a:latin typeface="Arial"/>
              <a:ea typeface="Arial"/>
              <a:cs typeface="Arial"/>
              <a:sym typeface="Arial"/>
            </a:endParaRPr>
          </a:p>
          <a:p>
            <a:pPr marL="609600" marR="0" lvl="1" indent="0" algn="l" rtl="0">
              <a:lnSpc>
                <a:spcPct val="100000"/>
              </a:lnSpc>
              <a:spcBef>
                <a:spcPts val="0"/>
              </a:spcBef>
              <a:spcAft>
                <a:spcPts val="0"/>
              </a:spcAft>
              <a:buClr>
                <a:srgbClr val="000000"/>
              </a:buClr>
              <a:buSzPts val="2700"/>
              <a:buFont typeface="Arial"/>
              <a:buNone/>
            </a:pP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700"/>
              <a:buFont typeface="Arial"/>
              <a:buNone/>
            </a:pPr>
            <a:endParaRPr sz="1900"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700"/>
              <a:buFont typeface="Arial"/>
              <a:buNone/>
            </a:pPr>
            <a:endParaRPr sz="1900" b="1" dirty="0">
              <a:latin typeface="Century Gothic"/>
              <a:ea typeface="Century Gothic"/>
              <a:cs typeface="Century Gothic"/>
              <a:sym typeface="Century Gothic"/>
            </a:endParaRPr>
          </a:p>
        </p:txBody>
      </p:sp>
      <p:sp>
        <p:nvSpPr>
          <p:cNvPr id="184" name="Google Shape;184;p31"/>
          <p:cNvSpPr txBox="1"/>
          <p:nvPr/>
        </p:nvSpPr>
        <p:spPr>
          <a:xfrm>
            <a:off x="1155600" y="5308600"/>
            <a:ext cx="10625700" cy="3999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latin typeface="Century Gothic"/>
                <a:ea typeface="Century Gothic"/>
                <a:cs typeface="Century Gothic"/>
                <a:sym typeface="Century Gothic"/>
              </a:rPr>
              <a:t>Diamond, et al., (2014). Food value chains: Creating shared value to enhance marketing success (No. 1470-2016-120664).</a:t>
            </a:r>
            <a:endParaRPr sz="1900"/>
          </a:p>
        </p:txBody>
      </p:sp>
    </p:spTree>
    <p:extLst>
      <p:ext uri="{BB962C8B-B14F-4D97-AF65-F5344CB8AC3E}">
        <p14:creationId xmlns:p14="http://schemas.microsoft.com/office/powerpoint/2010/main" val="191076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1" name="Google Shape;191;p32"/>
          <p:cNvSpPr txBox="1"/>
          <p:nvPr/>
        </p:nvSpPr>
        <p:spPr>
          <a:xfrm>
            <a:off x="1155600" y="5363027"/>
            <a:ext cx="10625700" cy="3999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dirty="0">
                <a:latin typeface="Century Gothic"/>
                <a:ea typeface="Century Gothic"/>
                <a:cs typeface="Century Gothic"/>
                <a:sym typeface="Century Gothic"/>
              </a:rPr>
              <a:t>Diamond, et al., (2014). Food value chains: Creating shared value to enhance marketing success (No. 1470-2016-120664).</a:t>
            </a:r>
            <a:endParaRPr sz="1900" dirty="0"/>
          </a:p>
        </p:txBody>
      </p:sp>
      <p:sp>
        <p:nvSpPr>
          <p:cNvPr id="192" name="Google Shape;192;p32"/>
          <p:cNvSpPr txBox="1"/>
          <p:nvPr/>
        </p:nvSpPr>
        <p:spPr>
          <a:xfrm>
            <a:off x="415600" y="1434967"/>
            <a:ext cx="11692500" cy="3999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endParaRPr sz="2700">
              <a:latin typeface="Century Gothic"/>
              <a:ea typeface="Century Gothic"/>
              <a:cs typeface="Century Gothic"/>
              <a:sym typeface="Century Gothic"/>
            </a:endParaRPr>
          </a:p>
          <a:p>
            <a:pPr marL="0" lvl="0" indent="0" algn="l" rtl="0">
              <a:spcBef>
                <a:spcPts val="0"/>
              </a:spcBef>
              <a:spcAft>
                <a:spcPts val="0"/>
              </a:spcAft>
              <a:buNone/>
            </a:pPr>
            <a:r>
              <a:rPr lang="en-US" sz="2700" b="1">
                <a:latin typeface="Century Gothic"/>
                <a:ea typeface="Century Gothic"/>
                <a:cs typeface="Century Gothic"/>
                <a:sym typeface="Century Gothic"/>
              </a:rPr>
              <a:t>      WHY:</a:t>
            </a:r>
            <a:endParaRPr sz="2700" b="1">
              <a:latin typeface="Century Gothic"/>
              <a:ea typeface="Century Gothic"/>
              <a:cs typeface="Century Gothic"/>
              <a:sym typeface="Century Gothic"/>
            </a:endParaRPr>
          </a:p>
          <a:p>
            <a:pPr marL="0" lvl="0" indent="0" algn="l" rtl="0">
              <a:spcBef>
                <a:spcPts val="0"/>
              </a:spcBef>
              <a:spcAft>
                <a:spcPts val="0"/>
              </a:spcAft>
              <a:buNone/>
            </a:pPr>
            <a:endParaRPr sz="2700" b="1">
              <a:latin typeface="Century Gothic"/>
              <a:ea typeface="Century Gothic"/>
              <a:cs typeface="Century Gothic"/>
              <a:sym typeface="Century Gothic"/>
            </a:endParaRPr>
          </a:p>
          <a:p>
            <a:pPr marL="609600" lvl="0" indent="-476250" algn="ctr" rtl="0">
              <a:spcBef>
                <a:spcPts val="0"/>
              </a:spcBef>
              <a:spcAft>
                <a:spcPts val="0"/>
              </a:spcAft>
              <a:buSzPts val="2700"/>
              <a:buFont typeface="Century Gothic"/>
              <a:buChar char="●"/>
            </a:pPr>
            <a:r>
              <a:rPr lang="en-US" sz="2700">
                <a:latin typeface="Century Gothic"/>
                <a:ea typeface="Century Gothic"/>
                <a:cs typeface="Century Gothic"/>
                <a:sym typeface="Century Gothic"/>
              </a:rPr>
              <a:t>Strategic partnerships needed</a:t>
            </a:r>
            <a:r>
              <a:rPr lang="en-US" sz="2700" b="1">
                <a:latin typeface="Century Gothic"/>
                <a:ea typeface="Century Gothic"/>
                <a:cs typeface="Century Gothic"/>
                <a:sym typeface="Century Gothic"/>
              </a:rPr>
              <a:t> </a:t>
            </a:r>
            <a:r>
              <a:rPr lang="en-US" sz="2700">
                <a:latin typeface="Century Gothic"/>
                <a:ea typeface="Century Gothic"/>
                <a:cs typeface="Century Gothic"/>
                <a:sym typeface="Century Gothic"/>
              </a:rPr>
              <a:t>to move</a:t>
            </a:r>
            <a:r>
              <a:rPr lang="en-US" sz="2700" b="1">
                <a:latin typeface="Century Gothic"/>
                <a:ea typeface="Century Gothic"/>
                <a:cs typeface="Century Gothic"/>
                <a:sym typeface="Century Gothic"/>
              </a:rPr>
              <a:t> specialized products </a:t>
            </a:r>
            <a:r>
              <a:rPr lang="en-US" sz="2700">
                <a:latin typeface="Century Gothic"/>
                <a:ea typeface="Century Gothic"/>
                <a:cs typeface="Century Gothic"/>
                <a:sym typeface="Century Gothic"/>
              </a:rPr>
              <a:t>through non-commodity markets </a:t>
            </a:r>
            <a:endParaRPr sz="2700">
              <a:latin typeface="Century Gothic"/>
              <a:ea typeface="Century Gothic"/>
              <a:cs typeface="Century Gothic"/>
              <a:sym typeface="Century Gothic"/>
            </a:endParaRPr>
          </a:p>
          <a:p>
            <a:pPr marL="609600" lvl="0" indent="0" algn="ctr" rtl="0">
              <a:spcBef>
                <a:spcPts val="0"/>
              </a:spcBef>
              <a:spcAft>
                <a:spcPts val="0"/>
              </a:spcAft>
              <a:buNone/>
            </a:pPr>
            <a:endParaRPr sz="2700">
              <a:latin typeface="Century Gothic"/>
              <a:ea typeface="Century Gothic"/>
              <a:cs typeface="Century Gothic"/>
              <a:sym typeface="Century Gothic"/>
            </a:endParaRPr>
          </a:p>
          <a:p>
            <a:pPr marL="609600" lvl="0" indent="-476250" algn="ctr" rtl="0">
              <a:spcBef>
                <a:spcPts val="0"/>
              </a:spcBef>
              <a:spcAft>
                <a:spcPts val="0"/>
              </a:spcAft>
              <a:buSzPts val="2700"/>
              <a:buFont typeface="Century Gothic"/>
              <a:buChar char="●"/>
            </a:pPr>
            <a:r>
              <a:rPr lang="en-US" sz="2700">
                <a:latin typeface="Century Gothic"/>
                <a:ea typeface="Century Gothic"/>
                <a:cs typeface="Century Gothic"/>
                <a:sym typeface="Century Gothic"/>
              </a:rPr>
              <a:t>Important strategy for </a:t>
            </a:r>
            <a:r>
              <a:rPr lang="en-US" sz="2700" b="1">
                <a:latin typeface="Century Gothic"/>
                <a:ea typeface="Century Gothic"/>
                <a:cs typeface="Century Gothic"/>
                <a:sym typeface="Century Gothic"/>
              </a:rPr>
              <a:t>small and mid-scale</a:t>
            </a:r>
            <a:r>
              <a:rPr lang="en-US" sz="2700">
                <a:latin typeface="Century Gothic"/>
                <a:ea typeface="Century Gothic"/>
                <a:cs typeface="Century Gothic"/>
                <a:sym typeface="Century Gothic"/>
              </a:rPr>
              <a:t> producers/processors</a:t>
            </a:r>
            <a:endParaRPr sz="2700">
              <a:latin typeface="Century Gothic"/>
              <a:ea typeface="Century Gothic"/>
              <a:cs typeface="Century Gothic"/>
              <a:sym typeface="Century Gothic"/>
            </a:endParaRPr>
          </a:p>
        </p:txBody>
      </p:sp>
      <p:sp>
        <p:nvSpPr>
          <p:cNvPr id="7" name="Google Shape;181;p31"/>
          <p:cNvSpPr txBox="1">
            <a:spLocks/>
          </p:cNvSpPr>
          <p:nvPr/>
        </p:nvSpPr>
        <p:spPr>
          <a:xfrm>
            <a:off x="415600" y="176080"/>
            <a:ext cx="11360700" cy="9432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4800"/>
              <a:buNone/>
              <a:defRPr sz="4400" kern="1200">
                <a:solidFill>
                  <a:srgbClr val="00AEEF"/>
                </a:solidFill>
                <a:latin typeface="Avenir LT Std 65 Medium" panose="020B0603020203020204" pitchFamily="34" charset="0"/>
                <a:ea typeface="+mj-ea"/>
                <a:cs typeface="+mj-cs"/>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pPr algn="ctr"/>
            <a:r>
              <a:rPr lang="en-US" sz="4000" smtClean="0"/>
              <a:t>Value Chain Strategy</a:t>
            </a:r>
            <a:br>
              <a:rPr lang="en-US" sz="4000" smtClean="0"/>
            </a:br>
            <a:r>
              <a:rPr lang="en-US" sz="4000" smtClean="0"/>
              <a:t>Working Together to Create Value</a:t>
            </a:r>
            <a:endParaRPr lang="en-US" sz="4000" dirty="0"/>
          </a:p>
        </p:txBody>
      </p:sp>
    </p:spTree>
    <p:extLst>
      <p:ext uri="{BB962C8B-B14F-4D97-AF65-F5344CB8AC3E}">
        <p14:creationId xmlns:p14="http://schemas.microsoft.com/office/powerpoint/2010/main" val="1895306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415600" y="299600"/>
            <a:ext cx="11360700" cy="943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dirty="0" smtClean="0"/>
              <a:t>Terminology: Hard </a:t>
            </a:r>
            <a:r>
              <a:rPr lang="en-US" sz="4000" dirty="0"/>
              <a:t>and Soft Infrastructure </a:t>
            </a:r>
            <a:r>
              <a:rPr lang="en-US" sz="4000" dirty="0" smtClean="0"/>
              <a:t>in Regional </a:t>
            </a:r>
            <a:r>
              <a:rPr lang="en-US" sz="4000" dirty="0"/>
              <a:t>Food Systems</a:t>
            </a:r>
            <a:endParaRPr sz="4000" dirty="0"/>
          </a:p>
        </p:txBody>
      </p:sp>
      <p:sp>
        <p:nvSpPr>
          <p:cNvPr id="198" name="Google Shape;198;p33"/>
          <p:cNvSpPr txBox="1">
            <a:spLocks noGrp="1"/>
          </p:cNvSpPr>
          <p:nvPr>
            <p:ph type="body" idx="1"/>
          </p:nvPr>
        </p:nvSpPr>
        <p:spPr>
          <a:xfrm>
            <a:off x="8338977" y="1935434"/>
            <a:ext cx="3009600" cy="419100"/>
          </a:xfrm>
          <a:prstGeom prst="rect">
            <a:avLst/>
          </a:prstGeom>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n-US">
                <a:solidFill>
                  <a:schemeClr val="lt1"/>
                </a:solidFill>
              </a:rPr>
              <a:t>Challenge 3</a:t>
            </a:r>
            <a:endParaRPr>
              <a:solidFill>
                <a:schemeClr val="lt1"/>
              </a:solidFill>
            </a:endParaRPr>
          </a:p>
        </p:txBody>
      </p:sp>
      <p:sp>
        <p:nvSpPr>
          <p:cNvPr id="199" name="Google Shape;199;p33"/>
          <p:cNvSpPr txBox="1">
            <a:spLocks noGrp="1"/>
          </p:cNvSpPr>
          <p:nvPr>
            <p:ph type="body" idx="1"/>
          </p:nvPr>
        </p:nvSpPr>
        <p:spPr>
          <a:xfrm>
            <a:off x="617942" y="1858338"/>
            <a:ext cx="4944300" cy="3534300"/>
          </a:xfrm>
          <a:prstGeom prst="rect">
            <a:avLst/>
          </a:prstGeom>
        </p:spPr>
        <p:txBody>
          <a:bodyPr spcFirstLastPara="1" wrap="square" lIns="121900" tIns="121900" rIns="121900" bIns="121900" anchor="t" anchorCtr="0">
            <a:noAutofit/>
          </a:bodyPr>
          <a:lstStyle/>
          <a:p>
            <a:pPr marL="0" lvl="0" indent="0" algn="l" rtl="0">
              <a:spcBef>
                <a:spcPts val="1300"/>
              </a:spcBef>
              <a:spcAft>
                <a:spcPts val="0"/>
              </a:spcAft>
              <a:buNone/>
            </a:pPr>
            <a:r>
              <a:rPr lang="en-US" sz="2400" b="1" dirty="0">
                <a:solidFill>
                  <a:srgbClr val="262626"/>
                </a:solidFill>
                <a:latin typeface="Arial"/>
                <a:ea typeface="Arial"/>
                <a:cs typeface="Arial"/>
                <a:sym typeface="Arial"/>
              </a:rPr>
              <a:t>Hard infrastructure </a:t>
            </a:r>
            <a:r>
              <a:rPr lang="en-US" sz="2400" dirty="0">
                <a:solidFill>
                  <a:srgbClr val="262626"/>
                </a:solidFill>
                <a:latin typeface="Arial"/>
                <a:ea typeface="Arial"/>
                <a:cs typeface="Arial"/>
                <a:sym typeface="Arial"/>
              </a:rPr>
              <a:t>such as </a:t>
            </a:r>
            <a:r>
              <a:rPr lang="en-US" sz="2400" b="1" dirty="0">
                <a:solidFill>
                  <a:schemeClr val="accent1">
                    <a:lumMod val="40000"/>
                    <a:lumOff val="60000"/>
                  </a:schemeClr>
                </a:solidFill>
                <a:latin typeface="Arial"/>
                <a:ea typeface="Arial"/>
                <a:cs typeface="Arial"/>
                <a:sym typeface="Arial"/>
              </a:rPr>
              <a:t>aggregation, processing, distribution facilities</a:t>
            </a:r>
            <a:r>
              <a:rPr lang="en-US" sz="2400" dirty="0">
                <a:solidFill>
                  <a:schemeClr val="accent1">
                    <a:lumMod val="40000"/>
                    <a:lumOff val="60000"/>
                  </a:schemeClr>
                </a:solidFill>
                <a:latin typeface="Arial"/>
                <a:ea typeface="Arial"/>
                <a:cs typeface="Arial"/>
                <a:sym typeface="Arial"/>
              </a:rPr>
              <a:t> </a:t>
            </a:r>
            <a:r>
              <a:rPr lang="en-US" sz="2400" dirty="0">
                <a:solidFill>
                  <a:srgbClr val="262626"/>
                </a:solidFill>
                <a:latin typeface="Arial"/>
                <a:ea typeface="Arial"/>
                <a:cs typeface="Arial"/>
                <a:sym typeface="Arial"/>
              </a:rPr>
              <a:t>are important, but not the only resources needed to build local economies</a:t>
            </a:r>
            <a:endParaRPr sz="2400" dirty="0">
              <a:solidFill>
                <a:srgbClr val="262626"/>
              </a:solidFill>
              <a:latin typeface="Arial"/>
              <a:ea typeface="Arial"/>
              <a:cs typeface="Arial"/>
              <a:sym typeface="Arial"/>
            </a:endParaRPr>
          </a:p>
        </p:txBody>
      </p:sp>
      <p:sp>
        <p:nvSpPr>
          <p:cNvPr id="200" name="Google Shape;200;p33"/>
          <p:cNvSpPr txBox="1"/>
          <p:nvPr/>
        </p:nvSpPr>
        <p:spPr>
          <a:xfrm>
            <a:off x="6985725" y="1747815"/>
            <a:ext cx="4549500" cy="39999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1300"/>
              </a:spcBef>
              <a:spcAft>
                <a:spcPts val="0"/>
              </a:spcAft>
              <a:buNone/>
            </a:pPr>
            <a:r>
              <a:rPr lang="en-US" sz="2400" b="1" dirty="0">
                <a:solidFill>
                  <a:srgbClr val="262626"/>
                </a:solidFill>
              </a:rPr>
              <a:t>Soft infrastructure </a:t>
            </a:r>
            <a:r>
              <a:rPr lang="en-US" sz="2400" dirty="0">
                <a:solidFill>
                  <a:srgbClr val="262626"/>
                </a:solidFill>
              </a:rPr>
              <a:t>in the form of </a:t>
            </a:r>
            <a:r>
              <a:rPr lang="en-US" sz="2400" b="1" dirty="0">
                <a:solidFill>
                  <a:srgbClr val="93E2FF"/>
                </a:solidFill>
              </a:rPr>
              <a:t>relationships, knowledge and networks</a:t>
            </a:r>
            <a:r>
              <a:rPr lang="en-US" sz="2400" b="1" dirty="0">
                <a:solidFill>
                  <a:schemeClr val="accent3"/>
                </a:solidFill>
              </a:rPr>
              <a:t>,</a:t>
            </a:r>
            <a:r>
              <a:rPr lang="en-US" sz="2400" dirty="0">
                <a:solidFill>
                  <a:srgbClr val="262626"/>
                </a:solidFill>
              </a:rPr>
              <a:t> is a necessary key for efficient use of hard infrastructure</a:t>
            </a:r>
            <a:endParaRPr sz="2400" dirty="0">
              <a:solidFill>
                <a:srgbClr val="262626"/>
              </a:solidFill>
            </a:endParaRPr>
          </a:p>
        </p:txBody>
      </p:sp>
      <p:sp>
        <p:nvSpPr>
          <p:cNvPr id="201" name="Google Shape;201;p33"/>
          <p:cNvSpPr txBox="1"/>
          <p:nvPr/>
        </p:nvSpPr>
        <p:spPr>
          <a:xfrm>
            <a:off x="599800" y="5998067"/>
            <a:ext cx="10062000" cy="563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t>Barham et al., 2015. “</a:t>
            </a:r>
            <a:r>
              <a:rPr lang="en-US" sz="1600">
                <a:highlight>
                  <a:srgbClr val="FFFFFF"/>
                </a:highlight>
              </a:rPr>
              <a:t>Talk is Cheap ... and Efficient! Facilitating value chain development without costly new infrastructure”.Natiional Good Food Network.Webinar. </a:t>
            </a:r>
            <a:endParaRPr sz="1600"/>
          </a:p>
        </p:txBody>
      </p:sp>
      <p:pic>
        <p:nvPicPr>
          <p:cNvPr id="202" name="Google Shape;202;p33"/>
          <p:cNvPicPr preferRelativeResize="0"/>
          <p:nvPr/>
        </p:nvPicPr>
        <p:blipFill>
          <a:blip r:embed="rId3">
            <a:alphaModFix/>
          </a:blip>
          <a:stretch>
            <a:fillRect/>
          </a:stretch>
        </p:blipFill>
        <p:spPr>
          <a:xfrm>
            <a:off x="8249967" y="4255200"/>
            <a:ext cx="2057400" cy="1549400"/>
          </a:xfrm>
          <a:prstGeom prst="rect">
            <a:avLst/>
          </a:prstGeom>
          <a:noFill/>
          <a:ln>
            <a:noFill/>
          </a:ln>
        </p:spPr>
      </p:pic>
      <p:pic>
        <p:nvPicPr>
          <p:cNvPr id="203" name="Google Shape;203;p33"/>
          <p:cNvPicPr preferRelativeResize="0"/>
          <p:nvPr/>
        </p:nvPicPr>
        <p:blipFill>
          <a:blip r:embed="rId4">
            <a:alphaModFix/>
          </a:blip>
          <a:stretch>
            <a:fillRect/>
          </a:stretch>
        </p:blipFill>
        <p:spPr>
          <a:xfrm>
            <a:off x="1322033" y="4255183"/>
            <a:ext cx="2032000" cy="1358900"/>
          </a:xfrm>
          <a:prstGeom prst="rect">
            <a:avLst/>
          </a:prstGeom>
          <a:noFill/>
          <a:ln>
            <a:noFill/>
          </a:ln>
        </p:spPr>
      </p:pic>
    </p:spTree>
    <p:extLst>
      <p:ext uri="{BB962C8B-B14F-4D97-AF65-F5344CB8AC3E}">
        <p14:creationId xmlns:p14="http://schemas.microsoft.com/office/powerpoint/2010/main" val="106040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34"/>
          <p:cNvSpPr txBox="1">
            <a:spLocks noGrp="1"/>
          </p:cNvSpPr>
          <p:nvPr>
            <p:ph type="body" idx="1"/>
          </p:nvPr>
        </p:nvSpPr>
        <p:spPr>
          <a:xfrm>
            <a:off x="8338977" y="1935434"/>
            <a:ext cx="3009600" cy="419100"/>
          </a:xfrm>
          <a:prstGeom prst="rect">
            <a:avLst/>
          </a:prstGeom>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n-US">
                <a:solidFill>
                  <a:schemeClr val="lt1"/>
                </a:solidFill>
              </a:rPr>
              <a:t>Challenge 3</a:t>
            </a:r>
            <a:endParaRPr>
              <a:solidFill>
                <a:schemeClr val="lt1"/>
              </a:solidFill>
            </a:endParaRPr>
          </a:p>
        </p:txBody>
      </p:sp>
      <p:sp>
        <p:nvSpPr>
          <p:cNvPr id="210" name="Google Shape;210;p34"/>
          <p:cNvSpPr txBox="1">
            <a:spLocks noGrp="1"/>
          </p:cNvSpPr>
          <p:nvPr>
            <p:ph type="body" idx="1"/>
          </p:nvPr>
        </p:nvSpPr>
        <p:spPr>
          <a:xfrm>
            <a:off x="599800" y="1404767"/>
            <a:ext cx="4944300" cy="3534300"/>
          </a:xfrm>
          <a:prstGeom prst="rect">
            <a:avLst/>
          </a:prstGeom>
        </p:spPr>
        <p:txBody>
          <a:bodyPr spcFirstLastPara="1" wrap="square" lIns="121900" tIns="121900" rIns="121900" bIns="121900" anchor="t" anchorCtr="0">
            <a:noAutofit/>
          </a:bodyPr>
          <a:lstStyle/>
          <a:p>
            <a:pPr marL="0" lvl="0" indent="0" algn="l" rtl="0">
              <a:spcBef>
                <a:spcPts val="1300"/>
              </a:spcBef>
              <a:spcAft>
                <a:spcPts val="0"/>
              </a:spcAft>
              <a:buNone/>
            </a:pPr>
            <a:r>
              <a:rPr lang="en-US" dirty="0">
                <a:solidFill>
                  <a:srgbClr val="262626"/>
                </a:solidFill>
                <a:latin typeface="Arial"/>
                <a:ea typeface="Arial"/>
                <a:cs typeface="Arial"/>
                <a:sym typeface="Arial"/>
              </a:rPr>
              <a:t>Hard Infrastructure:             Investing in Food Hubs</a:t>
            </a:r>
            <a:endParaRPr dirty="0">
              <a:solidFill>
                <a:srgbClr val="262626"/>
              </a:solidFill>
              <a:latin typeface="Arial"/>
              <a:ea typeface="Arial"/>
              <a:cs typeface="Arial"/>
              <a:sym typeface="Arial"/>
            </a:endParaRPr>
          </a:p>
        </p:txBody>
      </p:sp>
      <p:sp>
        <p:nvSpPr>
          <p:cNvPr id="211" name="Google Shape;211;p34"/>
          <p:cNvSpPr txBox="1"/>
          <p:nvPr/>
        </p:nvSpPr>
        <p:spPr>
          <a:xfrm>
            <a:off x="6798967" y="1429000"/>
            <a:ext cx="4549500" cy="39999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1300"/>
              </a:spcBef>
              <a:spcAft>
                <a:spcPts val="0"/>
              </a:spcAft>
              <a:buNone/>
            </a:pPr>
            <a:r>
              <a:rPr lang="en-US" sz="2400">
                <a:solidFill>
                  <a:srgbClr val="262626"/>
                </a:solidFill>
              </a:rPr>
              <a:t>Soft infrastructure:  Investing in Value Chain Coordination </a:t>
            </a:r>
            <a:endParaRPr sz="2400">
              <a:solidFill>
                <a:srgbClr val="262626"/>
              </a:solidFill>
            </a:endParaRPr>
          </a:p>
        </p:txBody>
      </p:sp>
      <p:sp>
        <p:nvSpPr>
          <p:cNvPr id="212" name="Google Shape;212;p34"/>
          <p:cNvSpPr txBox="1"/>
          <p:nvPr/>
        </p:nvSpPr>
        <p:spPr>
          <a:xfrm>
            <a:off x="3575229" y="6052495"/>
            <a:ext cx="7455629" cy="563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t>Barham et al., 2015. “</a:t>
            </a:r>
            <a:r>
              <a:rPr lang="en-US" sz="1600">
                <a:highlight>
                  <a:srgbClr val="FFFFFF"/>
                </a:highlight>
              </a:rPr>
              <a:t>Talk is Cheap ... and Efficient! Facilitating value chain development without costly new infrastructure”.NGFN. Webinar. </a:t>
            </a:r>
            <a:endParaRPr sz="1600"/>
          </a:p>
        </p:txBody>
      </p:sp>
      <p:pic>
        <p:nvPicPr>
          <p:cNvPr id="213" name="Google Shape;213;p34"/>
          <p:cNvPicPr preferRelativeResize="0"/>
          <p:nvPr/>
        </p:nvPicPr>
        <p:blipFill>
          <a:blip r:embed="rId3">
            <a:alphaModFix/>
          </a:blip>
          <a:stretch>
            <a:fillRect/>
          </a:stretch>
        </p:blipFill>
        <p:spPr>
          <a:xfrm>
            <a:off x="1639300" y="2586767"/>
            <a:ext cx="2285033" cy="3121600"/>
          </a:xfrm>
          <a:prstGeom prst="rect">
            <a:avLst/>
          </a:prstGeom>
          <a:noFill/>
          <a:ln>
            <a:noFill/>
          </a:ln>
        </p:spPr>
      </p:pic>
      <p:pic>
        <p:nvPicPr>
          <p:cNvPr id="214" name="Google Shape;214;p34"/>
          <p:cNvPicPr preferRelativeResize="0"/>
          <p:nvPr/>
        </p:nvPicPr>
        <p:blipFill>
          <a:blip r:embed="rId4">
            <a:alphaModFix/>
          </a:blip>
          <a:stretch>
            <a:fillRect/>
          </a:stretch>
        </p:blipFill>
        <p:spPr>
          <a:xfrm>
            <a:off x="7486267" y="2588850"/>
            <a:ext cx="3175000" cy="3175000"/>
          </a:xfrm>
          <a:prstGeom prst="rect">
            <a:avLst/>
          </a:prstGeom>
          <a:noFill/>
          <a:ln>
            <a:noFill/>
          </a:ln>
        </p:spPr>
      </p:pic>
      <p:sp>
        <p:nvSpPr>
          <p:cNvPr id="10" name="Google Shape;197;p33"/>
          <p:cNvSpPr txBox="1">
            <a:spLocks noGrp="1"/>
          </p:cNvSpPr>
          <p:nvPr>
            <p:ph type="title"/>
          </p:nvPr>
        </p:nvSpPr>
        <p:spPr>
          <a:xfrm>
            <a:off x="415600" y="299600"/>
            <a:ext cx="11360700" cy="943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dirty="0" smtClean="0"/>
              <a:t>Funding Initiatives of Hard and Soft Infrastructure</a:t>
            </a:r>
            <a:endParaRPr sz="4000" dirty="0"/>
          </a:p>
        </p:txBody>
      </p:sp>
    </p:spTree>
    <p:extLst>
      <p:ext uri="{BB962C8B-B14F-4D97-AF65-F5344CB8AC3E}">
        <p14:creationId xmlns:p14="http://schemas.microsoft.com/office/powerpoint/2010/main" val="3893165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20" name="Google Shape;220;p35"/>
          <p:cNvPicPr preferRelativeResize="0"/>
          <p:nvPr/>
        </p:nvPicPr>
        <p:blipFill>
          <a:blip r:embed="rId3">
            <a:alphaModFix/>
          </a:blip>
          <a:stretch>
            <a:fillRect/>
          </a:stretch>
        </p:blipFill>
        <p:spPr>
          <a:xfrm>
            <a:off x="280667" y="182900"/>
            <a:ext cx="11630666" cy="6492199"/>
          </a:xfrm>
          <a:prstGeom prst="rect">
            <a:avLst/>
          </a:prstGeom>
          <a:noFill/>
          <a:ln>
            <a:noFill/>
          </a:ln>
        </p:spPr>
      </p:pic>
      <p:sp>
        <p:nvSpPr>
          <p:cNvPr id="221" name="Google Shape;221;p35"/>
          <p:cNvSpPr txBox="1"/>
          <p:nvPr/>
        </p:nvSpPr>
        <p:spPr>
          <a:xfrm>
            <a:off x="1426633" y="6134100"/>
            <a:ext cx="6654900" cy="584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latin typeface="Open Sans"/>
                <a:ea typeface="Open Sans"/>
                <a:cs typeface="Open Sans"/>
                <a:sym typeface="Open Sans"/>
              </a:rPr>
              <a:t>https://www.wallacecenter.org/food-linc</a:t>
            </a:r>
            <a:endParaRPr sz="1900">
              <a:latin typeface="Open Sans"/>
              <a:ea typeface="Open Sans"/>
              <a:cs typeface="Open Sans"/>
              <a:sym typeface="Open Sans"/>
            </a:endParaRPr>
          </a:p>
        </p:txBody>
      </p:sp>
    </p:spTree>
    <p:extLst>
      <p:ext uri="{BB962C8B-B14F-4D97-AF65-F5344CB8AC3E}">
        <p14:creationId xmlns:p14="http://schemas.microsoft.com/office/powerpoint/2010/main" val="2127334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6"/>
          <p:cNvPicPr preferRelativeResize="0"/>
          <p:nvPr/>
        </p:nvPicPr>
        <p:blipFill>
          <a:blip r:embed="rId3">
            <a:alphaModFix/>
          </a:blip>
          <a:stretch>
            <a:fillRect/>
          </a:stretch>
        </p:blipFill>
        <p:spPr>
          <a:xfrm>
            <a:off x="1261754" y="0"/>
            <a:ext cx="9188532" cy="6731000"/>
          </a:xfrm>
          <a:prstGeom prst="rect">
            <a:avLst/>
          </a:prstGeom>
          <a:noFill/>
          <a:ln>
            <a:noFill/>
          </a:ln>
        </p:spPr>
      </p:pic>
    </p:spTree>
    <p:extLst>
      <p:ext uri="{BB962C8B-B14F-4D97-AF65-F5344CB8AC3E}">
        <p14:creationId xmlns:p14="http://schemas.microsoft.com/office/powerpoint/2010/main" val="4039100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9551" y="1913341"/>
            <a:ext cx="7875478" cy="4006762"/>
          </a:xfrm>
        </p:spPr>
        <p:txBody>
          <a:bodyPr>
            <a:normAutofit fontScale="40000" lnSpcReduction="20000"/>
          </a:bodyPr>
          <a:lstStyle/>
          <a:p>
            <a:pPr>
              <a:lnSpc>
                <a:spcPct val="120000"/>
              </a:lnSpc>
            </a:pPr>
            <a:r>
              <a:rPr lang="en-US" sz="5800" dirty="0">
                <a:cs typeface="Calibri" panose="020F0502020204030204" pitchFamily="34" charset="0"/>
              </a:rPr>
              <a:t>Learn about resources and strategies to meet emergent needs and challenges of socially disadvantaged farmers and ranchers</a:t>
            </a:r>
          </a:p>
          <a:p>
            <a:pPr>
              <a:lnSpc>
                <a:spcPct val="120000"/>
              </a:lnSpc>
            </a:pPr>
            <a:r>
              <a:rPr lang="en-US" sz="5800" dirty="0">
                <a:cs typeface="Calibri" panose="020F0502020204030204" pitchFamily="34" charset="0"/>
              </a:rPr>
              <a:t>Examine up-to-date information on USDA programs</a:t>
            </a:r>
          </a:p>
          <a:p>
            <a:pPr>
              <a:lnSpc>
                <a:spcPct val="120000"/>
              </a:lnSpc>
            </a:pPr>
            <a:r>
              <a:rPr lang="en-US" sz="5800" dirty="0">
                <a:cs typeface="Calibri" panose="020F0502020204030204" pitchFamily="34" charset="0"/>
              </a:rPr>
              <a:t>Engage in peer-to-peer connections among participants</a:t>
            </a:r>
          </a:p>
          <a:p>
            <a:pPr>
              <a:lnSpc>
                <a:spcPct val="120000"/>
              </a:lnSpc>
            </a:pPr>
            <a:r>
              <a:rPr lang="en-US" sz="5800" dirty="0">
                <a:cs typeface="Calibri" panose="020F0502020204030204" pitchFamily="34" charset="0"/>
              </a:rPr>
              <a:t>Learn methods to access public data to assess needs</a:t>
            </a:r>
          </a:p>
          <a:p>
            <a:pPr>
              <a:lnSpc>
                <a:spcPct val="120000"/>
              </a:lnSpc>
            </a:pPr>
            <a:r>
              <a:rPr lang="en-US" sz="5800" dirty="0">
                <a:cs typeface="Calibri" panose="020F0502020204030204" pitchFamily="34" charset="0"/>
              </a:rPr>
              <a:t>Develop stakeholder engagement strategies to build partnerships and accomplish shared goals</a:t>
            </a:r>
          </a:p>
          <a:p>
            <a:pPr marL="0" indent="0">
              <a:buNone/>
            </a:pPr>
            <a:r>
              <a:rPr lang="en-US" dirty="0"/>
              <a:t/>
            </a:r>
            <a:br>
              <a:rPr lang="en-US" dirty="0"/>
            </a:br>
            <a:endParaRPr lang="en-US" dirty="0"/>
          </a:p>
        </p:txBody>
      </p:sp>
      <p:sp>
        <p:nvSpPr>
          <p:cNvPr id="2" name="Title 1"/>
          <p:cNvSpPr>
            <a:spLocks noGrp="1"/>
          </p:cNvSpPr>
          <p:nvPr>
            <p:ph type="title"/>
          </p:nvPr>
        </p:nvSpPr>
        <p:spPr>
          <a:xfrm>
            <a:off x="789551" y="408742"/>
            <a:ext cx="10515600" cy="1325563"/>
          </a:xfrm>
        </p:spPr>
        <p:txBody>
          <a:bodyPr/>
          <a:lstStyle/>
          <a:p>
            <a:r>
              <a:rPr lang="en-US" dirty="0">
                <a:cs typeface="Calibri"/>
              </a:rPr>
              <a:t>Workshop Objectives</a:t>
            </a:r>
          </a:p>
        </p:txBody>
      </p:sp>
      <p:sp>
        <p:nvSpPr>
          <p:cNvPr id="4" name="TextBox 3">
            <a:extLst>
              <a:ext uri="{FF2B5EF4-FFF2-40B4-BE49-F238E27FC236}">
                <a16:creationId xmlns:a16="http://schemas.microsoft.com/office/drawing/2014/main" xmlns="" id="{6DC6A1A4-A5A7-D740-9377-C1AD1C4D1BE7}"/>
              </a:ext>
            </a:extLst>
          </p:cNvPr>
          <p:cNvSpPr txBox="1"/>
          <p:nvPr/>
        </p:nvSpPr>
        <p:spPr>
          <a:xfrm>
            <a:off x="2507530" y="6421065"/>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5" name="Picture 4">
            <a:extLst>
              <a:ext uri="{FF2B5EF4-FFF2-40B4-BE49-F238E27FC236}">
                <a16:creationId xmlns:a16="http://schemas.microsoft.com/office/drawing/2014/main" xmlns="" id="{C0F50324-1EB8-5541-A880-DF658ACC6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5029" y="573142"/>
            <a:ext cx="3072150" cy="2046290"/>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09461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2" name="Google Shape;232;p37"/>
          <p:cNvPicPr preferRelativeResize="0"/>
          <p:nvPr/>
        </p:nvPicPr>
        <p:blipFill>
          <a:blip r:embed="rId3">
            <a:alphaModFix/>
          </a:blip>
          <a:stretch>
            <a:fillRect/>
          </a:stretch>
        </p:blipFill>
        <p:spPr>
          <a:xfrm>
            <a:off x="191452" y="0"/>
            <a:ext cx="12000548" cy="6858000"/>
          </a:xfrm>
          <a:prstGeom prst="rect">
            <a:avLst/>
          </a:prstGeom>
          <a:noFill/>
          <a:ln>
            <a:noFill/>
          </a:ln>
        </p:spPr>
      </p:pic>
    </p:spTree>
    <p:extLst>
      <p:ext uri="{BB962C8B-B14F-4D97-AF65-F5344CB8AC3E}">
        <p14:creationId xmlns:p14="http://schemas.microsoft.com/office/powerpoint/2010/main" val="212193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42" name="Google Shape;242;p38"/>
          <p:cNvGrpSpPr/>
          <p:nvPr/>
        </p:nvGrpSpPr>
        <p:grpSpPr>
          <a:xfrm>
            <a:off x="4436332" y="562427"/>
            <a:ext cx="3518455" cy="5787571"/>
            <a:chOff x="3256013" y="1126109"/>
            <a:chExt cx="2638907" cy="3564142"/>
          </a:xfrm>
        </p:grpSpPr>
        <p:sp>
          <p:nvSpPr>
            <p:cNvPr id="243" name="Google Shape;243;p38"/>
            <p:cNvSpPr txBox="1"/>
            <p:nvPr/>
          </p:nvSpPr>
          <p:spPr>
            <a:xfrm>
              <a:off x="3256013" y="1126109"/>
              <a:ext cx="2628900" cy="960867"/>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 name="Google Shape;244;p38"/>
            <p:cNvSpPr/>
            <p:nvPr/>
          </p:nvSpPr>
          <p:spPr>
            <a:xfrm>
              <a:off x="3266020" y="1159627"/>
              <a:ext cx="2628900" cy="3530624"/>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41" name="Google Shape;241;p38"/>
          <p:cNvSpPr txBox="1">
            <a:spLocks noGrp="1"/>
          </p:cNvSpPr>
          <p:nvPr>
            <p:ph type="body" idx="4294967295"/>
          </p:nvPr>
        </p:nvSpPr>
        <p:spPr>
          <a:xfrm>
            <a:off x="471714" y="2338161"/>
            <a:ext cx="3725863" cy="2354263"/>
          </a:xfrm>
          <a:prstGeom prst="rect">
            <a:avLst/>
          </a:prstGeom>
        </p:spPr>
        <p:txBody>
          <a:bodyPr spcFirstLastPara="1" wrap="square" lIns="121900" tIns="121900" rIns="121900" bIns="121900" anchor="t" anchorCtr="0">
            <a:noAutofit/>
          </a:bodyPr>
          <a:lstStyle/>
          <a:p>
            <a:pPr marL="0" lvl="0" indent="0" algn="l" rtl="0">
              <a:spcBef>
                <a:spcPts val="1300"/>
              </a:spcBef>
              <a:spcAft>
                <a:spcPts val="0"/>
              </a:spcAft>
              <a:buNone/>
            </a:pPr>
            <a:r>
              <a:rPr lang="en-US" sz="2400" dirty="0" smtClean="0">
                <a:solidFill>
                  <a:srgbClr val="262626"/>
                </a:solidFill>
                <a:latin typeface="Arial"/>
                <a:ea typeface="Arial"/>
                <a:cs typeface="Arial"/>
                <a:sym typeface="Arial"/>
              </a:rPr>
              <a:t>A s</a:t>
            </a:r>
            <a:r>
              <a:rPr lang="en-US" sz="2400" dirty="0" smtClean="0">
                <a:solidFill>
                  <a:srgbClr val="262626"/>
                </a:solidFill>
                <a:latin typeface="Arial"/>
                <a:ea typeface="Arial"/>
                <a:cs typeface="Arial"/>
                <a:sym typeface="Arial"/>
              </a:rPr>
              <a:t>et </a:t>
            </a:r>
            <a:r>
              <a:rPr lang="en-US" sz="2400" dirty="0">
                <a:solidFill>
                  <a:srgbClr val="262626"/>
                </a:solidFill>
                <a:latin typeface="Arial"/>
                <a:ea typeface="Arial"/>
                <a:cs typeface="Arial"/>
                <a:sym typeface="Arial"/>
              </a:rPr>
              <a:t>of </a:t>
            </a:r>
            <a:r>
              <a:rPr lang="en-US" sz="2400" dirty="0" smtClean="0">
                <a:solidFill>
                  <a:srgbClr val="262626"/>
                </a:solidFill>
                <a:latin typeface="Arial"/>
                <a:ea typeface="Arial"/>
                <a:cs typeface="Arial"/>
                <a:sym typeface="Arial"/>
              </a:rPr>
              <a:t>roles and activities </a:t>
            </a:r>
            <a:r>
              <a:rPr lang="en-US" sz="2400" dirty="0">
                <a:solidFill>
                  <a:srgbClr val="262626"/>
                </a:solidFill>
                <a:latin typeface="Arial"/>
                <a:ea typeface="Arial"/>
                <a:cs typeface="Arial"/>
                <a:sym typeface="Arial"/>
              </a:rPr>
              <a:t>that foster linkages and create added value to individuals, firms, product chains, and the broader regional economies in which these activities take place. </a:t>
            </a:r>
            <a:endParaRPr sz="2400" dirty="0">
              <a:solidFill>
                <a:srgbClr val="262626"/>
              </a:solidFill>
              <a:latin typeface="Arial"/>
              <a:ea typeface="Arial"/>
              <a:cs typeface="Arial"/>
              <a:sym typeface="Arial"/>
            </a:endParaRPr>
          </a:p>
          <a:p>
            <a:pPr marL="0" lvl="0" indent="0" algn="l" rtl="0">
              <a:spcBef>
                <a:spcPts val="0"/>
              </a:spcBef>
              <a:spcAft>
                <a:spcPts val="2100"/>
              </a:spcAft>
              <a:buNone/>
            </a:pPr>
            <a:endParaRPr sz="2100" dirty="0"/>
          </a:p>
        </p:txBody>
      </p:sp>
      <p:sp>
        <p:nvSpPr>
          <p:cNvPr id="245" name="Google Shape;245;p38"/>
          <p:cNvSpPr txBox="1">
            <a:spLocks noGrp="1"/>
          </p:cNvSpPr>
          <p:nvPr>
            <p:ph type="body" idx="4294967295"/>
          </p:nvPr>
        </p:nvSpPr>
        <p:spPr>
          <a:xfrm>
            <a:off x="4491038" y="629557"/>
            <a:ext cx="3509962" cy="61595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600" b="1" i="1" dirty="0">
                <a:solidFill>
                  <a:srgbClr val="93E2FF"/>
                </a:solidFill>
                <a:latin typeface="Arial"/>
                <a:ea typeface="Arial"/>
                <a:cs typeface="Arial"/>
                <a:sym typeface="Arial"/>
              </a:rPr>
              <a:t>Value Chain Coordination Professional (VCCP)</a:t>
            </a:r>
            <a:r>
              <a:rPr lang="en-US" sz="2600" dirty="0">
                <a:solidFill>
                  <a:srgbClr val="93E2FF"/>
                </a:solidFill>
                <a:latin typeface="Arial"/>
                <a:ea typeface="Arial"/>
                <a:cs typeface="Arial"/>
                <a:sym typeface="Arial"/>
              </a:rPr>
              <a:t> </a:t>
            </a:r>
            <a:endParaRPr sz="2600" dirty="0">
              <a:solidFill>
                <a:srgbClr val="93E2FF"/>
              </a:solidFill>
            </a:endParaRPr>
          </a:p>
        </p:txBody>
      </p:sp>
      <p:grpSp>
        <p:nvGrpSpPr>
          <p:cNvPr id="238" name="Google Shape;238;p38"/>
          <p:cNvGrpSpPr/>
          <p:nvPr/>
        </p:nvGrpSpPr>
        <p:grpSpPr>
          <a:xfrm>
            <a:off x="394487" y="598714"/>
            <a:ext cx="3574024" cy="5696319"/>
            <a:chOff x="431925" y="1304875"/>
            <a:chExt cx="2628925" cy="3416400"/>
          </a:xfrm>
        </p:grpSpPr>
        <p:sp>
          <p:nvSpPr>
            <p:cNvPr id="239" name="Google Shape;239;p38"/>
            <p:cNvSpPr txBox="1"/>
            <p:nvPr/>
          </p:nvSpPr>
          <p:spPr>
            <a:xfrm>
              <a:off x="431925" y="1304875"/>
              <a:ext cx="2628900" cy="924909"/>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p38"/>
            <p:cNvSpPr/>
            <p:nvPr/>
          </p:nvSpPr>
          <p:spPr>
            <a:xfrm>
              <a:off x="431950" y="1304875"/>
              <a:ext cx="2628900" cy="3416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47" name="Google Shape;247;p38"/>
          <p:cNvGrpSpPr/>
          <p:nvPr/>
        </p:nvGrpSpPr>
        <p:grpSpPr>
          <a:xfrm>
            <a:off x="8422857" y="562429"/>
            <a:ext cx="3507510" cy="5751284"/>
            <a:chOff x="3322251" y="518356"/>
            <a:chExt cx="2630699" cy="4118942"/>
          </a:xfrm>
        </p:grpSpPr>
        <p:sp>
          <p:nvSpPr>
            <p:cNvPr id="248" name="Google Shape;248;p38"/>
            <p:cNvSpPr txBox="1"/>
            <p:nvPr/>
          </p:nvSpPr>
          <p:spPr>
            <a:xfrm>
              <a:off x="3324050" y="518356"/>
              <a:ext cx="2628900" cy="1250619"/>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p38"/>
            <p:cNvSpPr/>
            <p:nvPr/>
          </p:nvSpPr>
          <p:spPr>
            <a:xfrm>
              <a:off x="3322251" y="545571"/>
              <a:ext cx="2628900" cy="4091727"/>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262626"/>
                </a:solidFill>
              </a:endParaRPr>
            </a:p>
            <a:p>
              <a:pPr marL="0" lvl="0" indent="0" algn="l" rtl="0">
                <a:spcBef>
                  <a:spcPts val="0"/>
                </a:spcBef>
                <a:spcAft>
                  <a:spcPts val="0"/>
                </a:spcAft>
                <a:buNone/>
              </a:pPr>
              <a:endParaRPr sz="2400" dirty="0">
                <a:solidFill>
                  <a:srgbClr val="262626"/>
                </a:solidFill>
              </a:endParaRPr>
            </a:p>
            <a:p>
              <a:pPr marL="0" lvl="0" indent="0" algn="l" rtl="0">
                <a:spcBef>
                  <a:spcPts val="0"/>
                </a:spcBef>
                <a:spcAft>
                  <a:spcPts val="0"/>
                </a:spcAft>
                <a:buNone/>
              </a:pPr>
              <a:r>
                <a:rPr lang="en-US" sz="2400" dirty="0">
                  <a:solidFill>
                    <a:srgbClr val="262626"/>
                  </a:solidFill>
                </a:rPr>
                <a:t>Business, agency or organization in which Value Chain Coordination Professionals work </a:t>
              </a:r>
              <a:endParaRPr sz="2400" b="1" i="1" dirty="0">
                <a:solidFill>
                  <a:srgbClr val="262626"/>
                </a:solidFill>
              </a:endParaRPr>
            </a:p>
          </p:txBody>
        </p:sp>
      </p:grpSp>
      <p:sp>
        <p:nvSpPr>
          <p:cNvPr id="250" name="Google Shape;250;p38"/>
          <p:cNvSpPr txBox="1"/>
          <p:nvPr/>
        </p:nvSpPr>
        <p:spPr>
          <a:xfrm>
            <a:off x="590781" y="766119"/>
            <a:ext cx="3725700" cy="704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400" b="1" dirty="0">
                <a:solidFill>
                  <a:srgbClr val="93E2FF"/>
                </a:solidFill>
              </a:rPr>
              <a:t>V</a:t>
            </a:r>
            <a:r>
              <a:rPr lang="en-US" sz="2400" b="1" i="1" dirty="0">
                <a:solidFill>
                  <a:srgbClr val="93E2FF"/>
                </a:solidFill>
              </a:rPr>
              <a:t>alue Chain Coordination (VCC)</a:t>
            </a:r>
            <a:r>
              <a:rPr lang="en-US" sz="2400" dirty="0">
                <a:solidFill>
                  <a:srgbClr val="93E2FF"/>
                </a:solidFill>
              </a:rPr>
              <a:t> </a:t>
            </a:r>
            <a:endParaRPr sz="1900" dirty="0">
              <a:solidFill>
                <a:srgbClr val="93E2FF"/>
              </a:solidFill>
            </a:endParaRPr>
          </a:p>
        </p:txBody>
      </p:sp>
      <p:sp>
        <p:nvSpPr>
          <p:cNvPr id="252" name="Google Shape;252;p38"/>
          <p:cNvSpPr txBox="1"/>
          <p:nvPr/>
        </p:nvSpPr>
        <p:spPr>
          <a:xfrm>
            <a:off x="9811053" y="6360507"/>
            <a:ext cx="1854300" cy="704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dirty="0">
                <a:latin typeface="Open Sans"/>
                <a:ea typeface="Open Sans"/>
                <a:cs typeface="Open Sans"/>
                <a:sym typeface="Open Sans"/>
              </a:rPr>
              <a:t>(Rocker, 2019)</a:t>
            </a:r>
            <a:endParaRPr sz="1900" dirty="0">
              <a:latin typeface="Open Sans"/>
              <a:ea typeface="Open Sans"/>
              <a:cs typeface="Open Sans"/>
              <a:sym typeface="Open Sans"/>
            </a:endParaRPr>
          </a:p>
        </p:txBody>
      </p:sp>
      <p:sp>
        <p:nvSpPr>
          <p:cNvPr id="19" name="Google Shape;246;p38"/>
          <p:cNvSpPr txBox="1">
            <a:spLocks/>
          </p:cNvSpPr>
          <p:nvPr/>
        </p:nvSpPr>
        <p:spPr>
          <a:xfrm>
            <a:off x="4661243" y="3024928"/>
            <a:ext cx="3304800" cy="23553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LT Std 45 Book" panose="020B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LT Std 45 Book" panose="020B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LT Std 45 Book" panose="020B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300"/>
              </a:spcBef>
              <a:buFont typeface="Arial" panose="020B0604020202020204" pitchFamily="34" charset="0"/>
              <a:buNone/>
            </a:pPr>
            <a:r>
              <a:rPr lang="en-US" sz="2400" dirty="0" smtClean="0">
                <a:solidFill>
                  <a:srgbClr val="262626"/>
                </a:solidFill>
                <a:latin typeface="Arial"/>
                <a:ea typeface="Arial"/>
                <a:cs typeface="Arial"/>
                <a:sym typeface="Arial"/>
              </a:rPr>
              <a:t>An individual performing value chain coordination roles and activities</a:t>
            </a:r>
            <a:endParaRPr lang="en-US" sz="2400" dirty="0"/>
          </a:p>
        </p:txBody>
      </p:sp>
      <p:sp>
        <p:nvSpPr>
          <p:cNvPr id="5" name="Rectangle 4"/>
          <p:cNvSpPr/>
          <p:nvPr/>
        </p:nvSpPr>
        <p:spPr>
          <a:xfrm>
            <a:off x="8503798" y="867620"/>
            <a:ext cx="3325345" cy="892552"/>
          </a:xfrm>
          <a:prstGeom prst="rect">
            <a:avLst/>
          </a:prstGeom>
        </p:spPr>
        <p:txBody>
          <a:bodyPr wrap="square">
            <a:spAutoFit/>
          </a:bodyPr>
          <a:lstStyle/>
          <a:p>
            <a:pPr lvl="0"/>
            <a:r>
              <a:rPr lang="en-US" sz="2600" b="1" i="1" dirty="0">
                <a:solidFill>
                  <a:srgbClr val="93E2FF"/>
                </a:solidFill>
              </a:rPr>
              <a:t>Value Chain Entity (VCE)</a:t>
            </a:r>
            <a:endParaRPr lang="en-US" sz="2600" b="1" i="1" dirty="0">
              <a:solidFill>
                <a:srgbClr val="93E2FF"/>
              </a:solidFill>
            </a:endParaRPr>
          </a:p>
        </p:txBody>
      </p:sp>
    </p:spTree>
    <p:extLst>
      <p:ext uri="{BB962C8B-B14F-4D97-AF65-F5344CB8AC3E}">
        <p14:creationId xmlns:p14="http://schemas.microsoft.com/office/powerpoint/2010/main" val="1752217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9"/>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Who coordinates value chains? </a:t>
            </a:r>
            <a:endParaRPr dirty="0"/>
          </a:p>
          <a:p>
            <a:pPr marL="0" lvl="0" indent="0" algn="l" rtl="0">
              <a:spcBef>
                <a:spcPts val="0"/>
              </a:spcBef>
              <a:spcAft>
                <a:spcPts val="0"/>
              </a:spcAft>
              <a:buNone/>
            </a:pPr>
            <a:endParaRPr sz="3300" dirty="0"/>
          </a:p>
        </p:txBody>
      </p:sp>
      <p:sp>
        <p:nvSpPr>
          <p:cNvPr id="258" name="Google Shape;258;p39"/>
          <p:cNvSpPr txBox="1"/>
          <p:nvPr/>
        </p:nvSpPr>
        <p:spPr>
          <a:xfrm>
            <a:off x="1641324" y="1930400"/>
            <a:ext cx="9398100" cy="307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dirty="0">
                <a:latin typeface="Open Sans"/>
                <a:ea typeface="Open Sans"/>
                <a:cs typeface="Open Sans"/>
                <a:sym typeface="Open Sans"/>
              </a:rPr>
              <a:t>Businesses: </a:t>
            </a:r>
            <a:endParaRPr sz="1900" b="1" dirty="0">
              <a:latin typeface="Open Sans"/>
              <a:ea typeface="Open Sans"/>
              <a:cs typeface="Open Sans"/>
              <a:sym typeface="Open Sans"/>
            </a:endParaRPr>
          </a:p>
          <a:p>
            <a:pPr marL="609600" lvl="0" indent="-425450" algn="l" rtl="0">
              <a:spcBef>
                <a:spcPts val="0"/>
              </a:spcBef>
              <a:spcAft>
                <a:spcPts val="0"/>
              </a:spcAft>
              <a:buSzPts val="1900"/>
              <a:buFont typeface="Open Sans"/>
              <a:buChar char="●"/>
            </a:pPr>
            <a:r>
              <a:rPr lang="en-US" sz="1900" dirty="0">
                <a:latin typeface="Open Sans"/>
                <a:ea typeface="Open Sans"/>
                <a:cs typeface="Open Sans"/>
                <a:sym typeface="Open Sans"/>
              </a:rPr>
              <a:t>Food Hubs (</a:t>
            </a:r>
            <a:r>
              <a:rPr lang="en-US" sz="1900" dirty="0" err="1">
                <a:latin typeface="Open Sans"/>
                <a:ea typeface="Open Sans"/>
                <a:cs typeface="Open Sans"/>
                <a:sym typeface="Open Sans"/>
              </a:rPr>
              <a:t>ie</a:t>
            </a:r>
            <a:r>
              <a:rPr lang="en-US" sz="1900" dirty="0">
                <a:latin typeface="Open Sans"/>
                <a:ea typeface="Open Sans"/>
                <a:cs typeface="Open Sans"/>
                <a:sym typeface="Open Sans"/>
              </a:rPr>
              <a:t>. Purchasing Managers)</a:t>
            </a:r>
            <a:endParaRPr sz="1900" dirty="0">
              <a:latin typeface="Open Sans"/>
              <a:ea typeface="Open Sans"/>
              <a:cs typeface="Open Sans"/>
              <a:sym typeface="Open Sans"/>
            </a:endParaRPr>
          </a:p>
          <a:p>
            <a:pPr marL="609600" lvl="0" indent="-425450" algn="l" rtl="0">
              <a:spcBef>
                <a:spcPts val="0"/>
              </a:spcBef>
              <a:spcAft>
                <a:spcPts val="0"/>
              </a:spcAft>
              <a:buSzPts val="1900"/>
              <a:buFont typeface="Open Sans"/>
              <a:buChar char="●"/>
            </a:pPr>
            <a:r>
              <a:rPr lang="en-US" sz="1900" dirty="0">
                <a:latin typeface="Open Sans"/>
                <a:ea typeface="Open Sans"/>
                <a:cs typeface="Open Sans"/>
                <a:sym typeface="Open Sans"/>
              </a:rPr>
              <a:t>Food Distributors, (</a:t>
            </a:r>
            <a:r>
              <a:rPr lang="en-US" sz="1900" dirty="0" err="1">
                <a:latin typeface="Open Sans"/>
                <a:ea typeface="Open Sans"/>
                <a:cs typeface="Open Sans"/>
                <a:sym typeface="Open Sans"/>
              </a:rPr>
              <a:t>ie</a:t>
            </a:r>
            <a:r>
              <a:rPr lang="en-US" sz="1900" dirty="0">
                <a:latin typeface="Open Sans"/>
                <a:ea typeface="Open Sans"/>
                <a:cs typeface="Open Sans"/>
                <a:sym typeface="Open Sans"/>
              </a:rPr>
              <a:t>. Brokers, Buyers)</a:t>
            </a:r>
            <a:endParaRPr sz="1900" dirty="0">
              <a:latin typeface="Open Sans"/>
              <a:ea typeface="Open Sans"/>
              <a:cs typeface="Open Sans"/>
              <a:sym typeface="Open Sans"/>
            </a:endParaRPr>
          </a:p>
          <a:p>
            <a:pPr marL="609600" lvl="0" indent="-425450" algn="l" rtl="0">
              <a:spcBef>
                <a:spcPts val="0"/>
              </a:spcBef>
              <a:spcAft>
                <a:spcPts val="0"/>
              </a:spcAft>
              <a:buSzPts val="1900"/>
              <a:buFont typeface="Open Sans"/>
              <a:buChar char="●"/>
            </a:pPr>
            <a:r>
              <a:rPr lang="en-US" sz="1900" dirty="0">
                <a:latin typeface="Open Sans"/>
                <a:ea typeface="Open Sans"/>
                <a:cs typeface="Open Sans"/>
                <a:sym typeface="Open Sans"/>
              </a:rPr>
              <a:t>Mid-Tier Processors (i.e. Local Sales Directors)</a:t>
            </a:r>
            <a:endParaRPr sz="1900" dirty="0">
              <a:latin typeface="Open Sans"/>
              <a:ea typeface="Open Sans"/>
              <a:cs typeface="Open Sans"/>
              <a:sym typeface="Open Sans"/>
            </a:endParaRPr>
          </a:p>
          <a:p>
            <a:pPr marL="609600" lvl="0" indent="-425450" algn="l" rtl="0">
              <a:spcBef>
                <a:spcPts val="0"/>
              </a:spcBef>
              <a:spcAft>
                <a:spcPts val="0"/>
              </a:spcAft>
              <a:buSzPts val="1900"/>
              <a:buFont typeface="Open Sans"/>
              <a:buChar char="●"/>
            </a:pPr>
            <a:r>
              <a:rPr lang="en-US" sz="1900" dirty="0">
                <a:latin typeface="Open Sans"/>
                <a:ea typeface="Open Sans"/>
                <a:cs typeface="Open Sans"/>
                <a:sym typeface="Open Sans"/>
              </a:rPr>
              <a:t>Retailers (i.e. Procurement Managers)</a:t>
            </a:r>
            <a:endParaRPr sz="1900" dirty="0">
              <a:latin typeface="Open Sans"/>
              <a:ea typeface="Open Sans"/>
              <a:cs typeface="Open Sans"/>
              <a:sym typeface="Open Sans"/>
            </a:endParaRPr>
          </a:p>
          <a:p>
            <a:pPr marL="609600" lvl="0" indent="0" algn="l" rtl="0">
              <a:spcBef>
                <a:spcPts val="0"/>
              </a:spcBef>
              <a:spcAft>
                <a:spcPts val="0"/>
              </a:spcAft>
              <a:buNone/>
            </a:pPr>
            <a:endParaRPr sz="1900" dirty="0">
              <a:latin typeface="Open Sans"/>
              <a:ea typeface="Open Sans"/>
              <a:cs typeface="Open Sans"/>
              <a:sym typeface="Open Sans"/>
            </a:endParaRPr>
          </a:p>
          <a:p>
            <a:pPr marL="609600" lvl="0" indent="0" algn="l" rtl="0">
              <a:spcBef>
                <a:spcPts val="0"/>
              </a:spcBef>
              <a:spcAft>
                <a:spcPts val="0"/>
              </a:spcAft>
              <a:buNone/>
            </a:pPr>
            <a:endParaRPr sz="1900" dirty="0">
              <a:latin typeface="Open Sans"/>
              <a:ea typeface="Open Sans"/>
              <a:cs typeface="Open Sans"/>
              <a:sym typeface="Open Sans"/>
            </a:endParaRPr>
          </a:p>
          <a:p>
            <a:pPr marL="0" lvl="0" indent="0" algn="l" rtl="0">
              <a:spcBef>
                <a:spcPts val="0"/>
              </a:spcBef>
              <a:spcAft>
                <a:spcPts val="0"/>
              </a:spcAft>
              <a:buNone/>
            </a:pPr>
            <a:r>
              <a:rPr lang="en-US" sz="1900" b="1" dirty="0">
                <a:latin typeface="Open Sans"/>
                <a:ea typeface="Open Sans"/>
                <a:cs typeface="Open Sans"/>
                <a:sym typeface="Open Sans"/>
              </a:rPr>
              <a:t>Organizations, Institutions, Agencies:</a:t>
            </a:r>
            <a:endParaRPr sz="1900" b="1" dirty="0">
              <a:latin typeface="Open Sans"/>
              <a:ea typeface="Open Sans"/>
              <a:cs typeface="Open Sans"/>
              <a:sym typeface="Open Sans"/>
            </a:endParaRPr>
          </a:p>
          <a:p>
            <a:pPr marL="609600" lvl="0" indent="-425450" algn="l" rtl="0">
              <a:spcBef>
                <a:spcPts val="0"/>
              </a:spcBef>
              <a:spcAft>
                <a:spcPts val="0"/>
              </a:spcAft>
              <a:buSzPts val="1900"/>
              <a:buFont typeface="Open Sans"/>
              <a:buChar char="●"/>
            </a:pPr>
            <a:r>
              <a:rPr lang="en-US" sz="1900" dirty="0">
                <a:latin typeface="Open Sans"/>
                <a:ea typeface="Open Sans"/>
                <a:cs typeface="Open Sans"/>
                <a:sym typeface="Open Sans"/>
              </a:rPr>
              <a:t>Local Government (i.e. Local Food Systems Director, Public Brokers) </a:t>
            </a:r>
            <a:endParaRPr sz="1900" dirty="0">
              <a:latin typeface="Open Sans"/>
              <a:ea typeface="Open Sans"/>
              <a:cs typeface="Open Sans"/>
              <a:sym typeface="Open Sans"/>
            </a:endParaRPr>
          </a:p>
          <a:p>
            <a:pPr marL="609600" lvl="0" indent="-425450" algn="l" rtl="0">
              <a:spcBef>
                <a:spcPts val="0"/>
              </a:spcBef>
              <a:spcAft>
                <a:spcPts val="0"/>
              </a:spcAft>
              <a:buSzPts val="1900"/>
              <a:buFont typeface="Open Sans"/>
              <a:buChar char="●"/>
            </a:pPr>
            <a:r>
              <a:rPr lang="en-US" sz="1900" dirty="0">
                <a:latin typeface="Open Sans"/>
                <a:ea typeface="Open Sans"/>
                <a:cs typeface="Open Sans"/>
                <a:sym typeface="Open Sans"/>
              </a:rPr>
              <a:t>Food Policy Councils  </a:t>
            </a:r>
            <a:endParaRPr sz="1900" dirty="0">
              <a:latin typeface="Open Sans"/>
              <a:ea typeface="Open Sans"/>
              <a:cs typeface="Open Sans"/>
              <a:sym typeface="Open Sans"/>
            </a:endParaRPr>
          </a:p>
          <a:p>
            <a:pPr marL="609600" lvl="0" indent="-425450" algn="l" rtl="0">
              <a:spcBef>
                <a:spcPts val="0"/>
              </a:spcBef>
              <a:spcAft>
                <a:spcPts val="0"/>
              </a:spcAft>
              <a:buSzPts val="1900"/>
              <a:buFont typeface="Open Sans"/>
              <a:buChar char="●"/>
            </a:pPr>
            <a:r>
              <a:rPr lang="en-US" sz="1900" dirty="0">
                <a:latin typeface="Open Sans"/>
                <a:ea typeface="Open Sans"/>
                <a:cs typeface="Open Sans"/>
                <a:sym typeface="Open Sans"/>
              </a:rPr>
              <a:t>Farm and Food Advocacy Non-Profits (</a:t>
            </a:r>
            <a:r>
              <a:rPr lang="en-US" sz="1900" dirty="0" err="1">
                <a:latin typeface="Open Sans"/>
                <a:ea typeface="Open Sans"/>
                <a:cs typeface="Open Sans"/>
                <a:sym typeface="Open Sans"/>
              </a:rPr>
              <a:t>ie.Farm</a:t>
            </a:r>
            <a:r>
              <a:rPr lang="en-US" sz="1900" dirty="0">
                <a:latin typeface="Open Sans"/>
                <a:ea typeface="Open Sans"/>
                <a:cs typeface="Open Sans"/>
                <a:sym typeface="Open Sans"/>
              </a:rPr>
              <a:t> to Table Coordinator)</a:t>
            </a:r>
            <a:endParaRPr sz="1900" dirty="0">
              <a:latin typeface="Open Sans"/>
              <a:ea typeface="Open Sans"/>
              <a:cs typeface="Open Sans"/>
              <a:sym typeface="Open Sans"/>
            </a:endParaRPr>
          </a:p>
          <a:p>
            <a:pPr marL="609600" lvl="0" indent="-425450" algn="l" rtl="0">
              <a:spcBef>
                <a:spcPts val="0"/>
              </a:spcBef>
              <a:spcAft>
                <a:spcPts val="0"/>
              </a:spcAft>
              <a:buSzPts val="1900"/>
              <a:buFont typeface="Open Sans"/>
              <a:buChar char="●"/>
            </a:pPr>
            <a:r>
              <a:rPr lang="en-US" sz="1900" dirty="0">
                <a:latin typeface="Open Sans"/>
                <a:ea typeface="Open Sans"/>
                <a:cs typeface="Open Sans"/>
                <a:sym typeface="Open Sans"/>
              </a:rPr>
              <a:t>Economic Development Councils (i.e. Regional Food Coordinators)</a:t>
            </a:r>
            <a:endParaRPr sz="1900" dirty="0">
              <a:latin typeface="Open Sans"/>
              <a:ea typeface="Open Sans"/>
              <a:cs typeface="Open Sans"/>
              <a:sym typeface="Open Sans"/>
            </a:endParaRPr>
          </a:p>
          <a:p>
            <a:pPr marL="0" lvl="0" indent="0" algn="l" rtl="0">
              <a:spcBef>
                <a:spcPts val="0"/>
              </a:spcBef>
              <a:spcAft>
                <a:spcPts val="0"/>
              </a:spcAft>
              <a:buNone/>
            </a:pPr>
            <a:endParaRPr sz="1900" dirty="0">
              <a:latin typeface="Open Sans"/>
              <a:ea typeface="Open Sans"/>
              <a:cs typeface="Open Sans"/>
              <a:sym typeface="Open Sans"/>
            </a:endParaRPr>
          </a:p>
          <a:p>
            <a:pPr marL="0" lvl="0" indent="0" algn="l" rtl="0">
              <a:spcBef>
                <a:spcPts val="0"/>
              </a:spcBef>
              <a:spcAft>
                <a:spcPts val="0"/>
              </a:spcAft>
              <a:buNone/>
            </a:pPr>
            <a:endParaRPr sz="1900" dirty="0">
              <a:latin typeface="Open Sans"/>
              <a:ea typeface="Open Sans"/>
              <a:cs typeface="Open Sans"/>
              <a:sym typeface="Open Sans"/>
            </a:endParaRPr>
          </a:p>
        </p:txBody>
      </p:sp>
    </p:spTree>
    <p:extLst>
      <p:ext uri="{BB962C8B-B14F-4D97-AF65-F5344CB8AC3E}">
        <p14:creationId xmlns:p14="http://schemas.microsoft.com/office/powerpoint/2010/main" val="1808272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40"/>
          <p:cNvPicPr preferRelativeResize="0"/>
          <p:nvPr/>
        </p:nvPicPr>
        <p:blipFill>
          <a:blip r:embed="rId3">
            <a:alphaModFix/>
          </a:blip>
          <a:stretch>
            <a:fillRect/>
          </a:stretch>
        </p:blipFill>
        <p:spPr>
          <a:xfrm>
            <a:off x="178533" y="159217"/>
            <a:ext cx="11711965" cy="6539566"/>
          </a:xfrm>
          <a:prstGeom prst="rect">
            <a:avLst/>
          </a:prstGeom>
          <a:noFill/>
          <a:ln>
            <a:noFill/>
          </a:ln>
        </p:spPr>
      </p:pic>
      <p:pic>
        <p:nvPicPr>
          <p:cNvPr id="264" name="Google Shape;264;p40"/>
          <p:cNvPicPr preferRelativeResize="0"/>
          <p:nvPr/>
        </p:nvPicPr>
        <p:blipFill>
          <a:blip r:embed="rId4">
            <a:alphaModFix/>
          </a:blip>
          <a:stretch>
            <a:fillRect/>
          </a:stretch>
        </p:blipFill>
        <p:spPr>
          <a:xfrm rot="6669481">
            <a:off x="8451928" y="1964866"/>
            <a:ext cx="933170" cy="438010"/>
          </a:xfrm>
          <a:prstGeom prst="rect">
            <a:avLst/>
          </a:prstGeom>
          <a:noFill/>
          <a:ln>
            <a:noFill/>
          </a:ln>
        </p:spPr>
      </p:pic>
      <p:pic>
        <p:nvPicPr>
          <p:cNvPr id="265" name="Google Shape;265;p40"/>
          <p:cNvPicPr preferRelativeResize="0"/>
          <p:nvPr/>
        </p:nvPicPr>
        <p:blipFill>
          <a:blip r:embed="rId5">
            <a:alphaModFix/>
          </a:blip>
          <a:stretch>
            <a:fillRect/>
          </a:stretch>
        </p:blipFill>
        <p:spPr>
          <a:xfrm>
            <a:off x="390700" y="444000"/>
            <a:ext cx="5075600" cy="1335000"/>
          </a:xfrm>
          <a:prstGeom prst="rect">
            <a:avLst/>
          </a:prstGeom>
          <a:noFill/>
          <a:ln>
            <a:noFill/>
          </a:ln>
        </p:spPr>
      </p:pic>
      <p:sp>
        <p:nvSpPr>
          <p:cNvPr id="266" name="Google Shape;266;p40"/>
          <p:cNvSpPr txBox="1"/>
          <p:nvPr/>
        </p:nvSpPr>
        <p:spPr>
          <a:xfrm>
            <a:off x="4823250" y="2179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support the development of individuals, businesses and  chains</a:t>
            </a:r>
            <a:endParaRPr sz="1500" i="1">
              <a:latin typeface="Open Sans"/>
              <a:ea typeface="Open Sans"/>
              <a:cs typeface="Open Sans"/>
              <a:sym typeface="Open Sans"/>
            </a:endParaRPr>
          </a:p>
        </p:txBody>
      </p:sp>
      <p:sp>
        <p:nvSpPr>
          <p:cNvPr id="267" name="Google Shape;267;p40"/>
          <p:cNvSpPr txBox="1"/>
          <p:nvPr/>
        </p:nvSpPr>
        <p:spPr>
          <a:xfrm>
            <a:off x="1538717" y="28986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are involved in buying/selling transactions</a:t>
            </a:r>
            <a:endParaRPr sz="1500" i="1">
              <a:latin typeface="Open Sans"/>
              <a:ea typeface="Open Sans"/>
              <a:cs typeface="Open Sans"/>
              <a:sym typeface="Open Sans"/>
            </a:endParaRPr>
          </a:p>
        </p:txBody>
      </p:sp>
      <p:sp>
        <p:nvSpPr>
          <p:cNvPr id="268" name="Google Shape;268;p40"/>
          <p:cNvSpPr txBox="1"/>
          <p:nvPr/>
        </p:nvSpPr>
        <p:spPr>
          <a:xfrm>
            <a:off x="601000" y="399867"/>
            <a:ext cx="4222500" cy="151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700" b="1">
                <a:solidFill>
                  <a:schemeClr val="accent1"/>
                </a:solidFill>
                <a:latin typeface="Open Sans"/>
                <a:ea typeface="Open Sans"/>
                <a:cs typeface="Open Sans"/>
                <a:sym typeface="Open Sans"/>
              </a:rPr>
              <a:t>Actors in the Value Chain</a:t>
            </a:r>
            <a:endParaRPr sz="2700" b="1">
              <a:solidFill>
                <a:schemeClr val="accent1"/>
              </a:solidFill>
              <a:latin typeface="Open Sans"/>
              <a:ea typeface="Open Sans"/>
              <a:cs typeface="Open Sans"/>
              <a:sym typeface="Open Sans"/>
            </a:endParaRPr>
          </a:p>
        </p:txBody>
      </p:sp>
      <p:sp>
        <p:nvSpPr>
          <p:cNvPr id="269" name="Google Shape;269;p40"/>
          <p:cNvSpPr txBox="1"/>
          <p:nvPr/>
        </p:nvSpPr>
        <p:spPr>
          <a:xfrm>
            <a:off x="8469675" y="1466375"/>
            <a:ext cx="1116600" cy="4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Funders</a:t>
            </a:r>
            <a:endParaRPr sz="1800">
              <a:latin typeface="Calibri"/>
              <a:ea typeface="Calibri"/>
              <a:cs typeface="Calibri"/>
              <a:sym typeface="Calibri"/>
            </a:endParaRPr>
          </a:p>
        </p:txBody>
      </p:sp>
    </p:spTree>
    <p:extLst>
      <p:ext uri="{BB962C8B-B14F-4D97-AF65-F5344CB8AC3E}">
        <p14:creationId xmlns:p14="http://schemas.microsoft.com/office/powerpoint/2010/main" val="600206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1"/>
          <p:cNvPicPr preferRelativeResize="0"/>
          <p:nvPr/>
        </p:nvPicPr>
        <p:blipFill>
          <a:blip r:embed="rId3">
            <a:alphaModFix/>
          </a:blip>
          <a:stretch>
            <a:fillRect/>
          </a:stretch>
        </p:blipFill>
        <p:spPr>
          <a:xfrm>
            <a:off x="178533" y="159217"/>
            <a:ext cx="11711965" cy="6539566"/>
          </a:xfrm>
          <a:prstGeom prst="rect">
            <a:avLst/>
          </a:prstGeom>
          <a:noFill/>
          <a:ln>
            <a:noFill/>
          </a:ln>
        </p:spPr>
      </p:pic>
      <p:pic>
        <p:nvPicPr>
          <p:cNvPr id="275" name="Google Shape;275;p41"/>
          <p:cNvPicPr preferRelativeResize="0"/>
          <p:nvPr/>
        </p:nvPicPr>
        <p:blipFill>
          <a:blip r:embed="rId4">
            <a:alphaModFix/>
          </a:blip>
          <a:stretch>
            <a:fillRect/>
          </a:stretch>
        </p:blipFill>
        <p:spPr>
          <a:xfrm rot="6669481">
            <a:off x="8451928" y="1964866"/>
            <a:ext cx="933170" cy="438010"/>
          </a:xfrm>
          <a:prstGeom prst="rect">
            <a:avLst/>
          </a:prstGeom>
          <a:noFill/>
          <a:ln>
            <a:noFill/>
          </a:ln>
        </p:spPr>
      </p:pic>
      <p:pic>
        <p:nvPicPr>
          <p:cNvPr id="276" name="Google Shape;276;p41"/>
          <p:cNvPicPr preferRelativeResize="0"/>
          <p:nvPr/>
        </p:nvPicPr>
        <p:blipFill>
          <a:blip r:embed="rId5">
            <a:alphaModFix/>
          </a:blip>
          <a:stretch>
            <a:fillRect/>
          </a:stretch>
        </p:blipFill>
        <p:spPr>
          <a:xfrm>
            <a:off x="390700" y="444000"/>
            <a:ext cx="5075600" cy="1335000"/>
          </a:xfrm>
          <a:prstGeom prst="rect">
            <a:avLst/>
          </a:prstGeom>
          <a:noFill/>
          <a:ln>
            <a:noFill/>
          </a:ln>
        </p:spPr>
      </p:pic>
      <p:sp>
        <p:nvSpPr>
          <p:cNvPr id="277" name="Google Shape;277;p41"/>
          <p:cNvSpPr txBox="1"/>
          <p:nvPr/>
        </p:nvSpPr>
        <p:spPr>
          <a:xfrm>
            <a:off x="4823250" y="2179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support the development of individuals, businesses and  chains</a:t>
            </a:r>
            <a:endParaRPr sz="1500" i="1">
              <a:latin typeface="Open Sans"/>
              <a:ea typeface="Open Sans"/>
              <a:cs typeface="Open Sans"/>
              <a:sym typeface="Open Sans"/>
            </a:endParaRPr>
          </a:p>
        </p:txBody>
      </p:sp>
      <p:sp>
        <p:nvSpPr>
          <p:cNvPr id="278" name="Google Shape;278;p41"/>
          <p:cNvSpPr txBox="1"/>
          <p:nvPr/>
        </p:nvSpPr>
        <p:spPr>
          <a:xfrm>
            <a:off x="1538717" y="28986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are involved in buying/selling transactions</a:t>
            </a:r>
            <a:endParaRPr sz="1500" i="1">
              <a:latin typeface="Open Sans"/>
              <a:ea typeface="Open Sans"/>
              <a:cs typeface="Open Sans"/>
              <a:sym typeface="Open Sans"/>
            </a:endParaRPr>
          </a:p>
        </p:txBody>
      </p:sp>
      <p:sp>
        <p:nvSpPr>
          <p:cNvPr id="279" name="Google Shape;279;p41"/>
          <p:cNvSpPr txBox="1"/>
          <p:nvPr/>
        </p:nvSpPr>
        <p:spPr>
          <a:xfrm>
            <a:off x="4392996" y="6108700"/>
            <a:ext cx="3405900" cy="48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i="1">
                <a:solidFill>
                  <a:srgbClr val="9900FF"/>
                </a:solidFill>
                <a:latin typeface="Open Sans"/>
                <a:ea typeface="Open Sans"/>
                <a:cs typeface="Open Sans"/>
                <a:sym typeface="Open Sans"/>
              </a:rPr>
              <a:t>Linkages along the chain</a:t>
            </a:r>
            <a:endParaRPr sz="1900" b="1" i="1">
              <a:solidFill>
                <a:srgbClr val="9900FF"/>
              </a:solidFill>
              <a:latin typeface="Open Sans"/>
              <a:ea typeface="Open Sans"/>
              <a:cs typeface="Open Sans"/>
              <a:sym typeface="Open Sans"/>
            </a:endParaRPr>
          </a:p>
        </p:txBody>
      </p:sp>
      <p:sp>
        <p:nvSpPr>
          <p:cNvPr id="280" name="Google Shape;280;p41"/>
          <p:cNvSpPr/>
          <p:nvPr/>
        </p:nvSpPr>
        <p:spPr>
          <a:xfrm>
            <a:off x="5211233" y="5803900"/>
            <a:ext cx="1422300" cy="304800"/>
          </a:xfrm>
          <a:prstGeom prst="lef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1" name="Google Shape;281;p41"/>
          <p:cNvSpPr txBox="1"/>
          <p:nvPr/>
        </p:nvSpPr>
        <p:spPr>
          <a:xfrm>
            <a:off x="601000" y="399867"/>
            <a:ext cx="4222500" cy="151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700" b="1">
                <a:solidFill>
                  <a:schemeClr val="accent1"/>
                </a:solidFill>
                <a:latin typeface="Open Sans"/>
                <a:ea typeface="Open Sans"/>
                <a:cs typeface="Open Sans"/>
                <a:sym typeface="Open Sans"/>
              </a:rPr>
              <a:t>Actors in the Value Chain</a:t>
            </a:r>
            <a:endParaRPr sz="27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2700" b="1">
              <a:solidFill>
                <a:schemeClr val="accent1"/>
              </a:solidFill>
              <a:latin typeface="Open Sans"/>
              <a:ea typeface="Open Sans"/>
              <a:cs typeface="Open Sans"/>
              <a:sym typeface="Open Sans"/>
            </a:endParaRPr>
          </a:p>
        </p:txBody>
      </p:sp>
      <p:sp>
        <p:nvSpPr>
          <p:cNvPr id="282" name="Google Shape;282;p41"/>
          <p:cNvSpPr txBox="1"/>
          <p:nvPr/>
        </p:nvSpPr>
        <p:spPr>
          <a:xfrm>
            <a:off x="8469675" y="1466375"/>
            <a:ext cx="1116600" cy="4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Funders</a:t>
            </a:r>
            <a:endParaRPr sz="1800">
              <a:latin typeface="Calibri"/>
              <a:ea typeface="Calibri"/>
              <a:cs typeface="Calibri"/>
              <a:sym typeface="Calibri"/>
            </a:endParaRPr>
          </a:p>
        </p:txBody>
      </p:sp>
    </p:spTree>
    <p:extLst>
      <p:ext uri="{BB962C8B-B14F-4D97-AF65-F5344CB8AC3E}">
        <p14:creationId xmlns:p14="http://schemas.microsoft.com/office/powerpoint/2010/main" val="3006140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2"/>
          <p:cNvPicPr preferRelativeResize="0"/>
          <p:nvPr/>
        </p:nvPicPr>
        <p:blipFill>
          <a:blip r:embed="rId3">
            <a:alphaModFix/>
          </a:blip>
          <a:stretch>
            <a:fillRect/>
          </a:stretch>
        </p:blipFill>
        <p:spPr>
          <a:xfrm>
            <a:off x="178533" y="159217"/>
            <a:ext cx="11711965" cy="6539566"/>
          </a:xfrm>
          <a:prstGeom prst="rect">
            <a:avLst/>
          </a:prstGeom>
          <a:noFill/>
          <a:ln>
            <a:noFill/>
          </a:ln>
        </p:spPr>
      </p:pic>
      <p:pic>
        <p:nvPicPr>
          <p:cNvPr id="288" name="Google Shape;288;p42"/>
          <p:cNvPicPr preferRelativeResize="0"/>
          <p:nvPr/>
        </p:nvPicPr>
        <p:blipFill>
          <a:blip r:embed="rId4">
            <a:alphaModFix/>
          </a:blip>
          <a:stretch>
            <a:fillRect/>
          </a:stretch>
        </p:blipFill>
        <p:spPr>
          <a:xfrm rot="6669481">
            <a:off x="8451928" y="1964866"/>
            <a:ext cx="933170" cy="438010"/>
          </a:xfrm>
          <a:prstGeom prst="rect">
            <a:avLst/>
          </a:prstGeom>
          <a:noFill/>
          <a:ln>
            <a:noFill/>
          </a:ln>
        </p:spPr>
      </p:pic>
      <p:pic>
        <p:nvPicPr>
          <p:cNvPr id="289" name="Google Shape;289;p42"/>
          <p:cNvPicPr preferRelativeResize="0"/>
          <p:nvPr/>
        </p:nvPicPr>
        <p:blipFill>
          <a:blip r:embed="rId5">
            <a:alphaModFix/>
          </a:blip>
          <a:stretch>
            <a:fillRect/>
          </a:stretch>
        </p:blipFill>
        <p:spPr>
          <a:xfrm>
            <a:off x="390700" y="444000"/>
            <a:ext cx="5075600" cy="1335000"/>
          </a:xfrm>
          <a:prstGeom prst="rect">
            <a:avLst/>
          </a:prstGeom>
          <a:noFill/>
          <a:ln>
            <a:noFill/>
          </a:ln>
        </p:spPr>
      </p:pic>
      <p:sp>
        <p:nvSpPr>
          <p:cNvPr id="290" name="Google Shape;290;p42"/>
          <p:cNvSpPr txBox="1"/>
          <p:nvPr/>
        </p:nvSpPr>
        <p:spPr>
          <a:xfrm>
            <a:off x="4823250" y="2179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support the development of individuals, businesses and  chains</a:t>
            </a:r>
            <a:endParaRPr sz="1500" i="1">
              <a:latin typeface="Open Sans"/>
              <a:ea typeface="Open Sans"/>
              <a:cs typeface="Open Sans"/>
              <a:sym typeface="Open Sans"/>
            </a:endParaRPr>
          </a:p>
        </p:txBody>
      </p:sp>
      <p:sp>
        <p:nvSpPr>
          <p:cNvPr id="291" name="Google Shape;291;p42"/>
          <p:cNvSpPr txBox="1"/>
          <p:nvPr/>
        </p:nvSpPr>
        <p:spPr>
          <a:xfrm>
            <a:off x="1538717" y="28986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are involved in buying/selling transactions</a:t>
            </a:r>
            <a:endParaRPr sz="1500" i="1">
              <a:latin typeface="Open Sans"/>
              <a:ea typeface="Open Sans"/>
              <a:cs typeface="Open Sans"/>
              <a:sym typeface="Open Sans"/>
            </a:endParaRPr>
          </a:p>
        </p:txBody>
      </p:sp>
      <p:sp>
        <p:nvSpPr>
          <p:cNvPr id="292" name="Google Shape;292;p42"/>
          <p:cNvSpPr txBox="1"/>
          <p:nvPr/>
        </p:nvSpPr>
        <p:spPr>
          <a:xfrm>
            <a:off x="4392996" y="6108700"/>
            <a:ext cx="3405900" cy="48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i="1">
                <a:solidFill>
                  <a:srgbClr val="9900FF"/>
                </a:solidFill>
                <a:latin typeface="Open Sans"/>
                <a:ea typeface="Open Sans"/>
                <a:cs typeface="Open Sans"/>
                <a:sym typeface="Open Sans"/>
              </a:rPr>
              <a:t>Linkages along the chain</a:t>
            </a:r>
            <a:endParaRPr sz="1900" b="1" i="1">
              <a:solidFill>
                <a:srgbClr val="9900FF"/>
              </a:solidFill>
              <a:latin typeface="Open Sans"/>
              <a:ea typeface="Open Sans"/>
              <a:cs typeface="Open Sans"/>
              <a:sym typeface="Open Sans"/>
            </a:endParaRPr>
          </a:p>
        </p:txBody>
      </p:sp>
      <p:sp>
        <p:nvSpPr>
          <p:cNvPr id="293" name="Google Shape;293;p42"/>
          <p:cNvSpPr txBox="1"/>
          <p:nvPr/>
        </p:nvSpPr>
        <p:spPr>
          <a:xfrm>
            <a:off x="4896067" y="1669683"/>
            <a:ext cx="2851500" cy="48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i="1">
                <a:solidFill>
                  <a:srgbClr val="9900FF"/>
                </a:solidFill>
                <a:latin typeface="Open Sans"/>
                <a:ea typeface="Open Sans"/>
                <a:cs typeface="Open Sans"/>
                <a:sym typeface="Open Sans"/>
              </a:rPr>
              <a:t>Linkages from the chains to support actors  </a:t>
            </a:r>
            <a:endParaRPr sz="1900" b="1" i="1">
              <a:solidFill>
                <a:srgbClr val="9900FF"/>
              </a:solidFill>
              <a:latin typeface="Open Sans"/>
              <a:ea typeface="Open Sans"/>
              <a:cs typeface="Open Sans"/>
              <a:sym typeface="Open Sans"/>
            </a:endParaRPr>
          </a:p>
        </p:txBody>
      </p:sp>
      <p:sp>
        <p:nvSpPr>
          <p:cNvPr id="294" name="Google Shape;294;p42"/>
          <p:cNvSpPr/>
          <p:nvPr/>
        </p:nvSpPr>
        <p:spPr>
          <a:xfrm rot="-815376">
            <a:off x="8188206" y="2176404"/>
            <a:ext cx="1082712" cy="761754"/>
          </a:xfrm>
          <a:prstGeom prst="leftUpArrow">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5" name="Google Shape;295;p42"/>
          <p:cNvSpPr/>
          <p:nvPr/>
        </p:nvSpPr>
        <p:spPr>
          <a:xfrm>
            <a:off x="5211233" y="5803900"/>
            <a:ext cx="1422300" cy="304800"/>
          </a:xfrm>
          <a:prstGeom prst="lef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6" name="Google Shape;296;p42"/>
          <p:cNvSpPr txBox="1"/>
          <p:nvPr/>
        </p:nvSpPr>
        <p:spPr>
          <a:xfrm>
            <a:off x="601000" y="399867"/>
            <a:ext cx="4222500" cy="151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700" b="1">
                <a:solidFill>
                  <a:schemeClr val="accent1"/>
                </a:solidFill>
                <a:latin typeface="Open Sans"/>
                <a:ea typeface="Open Sans"/>
                <a:cs typeface="Open Sans"/>
                <a:sym typeface="Open Sans"/>
              </a:rPr>
              <a:t>Actors in the Value Chain</a:t>
            </a:r>
            <a:endParaRPr sz="27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2700" b="1">
              <a:solidFill>
                <a:schemeClr val="accent1"/>
              </a:solidFill>
              <a:latin typeface="Open Sans"/>
              <a:ea typeface="Open Sans"/>
              <a:cs typeface="Open Sans"/>
              <a:sym typeface="Open Sans"/>
            </a:endParaRPr>
          </a:p>
        </p:txBody>
      </p:sp>
      <p:sp>
        <p:nvSpPr>
          <p:cNvPr id="297" name="Google Shape;297;p42"/>
          <p:cNvSpPr txBox="1"/>
          <p:nvPr/>
        </p:nvSpPr>
        <p:spPr>
          <a:xfrm>
            <a:off x="8469675" y="1466375"/>
            <a:ext cx="1116600" cy="4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Funders</a:t>
            </a:r>
            <a:endParaRPr sz="1800">
              <a:latin typeface="Calibri"/>
              <a:ea typeface="Calibri"/>
              <a:cs typeface="Calibri"/>
              <a:sym typeface="Calibri"/>
            </a:endParaRPr>
          </a:p>
        </p:txBody>
      </p:sp>
    </p:spTree>
    <p:extLst>
      <p:ext uri="{BB962C8B-B14F-4D97-AF65-F5344CB8AC3E}">
        <p14:creationId xmlns:p14="http://schemas.microsoft.com/office/powerpoint/2010/main" val="1263193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3"/>
          <p:cNvPicPr preferRelativeResize="0"/>
          <p:nvPr/>
        </p:nvPicPr>
        <p:blipFill>
          <a:blip r:embed="rId3">
            <a:alphaModFix/>
          </a:blip>
          <a:stretch>
            <a:fillRect/>
          </a:stretch>
        </p:blipFill>
        <p:spPr>
          <a:xfrm>
            <a:off x="178533" y="159217"/>
            <a:ext cx="11711965" cy="6539566"/>
          </a:xfrm>
          <a:prstGeom prst="rect">
            <a:avLst/>
          </a:prstGeom>
          <a:noFill/>
          <a:ln>
            <a:noFill/>
          </a:ln>
        </p:spPr>
      </p:pic>
      <p:pic>
        <p:nvPicPr>
          <p:cNvPr id="303" name="Google Shape;303;p43"/>
          <p:cNvPicPr preferRelativeResize="0"/>
          <p:nvPr/>
        </p:nvPicPr>
        <p:blipFill>
          <a:blip r:embed="rId4">
            <a:alphaModFix/>
          </a:blip>
          <a:stretch>
            <a:fillRect/>
          </a:stretch>
        </p:blipFill>
        <p:spPr>
          <a:xfrm rot="6669481">
            <a:off x="8451928" y="1964866"/>
            <a:ext cx="933170" cy="438010"/>
          </a:xfrm>
          <a:prstGeom prst="rect">
            <a:avLst/>
          </a:prstGeom>
          <a:noFill/>
          <a:ln>
            <a:noFill/>
          </a:ln>
        </p:spPr>
      </p:pic>
      <p:pic>
        <p:nvPicPr>
          <p:cNvPr id="304" name="Google Shape;304;p43"/>
          <p:cNvPicPr preferRelativeResize="0"/>
          <p:nvPr/>
        </p:nvPicPr>
        <p:blipFill>
          <a:blip r:embed="rId5">
            <a:alphaModFix/>
          </a:blip>
          <a:stretch>
            <a:fillRect/>
          </a:stretch>
        </p:blipFill>
        <p:spPr>
          <a:xfrm>
            <a:off x="390700" y="444000"/>
            <a:ext cx="5075600" cy="1335000"/>
          </a:xfrm>
          <a:prstGeom prst="rect">
            <a:avLst/>
          </a:prstGeom>
          <a:noFill/>
          <a:ln>
            <a:noFill/>
          </a:ln>
        </p:spPr>
      </p:pic>
      <p:sp>
        <p:nvSpPr>
          <p:cNvPr id="305" name="Google Shape;305;p43"/>
          <p:cNvSpPr txBox="1"/>
          <p:nvPr/>
        </p:nvSpPr>
        <p:spPr>
          <a:xfrm>
            <a:off x="4823250" y="2179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support the development of individuals, businesses and  chains</a:t>
            </a:r>
            <a:endParaRPr sz="1500" i="1">
              <a:latin typeface="Open Sans"/>
              <a:ea typeface="Open Sans"/>
              <a:cs typeface="Open Sans"/>
              <a:sym typeface="Open Sans"/>
            </a:endParaRPr>
          </a:p>
        </p:txBody>
      </p:sp>
      <p:sp>
        <p:nvSpPr>
          <p:cNvPr id="306" name="Google Shape;306;p43"/>
          <p:cNvSpPr txBox="1"/>
          <p:nvPr/>
        </p:nvSpPr>
        <p:spPr>
          <a:xfrm>
            <a:off x="1538717" y="28986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are involved in buying/selling transactions</a:t>
            </a:r>
            <a:endParaRPr sz="1500" i="1">
              <a:latin typeface="Open Sans"/>
              <a:ea typeface="Open Sans"/>
              <a:cs typeface="Open Sans"/>
              <a:sym typeface="Open Sans"/>
            </a:endParaRPr>
          </a:p>
        </p:txBody>
      </p:sp>
      <p:sp>
        <p:nvSpPr>
          <p:cNvPr id="307" name="Google Shape;307;p43"/>
          <p:cNvSpPr txBox="1"/>
          <p:nvPr/>
        </p:nvSpPr>
        <p:spPr>
          <a:xfrm>
            <a:off x="4392996" y="6108700"/>
            <a:ext cx="3405900" cy="48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b="1" i="1">
              <a:solidFill>
                <a:srgbClr val="9900FF"/>
              </a:solidFill>
              <a:latin typeface="Open Sans"/>
              <a:ea typeface="Open Sans"/>
              <a:cs typeface="Open Sans"/>
              <a:sym typeface="Open Sans"/>
            </a:endParaRPr>
          </a:p>
        </p:txBody>
      </p:sp>
      <p:sp>
        <p:nvSpPr>
          <p:cNvPr id="308" name="Google Shape;308;p43"/>
          <p:cNvSpPr txBox="1"/>
          <p:nvPr/>
        </p:nvSpPr>
        <p:spPr>
          <a:xfrm>
            <a:off x="4896067" y="1669683"/>
            <a:ext cx="2851500" cy="48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b="1" i="1">
              <a:solidFill>
                <a:srgbClr val="9900FF"/>
              </a:solidFill>
              <a:latin typeface="Open Sans"/>
              <a:ea typeface="Open Sans"/>
              <a:cs typeface="Open Sans"/>
              <a:sym typeface="Open Sans"/>
            </a:endParaRPr>
          </a:p>
        </p:txBody>
      </p:sp>
      <p:sp>
        <p:nvSpPr>
          <p:cNvPr id="309" name="Google Shape;309;p43"/>
          <p:cNvSpPr/>
          <p:nvPr/>
        </p:nvSpPr>
        <p:spPr>
          <a:xfrm rot="-815376">
            <a:off x="8188206" y="2176404"/>
            <a:ext cx="1082712" cy="761754"/>
          </a:xfrm>
          <a:prstGeom prst="leftUpArrow">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 name="Google Shape;310;p43"/>
          <p:cNvSpPr/>
          <p:nvPr/>
        </p:nvSpPr>
        <p:spPr>
          <a:xfrm>
            <a:off x="5211233" y="5803900"/>
            <a:ext cx="1422300" cy="304800"/>
          </a:xfrm>
          <a:prstGeom prst="lef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1" name="Google Shape;311;p43"/>
          <p:cNvSpPr txBox="1"/>
          <p:nvPr/>
        </p:nvSpPr>
        <p:spPr>
          <a:xfrm>
            <a:off x="601000" y="399867"/>
            <a:ext cx="4222500" cy="151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700" b="1">
                <a:solidFill>
                  <a:schemeClr val="accent1"/>
                </a:solidFill>
                <a:latin typeface="Open Sans"/>
                <a:ea typeface="Open Sans"/>
                <a:cs typeface="Open Sans"/>
                <a:sym typeface="Open Sans"/>
              </a:rPr>
              <a:t>Who Coordinates Value Chains?</a:t>
            </a:r>
            <a:endParaRPr sz="27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27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2700" b="1">
              <a:solidFill>
                <a:schemeClr val="accent1"/>
              </a:solidFill>
              <a:latin typeface="Open Sans"/>
              <a:ea typeface="Open Sans"/>
              <a:cs typeface="Open Sans"/>
              <a:sym typeface="Open Sans"/>
            </a:endParaRPr>
          </a:p>
        </p:txBody>
      </p:sp>
      <p:sp>
        <p:nvSpPr>
          <p:cNvPr id="312" name="Google Shape;312;p43"/>
          <p:cNvSpPr txBox="1"/>
          <p:nvPr/>
        </p:nvSpPr>
        <p:spPr>
          <a:xfrm>
            <a:off x="8469675" y="1466375"/>
            <a:ext cx="1116600" cy="4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Funders</a:t>
            </a:r>
            <a:endParaRPr sz="1800">
              <a:latin typeface="Calibri"/>
              <a:ea typeface="Calibri"/>
              <a:cs typeface="Calibri"/>
              <a:sym typeface="Calibri"/>
            </a:endParaRPr>
          </a:p>
        </p:txBody>
      </p:sp>
    </p:spTree>
    <p:extLst>
      <p:ext uri="{BB962C8B-B14F-4D97-AF65-F5344CB8AC3E}">
        <p14:creationId xmlns:p14="http://schemas.microsoft.com/office/powerpoint/2010/main" val="3614051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4"/>
          <p:cNvPicPr preferRelativeResize="0"/>
          <p:nvPr/>
        </p:nvPicPr>
        <p:blipFill>
          <a:blip r:embed="rId3">
            <a:alphaModFix/>
          </a:blip>
          <a:stretch>
            <a:fillRect/>
          </a:stretch>
        </p:blipFill>
        <p:spPr>
          <a:xfrm>
            <a:off x="178533" y="159217"/>
            <a:ext cx="11711965" cy="6539566"/>
          </a:xfrm>
          <a:prstGeom prst="rect">
            <a:avLst/>
          </a:prstGeom>
          <a:noFill/>
          <a:ln>
            <a:noFill/>
          </a:ln>
        </p:spPr>
      </p:pic>
      <p:pic>
        <p:nvPicPr>
          <p:cNvPr id="318" name="Google Shape;318;p44"/>
          <p:cNvPicPr preferRelativeResize="0"/>
          <p:nvPr/>
        </p:nvPicPr>
        <p:blipFill>
          <a:blip r:embed="rId4">
            <a:alphaModFix/>
          </a:blip>
          <a:stretch>
            <a:fillRect/>
          </a:stretch>
        </p:blipFill>
        <p:spPr>
          <a:xfrm rot="6669481">
            <a:off x="8451928" y="1964866"/>
            <a:ext cx="933170" cy="438010"/>
          </a:xfrm>
          <a:prstGeom prst="rect">
            <a:avLst/>
          </a:prstGeom>
          <a:noFill/>
          <a:ln>
            <a:noFill/>
          </a:ln>
        </p:spPr>
      </p:pic>
      <p:pic>
        <p:nvPicPr>
          <p:cNvPr id="319" name="Google Shape;319;p44"/>
          <p:cNvPicPr preferRelativeResize="0"/>
          <p:nvPr/>
        </p:nvPicPr>
        <p:blipFill>
          <a:blip r:embed="rId5">
            <a:alphaModFix/>
          </a:blip>
          <a:stretch>
            <a:fillRect/>
          </a:stretch>
        </p:blipFill>
        <p:spPr>
          <a:xfrm>
            <a:off x="390700" y="444000"/>
            <a:ext cx="5075600" cy="1335000"/>
          </a:xfrm>
          <a:prstGeom prst="rect">
            <a:avLst/>
          </a:prstGeom>
          <a:noFill/>
          <a:ln>
            <a:noFill/>
          </a:ln>
        </p:spPr>
      </p:pic>
      <p:sp>
        <p:nvSpPr>
          <p:cNvPr id="320" name="Google Shape;320;p44"/>
          <p:cNvSpPr txBox="1"/>
          <p:nvPr/>
        </p:nvSpPr>
        <p:spPr>
          <a:xfrm>
            <a:off x="4823250" y="2179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support the development of individuals, businesses and  chains</a:t>
            </a:r>
            <a:endParaRPr sz="1500" i="1">
              <a:latin typeface="Open Sans"/>
              <a:ea typeface="Open Sans"/>
              <a:cs typeface="Open Sans"/>
              <a:sym typeface="Open Sans"/>
            </a:endParaRPr>
          </a:p>
        </p:txBody>
      </p:sp>
      <p:sp>
        <p:nvSpPr>
          <p:cNvPr id="321" name="Google Shape;321;p44"/>
          <p:cNvSpPr txBox="1"/>
          <p:nvPr/>
        </p:nvSpPr>
        <p:spPr>
          <a:xfrm>
            <a:off x="1538717" y="28986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are involved in buying/selling transactions</a:t>
            </a:r>
            <a:endParaRPr sz="1500" i="1">
              <a:latin typeface="Open Sans"/>
              <a:ea typeface="Open Sans"/>
              <a:cs typeface="Open Sans"/>
              <a:sym typeface="Open Sans"/>
            </a:endParaRPr>
          </a:p>
        </p:txBody>
      </p:sp>
      <p:sp>
        <p:nvSpPr>
          <p:cNvPr id="322" name="Google Shape;322;p44"/>
          <p:cNvSpPr txBox="1"/>
          <p:nvPr/>
        </p:nvSpPr>
        <p:spPr>
          <a:xfrm>
            <a:off x="4392996" y="6108700"/>
            <a:ext cx="3405900" cy="48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b="1" i="1">
              <a:solidFill>
                <a:srgbClr val="9900FF"/>
              </a:solidFill>
              <a:latin typeface="Open Sans"/>
              <a:ea typeface="Open Sans"/>
              <a:cs typeface="Open Sans"/>
              <a:sym typeface="Open Sans"/>
            </a:endParaRPr>
          </a:p>
        </p:txBody>
      </p:sp>
      <p:sp>
        <p:nvSpPr>
          <p:cNvPr id="323" name="Google Shape;323;p44"/>
          <p:cNvSpPr txBox="1"/>
          <p:nvPr/>
        </p:nvSpPr>
        <p:spPr>
          <a:xfrm>
            <a:off x="4896067" y="1669683"/>
            <a:ext cx="2851500" cy="48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b="1" i="1">
              <a:solidFill>
                <a:srgbClr val="9900FF"/>
              </a:solidFill>
              <a:latin typeface="Open Sans"/>
              <a:ea typeface="Open Sans"/>
              <a:cs typeface="Open Sans"/>
              <a:sym typeface="Open Sans"/>
            </a:endParaRPr>
          </a:p>
        </p:txBody>
      </p:sp>
      <p:sp>
        <p:nvSpPr>
          <p:cNvPr id="324" name="Google Shape;324;p44"/>
          <p:cNvSpPr/>
          <p:nvPr/>
        </p:nvSpPr>
        <p:spPr>
          <a:xfrm rot="-815376">
            <a:off x="8188206" y="2176404"/>
            <a:ext cx="1082712" cy="761754"/>
          </a:xfrm>
          <a:prstGeom prst="leftUpArrow">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 name="Google Shape;325;p44"/>
          <p:cNvSpPr/>
          <p:nvPr/>
        </p:nvSpPr>
        <p:spPr>
          <a:xfrm>
            <a:off x="5211233" y="5803900"/>
            <a:ext cx="1422300" cy="304800"/>
          </a:xfrm>
          <a:prstGeom prst="lef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 name="Google Shape;326;p44"/>
          <p:cNvSpPr txBox="1"/>
          <p:nvPr/>
        </p:nvSpPr>
        <p:spPr>
          <a:xfrm>
            <a:off x="601000" y="399867"/>
            <a:ext cx="4222500" cy="151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700" b="1">
                <a:solidFill>
                  <a:schemeClr val="accent1"/>
                </a:solidFill>
                <a:latin typeface="Open Sans"/>
                <a:ea typeface="Open Sans"/>
                <a:cs typeface="Open Sans"/>
                <a:sym typeface="Open Sans"/>
              </a:rPr>
              <a:t>Who Coordinates Value Chains?</a:t>
            </a:r>
            <a:endParaRPr sz="27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27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2700" b="1">
              <a:solidFill>
                <a:schemeClr val="accent1"/>
              </a:solidFill>
              <a:latin typeface="Open Sans"/>
              <a:ea typeface="Open Sans"/>
              <a:cs typeface="Open Sans"/>
              <a:sym typeface="Open Sans"/>
            </a:endParaRPr>
          </a:p>
        </p:txBody>
      </p:sp>
      <p:sp>
        <p:nvSpPr>
          <p:cNvPr id="327" name="Google Shape;327;p44"/>
          <p:cNvSpPr/>
          <p:nvPr/>
        </p:nvSpPr>
        <p:spPr>
          <a:xfrm>
            <a:off x="3041350" y="3581400"/>
            <a:ext cx="7921200" cy="24189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4"/>
          <p:cNvSpPr/>
          <p:nvPr/>
        </p:nvSpPr>
        <p:spPr>
          <a:xfrm>
            <a:off x="6994875" y="0"/>
            <a:ext cx="5075700" cy="24189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4"/>
          <p:cNvSpPr txBox="1"/>
          <p:nvPr/>
        </p:nvSpPr>
        <p:spPr>
          <a:xfrm>
            <a:off x="8469675" y="1466375"/>
            <a:ext cx="1116600" cy="4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Funders</a:t>
            </a:r>
            <a:endParaRPr sz="1800">
              <a:latin typeface="Calibri"/>
              <a:ea typeface="Calibri"/>
              <a:cs typeface="Calibri"/>
              <a:sym typeface="Calibri"/>
            </a:endParaRPr>
          </a:p>
        </p:txBody>
      </p:sp>
    </p:spTree>
    <p:extLst>
      <p:ext uri="{BB962C8B-B14F-4D97-AF65-F5344CB8AC3E}">
        <p14:creationId xmlns:p14="http://schemas.microsoft.com/office/powerpoint/2010/main" val="3279706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5"/>
          <p:cNvPicPr preferRelativeResize="0"/>
          <p:nvPr/>
        </p:nvPicPr>
        <p:blipFill>
          <a:blip r:embed="rId3">
            <a:alphaModFix/>
          </a:blip>
          <a:stretch>
            <a:fillRect/>
          </a:stretch>
        </p:blipFill>
        <p:spPr>
          <a:xfrm>
            <a:off x="178533" y="159217"/>
            <a:ext cx="11711965" cy="6539566"/>
          </a:xfrm>
          <a:prstGeom prst="rect">
            <a:avLst/>
          </a:prstGeom>
          <a:noFill/>
          <a:ln>
            <a:noFill/>
          </a:ln>
        </p:spPr>
      </p:pic>
      <p:pic>
        <p:nvPicPr>
          <p:cNvPr id="335" name="Google Shape;335;p45"/>
          <p:cNvPicPr preferRelativeResize="0"/>
          <p:nvPr/>
        </p:nvPicPr>
        <p:blipFill>
          <a:blip r:embed="rId4">
            <a:alphaModFix/>
          </a:blip>
          <a:stretch>
            <a:fillRect/>
          </a:stretch>
        </p:blipFill>
        <p:spPr>
          <a:xfrm rot="6669481">
            <a:off x="8451928" y="1964866"/>
            <a:ext cx="933170" cy="438010"/>
          </a:xfrm>
          <a:prstGeom prst="rect">
            <a:avLst/>
          </a:prstGeom>
          <a:noFill/>
          <a:ln>
            <a:noFill/>
          </a:ln>
        </p:spPr>
      </p:pic>
      <p:pic>
        <p:nvPicPr>
          <p:cNvPr id="336" name="Google Shape;336;p45"/>
          <p:cNvPicPr preferRelativeResize="0"/>
          <p:nvPr/>
        </p:nvPicPr>
        <p:blipFill>
          <a:blip r:embed="rId5">
            <a:alphaModFix/>
          </a:blip>
          <a:stretch>
            <a:fillRect/>
          </a:stretch>
        </p:blipFill>
        <p:spPr>
          <a:xfrm>
            <a:off x="390700" y="444000"/>
            <a:ext cx="5075600" cy="1335000"/>
          </a:xfrm>
          <a:prstGeom prst="rect">
            <a:avLst/>
          </a:prstGeom>
          <a:noFill/>
          <a:ln>
            <a:noFill/>
          </a:ln>
        </p:spPr>
      </p:pic>
      <p:sp>
        <p:nvSpPr>
          <p:cNvPr id="337" name="Google Shape;337;p45"/>
          <p:cNvSpPr txBox="1"/>
          <p:nvPr/>
        </p:nvSpPr>
        <p:spPr>
          <a:xfrm>
            <a:off x="4823250" y="2179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support the development of individuals, businesses and  chains</a:t>
            </a:r>
            <a:endParaRPr sz="1500" i="1">
              <a:latin typeface="Open Sans"/>
              <a:ea typeface="Open Sans"/>
              <a:cs typeface="Open Sans"/>
              <a:sym typeface="Open Sans"/>
            </a:endParaRPr>
          </a:p>
        </p:txBody>
      </p:sp>
      <p:sp>
        <p:nvSpPr>
          <p:cNvPr id="338" name="Google Shape;338;p45"/>
          <p:cNvSpPr txBox="1"/>
          <p:nvPr/>
        </p:nvSpPr>
        <p:spPr>
          <a:xfrm>
            <a:off x="1538717" y="2898600"/>
            <a:ext cx="2997300" cy="53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i="1">
                <a:latin typeface="Open Sans"/>
                <a:ea typeface="Open Sans"/>
                <a:cs typeface="Open Sans"/>
                <a:sym typeface="Open Sans"/>
              </a:rPr>
              <a:t>Actors who are involved in buying/selling transactions</a:t>
            </a:r>
            <a:endParaRPr sz="1500" i="1">
              <a:latin typeface="Open Sans"/>
              <a:ea typeface="Open Sans"/>
              <a:cs typeface="Open Sans"/>
              <a:sym typeface="Open Sans"/>
            </a:endParaRPr>
          </a:p>
        </p:txBody>
      </p:sp>
      <p:sp>
        <p:nvSpPr>
          <p:cNvPr id="339" name="Google Shape;339;p45"/>
          <p:cNvSpPr txBox="1"/>
          <p:nvPr/>
        </p:nvSpPr>
        <p:spPr>
          <a:xfrm>
            <a:off x="4392996" y="6108700"/>
            <a:ext cx="3405900" cy="48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b="1" i="1">
              <a:solidFill>
                <a:srgbClr val="9900FF"/>
              </a:solidFill>
              <a:latin typeface="Open Sans"/>
              <a:ea typeface="Open Sans"/>
              <a:cs typeface="Open Sans"/>
              <a:sym typeface="Open Sans"/>
            </a:endParaRPr>
          </a:p>
        </p:txBody>
      </p:sp>
      <p:sp>
        <p:nvSpPr>
          <p:cNvPr id="340" name="Google Shape;340;p45"/>
          <p:cNvSpPr txBox="1"/>
          <p:nvPr/>
        </p:nvSpPr>
        <p:spPr>
          <a:xfrm>
            <a:off x="4896067" y="1669683"/>
            <a:ext cx="2851500" cy="48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b="1" i="1">
              <a:solidFill>
                <a:srgbClr val="9900FF"/>
              </a:solidFill>
              <a:latin typeface="Open Sans"/>
              <a:ea typeface="Open Sans"/>
              <a:cs typeface="Open Sans"/>
              <a:sym typeface="Open Sans"/>
            </a:endParaRPr>
          </a:p>
        </p:txBody>
      </p:sp>
      <p:sp>
        <p:nvSpPr>
          <p:cNvPr id="341" name="Google Shape;341;p45"/>
          <p:cNvSpPr/>
          <p:nvPr/>
        </p:nvSpPr>
        <p:spPr>
          <a:xfrm rot="-815376">
            <a:off x="8188206" y="2176404"/>
            <a:ext cx="1082712" cy="761754"/>
          </a:xfrm>
          <a:prstGeom prst="leftUpArrow">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 name="Google Shape;342;p45"/>
          <p:cNvSpPr/>
          <p:nvPr/>
        </p:nvSpPr>
        <p:spPr>
          <a:xfrm>
            <a:off x="5211233" y="5803900"/>
            <a:ext cx="1422300" cy="304800"/>
          </a:xfrm>
          <a:prstGeom prst="lef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 name="Google Shape;343;p45"/>
          <p:cNvSpPr txBox="1"/>
          <p:nvPr/>
        </p:nvSpPr>
        <p:spPr>
          <a:xfrm>
            <a:off x="601000" y="399867"/>
            <a:ext cx="4222500" cy="151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700" b="1">
                <a:solidFill>
                  <a:schemeClr val="accent1"/>
                </a:solidFill>
                <a:latin typeface="Open Sans"/>
                <a:ea typeface="Open Sans"/>
                <a:cs typeface="Open Sans"/>
                <a:sym typeface="Open Sans"/>
              </a:rPr>
              <a:t>Where are you?</a:t>
            </a:r>
            <a:endParaRPr sz="27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27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2700" b="1">
              <a:solidFill>
                <a:schemeClr val="accent1"/>
              </a:solidFill>
              <a:latin typeface="Open Sans"/>
              <a:ea typeface="Open Sans"/>
              <a:cs typeface="Open Sans"/>
              <a:sym typeface="Open Sans"/>
            </a:endParaRPr>
          </a:p>
        </p:txBody>
      </p:sp>
      <p:sp>
        <p:nvSpPr>
          <p:cNvPr id="344" name="Google Shape;344;p45"/>
          <p:cNvSpPr/>
          <p:nvPr/>
        </p:nvSpPr>
        <p:spPr>
          <a:xfrm>
            <a:off x="3041350" y="3581400"/>
            <a:ext cx="7921200" cy="24189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5"/>
          <p:cNvSpPr/>
          <p:nvPr/>
        </p:nvSpPr>
        <p:spPr>
          <a:xfrm>
            <a:off x="6994875" y="0"/>
            <a:ext cx="5075700" cy="24189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5"/>
          <p:cNvSpPr txBox="1"/>
          <p:nvPr/>
        </p:nvSpPr>
        <p:spPr>
          <a:xfrm>
            <a:off x="8469675" y="1466375"/>
            <a:ext cx="1116600" cy="4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Funders</a:t>
            </a:r>
            <a:endParaRPr sz="1800">
              <a:latin typeface="Calibri"/>
              <a:ea typeface="Calibri"/>
              <a:cs typeface="Calibri"/>
              <a:sym typeface="Calibri"/>
            </a:endParaRPr>
          </a:p>
        </p:txBody>
      </p:sp>
    </p:spTree>
    <p:extLst>
      <p:ext uri="{BB962C8B-B14F-4D97-AF65-F5344CB8AC3E}">
        <p14:creationId xmlns:p14="http://schemas.microsoft.com/office/powerpoint/2010/main" val="1760291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46"/>
          <p:cNvPicPr preferRelativeResize="0"/>
          <p:nvPr/>
        </p:nvPicPr>
        <p:blipFill rotWithShape="1">
          <a:blip r:embed="rId3">
            <a:alphaModFix/>
          </a:blip>
          <a:srcRect r="63966"/>
          <a:stretch/>
        </p:blipFill>
        <p:spPr>
          <a:xfrm>
            <a:off x="-30367" y="25400"/>
            <a:ext cx="4423502" cy="6857999"/>
          </a:xfrm>
          <a:prstGeom prst="rect">
            <a:avLst/>
          </a:prstGeom>
          <a:noFill/>
          <a:ln>
            <a:noFill/>
          </a:ln>
        </p:spPr>
      </p:pic>
      <p:pic>
        <p:nvPicPr>
          <p:cNvPr id="352" name="Google Shape;352;p46"/>
          <p:cNvPicPr preferRelativeResize="0"/>
          <p:nvPr/>
        </p:nvPicPr>
        <p:blipFill rotWithShape="1">
          <a:blip r:embed="rId4">
            <a:alphaModFix/>
          </a:blip>
          <a:srcRect/>
          <a:stretch/>
        </p:blipFill>
        <p:spPr>
          <a:xfrm>
            <a:off x="7275533" y="1120258"/>
            <a:ext cx="2419898" cy="6049800"/>
          </a:xfrm>
          <a:prstGeom prst="rect">
            <a:avLst/>
          </a:prstGeom>
          <a:noFill/>
          <a:ln>
            <a:noFill/>
          </a:ln>
        </p:spPr>
      </p:pic>
      <p:sp>
        <p:nvSpPr>
          <p:cNvPr id="353" name="Google Shape;353;p46"/>
          <p:cNvSpPr txBox="1"/>
          <p:nvPr/>
        </p:nvSpPr>
        <p:spPr>
          <a:xfrm>
            <a:off x="4216200" y="171267"/>
            <a:ext cx="8204400" cy="151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500" b="1">
                <a:solidFill>
                  <a:schemeClr val="accent1"/>
                </a:solidFill>
                <a:latin typeface="Open Sans"/>
                <a:ea typeface="Open Sans"/>
                <a:cs typeface="Open Sans"/>
                <a:sym typeface="Open Sans"/>
              </a:rPr>
              <a:t>Identifying Value Chain Partners</a:t>
            </a:r>
            <a:endParaRPr sz="3500" b="1">
              <a:solidFill>
                <a:schemeClr val="accent1"/>
              </a:solidFill>
              <a:latin typeface="Open Sans"/>
              <a:ea typeface="Open Sans"/>
              <a:cs typeface="Open Sans"/>
              <a:sym typeface="Open Sans"/>
            </a:endParaRPr>
          </a:p>
        </p:txBody>
      </p:sp>
    </p:spTree>
    <p:extLst>
      <p:ext uri="{BB962C8B-B14F-4D97-AF65-F5344CB8AC3E}">
        <p14:creationId xmlns:p14="http://schemas.microsoft.com/office/powerpoint/2010/main" val="2527837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E45447B8-E71B-432A-8D77-1E31EAE7340B}"/>
              </a:ext>
            </a:extLst>
          </p:cNvPr>
          <p:cNvSpPr txBox="1">
            <a:spLocks/>
          </p:cNvSpPr>
          <p:nvPr/>
        </p:nvSpPr>
        <p:spPr>
          <a:xfrm>
            <a:off x="1027610" y="503654"/>
            <a:ext cx="9849395" cy="8139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AEEF"/>
                </a:solidFill>
                <a:latin typeface="Avenir LT Std 65 Medium" panose="020B060302020302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AEEF"/>
                </a:solidFill>
                <a:effectLst/>
                <a:uLnTx/>
                <a:uFillTx/>
                <a:latin typeface="Avenir LT Std 65 Medium" panose="020B0603020203020204" pitchFamily="34" charset="0"/>
                <a:ea typeface="+mj-ea"/>
                <a:cs typeface="+mj-cs"/>
              </a:rPr>
              <a:t>Presenters</a:t>
            </a:r>
          </a:p>
        </p:txBody>
      </p:sp>
      <p:pic>
        <p:nvPicPr>
          <p:cNvPr id="5" name="Picture 4"/>
          <p:cNvPicPr>
            <a:picLocks noChangeAspect="1"/>
          </p:cNvPicPr>
          <p:nvPr/>
        </p:nvPicPr>
        <p:blipFill rotWithShape="1">
          <a:blip r:embed="rId3"/>
          <a:srcRect l="4420" r="3737"/>
          <a:stretch/>
        </p:blipFill>
        <p:spPr>
          <a:xfrm>
            <a:off x="9908112" y="3664667"/>
            <a:ext cx="1937786" cy="2099938"/>
          </a:xfrm>
          <a:prstGeom prst="rect">
            <a:avLst/>
          </a:prstGeom>
          <a:effectLst>
            <a:outerShdw blurRad="50800" dist="76200" dir="2700000" algn="tl" rotWithShape="0">
              <a:prstClr val="black">
                <a:alpha val="40000"/>
              </a:prstClr>
            </a:outerShdw>
          </a:effectLst>
        </p:spPr>
      </p:pic>
      <p:sp>
        <p:nvSpPr>
          <p:cNvPr id="6" name="Rectangle 5"/>
          <p:cNvSpPr/>
          <p:nvPr/>
        </p:nvSpPr>
        <p:spPr>
          <a:xfrm>
            <a:off x="632688" y="4114472"/>
            <a:ext cx="9150290"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latin typeface="Avenir LT Std 45 Book" panose="020B0502020203020204" pitchFamily="34" charset="0"/>
              </a:rPr>
              <a:t>Lourdes Elena South </a:t>
            </a:r>
            <a:r>
              <a:rPr kumimoji="0" lang="en-US" sz="1800" u="none" strike="noStrike" kern="1200" cap="none" spc="0" normalizeH="0" baseline="0" noProof="0" dirty="0">
                <a:ln>
                  <a:noFill/>
                </a:ln>
                <a:solidFill>
                  <a:prstClr val="black"/>
                </a:solidFill>
                <a:effectLst/>
                <a:uLnTx/>
                <a:uFillTx/>
                <a:latin typeface="Avenir LT Std 45 Book" panose="020B0502020203020204" pitchFamily="34" charset="0"/>
              </a:rPr>
              <a:t>is part of the Natural Resource Conservation Service in the Implementation and Stewardship Branch of the Easements Programs Division. She is a sub-team lead for NRCS’ Historically Underserved Working Group. She has a J.D./Legal Masters in Law in Environmental law and justice</a:t>
            </a:r>
            <a:r>
              <a:rPr kumimoji="0" lang="en-US" sz="1800" b="0" i="0" u="none" strike="noStrike" kern="1200" cap="none" spc="0" normalizeH="0" baseline="0" noProof="0" dirty="0">
                <a:ln>
                  <a:noFill/>
                </a:ln>
                <a:solidFill>
                  <a:prstClr val="black"/>
                </a:solidFill>
                <a:effectLst/>
                <a:uLnTx/>
                <a:uFillTx/>
                <a:latin typeface="Avenir LT Std 45 Book" panose="020B0502020203020204" pitchFamily="34" charset="0"/>
              </a:rPr>
              <a:t>.</a:t>
            </a:r>
          </a:p>
        </p:txBody>
      </p:sp>
      <p:pic>
        <p:nvPicPr>
          <p:cNvPr id="3074" name="Picture 2" descr="Conservation easement program applications now accepted | Crop ..."/>
          <p:cNvPicPr>
            <a:picLocks noChangeAspect="1" noChangeArrowheads="1"/>
          </p:cNvPicPr>
          <p:nvPr/>
        </p:nvPicPr>
        <p:blipFill rotWithShape="1">
          <a:blip r:embed="rId4">
            <a:extLst>
              <a:ext uri="{28A0092B-C50C-407E-A947-70E740481C1C}">
                <a14:useLocalDpi xmlns:a14="http://schemas.microsoft.com/office/drawing/2010/main" val="0"/>
              </a:ext>
            </a:extLst>
          </a:blip>
          <a:srcRect t="21803" b="18446"/>
          <a:stretch/>
        </p:blipFill>
        <p:spPr bwMode="auto">
          <a:xfrm>
            <a:off x="8091141" y="5361563"/>
            <a:ext cx="1691837" cy="6747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lh4.googleusercontent.com/MBGTKvj_5cHz_6dSsjieyAxUmUMffRr7sPVsennAyHmASQZqbX_LeYeXsY5jT06byjIIbdcqK0Axc4DYuoStwEWDVo7pv1WnLjrDvLPZ3drZxubZpwukb1acfuygw1OGMfr8Gtg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416228" y="1600749"/>
            <a:ext cx="2182603" cy="1755996"/>
          </a:xfrm>
          <a:prstGeom prst="rect">
            <a:avLst/>
          </a:prstGeom>
          <a:noFill/>
          <a:effectLst>
            <a:outerShdw blurRad="50800" dist="76200" dir="24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3558449" y="1383046"/>
            <a:ext cx="8415206" cy="147732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latin typeface="Avenir LT Std 45 Book" panose="020B0502020203020204" pitchFamily="34" charset="0"/>
              </a:rPr>
              <a:t>Robert Zabawa, PhD</a:t>
            </a:r>
            <a:r>
              <a:rPr kumimoji="0" lang="en-US" sz="1800" u="none" strike="noStrike" kern="1200" cap="none" spc="0" normalizeH="0" baseline="0" noProof="0" dirty="0">
                <a:ln>
                  <a:noFill/>
                </a:ln>
                <a:solidFill>
                  <a:prstClr val="black"/>
                </a:solidFill>
                <a:effectLst/>
                <a:uLnTx/>
                <a:uFillTx/>
                <a:latin typeface="Avenir LT Std 45 Book" panose="020B0502020203020204" pitchFamily="34" charset="0"/>
              </a:rPr>
              <a:t>,  is an anthropologist and research professor at the George Washington Carver Agricultural Experiment Station, Tuskegee University. He is Co-Director of the Integrative Public Policy and Development PhD Program and Coordinator of the Agricultural and Resource Economics MS Program. </a:t>
            </a:r>
          </a:p>
        </p:txBody>
      </p:sp>
      <p:pic>
        <p:nvPicPr>
          <p:cNvPr id="12" name="Picture 11"/>
          <p:cNvPicPr/>
          <p:nvPr/>
        </p:nvPicPr>
        <p:blipFill rotWithShape="1">
          <a:blip r:embed="rId6"/>
          <a:srcRect l="25755" t="45954" r="61204" b="45823"/>
          <a:stretch/>
        </p:blipFill>
        <p:spPr bwMode="auto">
          <a:xfrm>
            <a:off x="3558449" y="2936483"/>
            <a:ext cx="1872726" cy="713705"/>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xmlns="" id="{8C57AD8C-8BB1-8847-A7DF-A3BB19A88F0D}"/>
              </a:ext>
            </a:extLst>
          </p:cNvPr>
          <p:cNvSpPr txBox="1"/>
          <p:nvPr/>
        </p:nvSpPr>
        <p:spPr>
          <a:xfrm>
            <a:off x="2507530" y="640364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cxnSp>
        <p:nvCxnSpPr>
          <p:cNvPr id="13" name="Straight Connector 12">
            <a:extLst>
              <a:ext uri="{FF2B5EF4-FFF2-40B4-BE49-F238E27FC236}">
                <a16:creationId xmlns:a16="http://schemas.microsoft.com/office/drawing/2014/main" xmlns="" id="{CB8AB510-011F-7344-93AA-FD91CA80400D}"/>
              </a:ext>
            </a:extLst>
          </p:cNvPr>
          <p:cNvCxnSpPr>
            <a:cxnSpLocks/>
          </p:cNvCxnSpPr>
          <p:nvPr/>
        </p:nvCxnSpPr>
        <p:spPr>
          <a:xfrm>
            <a:off x="632688" y="3730328"/>
            <a:ext cx="915029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73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47"/>
          <p:cNvPicPr preferRelativeResize="0"/>
          <p:nvPr/>
        </p:nvPicPr>
        <p:blipFill rotWithShape="1">
          <a:blip r:embed="rId3">
            <a:alphaModFix/>
          </a:blip>
          <a:srcRect r="61610"/>
          <a:stretch/>
        </p:blipFill>
        <p:spPr>
          <a:xfrm>
            <a:off x="-17" y="0"/>
            <a:ext cx="4720498" cy="6857999"/>
          </a:xfrm>
          <a:prstGeom prst="rect">
            <a:avLst/>
          </a:prstGeom>
          <a:noFill/>
          <a:ln>
            <a:noFill/>
          </a:ln>
        </p:spPr>
      </p:pic>
      <p:pic>
        <p:nvPicPr>
          <p:cNvPr id="359" name="Google Shape;359;p47"/>
          <p:cNvPicPr preferRelativeResize="0"/>
          <p:nvPr/>
        </p:nvPicPr>
        <p:blipFill>
          <a:blip r:embed="rId4">
            <a:alphaModFix/>
          </a:blip>
          <a:stretch>
            <a:fillRect/>
          </a:stretch>
        </p:blipFill>
        <p:spPr>
          <a:xfrm>
            <a:off x="5232400" y="2159945"/>
            <a:ext cx="5892802" cy="3319619"/>
          </a:xfrm>
          <a:prstGeom prst="rect">
            <a:avLst/>
          </a:prstGeom>
          <a:noFill/>
          <a:ln>
            <a:noFill/>
          </a:ln>
        </p:spPr>
      </p:pic>
      <p:sp>
        <p:nvSpPr>
          <p:cNvPr id="360" name="Google Shape;360;p47"/>
          <p:cNvSpPr txBox="1"/>
          <p:nvPr/>
        </p:nvSpPr>
        <p:spPr>
          <a:xfrm>
            <a:off x="5350933" y="6261100"/>
            <a:ext cx="5435700" cy="304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300">
                <a:latin typeface="Open Sans"/>
                <a:ea typeface="Open Sans"/>
                <a:cs typeface="Open Sans"/>
                <a:sym typeface="Open Sans"/>
              </a:rPr>
              <a:t>Photo credit: pew.org</a:t>
            </a:r>
            <a:endParaRPr sz="1300">
              <a:latin typeface="Open Sans"/>
              <a:ea typeface="Open Sans"/>
              <a:cs typeface="Open Sans"/>
              <a:sym typeface="Open Sans"/>
            </a:endParaRPr>
          </a:p>
        </p:txBody>
      </p:sp>
      <p:sp>
        <p:nvSpPr>
          <p:cNvPr id="361" name="Google Shape;361;p47"/>
          <p:cNvSpPr txBox="1"/>
          <p:nvPr/>
        </p:nvSpPr>
        <p:spPr>
          <a:xfrm>
            <a:off x="4216200" y="171267"/>
            <a:ext cx="8204400" cy="151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500" b="1">
                <a:solidFill>
                  <a:schemeClr val="accent1"/>
                </a:solidFill>
                <a:latin typeface="Open Sans"/>
                <a:ea typeface="Open Sans"/>
                <a:cs typeface="Open Sans"/>
                <a:sym typeface="Open Sans"/>
              </a:rPr>
              <a:t>Identifying Value Chain Partners</a:t>
            </a:r>
            <a:endParaRPr sz="35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4000" b="1">
              <a:solidFill>
                <a:schemeClr val="accent1"/>
              </a:solidFill>
              <a:latin typeface="Open Sans"/>
              <a:ea typeface="Open Sans"/>
              <a:cs typeface="Open Sans"/>
              <a:sym typeface="Open Sans"/>
            </a:endParaRPr>
          </a:p>
        </p:txBody>
      </p:sp>
    </p:spTree>
    <p:extLst>
      <p:ext uri="{BB962C8B-B14F-4D97-AF65-F5344CB8AC3E}">
        <p14:creationId xmlns:p14="http://schemas.microsoft.com/office/powerpoint/2010/main" val="1871980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8"/>
          <p:cNvPicPr preferRelativeResize="0"/>
          <p:nvPr/>
        </p:nvPicPr>
        <p:blipFill>
          <a:blip r:embed="rId3">
            <a:alphaModFix/>
          </a:blip>
          <a:stretch>
            <a:fillRect/>
          </a:stretch>
        </p:blipFill>
        <p:spPr>
          <a:xfrm>
            <a:off x="0" y="0"/>
            <a:ext cx="4499778" cy="6858000"/>
          </a:xfrm>
          <a:prstGeom prst="rect">
            <a:avLst/>
          </a:prstGeom>
          <a:noFill/>
          <a:ln>
            <a:noFill/>
          </a:ln>
        </p:spPr>
      </p:pic>
      <p:sp>
        <p:nvSpPr>
          <p:cNvPr id="367" name="Google Shape;367;p48"/>
          <p:cNvSpPr txBox="1"/>
          <p:nvPr/>
        </p:nvSpPr>
        <p:spPr>
          <a:xfrm>
            <a:off x="4932467" y="5880100"/>
            <a:ext cx="6680400" cy="64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latin typeface="Open Sans"/>
                <a:ea typeface="Open Sans"/>
                <a:cs typeface="Open Sans"/>
                <a:sym typeface="Open Sans"/>
              </a:rPr>
              <a:t>Photo Credit: Bluegrass Farm to Table</a:t>
            </a:r>
            <a:endParaRPr sz="1500">
              <a:latin typeface="Open Sans"/>
              <a:ea typeface="Open Sans"/>
              <a:cs typeface="Open Sans"/>
              <a:sym typeface="Open Sans"/>
            </a:endParaRPr>
          </a:p>
        </p:txBody>
      </p:sp>
      <p:sp>
        <p:nvSpPr>
          <p:cNvPr id="368" name="Google Shape;368;p48"/>
          <p:cNvSpPr txBox="1"/>
          <p:nvPr/>
        </p:nvSpPr>
        <p:spPr>
          <a:xfrm>
            <a:off x="4216200" y="171273"/>
            <a:ext cx="8204400" cy="1111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500" b="1">
                <a:solidFill>
                  <a:schemeClr val="accent1"/>
                </a:solidFill>
                <a:latin typeface="Open Sans"/>
                <a:ea typeface="Open Sans"/>
                <a:cs typeface="Open Sans"/>
                <a:sym typeface="Open Sans"/>
              </a:rPr>
              <a:t>Identifying Value Chain Partners</a:t>
            </a:r>
            <a:endParaRPr sz="35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4000" b="1">
              <a:solidFill>
                <a:schemeClr val="accent1"/>
              </a:solidFill>
              <a:latin typeface="Open Sans"/>
              <a:ea typeface="Open Sans"/>
              <a:cs typeface="Open Sans"/>
              <a:sym typeface="Open Sans"/>
            </a:endParaRPr>
          </a:p>
        </p:txBody>
      </p:sp>
      <p:pic>
        <p:nvPicPr>
          <p:cNvPr id="369" name="Google Shape;369;p48"/>
          <p:cNvPicPr preferRelativeResize="0"/>
          <p:nvPr/>
        </p:nvPicPr>
        <p:blipFill>
          <a:blip r:embed="rId4">
            <a:alphaModFix/>
          </a:blip>
          <a:stretch>
            <a:fillRect/>
          </a:stretch>
        </p:blipFill>
        <p:spPr>
          <a:xfrm>
            <a:off x="5958128" y="3352933"/>
            <a:ext cx="5421843" cy="2374767"/>
          </a:xfrm>
          <a:prstGeom prst="rect">
            <a:avLst/>
          </a:prstGeom>
          <a:noFill/>
          <a:ln>
            <a:noFill/>
          </a:ln>
        </p:spPr>
      </p:pic>
      <p:pic>
        <p:nvPicPr>
          <p:cNvPr id="370" name="Google Shape;370;p48"/>
          <p:cNvPicPr preferRelativeResize="0"/>
          <p:nvPr/>
        </p:nvPicPr>
        <p:blipFill>
          <a:blip r:embed="rId5">
            <a:alphaModFix/>
          </a:blip>
          <a:stretch>
            <a:fillRect/>
          </a:stretch>
        </p:blipFill>
        <p:spPr>
          <a:xfrm>
            <a:off x="5290128" y="1434873"/>
            <a:ext cx="5738398" cy="1765661"/>
          </a:xfrm>
          <a:prstGeom prst="rect">
            <a:avLst/>
          </a:prstGeom>
          <a:noFill/>
          <a:ln>
            <a:noFill/>
          </a:ln>
        </p:spPr>
      </p:pic>
    </p:spTree>
    <p:extLst>
      <p:ext uri="{BB962C8B-B14F-4D97-AF65-F5344CB8AC3E}">
        <p14:creationId xmlns:p14="http://schemas.microsoft.com/office/powerpoint/2010/main" val="2114408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7" name="Google Shape;377;p49"/>
          <p:cNvPicPr preferRelativeResize="0"/>
          <p:nvPr/>
        </p:nvPicPr>
        <p:blipFill>
          <a:blip r:embed="rId3">
            <a:alphaModFix/>
          </a:blip>
          <a:stretch>
            <a:fillRect/>
          </a:stretch>
        </p:blipFill>
        <p:spPr>
          <a:xfrm>
            <a:off x="125825" y="0"/>
            <a:ext cx="12066176" cy="6742854"/>
          </a:xfrm>
          <a:prstGeom prst="rect">
            <a:avLst/>
          </a:prstGeom>
          <a:noFill/>
          <a:ln>
            <a:noFill/>
          </a:ln>
        </p:spPr>
      </p:pic>
      <p:sp>
        <p:nvSpPr>
          <p:cNvPr id="378" name="Google Shape;378;p49"/>
          <p:cNvSpPr txBox="1"/>
          <p:nvPr/>
        </p:nvSpPr>
        <p:spPr>
          <a:xfrm>
            <a:off x="4216200" y="171267"/>
            <a:ext cx="8204400" cy="151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500" b="1">
                <a:solidFill>
                  <a:schemeClr val="accent1"/>
                </a:solidFill>
                <a:latin typeface="Open Sans"/>
                <a:ea typeface="Open Sans"/>
                <a:cs typeface="Open Sans"/>
                <a:sym typeface="Open Sans"/>
              </a:rPr>
              <a:t>Identifying Value Chain Partners</a:t>
            </a:r>
            <a:endParaRPr sz="35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4000" b="1">
              <a:solidFill>
                <a:schemeClr val="accent1"/>
              </a:solidFill>
              <a:latin typeface="Open Sans"/>
              <a:ea typeface="Open Sans"/>
              <a:cs typeface="Open Sans"/>
              <a:sym typeface="Open Sans"/>
            </a:endParaRPr>
          </a:p>
        </p:txBody>
      </p:sp>
      <p:pic>
        <p:nvPicPr>
          <p:cNvPr id="379" name="Google Shape;379;p49"/>
          <p:cNvPicPr preferRelativeResize="0"/>
          <p:nvPr/>
        </p:nvPicPr>
        <p:blipFill>
          <a:blip r:embed="rId4">
            <a:alphaModFix/>
          </a:blip>
          <a:stretch>
            <a:fillRect/>
          </a:stretch>
        </p:blipFill>
        <p:spPr>
          <a:xfrm>
            <a:off x="6089550" y="1873550"/>
            <a:ext cx="4457700" cy="3695700"/>
          </a:xfrm>
          <a:prstGeom prst="rect">
            <a:avLst/>
          </a:prstGeom>
          <a:noFill/>
          <a:ln>
            <a:noFill/>
          </a:ln>
        </p:spPr>
      </p:pic>
      <p:sp>
        <p:nvSpPr>
          <p:cNvPr id="380" name="Google Shape;380;p49"/>
          <p:cNvSpPr txBox="1"/>
          <p:nvPr/>
        </p:nvSpPr>
        <p:spPr>
          <a:xfrm>
            <a:off x="6089550" y="5758325"/>
            <a:ext cx="4900800" cy="1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666666"/>
                </a:solidFill>
                <a:latin typeface="Open Sans"/>
                <a:ea typeface="Open Sans"/>
                <a:cs typeface="Open Sans"/>
                <a:sym typeface="Open Sans"/>
              </a:rPr>
              <a:t>Photo Credit: Nicholas Johnson, Resourceful Communities</a:t>
            </a:r>
            <a:endParaRPr sz="1000">
              <a:solidFill>
                <a:srgbClr val="666666"/>
              </a:solidFill>
              <a:latin typeface="Open Sans"/>
              <a:ea typeface="Open Sans"/>
              <a:cs typeface="Open Sans"/>
              <a:sym typeface="Open Sans"/>
            </a:endParaRPr>
          </a:p>
        </p:txBody>
      </p:sp>
    </p:spTree>
    <p:extLst>
      <p:ext uri="{BB962C8B-B14F-4D97-AF65-F5344CB8AC3E}">
        <p14:creationId xmlns:p14="http://schemas.microsoft.com/office/powerpoint/2010/main" val="811869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1"/>
          <p:cNvSpPr txBox="1">
            <a:spLocks noGrp="1"/>
          </p:cNvSpPr>
          <p:nvPr>
            <p:ph type="title" idx="4294967295"/>
          </p:nvPr>
        </p:nvSpPr>
        <p:spPr>
          <a:xfrm>
            <a:off x="4009571" y="215900"/>
            <a:ext cx="8309429" cy="942975"/>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600" dirty="0" smtClean="0"/>
              <a:t>Planning </a:t>
            </a:r>
            <a:r>
              <a:rPr lang="en-US" sz="3600" dirty="0" smtClean="0"/>
              <a:t>Using Value Chain Strategy</a:t>
            </a:r>
            <a:endParaRPr sz="3600" dirty="0"/>
          </a:p>
        </p:txBody>
      </p:sp>
      <p:pic>
        <p:nvPicPr>
          <p:cNvPr id="394" name="Google Shape;394;p51"/>
          <p:cNvPicPr preferRelativeResize="0"/>
          <p:nvPr/>
        </p:nvPicPr>
        <p:blipFill rotWithShape="1">
          <a:blip r:embed="rId3">
            <a:alphaModFix/>
          </a:blip>
          <a:srcRect r="65304"/>
          <a:stretch/>
        </p:blipFill>
        <p:spPr>
          <a:xfrm>
            <a:off x="263522" y="215900"/>
            <a:ext cx="3961333" cy="6426200"/>
          </a:xfrm>
          <a:prstGeom prst="rect">
            <a:avLst/>
          </a:prstGeom>
          <a:noFill/>
          <a:ln>
            <a:noFill/>
          </a:ln>
        </p:spPr>
      </p:pic>
      <p:sp>
        <p:nvSpPr>
          <p:cNvPr id="395" name="Google Shape;395;p51"/>
          <p:cNvSpPr txBox="1"/>
          <p:nvPr/>
        </p:nvSpPr>
        <p:spPr>
          <a:xfrm>
            <a:off x="5111933" y="1727200"/>
            <a:ext cx="6438300" cy="4140300"/>
          </a:xfrm>
          <a:prstGeom prst="rect">
            <a:avLst/>
          </a:prstGeom>
          <a:noFill/>
          <a:ln>
            <a:noFill/>
          </a:ln>
        </p:spPr>
        <p:txBody>
          <a:bodyPr spcFirstLastPara="1" wrap="square" lIns="121900" tIns="121900" rIns="121900" bIns="121900" anchor="t" anchorCtr="0">
            <a:noAutofit/>
          </a:bodyPr>
          <a:lstStyle/>
          <a:p>
            <a:pPr lvl="0" algn="l" rtl="0">
              <a:spcBef>
                <a:spcPts val="0"/>
              </a:spcBef>
              <a:spcAft>
                <a:spcPts val="0"/>
              </a:spcAft>
            </a:pPr>
            <a:endParaRPr sz="2200" b="1" dirty="0">
              <a:latin typeface="Open Sans"/>
              <a:ea typeface="Open Sans"/>
              <a:cs typeface="Open Sans"/>
              <a:sym typeface="Open Sans"/>
            </a:endParaRPr>
          </a:p>
          <a:p>
            <a:pPr marL="641350" lvl="0" indent="-457200" algn="l" rtl="0">
              <a:spcBef>
                <a:spcPts val="0"/>
              </a:spcBef>
              <a:spcAft>
                <a:spcPts val="0"/>
              </a:spcAft>
              <a:buSzPts val="1900"/>
              <a:buFont typeface="+mj-lt"/>
              <a:buAutoNum type="arabicPeriod"/>
            </a:pPr>
            <a:r>
              <a:rPr lang="en-US" sz="2200" b="1" dirty="0" smtClean="0">
                <a:latin typeface="Open Sans"/>
                <a:ea typeface="Open Sans"/>
                <a:cs typeface="Open Sans"/>
                <a:sym typeface="Open Sans"/>
              </a:rPr>
              <a:t>Which VCC roles do you perform?</a:t>
            </a:r>
            <a:endParaRPr sz="2200" b="1" dirty="0">
              <a:latin typeface="Open Sans"/>
              <a:ea typeface="Open Sans"/>
              <a:cs typeface="Open Sans"/>
              <a:sym typeface="Open Sans"/>
            </a:endParaRPr>
          </a:p>
          <a:p>
            <a:pPr marL="1066800" lvl="0" indent="-457200" algn="l" rtl="0">
              <a:spcBef>
                <a:spcPts val="0"/>
              </a:spcBef>
              <a:spcAft>
                <a:spcPts val="0"/>
              </a:spcAft>
              <a:buFont typeface="+mj-lt"/>
              <a:buAutoNum type="arabicPeriod"/>
            </a:pPr>
            <a:endParaRPr sz="2200" b="1" dirty="0">
              <a:latin typeface="Open Sans"/>
              <a:ea typeface="Open Sans"/>
              <a:cs typeface="Open Sans"/>
              <a:sym typeface="Open Sans"/>
            </a:endParaRPr>
          </a:p>
          <a:p>
            <a:pPr marL="641350" lvl="0" indent="-457200" algn="l" rtl="0">
              <a:spcBef>
                <a:spcPts val="0"/>
              </a:spcBef>
              <a:spcAft>
                <a:spcPts val="0"/>
              </a:spcAft>
              <a:buSzPts val="1900"/>
              <a:buFont typeface="+mj-lt"/>
              <a:buAutoNum type="arabicPeriod"/>
            </a:pPr>
            <a:r>
              <a:rPr lang="en-US" sz="2200" b="1" dirty="0" smtClean="0">
                <a:latin typeface="Open Sans"/>
                <a:ea typeface="Open Sans"/>
                <a:cs typeface="Open Sans"/>
                <a:sym typeface="Open Sans"/>
              </a:rPr>
              <a:t>How do you currently plan your work</a:t>
            </a:r>
            <a:endParaRPr lang="en-US" sz="2200" b="1" dirty="0">
              <a:latin typeface="Open Sans"/>
              <a:ea typeface="Open Sans"/>
              <a:cs typeface="Open Sans"/>
              <a:sym typeface="Open Sans"/>
            </a:endParaRPr>
          </a:p>
          <a:p>
            <a:pPr marL="1098550" lvl="1" indent="-457200">
              <a:buSzPts val="1900"/>
              <a:buFont typeface="Arial"/>
              <a:buChar char="•"/>
            </a:pPr>
            <a:r>
              <a:rPr lang="en-US" sz="2200" dirty="0">
                <a:latin typeface="Open Sans"/>
                <a:ea typeface="Open Sans"/>
                <a:cs typeface="Open Sans"/>
                <a:sym typeface="Open Sans"/>
              </a:rPr>
              <a:t>Region</a:t>
            </a:r>
          </a:p>
          <a:p>
            <a:pPr marL="1098550" lvl="1" indent="-457200">
              <a:buSzPts val="1900"/>
              <a:buFont typeface="Arial"/>
              <a:buChar char="•"/>
            </a:pPr>
            <a:r>
              <a:rPr lang="en-US" sz="2200" dirty="0">
                <a:latin typeface="Open Sans"/>
                <a:ea typeface="Open Sans"/>
                <a:cs typeface="Open Sans"/>
                <a:sym typeface="Open Sans"/>
              </a:rPr>
              <a:t>Product</a:t>
            </a:r>
          </a:p>
          <a:p>
            <a:pPr marL="1098550" lvl="1" indent="-457200">
              <a:buSzPts val="1900"/>
              <a:buFont typeface="Arial"/>
              <a:buChar char="•"/>
            </a:pPr>
            <a:r>
              <a:rPr lang="en-US" sz="2200" dirty="0">
                <a:latin typeface="Open Sans"/>
                <a:ea typeface="Open Sans"/>
                <a:cs typeface="Open Sans"/>
                <a:sym typeface="Open Sans"/>
              </a:rPr>
              <a:t>Market Channel</a:t>
            </a:r>
          </a:p>
          <a:p>
            <a:pPr marL="1098550" lvl="1" indent="-457200">
              <a:buSzPts val="1900"/>
              <a:buFont typeface="Arial"/>
              <a:buChar char="•"/>
            </a:pPr>
            <a:r>
              <a:rPr lang="en-US" sz="2200" dirty="0">
                <a:latin typeface="Open Sans"/>
                <a:ea typeface="Open Sans"/>
                <a:cs typeface="Open Sans"/>
                <a:sym typeface="Open Sans"/>
              </a:rPr>
              <a:t>Values </a:t>
            </a:r>
            <a:r>
              <a:rPr lang="en-US" sz="2200" dirty="0" smtClean="0">
                <a:latin typeface="Open Sans"/>
                <a:ea typeface="Open Sans"/>
                <a:cs typeface="Open Sans"/>
                <a:sym typeface="Open Sans"/>
              </a:rPr>
              <a:t>Based</a:t>
            </a:r>
            <a:endParaRPr lang="en-US" sz="2200" dirty="0" smtClean="0">
              <a:latin typeface="Open Sans"/>
              <a:ea typeface="Open Sans"/>
              <a:cs typeface="Open Sans"/>
              <a:sym typeface="Open Sans"/>
            </a:endParaRPr>
          </a:p>
          <a:p>
            <a:pPr marL="641350" lvl="0" indent="-457200" algn="l" rtl="0">
              <a:spcBef>
                <a:spcPts val="0"/>
              </a:spcBef>
              <a:spcAft>
                <a:spcPts val="0"/>
              </a:spcAft>
              <a:buSzPts val="1900"/>
              <a:buFont typeface="+mj-lt"/>
              <a:buAutoNum type="arabicPeriod"/>
            </a:pPr>
            <a:endParaRPr lang="en-US" sz="2200" b="1" dirty="0">
              <a:latin typeface="Open Sans"/>
              <a:ea typeface="Open Sans"/>
              <a:cs typeface="Open Sans"/>
              <a:sym typeface="Open Sans"/>
            </a:endParaRPr>
          </a:p>
          <a:p>
            <a:pPr marL="641350" lvl="0" indent="-457200" algn="l" rtl="0">
              <a:spcBef>
                <a:spcPts val="0"/>
              </a:spcBef>
              <a:spcAft>
                <a:spcPts val="0"/>
              </a:spcAft>
              <a:buSzPts val="1900"/>
              <a:buFont typeface="+mj-lt"/>
              <a:buAutoNum type="arabicPeriod"/>
            </a:pPr>
            <a:r>
              <a:rPr lang="en-US" sz="2200" b="1" dirty="0" smtClean="0">
                <a:latin typeface="Open Sans"/>
                <a:ea typeface="Open Sans"/>
                <a:cs typeface="Open Sans"/>
                <a:sym typeface="Open Sans"/>
              </a:rPr>
              <a:t> Who are you partnering with, or could be in the future?</a:t>
            </a:r>
            <a:endParaRPr sz="2200" b="1" dirty="0">
              <a:latin typeface="Open Sans"/>
              <a:ea typeface="Open Sans"/>
              <a:cs typeface="Open Sans"/>
              <a:sym typeface="Open Sans"/>
            </a:endParaRPr>
          </a:p>
          <a:p>
            <a:pPr marL="609600" lvl="0" indent="0" algn="l" rtl="0">
              <a:spcBef>
                <a:spcPts val="0"/>
              </a:spcBef>
              <a:spcAft>
                <a:spcPts val="0"/>
              </a:spcAft>
              <a:buNone/>
            </a:pPr>
            <a:endParaRPr sz="1900" b="1" dirty="0">
              <a:latin typeface="Open Sans"/>
              <a:ea typeface="Open Sans"/>
              <a:cs typeface="Open Sans"/>
              <a:sym typeface="Open Sans"/>
            </a:endParaRPr>
          </a:p>
          <a:p>
            <a:pPr marL="609600" lvl="0" indent="0" algn="l" rtl="0">
              <a:spcBef>
                <a:spcPts val="0"/>
              </a:spcBef>
              <a:spcAft>
                <a:spcPts val="0"/>
              </a:spcAft>
              <a:buNone/>
            </a:pPr>
            <a:endParaRPr sz="1900" b="1" dirty="0">
              <a:latin typeface="Open Sans"/>
              <a:ea typeface="Open Sans"/>
              <a:cs typeface="Open Sans"/>
              <a:sym typeface="Open Sans"/>
            </a:endParaRPr>
          </a:p>
          <a:p>
            <a:pPr marL="609600" lvl="0" indent="0" algn="l" rtl="0">
              <a:spcBef>
                <a:spcPts val="0"/>
              </a:spcBef>
              <a:spcAft>
                <a:spcPts val="0"/>
              </a:spcAft>
              <a:buNone/>
            </a:pPr>
            <a:endParaRPr sz="1900" b="1" dirty="0">
              <a:latin typeface="Open Sans"/>
              <a:ea typeface="Open Sans"/>
              <a:cs typeface="Open Sans"/>
              <a:sym typeface="Open Sans"/>
            </a:endParaRPr>
          </a:p>
          <a:p>
            <a:pPr marL="609600" lvl="0" indent="0" algn="l" rtl="0">
              <a:spcBef>
                <a:spcPts val="0"/>
              </a:spcBef>
              <a:spcAft>
                <a:spcPts val="0"/>
              </a:spcAft>
              <a:buNone/>
            </a:pPr>
            <a:endParaRPr sz="1900" dirty="0">
              <a:latin typeface="Open Sans"/>
              <a:ea typeface="Open Sans"/>
              <a:cs typeface="Open Sans"/>
              <a:sym typeface="Open Sans"/>
            </a:endParaRPr>
          </a:p>
        </p:txBody>
      </p:sp>
      <p:sp>
        <p:nvSpPr>
          <p:cNvPr id="2" name="TextBox 1"/>
          <p:cNvSpPr txBox="1"/>
          <p:nvPr/>
        </p:nvSpPr>
        <p:spPr>
          <a:xfrm>
            <a:off x="6186715" y="1306285"/>
            <a:ext cx="3937000" cy="430887"/>
          </a:xfrm>
          <a:prstGeom prst="rect">
            <a:avLst/>
          </a:prstGeom>
          <a:noFill/>
        </p:spPr>
        <p:txBody>
          <a:bodyPr wrap="square" rtlCol="0">
            <a:spAutoFit/>
          </a:bodyPr>
          <a:lstStyle/>
          <a:p>
            <a:r>
              <a:rPr lang="en-US" sz="2200" b="1" i="1" u="sng" dirty="0" smtClean="0"/>
              <a:t>Discussion Questions</a:t>
            </a:r>
            <a:endParaRPr lang="en-US" sz="2200" b="1" i="1" u="sng" dirty="0"/>
          </a:p>
        </p:txBody>
      </p:sp>
    </p:spTree>
    <p:extLst>
      <p:ext uri="{BB962C8B-B14F-4D97-AF65-F5344CB8AC3E}">
        <p14:creationId xmlns:p14="http://schemas.microsoft.com/office/powerpoint/2010/main" val="690583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2"/>
          <p:cNvSpPr txBox="1">
            <a:spLocks noGrp="1"/>
          </p:cNvSpPr>
          <p:nvPr>
            <p:ph type="title"/>
          </p:nvPr>
        </p:nvSpPr>
        <p:spPr>
          <a:xfrm>
            <a:off x="1304600" y="4409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   Resources for Value Chain Coordination	</a:t>
            </a:r>
            <a:endParaRPr dirty="0"/>
          </a:p>
        </p:txBody>
      </p:sp>
      <p:sp>
        <p:nvSpPr>
          <p:cNvPr id="401" name="Google Shape;401;p52"/>
          <p:cNvSpPr txBox="1"/>
          <p:nvPr/>
        </p:nvSpPr>
        <p:spPr>
          <a:xfrm>
            <a:off x="770467" y="1803400"/>
            <a:ext cx="10007700" cy="4140300"/>
          </a:xfrm>
          <a:prstGeom prst="rect">
            <a:avLst/>
          </a:prstGeom>
          <a:noFill/>
          <a:ln>
            <a:noFill/>
          </a:ln>
        </p:spPr>
        <p:txBody>
          <a:bodyPr spcFirstLastPara="1" wrap="square" lIns="121900" tIns="121900" rIns="121900" bIns="121900" anchor="t" anchorCtr="0">
            <a:noAutofit/>
          </a:bodyPr>
          <a:lstStyle/>
          <a:p>
            <a:pPr marL="609600" lvl="0" indent="-438150" algn="l" rtl="0">
              <a:spcBef>
                <a:spcPts val="0"/>
              </a:spcBef>
              <a:spcAft>
                <a:spcPts val="0"/>
              </a:spcAft>
              <a:buSzPts val="2100"/>
              <a:buFont typeface="Open Sans"/>
              <a:buChar char="●"/>
            </a:pPr>
            <a:r>
              <a:rPr lang="en-US" sz="2100" b="1" u="sng" dirty="0">
                <a:solidFill>
                  <a:schemeClr val="accent1"/>
                </a:solidFill>
                <a:latin typeface="Open Sans"/>
                <a:ea typeface="Open Sans"/>
                <a:cs typeface="Open Sans"/>
                <a:sym typeface="Open Sans"/>
                <a:hlinkClick r:id="rId3"/>
              </a:rPr>
              <a:t>National Value Chain Coordination -  Online Discussion Group </a:t>
            </a:r>
            <a:endParaRPr sz="2100" b="1" dirty="0">
              <a:solidFill>
                <a:schemeClr val="accent1"/>
              </a:solidFill>
              <a:latin typeface="Open Sans"/>
              <a:ea typeface="Open Sans"/>
              <a:cs typeface="Open Sans"/>
              <a:sym typeface="Open Sans"/>
            </a:endParaRPr>
          </a:p>
          <a:p>
            <a:pPr marL="609600" lvl="0" indent="0" algn="l" rtl="0">
              <a:spcBef>
                <a:spcPts val="0"/>
              </a:spcBef>
              <a:spcAft>
                <a:spcPts val="0"/>
              </a:spcAft>
              <a:buNone/>
            </a:pPr>
            <a:endParaRPr sz="2100" b="1" dirty="0">
              <a:solidFill>
                <a:schemeClr val="accent1"/>
              </a:solidFill>
              <a:latin typeface="Open Sans"/>
              <a:ea typeface="Open Sans"/>
              <a:cs typeface="Open Sans"/>
              <a:sym typeface="Open Sans"/>
            </a:endParaRPr>
          </a:p>
          <a:p>
            <a:pPr marL="609600" lvl="0" indent="-438150" algn="l" rtl="0">
              <a:spcBef>
                <a:spcPts val="0"/>
              </a:spcBef>
              <a:spcAft>
                <a:spcPts val="0"/>
              </a:spcAft>
              <a:buSzPts val="2100"/>
              <a:buFont typeface="Open Sans"/>
              <a:buChar char="●"/>
            </a:pPr>
            <a:r>
              <a:rPr lang="en-US" sz="2100" b="1" u="sng" dirty="0">
                <a:solidFill>
                  <a:schemeClr val="accent1"/>
                </a:solidFill>
                <a:latin typeface="Open Sans"/>
                <a:ea typeface="Open Sans"/>
                <a:cs typeface="Open Sans"/>
                <a:sym typeface="Open Sans"/>
                <a:hlinkClick r:id="rId4"/>
              </a:rPr>
              <a:t>Food LINC Project Website</a:t>
            </a:r>
            <a:endParaRPr sz="2100" b="1" dirty="0">
              <a:solidFill>
                <a:schemeClr val="accent1"/>
              </a:solidFill>
              <a:latin typeface="Open Sans"/>
              <a:ea typeface="Open Sans"/>
              <a:cs typeface="Open Sans"/>
              <a:sym typeface="Open Sans"/>
            </a:endParaRPr>
          </a:p>
          <a:p>
            <a:pPr marL="609600" lvl="0" indent="0" algn="l" rtl="0">
              <a:spcBef>
                <a:spcPts val="0"/>
              </a:spcBef>
              <a:spcAft>
                <a:spcPts val="0"/>
              </a:spcAft>
              <a:buNone/>
            </a:pPr>
            <a:endParaRPr sz="2100" b="1" dirty="0">
              <a:solidFill>
                <a:schemeClr val="accent1"/>
              </a:solidFill>
              <a:latin typeface="Open Sans"/>
              <a:ea typeface="Open Sans"/>
              <a:cs typeface="Open Sans"/>
              <a:sym typeface="Open Sans"/>
            </a:endParaRPr>
          </a:p>
          <a:p>
            <a:pPr marL="609600" lvl="0" indent="-438150" algn="l" rtl="0">
              <a:spcBef>
                <a:spcPts val="0"/>
              </a:spcBef>
              <a:spcAft>
                <a:spcPts val="0"/>
              </a:spcAft>
              <a:buSzPts val="2100"/>
              <a:buFont typeface="Open Sans"/>
              <a:buChar char="●"/>
            </a:pPr>
            <a:r>
              <a:rPr lang="en-US" sz="2100" b="1" dirty="0">
                <a:solidFill>
                  <a:schemeClr val="accent1"/>
                </a:solidFill>
                <a:latin typeface="Open Sans"/>
                <a:ea typeface="Open Sans"/>
                <a:cs typeface="Open Sans"/>
                <a:sym typeface="Open Sans"/>
              </a:rPr>
              <a:t>Innovations in Markets Module (Grants/Funding Opportunities</a:t>
            </a:r>
            <a:r>
              <a:rPr lang="en-US" sz="2100" b="1" dirty="0" smtClean="0">
                <a:solidFill>
                  <a:schemeClr val="accent1"/>
                </a:solidFill>
                <a:latin typeface="Open Sans"/>
                <a:ea typeface="Open Sans"/>
                <a:cs typeface="Open Sans"/>
                <a:sym typeface="Open Sans"/>
              </a:rPr>
              <a:t>)</a:t>
            </a:r>
            <a:endParaRPr sz="2100" b="1" dirty="0">
              <a:solidFill>
                <a:schemeClr val="accent1"/>
              </a:solidFill>
              <a:latin typeface="Open Sans"/>
              <a:ea typeface="Open Sans"/>
              <a:cs typeface="Open Sans"/>
              <a:sym typeface="Open Sans"/>
            </a:endParaRPr>
          </a:p>
          <a:p>
            <a:pPr marL="0" lvl="0" indent="0" algn="ctr" rtl="0">
              <a:spcBef>
                <a:spcPts val="0"/>
              </a:spcBef>
              <a:spcAft>
                <a:spcPts val="0"/>
              </a:spcAft>
              <a:buNone/>
            </a:pPr>
            <a:endParaRPr sz="2100" b="1" dirty="0">
              <a:latin typeface="Open Sans"/>
              <a:ea typeface="Open Sans"/>
              <a:cs typeface="Open Sans"/>
              <a:sym typeface="Open Sans"/>
            </a:endParaRPr>
          </a:p>
          <a:p>
            <a:pPr marL="0" lvl="0" indent="0" algn="ctr" rtl="0">
              <a:spcBef>
                <a:spcPts val="0"/>
              </a:spcBef>
              <a:spcAft>
                <a:spcPts val="0"/>
              </a:spcAft>
              <a:buNone/>
            </a:pPr>
            <a:endParaRPr sz="1900" b="1" dirty="0">
              <a:latin typeface="Open Sans"/>
              <a:ea typeface="Open Sans"/>
              <a:cs typeface="Open Sans"/>
              <a:sym typeface="Open Sans"/>
            </a:endParaRPr>
          </a:p>
          <a:p>
            <a:pPr marL="0" lvl="0" indent="0" algn="ctr" rtl="0">
              <a:spcBef>
                <a:spcPts val="0"/>
              </a:spcBef>
              <a:spcAft>
                <a:spcPts val="0"/>
              </a:spcAft>
              <a:buNone/>
            </a:pPr>
            <a:endParaRPr sz="1900" b="1" dirty="0">
              <a:latin typeface="Open Sans"/>
              <a:ea typeface="Open Sans"/>
              <a:cs typeface="Open Sans"/>
              <a:sym typeface="Open Sans"/>
            </a:endParaRPr>
          </a:p>
          <a:p>
            <a:pPr marL="0" lvl="0" indent="0" algn="ctr" rtl="0">
              <a:spcBef>
                <a:spcPts val="0"/>
              </a:spcBef>
              <a:spcAft>
                <a:spcPts val="0"/>
              </a:spcAft>
              <a:buNone/>
            </a:pPr>
            <a:r>
              <a:rPr lang="en-US" sz="1900" i="1" dirty="0">
                <a:latin typeface="Open Sans"/>
                <a:ea typeface="Open Sans"/>
                <a:cs typeface="Open Sans"/>
                <a:sym typeface="Open Sans"/>
              </a:rPr>
              <a:t>Are you performing this work? Are you willing to share your insights on performing VCC? </a:t>
            </a:r>
            <a:endParaRPr lang="en-US" sz="1900" i="1" dirty="0" smtClean="0">
              <a:latin typeface="Open Sans"/>
              <a:ea typeface="Open Sans"/>
              <a:cs typeface="Open Sans"/>
              <a:sym typeface="Open Sans"/>
            </a:endParaRPr>
          </a:p>
          <a:p>
            <a:pPr marL="0" lvl="0" indent="0" algn="ctr" rtl="0">
              <a:spcBef>
                <a:spcPts val="0"/>
              </a:spcBef>
              <a:spcAft>
                <a:spcPts val="0"/>
              </a:spcAft>
              <a:buNone/>
            </a:pPr>
            <a:r>
              <a:rPr lang="en-US" sz="1900" i="1" dirty="0" smtClean="0">
                <a:latin typeface="Open Sans"/>
                <a:ea typeface="Open Sans"/>
                <a:cs typeface="Open Sans"/>
                <a:sym typeface="Open Sans"/>
              </a:rPr>
              <a:t>If </a:t>
            </a:r>
            <a:r>
              <a:rPr lang="en-US" sz="1900" i="1" dirty="0">
                <a:latin typeface="Open Sans"/>
                <a:ea typeface="Open Sans"/>
                <a:cs typeface="Open Sans"/>
                <a:sym typeface="Open Sans"/>
              </a:rPr>
              <a:t>so, be in touch!   </a:t>
            </a:r>
            <a:endParaRPr sz="1900" i="1" dirty="0">
              <a:latin typeface="Open Sans"/>
              <a:ea typeface="Open Sans"/>
              <a:cs typeface="Open Sans"/>
              <a:sym typeface="Open Sans"/>
            </a:endParaRPr>
          </a:p>
          <a:p>
            <a:pPr marL="0" lvl="0" indent="0" algn="ctr" rtl="0">
              <a:spcBef>
                <a:spcPts val="0"/>
              </a:spcBef>
              <a:spcAft>
                <a:spcPts val="0"/>
              </a:spcAft>
              <a:buNone/>
            </a:pPr>
            <a:endParaRPr sz="1900" b="1" dirty="0">
              <a:latin typeface="Open Sans"/>
              <a:ea typeface="Open Sans"/>
              <a:cs typeface="Open Sans"/>
              <a:sym typeface="Open Sans"/>
            </a:endParaRPr>
          </a:p>
          <a:p>
            <a:pPr marL="0" lvl="0" indent="0" algn="ctr" rtl="0">
              <a:spcBef>
                <a:spcPts val="0"/>
              </a:spcBef>
              <a:spcAft>
                <a:spcPts val="0"/>
              </a:spcAft>
              <a:buNone/>
            </a:pPr>
            <a:r>
              <a:rPr lang="en-US" sz="1900" b="1" dirty="0">
                <a:latin typeface="Open Sans"/>
                <a:ea typeface="Open Sans"/>
                <a:cs typeface="Open Sans"/>
                <a:sym typeface="Open Sans"/>
              </a:rPr>
              <a:t>Sarah Rocker</a:t>
            </a:r>
            <a:endParaRPr sz="1900" b="1" dirty="0">
              <a:latin typeface="Open Sans"/>
              <a:ea typeface="Open Sans"/>
              <a:cs typeface="Open Sans"/>
              <a:sym typeface="Open Sans"/>
            </a:endParaRPr>
          </a:p>
          <a:p>
            <a:pPr marL="0" lvl="0" indent="0" algn="ctr" rtl="0">
              <a:spcBef>
                <a:spcPts val="0"/>
              </a:spcBef>
              <a:spcAft>
                <a:spcPts val="0"/>
              </a:spcAft>
              <a:buNone/>
            </a:pPr>
            <a:r>
              <a:rPr lang="en-US" sz="1900" b="1" u="sng" dirty="0">
                <a:solidFill>
                  <a:schemeClr val="hlink"/>
                </a:solidFill>
                <a:latin typeface="Open Sans"/>
                <a:ea typeface="Open Sans"/>
                <a:cs typeface="Open Sans"/>
                <a:sym typeface="Open Sans"/>
                <a:hlinkClick r:id="rId5"/>
              </a:rPr>
              <a:t>srocker@psu.edu</a:t>
            </a:r>
            <a:r>
              <a:rPr lang="en-US" sz="1900" b="1" dirty="0">
                <a:latin typeface="Open Sans"/>
                <a:ea typeface="Open Sans"/>
                <a:cs typeface="Open Sans"/>
                <a:sym typeface="Open Sans"/>
              </a:rPr>
              <a:t>   </a:t>
            </a:r>
            <a:endParaRPr sz="1900" b="1" dirty="0">
              <a:latin typeface="Open Sans"/>
              <a:ea typeface="Open Sans"/>
              <a:cs typeface="Open Sans"/>
              <a:sym typeface="Open Sans"/>
            </a:endParaRPr>
          </a:p>
          <a:p>
            <a:pPr marL="0" lvl="0" indent="0" algn="ctr" rtl="0">
              <a:spcBef>
                <a:spcPts val="0"/>
              </a:spcBef>
              <a:spcAft>
                <a:spcPts val="0"/>
              </a:spcAft>
              <a:buNone/>
            </a:pPr>
            <a:r>
              <a:rPr lang="en-US" sz="1900" b="1" dirty="0">
                <a:latin typeface="Open Sans"/>
                <a:ea typeface="Open Sans"/>
                <a:cs typeface="Open Sans"/>
                <a:sym typeface="Open Sans"/>
              </a:rPr>
              <a:t>Thank you!</a:t>
            </a:r>
            <a:endParaRPr sz="1900" b="1" dirty="0">
              <a:latin typeface="Open Sans"/>
              <a:ea typeface="Open Sans"/>
              <a:cs typeface="Open Sans"/>
              <a:sym typeface="Open Sans"/>
            </a:endParaRPr>
          </a:p>
          <a:p>
            <a:pPr marL="0" lvl="0" indent="0" algn="l" rtl="0">
              <a:spcBef>
                <a:spcPts val="0"/>
              </a:spcBef>
              <a:spcAft>
                <a:spcPts val="0"/>
              </a:spcAft>
              <a:buNone/>
            </a:pPr>
            <a:endParaRPr sz="1900" dirty="0">
              <a:latin typeface="Open Sans"/>
              <a:ea typeface="Open Sans"/>
              <a:cs typeface="Open Sans"/>
              <a:sym typeface="Open Sans"/>
            </a:endParaRPr>
          </a:p>
          <a:p>
            <a:pPr marL="0" lvl="0" indent="0" algn="l" rtl="0">
              <a:spcBef>
                <a:spcPts val="0"/>
              </a:spcBef>
              <a:spcAft>
                <a:spcPts val="0"/>
              </a:spcAft>
              <a:buNone/>
            </a:pPr>
            <a:endParaRPr sz="1900" dirty="0">
              <a:latin typeface="Open Sans"/>
              <a:ea typeface="Open Sans"/>
              <a:cs typeface="Open Sans"/>
              <a:sym typeface="Open Sans"/>
            </a:endParaRPr>
          </a:p>
          <a:p>
            <a:pPr marL="0" lvl="0" indent="0" algn="l" rtl="0">
              <a:spcBef>
                <a:spcPts val="0"/>
              </a:spcBef>
              <a:spcAft>
                <a:spcPts val="0"/>
              </a:spcAft>
              <a:buNone/>
            </a:pPr>
            <a:endParaRPr sz="1900" dirty="0">
              <a:latin typeface="Open Sans"/>
              <a:ea typeface="Open Sans"/>
              <a:cs typeface="Open Sans"/>
              <a:sym typeface="Open Sans"/>
            </a:endParaRPr>
          </a:p>
          <a:p>
            <a:pPr marL="0" lvl="0" indent="0" algn="l" rtl="0">
              <a:spcBef>
                <a:spcPts val="0"/>
              </a:spcBef>
              <a:spcAft>
                <a:spcPts val="0"/>
              </a:spcAft>
              <a:buNone/>
            </a:pPr>
            <a:endParaRPr sz="1900" dirty="0">
              <a:latin typeface="Open Sans"/>
              <a:ea typeface="Open Sans"/>
              <a:cs typeface="Open Sans"/>
              <a:sym typeface="Open Sans"/>
            </a:endParaRPr>
          </a:p>
          <a:p>
            <a:pPr marL="0" lvl="0" indent="0" algn="l" rtl="0">
              <a:spcBef>
                <a:spcPts val="0"/>
              </a:spcBef>
              <a:spcAft>
                <a:spcPts val="0"/>
              </a:spcAft>
              <a:buNone/>
            </a:pPr>
            <a:endParaRPr sz="1900" dirty="0">
              <a:latin typeface="Open Sans"/>
              <a:ea typeface="Open Sans"/>
              <a:cs typeface="Open Sans"/>
              <a:sym typeface="Open Sans"/>
            </a:endParaRPr>
          </a:p>
          <a:p>
            <a:pPr marL="0" lvl="0" indent="0" algn="l" rtl="0">
              <a:spcBef>
                <a:spcPts val="0"/>
              </a:spcBef>
              <a:spcAft>
                <a:spcPts val="0"/>
              </a:spcAft>
              <a:buNone/>
            </a:pPr>
            <a:endParaRPr sz="1900" dirty="0">
              <a:latin typeface="Open Sans"/>
              <a:ea typeface="Open Sans"/>
              <a:cs typeface="Open Sans"/>
              <a:sym typeface="Open Sans"/>
            </a:endParaRPr>
          </a:p>
        </p:txBody>
      </p:sp>
      <p:pic>
        <p:nvPicPr>
          <p:cNvPr id="402" name="Google Shape;402;p52"/>
          <p:cNvPicPr preferRelativeResize="0"/>
          <p:nvPr/>
        </p:nvPicPr>
        <p:blipFill>
          <a:blip r:embed="rId6">
            <a:alphaModFix/>
          </a:blip>
          <a:stretch>
            <a:fillRect/>
          </a:stretch>
        </p:blipFill>
        <p:spPr>
          <a:xfrm>
            <a:off x="9755833" y="4948233"/>
            <a:ext cx="1706567" cy="1706567"/>
          </a:xfrm>
          <a:prstGeom prst="rect">
            <a:avLst/>
          </a:prstGeom>
          <a:noFill/>
          <a:ln>
            <a:noFill/>
          </a:ln>
        </p:spPr>
      </p:pic>
    </p:spTree>
    <p:extLst>
      <p:ext uri="{BB962C8B-B14F-4D97-AF65-F5344CB8AC3E}">
        <p14:creationId xmlns:p14="http://schemas.microsoft.com/office/powerpoint/2010/main" val="2560630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3"/>
          <p:cNvSpPr txBox="1">
            <a:spLocks noGrp="1"/>
          </p:cNvSpPr>
          <p:nvPr>
            <p:ph type="title"/>
          </p:nvPr>
        </p:nvSpPr>
        <p:spPr>
          <a:xfrm>
            <a:off x="838200" y="36512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solidFill>
                  <a:schemeClr val="accent1"/>
                </a:solidFill>
              </a:rPr>
              <a:t>      Funding </a:t>
            </a:r>
            <a:r>
              <a:rPr lang="en-US" dirty="0">
                <a:solidFill>
                  <a:schemeClr val="accent1"/>
                </a:solidFill>
              </a:rPr>
              <a:t>Partners</a:t>
            </a:r>
            <a:endParaRPr dirty="0">
              <a:solidFill>
                <a:schemeClr val="accent1"/>
              </a:solidFill>
            </a:endParaRPr>
          </a:p>
        </p:txBody>
      </p:sp>
      <p:sp>
        <p:nvSpPr>
          <p:cNvPr id="409" name="Google Shape;409;p53"/>
          <p:cNvSpPr txBox="1">
            <a:spLocks noGrp="1"/>
          </p:cNvSpPr>
          <p:nvPr>
            <p:ph type="body" idx="1"/>
          </p:nvPr>
        </p:nvSpPr>
        <p:spPr>
          <a:xfrm>
            <a:off x="838200" y="1824832"/>
            <a:ext cx="10515600" cy="3966300"/>
          </a:xfrm>
          <a:prstGeom prst="rect">
            <a:avLst/>
          </a:prstGeom>
        </p:spPr>
        <p:txBody>
          <a:bodyPr spcFirstLastPara="1" wrap="square" lIns="91425" tIns="45700" rIns="91425" bIns="45700" anchor="t" anchorCtr="0">
            <a:noAutofit/>
          </a:bodyPr>
          <a:lstStyle/>
          <a:p>
            <a:pPr marL="457200" lvl="0" indent="-368300" algn="l" rtl="0">
              <a:lnSpc>
                <a:spcPct val="150000"/>
              </a:lnSpc>
              <a:spcBef>
                <a:spcPts val="1300"/>
              </a:spcBef>
              <a:spcAft>
                <a:spcPts val="0"/>
              </a:spcAft>
              <a:buClr>
                <a:srgbClr val="212121"/>
              </a:buClr>
              <a:buSzPts val="2200"/>
              <a:buFont typeface="Roboto"/>
              <a:buChar char="●"/>
            </a:pPr>
            <a:r>
              <a:rPr lang="en-US" sz="2200" b="1">
                <a:solidFill>
                  <a:srgbClr val="212121"/>
                </a:solidFill>
                <a:highlight>
                  <a:srgbClr val="FFFFFF"/>
                </a:highlight>
                <a:latin typeface="Roboto"/>
                <a:ea typeface="Roboto"/>
                <a:cs typeface="Roboto"/>
                <a:sym typeface="Roboto"/>
              </a:rPr>
              <a:t>State agencies or regional authorities</a:t>
            </a:r>
            <a:endParaRPr sz="2200" b="1">
              <a:solidFill>
                <a:srgbClr val="212121"/>
              </a:solidFill>
              <a:highlight>
                <a:srgbClr val="FFFFFF"/>
              </a:highlight>
              <a:latin typeface="Roboto"/>
              <a:ea typeface="Roboto"/>
              <a:cs typeface="Roboto"/>
              <a:sym typeface="Roboto"/>
            </a:endParaRPr>
          </a:p>
          <a:p>
            <a:pPr marL="457200" lvl="0" indent="-368300" algn="l" rtl="0">
              <a:lnSpc>
                <a:spcPct val="150000"/>
              </a:lnSpc>
              <a:spcBef>
                <a:spcPts val="0"/>
              </a:spcBef>
              <a:spcAft>
                <a:spcPts val="0"/>
              </a:spcAft>
              <a:buClr>
                <a:srgbClr val="212121"/>
              </a:buClr>
              <a:buSzPts val="2200"/>
              <a:buFont typeface="Roboto"/>
              <a:buChar char="●"/>
            </a:pPr>
            <a:r>
              <a:rPr lang="en-US" sz="2200" b="1">
                <a:solidFill>
                  <a:srgbClr val="212121"/>
                </a:solidFill>
                <a:highlight>
                  <a:srgbClr val="FFFFFF"/>
                </a:highlight>
                <a:latin typeface="Roboto"/>
                <a:ea typeface="Roboto"/>
                <a:cs typeface="Roboto"/>
                <a:sym typeface="Roboto"/>
              </a:rPr>
              <a:t>Philanthropic organizations</a:t>
            </a:r>
            <a:endParaRPr sz="2200" b="1">
              <a:solidFill>
                <a:srgbClr val="212121"/>
              </a:solidFill>
              <a:highlight>
                <a:srgbClr val="FFFFFF"/>
              </a:highlight>
              <a:latin typeface="Roboto"/>
              <a:ea typeface="Roboto"/>
              <a:cs typeface="Roboto"/>
              <a:sym typeface="Roboto"/>
            </a:endParaRPr>
          </a:p>
          <a:p>
            <a:pPr marL="457200" lvl="0" indent="-368300" algn="l" rtl="0">
              <a:lnSpc>
                <a:spcPct val="150000"/>
              </a:lnSpc>
              <a:spcBef>
                <a:spcPts val="0"/>
              </a:spcBef>
              <a:spcAft>
                <a:spcPts val="0"/>
              </a:spcAft>
              <a:buClr>
                <a:srgbClr val="212121"/>
              </a:buClr>
              <a:buSzPts val="2200"/>
              <a:buFont typeface="Roboto"/>
              <a:buChar char="●"/>
            </a:pPr>
            <a:r>
              <a:rPr lang="en-US" sz="2200">
                <a:solidFill>
                  <a:srgbClr val="212121"/>
                </a:solidFill>
                <a:highlight>
                  <a:srgbClr val="FFFFFF"/>
                </a:highlight>
                <a:latin typeface="Roboto"/>
                <a:ea typeface="Roboto"/>
                <a:cs typeface="Roboto"/>
                <a:sym typeface="Roboto"/>
              </a:rPr>
              <a:t>Private corporations</a:t>
            </a:r>
            <a:endParaRPr sz="2200">
              <a:solidFill>
                <a:srgbClr val="212121"/>
              </a:solidFill>
              <a:highlight>
                <a:srgbClr val="FFFFFF"/>
              </a:highlight>
              <a:latin typeface="Roboto"/>
              <a:ea typeface="Roboto"/>
              <a:cs typeface="Roboto"/>
              <a:sym typeface="Roboto"/>
            </a:endParaRPr>
          </a:p>
          <a:p>
            <a:pPr marL="457200" lvl="0" indent="-368300" algn="l" rtl="0">
              <a:lnSpc>
                <a:spcPct val="150000"/>
              </a:lnSpc>
              <a:spcBef>
                <a:spcPts val="0"/>
              </a:spcBef>
              <a:spcAft>
                <a:spcPts val="0"/>
              </a:spcAft>
              <a:buClr>
                <a:srgbClr val="212121"/>
              </a:buClr>
              <a:buSzPts val="2200"/>
              <a:buFont typeface="Roboto"/>
              <a:buChar char="●"/>
            </a:pPr>
            <a:r>
              <a:rPr lang="en-US" sz="2200">
                <a:solidFill>
                  <a:srgbClr val="212121"/>
                </a:solidFill>
                <a:highlight>
                  <a:srgbClr val="FFFFFF"/>
                </a:highlight>
                <a:latin typeface="Roboto"/>
                <a:ea typeface="Roboto"/>
                <a:cs typeface="Roboto"/>
                <a:sym typeface="Roboto"/>
              </a:rPr>
              <a:t>Institutions of higher education</a:t>
            </a:r>
            <a:endParaRPr sz="2200">
              <a:solidFill>
                <a:srgbClr val="212121"/>
              </a:solidFill>
              <a:highlight>
                <a:srgbClr val="FFFFFF"/>
              </a:highlight>
              <a:latin typeface="Roboto"/>
              <a:ea typeface="Roboto"/>
              <a:cs typeface="Roboto"/>
              <a:sym typeface="Roboto"/>
            </a:endParaRPr>
          </a:p>
          <a:p>
            <a:pPr marL="457200" lvl="0" indent="-368300" algn="l" rtl="0">
              <a:lnSpc>
                <a:spcPct val="150000"/>
              </a:lnSpc>
              <a:spcBef>
                <a:spcPts val="0"/>
              </a:spcBef>
              <a:spcAft>
                <a:spcPts val="0"/>
              </a:spcAft>
              <a:buClr>
                <a:srgbClr val="212121"/>
              </a:buClr>
              <a:buSzPts val="2200"/>
              <a:buFont typeface="Roboto"/>
              <a:buChar char="●"/>
            </a:pPr>
            <a:r>
              <a:rPr lang="en-US" sz="2200">
                <a:solidFill>
                  <a:srgbClr val="212121"/>
                </a:solidFill>
                <a:highlight>
                  <a:srgbClr val="FFFFFF"/>
                </a:highlight>
                <a:latin typeface="Roboto"/>
                <a:ea typeface="Roboto"/>
                <a:cs typeface="Roboto"/>
                <a:sym typeface="Roboto"/>
              </a:rPr>
              <a:t>Commercial, Federal, or Farm Credit System lending institutions</a:t>
            </a:r>
            <a:endParaRPr sz="2200">
              <a:solidFill>
                <a:srgbClr val="212121"/>
              </a:solidFill>
              <a:highlight>
                <a:srgbClr val="FFFFFF"/>
              </a:highlight>
              <a:latin typeface="Roboto"/>
              <a:ea typeface="Roboto"/>
              <a:cs typeface="Roboto"/>
              <a:sym typeface="Roboto"/>
            </a:endParaRPr>
          </a:p>
          <a:p>
            <a:pPr marL="914400" lvl="0" indent="0" algn="l" rtl="0">
              <a:lnSpc>
                <a:spcPct val="150000"/>
              </a:lnSpc>
              <a:spcBef>
                <a:spcPts val="1300"/>
              </a:spcBef>
              <a:spcAft>
                <a:spcPts val="2000"/>
              </a:spcAft>
              <a:buNone/>
            </a:pPr>
            <a:endParaRPr sz="1700">
              <a:solidFill>
                <a:srgbClr val="212121"/>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939446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      Funding </a:t>
            </a:r>
            <a:r>
              <a:rPr lang="en-US" dirty="0"/>
              <a:t>Partners</a:t>
            </a:r>
            <a:endParaRPr dirty="0"/>
          </a:p>
        </p:txBody>
      </p:sp>
      <p:sp>
        <p:nvSpPr>
          <p:cNvPr id="416" name="Google Shape;416;p54"/>
          <p:cNvSpPr txBox="1">
            <a:spLocks noGrp="1"/>
          </p:cNvSpPr>
          <p:nvPr>
            <p:ph type="body" idx="1"/>
          </p:nvPr>
        </p:nvSpPr>
        <p:spPr>
          <a:xfrm>
            <a:off x="838200" y="1825625"/>
            <a:ext cx="5181600" cy="3902100"/>
          </a:xfrm>
          <a:prstGeom prst="rect">
            <a:avLst/>
          </a:prstGeom>
        </p:spPr>
        <p:txBody>
          <a:bodyPr spcFirstLastPara="1" wrap="square" lIns="91425" tIns="45700" rIns="91425" bIns="45700" anchor="t" anchorCtr="0">
            <a:noAutofit/>
          </a:bodyPr>
          <a:lstStyle/>
          <a:p>
            <a:pPr marL="457200" lvl="0" indent="-361950" algn="l" rtl="0">
              <a:lnSpc>
                <a:spcPct val="150000"/>
              </a:lnSpc>
              <a:spcBef>
                <a:spcPts val="1300"/>
              </a:spcBef>
              <a:spcAft>
                <a:spcPts val="0"/>
              </a:spcAft>
              <a:buClr>
                <a:srgbClr val="212121"/>
              </a:buClr>
              <a:buSzPts val="2100"/>
              <a:buFont typeface="Roboto"/>
              <a:buChar char="●"/>
            </a:pPr>
            <a:r>
              <a:rPr lang="en-US" sz="2100" b="1">
                <a:solidFill>
                  <a:srgbClr val="212121"/>
                </a:solidFill>
                <a:highlight>
                  <a:srgbClr val="FFFFFF"/>
                </a:highlight>
                <a:latin typeface="Roboto"/>
                <a:ea typeface="Roboto"/>
                <a:cs typeface="Roboto"/>
                <a:sym typeface="Roboto"/>
              </a:rPr>
              <a:t>State agencies or regional authorities</a:t>
            </a:r>
            <a:endParaRPr sz="2100" b="1">
              <a:solidFill>
                <a:srgbClr val="212121"/>
              </a:solidFill>
              <a:highlight>
                <a:srgbClr val="FFFFFF"/>
              </a:highlight>
              <a:latin typeface="Roboto"/>
              <a:ea typeface="Roboto"/>
              <a:cs typeface="Roboto"/>
              <a:sym typeface="Roboto"/>
            </a:endParaRPr>
          </a:p>
          <a:p>
            <a:pPr marL="914400" lvl="1" indent="-361950" algn="l" rtl="0">
              <a:lnSpc>
                <a:spcPct val="150000"/>
              </a:lnSpc>
              <a:spcBef>
                <a:spcPts val="0"/>
              </a:spcBef>
              <a:spcAft>
                <a:spcPts val="0"/>
              </a:spcAft>
              <a:buClr>
                <a:srgbClr val="212121"/>
              </a:buClr>
              <a:buSzPts val="2100"/>
              <a:buFont typeface="Roboto"/>
              <a:buChar char="○"/>
            </a:pPr>
            <a:r>
              <a:rPr lang="en-US" sz="2100">
                <a:solidFill>
                  <a:srgbClr val="212121"/>
                </a:solidFill>
                <a:highlight>
                  <a:srgbClr val="FFFFFF"/>
                </a:highlight>
                <a:latin typeface="Roboto"/>
                <a:ea typeface="Roboto"/>
                <a:cs typeface="Roboto"/>
                <a:sym typeface="Roboto"/>
              </a:rPr>
              <a:t>Agricultural and economic development agencies</a:t>
            </a:r>
            <a:endParaRPr sz="2100">
              <a:solidFill>
                <a:srgbClr val="212121"/>
              </a:solidFill>
              <a:highlight>
                <a:srgbClr val="FFFFFF"/>
              </a:highlight>
              <a:latin typeface="Roboto"/>
              <a:ea typeface="Roboto"/>
              <a:cs typeface="Roboto"/>
              <a:sym typeface="Roboto"/>
            </a:endParaRPr>
          </a:p>
          <a:p>
            <a:pPr marL="914400" lvl="1" indent="-361950" algn="l" rtl="0">
              <a:lnSpc>
                <a:spcPct val="150000"/>
              </a:lnSpc>
              <a:spcBef>
                <a:spcPts val="0"/>
              </a:spcBef>
              <a:spcAft>
                <a:spcPts val="0"/>
              </a:spcAft>
              <a:buClr>
                <a:srgbClr val="212121"/>
              </a:buClr>
              <a:buSzPts val="2100"/>
              <a:buFont typeface="Roboto"/>
              <a:buChar char="○"/>
            </a:pPr>
            <a:r>
              <a:rPr lang="en-US" sz="2100">
                <a:solidFill>
                  <a:srgbClr val="212121"/>
                </a:solidFill>
                <a:highlight>
                  <a:srgbClr val="FFFFFF"/>
                </a:highlight>
                <a:latin typeface="Roboto"/>
                <a:ea typeface="Roboto"/>
                <a:cs typeface="Roboto"/>
                <a:sym typeface="Roboto"/>
              </a:rPr>
              <a:t>Regional commissions and councils</a:t>
            </a:r>
            <a:endParaRPr sz="2100">
              <a:solidFill>
                <a:srgbClr val="212121"/>
              </a:solidFill>
              <a:highlight>
                <a:srgbClr val="FFFFFF"/>
              </a:highlight>
              <a:latin typeface="Roboto"/>
              <a:ea typeface="Roboto"/>
              <a:cs typeface="Roboto"/>
              <a:sym typeface="Roboto"/>
            </a:endParaRPr>
          </a:p>
          <a:p>
            <a:pPr marL="914400" lvl="0" indent="0" algn="l" rtl="0">
              <a:lnSpc>
                <a:spcPct val="150000"/>
              </a:lnSpc>
              <a:spcBef>
                <a:spcPts val="2000"/>
              </a:spcBef>
              <a:spcAft>
                <a:spcPts val="0"/>
              </a:spcAft>
              <a:buNone/>
            </a:pPr>
            <a:endParaRPr sz="2100">
              <a:solidFill>
                <a:srgbClr val="212121"/>
              </a:solidFill>
              <a:highlight>
                <a:srgbClr val="FFFFFF"/>
              </a:highlight>
              <a:latin typeface="Roboto"/>
              <a:ea typeface="Roboto"/>
              <a:cs typeface="Roboto"/>
              <a:sym typeface="Roboto"/>
            </a:endParaRPr>
          </a:p>
          <a:p>
            <a:pPr marL="457200" lvl="0" indent="0" algn="l" rtl="0">
              <a:lnSpc>
                <a:spcPct val="150000"/>
              </a:lnSpc>
              <a:spcBef>
                <a:spcPts val="2000"/>
              </a:spcBef>
              <a:spcAft>
                <a:spcPts val="2000"/>
              </a:spcAft>
              <a:buNone/>
            </a:pPr>
            <a:endParaRPr sz="1700">
              <a:solidFill>
                <a:srgbClr val="212121"/>
              </a:solidFill>
              <a:highlight>
                <a:srgbClr val="FFFFFF"/>
              </a:highlight>
              <a:latin typeface="Roboto"/>
              <a:ea typeface="Roboto"/>
              <a:cs typeface="Roboto"/>
              <a:sym typeface="Roboto"/>
            </a:endParaRPr>
          </a:p>
        </p:txBody>
      </p:sp>
      <p:sp>
        <p:nvSpPr>
          <p:cNvPr id="417" name="Google Shape;417;p54"/>
          <p:cNvSpPr txBox="1">
            <a:spLocks noGrp="1"/>
          </p:cNvSpPr>
          <p:nvPr>
            <p:ph type="body" idx="2"/>
          </p:nvPr>
        </p:nvSpPr>
        <p:spPr>
          <a:xfrm>
            <a:off x="6172200" y="1825625"/>
            <a:ext cx="5181600" cy="3902100"/>
          </a:xfrm>
          <a:prstGeom prst="rect">
            <a:avLst/>
          </a:prstGeom>
        </p:spPr>
        <p:txBody>
          <a:bodyPr spcFirstLastPara="1" wrap="square" lIns="91425" tIns="45700" rIns="91425" bIns="45700" anchor="t" anchorCtr="0">
            <a:noAutofit/>
          </a:bodyPr>
          <a:lstStyle/>
          <a:p>
            <a:pPr marL="457200" lvl="0" indent="-361950" algn="l" rtl="0">
              <a:lnSpc>
                <a:spcPct val="150000"/>
              </a:lnSpc>
              <a:spcBef>
                <a:spcPts val="1300"/>
              </a:spcBef>
              <a:spcAft>
                <a:spcPts val="0"/>
              </a:spcAft>
              <a:buClr>
                <a:srgbClr val="212121"/>
              </a:buClr>
              <a:buSzPts val="2100"/>
              <a:buFont typeface="Roboto"/>
              <a:buChar char="●"/>
            </a:pPr>
            <a:r>
              <a:rPr lang="en-US" sz="2100" b="1">
                <a:solidFill>
                  <a:srgbClr val="212121"/>
                </a:solidFill>
                <a:highlight>
                  <a:srgbClr val="FFFFFF"/>
                </a:highlight>
                <a:latin typeface="Roboto"/>
                <a:ea typeface="Roboto"/>
                <a:cs typeface="Roboto"/>
                <a:sym typeface="Roboto"/>
              </a:rPr>
              <a:t>Philanthropic organizations</a:t>
            </a:r>
            <a:endParaRPr sz="2100" b="1">
              <a:solidFill>
                <a:srgbClr val="212121"/>
              </a:solidFill>
              <a:highlight>
                <a:srgbClr val="FFFFFF"/>
              </a:highlight>
              <a:latin typeface="Roboto"/>
              <a:ea typeface="Roboto"/>
              <a:cs typeface="Roboto"/>
              <a:sym typeface="Roboto"/>
            </a:endParaRPr>
          </a:p>
          <a:p>
            <a:pPr marL="914400" lvl="1" indent="-361950" algn="l" rtl="0">
              <a:lnSpc>
                <a:spcPct val="150000"/>
              </a:lnSpc>
              <a:spcBef>
                <a:spcPts val="0"/>
              </a:spcBef>
              <a:spcAft>
                <a:spcPts val="0"/>
              </a:spcAft>
              <a:buClr>
                <a:srgbClr val="212121"/>
              </a:buClr>
              <a:buSzPts val="2100"/>
              <a:buFont typeface="Roboto"/>
              <a:buChar char="○"/>
            </a:pPr>
            <a:r>
              <a:rPr lang="en-US" sz="2100">
                <a:solidFill>
                  <a:srgbClr val="212121"/>
                </a:solidFill>
                <a:highlight>
                  <a:srgbClr val="FFFFFF"/>
                </a:highlight>
                <a:latin typeface="Roboto"/>
                <a:ea typeface="Roboto"/>
                <a:cs typeface="Roboto"/>
                <a:sym typeface="Roboto"/>
              </a:rPr>
              <a:t>Grantmakers</a:t>
            </a:r>
            <a:endParaRPr sz="2100">
              <a:solidFill>
                <a:srgbClr val="212121"/>
              </a:solidFill>
              <a:highlight>
                <a:srgbClr val="FFFFFF"/>
              </a:highlight>
              <a:latin typeface="Roboto"/>
              <a:ea typeface="Roboto"/>
              <a:cs typeface="Roboto"/>
              <a:sym typeface="Roboto"/>
            </a:endParaRPr>
          </a:p>
          <a:p>
            <a:pPr marL="914400" lvl="1" indent="-361950" algn="l" rtl="0">
              <a:lnSpc>
                <a:spcPct val="150000"/>
              </a:lnSpc>
              <a:spcBef>
                <a:spcPts val="0"/>
              </a:spcBef>
              <a:spcAft>
                <a:spcPts val="0"/>
              </a:spcAft>
              <a:buClr>
                <a:srgbClr val="212121"/>
              </a:buClr>
              <a:buSzPts val="2100"/>
              <a:buFont typeface="Roboto"/>
              <a:buChar char="○"/>
            </a:pPr>
            <a:r>
              <a:rPr lang="en-US" sz="2100">
                <a:solidFill>
                  <a:srgbClr val="212121"/>
                </a:solidFill>
                <a:highlight>
                  <a:srgbClr val="FFFFFF"/>
                </a:highlight>
                <a:latin typeface="Roboto"/>
                <a:ea typeface="Roboto"/>
                <a:cs typeface="Roboto"/>
                <a:sym typeface="Roboto"/>
              </a:rPr>
              <a:t>Philanthropic investors</a:t>
            </a:r>
            <a:endParaRPr sz="2100">
              <a:solidFill>
                <a:srgbClr val="212121"/>
              </a:solidFill>
              <a:highlight>
                <a:srgbClr val="FFFFFF"/>
              </a:highlight>
              <a:latin typeface="Roboto"/>
              <a:ea typeface="Roboto"/>
              <a:cs typeface="Roboto"/>
              <a:sym typeface="Roboto"/>
            </a:endParaRPr>
          </a:p>
          <a:p>
            <a:pPr marL="914400" lvl="1" indent="-361950" algn="l" rtl="0">
              <a:lnSpc>
                <a:spcPct val="150000"/>
              </a:lnSpc>
              <a:spcBef>
                <a:spcPts val="0"/>
              </a:spcBef>
              <a:spcAft>
                <a:spcPts val="0"/>
              </a:spcAft>
              <a:buClr>
                <a:srgbClr val="212121"/>
              </a:buClr>
              <a:buSzPts val="2100"/>
              <a:buFont typeface="Roboto"/>
              <a:buChar char="○"/>
            </a:pPr>
            <a:r>
              <a:rPr lang="en-US" sz="2100">
                <a:solidFill>
                  <a:srgbClr val="212121"/>
                </a:solidFill>
                <a:highlight>
                  <a:srgbClr val="FFFFFF"/>
                </a:highlight>
                <a:latin typeface="Roboto"/>
                <a:ea typeface="Roboto"/>
                <a:cs typeface="Roboto"/>
                <a:sym typeface="Roboto"/>
              </a:rPr>
              <a:t>Community Development Finance institutions (CDFIs)</a:t>
            </a:r>
            <a:endParaRPr sz="2100">
              <a:solidFill>
                <a:srgbClr val="212121"/>
              </a:solidFill>
              <a:highlight>
                <a:srgbClr val="FFFFFF"/>
              </a:highlight>
              <a:latin typeface="Roboto"/>
              <a:ea typeface="Roboto"/>
              <a:cs typeface="Roboto"/>
              <a:sym typeface="Roboto"/>
            </a:endParaRPr>
          </a:p>
          <a:p>
            <a:pPr marL="0" lvl="0" indent="0" algn="l" rtl="0">
              <a:spcBef>
                <a:spcPts val="2000"/>
              </a:spcBef>
              <a:spcAft>
                <a:spcPts val="0"/>
              </a:spcAft>
              <a:buNone/>
            </a:pPr>
            <a:endParaRPr/>
          </a:p>
        </p:txBody>
      </p:sp>
    </p:spTree>
    <p:extLst>
      <p:ext uri="{BB962C8B-B14F-4D97-AF65-F5344CB8AC3E}">
        <p14:creationId xmlns:p14="http://schemas.microsoft.com/office/powerpoint/2010/main" val="1769583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5"/>
          <p:cNvSpPr txBox="1">
            <a:spLocks noGrp="1"/>
          </p:cNvSpPr>
          <p:nvPr>
            <p:ph type="title"/>
          </p:nvPr>
        </p:nvSpPr>
        <p:spPr>
          <a:xfrm>
            <a:off x="1304600" y="440967"/>
            <a:ext cx="11360700" cy="943200"/>
          </a:xfrm>
          <a:prstGeom prst="rect">
            <a:avLst/>
          </a:prstGeom>
        </p:spPr>
        <p:txBody>
          <a:bodyPr spcFirstLastPara="1" wrap="square" lIns="121900" tIns="121900" rIns="121900" bIns="121900" anchor="t" anchorCtr="0">
            <a:noAutofit/>
          </a:bodyPr>
          <a:lstStyle/>
          <a:p>
            <a:pPr lvl="0">
              <a:spcBef>
                <a:spcPts val="0"/>
              </a:spcBef>
            </a:pPr>
            <a:r>
              <a:rPr lang="en-US" dirty="0">
                <a:solidFill>
                  <a:schemeClr val="accent1"/>
                </a:solidFill>
              </a:rPr>
              <a:t> </a:t>
            </a:r>
            <a:r>
              <a:rPr lang="en-US" dirty="0" smtClean="0">
                <a:solidFill>
                  <a:schemeClr val="accent1"/>
                </a:solidFill>
              </a:rPr>
              <a:t>   Funding Partner Resources</a:t>
            </a:r>
            <a:endParaRPr dirty="0">
              <a:latin typeface="Avenir Black"/>
              <a:ea typeface="Avenir"/>
              <a:cs typeface="Avenir Black"/>
              <a:sym typeface="Avenir"/>
            </a:endParaRPr>
          </a:p>
        </p:txBody>
      </p:sp>
      <p:sp>
        <p:nvSpPr>
          <p:cNvPr id="423" name="Google Shape;423;p55"/>
          <p:cNvSpPr txBox="1"/>
          <p:nvPr/>
        </p:nvSpPr>
        <p:spPr>
          <a:xfrm>
            <a:off x="770475" y="1803400"/>
            <a:ext cx="10007700" cy="3065400"/>
          </a:xfrm>
          <a:prstGeom prst="rect">
            <a:avLst/>
          </a:prstGeom>
          <a:solidFill>
            <a:srgbClr val="D9D9D9"/>
          </a:solidFill>
          <a:ln>
            <a:noFill/>
          </a:ln>
        </p:spPr>
        <p:txBody>
          <a:bodyPr spcFirstLastPara="1" wrap="square" lIns="121900" tIns="121900" rIns="121900" bIns="121900" anchor="t" anchorCtr="0">
            <a:noAutofit/>
          </a:bodyPr>
          <a:lstStyle/>
          <a:p>
            <a:pPr marL="609600" lvl="0" indent="-438150" algn="l" rtl="0">
              <a:spcBef>
                <a:spcPts val="0"/>
              </a:spcBef>
              <a:spcAft>
                <a:spcPts val="0"/>
              </a:spcAft>
              <a:buSzPts val="2100"/>
              <a:buFont typeface="Open Sans"/>
              <a:buChar char="●"/>
            </a:pPr>
            <a:r>
              <a:rPr lang="en-US" sz="2100" b="1">
                <a:latin typeface="Open Sans"/>
                <a:ea typeface="Open Sans"/>
                <a:cs typeface="Open Sans"/>
                <a:sym typeface="Open Sans"/>
              </a:rPr>
              <a:t>Regional commissions</a:t>
            </a:r>
            <a:endParaRPr sz="2100" b="1">
              <a:latin typeface="Open Sans"/>
              <a:ea typeface="Open Sans"/>
              <a:cs typeface="Open Sans"/>
              <a:sym typeface="Open Sans"/>
            </a:endParaRPr>
          </a:p>
          <a:p>
            <a:pPr marL="1219200" lvl="1" indent="-438150" algn="l" rtl="0">
              <a:spcBef>
                <a:spcPts val="0"/>
              </a:spcBef>
              <a:spcAft>
                <a:spcPts val="0"/>
              </a:spcAft>
              <a:buClr>
                <a:schemeClr val="accent2"/>
              </a:buClr>
              <a:buSzPts val="2100"/>
              <a:buFont typeface="Open Sans"/>
              <a:buChar char="○"/>
            </a:pPr>
            <a:r>
              <a:rPr lang="en-US" sz="2100" b="1" u="sng">
                <a:solidFill>
                  <a:schemeClr val="accent2"/>
                </a:solidFill>
                <a:latin typeface="Open Sans"/>
                <a:ea typeface="Open Sans"/>
                <a:cs typeface="Open Sans"/>
                <a:sym typeface="Open Sans"/>
                <a:hlinkClick r:id="rId3"/>
              </a:rPr>
              <a:t>https://narc.org/state-associations/</a:t>
            </a:r>
            <a:endParaRPr sz="2100" b="1">
              <a:solidFill>
                <a:schemeClr val="accent2"/>
              </a:solidFill>
              <a:latin typeface="Open Sans"/>
              <a:ea typeface="Open Sans"/>
              <a:cs typeface="Open Sans"/>
              <a:sym typeface="Open Sans"/>
            </a:endParaRPr>
          </a:p>
          <a:p>
            <a:pPr marL="609600" lvl="0" indent="-438150" algn="l" rtl="0">
              <a:spcBef>
                <a:spcPts val="0"/>
              </a:spcBef>
              <a:spcAft>
                <a:spcPts val="0"/>
              </a:spcAft>
              <a:buSzPts val="2100"/>
              <a:buFont typeface="Open Sans"/>
              <a:buChar char="●"/>
            </a:pPr>
            <a:r>
              <a:rPr lang="en-US" sz="2100" b="1">
                <a:latin typeface="Open Sans"/>
                <a:ea typeface="Open Sans"/>
                <a:cs typeface="Open Sans"/>
                <a:sym typeface="Open Sans"/>
              </a:rPr>
              <a:t>Philanthropy</a:t>
            </a:r>
            <a:endParaRPr sz="2100" b="1">
              <a:latin typeface="Open Sans"/>
              <a:ea typeface="Open Sans"/>
              <a:cs typeface="Open Sans"/>
              <a:sym typeface="Open Sans"/>
            </a:endParaRPr>
          </a:p>
          <a:p>
            <a:pPr marL="1219200" lvl="1" indent="-438150" algn="l" rtl="0">
              <a:spcBef>
                <a:spcPts val="0"/>
              </a:spcBef>
              <a:spcAft>
                <a:spcPts val="0"/>
              </a:spcAft>
              <a:buClr>
                <a:schemeClr val="accent2"/>
              </a:buClr>
              <a:buSzPts val="2100"/>
              <a:buFont typeface="Open Sans"/>
              <a:buChar char="○"/>
            </a:pPr>
            <a:r>
              <a:rPr lang="en-US" sz="2100" b="1" u="sng">
                <a:solidFill>
                  <a:schemeClr val="accent2"/>
                </a:solidFill>
                <a:latin typeface="Open Sans"/>
                <a:ea typeface="Open Sans"/>
                <a:cs typeface="Open Sans"/>
                <a:sym typeface="Open Sans"/>
                <a:hlinkClick r:id="rId4"/>
              </a:rPr>
              <a:t>http://www.safsf.org/who/members/</a:t>
            </a:r>
            <a:endParaRPr sz="2100" b="1">
              <a:solidFill>
                <a:schemeClr val="accent2"/>
              </a:solidFill>
              <a:latin typeface="Open Sans"/>
              <a:ea typeface="Open Sans"/>
              <a:cs typeface="Open Sans"/>
              <a:sym typeface="Open Sans"/>
            </a:endParaRPr>
          </a:p>
          <a:p>
            <a:pPr marL="1219200" lvl="1" indent="-438150" algn="l" rtl="0">
              <a:spcBef>
                <a:spcPts val="0"/>
              </a:spcBef>
              <a:spcAft>
                <a:spcPts val="0"/>
              </a:spcAft>
              <a:buClr>
                <a:schemeClr val="accent2"/>
              </a:buClr>
              <a:buSzPts val="2100"/>
              <a:buFont typeface="Open Sans"/>
              <a:buChar char="○"/>
            </a:pPr>
            <a:r>
              <a:rPr lang="en-US" sz="2100" b="1" u="sng">
                <a:solidFill>
                  <a:schemeClr val="accent2"/>
                </a:solidFill>
                <a:latin typeface="Open Sans"/>
                <a:ea typeface="Open Sans"/>
                <a:cs typeface="Open Sans"/>
                <a:sym typeface="Open Sans"/>
                <a:hlinkClick r:id="rId5"/>
              </a:rPr>
              <a:t>https://www.unitedphilforum.org/directory</a:t>
            </a:r>
            <a:endParaRPr sz="2100" b="1">
              <a:solidFill>
                <a:schemeClr val="accent2"/>
              </a:solidFill>
              <a:latin typeface="Open Sans"/>
              <a:ea typeface="Open Sans"/>
              <a:cs typeface="Open Sans"/>
              <a:sym typeface="Open Sans"/>
            </a:endParaRPr>
          </a:p>
          <a:p>
            <a:pPr marL="609600" lvl="0" indent="-438150" algn="l" rtl="0">
              <a:spcBef>
                <a:spcPts val="0"/>
              </a:spcBef>
              <a:spcAft>
                <a:spcPts val="0"/>
              </a:spcAft>
              <a:buSzPts val="2100"/>
              <a:buFont typeface="Open Sans"/>
              <a:buChar char="●"/>
            </a:pPr>
            <a:r>
              <a:rPr lang="en-US" sz="2100" b="1">
                <a:latin typeface="Open Sans"/>
                <a:ea typeface="Open Sans"/>
                <a:cs typeface="Open Sans"/>
                <a:sym typeface="Open Sans"/>
              </a:rPr>
              <a:t>Community Development Financial Institutions (CDFIs)</a:t>
            </a:r>
            <a:endParaRPr sz="2100" b="1">
              <a:latin typeface="Open Sans"/>
              <a:ea typeface="Open Sans"/>
              <a:cs typeface="Open Sans"/>
              <a:sym typeface="Open Sans"/>
            </a:endParaRPr>
          </a:p>
          <a:p>
            <a:pPr marL="1219200" lvl="1" indent="-438150" algn="l" rtl="0">
              <a:spcBef>
                <a:spcPts val="0"/>
              </a:spcBef>
              <a:spcAft>
                <a:spcPts val="0"/>
              </a:spcAft>
              <a:buClr>
                <a:schemeClr val="accent2"/>
              </a:buClr>
              <a:buSzPts val="2100"/>
              <a:buFont typeface="Open Sans"/>
              <a:buChar char="○"/>
            </a:pPr>
            <a:r>
              <a:rPr lang="en-US" sz="2100" b="1" u="sng">
                <a:solidFill>
                  <a:schemeClr val="accent2"/>
                </a:solidFill>
                <a:latin typeface="Open Sans"/>
                <a:ea typeface="Open Sans"/>
                <a:cs typeface="Open Sans"/>
                <a:sym typeface="Open Sans"/>
                <a:hlinkClick r:id="rId6"/>
              </a:rPr>
              <a:t>https://www.cdfifund.gov/Pages/FAQ.aspx</a:t>
            </a:r>
            <a:endParaRPr sz="2100" b="1">
              <a:solidFill>
                <a:schemeClr val="accent2"/>
              </a:solidFill>
              <a:latin typeface="Open Sans"/>
              <a:ea typeface="Open Sans"/>
              <a:cs typeface="Open Sans"/>
              <a:sym typeface="Open Sans"/>
            </a:endParaRPr>
          </a:p>
          <a:p>
            <a:pPr marL="1219200" lvl="1" indent="-438150" algn="l" rtl="0">
              <a:spcBef>
                <a:spcPts val="0"/>
              </a:spcBef>
              <a:spcAft>
                <a:spcPts val="0"/>
              </a:spcAft>
              <a:buClr>
                <a:schemeClr val="accent2"/>
              </a:buClr>
              <a:buSzPts val="2100"/>
              <a:buFont typeface="Open Sans"/>
              <a:buChar char="○"/>
            </a:pPr>
            <a:r>
              <a:rPr lang="en-US" sz="2100" b="1" u="sng">
                <a:solidFill>
                  <a:schemeClr val="accent2"/>
                </a:solidFill>
                <a:latin typeface="Open Sans"/>
                <a:ea typeface="Open Sans"/>
                <a:cs typeface="Open Sans"/>
                <a:sym typeface="Open Sans"/>
                <a:hlinkClick r:id="rId7"/>
              </a:rPr>
              <a:t>https://ofn.org/cdfi-locator</a:t>
            </a:r>
            <a:endParaRPr sz="2100" b="1">
              <a:solidFill>
                <a:schemeClr val="accent2"/>
              </a:solidFill>
              <a:latin typeface="Open Sans"/>
              <a:ea typeface="Open Sans"/>
              <a:cs typeface="Open Sans"/>
              <a:sym typeface="Open Sans"/>
            </a:endParaRPr>
          </a:p>
          <a:p>
            <a:pPr marL="1219200" lvl="0" indent="0" algn="l" rtl="0">
              <a:spcBef>
                <a:spcPts val="0"/>
              </a:spcBef>
              <a:spcAft>
                <a:spcPts val="0"/>
              </a:spcAft>
              <a:buNone/>
            </a:pPr>
            <a:endParaRPr sz="2100" b="1">
              <a:solidFill>
                <a:schemeClr val="accent2"/>
              </a:solidFill>
              <a:latin typeface="Open Sans"/>
              <a:ea typeface="Open Sans"/>
              <a:cs typeface="Open Sans"/>
              <a:sym typeface="Open Sans"/>
            </a:endParaRPr>
          </a:p>
          <a:p>
            <a:pPr marL="0" lvl="0" indent="0" algn="ctr" rtl="0">
              <a:spcBef>
                <a:spcPts val="0"/>
              </a:spcBef>
              <a:spcAft>
                <a:spcPts val="0"/>
              </a:spcAft>
              <a:buNone/>
            </a:pPr>
            <a:endParaRPr sz="1900" b="1">
              <a:latin typeface="Open Sans"/>
              <a:ea typeface="Open Sans"/>
              <a:cs typeface="Open Sans"/>
              <a:sym typeface="Open Sans"/>
            </a:endParaRPr>
          </a:p>
          <a:p>
            <a:pPr marL="0" lvl="0" indent="0" algn="ctr" rtl="0">
              <a:spcBef>
                <a:spcPts val="0"/>
              </a:spcBef>
              <a:spcAft>
                <a:spcPts val="0"/>
              </a:spcAft>
              <a:buNone/>
            </a:pPr>
            <a:r>
              <a:rPr lang="en-US" sz="1900" b="1">
                <a:latin typeface="Open Sans"/>
                <a:ea typeface="Open Sans"/>
                <a:cs typeface="Open Sans"/>
                <a:sym typeface="Open Sans"/>
              </a:rPr>
              <a:t>Renee Catacalos</a:t>
            </a:r>
            <a:endParaRPr sz="1900" b="1">
              <a:latin typeface="Open Sans"/>
              <a:ea typeface="Open Sans"/>
              <a:cs typeface="Open Sans"/>
              <a:sym typeface="Open Sans"/>
            </a:endParaRPr>
          </a:p>
          <a:p>
            <a:pPr marL="0" lvl="0" indent="0" algn="ctr" rtl="0">
              <a:spcBef>
                <a:spcPts val="0"/>
              </a:spcBef>
              <a:spcAft>
                <a:spcPts val="0"/>
              </a:spcAft>
              <a:buNone/>
            </a:pPr>
            <a:r>
              <a:rPr lang="en-US" sz="1900" b="1">
                <a:latin typeface="Open Sans"/>
                <a:ea typeface="Open Sans"/>
                <a:cs typeface="Open Sans"/>
                <a:sym typeface="Open Sans"/>
              </a:rPr>
              <a:t>Sustainable Agriculture and Food Systems Funders</a:t>
            </a:r>
            <a:endParaRPr sz="1900" b="1">
              <a:latin typeface="Open Sans"/>
              <a:ea typeface="Open Sans"/>
              <a:cs typeface="Open Sans"/>
              <a:sym typeface="Open Sans"/>
            </a:endParaRPr>
          </a:p>
          <a:p>
            <a:pPr marL="0" lvl="0" indent="0" algn="ctr" rtl="0">
              <a:spcBef>
                <a:spcPts val="0"/>
              </a:spcBef>
              <a:spcAft>
                <a:spcPts val="0"/>
              </a:spcAft>
              <a:buNone/>
            </a:pPr>
            <a:r>
              <a:rPr lang="en-US" sz="1900" b="1">
                <a:latin typeface="Open Sans"/>
                <a:ea typeface="Open Sans"/>
                <a:cs typeface="Open Sans"/>
                <a:sym typeface="Open Sans"/>
              </a:rPr>
              <a:t>renee@safsf.org   </a:t>
            </a:r>
            <a:endParaRPr sz="1900" b="1">
              <a:latin typeface="Open Sans"/>
              <a:ea typeface="Open Sans"/>
              <a:cs typeface="Open Sans"/>
              <a:sym typeface="Open Sans"/>
            </a:endParaRPr>
          </a:p>
          <a:p>
            <a:pPr marL="0" lvl="0" indent="0" algn="ctr" rtl="0">
              <a:spcBef>
                <a:spcPts val="0"/>
              </a:spcBef>
              <a:spcAft>
                <a:spcPts val="0"/>
              </a:spcAft>
              <a:buNone/>
            </a:pPr>
            <a:endParaRPr sz="1900" b="1">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p:txBody>
      </p:sp>
    </p:spTree>
    <p:extLst>
      <p:ext uri="{BB962C8B-B14F-4D97-AF65-F5344CB8AC3E}">
        <p14:creationId xmlns:p14="http://schemas.microsoft.com/office/powerpoint/2010/main" val="504715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6"/>
          <p:cNvSpPr txBox="1">
            <a:spLocks noGrp="1"/>
          </p:cNvSpPr>
          <p:nvPr>
            <p:ph type="title"/>
          </p:nvPr>
        </p:nvSpPr>
        <p:spPr>
          <a:xfrm>
            <a:off x="667802" y="2966177"/>
            <a:ext cx="10515600" cy="105451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B0F0"/>
              </a:buClr>
              <a:buSzPts val="5400"/>
              <a:buFont typeface="Avenir"/>
              <a:buNone/>
            </a:pPr>
            <a:r>
              <a:rPr lang="en-US" sz="5400">
                <a:solidFill>
                  <a:srgbClr val="00B0F0"/>
                </a:solidFill>
              </a:rPr>
              <a:t>Questions and Discussion</a:t>
            </a:r>
            <a:endParaRPr/>
          </a:p>
        </p:txBody>
      </p:sp>
    </p:spTree>
    <p:extLst>
      <p:ext uri="{BB962C8B-B14F-4D97-AF65-F5344CB8AC3E}">
        <p14:creationId xmlns:p14="http://schemas.microsoft.com/office/powerpoint/2010/main" val="3411200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FA9A46-C1E7-C24D-AFD1-CFD6E2BEA7B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2" name="Rectangle 1">
            <a:extLst>
              <a:ext uri="{FF2B5EF4-FFF2-40B4-BE49-F238E27FC236}">
                <a16:creationId xmlns:a16="http://schemas.microsoft.com/office/drawing/2014/main" xmlns="" id="{6BF42B27-F2A4-E34B-84B4-EB88A009D510}"/>
              </a:ext>
            </a:extLst>
          </p:cNvPr>
          <p:cNvSpPr/>
          <p:nvPr/>
        </p:nvSpPr>
        <p:spPr>
          <a:xfrm>
            <a:off x="1777988" y="1560385"/>
            <a:ext cx="8013361" cy="4132029"/>
          </a:xfrm>
          <a:prstGeom prst="rect">
            <a:avLst/>
          </a:prstGeom>
        </p:spPr>
        <p:txBody>
          <a:bodyPr wrap="square">
            <a:spAutoFit/>
          </a:bodyPr>
          <a:lstStyle/>
          <a:p>
            <a:pPr>
              <a:lnSpc>
                <a:spcPct val="120000"/>
              </a:lnSpc>
              <a:spcBef>
                <a:spcPts val="200"/>
              </a:spcBef>
              <a:spcAft>
                <a:spcPts val="200"/>
              </a:spcAft>
            </a:pPr>
            <a:r>
              <a:rPr lang="en-US" sz="2200" b="1" u="sng" dirty="0">
                <a:solidFill>
                  <a:srgbClr val="000000"/>
                </a:solidFill>
                <a:latin typeface="Avenir LT Std 45 Book" panose="020B0502020203020204" pitchFamily="34" charset="0"/>
                <a:cs typeface="Calibri" panose="020F0502020204030204" pitchFamily="34" charset="0"/>
              </a:rPr>
              <a:t>Thursday, August 6</a:t>
            </a:r>
            <a:r>
              <a:rPr lang="en-US" sz="2200" b="1" u="sng" baseline="30000" dirty="0">
                <a:solidFill>
                  <a:srgbClr val="000000"/>
                </a:solidFill>
                <a:latin typeface="Avenir LT Std 45 Book" panose="020B0502020203020204" pitchFamily="34" charset="0"/>
                <a:cs typeface="Calibri" panose="020F0502020204030204" pitchFamily="34" charset="0"/>
              </a:rPr>
              <a:t>th</a:t>
            </a:r>
            <a:endParaRPr lang="en-US" sz="2200" b="1" u="sng" dirty="0">
              <a:solidFill>
                <a:srgbClr val="000000"/>
              </a:solidFill>
              <a:latin typeface="Avenir LT Std 45 Book" panose="020B0502020203020204" pitchFamily="34" charset="0"/>
              <a:cs typeface="Calibri" panose="020F0502020204030204" pitchFamily="34" charset="0"/>
            </a:endParaRPr>
          </a:p>
          <a:p>
            <a:pPr>
              <a:lnSpc>
                <a:spcPct val="120000"/>
              </a:lnSpc>
              <a:spcBef>
                <a:spcPts val="200"/>
              </a:spcBef>
              <a:spcAft>
                <a:spcPts val="200"/>
              </a:spcAft>
            </a:pPr>
            <a:r>
              <a:rPr lang="en-US" sz="2200" dirty="0">
                <a:latin typeface="Avenir LT Std 45 Book" panose="020B0502020203020204" pitchFamily="34" charset="0"/>
                <a:cs typeface="Arial" panose="020B0604020202020204" pitchFamily="34" charset="0"/>
              </a:rPr>
              <a:t>		Welcome!</a:t>
            </a:r>
          </a:p>
          <a:p>
            <a:pPr>
              <a:lnSpc>
                <a:spcPct val="120000"/>
              </a:lnSpc>
              <a:spcBef>
                <a:spcPts val="200"/>
              </a:spcBef>
              <a:spcAft>
                <a:spcPts val="200"/>
              </a:spcAft>
            </a:pPr>
            <a:r>
              <a:rPr lang="en-US" sz="2200" b="1" dirty="0">
                <a:latin typeface="Avenir LT Std 45 Book" panose="020B0502020203020204" pitchFamily="34" charset="0"/>
                <a:cs typeface="Arial" panose="020B0604020202020204" pitchFamily="34" charset="0"/>
              </a:rPr>
              <a:t>9:10-9:30 </a:t>
            </a:r>
            <a:r>
              <a:rPr lang="en-US" sz="2200" dirty="0">
                <a:latin typeface="Avenir LT Std 45 Book" panose="020B0502020203020204" pitchFamily="34" charset="0"/>
                <a:cs typeface="Arial" panose="020B0604020202020204" pitchFamily="34" charset="0"/>
              </a:rPr>
              <a:t>	Opening Activity</a:t>
            </a: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9:30-10:00</a:t>
            </a:r>
            <a:r>
              <a:rPr lang="en-US" sz="2200" dirty="0">
                <a:solidFill>
                  <a:srgbClr val="000000"/>
                </a:solidFill>
                <a:latin typeface="Avenir LT Std 45 Book" panose="020B0502020203020204" pitchFamily="34" charset="0"/>
              </a:rPr>
              <a:t> 	Identifying Partnerships </a:t>
            </a:r>
            <a:endParaRPr lang="en-US" sz="2200" dirty="0">
              <a:latin typeface="Avenir LT Std 45 Book" panose="020B0502020203020204" pitchFamily="34" charset="0"/>
            </a:endParaRP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10:00-10:30 </a:t>
            </a:r>
            <a:r>
              <a:rPr lang="en-US" sz="2200" dirty="0">
                <a:solidFill>
                  <a:srgbClr val="000000"/>
                </a:solidFill>
                <a:latin typeface="Avenir LT Std 45 Book" panose="020B0502020203020204" pitchFamily="34" charset="0"/>
              </a:rPr>
              <a:t>	</a:t>
            </a:r>
            <a:r>
              <a:rPr lang="en-US" sz="2200" b="1" dirty="0">
                <a:solidFill>
                  <a:srgbClr val="000000"/>
                </a:solidFill>
                <a:latin typeface="Avenir LT Std 45 Book" panose="020B0502020203020204" pitchFamily="34" charset="0"/>
              </a:rPr>
              <a:t>Innovations in Markets </a:t>
            </a:r>
          </a:p>
          <a:p>
            <a:pPr marR="25400">
              <a:lnSpc>
                <a:spcPct val="120000"/>
              </a:lnSpc>
              <a:spcBef>
                <a:spcPts val="200"/>
              </a:spcBef>
              <a:spcAft>
                <a:spcPts val="200"/>
              </a:spcAft>
            </a:pPr>
            <a:r>
              <a:rPr lang="en-US" sz="2200" b="1" dirty="0">
                <a:latin typeface="Avenir LT Std 45 Book" panose="020B0502020203020204" pitchFamily="34" charset="0"/>
              </a:rPr>
              <a:t>10:30-10:40</a:t>
            </a:r>
            <a:r>
              <a:rPr lang="en-US" sz="2200" dirty="0">
                <a:latin typeface="Avenir LT Std 45 Book" panose="020B0502020203020204" pitchFamily="34" charset="0"/>
              </a:rPr>
              <a:t>	Break</a:t>
            </a: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10:40-11:15</a:t>
            </a:r>
            <a:r>
              <a:rPr lang="en-US" sz="2200" dirty="0">
                <a:solidFill>
                  <a:srgbClr val="000000"/>
                </a:solidFill>
                <a:latin typeface="Avenir LT Std 45 Book" panose="020B0502020203020204" pitchFamily="34" charset="0"/>
              </a:rPr>
              <a:t>	Farm Stress Mental Health Resources </a:t>
            </a:r>
            <a:endParaRPr lang="en-US" sz="2200" dirty="0">
              <a:latin typeface="Avenir LT Std 45 Book" panose="020B0502020203020204" pitchFamily="34" charset="0"/>
            </a:endParaRPr>
          </a:p>
          <a:p>
            <a:pPr marR="25400">
              <a:lnSpc>
                <a:spcPct val="120000"/>
              </a:lnSpc>
              <a:spcBef>
                <a:spcPts val="200"/>
              </a:spcBef>
              <a:spcAft>
                <a:spcPts val="200"/>
              </a:spcAft>
            </a:pPr>
            <a:r>
              <a:rPr lang="en-US" sz="2200" b="1" dirty="0">
                <a:solidFill>
                  <a:srgbClr val="000000"/>
                </a:solidFill>
                <a:latin typeface="Avenir LT Std 45 Book" panose="020B0502020203020204" pitchFamily="34" charset="0"/>
              </a:rPr>
              <a:t>11:15-11:45</a:t>
            </a:r>
            <a:r>
              <a:rPr lang="en-US" sz="2200" dirty="0">
                <a:solidFill>
                  <a:srgbClr val="000000"/>
                </a:solidFill>
                <a:latin typeface="Avenir LT Std 45 Book" panose="020B0502020203020204" pitchFamily="34" charset="0"/>
              </a:rPr>
              <a:t> 	Discussion on Equity and Justice</a:t>
            </a:r>
          </a:p>
          <a:p>
            <a:pPr marR="25400">
              <a:lnSpc>
                <a:spcPct val="120000"/>
              </a:lnSpc>
              <a:spcBef>
                <a:spcPts val="200"/>
              </a:spcBef>
              <a:spcAft>
                <a:spcPts val="200"/>
              </a:spcAft>
            </a:pPr>
            <a:r>
              <a:rPr lang="en-US" sz="2200" dirty="0">
                <a:solidFill>
                  <a:srgbClr val="000000"/>
                </a:solidFill>
                <a:latin typeface="Avenir LT Std 45 Book" panose="020B0502020203020204" pitchFamily="34" charset="0"/>
              </a:rPr>
              <a:t>		Wrap Up</a:t>
            </a:r>
            <a:endParaRPr lang="en-US" sz="2200" dirty="0">
              <a:latin typeface="Avenir LT Std 45 Book" panose="020B0502020203020204" pitchFamily="34" charset="0"/>
            </a:endParaRPr>
          </a:p>
        </p:txBody>
      </p:sp>
      <p:sp>
        <p:nvSpPr>
          <p:cNvPr id="7" name="Title 2">
            <a:extLst>
              <a:ext uri="{FF2B5EF4-FFF2-40B4-BE49-F238E27FC236}">
                <a16:creationId xmlns:a16="http://schemas.microsoft.com/office/drawing/2014/main" xmlns="" id="{3E4E0AE5-46FC-2648-8329-DDAC7057DC74}"/>
              </a:ext>
            </a:extLst>
          </p:cNvPr>
          <p:cNvSpPr>
            <a:spLocks noGrp="1"/>
          </p:cNvSpPr>
          <p:nvPr>
            <p:ph type="title"/>
          </p:nvPr>
        </p:nvSpPr>
        <p:spPr>
          <a:xfrm>
            <a:off x="838200" y="365124"/>
            <a:ext cx="10515600" cy="1325563"/>
          </a:xfrm>
        </p:spPr>
        <p:txBody>
          <a:bodyPr/>
          <a:lstStyle/>
          <a:p>
            <a:r>
              <a:rPr lang="en-US" dirty="0"/>
              <a:t>Agenda</a:t>
            </a:r>
          </a:p>
        </p:txBody>
      </p:sp>
      <p:pic>
        <p:nvPicPr>
          <p:cNvPr id="5" name="Picture 4" descr="A picture containing building, outdoor, old, brick&#10;&#10;Description automatically generated">
            <a:extLst>
              <a:ext uri="{FF2B5EF4-FFF2-40B4-BE49-F238E27FC236}">
                <a16:creationId xmlns:a16="http://schemas.microsoft.com/office/drawing/2014/main" xmlns="" id="{F2072690-0B51-41AB-8DA3-4646C8B6E4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7157" y="438084"/>
            <a:ext cx="3125519" cy="2085896"/>
          </a:xfrm>
          <a:prstGeom prst="rect">
            <a:avLst/>
          </a:prstGeom>
        </p:spPr>
      </p:pic>
    </p:spTree>
    <p:extLst>
      <p:ext uri="{BB962C8B-B14F-4D97-AF65-F5344CB8AC3E}">
        <p14:creationId xmlns:p14="http://schemas.microsoft.com/office/powerpoint/2010/main" val="3972989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a:xfrm>
            <a:off x="1027611" y="399905"/>
            <a:ext cx="3949543" cy="813971"/>
          </a:xfrm>
        </p:spPr>
        <p:txBody>
          <a:bodyPr/>
          <a:lstStyle/>
          <a:p>
            <a:r>
              <a:rPr lang="en-US" dirty="0"/>
              <a:t>Presenters</a:t>
            </a:r>
          </a:p>
        </p:txBody>
      </p:sp>
      <p:sp>
        <p:nvSpPr>
          <p:cNvPr id="7" name="Rectangle 6"/>
          <p:cNvSpPr/>
          <p:nvPr/>
        </p:nvSpPr>
        <p:spPr>
          <a:xfrm>
            <a:off x="1794888" y="4006333"/>
            <a:ext cx="7172842" cy="147732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LT Std 45 Book" panose="020B0502020203020204" pitchFamily="34" charset="0"/>
              </a:rPr>
              <a:t>Sam Cook </a:t>
            </a:r>
            <a:r>
              <a:rPr kumimoji="0" lang="en-US" sz="1800" b="0" i="0" u="none" strike="noStrike" kern="1200" cap="none" spc="0" normalizeH="0" baseline="0" noProof="0" dirty="0">
                <a:ln>
                  <a:noFill/>
                </a:ln>
                <a:solidFill>
                  <a:prstClr val="black"/>
                </a:solidFill>
                <a:effectLst/>
                <a:uLnTx/>
                <a:uFillTx/>
                <a:latin typeface="Avenir LT Std 45 Book" panose="020B0502020203020204" pitchFamily="34" charset="0"/>
              </a:rPr>
              <a:t>is a 35+-year career as a forester and natural resource professional. He coordinates the management of the forest assets owned or managed by the NC State University College of Natural Resources Foundation, Inc. A private forestry consultant and board member for several conservation and forestry organizations.</a:t>
            </a:r>
          </a:p>
        </p:txBody>
      </p:sp>
      <p:pic>
        <p:nvPicPr>
          <p:cNvPr id="8" name="Picture 7"/>
          <p:cNvPicPr>
            <a:picLocks noChangeAspect="1"/>
          </p:cNvPicPr>
          <p:nvPr/>
        </p:nvPicPr>
        <p:blipFill rotWithShape="1">
          <a:blip r:embed="rId3"/>
          <a:srcRect l="28967" r="15020"/>
          <a:stretch/>
        </p:blipFill>
        <p:spPr>
          <a:xfrm>
            <a:off x="9073102" y="3695700"/>
            <a:ext cx="2305050" cy="2316872"/>
          </a:xfrm>
          <a:prstGeom prst="rect">
            <a:avLst/>
          </a:prstGeom>
          <a:ln>
            <a:noFill/>
          </a:ln>
          <a:effectLst>
            <a:outerShdw blurRad="292100" dist="76200" dir="2700000" algn="tl" rotWithShape="0">
              <a:srgbClr val="333333">
                <a:alpha val="65000"/>
              </a:srgbClr>
            </a:outerShdw>
          </a:effectLst>
        </p:spPr>
      </p:pic>
      <p:pic>
        <p:nvPicPr>
          <p:cNvPr id="2050" name="Picture 2" descr="log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458" y="5596634"/>
            <a:ext cx="2857500" cy="533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165926" y="1539617"/>
            <a:ext cx="7558556" cy="120032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LT Std 45 Book" panose="020B0502020203020204" pitchFamily="34" charset="0"/>
              </a:rPr>
              <a:t>Michael Carlo </a:t>
            </a:r>
            <a:r>
              <a:rPr kumimoji="0" lang="en-US" sz="1800" b="0" i="0" u="none" strike="noStrike" kern="1200" cap="none" spc="0" normalizeH="0" baseline="0" noProof="0" dirty="0">
                <a:ln>
                  <a:noFill/>
                </a:ln>
                <a:solidFill>
                  <a:prstClr val="black"/>
                </a:solidFill>
                <a:effectLst/>
                <a:uLnTx/>
                <a:uFillTx/>
                <a:latin typeface="Avenir LT Std 45 Book" panose="020B0502020203020204" pitchFamily="34" charset="0"/>
              </a:rPr>
              <a:t>is a Natural Resource Specialist on the Outcomes Team in the Resource Inventory &amp; Assessment Division of the Natural Resources Conservation Services (NRCS). He is the Leader of the NRCS Historically Underserved Farmers and Ranchers Working Group.</a:t>
            </a: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9098" t="16392" r="30603" b="8568"/>
          <a:stretch/>
        </p:blipFill>
        <p:spPr>
          <a:xfrm>
            <a:off x="1794888" y="1388971"/>
            <a:ext cx="2193218" cy="2233207"/>
          </a:xfrm>
          <a:prstGeom prst="rect">
            <a:avLst/>
          </a:prstGeom>
          <a:ln>
            <a:noFill/>
          </a:ln>
          <a:effectLst>
            <a:outerShdw blurRad="292100" dist="76200" dir="2700000" algn="tl" rotWithShape="0">
              <a:srgbClr val="333333">
                <a:alpha val="65000"/>
              </a:srgbClr>
            </a:outerShdw>
          </a:effectLst>
        </p:spPr>
      </p:pic>
      <p:pic>
        <p:nvPicPr>
          <p:cNvPr id="14" name="Picture 2" descr="Conservation easement program applications now accepted | Crop ..."/>
          <p:cNvPicPr>
            <a:picLocks noChangeAspect="1" noChangeArrowheads="1"/>
          </p:cNvPicPr>
          <p:nvPr/>
        </p:nvPicPr>
        <p:blipFill rotWithShape="1">
          <a:blip r:embed="rId6">
            <a:extLst>
              <a:ext uri="{28A0092B-C50C-407E-A947-70E740481C1C}">
                <a14:useLocalDpi xmlns:a14="http://schemas.microsoft.com/office/drawing/2010/main" val="0"/>
              </a:ext>
            </a:extLst>
          </a:blip>
          <a:srcRect l="12379" t="26243" b="16936"/>
          <a:stretch/>
        </p:blipFill>
        <p:spPr bwMode="auto">
          <a:xfrm>
            <a:off x="4274545" y="2847003"/>
            <a:ext cx="1636396" cy="708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27E528F3-61B5-0443-8D3F-9381E6E15FE3}"/>
              </a:ext>
            </a:extLst>
          </p:cNvPr>
          <p:cNvSpPr txBox="1"/>
          <p:nvPr/>
        </p:nvSpPr>
        <p:spPr>
          <a:xfrm>
            <a:off x="2507530" y="640364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cxnSp>
        <p:nvCxnSpPr>
          <p:cNvPr id="10" name="Straight Connector 9">
            <a:extLst>
              <a:ext uri="{FF2B5EF4-FFF2-40B4-BE49-F238E27FC236}">
                <a16:creationId xmlns:a16="http://schemas.microsoft.com/office/drawing/2014/main" xmlns="" id="{7543FB7A-27E8-7446-909C-F43297AFD0B6}"/>
              </a:ext>
            </a:extLst>
          </p:cNvPr>
          <p:cNvCxnSpPr>
            <a:cxnSpLocks/>
          </p:cNvCxnSpPr>
          <p:nvPr/>
        </p:nvCxnSpPr>
        <p:spPr>
          <a:xfrm>
            <a:off x="533536" y="3823346"/>
            <a:ext cx="843419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206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rtlCol="0">
            <a:normAutofit/>
          </a:bodyPr>
          <a:lstStyle/>
          <a:p>
            <a:pPr>
              <a:defRPr/>
            </a:pPr>
            <a:r>
              <a:rPr lang="en-US" b="1" dirty="0">
                <a:solidFill>
                  <a:srgbClr val="00B0F0"/>
                </a:solidFill>
              </a:rPr>
              <a:t>Innovations in Markets</a:t>
            </a:r>
          </a:p>
        </p:txBody>
      </p:sp>
      <p:sp>
        <p:nvSpPr>
          <p:cNvPr id="3" name="TextBox 2">
            <a:extLst>
              <a:ext uri="{FF2B5EF4-FFF2-40B4-BE49-F238E27FC236}">
                <a16:creationId xmlns:a16="http://schemas.microsoft.com/office/drawing/2014/main" xmlns="" id="{87F8C81B-CE3D-034B-AAB1-85161E77C673}"/>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294786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Session Overview</a:t>
            </a:r>
          </a:p>
        </p:txBody>
      </p:sp>
      <p:sp>
        <p:nvSpPr>
          <p:cNvPr id="5" name="TextBox 4">
            <a:extLst>
              <a:ext uri="{FF2B5EF4-FFF2-40B4-BE49-F238E27FC236}">
                <a16:creationId xmlns:a16="http://schemas.microsoft.com/office/drawing/2014/main" xmlns="" id="{42C75D51-940C-43AB-A56B-9F7BB1DB7E66}"/>
              </a:ext>
            </a:extLst>
          </p:cNvPr>
          <p:cNvSpPr txBox="1"/>
          <p:nvPr/>
        </p:nvSpPr>
        <p:spPr>
          <a:xfrm>
            <a:off x="1054439" y="2672511"/>
            <a:ext cx="5774992" cy="2062103"/>
          </a:xfrm>
          <a:prstGeom prst="rect">
            <a:avLst/>
          </a:prstGeom>
          <a:noFill/>
        </p:spPr>
        <p:txBody>
          <a:bodyPr wrap="square" rtlCol="0">
            <a:spAutoFit/>
          </a:bodyPr>
          <a:lstStyle/>
          <a:p>
            <a:pPr algn="ctr"/>
            <a:r>
              <a:rPr lang="en-US" sz="3200" dirty="0"/>
              <a:t>The COVID-19 </a:t>
            </a:r>
          </a:p>
          <a:p>
            <a:pPr algn="ctr"/>
            <a:r>
              <a:rPr lang="en-US" sz="3200" dirty="0"/>
              <a:t>pandemic has disrupted </a:t>
            </a:r>
          </a:p>
          <a:p>
            <a:pPr algn="ctr"/>
            <a:r>
              <a:rPr lang="en-US" sz="3200" dirty="0"/>
              <a:t>our country’s food system from farm to fork. </a:t>
            </a:r>
          </a:p>
        </p:txBody>
      </p:sp>
      <p:sp>
        <p:nvSpPr>
          <p:cNvPr id="9" name="TextBox 8">
            <a:extLst>
              <a:ext uri="{FF2B5EF4-FFF2-40B4-BE49-F238E27FC236}">
                <a16:creationId xmlns:a16="http://schemas.microsoft.com/office/drawing/2014/main" xmlns="" id="{06169DEE-EE61-9F49-990C-180C4EA39FF4}"/>
              </a:ext>
            </a:extLst>
          </p:cNvPr>
          <p:cNvSpPr txBox="1"/>
          <p:nvPr/>
        </p:nvSpPr>
        <p:spPr>
          <a:xfrm>
            <a:off x="2507530" y="6345282"/>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cxnSp>
        <p:nvCxnSpPr>
          <p:cNvPr id="12" name="Straight Connector 11">
            <a:extLst>
              <a:ext uri="{FF2B5EF4-FFF2-40B4-BE49-F238E27FC236}">
                <a16:creationId xmlns:a16="http://schemas.microsoft.com/office/drawing/2014/main" xmlns="" id="{AB26455C-3A42-2C4E-9F7F-161EE395D470}"/>
              </a:ext>
            </a:extLst>
          </p:cNvPr>
          <p:cNvCxnSpPr/>
          <p:nvPr/>
        </p:nvCxnSpPr>
        <p:spPr>
          <a:xfrm>
            <a:off x="1054439" y="2457451"/>
            <a:ext cx="57749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3CC9BAB-57B6-E043-8D62-508061BF5E48}"/>
              </a:ext>
            </a:extLst>
          </p:cNvPr>
          <p:cNvCxnSpPr/>
          <p:nvPr/>
        </p:nvCxnSpPr>
        <p:spPr>
          <a:xfrm>
            <a:off x="1054439" y="4981575"/>
            <a:ext cx="5774992"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2">
            <a:extLst>
              <a:ext uri="{FF2B5EF4-FFF2-40B4-BE49-F238E27FC236}">
                <a16:creationId xmlns:a16="http://schemas.microsoft.com/office/drawing/2014/main" xmlns="" id="{86BE4279-DCA7-1C49-B6DD-AF851C269A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000876" y="1690687"/>
            <a:ext cx="3945094" cy="3945094"/>
          </a:xfrm>
          <a:prstGeom prst="rect">
            <a:avLst/>
          </a:prstGeom>
          <a:noFill/>
          <a:ln w="1270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529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9D1F76C2-4B46-4F6B-9901-EEC8845489F6}"/>
              </a:ext>
            </a:extLst>
          </p:cNvPr>
          <p:cNvSpPr>
            <a:spLocks noGrp="1"/>
          </p:cNvSpPr>
          <p:nvPr>
            <p:ph idx="1"/>
          </p:nvPr>
        </p:nvSpPr>
        <p:spPr>
          <a:xfrm>
            <a:off x="838200" y="2100002"/>
            <a:ext cx="6248400" cy="3461955"/>
          </a:xfrm>
        </p:spPr>
        <p:txBody>
          <a:bodyPr>
            <a:normAutofit fontScale="62500" lnSpcReduction="20000"/>
          </a:bodyPr>
          <a:lstStyle/>
          <a:p>
            <a:pPr marL="0" indent="0">
              <a:lnSpc>
                <a:spcPct val="120000"/>
              </a:lnSpc>
              <a:spcBef>
                <a:spcPts val="0"/>
              </a:spcBef>
              <a:buNone/>
            </a:pPr>
            <a:r>
              <a:rPr lang="en-US" sz="3900" b="1" dirty="0">
                <a:latin typeface="+mn-lt"/>
                <a:cs typeface="Calibri" panose="020F0502020204030204" pitchFamily="34" charset="0"/>
              </a:rPr>
              <a:t>Individuals:</a:t>
            </a:r>
          </a:p>
          <a:p>
            <a:pPr>
              <a:lnSpc>
                <a:spcPct val="120000"/>
              </a:lnSpc>
              <a:spcBef>
                <a:spcPts val="0"/>
              </a:spcBef>
            </a:pPr>
            <a:r>
              <a:rPr lang="en-US" sz="3900" dirty="0">
                <a:latin typeface="+mn-lt"/>
                <a:cs typeface="Calibri" panose="020F0502020204030204" pitchFamily="34" charset="0"/>
              </a:rPr>
              <a:t>Systems for finding local food and marketing product</a:t>
            </a:r>
          </a:p>
          <a:p>
            <a:pPr>
              <a:lnSpc>
                <a:spcPct val="120000"/>
              </a:lnSpc>
              <a:spcBef>
                <a:spcPts val="0"/>
              </a:spcBef>
            </a:pPr>
            <a:r>
              <a:rPr lang="en-US" sz="3900" dirty="0">
                <a:latin typeface="+mn-lt"/>
                <a:cs typeface="Calibri" panose="020F0502020204030204" pitchFamily="34" charset="0"/>
              </a:rPr>
              <a:t>Staying engaged and connecting in a social distancing environment</a:t>
            </a:r>
          </a:p>
          <a:p>
            <a:pPr marL="0" indent="0">
              <a:lnSpc>
                <a:spcPct val="120000"/>
              </a:lnSpc>
              <a:spcBef>
                <a:spcPts val="0"/>
              </a:spcBef>
              <a:buNone/>
            </a:pPr>
            <a:r>
              <a:rPr lang="en-US" sz="3900" b="1" dirty="0">
                <a:latin typeface="+mn-lt"/>
                <a:cs typeface="Calibri" panose="020F0502020204030204" pitchFamily="34" charset="0"/>
              </a:rPr>
              <a:t>Value Chain and System Adaptations:</a:t>
            </a:r>
          </a:p>
          <a:p>
            <a:pPr>
              <a:lnSpc>
                <a:spcPct val="120000"/>
              </a:lnSpc>
              <a:spcBef>
                <a:spcPts val="0"/>
              </a:spcBef>
            </a:pPr>
            <a:r>
              <a:rPr lang="en-US" sz="3900" dirty="0">
                <a:latin typeface="+mn-lt"/>
                <a:cs typeface="Calibri" panose="020F0502020204030204" pitchFamily="34" charset="0"/>
              </a:rPr>
              <a:t>The pivot</a:t>
            </a:r>
          </a:p>
          <a:p>
            <a:pPr>
              <a:lnSpc>
                <a:spcPct val="120000"/>
              </a:lnSpc>
              <a:spcBef>
                <a:spcPts val="0"/>
              </a:spcBef>
            </a:pPr>
            <a:r>
              <a:rPr lang="en-US" sz="3900" dirty="0">
                <a:latin typeface="+mn-lt"/>
                <a:cs typeface="Calibri" panose="020F0502020204030204" pitchFamily="34" charset="0"/>
              </a:rPr>
              <a:t>Relationships</a:t>
            </a:r>
            <a:endParaRPr lang="en-US" dirty="0">
              <a:latin typeface="+mn-lt"/>
            </a:endParaRPr>
          </a:p>
        </p:txBody>
      </p:sp>
      <p:sp>
        <p:nvSpPr>
          <p:cNvPr id="3" name="Title 2">
            <a:extLst>
              <a:ext uri="{FF2B5EF4-FFF2-40B4-BE49-F238E27FC236}">
                <a16:creationId xmlns:a16="http://schemas.microsoft.com/office/drawing/2014/main" xmlns="" id="{E45447B8-E71B-432A-8D77-1E31EAE7340B}"/>
              </a:ext>
            </a:extLst>
          </p:cNvPr>
          <p:cNvSpPr>
            <a:spLocks noGrp="1"/>
          </p:cNvSpPr>
          <p:nvPr>
            <p:ph type="title"/>
          </p:nvPr>
        </p:nvSpPr>
        <p:spPr/>
        <p:txBody>
          <a:bodyPr/>
          <a:lstStyle/>
          <a:p>
            <a:r>
              <a:rPr lang="en-US" dirty="0">
                <a:latin typeface="+mj-lt"/>
              </a:rPr>
              <a:t>Adapting to Our New Environment…</a:t>
            </a:r>
          </a:p>
        </p:txBody>
      </p:sp>
      <p:sp>
        <p:nvSpPr>
          <p:cNvPr id="6" name="TextBox 5">
            <a:extLst>
              <a:ext uri="{FF2B5EF4-FFF2-40B4-BE49-F238E27FC236}">
                <a16:creationId xmlns:a16="http://schemas.microsoft.com/office/drawing/2014/main" xmlns="" id="{85D632F4-81F4-394D-8BE3-D2F3C170F40E}"/>
              </a:ext>
            </a:extLst>
          </p:cNvPr>
          <p:cNvSpPr txBox="1"/>
          <p:nvPr/>
        </p:nvSpPr>
        <p:spPr>
          <a:xfrm>
            <a:off x="2507530" y="6345282"/>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8" name="Picture 7">
            <a:extLst>
              <a:ext uri="{FF2B5EF4-FFF2-40B4-BE49-F238E27FC236}">
                <a16:creationId xmlns:a16="http://schemas.microsoft.com/office/drawing/2014/main" xmlns="" id="{9C765F1D-B40B-7B4D-9020-9AAAE2BF5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063" y="2100002"/>
            <a:ext cx="4274613" cy="3221388"/>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90653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6369D55-E01D-4F39-803C-487EAA025936}"/>
              </a:ext>
            </a:extLst>
          </p:cNvPr>
          <p:cNvSpPr>
            <a:spLocks noGrp="1"/>
          </p:cNvSpPr>
          <p:nvPr>
            <p:ph idx="1"/>
          </p:nvPr>
        </p:nvSpPr>
        <p:spPr>
          <a:xfrm>
            <a:off x="838200" y="1993685"/>
            <a:ext cx="5734050" cy="3286126"/>
          </a:xfrm>
        </p:spPr>
        <p:txBody>
          <a:bodyPr>
            <a:normAutofit lnSpcReduction="10000"/>
          </a:bodyPr>
          <a:lstStyle/>
          <a:p>
            <a:pPr marL="0" indent="0">
              <a:lnSpc>
                <a:spcPct val="100000"/>
              </a:lnSpc>
              <a:spcBef>
                <a:spcPts val="600"/>
              </a:spcBef>
              <a:spcAft>
                <a:spcPts val="600"/>
              </a:spcAft>
              <a:buNone/>
            </a:pPr>
            <a:r>
              <a:rPr lang="en-US" sz="3200" b="1" dirty="0">
                <a:latin typeface="+mn-lt"/>
              </a:rPr>
              <a:t>Pandemic Forces Food Chain Reaction By Small Farmers: </a:t>
            </a:r>
          </a:p>
          <a:p>
            <a:pPr>
              <a:lnSpc>
                <a:spcPct val="120000"/>
              </a:lnSpc>
              <a:spcBef>
                <a:spcPts val="600"/>
              </a:spcBef>
              <a:spcAft>
                <a:spcPts val="600"/>
              </a:spcAft>
            </a:pPr>
            <a:r>
              <a:rPr lang="en-US" sz="3200" dirty="0">
                <a:latin typeface="+mn-lt"/>
              </a:rPr>
              <a:t>Embracing Home Delivery</a:t>
            </a:r>
          </a:p>
          <a:p>
            <a:pPr>
              <a:lnSpc>
                <a:spcPct val="100000"/>
              </a:lnSpc>
              <a:spcBef>
                <a:spcPts val="0"/>
              </a:spcBef>
            </a:pPr>
            <a:r>
              <a:rPr lang="en-US" sz="3200" dirty="0">
                <a:latin typeface="+mn-lt"/>
              </a:rPr>
              <a:t>Online Sales And Drive-thru Farmers Markets</a:t>
            </a:r>
            <a:endParaRPr lang="en-US" dirty="0">
              <a:latin typeface="+mn-lt"/>
            </a:endParaRPr>
          </a:p>
        </p:txBody>
      </p:sp>
      <p:sp>
        <p:nvSpPr>
          <p:cNvPr id="3" name="Title 2">
            <a:extLst>
              <a:ext uri="{FF2B5EF4-FFF2-40B4-BE49-F238E27FC236}">
                <a16:creationId xmlns:a16="http://schemas.microsoft.com/office/drawing/2014/main" xmlns="" id="{C60AD5C6-3328-4AC3-95A2-FB359ACC5D39}"/>
              </a:ext>
            </a:extLst>
          </p:cNvPr>
          <p:cNvSpPr>
            <a:spLocks noGrp="1"/>
          </p:cNvSpPr>
          <p:nvPr>
            <p:ph type="title"/>
          </p:nvPr>
        </p:nvSpPr>
        <p:spPr/>
        <p:txBody>
          <a:bodyPr/>
          <a:lstStyle/>
          <a:p>
            <a:r>
              <a:rPr lang="en-US" dirty="0"/>
              <a:t>Got Milk?</a:t>
            </a:r>
          </a:p>
        </p:txBody>
      </p:sp>
      <p:pic>
        <p:nvPicPr>
          <p:cNvPr id="4" name="Picture 12">
            <a:extLst>
              <a:ext uri="{FF2B5EF4-FFF2-40B4-BE49-F238E27FC236}">
                <a16:creationId xmlns:a16="http://schemas.microsoft.com/office/drawing/2014/main" xmlns="" id="{368AD0EA-71D7-4E9E-AF24-882DBC51A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622057" y="1993685"/>
            <a:ext cx="4514397" cy="3006940"/>
          </a:xfrm>
          <a:prstGeom prst="rect">
            <a:avLst/>
          </a:prstGeom>
          <a:noFill/>
          <a:ln w="1270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6CC9117-4755-4840-A767-F03BB7D2F22D}"/>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990273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2F9954-8C6C-49E6-8E9A-4D49ECD28F32}"/>
              </a:ext>
            </a:extLst>
          </p:cNvPr>
          <p:cNvSpPr>
            <a:spLocks noGrp="1"/>
          </p:cNvSpPr>
          <p:nvPr>
            <p:ph type="title"/>
          </p:nvPr>
        </p:nvSpPr>
        <p:spPr>
          <a:xfrm>
            <a:off x="1039091" y="365125"/>
            <a:ext cx="10314708" cy="1006475"/>
          </a:xfrm>
        </p:spPr>
        <p:txBody>
          <a:bodyPr/>
          <a:lstStyle/>
          <a:p>
            <a:r>
              <a:rPr lang="en-US" dirty="0"/>
              <a:t>Farmers Market Adaptations</a:t>
            </a:r>
          </a:p>
        </p:txBody>
      </p:sp>
      <p:pic>
        <p:nvPicPr>
          <p:cNvPr id="4" name="Picture 3">
            <a:extLst>
              <a:ext uri="{FF2B5EF4-FFF2-40B4-BE49-F238E27FC236}">
                <a16:creationId xmlns:a16="http://schemas.microsoft.com/office/drawing/2014/main" xmlns="" id="{A8242CE3-3962-4E8D-9D34-9D930026BC01}"/>
              </a:ext>
            </a:extLst>
          </p:cNvPr>
          <p:cNvPicPr>
            <a:picLocks noChangeAspect="1"/>
          </p:cNvPicPr>
          <p:nvPr/>
        </p:nvPicPr>
        <p:blipFill rotWithShape="1">
          <a:blip r:embed="rId3"/>
          <a:srcRect l="49154" t="29024" r="35731" b="11996"/>
          <a:stretch/>
        </p:blipFill>
        <p:spPr>
          <a:xfrm>
            <a:off x="4280240" y="1607126"/>
            <a:ext cx="3409031" cy="4371885"/>
          </a:xfrm>
          <a:prstGeom prst="rect">
            <a:avLst/>
          </a:prstGeom>
        </p:spPr>
      </p:pic>
      <p:sp>
        <p:nvSpPr>
          <p:cNvPr id="5" name="TextBox 4">
            <a:extLst>
              <a:ext uri="{FF2B5EF4-FFF2-40B4-BE49-F238E27FC236}">
                <a16:creationId xmlns:a16="http://schemas.microsoft.com/office/drawing/2014/main" xmlns="" id="{75C5F6E4-8A18-2B49-9B41-AE7E6E0D5BBB}"/>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842461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3D1ED3-39C3-4EEE-9234-2D062389C28B}"/>
              </a:ext>
            </a:extLst>
          </p:cNvPr>
          <p:cNvSpPr>
            <a:spLocks noGrp="1"/>
          </p:cNvSpPr>
          <p:nvPr>
            <p:ph type="title"/>
          </p:nvPr>
        </p:nvSpPr>
        <p:spPr>
          <a:xfrm>
            <a:off x="838200" y="365125"/>
            <a:ext cx="4549726" cy="1154186"/>
          </a:xfrm>
        </p:spPr>
        <p:txBody>
          <a:bodyPr/>
          <a:lstStyle/>
          <a:p>
            <a:r>
              <a:rPr lang="en-US" dirty="0">
                <a:latin typeface="+mj-lt"/>
              </a:rPr>
              <a:t>Online Ordering</a:t>
            </a:r>
          </a:p>
        </p:txBody>
      </p:sp>
      <p:pic>
        <p:nvPicPr>
          <p:cNvPr id="1026" name="Picture 2">
            <a:extLst>
              <a:ext uri="{FF2B5EF4-FFF2-40B4-BE49-F238E27FC236}">
                <a16:creationId xmlns:a16="http://schemas.microsoft.com/office/drawing/2014/main" xmlns="" id="{A43B5229-EB63-440B-BAA8-3CF5CCC76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978" y="1637262"/>
            <a:ext cx="5176698" cy="43311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03077A7E-5D72-4EA7-B76F-1EC55B1E7412}"/>
              </a:ext>
            </a:extLst>
          </p:cNvPr>
          <p:cNvSpPr txBox="1"/>
          <p:nvPr/>
        </p:nvSpPr>
        <p:spPr>
          <a:xfrm>
            <a:off x="561110" y="3013047"/>
            <a:ext cx="5659582" cy="1200329"/>
          </a:xfrm>
          <a:prstGeom prst="rect">
            <a:avLst/>
          </a:prstGeom>
          <a:noFill/>
        </p:spPr>
        <p:txBody>
          <a:bodyPr wrap="square" rtlCol="0">
            <a:spAutoFit/>
          </a:bodyPr>
          <a:lstStyle/>
          <a:p>
            <a:pPr algn="r"/>
            <a:r>
              <a:rPr lang="en-US" sz="3600" dirty="0"/>
              <a:t>Pittsfield Township Farmers Market</a:t>
            </a:r>
          </a:p>
        </p:txBody>
      </p:sp>
      <p:sp>
        <p:nvSpPr>
          <p:cNvPr id="5" name="TextBox 4">
            <a:extLst>
              <a:ext uri="{FF2B5EF4-FFF2-40B4-BE49-F238E27FC236}">
                <a16:creationId xmlns:a16="http://schemas.microsoft.com/office/drawing/2014/main" xmlns="" id="{D6704703-C06F-D74B-8939-8D47706F27C3}"/>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664707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F8C9ED-BE79-479C-92CD-674F4B3E5ED6}"/>
              </a:ext>
            </a:extLst>
          </p:cNvPr>
          <p:cNvSpPr>
            <a:spLocks noGrp="1"/>
          </p:cNvSpPr>
          <p:nvPr>
            <p:ph type="title"/>
          </p:nvPr>
        </p:nvSpPr>
        <p:spPr/>
        <p:txBody>
          <a:bodyPr/>
          <a:lstStyle/>
          <a:p>
            <a:r>
              <a:rPr lang="en-US" dirty="0">
                <a:latin typeface="+mj-lt"/>
              </a:rPr>
              <a:t>Curbside Pick up and Delivery</a:t>
            </a:r>
          </a:p>
        </p:txBody>
      </p:sp>
      <p:sp>
        <p:nvSpPr>
          <p:cNvPr id="3" name="Content Placeholder 2">
            <a:extLst>
              <a:ext uri="{FF2B5EF4-FFF2-40B4-BE49-F238E27FC236}">
                <a16:creationId xmlns:a16="http://schemas.microsoft.com/office/drawing/2014/main" xmlns="" id="{EDDAC265-CF65-4DC8-9709-C5CB36079C63}"/>
              </a:ext>
            </a:extLst>
          </p:cNvPr>
          <p:cNvSpPr>
            <a:spLocks noGrp="1"/>
          </p:cNvSpPr>
          <p:nvPr>
            <p:ph idx="1"/>
          </p:nvPr>
        </p:nvSpPr>
        <p:spPr>
          <a:xfrm>
            <a:off x="838200" y="2050474"/>
            <a:ext cx="6305550" cy="3671454"/>
          </a:xfrm>
        </p:spPr>
        <p:txBody>
          <a:bodyPr/>
          <a:lstStyle/>
          <a:p>
            <a:pPr marL="0" indent="0">
              <a:buNone/>
            </a:pPr>
            <a:r>
              <a:rPr lang="en-US" dirty="0">
                <a:latin typeface="+mn-lt"/>
              </a:rPr>
              <a:t>Some producers are finding new ways to get products to customers</a:t>
            </a:r>
          </a:p>
          <a:p>
            <a:r>
              <a:rPr lang="en-US" dirty="0">
                <a:latin typeface="+mn-lt"/>
              </a:rPr>
              <a:t>Producers set up at a conveniently located parking lot</a:t>
            </a:r>
          </a:p>
          <a:p>
            <a:r>
              <a:rPr lang="en-US" dirty="0">
                <a:latin typeface="+mn-lt"/>
              </a:rPr>
              <a:t>Communicate to customers when they will be there</a:t>
            </a:r>
          </a:p>
          <a:p>
            <a:r>
              <a:rPr lang="en-US" dirty="0">
                <a:latin typeface="+mn-lt"/>
              </a:rPr>
              <a:t>Customers drive up and orders are loaded directly into their car</a:t>
            </a:r>
          </a:p>
        </p:txBody>
      </p:sp>
      <p:pic>
        <p:nvPicPr>
          <p:cNvPr id="4" name="Picture 3">
            <a:extLst>
              <a:ext uri="{FF2B5EF4-FFF2-40B4-BE49-F238E27FC236}">
                <a16:creationId xmlns:a16="http://schemas.microsoft.com/office/drawing/2014/main" xmlns="" id="{EAAA7FE0-4261-4159-831F-F3D816993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485" y="2050473"/>
            <a:ext cx="4205844" cy="2735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xmlns="" id="{F9DFD78B-17DB-9D4F-BA49-8BFE5208904C}"/>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778690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424273-B4E6-47B6-8287-5224A8C641EC}"/>
              </a:ext>
            </a:extLst>
          </p:cNvPr>
          <p:cNvSpPr>
            <a:spLocks noGrp="1"/>
          </p:cNvSpPr>
          <p:nvPr>
            <p:ph type="title"/>
          </p:nvPr>
        </p:nvSpPr>
        <p:spPr>
          <a:xfrm>
            <a:off x="838200" y="365126"/>
            <a:ext cx="3666893" cy="1084534"/>
          </a:xfrm>
        </p:spPr>
        <p:txBody>
          <a:bodyPr>
            <a:normAutofit fontScale="90000"/>
          </a:bodyPr>
          <a:lstStyle/>
          <a:p>
            <a:r>
              <a:rPr lang="en-US" dirty="0">
                <a:latin typeface="+mj-lt"/>
              </a:rPr>
              <a:t>Drive Through</a:t>
            </a:r>
          </a:p>
        </p:txBody>
      </p:sp>
      <p:sp>
        <p:nvSpPr>
          <p:cNvPr id="4" name="Rectangle 3">
            <a:extLst>
              <a:ext uri="{FF2B5EF4-FFF2-40B4-BE49-F238E27FC236}">
                <a16:creationId xmlns:a16="http://schemas.microsoft.com/office/drawing/2014/main" xmlns="" id="{D6A2A058-5FCA-4866-AC6F-0F0CA8496D8D}"/>
              </a:ext>
            </a:extLst>
          </p:cNvPr>
          <p:cNvSpPr/>
          <p:nvPr/>
        </p:nvSpPr>
        <p:spPr>
          <a:xfrm>
            <a:off x="3048000" y="3105835"/>
            <a:ext cx="6096000" cy="646331"/>
          </a:xfrm>
          <a:prstGeom prst="rect">
            <a:avLst/>
          </a:prstGeom>
        </p:spPr>
        <p:txBody>
          <a:bodyPr>
            <a:spAutoFit/>
          </a:bodyPr>
          <a:lstStyle/>
          <a:p>
            <a:r>
              <a:rPr lang="en-US" dirty="0"/>
              <a:t/>
            </a:r>
            <a:br>
              <a:rPr lang="en-US" dirty="0"/>
            </a:br>
            <a:endParaRPr lang="en-US" dirty="0"/>
          </a:p>
        </p:txBody>
      </p:sp>
      <p:pic>
        <p:nvPicPr>
          <p:cNvPr id="5" name="Picture 4">
            <a:extLst>
              <a:ext uri="{FF2B5EF4-FFF2-40B4-BE49-F238E27FC236}">
                <a16:creationId xmlns:a16="http://schemas.microsoft.com/office/drawing/2014/main" xmlns="" id="{C3FD0B1E-42C4-41B8-9FC5-04778C87F70B}"/>
              </a:ext>
            </a:extLst>
          </p:cNvPr>
          <p:cNvPicPr>
            <a:picLocks noChangeAspect="1"/>
          </p:cNvPicPr>
          <p:nvPr/>
        </p:nvPicPr>
        <p:blipFill rotWithShape="1">
          <a:blip r:embed="rId3"/>
          <a:srcRect l="57988" t="6228" r="17317" b="34395"/>
          <a:stretch/>
        </p:blipFill>
        <p:spPr>
          <a:xfrm>
            <a:off x="7978239" y="1229457"/>
            <a:ext cx="3749440" cy="3067605"/>
          </a:xfrm>
          <a:prstGeom prst="rect">
            <a:avLst/>
          </a:prstGeom>
        </p:spPr>
      </p:pic>
      <p:sp>
        <p:nvSpPr>
          <p:cNvPr id="6" name="TextBox 5">
            <a:extLst>
              <a:ext uri="{FF2B5EF4-FFF2-40B4-BE49-F238E27FC236}">
                <a16:creationId xmlns:a16="http://schemas.microsoft.com/office/drawing/2014/main" xmlns="" id="{D597A6E6-1647-4EFA-8C85-97AB8F998F55}"/>
              </a:ext>
            </a:extLst>
          </p:cNvPr>
          <p:cNvSpPr txBox="1"/>
          <p:nvPr/>
        </p:nvSpPr>
        <p:spPr>
          <a:xfrm>
            <a:off x="838200" y="2013228"/>
            <a:ext cx="6934200" cy="2137316"/>
          </a:xfrm>
          <a:prstGeom prst="rect">
            <a:avLst/>
          </a:prstGeom>
          <a:noFill/>
        </p:spPr>
        <p:txBody>
          <a:bodyPr wrap="square" rtlCol="0">
            <a:spAutoFit/>
          </a:bodyPr>
          <a:lstStyle/>
          <a:p>
            <a:r>
              <a:rPr lang="en-US" sz="2800" dirty="0"/>
              <a:t>Local Food Hub in Charlottesville, Virginia</a:t>
            </a:r>
          </a:p>
          <a:p>
            <a:pPr marL="285750" indent="-285750">
              <a:lnSpc>
                <a:spcPct val="150000"/>
              </a:lnSpc>
              <a:buFont typeface="Arial" panose="020B0604020202020204" pitchFamily="34" charset="0"/>
              <a:buChar char="•"/>
            </a:pPr>
            <a:r>
              <a:rPr lang="en-US" sz="2400" dirty="0"/>
              <a:t>Customers pre-order and drive through the market to pick up from vendors during a designated pick-up time</a:t>
            </a:r>
          </a:p>
        </p:txBody>
      </p:sp>
      <p:sp>
        <p:nvSpPr>
          <p:cNvPr id="7" name="TextBox 6">
            <a:extLst>
              <a:ext uri="{FF2B5EF4-FFF2-40B4-BE49-F238E27FC236}">
                <a16:creationId xmlns:a16="http://schemas.microsoft.com/office/drawing/2014/main" xmlns="" id="{FFE0F76E-85B0-5746-BBF2-2B40DC775FE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450613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FA18A1-FB96-4B04-BA16-90CB5D50AF26}"/>
              </a:ext>
            </a:extLst>
          </p:cNvPr>
          <p:cNvSpPr>
            <a:spLocks noGrp="1"/>
          </p:cNvSpPr>
          <p:nvPr>
            <p:ph type="title"/>
          </p:nvPr>
        </p:nvSpPr>
        <p:spPr>
          <a:xfrm>
            <a:off x="838199" y="277092"/>
            <a:ext cx="10515600" cy="1325563"/>
          </a:xfrm>
        </p:spPr>
        <p:txBody>
          <a:bodyPr/>
          <a:lstStyle/>
          <a:p>
            <a:r>
              <a:rPr lang="en-US" dirty="0">
                <a:latin typeface="Avenir Medium" panose="02000503020000020003" pitchFamily="2" charset="0"/>
              </a:rPr>
              <a:t>Community Supported Agriculture (CSA)</a:t>
            </a:r>
          </a:p>
        </p:txBody>
      </p:sp>
      <p:sp>
        <p:nvSpPr>
          <p:cNvPr id="3" name="Content Placeholder 2">
            <a:extLst>
              <a:ext uri="{FF2B5EF4-FFF2-40B4-BE49-F238E27FC236}">
                <a16:creationId xmlns:a16="http://schemas.microsoft.com/office/drawing/2014/main" xmlns="" id="{96E3FD59-C5B5-42A5-8AEC-BD6A3370532F}"/>
              </a:ext>
            </a:extLst>
          </p:cNvPr>
          <p:cNvSpPr>
            <a:spLocks noGrp="1"/>
          </p:cNvSpPr>
          <p:nvPr>
            <p:ph idx="1"/>
          </p:nvPr>
        </p:nvSpPr>
        <p:spPr>
          <a:xfrm>
            <a:off x="838200" y="2064326"/>
            <a:ext cx="7077076" cy="3726873"/>
          </a:xfrm>
        </p:spPr>
        <p:txBody>
          <a:bodyPr>
            <a:noAutofit/>
          </a:bodyPr>
          <a:lstStyle/>
          <a:p>
            <a:pPr>
              <a:lnSpc>
                <a:spcPct val="100000"/>
              </a:lnSpc>
              <a:spcBef>
                <a:spcPts val="600"/>
              </a:spcBef>
              <a:spcAft>
                <a:spcPts val="600"/>
              </a:spcAft>
            </a:pPr>
            <a:r>
              <a:rPr lang="en-US" sz="2400" dirty="0"/>
              <a:t>Customers pay for weekly share of farm products</a:t>
            </a:r>
          </a:p>
          <a:p>
            <a:pPr>
              <a:lnSpc>
                <a:spcPct val="100000"/>
              </a:lnSpc>
              <a:spcBef>
                <a:spcPts val="600"/>
              </a:spcBef>
              <a:spcAft>
                <a:spcPts val="600"/>
              </a:spcAft>
            </a:pPr>
            <a:r>
              <a:rPr lang="en-US" sz="2400" dirty="0"/>
              <a:t>Anecdotally, CSAs have seen an increase during COVID-19</a:t>
            </a:r>
          </a:p>
          <a:p>
            <a:pPr marL="0" indent="0">
              <a:lnSpc>
                <a:spcPct val="100000"/>
              </a:lnSpc>
              <a:spcBef>
                <a:spcPts val="600"/>
              </a:spcBef>
              <a:buNone/>
            </a:pPr>
            <a:r>
              <a:rPr lang="en-US" sz="2400" b="1" dirty="0">
                <a:latin typeface="Avenir Heavy" panose="02000503020000020003" pitchFamily="2" charset="0"/>
              </a:rPr>
              <a:t>Producer benefits:</a:t>
            </a:r>
          </a:p>
          <a:p>
            <a:pPr>
              <a:lnSpc>
                <a:spcPct val="100000"/>
              </a:lnSpc>
              <a:spcBef>
                <a:spcPts val="600"/>
              </a:spcBef>
              <a:spcAft>
                <a:spcPts val="600"/>
              </a:spcAft>
            </a:pPr>
            <a:r>
              <a:rPr lang="en-US" sz="2400" dirty="0"/>
              <a:t>Receive payment early in the season, which helps with the farm's cash flow</a:t>
            </a:r>
          </a:p>
          <a:p>
            <a:pPr>
              <a:lnSpc>
                <a:spcPct val="100000"/>
              </a:lnSpc>
              <a:spcBef>
                <a:spcPts val="600"/>
              </a:spcBef>
              <a:spcAft>
                <a:spcPts val="600"/>
              </a:spcAft>
            </a:pPr>
            <a:r>
              <a:rPr lang="en-US" sz="2400" dirty="0"/>
              <a:t>Spend time marketing the food early in the year, before their 16-hour days in the field begins</a:t>
            </a:r>
          </a:p>
        </p:txBody>
      </p:sp>
      <p:sp>
        <p:nvSpPr>
          <p:cNvPr id="4" name="TextBox 3">
            <a:extLst>
              <a:ext uri="{FF2B5EF4-FFF2-40B4-BE49-F238E27FC236}">
                <a16:creationId xmlns:a16="http://schemas.microsoft.com/office/drawing/2014/main" xmlns="" id="{B4C6A2F3-8F48-A34A-8466-07943E3F63A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5" name="Picture 4">
            <a:extLst>
              <a:ext uri="{FF2B5EF4-FFF2-40B4-BE49-F238E27FC236}">
                <a16:creationId xmlns:a16="http://schemas.microsoft.com/office/drawing/2014/main" xmlns="" id="{257591D7-D905-5A4B-ABCA-0A7E4943E1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9844" y="2064326"/>
            <a:ext cx="3442578" cy="2293361"/>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237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C1FA716-F48A-42FE-A817-A7B08FB94D71}"/>
              </a:ext>
            </a:extLst>
          </p:cNvPr>
          <p:cNvSpPr>
            <a:spLocks noGrp="1"/>
          </p:cNvSpPr>
          <p:nvPr>
            <p:ph type="title"/>
          </p:nvPr>
        </p:nvSpPr>
        <p:spPr/>
        <p:txBody>
          <a:bodyPr/>
          <a:lstStyle/>
          <a:p>
            <a:r>
              <a:rPr lang="en-US" dirty="0"/>
              <a:t>Marketing </a:t>
            </a:r>
          </a:p>
        </p:txBody>
      </p:sp>
      <p:pic>
        <p:nvPicPr>
          <p:cNvPr id="4" name="Picture 11">
            <a:extLst>
              <a:ext uri="{FF2B5EF4-FFF2-40B4-BE49-F238E27FC236}">
                <a16:creationId xmlns:a16="http://schemas.microsoft.com/office/drawing/2014/main" xmlns="" id="{35D26865-02DF-4750-9439-584EA88515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3285" y="1690686"/>
            <a:ext cx="2679508" cy="26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xmlns="" id="{C37BDB77-6022-4CAF-8D78-914EB3A95F28}"/>
              </a:ext>
            </a:extLst>
          </p:cNvPr>
          <p:cNvSpPr>
            <a:spLocks noGrp="1"/>
          </p:cNvSpPr>
          <p:nvPr>
            <p:ph idx="1"/>
          </p:nvPr>
        </p:nvSpPr>
        <p:spPr>
          <a:xfrm>
            <a:off x="838200" y="2050472"/>
            <a:ext cx="8205085" cy="2563091"/>
          </a:xfrm>
        </p:spPr>
        <p:txBody>
          <a:bodyPr>
            <a:normAutofit lnSpcReduction="10000"/>
          </a:bodyPr>
          <a:lstStyle/>
          <a:p>
            <a:pPr marL="0" indent="0">
              <a:lnSpc>
                <a:spcPct val="100000"/>
              </a:lnSpc>
              <a:spcBef>
                <a:spcPts val="600"/>
              </a:spcBef>
              <a:spcAft>
                <a:spcPts val="600"/>
              </a:spcAft>
              <a:buNone/>
            </a:pPr>
            <a:r>
              <a:rPr lang="en-US" sz="3200" b="1" dirty="0">
                <a:latin typeface="+mn-lt"/>
                <a:cs typeface="Calibri" panose="020F0502020204030204" pitchFamily="34" charset="0"/>
              </a:rPr>
              <a:t>Utilize this opportunity! Don’t:</a:t>
            </a:r>
          </a:p>
          <a:p>
            <a:pPr lvl="1">
              <a:lnSpc>
                <a:spcPct val="100000"/>
              </a:lnSpc>
              <a:spcBef>
                <a:spcPts val="600"/>
              </a:spcBef>
              <a:spcAft>
                <a:spcPts val="600"/>
              </a:spcAft>
            </a:pPr>
            <a:r>
              <a:rPr lang="en-US" sz="2800" dirty="0">
                <a:latin typeface="+mn-lt"/>
              </a:rPr>
              <a:t>Assume that the customers will stay after the COVID-19 crisis is over</a:t>
            </a:r>
          </a:p>
          <a:p>
            <a:pPr lvl="1">
              <a:lnSpc>
                <a:spcPct val="100000"/>
              </a:lnSpc>
              <a:spcBef>
                <a:spcPts val="600"/>
              </a:spcBef>
              <a:spcAft>
                <a:spcPts val="600"/>
              </a:spcAft>
            </a:pPr>
            <a:r>
              <a:rPr lang="en-US" sz="2800" dirty="0">
                <a:latin typeface="+mn-lt"/>
              </a:rPr>
              <a:t>Assume that email marketing does not work</a:t>
            </a:r>
          </a:p>
          <a:p>
            <a:pPr lvl="1">
              <a:lnSpc>
                <a:spcPct val="100000"/>
              </a:lnSpc>
              <a:spcBef>
                <a:spcPts val="600"/>
              </a:spcBef>
              <a:spcAft>
                <a:spcPts val="600"/>
              </a:spcAft>
            </a:pPr>
            <a:r>
              <a:rPr lang="en-US" sz="2800" dirty="0">
                <a:latin typeface="+mn-lt"/>
              </a:rPr>
              <a:t>Assume you do not have time to market </a:t>
            </a:r>
          </a:p>
        </p:txBody>
      </p:sp>
      <p:sp>
        <p:nvSpPr>
          <p:cNvPr id="6" name="TextBox 5">
            <a:extLst>
              <a:ext uri="{FF2B5EF4-FFF2-40B4-BE49-F238E27FC236}">
                <a16:creationId xmlns:a16="http://schemas.microsoft.com/office/drawing/2014/main" xmlns="" id="{836912BC-8233-534D-AB6F-58760A4993C6}"/>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2" name="Rounded Rectangle 1">
            <a:extLst>
              <a:ext uri="{FF2B5EF4-FFF2-40B4-BE49-F238E27FC236}">
                <a16:creationId xmlns:a16="http://schemas.microsoft.com/office/drawing/2014/main" xmlns="" id="{D3732FF0-EB38-EC4F-AFD7-FB87C957776C}"/>
              </a:ext>
            </a:extLst>
          </p:cNvPr>
          <p:cNvSpPr/>
          <p:nvPr/>
        </p:nvSpPr>
        <p:spPr>
          <a:xfrm>
            <a:off x="952500" y="4834912"/>
            <a:ext cx="10515600" cy="99752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rgbClr val="00B0F0"/>
                </a:solidFill>
              </a:rPr>
              <a:t>Make that personal connection and build trust now.</a:t>
            </a:r>
          </a:p>
        </p:txBody>
      </p:sp>
    </p:spTree>
    <p:extLst>
      <p:ext uri="{BB962C8B-B14F-4D97-AF65-F5344CB8AC3E}">
        <p14:creationId xmlns:p14="http://schemas.microsoft.com/office/powerpoint/2010/main" val="4003286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0FDCE26-5523-4000-8813-5D216C8455F3}"/>
              </a:ext>
            </a:extLst>
          </p:cNvPr>
          <p:cNvPicPr>
            <a:picLocks noGrp="1" noChangeAspect="1"/>
          </p:cNvPicPr>
          <p:nvPr>
            <p:ph idx="1"/>
          </p:nvPr>
        </p:nvPicPr>
        <p:blipFill>
          <a:blip r:embed="rId2"/>
          <a:stretch>
            <a:fillRect/>
          </a:stretch>
        </p:blipFill>
        <p:spPr>
          <a:xfrm>
            <a:off x="9917273" y="4602884"/>
            <a:ext cx="1595354" cy="1137201"/>
          </a:xfrm>
          <a:prstGeom prst="rect">
            <a:avLst/>
          </a:prstGeom>
        </p:spPr>
      </p:pic>
      <p:sp>
        <p:nvSpPr>
          <p:cNvPr id="3" name="Title 2">
            <a:extLst>
              <a:ext uri="{FF2B5EF4-FFF2-40B4-BE49-F238E27FC236}">
                <a16:creationId xmlns:a16="http://schemas.microsoft.com/office/drawing/2014/main" xmlns="" id="{149B2EA1-3594-4087-BC53-30C52E62C1C1}"/>
              </a:ext>
            </a:extLst>
          </p:cNvPr>
          <p:cNvSpPr>
            <a:spLocks noGrp="1"/>
          </p:cNvSpPr>
          <p:nvPr>
            <p:ph type="title"/>
          </p:nvPr>
        </p:nvSpPr>
        <p:spPr/>
        <p:txBody>
          <a:bodyPr/>
          <a:lstStyle/>
          <a:p>
            <a:r>
              <a:rPr lang="en-US" dirty="0"/>
              <a:t>Presenters</a:t>
            </a:r>
          </a:p>
        </p:txBody>
      </p:sp>
      <p:sp>
        <p:nvSpPr>
          <p:cNvPr id="5" name="Rectangle 4">
            <a:extLst>
              <a:ext uri="{FF2B5EF4-FFF2-40B4-BE49-F238E27FC236}">
                <a16:creationId xmlns:a16="http://schemas.microsoft.com/office/drawing/2014/main" xmlns="" id="{D165E59B-561E-4CF6-907E-7B9EDFE3BB68}"/>
              </a:ext>
            </a:extLst>
          </p:cNvPr>
          <p:cNvSpPr/>
          <p:nvPr/>
        </p:nvSpPr>
        <p:spPr>
          <a:xfrm>
            <a:off x="3333898" y="2169324"/>
            <a:ext cx="837247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venir LT Std 45 Book" panose="020B0502020203020204" pitchFamily="34" charset="0"/>
                <a:cs typeface="Calibri" panose="020F0502020204030204" pitchFamily="34" charset="0"/>
              </a:rPr>
              <a:t>Michael Carlo </a:t>
            </a:r>
            <a:r>
              <a:rPr kumimoji="0" lang="en-US" sz="1800" u="none" strike="noStrike" kern="1200" cap="none" spc="0" normalizeH="0" baseline="0" noProof="0" dirty="0">
                <a:ln>
                  <a:noFill/>
                </a:ln>
                <a:solidFill>
                  <a:srgbClr val="000000"/>
                </a:solidFill>
                <a:effectLst/>
                <a:uLnTx/>
                <a:uFillTx/>
                <a:latin typeface="Avenir LT Std 45 Book" panose="020B0502020203020204" pitchFamily="34" charset="0"/>
                <a:cs typeface="Calibri" panose="020F0502020204030204" pitchFamily="34" charset="0"/>
              </a:rPr>
              <a:t>is a Natural Resource Specialist on the Outcomes Team in the Resource Inventory &amp; Assessment Division of the Natural Resources Conservation Services (NRCS). He is the Leader of the NRCS Historically Underserved Farmers and Ranchers Working Group.</a:t>
            </a:r>
          </a:p>
        </p:txBody>
      </p:sp>
      <p:pic>
        <p:nvPicPr>
          <p:cNvPr id="6" name="Picture 5">
            <a:extLst>
              <a:ext uri="{FF2B5EF4-FFF2-40B4-BE49-F238E27FC236}">
                <a16:creationId xmlns:a16="http://schemas.microsoft.com/office/drawing/2014/main" xmlns="" id="{043A8995-5F6C-491F-A56E-E7EFE7EEF30B}"/>
              </a:ext>
            </a:extLst>
          </p:cNvPr>
          <p:cNvPicPr>
            <a:picLocks noChangeAspect="1"/>
          </p:cNvPicPr>
          <p:nvPr/>
        </p:nvPicPr>
        <p:blipFill>
          <a:blip r:embed="rId3"/>
          <a:stretch>
            <a:fillRect/>
          </a:stretch>
        </p:blipFill>
        <p:spPr>
          <a:xfrm>
            <a:off x="808499" y="2014967"/>
            <a:ext cx="2371702" cy="158338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CC789E44-C1E9-1946-8725-DF7145ACC1BE}"/>
              </a:ext>
            </a:extLst>
          </p:cNvPr>
          <p:cNvSpPr txBox="1"/>
          <p:nvPr/>
        </p:nvSpPr>
        <p:spPr>
          <a:xfrm>
            <a:off x="2507530" y="640364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8" name="Rectangle 7">
            <a:extLst>
              <a:ext uri="{FF2B5EF4-FFF2-40B4-BE49-F238E27FC236}">
                <a16:creationId xmlns:a16="http://schemas.microsoft.com/office/drawing/2014/main" xmlns="" id="{57FE4F32-6AFE-714C-873E-487D113148E6}"/>
              </a:ext>
            </a:extLst>
          </p:cNvPr>
          <p:cNvSpPr/>
          <p:nvPr/>
        </p:nvSpPr>
        <p:spPr>
          <a:xfrm>
            <a:off x="1179528" y="4652256"/>
            <a:ext cx="8737745" cy="923330"/>
          </a:xfrm>
          <a:prstGeom prst="rect">
            <a:avLst/>
          </a:prstGeom>
        </p:spPr>
        <p:txBody>
          <a:bodyPr wrap="square">
            <a:spAutoFit/>
          </a:bodyPr>
          <a:lstStyle/>
          <a:p>
            <a:pPr lvl="0" algn="r">
              <a:defRPr/>
            </a:pPr>
            <a:r>
              <a:rPr lang="en-US" b="1" dirty="0">
                <a:solidFill>
                  <a:srgbClr val="000000"/>
                </a:solidFill>
                <a:latin typeface="Avenir LT Std 45 Book" panose="020B0502020203020204" pitchFamily="34" charset="0"/>
                <a:cs typeface="Arial" panose="020B0604020202020204" pitchFamily="34" charset="0"/>
              </a:rPr>
              <a:t>Cynthia Cuellar </a:t>
            </a:r>
            <a:r>
              <a:rPr lang="en-US" dirty="0">
                <a:solidFill>
                  <a:srgbClr val="000000"/>
                </a:solidFill>
                <a:latin typeface="Avenir LT Std 45 Book" panose="020B0502020203020204" pitchFamily="34" charset="0"/>
                <a:cs typeface="Arial" panose="020B0604020202020204" pitchFamily="34" charset="0"/>
              </a:rPr>
              <a:t>is a National Outreach Specialist for USDA’s Farm Service Agency. She helps to provide resources and materials to internal and external customers on the awareness and education of FSA Farm Programs. </a:t>
            </a:r>
            <a:endParaRPr lang="en-US" dirty="0">
              <a:solidFill>
                <a:prstClr val="black"/>
              </a:solidFill>
              <a:latin typeface="Avenir LT Std 45 Book" panose="020B0502020203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F08F25CC-1C04-734D-AACE-FCBAFF210C8E}"/>
              </a:ext>
            </a:extLst>
          </p:cNvPr>
          <p:cNvCxnSpPr>
            <a:cxnSpLocks/>
          </p:cNvCxnSpPr>
          <p:nvPr/>
        </p:nvCxnSpPr>
        <p:spPr>
          <a:xfrm>
            <a:off x="742857" y="4374190"/>
            <a:ext cx="1076977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2" descr="Conservation easement program applications now accepted | Crop ...">
            <a:extLst>
              <a:ext uri="{FF2B5EF4-FFF2-40B4-BE49-F238E27FC236}">
                <a16:creationId xmlns:a16="http://schemas.microsoft.com/office/drawing/2014/main" xmlns="" id="{F84FDE17-E9B1-444E-997A-2106AA7F97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79" t="26243" b="16936"/>
          <a:stretch/>
        </p:blipFill>
        <p:spPr bwMode="auto">
          <a:xfrm>
            <a:off x="3450244" y="3502143"/>
            <a:ext cx="1636396" cy="70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25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9CB91D8-C7A3-453F-8B1E-7ED49C80CBAE}"/>
              </a:ext>
            </a:extLst>
          </p:cNvPr>
          <p:cNvSpPr>
            <a:spLocks noGrp="1"/>
          </p:cNvSpPr>
          <p:nvPr>
            <p:ph idx="1"/>
          </p:nvPr>
        </p:nvSpPr>
        <p:spPr>
          <a:xfrm>
            <a:off x="838200" y="2050472"/>
            <a:ext cx="10515600" cy="3740727"/>
          </a:xfrm>
        </p:spPr>
        <p:txBody>
          <a:bodyPr/>
          <a:lstStyle/>
          <a:p>
            <a:pPr marL="0" indent="0">
              <a:buNone/>
            </a:pPr>
            <a:r>
              <a:rPr lang="en-US" b="1" u="sng" dirty="0"/>
              <a:t>Value Chain Coordination</a:t>
            </a:r>
            <a:r>
              <a:rPr lang="en-US" dirty="0"/>
              <a:t>: Changes in our environment have caused a disruption in the relationships and communication channels that make the food system able to grow, respond, and adapt.  </a:t>
            </a:r>
          </a:p>
        </p:txBody>
      </p:sp>
      <p:sp>
        <p:nvSpPr>
          <p:cNvPr id="3" name="Title 2">
            <a:extLst>
              <a:ext uri="{FF2B5EF4-FFF2-40B4-BE49-F238E27FC236}">
                <a16:creationId xmlns:a16="http://schemas.microsoft.com/office/drawing/2014/main" xmlns="" id="{8C00A3E4-8FB3-43EC-AB65-816B7F7348AA}"/>
              </a:ext>
            </a:extLst>
          </p:cNvPr>
          <p:cNvSpPr>
            <a:spLocks noGrp="1"/>
          </p:cNvSpPr>
          <p:nvPr>
            <p:ph type="title"/>
          </p:nvPr>
        </p:nvSpPr>
        <p:spPr/>
        <p:txBody>
          <a:bodyPr/>
          <a:lstStyle/>
          <a:p>
            <a:r>
              <a:rPr lang="en-US" dirty="0"/>
              <a:t>Value Chain and System Adaptation</a:t>
            </a:r>
          </a:p>
        </p:txBody>
      </p:sp>
      <p:pic>
        <p:nvPicPr>
          <p:cNvPr id="4" name="Picture 3">
            <a:extLst>
              <a:ext uri="{FF2B5EF4-FFF2-40B4-BE49-F238E27FC236}">
                <a16:creationId xmlns:a16="http://schemas.microsoft.com/office/drawing/2014/main" xmlns="" id="{0B1B2074-A8C8-4136-9489-C41658A8BDC7}"/>
              </a:ext>
            </a:extLst>
          </p:cNvPr>
          <p:cNvPicPr>
            <a:picLocks noChangeAspect="1"/>
          </p:cNvPicPr>
          <p:nvPr/>
        </p:nvPicPr>
        <p:blipFill>
          <a:blip r:embed="rId3"/>
          <a:stretch>
            <a:fillRect/>
          </a:stretch>
        </p:blipFill>
        <p:spPr>
          <a:xfrm>
            <a:off x="1340388" y="3808016"/>
            <a:ext cx="9511223" cy="1999298"/>
          </a:xfrm>
          <a:prstGeom prst="rect">
            <a:avLst/>
          </a:prstGeom>
        </p:spPr>
      </p:pic>
      <p:sp>
        <p:nvSpPr>
          <p:cNvPr id="5" name="Rectangle 4">
            <a:extLst>
              <a:ext uri="{FF2B5EF4-FFF2-40B4-BE49-F238E27FC236}">
                <a16:creationId xmlns:a16="http://schemas.microsoft.com/office/drawing/2014/main" xmlns="" id="{77367B53-4581-4995-8FFF-C05D987DC228}"/>
              </a:ext>
            </a:extLst>
          </p:cNvPr>
          <p:cNvSpPr/>
          <p:nvPr/>
        </p:nvSpPr>
        <p:spPr>
          <a:xfrm>
            <a:off x="8902249" y="5866515"/>
            <a:ext cx="2730427" cy="400110"/>
          </a:xfrm>
          <a:prstGeom prst="rect">
            <a:avLst/>
          </a:prstGeom>
        </p:spPr>
        <p:txBody>
          <a:bodyPr wrap="none">
            <a:spAutoFit/>
          </a:bodyPr>
          <a:lstStyle/>
          <a:p>
            <a:r>
              <a:rPr lang="en-US" sz="2000" dirty="0">
                <a:latin typeface="Avenir Book" panose="02000503020000020003" pitchFamily="2" charset="0"/>
              </a:rPr>
              <a:t>(Source: Sarah Rocker)</a:t>
            </a:r>
          </a:p>
        </p:txBody>
      </p:sp>
      <p:sp>
        <p:nvSpPr>
          <p:cNvPr id="7" name="TextBox 6">
            <a:extLst>
              <a:ext uri="{FF2B5EF4-FFF2-40B4-BE49-F238E27FC236}">
                <a16:creationId xmlns:a16="http://schemas.microsoft.com/office/drawing/2014/main" xmlns="" id="{B2F30CC3-EEDF-9741-B945-E03377FADF0E}"/>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243066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F31CDC01-C5EF-482D-89D1-4FF0B6229110}"/>
              </a:ext>
            </a:extLst>
          </p:cNvPr>
          <p:cNvSpPr>
            <a:spLocks noGrp="1"/>
          </p:cNvSpPr>
          <p:nvPr>
            <p:ph idx="1"/>
          </p:nvPr>
        </p:nvSpPr>
        <p:spPr>
          <a:xfrm>
            <a:off x="665019" y="2036618"/>
            <a:ext cx="10319656" cy="1607127"/>
          </a:xfrm>
        </p:spPr>
        <p:txBody>
          <a:bodyPr>
            <a:normAutofit fontScale="92500"/>
          </a:bodyPr>
          <a:lstStyle/>
          <a:p>
            <a:pPr marL="0" indent="0">
              <a:lnSpc>
                <a:spcPct val="100000"/>
              </a:lnSpc>
              <a:buNone/>
            </a:pPr>
            <a:r>
              <a:rPr lang="en-US" dirty="0"/>
              <a:t>Finding organizations that you share values and philosophy with creates a foundation for institutionalizing policies. Centering human relationships is as much a part of the value chain as cold storage. </a:t>
            </a:r>
          </a:p>
        </p:txBody>
      </p:sp>
      <p:sp>
        <p:nvSpPr>
          <p:cNvPr id="3" name="Title 2">
            <a:extLst>
              <a:ext uri="{FF2B5EF4-FFF2-40B4-BE49-F238E27FC236}">
                <a16:creationId xmlns:a16="http://schemas.microsoft.com/office/drawing/2014/main" xmlns="" id="{7A921F64-2EA7-4964-9DC4-C23BA3FDDE36}"/>
              </a:ext>
            </a:extLst>
          </p:cNvPr>
          <p:cNvSpPr>
            <a:spLocks noGrp="1"/>
          </p:cNvSpPr>
          <p:nvPr>
            <p:ph type="title"/>
          </p:nvPr>
        </p:nvSpPr>
        <p:spPr>
          <a:xfrm>
            <a:off x="665019" y="270382"/>
            <a:ext cx="11526982" cy="1325563"/>
          </a:xfrm>
        </p:spPr>
        <p:txBody>
          <a:bodyPr/>
          <a:lstStyle/>
          <a:p>
            <a:r>
              <a:rPr lang="en-US" dirty="0"/>
              <a:t>The Pivot</a:t>
            </a:r>
          </a:p>
        </p:txBody>
      </p:sp>
      <p:sp>
        <p:nvSpPr>
          <p:cNvPr id="5" name="TextBox 4">
            <a:extLst>
              <a:ext uri="{FF2B5EF4-FFF2-40B4-BE49-F238E27FC236}">
                <a16:creationId xmlns:a16="http://schemas.microsoft.com/office/drawing/2014/main" xmlns="" id="{3CD89D77-FC33-7F4C-BE03-B338C4B07DA1}"/>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6" name="Rectangle 5">
            <a:extLst>
              <a:ext uri="{FF2B5EF4-FFF2-40B4-BE49-F238E27FC236}">
                <a16:creationId xmlns:a16="http://schemas.microsoft.com/office/drawing/2014/main" xmlns="" id="{2E4A27D8-081D-9645-BE7B-4A1C21FF93C2}"/>
              </a:ext>
            </a:extLst>
          </p:cNvPr>
          <p:cNvSpPr/>
          <p:nvPr/>
        </p:nvSpPr>
        <p:spPr>
          <a:xfrm>
            <a:off x="665018" y="3927768"/>
            <a:ext cx="10450286" cy="2123658"/>
          </a:xfrm>
          <a:prstGeom prst="rect">
            <a:avLst/>
          </a:prstGeom>
        </p:spPr>
        <p:txBody>
          <a:bodyPr wrap="square">
            <a:spAutoFit/>
          </a:bodyPr>
          <a:lstStyle/>
          <a:p>
            <a:r>
              <a:rPr lang="en-US" sz="2800" dirty="0"/>
              <a:t>Building connections between organizations and businesses and to communities can lead to a mutually-supportive supply chain based on serving the needs of these communities, ensuring resiliency, and demonstrating our values beyond the pandemic.  </a:t>
            </a:r>
          </a:p>
          <a:p>
            <a:r>
              <a:rPr lang="en-US" sz="2000" dirty="0"/>
              <a:t>(Source: A-dae Briones - First Nations Development Institute)</a:t>
            </a:r>
          </a:p>
        </p:txBody>
      </p:sp>
      <p:sp>
        <p:nvSpPr>
          <p:cNvPr id="7" name="Arrow: Bent 6">
            <a:extLst>
              <a:ext uri="{FF2B5EF4-FFF2-40B4-BE49-F238E27FC236}">
                <a16:creationId xmlns:a16="http://schemas.microsoft.com/office/drawing/2014/main" xmlns="" id="{ECE81A4E-B554-4236-AA2C-255A8EDAF1E7}"/>
              </a:ext>
            </a:extLst>
          </p:cNvPr>
          <p:cNvSpPr/>
          <p:nvPr/>
        </p:nvSpPr>
        <p:spPr>
          <a:xfrm rot="7043318">
            <a:off x="10605282" y="3184927"/>
            <a:ext cx="1436915" cy="1211283"/>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88609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FC5885E5-4644-4CFD-B27C-6961F4AB4CD9}"/>
              </a:ext>
            </a:extLst>
          </p:cNvPr>
          <p:cNvSpPr>
            <a:spLocks noGrp="1"/>
          </p:cNvSpPr>
          <p:nvPr>
            <p:ph idx="1"/>
          </p:nvPr>
        </p:nvSpPr>
        <p:spPr>
          <a:xfrm>
            <a:off x="965387" y="2050473"/>
            <a:ext cx="11001375" cy="1418110"/>
          </a:xfrm>
        </p:spPr>
        <p:txBody>
          <a:bodyPr>
            <a:normAutofit fontScale="40000" lnSpcReduction="20000"/>
          </a:bodyPr>
          <a:lstStyle/>
          <a:p>
            <a:pPr marL="0" indent="0">
              <a:lnSpc>
                <a:spcPct val="120000"/>
              </a:lnSpc>
              <a:spcBef>
                <a:spcPts val="0"/>
              </a:spcBef>
              <a:buNone/>
            </a:pPr>
            <a:r>
              <a:rPr lang="en-US" sz="6500" dirty="0">
                <a:latin typeface="Avenir Medium" panose="02000503020000020003" pitchFamily="2" charset="0"/>
                <a:hlinkClick r:id="rId3"/>
              </a:rPr>
              <a:t>America’s Healthy Food Financing Initiative</a:t>
            </a:r>
            <a:endParaRPr lang="en-US" sz="6500" dirty="0">
              <a:latin typeface="Avenir Medium" panose="02000503020000020003" pitchFamily="2" charset="0"/>
            </a:endParaRPr>
          </a:p>
          <a:p>
            <a:pPr marL="0" indent="0">
              <a:lnSpc>
                <a:spcPct val="120000"/>
              </a:lnSpc>
              <a:spcBef>
                <a:spcPts val="0"/>
              </a:spcBef>
              <a:buNone/>
            </a:pPr>
            <a:r>
              <a:rPr lang="en-US" sz="6500" dirty="0"/>
              <a:t>Find resources to help you understand the issue of healthy food access, advance your project, or advocate for your community’s needs.</a:t>
            </a:r>
          </a:p>
          <a:p>
            <a:endParaRPr lang="en-US" dirty="0"/>
          </a:p>
        </p:txBody>
      </p:sp>
      <p:sp>
        <p:nvSpPr>
          <p:cNvPr id="3" name="Title 2">
            <a:extLst>
              <a:ext uri="{FF2B5EF4-FFF2-40B4-BE49-F238E27FC236}">
                <a16:creationId xmlns:a16="http://schemas.microsoft.com/office/drawing/2014/main" xmlns="" id="{F51645FC-5980-4ABD-B0BF-0742A5B0D922}"/>
              </a:ext>
            </a:extLst>
          </p:cNvPr>
          <p:cNvSpPr>
            <a:spLocks noGrp="1"/>
          </p:cNvSpPr>
          <p:nvPr>
            <p:ph type="title"/>
          </p:nvPr>
        </p:nvSpPr>
        <p:spPr>
          <a:xfrm>
            <a:off x="762000" y="365124"/>
            <a:ext cx="10591799" cy="995185"/>
          </a:xfrm>
        </p:spPr>
        <p:txBody>
          <a:bodyPr/>
          <a:lstStyle/>
          <a:p>
            <a:r>
              <a:rPr lang="en-US" dirty="0"/>
              <a:t>Systems of Support</a:t>
            </a:r>
          </a:p>
        </p:txBody>
      </p:sp>
      <p:pic>
        <p:nvPicPr>
          <p:cNvPr id="6" name="Picture 5">
            <a:extLst>
              <a:ext uri="{FF2B5EF4-FFF2-40B4-BE49-F238E27FC236}">
                <a16:creationId xmlns:a16="http://schemas.microsoft.com/office/drawing/2014/main" xmlns="" id="{E838B81A-0577-41B0-8539-76D1461911F9}"/>
              </a:ext>
            </a:extLst>
          </p:cNvPr>
          <p:cNvPicPr>
            <a:picLocks noChangeAspect="1"/>
          </p:cNvPicPr>
          <p:nvPr/>
        </p:nvPicPr>
        <p:blipFill>
          <a:blip r:embed="rId4"/>
          <a:stretch>
            <a:fillRect/>
          </a:stretch>
        </p:blipFill>
        <p:spPr>
          <a:xfrm>
            <a:off x="9892145" y="4372360"/>
            <a:ext cx="1740531" cy="1740531"/>
          </a:xfrm>
          <a:prstGeom prst="rect">
            <a:avLst/>
          </a:prstGeom>
        </p:spPr>
      </p:pic>
      <p:sp>
        <p:nvSpPr>
          <p:cNvPr id="5" name="TextBox 4">
            <a:extLst>
              <a:ext uri="{FF2B5EF4-FFF2-40B4-BE49-F238E27FC236}">
                <a16:creationId xmlns:a16="http://schemas.microsoft.com/office/drawing/2014/main" xmlns="" id="{6903F9F6-A565-4817-9083-C752FC7DBA9F}"/>
              </a:ext>
            </a:extLst>
          </p:cNvPr>
          <p:cNvSpPr txBox="1"/>
          <p:nvPr/>
        </p:nvSpPr>
        <p:spPr>
          <a:xfrm>
            <a:off x="800919" y="5499845"/>
            <a:ext cx="10896599" cy="400110"/>
          </a:xfrm>
          <a:prstGeom prst="rect">
            <a:avLst/>
          </a:prstGeom>
          <a:noFill/>
          <a:ln>
            <a:noFill/>
          </a:ln>
        </p:spPr>
        <p:txBody>
          <a:bodyPr wrap="square" rtlCol="0">
            <a:spAutoFit/>
          </a:bodyPr>
          <a:lstStyle/>
          <a:p>
            <a:r>
              <a:rPr lang="en-US" sz="2000" dirty="0">
                <a:hlinkClick r:id="rId3"/>
              </a:rPr>
              <a:t>https://www.investinginfood.com/resources/</a:t>
            </a:r>
            <a:endParaRPr lang="en-US" sz="2000" dirty="0"/>
          </a:p>
        </p:txBody>
      </p:sp>
      <p:sp>
        <p:nvSpPr>
          <p:cNvPr id="7" name="TextBox 6">
            <a:extLst>
              <a:ext uri="{FF2B5EF4-FFF2-40B4-BE49-F238E27FC236}">
                <a16:creationId xmlns:a16="http://schemas.microsoft.com/office/drawing/2014/main" xmlns="" id="{A271D658-EF66-A549-9B99-3FFA3F2E77CE}"/>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4" name="Rectangle 3">
            <a:extLst>
              <a:ext uri="{FF2B5EF4-FFF2-40B4-BE49-F238E27FC236}">
                <a16:creationId xmlns:a16="http://schemas.microsoft.com/office/drawing/2014/main" xmlns="" id="{27F3F83A-2912-674E-802B-5F82B9A1CAA9}"/>
              </a:ext>
            </a:extLst>
          </p:cNvPr>
          <p:cNvSpPr/>
          <p:nvPr/>
        </p:nvSpPr>
        <p:spPr>
          <a:xfrm>
            <a:off x="965387" y="3302328"/>
            <a:ext cx="10870676" cy="3816429"/>
          </a:xfrm>
          <a:prstGeom prst="rect">
            <a:avLst/>
          </a:prstGeom>
        </p:spPr>
        <p:txBody>
          <a:bodyPr wrap="square" numCol="2">
            <a:spAutoFit/>
          </a:bodyPr>
          <a:lstStyle/>
          <a:p>
            <a:pPr marL="285750" indent="-285750">
              <a:buFont typeface="Arial" panose="020B0604020202020204" pitchFamily="34" charset="0"/>
              <a:buChar char="•"/>
            </a:pPr>
            <a:r>
              <a:rPr lang="en-US" sz="2200" dirty="0">
                <a:latin typeface="Avenir Book" panose="02000503020000020003" pitchFamily="2" charset="0"/>
              </a:rPr>
              <a:t>Policy Map</a:t>
            </a:r>
          </a:p>
          <a:p>
            <a:pPr marL="285750" indent="-285750">
              <a:buFont typeface="Arial" panose="020B0604020202020204" pitchFamily="34" charset="0"/>
              <a:buChar char="•"/>
            </a:pPr>
            <a:r>
              <a:rPr lang="en-US" sz="2200" dirty="0">
                <a:latin typeface="Avenir Book" panose="02000503020000020003" pitchFamily="2" charset="0"/>
              </a:rPr>
              <a:t>Healthy Food Access Portal</a:t>
            </a:r>
          </a:p>
          <a:p>
            <a:pPr marL="285750" indent="-285750">
              <a:buFont typeface="Arial" panose="020B0604020202020204" pitchFamily="34" charset="0"/>
              <a:buChar char="•"/>
            </a:pPr>
            <a:r>
              <a:rPr lang="en-US" sz="2200" dirty="0">
                <a:latin typeface="Avenir Book" panose="02000503020000020003" pitchFamily="2" charset="0"/>
              </a:rPr>
              <a:t>USDA Rural Development</a:t>
            </a:r>
          </a:p>
          <a:p>
            <a:pPr marL="285750" indent="-285750">
              <a:buFont typeface="Arial" panose="020B0604020202020204" pitchFamily="34" charset="0"/>
              <a:buChar char="•"/>
            </a:pPr>
            <a:r>
              <a:rPr lang="en-US" sz="2200" dirty="0">
                <a:latin typeface="Avenir Book" panose="02000503020000020003" pitchFamily="2" charset="0"/>
              </a:rPr>
              <a:t>Local Foods Local Places</a:t>
            </a:r>
          </a:p>
          <a:p>
            <a:pPr marL="285750" indent="-285750">
              <a:buFont typeface="Arial" panose="020B0604020202020204" pitchFamily="34" charset="0"/>
              <a:buChar char="•"/>
            </a:pPr>
            <a:r>
              <a:rPr lang="en-US" sz="2200" dirty="0">
                <a:latin typeface="Avenir Book" panose="02000503020000020003" pitchFamily="2" charset="0"/>
              </a:rPr>
              <a:t>Local Food Promotion Program</a:t>
            </a:r>
          </a:p>
          <a:p>
            <a:pPr marL="285750" indent="-285750">
              <a:buFont typeface="Arial" panose="020B0604020202020204" pitchFamily="34" charset="0"/>
              <a:buChar char="•"/>
            </a:pPr>
            <a:r>
              <a:rPr lang="en-US" sz="2200" dirty="0">
                <a:latin typeface="Avenir Book" panose="02000503020000020003" pitchFamily="2" charset="0"/>
              </a:rPr>
              <a:t>Farmers Market Promotion Program</a:t>
            </a:r>
          </a:p>
          <a:p>
            <a:pPr marL="285750" indent="-285750">
              <a:buFont typeface="Arial" panose="020B0604020202020204" pitchFamily="34" charset="0"/>
              <a:buChar char="•"/>
            </a:pPr>
            <a:endParaRPr lang="en-US" sz="2200" dirty="0">
              <a:latin typeface="Avenir Book" panose="02000503020000020003" pitchFamily="2" charset="0"/>
            </a:endParaRPr>
          </a:p>
          <a:p>
            <a:pPr marL="285750" indent="-285750">
              <a:buFont typeface="Arial" panose="020B0604020202020204" pitchFamily="34" charset="0"/>
              <a:buChar char="•"/>
            </a:pPr>
            <a:endParaRPr lang="en-US" sz="2200" dirty="0">
              <a:latin typeface="Avenir Book" panose="02000503020000020003" pitchFamily="2" charset="0"/>
            </a:endParaRPr>
          </a:p>
          <a:p>
            <a:pPr marL="285750" indent="-285750">
              <a:buFont typeface="Arial" panose="020B0604020202020204" pitchFamily="34" charset="0"/>
              <a:buChar char="•"/>
            </a:pPr>
            <a:endParaRPr lang="en-US" sz="2200" dirty="0">
              <a:latin typeface="Avenir Book" panose="02000503020000020003" pitchFamily="2" charset="0"/>
            </a:endParaRPr>
          </a:p>
          <a:p>
            <a:pPr marL="285750" indent="-285750">
              <a:buFont typeface="Arial" panose="020B0604020202020204" pitchFamily="34" charset="0"/>
              <a:buChar char="•"/>
            </a:pPr>
            <a:endParaRPr lang="en-US" sz="2200" dirty="0">
              <a:latin typeface="Avenir Book" panose="02000503020000020003" pitchFamily="2" charset="0"/>
            </a:endParaRPr>
          </a:p>
          <a:p>
            <a:pPr marL="285750" indent="-285750">
              <a:buFont typeface="Arial" panose="020B0604020202020204" pitchFamily="34" charset="0"/>
              <a:buChar char="•"/>
            </a:pPr>
            <a:endParaRPr lang="en-US" sz="2200" dirty="0">
              <a:latin typeface="Avenir Book" panose="02000503020000020003" pitchFamily="2" charset="0"/>
            </a:endParaRPr>
          </a:p>
          <a:p>
            <a:pPr marL="285750" indent="-285750">
              <a:buFont typeface="Arial" panose="020B0604020202020204" pitchFamily="34" charset="0"/>
              <a:buChar char="•"/>
            </a:pPr>
            <a:r>
              <a:rPr lang="en-US" sz="2200" dirty="0">
                <a:latin typeface="Avenir Book" panose="02000503020000020003" pitchFamily="2" charset="0"/>
              </a:rPr>
              <a:t>Community Food Projects</a:t>
            </a:r>
          </a:p>
          <a:p>
            <a:pPr marL="285750" indent="-285750">
              <a:buFont typeface="Arial" panose="020B0604020202020204" pitchFamily="34" charset="0"/>
              <a:buChar char="•"/>
            </a:pPr>
            <a:r>
              <a:rPr lang="en-US" sz="2200" dirty="0">
                <a:latin typeface="Avenir Book" panose="02000503020000020003" pitchFamily="2" charset="0"/>
              </a:rPr>
              <a:t>Wallace Center</a:t>
            </a:r>
          </a:p>
          <a:p>
            <a:pPr marL="285750" indent="-285750">
              <a:buFont typeface="Arial" panose="020B0604020202020204" pitchFamily="34" charset="0"/>
              <a:buChar char="•"/>
            </a:pPr>
            <a:r>
              <a:rPr lang="en-US" sz="2200" dirty="0">
                <a:latin typeface="Avenir Book" panose="02000503020000020003" pitchFamily="2" charset="0"/>
              </a:rPr>
              <a:t>USDA Economic Research Services</a:t>
            </a:r>
          </a:p>
          <a:p>
            <a:pPr marL="285750" indent="-285750">
              <a:buFont typeface="Arial" panose="020B0604020202020204" pitchFamily="34" charset="0"/>
              <a:buChar char="•"/>
            </a:pPr>
            <a:r>
              <a:rPr lang="en-US" sz="2200" dirty="0">
                <a:latin typeface="Avenir Book" panose="02000503020000020003" pitchFamily="2" charset="0"/>
              </a:rPr>
              <a:t>Rural Grocery Initiative</a:t>
            </a:r>
          </a:p>
          <a:p>
            <a:pPr marL="285750" indent="-285750">
              <a:buFont typeface="Arial" panose="020B0604020202020204" pitchFamily="34" charset="0"/>
              <a:buChar char="•"/>
            </a:pPr>
            <a:r>
              <a:rPr lang="en-US" sz="2200" dirty="0">
                <a:latin typeface="Avenir Book" panose="02000503020000020003" pitchFamily="2" charset="0"/>
              </a:rPr>
              <a:t>The Food Trust</a:t>
            </a:r>
          </a:p>
          <a:p>
            <a:pPr marL="285750" indent="-285750">
              <a:buFont typeface="Arial" panose="020B0604020202020204" pitchFamily="34" charset="0"/>
              <a:buChar char="•"/>
            </a:pPr>
            <a:r>
              <a:rPr lang="en-US" sz="2200" dirty="0">
                <a:latin typeface="Avenir Book" panose="02000503020000020003" pitchFamily="2" charset="0"/>
              </a:rPr>
              <a:t>Policy Link</a:t>
            </a:r>
          </a:p>
        </p:txBody>
      </p:sp>
    </p:spTree>
    <p:extLst>
      <p:ext uri="{BB962C8B-B14F-4D97-AF65-F5344CB8AC3E}">
        <p14:creationId xmlns:p14="http://schemas.microsoft.com/office/powerpoint/2010/main" val="3838471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0990C168-2072-4956-9ABE-61D53758DD93}"/>
              </a:ext>
            </a:extLst>
          </p:cNvPr>
          <p:cNvPicPr>
            <a:picLocks noGrp="1" noChangeAspect="1"/>
          </p:cNvPicPr>
          <p:nvPr>
            <p:ph idx="1"/>
          </p:nvPr>
        </p:nvPicPr>
        <p:blipFill rotWithShape="1">
          <a:blip r:embed="rId3"/>
          <a:srcRect l="58514" t="24415" r="906" b="23772"/>
          <a:stretch/>
        </p:blipFill>
        <p:spPr>
          <a:xfrm>
            <a:off x="1285874" y="1771648"/>
            <a:ext cx="9991725" cy="4192959"/>
          </a:xfrm>
          <a:prstGeom prst="rect">
            <a:avLst/>
          </a:prstGeom>
        </p:spPr>
      </p:pic>
      <p:sp>
        <p:nvSpPr>
          <p:cNvPr id="3" name="Title 2">
            <a:extLst>
              <a:ext uri="{FF2B5EF4-FFF2-40B4-BE49-F238E27FC236}">
                <a16:creationId xmlns:a16="http://schemas.microsoft.com/office/drawing/2014/main" xmlns="" id="{9980C1F7-6D71-4ADD-897F-29A808ADAA0F}"/>
              </a:ext>
            </a:extLst>
          </p:cNvPr>
          <p:cNvSpPr>
            <a:spLocks noGrp="1"/>
          </p:cNvSpPr>
          <p:nvPr>
            <p:ph type="title"/>
          </p:nvPr>
        </p:nvSpPr>
        <p:spPr/>
        <p:txBody>
          <a:bodyPr/>
          <a:lstStyle/>
          <a:p>
            <a:r>
              <a:rPr lang="en-US" dirty="0"/>
              <a:t>Policy Network</a:t>
            </a:r>
          </a:p>
        </p:txBody>
      </p:sp>
      <p:sp>
        <p:nvSpPr>
          <p:cNvPr id="2" name="TextBox 1">
            <a:extLst>
              <a:ext uri="{FF2B5EF4-FFF2-40B4-BE49-F238E27FC236}">
                <a16:creationId xmlns:a16="http://schemas.microsoft.com/office/drawing/2014/main" xmlns="" id="{002EEEB5-B5BB-4D23-8A1E-3775B63CF09F}"/>
              </a:ext>
            </a:extLst>
          </p:cNvPr>
          <p:cNvSpPr txBox="1"/>
          <p:nvPr/>
        </p:nvSpPr>
        <p:spPr>
          <a:xfrm>
            <a:off x="838200" y="4779818"/>
            <a:ext cx="5367335" cy="830997"/>
          </a:xfrm>
          <a:prstGeom prst="rect">
            <a:avLst/>
          </a:prstGeom>
          <a:solidFill>
            <a:schemeClr val="bg1"/>
          </a:solidFill>
          <a:ln>
            <a:noFill/>
          </a:ln>
        </p:spPr>
        <p:txBody>
          <a:bodyPr wrap="square" rtlCol="0">
            <a:spAutoFit/>
          </a:bodyPr>
          <a:lstStyle/>
          <a:p>
            <a:pPr algn="ctr"/>
            <a:r>
              <a:rPr lang="en-US" sz="2400" dirty="0">
                <a:hlinkClick r:id="rId4"/>
              </a:rPr>
              <a:t>https://www.policylink.org/our-work/community/food-systems</a:t>
            </a:r>
            <a:endParaRPr lang="en-US" sz="2400" dirty="0"/>
          </a:p>
        </p:txBody>
      </p:sp>
      <p:sp>
        <p:nvSpPr>
          <p:cNvPr id="5" name="TextBox 4">
            <a:extLst>
              <a:ext uri="{FF2B5EF4-FFF2-40B4-BE49-F238E27FC236}">
                <a16:creationId xmlns:a16="http://schemas.microsoft.com/office/drawing/2014/main" xmlns="" id="{BA037767-41CE-7C47-88C9-C475F335BD32}"/>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276192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26499BB-703F-4FF9-97F7-6D0D38867F87}"/>
              </a:ext>
            </a:extLst>
          </p:cNvPr>
          <p:cNvSpPr>
            <a:spLocks noGrp="1"/>
          </p:cNvSpPr>
          <p:nvPr>
            <p:ph idx="1"/>
          </p:nvPr>
        </p:nvSpPr>
        <p:spPr>
          <a:xfrm>
            <a:off x="1274298" y="2064326"/>
            <a:ext cx="10515600" cy="3872239"/>
          </a:xfrm>
        </p:spPr>
        <p:txBody>
          <a:bodyPr>
            <a:normAutofit lnSpcReduction="10000"/>
          </a:bodyPr>
          <a:lstStyle/>
          <a:p>
            <a:pPr>
              <a:lnSpc>
                <a:spcPct val="100000"/>
              </a:lnSpc>
              <a:spcBef>
                <a:spcPts val="600"/>
              </a:spcBef>
              <a:spcAft>
                <a:spcPts val="600"/>
              </a:spcAft>
            </a:pPr>
            <a:r>
              <a:rPr lang="en-US" sz="2200" dirty="0"/>
              <a:t>SDGG program provides technical assistance to socially-disadvantaged groups through cooperatives and Cooperative Development Centers </a:t>
            </a:r>
          </a:p>
          <a:p>
            <a:pPr>
              <a:lnSpc>
                <a:spcPct val="100000"/>
              </a:lnSpc>
              <a:spcBef>
                <a:spcPts val="600"/>
              </a:spcBef>
              <a:spcAft>
                <a:spcPts val="600"/>
              </a:spcAft>
            </a:pPr>
            <a:r>
              <a:rPr lang="en-US" sz="2200" dirty="0"/>
              <a:t>Examples of technical assistance are feasibility studies, business plans, strategic planning, and leadership training. </a:t>
            </a:r>
          </a:p>
          <a:p>
            <a:pPr>
              <a:lnSpc>
                <a:spcPct val="100000"/>
              </a:lnSpc>
              <a:spcBef>
                <a:spcPts val="600"/>
              </a:spcBef>
              <a:spcAft>
                <a:spcPts val="600"/>
              </a:spcAft>
            </a:pPr>
            <a:r>
              <a:rPr lang="en-US" sz="2200" b="1" dirty="0"/>
              <a:t>APPLICATION DEADLINE: </a:t>
            </a:r>
            <a:r>
              <a:rPr lang="en-US" sz="2200" dirty="0"/>
              <a:t>August 10, 2020. Electronic Applications ONLY.</a:t>
            </a:r>
          </a:p>
          <a:p>
            <a:pPr lvl="1">
              <a:lnSpc>
                <a:spcPct val="100000"/>
              </a:lnSpc>
              <a:spcBef>
                <a:spcPts val="600"/>
              </a:spcBef>
              <a:spcAft>
                <a:spcPts val="600"/>
              </a:spcAft>
            </a:pPr>
            <a:r>
              <a:rPr lang="en-US" sz="2200" dirty="0"/>
              <a:t>More information is available here: </a:t>
            </a:r>
          </a:p>
          <a:p>
            <a:pPr lvl="1">
              <a:lnSpc>
                <a:spcPct val="100000"/>
              </a:lnSpc>
              <a:spcBef>
                <a:spcPts val="600"/>
              </a:spcBef>
              <a:spcAft>
                <a:spcPts val="600"/>
              </a:spcAft>
            </a:pPr>
            <a:r>
              <a:rPr lang="en-US" sz="2200" u="sng" dirty="0">
                <a:hlinkClick r:id="rId3"/>
              </a:rPr>
              <a:t>Federal Register Notice</a:t>
            </a:r>
            <a:endParaRPr lang="en-US" sz="2200" dirty="0"/>
          </a:p>
          <a:p>
            <a:pPr lvl="1">
              <a:lnSpc>
                <a:spcPct val="100000"/>
              </a:lnSpc>
              <a:spcBef>
                <a:spcPts val="600"/>
              </a:spcBef>
              <a:spcAft>
                <a:spcPts val="600"/>
              </a:spcAft>
            </a:pPr>
            <a:r>
              <a:rPr lang="en-US" sz="2200" u="sng" dirty="0">
                <a:hlinkClick r:id="rId4"/>
              </a:rPr>
              <a:t>Program Fact Sheet</a:t>
            </a:r>
            <a:endParaRPr lang="en-US" sz="2200" dirty="0"/>
          </a:p>
          <a:p>
            <a:pPr lvl="1">
              <a:lnSpc>
                <a:spcPct val="100000"/>
              </a:lnSpc>
              <a:spcBef>
                <a:spcPts val="600"/>
              </a:spcBef>
              <a:spcAft>
                <a:spcPts val="600"/>
              </a:spcAft>
            </a:pPr>
            <a:r>
              <a:rPr lang="en-US" sz="2200" u="sng" dirty="0">
                <a:hlinkClick r:id="rId5"/>
              </a:rPr>
              <a:t>Hoja</a:t>
            </a:r>
            <a:r>
              <a:rPr lang="en-US" sz="2200" u="sng">
                <a:hlinkClick r:id="rId5"/>
              </a:rPr>
              <a:t> </a:t>
            </a:r>
            <a:r>
              <a:rPr lang="en-US" sz="2200" u="sng" err="1">
                <a:hlinkClick r:id="rId5"/>
              </a:rPr>
              <a:t>Informativa</a:t>
            </a:r>
            <a:r>
              <a:rPr lang="en-US" sz="2200" u="sng">
                <a:hlinkClick r:id="rId5"/>
              </a:rPr>
              <a:t> del </a:t>
            </a:r>
            <a:r>
              <a:rPr lang="en-US" sz="2200" u="sng" err="1">
                <a:hlinkClick r:id="rId5"/>
              </a:rPr>
              <a:t>Programa</a:t>
            </a:r>
            <a:r>
              <a:rPr lang="en-US" sz="2200" u="sng">
                <a:hlinkClick r:id="rId5"/>
              </a:rPr>
              <a:t> </a:t>
            </a:r>
            <a:r>
              <a:rPr lang="en-US" sz="2200" u="sng" err="1">
                <a:hlinkClick r:id="rId5"/>
              </a:rPr>
              <a:t>en</a:t>
            </a:r>
            <a:r>
              <a:rPr lang="en-US" sz="2200" u="sng">
                <a:hlinkClick r:id="rId5"/>
              </a:rPr>
              <a:t> </a:t>
            </a:r>
            <a:r>
              <a:rPr lang="en-US" sz="2200" u="sng" err="1">
                <a:hlinkClick r:id="rId5"/>
              </a:rPr>
              <a:t>Español</a:t>
            </a:r>
            <a:endParaRPr lang="en-US" sz="2200"/>
          </a:p>
          <a:p>
            <a:pPr marL="457200" lvl="1" indent="0" algn="ctr">
              <a:buNone/>
            </a:pPr>
            <a:endParaRPr lang="en-US" sz="2800" dirty="0"/>
          </a:p>
        </p:txBody>
      </p:sp>
      <p:sp>
        <p:nvSpPr>
          <p:cNvPr id="3" name="Title 2">
            <a:extLst>
              <a:ext uri="{FF2B5EF4-FFF2-40B4-BE49-F238E27FC236}">
                <a16:creationId xmlns:a16="http://schemas.microsoft.com/office/drawing/2014/main" xmlns="" id="{23C0EC11-FC97-4935-A238-D5DFB9F3D285}"/>
              </a:ext>
            </a:extLst>
          </p:cNvPr>
          <p:cNvSpPr>
            <a:spLocks noGrp="1"/>
          </p:cNvSpPr>
          <p:nvPr>
            <p:ph type="title"/>
          </p:nvPr>
        </p:nvSpPr>
        <p:spPr>
          <a:xfrm>
            <a:off x="879764" y="989373"/>
            <a:ext cx="10515600" cy="624249"/>
          </a:xfrm>
        </p:spPr>
        <p:txBody>
          <a:bodyPr>
            <a:normAutofit fontScale="90000"/>
          </a:bodyPr>
          <a:lstStyle/>
          <a:p>
            <a:r>
              <a:rPr lang="en-US" dirty="0"/>
              <a:t>Socially-Disadvantaged Groups Grant (SDGG)</a:t>
            </a:r>
            <a:br>
              <a:rPr lang="en-US" dirty="0"/>
            </a:br>
            <a:endParaRPr lang="en-US" dirty="0"/>
          </a:p>
        </p:txBody>
      </p:sp>
      <p:sp>
        <p:nvSpPr>
          <p:cNvPr id="4" name="TextBox 3">
            <a:extLst>
              <a:ext uri="{FF2B5EF4-FFF2-40B4-BE49-F238E27FC236}">
                <a16:creationId xmlns:a16="http://schemas.microsoft.com/office/drawing/2014/main" xmlns="" id="{9D982245-12BD-C045-A241-7BB26CB209E1}"/>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503291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96CB93-8EBF-407D-9A90-F58B6DD1A937}"/>
              </a:ext>
            </a:extLst>
          </p:cNvPr>
          <p:cNvSpPr>
            <a:spLocks noGrp="1"/>
          </p:cNvSpPr>
          <p:nvPr>
            <p:ph type="title"/>
          </p:nvPr>
        </p:nvSpPr>
        <p:spPr>
          <a:xfrm>
            <a:off x="858981" y="539751"/>
            <a:ext cx="11026631" cy="830263"/>
          </a:xfrm>
        </p:spPr>
        <p:txBody>
          <a:bodyPr rtlCol="0">
            <a:normAutofit fontScale="90000"/>
          </a:bodyPr>
          <a:lstStyle/>
          <a:p>
            <a:pPr>
              <a:defRPr/>
            </a:pPr>
            <a:r>
              <a:rPr lang="en-US" dirty="0"/>
              <a:t>Supporting Policies and Programs: Marketing</a:t>
            </a:r>
          </a:p>
        </p:txBody>
      </p:sp>
      <p:sp>
        <p:nvSpPr>
          <p:cNvPr id="3" name="Content Placeholder 2">
            <a:extLst>
              <a:ext uri="{FF2B5EF4-FFF2-40B4-BE49-F238E27FC236}">
                <a16:creationId xmlns:a16="http://schemas.microsoft.com/office/drawing/2014/main" xmlns="" id="{F5106FE1-0FCB-42C9-82B9-34F533BFF1AC}"/>
              </a:ext>
            </a:extLst>
          </p:cNvPr>
          <p:cNvSpPr>
            <a:spLocks noGrp="1"/>
          </p:cNvSpPr>
          <p:nvPr>
            <p:ph idx="1"/>
          </p:nvPr>
        </p:nvSpPr>
        <p:spPr>
          <a:xfrm>
            <a:off x="858981" y="2064327"/>
            <a:ext cx="10773695" cy="3574473"/>
          </a:xfrm>
        </p:spPr>
        <p:txBody>
          <a:bodyPr rtlCol="0">
            <a:normAutofit/>
          </a:bodyPr>
          <a:lstStyle/>
          <a:p>
            <a:pPr>
              <a:lnSpc>
                <a:spcPct val="100000"/>
              </a:lnSpc>
              <a:spcBef>
                <a:spcPts val="600"/>
              </a:spcBef>
              <a:spcAft>
                <a:spcPts val="600"/>
              </a:spcAft>
              <a:defRPr/>
            </a:pPr>
            <a:r>
              <a:rPr lang="en-US" sz="3000" dirty="0"/>
              <a:t>Farmers’ Market Promotion Program (FMPP) </a:t>
            </a:r>
          </a:p>
          <a:p>
            <a:pPr>
              <a:lnSpc>
                <a:spcPct val="100000"/>
              </a:lnSpc>
              <a:spcBef>
                <a:spcPts val="600"/>
              </a:spcBef>
              <a:spcAft>
                <a:spcPts val="600"/>
              </a:spcAft>
              <a:defRPr/>
            </a:pPr>
            <a:r>
              <a:rPr lang="en-US" sz="3000" dirty="0"/>
              <a:t>Local Food Promotion Program (LFPP) </a:t>
            </a:r>
          </a:p>
          <a:p>
            <a:pPr>
              <a:lnSpc>
                <a:spcPct val="100000"/>
              </a:lnSpc>
              <a:spcBef>
                <a:spcPts val="600"/>
              </a:spcBef>
              <a:spcAft>
                <a:spcPts val="600"/>
              </a:spcAft>
              <a:defRPr/>
            </a:pPr>
            <a:r>
              <a:rPr lang="en-US" sz="3000" dirty="0"/>
              <a:t>Specialty Crop Block Grants (SCBG) Program</a:t>
            </a:r>
          </a:p>
          <a:p>
            <a:pPr>
              <a:defRPr/>
            </a:pPr>
            <a:endParaRPr lang="en-US" dirty="0"/>
          </a:p>
          <a:p>
            <a:pPr>
              <a:defRPr/>
            </a:pPr>
            <a:endParaRPr lang="en-US" dirty="0"/>
          </a:p>
        </p:txBody>
      </p:sp>
      <p:pic>
        <p:nvPicPr>
          <p:cNvPr id="69636" name="Picture 7">
            <a:extLst>
              <a:ext uri="{FF2B5EF4-FFF2-40B4-BE49-F238E27FC236}">
                <a16:creationId xmlns:a16="http://schemas.microsoft.com/office/drawing/2014/main" xmlns="" id="{116E5041-7E6A-4F06-81AA-759F8416A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4325" y="4138812"/>
            <a:ext cx="205740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8">
            <a:extLst>
              <a:ext uri="{FF2B5EF4-FFF2-40B4-BE49-F238E27FC236}">
                <a16:creationId xmlns:a16="http://schemas.microsoft.com/office/drawing/2014/main" xmlns="" id="{7134B880-6E30-4248-B0AC-AAAAE5423910}"/>
              </a:ext>
            </a:extLst>
          </p:cNvPr>
          <p:cNvPicPr>
            <a:picLocks noChangeAspect="1"/>
          </p:cNvPicPr>
          <p:nvPr/>
        </p:nvPicPr>
        <p:blipFill rotWithShape="1">
          <a:blip r:embed="rId4">
            <a:extLst>
              <a:ext uri="{28A0092B-C50C-407E-A947-70E740481C1C}">
                <a14:useLocalDpi xmlns:a14="http://schemas.microsoft.com/office/drawing/2010/main" val="0"/>
              </a:ext>
            </a:extLst>
          </a:blip>
          <a:srcRect t="13133"/>
          <a:stretch/>
        </p:blipFill>
        <p:spPr bwMode="auto">
          <a:xfrm>
            <a:off x="8718698" y="4229809"/>
            <a:ext cx="1796901" cy="156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10">
            <a:extLst>
              <a:ext uri="{FF2B5EF4-FFF2-40B4-BE49-F238E27FC236}">
                <a16:creationId xmlns:a16="http://schemas.microsoft.com/office/drawing/2014/main" xmlns="" id="{13F9BF92-00F4-49B2-930B-3198A5FB11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6459" y="4039645"/>
            <a:ext cx="2896495" cy="194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CFBAD5CD-63BA-A042-97E5-22FAF794ABF1}"/>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B4D07B98-214F-4275-955A-7936CB32D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538" y="2175288"/>
            <a:ext cx="3903138" cy="2598895"/>
          </a:xfrm>
          <a:prstGeom prst="rect">
            <a:avLst/>
          </a:prstGeom>
          <a:solidFill>
            <a:srgbClr val="FFFFFF">
              <a:shade val="85000"/>
            </a:srgbClr>
          </a:solidFill>
          <a:ln w="1270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xmlns="" id="{5AEDA3F9-474E-4DCF-A881-D2FE1CB249E8}"/>
              </a:ext>
            </a:extLst>
          </p:cNvPr>
          <p:cNvSpPr>
            <a:spLocks noGrp="1"/>
          </p:cNvSpPr>
          <p:nvPr>
            <p:ph type="title"/>
          </p:nvPr>
        </p:nvSpPr>
        <p:spPr>
          <a:xfrm>
            <a:off x="892965" y="617538"/>
            <a:ext cx="11008090" cy="830262"/>
          </a:xfrm>
        </p:spPr>
        <p:txBody>
          <a:bodyPr rtlCol="0">
            <a:normAutofit fontScale="90000"/>
          </a:bodyPr>
          <a:lstStyle/>
          <a:p>
            <a:pPr>
              <a:defRPr/>
            </a:pPr>
            <a:r>
              <a:rPr lang="en-US" dirty="0"/>
              <a:t>Supporting Policies and Programs: Production</a:t>
            </a:r>
          </a:p>
        </p:txBody>
      </p:sp>
      <p:sp>
        <p:nvSpPr>
          <p:cNvPr id="67588" name="Content Placeholder 2">
            <a:extLst>
              <a:ext uri="{FF2B5EF4-FFF2-40B4-BE49-F238E27FC236}">
                <a16:creationId xmlns:a16="http://schemas.microsoft.com/office/drawing/2014/main" xmlns="" id="{F5310861-E59F-43E4-968F-5DD6C354AA8A}"/>
              </a:ext>
            </a:extLst>
          </p:cNvPr>
          <p:cNvSpPr>
            <a:spLocks noGrp="1" noChangeArrowheads="1"/>
          </p:cNvSpPr>
          <p:nvPr>
            <p:ph idx="1"/>
          </p:nvPr>
        </p:nvSpPr>
        <p:spPr>
          <a:xfrm>
            <a:off x="892965" y="2175288"/>
            <a:ext cx="6622260" cy="2896021"/>
          </a:xfrm>
        </p:spPr>
        <p:txBody>
          <a:bodyPr>
            <a:normAutofit lnSpcReduction="10000"/>
          </a:bodyPr>
          <a:lstStyle/>
          <a:p>
            <a:pPr eaLnBrk="1" hangingPunct="1"/>
            <a:r>
              <a:rPr lang="en-US" altLang="en-US" dirty="0">
                <a:latin typeface="+mn-lt"/>
                <a:cs typeface="Calibri" panose="020F0502020204030204" pitchFamily="34" charset="0"/>
              </a:rPr>
              <a:t>Value-Added Producer Grant </a:t>
            </a:r>
          </a:p>
          <a:p>
            <a:pPr eaLnBrk="1" hangingPunct="1"/>
            <a:r>
              <a:rPr lang="en-US" altLang="en-US" dirty="0">
                <a:latin typeface="+mn-lt"/>
                <a:cs typeface="Calibri" panose="020F0502020204030204" pitchFamily="34" charset="0"/>
              </a:rPr>
              <a:t>Rural Business Development Grants</a:t>
            </a:r>
          </a:p>
          <a:p>
            <a:pPr eaLnBrk="1" hangingPunct="1"/>
            <a:r>
              <a:rPr lang="en-US" altLang="en-US" dirty="0">
                <a:latin typeface="+mn-lt"/>
                <a:cs typeface="Calibri" panose="020F0502020204030204" pitchFamily="34" charset="0"/>
              </a:rPr>
              <a:t>Business and Industry CARES Funding</a:t>
            </a:r>
          </a:p>
          <a:p>
            <a:pPr eaLnBrk="1" hangingPunct="1"/>
            <a:r>
              <a:rPr lang="en-US" altLang="en-US" dirty="0">
                <a:latin typeface="+mn-lt"/>
                <a:cs typeface="Calibri" panose="020F0502020204030204" pitchFamily="34" charset="0"/>
              </a:rPr>
              <a:t>Farm Storage Facility Loan Program</a:t>
            </a:r>
          </a:p>
          <a:p>
            <a:pPr eaLnBrk="1" hangingPunct="1"/>
            <a:r>
              <a:rPr lang="en-US" altLang="en-US" dirty="0">
                <a:latin typeface="+mn-lt"/>
                <a:cs typeface="Calibri" panose="020F0502020204030204" pitchFamily="34" charset="0"/>
              </a:rPr>
              <a:t>National Organic Certification Cost-Share Program</a:t>
            </a:r>
          </a:p>
        </p:txBody>
      </p:sp>
      <p:sp>
        <p:nvSpPr>
          <p:cNvPr id="3" name="TextBox 2">
            <a:extLst>
              <a:ext uri="{FF2B5EF4-FFF2-40B4-BE49-F238E27FC236}">
                <a16:creationId xmlns:a16="http://schemas.microsoft.com/office/drawing/2014/main" xmlns="" id="{50B3FCFC-BF57-43E0-84B4-1D915678449C}"/>
              </a:ext>
            </a:extLst>
          </p:cNvPr>
          <p:cNvSpPr txBox="1"/>
          <p:nvPr/>
        </p:nvSpPr>
        <p:spPr>
          <a:xfrm>
            <a:off x="892965" y="4912286"/>
            <a:ext cx="10869545" cy="492443"/>
          </a:xfrm>
          <a:prstGeom prst="rect">
            <a:avLst/>
          </a:prstGeom>
          <a:noFill/>
          <a:ln>
            <a:noFill/>
          </a:ln>
        </p:spPr>
        <p:txBody>
          <a:bodyPr wrap="square" rtlCol="0">
            <a:spAutoFit/>
          </a:bodyPr>
          <a:lstStyle/>
          <a:p>
            <a:r>
              <a:rPr lang="en-US" sz="2600" dirty="0">
                <a:hlinkClick r:id="rId4"/>
              </a:rPr>
              <a:t>https://www.ams.usda.gov/services/local-regional/food-sector/grants</a:t>
            </a:r>
            <a:endParaRPr lang="en-US" sz="2600" dirty="0"/>
          </a:p>
        </p:txBody>
      </p:sp>
      <p:sp>
        <p:nvSpPr>
          <p:cNvPr id="8" name="TextBox 7">
            <a:extLst>
              <a:ext uri="{FF2B5EF4-FFF2-40B4-BE49-F238E27FC236}">
                <a16:creationId xmlns:a16="http://schemas.microsoft.com/office/drawing/2014/main" xmlns="" id="{90EB9F38-7A6A-A341-A2B5-B336C767EE2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EE37547-A86E-4F82-BA98-734F64BB194C}"/>
              </a:ext>
            </a:extLst>
          </p:cNvPr>
          <p:cNvSpPr>
            <a:spLocks noGrp="1"/>
          </p:cNvSpPr>
          <p:nvPr>
            <p:ph idx="1"/>
          </p:nvPr>
        </p:nvSpPr>
        <p:spPr>
          <a:xfrm>
            <a:off x="838200" y="2050472"/>
            <a:ext cx="10989623" cy="4644687"/>
          </a:xfrm>
        </p:spPr>
        <p:txBody>
          <a:bodyPr>
            <a:normAutofit/>
          </a:bodyPr>
          <a:lstStyle/>
          <a:p>
            <a:pPr>
              <a:lnSpc>
                <a:spcPct val="120000"/>
              </a:lnSpc>
              <a:spcBef>
                <a:spcPts val="400"/>
              </a:spcBef>
              <a:spcAft>
                <a:spcPts val="400"/>
              </a:spcAft>
            </a:pPr>
            <a:r>
              <a:rPr lang="en-US" sz="1800" u="sng" dirty="0">
                <a:hlinkClick r:id="rId3"/>
              </a:rPr>
              <a:t>The Rural Cooperative Development Grant (RCDG)</a:t>
            </a:r>
            <a:r>
              <a:rPr lang="en-US" sz="1800" dirty="0"/>
              <a:t> improves the economic condition of rural areas by helping individuals and businesses start, expand or improve rural cooperatives and other mutually-owned businesses through </a:t>
            </a:r>
            <a:r>
              <a:rPr lang="en-US" sz="1800" dirty="0">
                <a:hlinkClick r:id="rId4"/>
              </a:rPr>
              <a:t>Cooperative Development Centers</a:t>
            </a:r>
            <a:r>
              <a:rPr lang="en-US" sz="1800" dirty="0"/>
              <a:t>. Grants are awarded through a national competition. </a:t>
            </a:r>
          </a:p>
          <a:p>
            <a:pPr>
              <a:lnSpc>
                <a:spcPct val="120000"/>
              </a:lnSpc>
              <a:spcBef>
                <a:spcPts val="400"/>
              </a:spcBef>
              <a:spcAft>
                <a:spcPts val="400"/>
              </a:spcAft>
            </a:pPr>
            <a:r>
              <a:rPr lang="en-US" sz="1800" dirty="0"/>
              <a:t>Other </a:t>
            </a:r>
            <a:r>
              <a:rPr lang="en-US" sz="1800" dirty="0">
                <a:hlinkClick r:id="rId5"/>
              </a:rPr>
              <a:t>Cooperative Resources: </a:t>
            </a:r>
            <a:r>
              <a:rPr lang="en-US" sz="1800" dirty="0"/>
              <a:t>  </a:t>
            </a:r>
          </a:p>
          <a:p>
            <a:pPr lvl="1">
              <a:lnSpc>
                <a:spcPct val="120000"/>
              </a:lnSpc>
              <a:spcBef>
                <a:spcPts val="400"/>
              </a:spcBef>
              <a:spcAft>
                <a:spcPts val="400"/>
              </a:spcAft>
            </a:pPr>
            <a:r>
              <a:rPr lang="en-US" sz="1800" u="sng" dirty="0">
                <a:hlinkClick r:id="rId6"/>
              </a:rPr>
              <a:t>Co-ops Programs website</a:t>
            </a:r>
            <a:r>
              <a:rPr lang="en-US" sz="1800" dirty="0"/>
              <a:t> </a:t>
            </a:r>
          </a:p>
          <a:p>
            <a:pPr lvl="1">
              <a:lnSpc>
                <a:spcPct val="120000"/>
              </a:lnSpc>
              <a:spcBef>
                <a:spcPts val="400"/>
              </a:spcBef>
              <a:spcAft>
                <a:spcPts val="400"/>
              </a:spcAft>
            </a:pPr>
            <a:r>
              <a:rPr lang="en-US" sz="1800" u="sng" dirty="0">
                <a:hlinkClick r:id="rId7"/>
              </a:rPr>
              <a:t>Rural Utilities Service webpage</a:t>
            </a:r>
            <a:endParaRPr lang="en-US" sz="1800" u="sng" dirty="0"/>
          </a:p>
          <a:p>
            <a:pPr>
              <a:lnSpc>
                <a:spcPct val="120000"/>
              </a:lnSpc>
              <a:spcBef>
                <a:spcPts val="400"/>
              </a:spcBef>
              <a:spcAft>
                <a:spcPts val="400"/>
              </a:spcAft>
            </a:pPr>
            <a:r>
              <a:rPr lang="en-US" sz="1800" dirty="0"/>
              <a:t>Some other USDA agencies also have programs that help cooperatives, including the </a:t>
            </a:r>
            <a:r>
              <a:rPr lang="en-US" sz="1800" u="sng" dirty="0">
                <a:hlinkClick r:id="rId8"/>
              </a:rPr>
              <a:t>Agricultural Marketing Service</a:t>
            </a:r>
            <a:r>
              <a:rPr lang="en-US" sz="1800" dirty="0"/>
              <a:t> (AMS) and the Cooperative State Research, Education and Extension Service which is now known as the </a:t>
            </a:r>
            <a:r>
              <a:rPr lang="en-US" sz="1800" u="sng" dirty="0">
                <a:hlinkClick r:id="rId9"/>
              </a:rPr>
              <a:t>National Institute of Food and Agriculture</a:t>
            </a:r>
            <a:r>
              <a:rPr lang="en-US" sz="1800" dirty="0"/>
              <a:t> (NIFA).</a:t>
            </a:r>
          </a:p>
          <a:p>
            <a:endParaRPr lang="en-US" sz="1800" dirty="0"/>
          </a:p>
        </p:txBody>
      </p:sp>
      <p:sp>
        <p:nvSpPr>
          <p:cNvPr id="3" name="Title 2">
            <a:extLst>
              <a:ext uri="{FF2B5EF4-FFF2-40B4-BE49-F238E27FC236}">
                <a16:creationId xmlns:a16="http://schemas.microsoft.com/office/drawing/2014/main" xmlns="" id="{4946D755-FDF9-40AC-A2A3-30A58F035379}"/>
              </a:ext>
            </a:extLst>
          </p:cNvPr>
          <p:cNvSpPr>
            <a:spLocks noGrp="1"/>
          </p:cNvSpPr>
          <p:nvPr>
            <p:ph type="title"/>
          </p:nvPr>
        </p:nvSpPr>
        <p:spPr/>
        <p:txBody>
          <a:bodyPr/>
          <a:lstStyle/>
          <a:p>
            <a:r>
              <a:rPr lang="en-US" dirty="0"/>
              <a:t>Rural Cooperative Development Grant</a:t>
            </a:r>
          </a:p>
        </p:txBody>
      </p:sp>
      <p:sp>
        <p:nvSpPr>
          <p:cNvPr id="4" name="TextBox 3">
            <a:extLst>
              <a:ext uri="{FF2B5EF4-FFF2-40B4-BE49-F238E27FC236}">
                <a16:creationId xmlns:a16="http://schemas.microsoft.com/office/drawing/2014/main" xmlns="" id="{67C55319-11A5-E84B-A1A9-BFF289DE0497}"/>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3829988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0C470B9-CEAA-41B1-AA6F-4FF9F4BAA003}"/>
              </a:ext>
            </a:extLst>
          </p:cNvPr>
          <p:cNvSpPr>
            <a:spLocks noGrp="1"/>
          </p:cNvSpPr>
          <p:nvPr>
            <p:ph type="title"/>
          </p:nvPr>
        </p:nvSpPr>
        <p:spPr>
          <a:xfrm>
            <a:off x="928255" y="665018"/>
            <a:ext cx="11067412" cy="794021"/>
          </a:xfrm>
        </p:spPr>
        <p:txBody>
          <a:bodyPr/>
          <a:lstStyle/>
          <a:p>
            <a:r>
              <a:rPr lang="en-US" dirty="0"/>
              <a:t>Public/Private Relationships</a:t>
            </a:r>
          </a:p>
        </p:txBody>
      </p:sp>
      <p:pic>
        <p:nvPicPr>
          <p:cNvPr id="6" name="Picture 5">
            <a:extLst>
              <a:ext uri="{FF2B5EF4-FFF2-40B4-BE49-F238E27FC236}">
                <a16:creationId xmlns:a16="http://schemas.microsoft.com/office/drawing/2014/main" xmlns="" id="{36C08400-62F8-41F9-9000-88A81065B2BE}"/>
              </a:ext>
            </a:extLst>
          </p:cNvPr>
          <p:cNvPicPr>
            <a:picLocks noChangeAspect="1"/>
          </p:cNvPicPr>
          <p:nvPr/>
        </p:nvPicPr>
        <p:blipFill>
          <a:blip r:embed="rId2"/>
          <a:stretch>
            <a:fillRect/>
          </a:stretch>
        </p:blipFill>
        <p:spPr>
          <a:xfrm>
            <a:off x="5929744" y="2036618"/>
            <a:ext cx="5786059" cy="3042348"/>
          </a:xfrm>
          <a:prstGeom prst="rect">
            <a:avLst/>
          </a:prstGeom>
        </p:spPr>
      </p:pic>
      <p:sp>
        <p:nvSpPr>
          <p:cNvPr id="5" name="TextBox 4">
            <a:extLst>
              <a:ext uri="{FF2B5EF4-FFF2-40B4-BE49-F238E27FC236}">
                <a16:creationId xmlns:a16="http://schemas.microsoft.com/office/drawing/2014/main" xmlns="" id="{B4900BA7-98C0-9B4F-B92B-033B8C868DBA}"/>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2" name="TextBox 1">
            <a:extLst>
              <a:ext uri="{FF2B5EF4-FFF2-40B4-BE49-F238E27FC236}">
                <a16:creationId xmlns:a16="http://schemas.microsoft.com/office/drawing/2014/main" xmlns="" id="{5BD526A6-3C27-2C41-990C-977AFD46E275}"/>
              </a:ext>
            </a:extLst>
          </p:cNvPr>
          <p:cNvSpPr txBox="1"/>
          <p:nvPr/>
        </p:nvSpPr>
        <p:spPr>
          <a:xfrm>
            <a:off x="914400" y="2884371"/>
            <a:ext cx="5098472" cy="1477328"/>
          </a:xfrm>
          <a:prstGeom prst="rect">
            <a:avLst/>
          </a:prstGeom>
          <a:noFill/>
        </p:spPr>
        <p:txBody>
          <a:bodyPr wrap="square" rtlCol="0">
            <a:spAutoFit/>
          </a:bodyPr>
          <a:lstStyle/>
          <a:p>
            <a:pPr algn="ctr">
              <a:spcBef>
                <a:spcPts val="400"/>
              </a:spcBef>
              <a:spcAft>
                <a:spcPts val="400"/>
              </a:spcAft>
            </a:pPr>
            <a:r>
              <a:rPr lang="en-US" sz="3000" dirty="0"/>
              <a:t>Good Shepherd Food Bank partners with L.L. Bean to accelerate food access</a:t>
            </a:r>
          </a:p>
        </p:txBody>
      </p:sp>
      <p:cxnSp>
        <p:nvCxnSpPr>
          <p:cNvPr id="8" name="Straight Connector 7">
            <a:extLst>
              <a:ext uri="{FF2B5EF4-FFF2-40B4-BE49-F238E27FC236}">
                <a16:creationId xmlns:a16="http://schemas.microsoft.com/office/drawing/2014/main" xmlns="" id="{D7030695-75B9-9A46-9295-3A138F5D7E99}"/>
              </a:ext>
            </a:extLst>
          </p:cNvPr>
          <p:cNvCxnSpPr/>
          <p:nvPr/>
        </p:nvCxnSpPr>
        <p:spPr>
          <a:xfrm>
            <a:off x="914401" y="2438400"/>
            <a:ext cx="49322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08FE4BE-E0F0-864C-844B-7266EC907AC9}"/>
              </a:ext>
            </a:extLst>
          </p:cNvPr>
          <p:cNvCxnSpPr/>
          <p:nvPr/>
        </p:nvCxnSpPr>
        <p:spPr>
          <a:xfrm>
            <a:off x="914400" y="4821382"/>
            <a:ext cx="493221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551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0E33C79-E707-45E7-A074-EF7525D36A21}"/>
              </a:ext>
            </a:extLst>
          </p:cNvPr>
          <p:cNvPicPr>
            <a:picLocks noGrp="1" noChangeAspect="1"/>
          </p:cNvPicPr>
          <p:nvPr>
            <p:ph idx="1"/>
          </p:nvPr>
        </p:nvPicPr>
        <p:blipFill rotWithShape="1">
          <a:blip r:embed="rId3"/>
          <a:srcRect t="-724" b="-1"/>
          <a:stretch/>
        </p:blipFill>
        <p:spPr>
          <a:xfrm>
            <a:off x="6431972" y="1880170"/>
            <a:ext cx="4250735" cy="3407831"/>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xmlns="" id="{EA3A3BE3-9485-4D46-B7EA-9C39070023D6}"/>
              </a:ext>
            </a:extLst>
          </p:cNvPr>
          <p:cNvSpPr>
            <a:spLocks noGrp="1"/>
          </p:cNvSpPr>
          <p:nvPr>
            <p:ph type="title"/>
          </p:nvPr>
        </p:nvSpPr>
        <p:spPr>
          <a:xfrm>
            <a:off x="838200" y="365124"/>
            <a:ext cx="10794476" cy="1325563"/>
          </a:xfrm>
        </p:spPr>
        <p:txBody>
          <a:bodyPr/>
          <a:lstStyle/>
          <a:p>
            <a:r>
              <a:rPr lang="en-US" dirty="0"/>
              <a:t>USDA Programs in the Local Food Supply Chain</a:t>
            </a:r>
          </a:p>
        </p:txBody>
      </p:sp>
      <p:sp>
        <p:nvSpPr>
          <p:cNvPr id="5" name="Rectangle 4">
            <a:extLst>
              <a:ext uri="{FF2B5EF4-FFF2-40B4-BE49-F238E27FC236}">
                <a16:creationId xmlns:a16="http://schemas.microsoft.com/office/drawing/2014/main" xmlns="" id="{108D12F5-1539-4815-90C6-120B96B99664}"/>
              </a:ext>
            </a:extLst>
          </p:cNvPr>
          <p:cNvSpPr/>
          <p:nvPr/>
        </p:nvSpPr>
        <p:spPr>
          <a:xfrm>
            <a:off x="838200" y="5417192"/>
            <a:ext cx="11187545" cy="461665"/>
          </a:xfrm>
          <a:prstGeom prst="rect">
            <a:avLst/>
          </a:prstGeom>
        </p:spPr>
        <p:txBody>
          <a:bodyPr wrap="square">
            <a:spAutoFit/>
          </a:bodyPr>
          <a:lstStyle/>
          <a:p>
            <a:r>
              <a:rPr lang="en-US" sz="2400" dirty="0">
                <a:solidFill>
                  <a:srgbClr val="00B0F0"/>
                </a:solidFill>
                <a:hlinkClick r:id="rId4">
                  <a:extLst>
                    <a:ext uri="{A12FA001-AC4F-418D-AE19-62706E023703}">
                      <ahyp:hlinkClr xmlns:ahyp="http://schemas.microsoft.com/office/drawing/2018/hyperlinkcolor" xmlns="" val="tx"/>
                    </a:ext>
                  </a:extLst>
                </a:hlinkClick>
              </a:rPr>
              <a:t>https://www.ams.usda.gov/services/local-regional/food-sector/grants</a:t>
            </a:r>
            <a:endParaRPr lang="en-US" sz="2400" dirty="0">
              <a:solidFill>
                <a:srgbClr val="00B0F0"/>
              </a:solidFill>
            </a:endParaRPr>
          </a:p>
        </p:txBody>
      </p:sp>
      <p:sp>
        <p:nvSpPr>
          <p:cNvPr id="2" name="TextBox 1">
            <a:extLst>
              <a:ext uri="{FF2B5EF4-FFF2-40B4-BE49-F238E27FC236}">
                <a16:creationId xmlns:a16="http://schemas.microsoft.com/office/drawing/2014/main" xmlns="" id="{59A2519C-09DC-43CD-A576-C67DC030ED21}"/>
              </a:ext>
            </a:extLst>
          </p:cNvPr>
          <p:cNvSpPr txBox="1"/>
          <p:nvPr/>
        </p:nvSpPr>
        <p:spPr>
          <a:xfrm>
            <a:off x="1121087" y="2562218"/>
            <a:ext cx="5557697" cy="1754326"/>
          </a:xfrm>
          <a:prstGeom prst="rect">
            <a:avLst/>
          </a:prstGeom>
          <a:noFill/>
        </p:spPr>
        <p:txBody>
          <a:bodyPr wrap="square" rtlCol="0">
            <a:spAutoFit/>
          </a:bodyPr>
          <a:lstStyle/>
          <a:p>
            <a:pPr algn="ctr"/>
            <a:r>
              <a:rPr lang="en-US" sz="3600" dirty="0"/>
              <a:t>Loans</a:t>
            </a:r>
          </a:p>
          <a:p>
            <a:pPr algn="ctr"/>
            <a:r>
              <a:rPr lang="en-US" sz="3600" dirty="0"/>
              <a:t>Grants</a:t>
            </a:r>
          </a:p>
          <a:p>
            <a:pPr algn="ctr"/>
            <a:r>
              <a:rPr lang="en-US" sz="3600" dirty="0"/>
              <a:t>Other Resources</a:t>
            </a:r>
          </a:p>
        </p:txBody>
      </p:sp>
      <p:sp>
        <p:nvSpPr>
          <p:cNvPr id="6" name="TextBox 5">
            <a:extLst>
              <a:ext uri="{FF2B5EF4-FFF2-40B4-BE49-F238E27FC236}">
                <a16:creationId xmlns:a16="http://schemas.microsoft.com/office/drawing/2014/main" xmlns="" id="{12723128-14E9-1F4C-8654-AD4EDF4ABDBE}"/>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cxnSp>
        <p:nvCxnSpPr>
          <p:cNvPr id="7" name="Straight Connector 6">
            <a:extLst>
              <a:ext uri="{FF2B5EF4-FFF2-40B4-BE49-F238E27FC236}">
                <a16:creationId xmlns:a16="http://schemas.microsoft.com/office/drawing/2014/main" xmlns="" id="{DC2BBEDD-3DC4-704A-AD23-E64C62C4D2E9}"/>
              </a:ext>
            </a:extLst>
          </p:cNvPr>
          <p:cNvCxnSpPr/>
          <p:nvPr/>
        </p:nvCxnSpPr>
        <p:spPr>
          <a:xfrm>
            <a:off x="1316182" y="2418472"/>
            <a:ext cx="49322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68DB8313-A043-FE46-9371-86D08B021A0C}"/>
              </a:ext>
            </a:extLst>
          </p:cNvPr>
          <p:cNvCxnSpPr/>
          <p:nvPr/>
        </p:nvCxnSpPr>
        <p:spPr>
          <a:xfrm>
            <a:off x="1316182" y="4330399"/>
            <a:ext cx="493221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07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663BFDB3-6FC8-4A6B-9014-2FFC6EFA8FCE}"/>
              </a:ext>
            </a:extLst>
          </p:cNvPr>
          <p:cNvPicPr>
            <a:picLocks noGrp="1" noChangeAspect="1"/>
          </p:cNvPicPr>
          <p:nvPr>
            <p:ph idx="1"/>
          </p:nvPr>
        </p:nvPicPr>
        <p:blipFill>
          <a:blip r:embed="rId2"/>
          <a:stretch>
            <a:fillRect/>
          </a:stretch>
        </p:blipFill>
        <p:spPr>
          <a:xfrm>
            <a:off x="1018279" y="1247614"/>
            <a:ext cx="2133785" cy="2926334"/>
          </a:xfrm>
          <a:prstGeom prst="rect">
            <a:avLst/>
          </a:prstGeom>
        </p:spPr>
      </p:pic>
      <p:sp>
        <p:nvSpPr>
          <p:cNvPr id="3" name="Title 2">
            <a:extLst>
              <a:ext uri="{FF2B5EF4-FFF2-40B4-BE49-F238E27FC236}">
                <a16:creationId xmlns:a16="http://schemas.microsoft.com/office/drawing/2014/main" xmlns="" id="{3CA29C29-7DA6-4CED-87B1-DE8C43492A83}"/>
              </a:ext>
            </a:extLst>
          </p:cNvPr>
          <p:cNvSpPr>
            <a:spLocks noGrp="1"/>
          </p:cNvSpPr>
          <p:nvPr>
            <p:ph type="title"/>
          </p:nvPr>
        </p:nvSpPr>
        <p:spPr/>
        <p:txBody>
          <a:bodyPr/>
          <a:lstStyle/>
          <a:p>
            <a:r>
              <a:rPr lang="en-US" dirty="0"/>
              <a:t>Presenters</a:t>
            </a:r>
          </a:p>
        </p:txBody>
      </p:sp>
      <p:sp>
        <p:nvSpPr>
          <p:cNvPr id="5" name="Rectangle 4">
            <a:extLst>
              <a:ext uri="{FF2B5EF4-FFF2-40B4-BE49-F238E27FC236}">
                <a16:creationId xmlns:a16="http://schemas.microsoft.com/office/drawing/2014/main" xmlns="" id="{E3C23E2E-053A-43B7-B11F-EE0E83CB4062}"/>
              </a:ext>
            </a:extLst>
          </p:cNvPr>
          <p:cNvSpPr/>
          <p:nvPr/>
        </p:nvSpPr>
        <p:spPr>
          <a:xfrm>
            <a:off x="2914248" y="1541230"/>
            <a:ext cx="8677368" cy="230832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venir LT Std 45 Book" panose="020B0502020203020204" pitchFamily="34" charset="0"/>
                <a:cs typeface="Arial" panose="020B0604020202020204" pitchFamily="34" charset="0"/>
              </a:rPr>
              <a:t>Kenya Nicholas </a:t>
            </a:r>
            <a:r>
              <a:rPr kumimoji="0" lang="en-US" altLang="en-US" sz="1800" u="none" strike="noStrike" kern="1200" cap="none" spc="0" normalizeH="0" baseline="0" noProof="0" dirty="0">
                <a:ln>
                  <a:noFill/>
                </a:ln>
                <a:solidFill>
                  <a:srgbClr val="000000"/>
                </a:solidFill>
                <a:effectLst/>
                <a:uLnTx/>
                <a:uFillTx/>
                <a:latin typeface="Avenir LT Std 45 Book" panose="020B0502020203020204" pitchFamily="34" charset="0"/>
                <a:cs typeface="Arial" panose="020B0604020202020204" pitchFamily="34" charset="0"/>
              </a:rPr>
              <a:t>is a Program Director with the U.S. Department of Agriculture (USDA) headquartered in Washington, DC. She manages two grant programs that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u="none" strike="noStrike" kern="1200" cap="none" spc="0" normalizeH="0" baseline="0" noProof="0" dirty="0">
                <a:ln>
                  <a:noFill/>
                </a:ln>
                <a:solidFill>
                  <a:srgbClr val="000000"/>
                </a:solidFill>
                <a:effectLst/>
                <a:uLnTx/>
                <a:uFillTx/>
                <a:latin typeface="Avenir LT Std 45 Book" panose="020B0502020203020204" pitchFamily="34" charset="0"/>
                <a:cs typeface="Arial" panose="020B0604020202020204" pitchFamily="34" charset="0"/>
              </a:rPr>
              <a:t>serve socially disadvantaged and veteran farmers and ranchers (Outreach and Assistance for Socially Disadvantaged and Veteran Farmers and Ranchers Program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u="none" strike="noStrike" kern="1200" cap="none" spc="0" normalizeH="0" baseline="0" noProof="0" dirty="0">
                <a:ln>
                  <a:noFill/>
                </a:ln>
                <a:solidFill>
                  <a:srgbClr val="000000"/>
                </a:solidFill>
                <a:effectLst/>
                <a:uLnTx/>
                <a:uFillTx/>
                <a:latin typeface="Avenir LT Std 45 Book" panose="020B0502020203020204" pitchFamily="34" charset="0"/>
                <a:cs typeface="Arial" panose="020B0604020202020204" pitchFamily="34" charset="0"/>
              </a:rPr>
              <a:t>(also known as the 2501 Program) and the Socially Disadvantaged Policy Research Center) within the Office of Partnerships and Public Engagement. She works across all USDA agencies to coordinate outreach to USDA’s stakeholder communities. She has worked within the Department for over 29 years.</a:t>
            </a:r>
          </a:p>
        </p:txBody>
      </p:sp>
      <p:pic>
        <p:nvPicPr>
          <p:cNvPr id="6" name="Picture 5">
            <a:extLst>
              <a:ext uri="{FF2B5EF4-FFF2-40B4-BE49-F238E27FC236}">
                <a16:creationId xmlns:a16="http://schemas.microsoft.com/office/drawing/2014/main" xmlns="" id="{0A83AEAD-09BC-4E08-853C-960AFDBF1333}"/>
              </a:ext>
            </a:extLst>
          </p:cNvPr>
          <p:cNvPicPr>
            <a:picLocks noChangeAspect="1"/>
          </p:cNvPicPr>
          <p:nvPr/>
        </p:nvPicPr>
        <p:blipFill>
          <a:blip r:embed="rId3"/>
          <a:stretch>
            <a:fillRect/>
          </a:stretch>
        </p:blipFill>
        <p:spPr>
          <a:xfrm>
            <a:off x="9991868" y="3923813"/>
            <a:ext cx="1941495" cy="2664500"/>
          </a:xfrm>
          <a:prstGeom prst="rect">
            <a:avLst/>
          </a:prstGeom>
        </p:spPr>
      </p:pic>
      <p:sp>
        <p:nvSpPr>
          <p:cNvPr id="7" name="Rectangle 6">
            <a:extLst>
              <a:ext uri="{FF2B5EF4-FFF2-40B4-BE49-F238E27FC236}">
                <a16:creationId xmlns:a16="http://schemas.microsoft.com/office/drawing/2014/main" xmlns="" id="{E7F3CAF7-E7AF-4306-9E4C-0243E2E01FA3}"/>
              </a:ext>
            </a:extLst>
          </p:cNvPr>
          <p:cNvSpPr/>
          <p:nvPr/>
        </p:nvSpPr>
        <p:spPr>
          <a:xfrm>
            <a:off x="1018278" y="4581443"/>
            <a:ext cx="8973589"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venir LT Std 45 Book" panose="020B0502020203020204" pitchFamily="34" charset="0"/>
                <a:cs typeface="Calibri" panose="020F0502020204030204" pitchFamily="34" charset="0"/>
              </a:rPr>
              <a:t>Dr. Sarah Rocker </a:t>
            </a:r>
            <a:r>
              <a:rPr kumimoji="0" lang="en-US" sz="1800" u="none" strike="noStrike" kern="1200" cap="none" spc="0" normalizeH="0" baseline="0" noProof="0" dirty="0">
                <a:ln>
                  <a:noFill/>
                </a:ln>
                <a:solidFill>
                  <a:srgbClr val="000000"/>
                </a:solidFill>
                <a:effectLst/>
                <a:uLnTx/>
                <a:uFillTx/>
                <a:latin typeface="Avenir LT Std 45 Book" panose="020B0502020203020204" pitchFamily="34" charset="0"/>
                <a:cs typeface="Calibri" panose="020F0502020204030204" pitchFamily="34" charset="0"/>
              </a:rPr>
              <a:t>is a rural sociologist at the Northeast Regional Center for Rural Development at Penn State University. Her primary research areas include regional food value chain coordination for small and mid-scale producers, strategies for place-based community and economic development and stakeholder engagement.</a:t>
            </a:r>
          </a:p>
        </p:txBody>
      </p:sp>
      <p:cxnSp>
        <p:nvCxnSpPr>
          <p:cNvPr id="9" name="Straight Connector 8">
            <a:extLst>
              <a:ext uri="{FF2B5EF4-FFF2-40B4-BE49-F238E27FC236}">
                <a16:creationId xmlns:a16="http://schemas.microsoft.com/office/drawing/2014/main" xmlns="" id="{6656FF84-16A5-4C17-BFEE-02B5C7933994}"/>
              </a:ext>
            </a:extLst>
          </p:cNvPr>
          <p:cNvCxnSpPr>
            <a:cxnSpLocks/>
          </p:cNvCxnSpPr>
          <p:nvPr/>
        </p:nvCxnSpPr>
        <p:spPr>
          <a:xfrm>
            <a:off x="742857" y="4163425"/>
            <a:ext cx="924901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9428C912-CE75-E54A-B106-0EBB2E8309ED}"/>
              </a:ext>
            </a:extLst>
          </p:cNvPr>
          <p:cNvSpPr txBox="1"/>
          <p:nvPr/>
        </p:nvSpPr>
        <p:spPr>
          <a:xfrm>
            <a:off x="2507530" y="640364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816223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265B06-7C5D-4E55-95CB-EEE564CE64E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06A4F95C-4C9E-4297-A6E0-7322B0CFE7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54476"/>
            <a:ext cx="12192000" cy="10471430"/>
          </a:xfrm>
        </p:spPr>
      </p:pic>
      <p:sp>
        <p:nvSpPr>
          <p:cNvPr id="6" name="TextBox 5">
            <a:extLst>
              <a:ext uri="{FF2B5EF4-FFF2-40B4-BE49-F238E27FC236}">
                <a16:creationId xmlns:a16="http://schemas.microsoft.com/office/drawing/2014/main" xmlns="" id="{EB5490F0-6EC8-4B88-BB08-D32C83DFCC39}"/>
              </a:ext>
            </a:extLst>
          </p:cNvPr>
          <p:cNvSpPr txBox="1"/>
          <p:nvPr/>
        </p:nvSpPr>
        <p:spPr>
          <a:xfrm>
            <a:off x="0" y="3081239"/>
            <a:ext cx="12302836" cy="707886"/>
          </a:xfrm>
          <a:prstGeom prst="rect">
            <a:avLst/>
          </a:prstGeom>
          <a:solidFill>
            <a:schemeClr val="bg2">
              <a:lumMod val="90000"/>
            </a:schemeClr>
          </a:solidFill>
        </p:spPr>
        <p:txBody>
          <a:bodyPr wrap="square" rtlCol="0">
            <a:spAutoFit/>
          </a:bodyPr>
          <a:lstStyle/>
          <a:p>
            <a:r>
              <a:rPr lang="en-US" sz="4000" b="1" dirty="0"/>
              <a:t>     Local Food Directories</a:t>
            </a:r>
          </a:p>
        </p:txBody>
      </p:sp>
    </p:spTree>
    <p:extLst>
      <p:ext uri="{BB962C8B-B14F-4D97-AF65-F5344CB8AC3E}">
        <p14:creationId xmlns:p14="http://schemas.microsoft.com/office/powerpoint/2010/main" val="3588839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1A3599-0C00-467E-8DB9-F14E186F1D8D}"/>
              </a:ext>
            </a:extLst>
          </p:cNvPr>
          <p:cNvSpPr>
            <a:spLocks noGrp="1"/>
          </p:cNvSpPr>
          <p:nvPr>
            <p:ph type="title"/>
          </p:nvPr>
        </p:nvSpPr>
        <p:spPr/>
        <p:txBody>
          <a:bodyPr/>
          <a:lstStyle/>
          <a:p>
            <a:r>
              <a:rPr lang="en-US" b="1" dirty="0">
                <a:latin typeface="+mn-lt"/>
              </a:rPr>
              <a:t>USDA Local Food Directories</a:t>
            </a:r>
          </a:p>
        </p:txBody>
      </p:sp>
      <p:sp>
        <p:nvSpPr>
          <p:cNvPr id="3" name="Content Placeholder 2">
            <a:extLst>
              <a:ext uri="{FF2B5EF4-FFF2-40B4-BE49-F238E27FC236}">
                <a16:creationId xmlns:a16="http://schemas.microsoft.com/office/drawing/2014/main" xmlns="" id="{5A3D1683-A6FC-4FC6-A925-731DC94F7608}"/>
              </a:ext>
            </a:extLst>
          </p:cNvPr>
          <p:cNvSpPr>
            <a:spLocks noGrp="1"/>
          </p:cNvSpPr>
          <p:nvPr>
            <p:ph idx="1"/>
          </p:nvPr>
        </p:nvSpPr>
        <p:spPr>
          <a:xfrm>
            <a:off x="1134447" y="1811451"/>
            <a:ext cx="10515600" cy="4351338"/>
          </a:xfrm>
        </p:spPr>
        <p:txBody>
          <a:bodyPr/>
          <a:lstStyle/>
          <a:p>
            <a:r>
              <a:rPr lang="en-US" dirty="0"/>
              <a:t>Directories for:</a:t>
            </a:r>
          </a:p>
          <a:p>
            <a:pPr lvl="1"/>
            <a:r>
              <a:rPr lang="en-US" dirty="0"/>
              <a:t>Farmers Markets; </a:t>
            </a:r>
          </a:p>
          <a:p>
            <a:pPr lvl="1"/>
            <a:r>
              <a:rPr lang="en-US" dirty="0"/>
              <a:t>On-Farm Markets;</a:t>
            </a:r>
          </a:p>
          <a:p>
            <a:pPr lvl="1"/>
            <a:r>
              <a:rPr lang="en-US" dirty="0"/>
              <a:t>CSAs; and,</a:t>
            </a:r>
          </a:p>
          <a:p>
            <a:pPr lvl="1"/>
            <a:r>
              <a:rPr lang="en-US" dirty="0"/>
              <a:t>Food hubs.</a:t>
            </a:r>
          </a:p>
          <a:p>
            <a:r>
              <a:rPr lang="en-US" sz="2400" dirty="0"/>
              <a:t>Help you find local foods close to you or potential markets</a:t>
            </a:r>
          </a:p>
          <a:p>
            <a:r>
              <a:rPr lang="en-US" sz="2400" dirty="0"/>
              <a:t>Allow you to filter by payment options, products, and location</a:t>
            </a:r>
          </a:p>
          <a:p>
            <a:r>
              <a:rPr lang="en-US" sz="2400" dirty="0"/>
              <a:t>API available to integrate with other applications and websites</a:t>
            </a:r>
          </a:p>
          <a:p>
            <a:endParaRPr lang="en-US" dirty="0"/>
          </a:p>
        </p:txBody>
      </p:sp>
      <p:sp>
        <p:nvSpPr>
          <p:cNvPr id="5" name="TextBox 4">
            <a:extLst>
              <a:ext uri="{FF2B5EF4-FFF2-40B4-BE49-F238E27FC236}">
                <a16:creationId xmlns:a16="http://schemas.microsoft.com/office/drawing/2014/main" xmlns="" id="{2A9E07B1-8692-4549-ADD0-098C6A927644}"/>
              </a:ext>
            </a:extLst>
          </p:cNvPr>
          <p:cNvSpPr txBox="1"/>
          <p:nvPr/>
        </p:nvSpPr>
        <p:spPr>
          <a:xfrm>
            <a:off x="0" y="5327939"/>
            <a:ext cx="12192000" cy="707886"/>
          </a:xfrm>
          <a:prstGeom prst="rect">
            <a:avLst/>
          </a:prstGeom>
          <a:solidFill>
            <a:schemeClr val="bg2">
              <a:lumMod val="90000"/>
            </a:schemeClr>
          </a:solidFill>
        </p:spPr>
        <p:txBody>
          <a:bodyPr wrap="square" rtlCol="0">
            <a:spAutoFit/>
          </a:bodyPr>
          <a:lstStyle/>
          <a:p>
            <a:pPr algn="ctr"/>
            <a:r>
              <a:rPr lang="en-US" sz="4000" dirty="0">
                <a:hlinkClick r:id="rId3"/>
              </a:rPr>
              <a:t>www.ams.usda.gov/localfood</a:t>
            </a:r>
            <a:r>
              <a:rPr lang="en-US" sz="4000" dirty="0"/>
              <a:t> </a:t>
            </a:r>
            <a:endParaRPr lang="en-US" sz="4000" b="1" dirty="0"/>
          </a:p>
        </p:txBody>
      </p:sp>
      <p:pic>
        <p:nvPicPr>
          <p:cNvPr id="6" name="Picture 5" descr="A group of fruit and vegetable stand&#10;&#10;Description automatically generated">
            <a:extLst>
              <a:ext uri="{FF2B5EF4-FFF2-40B4-BE49-F238E27FC236}">
                <a16:creationId xmlns:a16="http://schemas.microsoft.com/office/drawing/2014/main" xmlns="" id="{579D7FD0-B478-40C3-B54A-A24A451CA38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8988918" y="487817"/>
            <a:ext cx="2661129" cy="2647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1045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7E6596-F4D3-4EFD-B493-2763F6F7D849}"/>
              </a:ext>
            </a:extLst>
          </p:cNvPr>
          <p:cNvSpPr>
            <a:spLocks noGrp="1"/>
          </p:cNvSpPr>
          <p:nvPr>
            <p:ph type="title"/>
          </p:nvPr>
        </p:nvSpPr>
        <p:spPr/>
        <p:txBody>
          <a:bodyPr/>
          <a:lstStyle/>
          <a:p>
            <a:r>
              <a:rPr lang="en-US" b="1" dirty="0">
                <a:latin typeface="+mn-lt"/>
              </a:rPr>
              <a:t>AMS Market News</a:t>
            </a:r>
          </a:p>
        </p:txBody>
      </p:sp>
      <p:sp>
        <p:nvSpPr>
          <p:cNvPr id="3" name="Content Placeholder 2">
            <a:extLst>
              <a:ext uri="{FF2B5EF4-FFF2-40B4-BE49-F238E27FC236}">
                <a16:creationId xmlns:a16="http://schemas.microsoft.com/office/drawing/2014/main" xmlns="" id="{3B883A8B-7B23-4290-BDF7-7A361ED94411}"/>
              </a:ext>
            </a:extLst>
          </p:cNvPr>
          <p:cNvSpPr>
            <a:spLocks noGrp="1"/>
          </p:cNvSpPr>
          <p:nvPr>
            <p:ph idx="1"/>
          </p:nvPr>
        </p:nvSpPr>
        <p:spPr>
          <a:xfrm>
            <a:off x="992579" y="1888522"/>
            <a:ext cx="10515600" cy="4351338"/>
          </a:xfrm>
        </p:spPr>
        <p:txBody>
          <a:bodyPr>
            <a:noAutofit/>
          </a:bodyPr>
          <a:lstStyle/>
          <a:p>
            <a:r>
              <a:rPr lang="en-US" sz="2400" dirty="0"/>
              <a:t>Specialty Crops Market News disseminates detailed information on marketing conditions for hundreds of agricultural commodities at major domestic and international wholesale markets, production areas, and ports of entry. </a:t>
            </a:r>
          </a:p>
          <a:p>
            <a:r>
              <a:rPr lang="en-US" sz="2400" dirty="0"/>
              <a:t>Using direct contacts with salespersons, suppliers, brokers, and buyers, Market News reporters collect, validate, analyze, and organize unbiased data on price, volume, quality and condition, making it available within hours of collection at no cost to you. </a:t>
            </a:r>
          </a:p>
          <a:p>
            <a:r>
              <a:rPr lang="en-US" sz="2400" dirty="0"/>
              <a:t>Publicly available data, allow you to analyze trend and compare prices</a:t>
            </a:r>
          </a:p>
        </p:txBody>
      </p:sp>
      <p:sp>
        <p:nvSpPr>
          <p:cNvPr id="4" name="TextBox 3">
            <a:extLst>
              <a:ext uri="{FF2B5EF4-FFF2-40B4-BE49-F238E27FC236}">
                <a16:creationId xmlns:a16="http://schemas.microsoft.com/office/drawing/2014/main" xmlns="" id="{242A3DE9-6659-4A97-95B6-05C5D438FB7E}"/>
              </a:ext>
            </a:extLst>
          </p:cNvPr>
          <p:cNvSpPr txBox="1"/>
          <p:nvPr/>
        </p:nvSpPr>
        <p:spPr>
          <a:xfrm>
            <a:off x="0" y="5440167"/>
            <a:ext cx="12192000" cy="707886"/>
          </a:xfrm>
          <a:prstGeom prst="rect">
            <a:avLst/>
          </a:prstGeom>
          <a:solidFill>
            <a:schemeClr val="bg2">
              <a:lumMod val="90000"/>
            </a:schemeClr>
          </a:solidFill>
        </p:spPr>
        <p:txBody>
          <a:bodyPr wrap="square" rtlCol="0">
            <a:spAutoFit/>
          </a:bodyPr>
          <a:lstStyle/>
          <a:p>
            <a:pPr algn="ctr"/>
            <a:r>
              <a:rPr lang="en-US" sz="4000" dirty="0">
                <a:hlinkClick r:id="rId2"/>
              </a:rPr>
              <a:t>www.ams.usda.gov/market-news</a:t>
            </a:r>
            <a:endParaRPr lang="en-US" sz="4000" b="1" dirty="0"/>
          </a:p>
        </p:txBody>
      </p:sp>
    </p:spTree>
    <p:extLst>
      <p:ext uri="{BB962C8B-B14F-4D97-AF65-F5344CB8AC3E}">
        <p14:creationId xmlns:p14="http://schemas.microsoft.com/office/powerpoint/2010/main" val="2786877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94261790-FCF5-4651-91E0-D0EBF6C98A0A}"/>
              </a:ext>
            </a:extLst>
          </p:cNvPr>
          <p:cNvPicPr>
            <a:picLocks noGrp="1" noChangeAspect="1"/>
          </p:cNvPicPr>
          <p:nvPr>
            <p:ph idx="1"/>
          </p:nvPr>
        </p:nvPicPr>
        <p:blipFill rotWithShape="1">
          <a:blip r:embed="rId3"/>
          <a:srcRect t="4486" b="5613"/>
          <a:stretch/>
        </p:blipFill>
        <p:spPr>
          <a:xfrm>
            <a:off x="3010799" y="1690687"/>
            <a:ext cx="8621877" cy="4360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xmlns="" id="{E479ED2A-E221-41C6-8FFF-022B175C0DCB}"/>
              </a:ext>
            </a:extLst>
          </p:cNvPr>
          <p:cNvSpPr>
            <a:spLocks noGrp="1"/>
          </p:cNvSpPr>
          <p:nvPr>
            <p:ph type="title"/>
          </p:nvPr>
        </p:nvSpPr>
        <p:spPr/>
        <p:txBody>
          <a:bodyPr/>
          <a:lstStyle/>
          <a:p>
            <a:r>
              <a:rPr lang="en-US" dirty="0"/>
              <a:t>USDA Federal Response</a:t>
            </a:r>
          </a:p>
        </p:txBody>
      </p:sp>
      <p:sp>
        <p:nvSpPr>
          <p:cNvPr id="8" name="Oval 7">
            <a:extLst>
              <a:ext uri="{FF2B5EF4-FFF2-40B4-BE49-F238E27FC236}">
                <a16:creationId xmlns:a16="http://schemas.microsoft.com/office/drawing/2014/main" xmlns="" id="{4A3C0985-9DC6-4DC5-A24D-2EE3A8071649}"/>
              </a:ext>
            </a:extLst>
          </p:cNvPr>
          <p:cNvSpPr/>
          <p:nvPr/>
        </p:nvSpPr>
        <p:spPr>
          <a:xfrm>
            <a:off x="7205048" y="4887895"/>
            <a:ext cx="3092521" cy="97604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9" name="TextBox 8">
            <a:extLst>
              <a:ext uri="{FF2B5EF4-FFF2-40B4-BE49-F238E27FC236}">
                <a16:creationId xmlns:a16="http://schemas.microsoft.com/office/drawing/2014/main" xmlns="" id="{BC44F567-161B-457D-8AB6-A19783F01EF9}"/>
              </a:ext>
            </a:extLst>
          </p:cNvPr>
          <p:cNvSpPr txBox="1"/>
          <p:nvPr/>
        </p:nvSpPr>
        <p:spPr>
          <a:xfrm>
            <a:off x="838200" y="4079964"/>
            <a:ext cx="6789934" cy="523220"/>
          </a:xfrm>
          <a:prstGeom prst="rect">
            <a:avLst/>
          </a:prstGeom>
          <a:solidFill>
            <a:srgbClr val="00B0F0"/>
          </a:solidFill>
          <a:ln>
            <a:noFill/>
          </a:ln>
        </p:spPr>
        <p:txBody>
          <a:bodyPr wrap="square" rtlCol="0">
            <a:spAutoFit/>
          </a:bodyPr>
          <a:lstStyle/>
          <a:p>
            <a:r>
              <a:rPr lang="en-US" sz="2800" dirty="0">
                <a:solidFill>
                  <a:schemeClr val="bg1"/>
                </a:solidFill>
                <a:hlinkClick r:id="rId4">
                  <a:extLst>
                    <a:ext uri="{A12FA001-AC4F-418D-AE19-62706E023703}">
                      <ahyp:hlinkClr xmlns:ahyp="http://schemas.microsoft.com/office/drawing/2018/hyperlinkcolor" xmlns="" val="tx"/>
                    </a:ext>
                  </a:extLst>
                </a:hlinkClick>
              </a:rPr>
              <a:t>https://www.rd.usda.gov/coronavirus</a:t>
            </a:r>
            <a:endParaRPr lang="en-US" sz="2800" dirty="0">
              <a:solidFill>
                <a:schemeClr val="bg1"/>
              </a:solidFill>
            </a:endParaRPr>
          </a:p>
        </p:txBody>
      </p:sp>
      <p:sp>
        <p:nvSpPr>
          <p:cNvPr id="6" name="TextBox 5">
            <a:extLst>
              <a:ext uri="{FF2B5EF4-FFF2-40B4-BE49-F238E27FC236}">
                <a16:creationId xmlns:a16="http://schemas.microsoft.com/office/drawing/2014/main" xmlns="" id="{7EF1376E-A9DD-1746-A77F-DB32D90ADED5}"/>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4259796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706EFF44-8E22-4567-941A-005CB6047A44}"/>
              </a:ext>
            </a:extLst>
          </p:cNvPr>
          <p:cNvPicPr>
            <a:picLocks noGrp="1" noChangeAspect="1"/>
          </p:cNvPicPr>
          <p:nvPr>
            <p:ph idx="1"/>
          </p:nvPr>
        </p:nvPicPr>
        <p:blipFill rotWithShape="1">
          <a:blip r:embed="rId3"/>
          <a:srcRect t="19335" r="42454" b="6466"/>
          <a:stretch/>
        </p:blipFill>
        <p:spPr>
          <a:xfrm>
            <a:off x="6670622" y="1878504"/>
            <a:ext cx="4962053" cy="2102786"/>
          </a:xfrm>
          <a:prstGeom prst="rect">
            <a:avLst/>
          </a:prstGeom>
        </p:spPr>
      </p:pic>
      <p:sp>
        <p:nvSpPr>
          <p:cNvPr id="3" name="Title 2">
            <a:extLst>
              <a:ext uri="{FF2B5EF4-FFF2-40B4-BE49-F238E27FC236}">
                <a16:creationId xmlns:a16="http://schemas.microsoft.com/office/drawing/2014/main" xmlns="" id="{CDF40283-997B-4E2F-98FE-8BE251088A5E}"/>
              </a:ext>
            </a:extLst>
          </p:cNvPr>
          <p:cNvSpPr>
            <a:spLocks noGrp="1"/>
          </p:cNvSpPr>
          <p:nvPr>
            <p:ph type="title"/>
          </p:nvPr>
        </p:nvSpPr>
        <p:spPr/>
        <p:txBody>
          <a:bodyPr/>
          <a:lstStyle/>
          <a:p>
            <a:r>
              <a:rPr lang="en-US" dirty="0"/>
              <a:t>Farmers.gov</a:t>
            </a:r>
          </a:p>
        </p:txBody>
      </p:sp>
      <p:sp>
        <p:nvSpPr>
          <p:cNvPr id="5" name="TextBox 4">
            <a:extLst>
              <a:ext uri="{FF2B5EF4-FFF2-40B4-BE49-F238E27FC236}">
                <a16:creationId xmlns:a16="http://schemas.microsoft.com/office/drawing/2014/main" xmlns="" id="{39906FCB-08CA-49D3-B135-DB02EF459FA9}"/>
              </a:ext>
            </a:extLst>
          </p:cNvPr>
          <p:cNvSpPr txBox="1"/>
          <p:nvPr/>
        </p:nvSpPr>
        <p:spPr>
          <a:xfrm>
            <a:off x="6670623" y="4169107"/>
            <a:ext cx="4962053" cy="492443"/>
          </a:xfrm>
          <a:prstGeom prst="rect">
            <a:avLst/>
          </a:prstGeom>
          <a:noFill/>
        </p:spPr>
        <p:txBody>
          <a:bodyPr wrap="square" rtlCol="0">
            <a:spAutoFit/>
          </a:bodyPr>
          <a:lstStyle/>
          <a:p>
            <a:pPr algn="ctr"/>
            <a:r>
              <a:rPr lang="en-US" sz="2600" dirty="0">
                <a:solidFill>
                  <a:srgbClr val="00B0F0"/>
                </a:solidFill>
                <a:hlinkClick r:id="rId4">
                  <a:extLst>
                    <a:ext uri="{A12FA001-AC4F-418D-AE19-62706E023703}">
                      <ahyp:hlinkClr xmlns:ahyp="http://schemas.microsoft.com/office/drawing/2018/hyperlinkcolor" xmlns="" val="tx"/>
                    </a:ext>
                  </a:extLst>
                </a:hlinkClick>
              </a:rPr>
              <a:t>https://www.farmers.gov</a:t>
            </a:r>
            <a:endParaRPr lang="en-US" sz="2600" dirty="0">
              <a:solidFill>
                <a:srgbClr val="00B0F0"/>
              </a:solidFill>
            </a:endParaRPr>
          </a:p>
        </p:txBody>
      </p:sp>
      <p:sp>
        <p:nvSpPr>
          <p:cNvPr id="8" name="TextBox 7">
            <a:extLst>
              <a:ext uri="{FF2B5EF4-FFF2-40B4-BE49-F238E27FC236}">
                <a16:creationId xmlns:a16="http://schemas.microsoft.com/office/drawing/2014/main" xmlns="" id="{CCF8A363-AE24-8A46-B441-C311BF6B0793}"/>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2" name="TextBox 1">
            <a:extLst>
              <a:ext uri="{FF2B5EF4-FFF2-40B4-BE49-F238E27FC236}">
                <a16:creationId xmlns:a16="http://schemas.microsoft.com/office/drawing/2014/main" xmlns="" id="{631A8BD3-28F4-6A42-870C-457E4952058B}"/>
              </a:ext>
            </a:extLst>
          </p:cNvPr>
          <p:cNvSpPr txBox="1"/>
          <p:nvPr/>
        </p:nvSpPr>
        <p:spPr>
          <a:xfrm>
            <a:off x="838201" y="2066320"/>
            <a:ext cx="5367728" cy="3508653"/>
          </a:xfrm>
          <a:prstGeom prst="rect">
            <a:avLst/>
          </a:prstGeom>
          <a:noFill/>
        </p:spPr>
        <p:txBody>
          <a:bodyPr wrap="square" rtlCol="0">
            <a:spAutoFit/>
          </a:bodyPr>
          <a:lstStyle/>
          <a:p>
            <a:pPr>
              <a:spcBef>
                <a:spcPts val="600"/>
              </a:spcBef>
              <a:spcAft>
                <a:spcPts val="600"/>
              </a:spcAft>
            </a:pPr>
            <a:r>
              <a:rPr lang="en-US" sz="2600" b="1" dirty="0"/>
              <a:t>Specific Resources for Beginning Farmers and Ranchers</a:t>
            </a:r>
          </a:p>
          <a:p>
            <a:pPr>
              <a:spcBef>
                <a:spcPts val="600"/>
              </a:spcBef>
              <a:spcAft>
                <a:spcPts val="600"/>
              </a:spcAft>
            </a:pPr>
            <a:r>
              <a:rPr lang="en-US" sz="2600" dirty="0">
                <a:hlinkClick r:id="rId5"/>
              </a:rPr>
              <a:t>https://www.farmers.gov/manage/newfarmers</a:t>
            </a:r>
            <a:endParaRPr lang="en-US" sz="2600" dirty="0"/>
          </a:p>
          <a:p>
            <a:pPr marL="285750" indent="-285750">
              <a:spcBef>
                <a:spcPts val="600"/>
              </a:spcBef>
              <a:spcAft>
                <a:spcPts val="600"/>
              </a:spcAft>
              <a:buFont typeface="Arial" panose="020B0604020202020204" pitchFamily="34" charset="0"/>
              <a:buChar char="•"/>
            </a:pPr>
            <a:r>
              <a:rPr lang="en-US" sz="2600" dirty="0"/>
              <a:t>Farm Loan Directory Tool</a:t>
            </a:r>
          </a:p>
          <a:p>
            <a:pPr marL="285750" indent="-285750">
              <a:spcBef>
                <a:spcPts val="600"/>
              </a:spcBef>
              <a:spcAft>
                <a:spcPts val="600"/>
              </a:spcAft>
              <a:buFont typeface="Arial" panose="020B0604020202020204" pitchFamily="34" charset="0"/>
              <a:buChar char="•"/>
            </a:pPr>
            <a:r>
              <a:rPr lang="en-US" sz="2600" dirty="0"/>
              <a:t>Programs</a:t>
            </a:r>
          </a:p>
          <a:p>
            <a:pPr marL="285750" indent="-285750">
              <a:spcBef>
                <a:spcPts val="600"/>
              </a:spcBef>
              <a:spcAft>
                <a:spcPts val="600"/>
              </a:spcAft>
              <a:buFont typeface="Arial" panose="020B0604020202020204" pitchFamily="34" charset="0"/>
              <a:buChar char="•"/>
            </a:pPr>
            <a:r>
              <a:rPr lang="en-US" sz="2600" dirty="0"/>
              <a:t>Find your Local Service Center</a:t>
            </a:r>
          </a:p>
        </p:txBody>
      </p:sp>
    </p:spTree>
    <p:extLst>
      <p:ext uri="{BB962C8B-B14F-4D97-AF65-F5344CB8AC3E}">
        <p14:creationId xmlns:p14="http://schemas.microsoft.com/office/powerpoint/2010/main" val="29099676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FEA7128-22C5-459C-87EC-C44CF3D9B4F8}"/>
              </a:ext>
            </a:extLst>
          </p:cNvPr>
          <p:cNvSpPr>
            <a:spLocks noGrp="1"/>
          </p:cNvSpPr>
          <p:nvPr>
            <p:ph idx="1"/>
          </p:nvPr>
        </p:nvSpPr>
        <p:spPr>
          <a:xfrm>
            <a:off x="838199" y="2008682"/>
            <a:ext cx="6248401" cy="3782518"/>
          </a:xfrm>
        </p:spPr>
        <p:txBody>
          <a:bodyPr>
            <a:normAutofit fontScale="92500" lnSpcReduction="10000"/>
          </a:bodyPr>
          <a:lstStyle/>
          <a:p>
            <a:pPr marL="0" indent="0">
              <a:lnSpc>
                <a:spcPct val="100000"/>
              </a:lnSpc>
              <a:spcBef>
                <a:spcPts val="300"/>
              </a:spcBef>
              <a:spcAft>
                <a:spcPts val="300"/>
              </a:spcAft>
              <a:buNone/>
            </a:pPr>
            <a:r>
              <a:rPr lang="en-US" b="1" dirty="0">
                <a:latin typeface="+mn-lt"/>
              </a:rPr>
              <a:t>Who can answer questions?</a:t>
            </a:r>
          </a:p>
          <a:p>
            <a:pPr>
              <a:lnSpc>
                <a:spcPct val="100000"/>
              </a:lnSpc>
              <a:spcBef>
                <a:spcPts val="300"/>
              </a:spcBef>
              <a:spcAft>
                <a:spcPts val="300"/>
              </a:spcAft>
            </a:pPr>
            <a:r>
              <a:rPr lang="en-US" dirty="0">
                <a:latin typeface="+mn-lt"/>
                <a:hlinkClick r:id="rId2"/>
              </a:rPr>
              <a:t>Farmer.gov</a:t>
            </a:r>
            <a:endParaRPr lang="en-US">
              <a:latin typeface="+mn-lt"/>
            </a:endParaRPr>
          </a:p>
          <a:p>
            <a:pPr>
              <a:lnSpc>
                <a:spcPct val="100000"/>
              </a:lnSpc>
              <a:spcBef>
                <a:spcPts val="300"/>
              </a:spcBef>
              <a:spcAft>
                <a:spcPts val="300"/>
              </a:spcAft>
            </a:pPr>
            <a:r>
              <a:rPr lang="en-US" dirty="0">
                <a:latin typeface="+mn-lt"/>
              </a:rPr>
              <a:t>NRCS and FSA</a:t>
            </a:r>
          </a:p>
          <a:p>
            <a:pPr>
              <a:lnSpc>
                <a:spcPct val="100000"/>
              </a:lnSpc>
              <a:spcBef>
                <a:spcPts val="300"/>
              </a:spcBef>
              <a:spcAft>
                <a:spcPts val="300"/>
              </a:spcAft>
            </a:pPr>
            <a:r>
              <a:rPr lang="en-US" dirty="0">
                <a:latin typeface="+mn-lt"/>
              </a:rPr>
              <a:t>USDA Rural Development</a:t>
            </a:r>
          </a:p>
          <a:p>
            <a:pPr lvl="1">
              <a:lnSpc>
                <a:spcPct val="100000"/>
              </a:lnSpc>
              <a:spcBef>
                <a:spcPts val="300"/>
              </a:spcBef>
              <a:spcAft>
                <a:spcPts val="300"/>
              </a:spcAft>
            </a:pPr>
            <a:r>
              <a:rPr lang="en-US" dirty="0">
                <a:latin typeface="+mn-lt"/>
              </a:rPr>
              <a:t>Contact your </a:t>
            </a:r>
            <a:r>
              <a:rPr lang="en-US" u="sng" dirty="0">
                <a:latin typeface="+mn-lt"/>
                <a:hlinkClick r:id="rId3"/>
              </a:rPr>
              <a:t>nearest Rural Development office</a:t>
            </a:r>
            <a:r>
              <a:rPr lang="en-US" dirty="0">
                <a:latin typeface="+mn-lt"/>
              </a:rPr>
              <a:t>.</a:t>
            </a:r>
          </a:p>
          <a:p>
            <a:pPr>
              <a:lnSpc>
                <a:spcPct val="100000"/>
              </a:lnSpc>
              <a:spcBef>
                <a:spcPts val="300"/>
              </a:spcBef>
              <a:spcAft>
                <a:spcPts val="300"/>
              </a:spcAft>
            </a:pPr>
            <a:r>
              <a:rPr lang="en-US" dirty="0">
                <a:latin typeface="+mn-lt"/>
              </a:rPr>
              <a:t>Office of Partnerships and Public Engagement</a:t>
            </a:r>
          </a:p>
          <a:p>
            <a:pPr lvl="1">
              <a:lnSpc>
                <a:spcPct val="100000"/>
              </a:lnSpc>
              <a:spcBef>
                <a:spcPts val="300"/>
              </a:spcBef>
              <a:spcAft>
                <a:spcPts val="300"/>
              </a:spcAft>
            </a:pPr>
            <a:r>
              <a:rPr lang="en-US" dirty="0">
                <a:latin typeface="+mn-lt"/>
                <a:hlinkClick r:id="rId4"/>
              </a:rPr>
              <a:t>https://www.usda.gov/partnerships</a:t>
            </a:r>
            <a:endParaRPr lang="en-US" dirty="0">
              <a:latin typeface="+mn-lt"/>
            </a:endParaRPr>
          </a:p>
        </p:txBody>
      </p:sp>
      <p:sp>
        <p:nvSpPr>
          <p:cNvPr id="3" name="Title 2">
            <a:extLst>
              <a:ext uri="{FF2B5EF4-FFF2-40B4-BE49-F238E27FC236}">
                <a16:creationId xmlns:a16="http://schemas.microsoft.com/office/drawing/2014/main" xmlns="" id="{D2EE4E6D-3E18-4D48-BC2B-00F78180A07C}"/>
              </a:ext>
            </a:extLst>
          </p:cNvPr>
          <p:cNvSpPr>
            <a:spLocks noGrp="1"/>
          </p:cNvSpPr>
          <p:nvPr>
            <p:ph type="title"/>
          </p:nvPr>
        </p:nvSpPr>
        <p:spPr/>
        <p:txBody>
          <a:bodyPr/>
          <a:lstStyle/>
          <a:p>
            <a:r>
              <a:rPr lang="en-US" dirty="0"/>
              <a:t>Contacts</a:t>
            </a:r>
          </a:p>
        </p:txBody>
      </p:sp>
      <p:sp>
        <p:nvSpPr>
          <p:cNvPr id="4" name="TextBox 3">
            <a:extLst>
              <a:ext uri="{FF2B5EF4-FFF2-40B4-BE49-F238E27FC236}">
                <a16:creationId xmlns:a16="http://schemas.microsoft.com/office/drawing/2014/main" xmlns="" id="{5E2373CD-9B1F-7946-8B84-5A8533956E6B}"/>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5" name="Picture 4">
            <a:extLst>
              <a:ext uri="{FF2B5EF4-FFF2-40B4-BE49-F238E27FC236}">
                <a16:creationId xmlns:a16="http://schemas.microsoft.com/office/drawing/2014/main" xmlns="" id="{0F5E995F-75F3-7048-B6E8-C9C30F00F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488" y="673101"/>
            <a:ext cx="4303188" cy="2755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27667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0">
            <a:extLst>
              <a:ext uri="{FF2B5EF4-FFF2-40B4-BE49-F238E27FC236}">
                <a16:creationId xmlns:a16="http://schemas.microsoft.com/office/drawing/2014/main" xmlns="" id="{5D859964-1320-4268-B0D6-AB1526DEA5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382" y="1663367"/>
            <a:ext cx="2826580" cy="1884386"/>
          </a:xfrm>
          <a:prstGeom prst="rect">
            <a:avLst/>
          </a:prstGeom>
          <a:noFill/>
          <a:ln w="12700" cap="rnd" cmpd="sng">
            <a:solidFill>
              <a:schemeClr val="tx1"/>
            </a:solidFill>
            <a:round/>
            <a:headEnd/>
            <a:tailEnd/>
          </a:ln>
          <a:effectLst>
            <a:outerShdw blurRad="50800" dist="76200" dir="276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B4C0A969-4EF9-4591-B4AD-B9F247663D07}"/>
              </a:ext>
            </a:extLst>
          </p:cNvPr>
          <p:cNvSpPr>
            <a:spLocks noGrp="1"/>
          </p:cNvSpPr>
          <p:nvPr>
            <p:ph type="title"/>
          </p:nvPr>
        </p:nvSpPr>
        <p:spPr>
          <a:xfrm>
            <a:off x="838200" y="555624"/>
            <a:ext cx="10977281" cy="830263"/>
          </a:xfrm>
        </p:spPr>
        <p:txBody>
          <a:bodyPr rtlCol="0">
            <a:normAutofit fontScale="90000"/>
          </a:bodyPr>
          <a:lstStyle/>
          <a:p>
            <a:pPr>
              <a:defRPr/>
            </a:pPr>
            <a:r>
              <a:rPr lang="en-US" dirty="0"/>
              <a:t/>
            </a:r>
            <a:br>
              <a:rPr lang="en-US" dirty="0"/>
            </a:br>
            <a:r>
              <a:rPr lang="en-US" dirty="0"/>
              <a:t>Bottom Line….Relationships and Connections</a:t>
            </a:r>
            <a:br>
              <a:rPr lang="en-US" dirty="0"/>
            </a:br>
            <a:endParaRPr lang="en-US" dirty="0"/>
          </a:p>
        </p:txBody>
      </p:sp>
      <p:sp>
        <p:nvSpPr>
          <p:cNvPr id="96260" name="Content Placeholder 2">
            <a:extLst>
              <a:ext uri="{FF2B5EF4-FFF2-40B4-BE49-F238E27FC236}">
                <a16:creationId xmlns:a16="http://schemas.microsoft.com/office/drawing/2014/main" xmlns="" id="{AB9A31A3-4AC8-4655-98F7-A5E35DF2DAA4}"/>
              </a:ext>
            </a:extLst>
          </p:cNvPr>
          <p:cNvSpPr>
            <a:spLocks noGrp="1" noChangeArrowheads="1"/>
          </p:cNvSpPr>
          <p:nvPr>
            <p:ph idx="1"/>
          </p:nvPr>
        </p:nvSpPr>
        <p:spPr/>
        <p:txBody>
          <a:bodyPr/>
          <a:lstStyle/>
          <a:p>
            <a:pPr eaLnBrk="1" hangingPunct="1"/>
            <a:endParaRPr lang="en-US" altLang="en-US" dirty="0"/>
          </a:p>
          <a:p>
            <a:pPr eaLnBrk="1" hangingPunct="1"/>
            <a:endParaRPr lang="en-US" altLang="en-US" dirty="0"/>
          </a:p>
        </p:txBody>
      </p:sp>
      <p:pic>
        <p:nvPicPr>
          <p:cNvPr id="96261" name="Picture 6">
            <a:extLst>
              <a:ext uri="{FF2B5EF4-FFF2-40B4-BE49-F238E27FC236}">
                <a16:creationId xmlns:a16="http://schemas.microsoft.com/office/drawing/2014/main" xmlns="" id="{1D252397-831E-4F4B-ACE4-293A6435C2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8847" y="1670410"/>
            <a:ext cx="2808287" cy="1870075"/>
          </a:xfrm>
          <a:prstGeom prst="rect">
            <a:avLst/>
          </a:prstGeom>
          <a:noFill/>
          <a:ln w="12700" cap="rnd" cmpd="sng">
            <a:solidFill>
              <a:schemeClr val="tx1"/>
            </a:solidFill>
            <a:round/>
            <a:headEnd/>
            <a:tailEnd/>
          </a:ln>
          <a:effectLst>
            <a:outerShdw blurRad="50800" dist="76200" dir="276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6262" name="Picture 8">
            <a:extLst>
              <a:ext uri="{FF2B5EF4-FFF2-40B4-BE49-F238E27FC236}">
                <a16:creationId xmlns:a16="http://schemas.microsoft.com/office/drawing/2014/main" xmlns="" id="{2F6D81D7-B1B8-40B6-B4E9-F7DDC6A15A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8998" y="1654308"/>
            <a:ext cx="2748194" cy="1914157"/>
          </a:xfrm>
          <a:prstGeom prst="rect">
            <a:avLst/>
          </a:prstGeom>
          <a:noFill/>
          <a:ln w="12700" cap="rnd" cmpd="sng">
            <a:solidFill>
              <a:schemeClr val="tx1"/>
            </a:solidFill>
            <a:round/>
            <a:headEnd/>
            <a:tailEnd/>
          </a:ln>
          <a:effectLst>
            <a:outerShdw blurRad="50800" dist="76200" dir="276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6263" name="Picture 9">
            <a:extLst>
              <a:ext uri="{FF2B5EF4-FFF2-40B4-BE49-F238E27FC236}">
                <a16:creationId xmlns:a16="http://schemas.microsoft.com/office/drawing/2014/main" xmlns="" id="{1E55EC31-3296-45BE-ABA5-B7E9FCBF4C12}"/>
              </a:ext>
            </a:extLst>
          </p:cNvPr>
          <p:cNvPicPr>
            <a:picLocks noChangeAspect="1"/>
          </p:cNvPicPr>
          <p:nvPr/>
        </p:nvPicPr>
        <p:blipFill rotWithShape="1">
          <a:blip r:embed="rId6">
            <a:extLst>
              <a:ext uri="{28A0092B-C50C-407E-A947-70E740481C1C}">
                <a14:useLocalDpi xmlns:a14="http://schemas.microsoft.com/office/drawing/2010/main" val="0"/>
              </a:ext>
            </a:extLst>
          </a:blip>
          <a:srcRect r="14344"/>
          <a:stretch/>
        </p:blipFill>
        <p:spPr bwMode="auto">
          <a:xfrm>
            <a:off x="7813038" y="3781794"/>
            <a:ext cx="2711457" cy="1978255"/>
          </a:xfrm>
          <a:prstGeom prst="rect">
            <a:avLst/>
          </a:prstGeom>
          <a:noFill/>
          <a:ln w="12700" cap="rnd" cmpd="sng">
            <a:solidFill>
              <a:schemeClr val="tx1"/>
            </a:solidFill>
            <a:round/>
            <a:headEnd/>
            <a:tailEnd/>
          </a:ln>
          <a:effectLst>
            <a:outerShdw blurRad="50800" dist="76200" dir="276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6264" name="Picture 15">
            <a:extLst>
              <a:ext uri="{FF2B5EF4-FFF2-40B4-BE49-F238E27FC236}">
                <a16:creationId xmlns:a16="http://schemas.microsoft.com/office/drawing/2014/main" xmlns="" id="{D07BB1D6-357C-46A8-B88C-C274923721DD}"/>
              </a:ext>
            </a:extLst>
          </p:cNvPr>
          <p:cNvPicPr>
            <a:picLocks noChangeAspect="1"/>
          </p:cNvPicPr>
          <p:nvPr/>
        </p:nvPicPr>
        <p:blipFill rotWithShape="1">
          <a:blip r:embed="rId7">
            <a:extLst>
              <a:ext uri="{28A0092B-C50C-407E-A947-70E740481C1C}">
                <a14:useLocalDpi xmlns:a14="http://schemas.microsoft.com/office/drawing/2010/main" val="0"/>
              </a:ext>
            </a:extLst>
          </a:blip>
          <a:srcRect l="5084"/>
          <a:stretch/>
        </p:blipFill>
        <p:spPr bwMode="auto">
          <a:xfrm>
            <a:off x="1568847" y="3781794"/>
            <a:ext cx="2790687" cy="1960635"/>
          </a:xfrm>
          <a:prstGeom prst="rect">
            <a:avLst/>
          </a:prstGeom>
          <a:noFill/>
          <a:ln w="12700" cap="rnd" cmpd="sng">
            <a:solidFill>
              <a:schemeClr val="tx1"/>
            </a:solidFill>
            <a:round/>
            <a:headEnd/>
            <a:tailEnd/>
          </a:ln>
          <a:effectLst>
            <a:outerShdw blurRad="50800" dist="76200" dir="276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6265" name="Picture 12">
            <a:extLst>
              <a:ext uri="{FF2B5EF4-FFF2-40B4-BE49-F238E27FC236}">
                <a16:creationId xmlns:a16="http://schemas.microsoft.com/office/drawing/2014/main" xmlns="" id="{CFEC14DD-3C46-4C8D-809C-A2B0DCA732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19566" y="3781794"/>
            <a:ext cx="2951040" cy="1964596"/>
          </a:xfrm>
          <a:prstGeom prst="rect">
            <a:avLst/>
          </a:prstGeom>
          <a:noFill/>
          <a:ln w="12700" cap="rnd" cmpd="sng">
            <a:solidFill>
              <a:schemeClr val="tx1"/>
            </a:solidFill>
            <a:round/>
            <a:headEnd/>
            <a:tailEnd/>
          </a:ln>
          <a:effectLst>
            <a:outerShdw blurRad="50800" dist="76200" dir="276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54209462-1B40-2349-A18B-B7F63978AE52}"/>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B0F0"/>
                </a:solidFill>
                <a:latin typeface="+mj-lt"/>
              </a:rPr>
              <a:t>Questions and Discussion</a:t>
            </a:r>
          </a:p>
        </p:txBody>
      </p:sp>
      <p:sp>
        <p:nvSpPr>
          <p:cNvPr id="3" name="TextBox 2">
            <a:extLst>
              <a:ext uri="{FF2B5EF4-FFF2-40B4-BE49-F238E27FC236}">
                <a16:creationId xmlns:a16="http://schemas.microsoft.com/office/drawing/2014/main" xmlns="" id="{82E05FCF-D8B5-5A4D-BDFB-4596876176D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4171866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10808-6B87-4977-B617-ADAAEB238129}"/>
              </a:ext>
            </a:extLst>
          </p:cNvPr>
          <p:cNvSpPr>
            <a:spLocks noGrp="1"/>
          </p:cNvSpPr>
          <p:nvPr>
            <p:ph type="title"/>
          </p:nvPr>
        </p:nvSpPr>
        <p:spPr>
          <a:xfrm>
            <a:off x="183665" y="3013679"/>
            <a:ext cx="11824670" cy="1054519"/>
          </a:xfrm>
        </p:spPr>
        <p:txBody>
          <a:bodyPr>
            <a:normAutofit fontScale="90000"/>
          </a:bodyPr>
          <a:lstStyle/>
          <a:p>
            <a:r>
              <a:rPr lang="en-US" b="1" dirty="0">
                <a:solidFill>
                  <a:srgbClr val="00B0F0"/>
                </a:solidFill>
                <a:latin typeface="+mj-lt"/>
              </a:rPr>
              <a:t>BREAK – See you in 10 minutes!</a:t>
            </a:r>
          </a:p>
        </p:txBody>
      </p:sp>
      <p:sp>
        <p:nvSpPr>
          <p:cNvPr id="3" name="TextBox 2">
            <a:extLst>
              <a:ext uri="{FF2B5EF4-FFF2-40B4-BE49-F238E27FC236}">
                <a16:creationId xmlns:a16="http://schemas.microsoft.com/office/drawing/2014/main" xmlns="" id="{0921B27E-6563-F141-A13B-EBD5A45FCA77}"/>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801493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FA9A46-C1E7-C24D-AFD1-CFD6E2BEA7B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2" name="Rectangle 1">
            <a:extLst>
              <a:ext uri="{FF2B5EF4-FFF2-40B4-BE49-F238E27FC236}">
                <a16:creationId xmlns:a16="http://schemas.microsoft.com/office/drawing/2014/main" xmlns="" id="{6BF42B27-F2A4-E34B-84B4-EB88A009D510}"/>
              </a:ext>
            </a:extLst>
          </p:cNvPr>
          <p:cNvSpPr/>
          <p:nvPr/>
        </p:nvSpPr>
        <p:spPr>
          <a:xfrm>
            <a:off x="1612384" y="1690687"/>
            <a:ext cx="8013361" cy="4132029"/>
          </a:xfrm>
          <a:prstGeom prst="rect">
            <a:avLst/>
          </a:prstGeom>
        </p:spPr>
        <p:txBody>
          <a:bodyPr wrap="square">
            <a:spAutoFit/>
          </a:bodyPr>
          <a:lstStyle/>
          <a:p>
            <a:pPr>
              <a:lnSpc>
                <a:spcPct val="120000"/>
              </a:lnSpc>
              <a:spcBef>
                <a:spcPts val="200"/>
              </a:spcBef>
              <a:spcAft>
                <a:spcPts val="200"/>
              </a:spcAft>
            </a:pPr>
            <a:r>
              <a:rPr lang="en-US" sz="2200" b="1" u="sng" dirty="0">
                <a:solidFill>
                  <a:srgbClr val="000000"/>
                </a:solidFill>
                <a:cs typeface="Calibri" panose="020F0502020204030204" pitchFamily="34" charset="0"/>
              </a:rPr>
              <a:t>Thursday, August 6</a:t>
            </a:r>
            <a:r>
              <a:rPr lang="en-US" sz="2200" b="1" u="sng" baseline="30000" dirty="0">
                <a:solidFill>
                  <a:srgbClr val="000000"/>
                </a:solidFill>
                <a:cs typeface="Calibri" panose="020F0502020204030204" pitchFamily="34" charset="0"/>
              </a:rPr>
              <a:t>th</a:t>
            </a:r>
            <a:endParaRPr lang="en-US" sz="2200" b="1" u="sng" dirty="0">
              <a:solidFill>
                <a:srgbClr val="000000"/>
              </a:solidFill>
              <a:cs typeface="Calibri" panose="020F0502020204030204" pitchFamily="34" charset="0"/>
            </a:endParaRPr>
          </a:p>
          <a:p>
            <a:pPr>
              <a:lnSpc>
                <a:spcPct val="120000"/>
              </a:lnSpc>
              <a:spcBef>
                <a:spcPts val="200"/>
              </a:spcBef>
              <a:spcAft>
                <a:spcPts val="200"/>
              </a:spcAft>
            </a:pPr>
            <a:r>
              <a:rPr lang="en-US" sz="2200" dirty="0">
                <a:cs typeface="Arial" panose="020B0604020202020204" pitchFamily="34" charset="0"/>
              </a:rPr>
              <a:t>		Welcome!</a:t>
            </a:r>
          </a:p>
          <a:p>
            <a:pPr>
              <a:lnSpc>
                <a:spcPct val="120000"/>
              </a:lnSpc>
              <a:spcBef>
                <a:spcPts val="200"/>
              </a:spcBef>
              <a:spcAft>
                <a:spcPts val="200"/>
              </a:spcAft>
            </a:pPr>
            <a:r>
              <a:rPr lang="en-US" sz="2200" b="1" dirty="0">
                <a:cs typeface="Arial" panose="020B0604020202020204" pitchFamily="34" charset="0"/>
              </a:rPr>
              <a:t>9:10-9:30 </a:t>
            </a:r>
            <a:r>
              <a:rPr lang="en-US" sz="2200" dirty="0">
                <a:cs typeface="Arial" panose="020B0604020202020204" pitchFamily="34" charset="0"/>
              </a:rPr>
              <a:t>	Opening Activity</a:t>
            </a:r>
            <a:endParaRPr lang="en-US" sz="2200" dirty="0"/>
          </a:p>
          <a:p>
            <a:pPr marR="25400">
              <a:lnSpc>
                <a:spcPct val="120000"/>
              </a:lnSpc>
              <a:spcBef>
                <a:spcPts val="200"/>
              </a:spcBef>
              <a:spcAft>
                <a:spcPts val="200"/>
              </a:spcAft>
            </a:pPr>
            <a:r>
              <a:rPr lang="en-US" sz="2200" b="1" dirty="0">
                <a:solidFill>
                  <a:srgbClr val="000000"/>
                </a:solidFill>
              </a:rPr>
              <a:t>9:30-10:00</a:t>
            </a:r>
            <a:r>
              <a:rPr lang="en-US" sz="2200" dirty="0">
                <a:solidFill>
                  <a:srgbClr val="000000"/>
                </a:solidFill>
              </a:rPr>
              <a:t> 	Identifying Partnerships </a:t>
            </a:r>
            <a:endParaRPr lang="en-US" sz="2200" dirty="0"/>
          </a:p>
          <a:p>
            <a:pPr marR="25400">
              <a:lnSpc>
                <a:spcPct val="120000"/>
              </a:lnSpc>
              <a:spcBef>
                <a:spcPts val="200"/>
              </a:spcBef>
              <a:spcAft>
                <a:spcPts val="200"/>
              </a:spcAft>
            </a:pPr>
            <a:r>
              <a:rPr lang="en-US" sz="2200" b="1" dirty="0">
                <a:solidFill>
                  <a:srgbClr val="000000"/>
                </a:solidFill>
              </a:rPr>
              <a:t>10:00-10:30 	</a:t>
            </a:r>
            <a:r>
              <a:rPr lang="en-US" sz="2200" dirty="0">
                <a:solidFill>
                  <a:srgbClr val="000000"/>
                </a:solidFill>
              </a:rPr>
              <a:t>Innovations in Markets </a:t>
            </a:r>
          </a:p>
          <a:p>
            <a:pPr marR="25400">
              <a:lnSpc>
                <a:spcPct val="120000"/>
              </a:lnSpc>
              <a:spcBef>
                <a:spcPts val="200"/>
              </a:spcBef>
              <a:spcAft>
                <a:spcPts val="200"/>
              </a:spcAft>
            </a:pPr>
            <a:r>
              <a:rPr lang="en-US" sz="2200" b="1" dirty="0"/>
              <a:t>10:30-10:40</a:t>
            </a:r>
            <a:r>
              <a:rPr lang="en-US" sz="2200" dirty="0"/>
              <a:t>	Break</a:t>
            </a:r>
          </a:p>
          <a:p>
            <a:pPr marR="25400">
              <a:lnSpc>
                <a:spcPct val="120000"/>
              </a:lnSpc>
              <a:spcBef>
                <a:spcPts val="200"/>
              </a:spcBef>
              <a:spcAft>
                <a:spcPts val="200"/>
              </a:spcAft>
            </a:pPr>
            <a:r>
              <a:rPr lang="en-US" sz="2200" b="1" dirty="0">
                <a:solidFill>
                  <a:srgbClr val="000000"/>
                </a:solidFill>
              </a:rPr>
              <a:t>10:40-11:15	Farm Stress Mental Health Resources </a:t>
            </a:r>
            <a:endParaRPr lang="en-US" sz="2200" b="1" dirty="0"/>
          </a:p>
          <a:p>
            <a:pPr marR="25400">
              <a:lnSpc>
                <a:spcPct val="120000"/>
              </a:lnSpc>
              <a:spcBef>
                <a:spcPts val="200"/>
              </a:spcBef>
              <a:spcAft>
                <a:spcPts val="200"/>
              </a:spcAft>
            </a:pPr>
            <a:r>
              <a:rPr lang="en-US" sz="2200" b="1" dirty="0">
                <a:solidFill>
                  <a:srgbClr val="000000"/>
                </a:solidFill>
              </a:rPr>
              <a:t>11:15-11:45</a:t>
            </a:r>
            <a:r>
              <a:rPr lang="en-US" sz="2200" dirty="0">
                <a:solidFill>
                  <a:srgbClr val="000000"/>
                </a:solidFill>
              </a:rPr>
              <a:t> 	Discussion on Equity and Justice</a:t>
            </a:r>
          </a:p>
          <a:p>
            <a:pPr marR="25400">
              <a:lnSpc>
                <a:spcPct val="120000"/>
              </a:lnSpc>
              <a:spcBef>
                <a:spcPts val="200"/>
              </a:spcBef>
              <a:spcAft>
                <a:spcPts val="200"/>
              </a:spcAft>
            </a:pPr>
            <a:r>
              <a:rPr lang="en-US" sz="2200" dirty="0">
                <a:solidFill>
                  <a:srgbClr val="000000"/>
                </a:solidFill>
              </a:rPr>
              <a:t>		Wrap Up</a:t>
            </a:r>
            <a:endParaRPr lang="en-US" sz="2200" dirty="0"/>
          </a:p>
        </p:txBody>
      </p:sp>
      <p:sp>
        <p:nvSpPr>
          <p:cNvPr id="7" name="Title 2">
            <a:extLst>
              <a:ext uri="{FF2B5EF4-FFF2-40B4-BE49-F238E27FC236}">
                <a16:creationId xmlns:a16="http://schemas.microsoft.com/office/drawing/2014/main" xmlns="" id="{3E4E0AE5-46FC-2648-8329-DDAC7057DC74}"/>
              </a:ext>
            </a:extLst>
          </p:cNvPr>
          <p:cNvSpPr>
            <a:spLocks noGrp="1"/>
          </p:cNvSpPr>
          <p:nvPr>
            <p:ph type="title"/>
          </p:nvPr>
        </p:nvSpPr>
        <p:spPr>
          <a:xfrm>
            <a:off x="838200" y="365124"/>
            <a:ext cx="10515600" cy="1325563"/>
          </a:xfrm>
        </p:spPr>
        <p:txBody>
          <a:bodyPr/>
          <a:lstStyle/>
          <a:p>
            <a:r>
              <a:rPr lang="en-US" dirty="0"/>
              <a:t>Agenda</a:t>
            </a:r>
          </a:p>
        </p:txBody>
      </p:sp>
      <p:pic>
        <p:nvPicPr>
          <p:cNvPr id="5" name="Picture 4" descr="A picture containing building, outdoor, old, brick&#10;&#10;Description automatically generated">
            <a:extLst>
              <a:ext uri="{FF2B5EF4-FFF2-40B4-BE49-F238E27FC236}">
                <a16:creationId xmlns:a16="http://schemas.microsoft.com/office/drawing/2014/main" xmlns="" id="{91056AC1-BD5F-4CB0-84A5-1814F71EC8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652" y="365124"/>
            <a:ext cx="3234024" cy="2158310"/>
          </a:xfrm>
          <a:prstGeom prst="rect">
            <a:avLst/>
          </a:prstGeom>
        </p:spPr>
      </p:pic>
    </p:spTree>
    <p:extLst>
      <p:ext uri="{BB962C8B-B14F-4D97-AF65-F5344CB8AC3E}">
        <p14:creationId xmlns:p14="http://schemas.microsoft.com/office/powerpoint/2010/main" val="337743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332A66-68C5-4C4B-A25A-FA273226429E}"/>
              </a:ext>
            </a:extLst>
          </p:cNvPr>
          <p:cNvSpPr>
            <a:spLocks noGrp="1"/>
          </p:cNvSpPr>
          <p:nvPr>
            <p:ph type="title"/>
          </p:nvPr>
        </p:nvSpPr>
        <p:spPr/>
        <p:txBody>
          <a:bodyPr/>
          <a:lstStyle/>
          <a:p>
            <a:r>
              <a:rPr lang="en-US" dirty="0"/>
              <a:t>Presenters</a:t>
            </a:r>
          </a:p>
        </p:txBody>
      </p:sp>
      <p:pic>
        <p:nvPicPr>
          <p:cNvPr id="5" name="Content Placeholder 4">
            <a:extLst>
              <a:ext uri="{FF2B5EF4-FFF2-40B4-BE49-F238E27FC236}">
                <a16:creationId xmlns:a16="http://schemas.microsoft.com/office/drawing/2014/main" xmlns="" id="{0A0A2D4F-AB72-4FD7-B52D-94B0DF9036A0}"/>
              </a:ext>
            </a:extLst>
          </p:cNvPr>
          <p:cNvPicPr>
            <a:picLocks noGrp="1" noChangeAspect="1"/>
          </p:cNvPicPr>
          <p:nvPr>
            <p:ph sz="half" idx="1"/>
          </p:nvPr>
        </p:nvPicPr>
        <p:blipFill>
          <a:blip r:embed="rId2"/>
          <a:stretch>
            <a:fillRect/>
          </a:stretch>
        </p:blipFill>
        <p:spPr>
          <a:xfrm>
            <a:off x="1203089" y="1572827"/>
            <a:ext cx="2136869" cy="2492179"/>
          </a:xfrm>
          <a:prstGeom prst="rect">
            <a:avLst/>
          </a:prstGeom>
        </p:spPr>
      </p:pic>
      <p:sp>
        <p:nvSpPr>
          <p:cNvPr id="4" name="Content Placeholder 3">
            <a:extLst>
              <a:ext uri="{FF2B5EF4-FFF2-40B4-BE49-F238E27FC236}">
                <a16:creationId xmlns:a16="http://schemas.microsoft.com/office/drawing/2014/main" xmlns="" id="{71AEB98E-FAB6-494F-9613-85177990A090}"/>
              </a:ext>
            </a:extLst>
          </p:cNvPr>
          <p:cNvSpPr>
            <a:spLocks noGrp="1"/>
          </p:cNvSpPr>
          <p:nvPr>
            <p:ph sz="half" idx="2"/>
          </p:nvPr>
        </p:nvSpPr>
        <p:spPr>
          <a:xfrm>
            <a:off x="3143251" y="1637636"/>
            <a:ext cx="8458399" cy="2051081"/>
          </a:xfrm>
        </p:spPr>
        <p:txBody>
          <a:bodyPr>
            <a:normAutofit/>
          </a:bodyPr>
          <a:lstStyle/>
          <a:p>
            <a:pPr marL="0" lvl="0" indent="0">
              <a:lnSpc>
                <a:spcPct val="100000"/>
              </a:lnSpc>
              <a:spcBef>
                <a:spcPts val="0"/>
              </a:spcBef>
              <a:buNone/>
            </a:pPr>
            <a:r>
              <a:rPr lang="en-US" sz="1800" b="1" dirty="0">
                <a:solidFill>
                  <a:srgbClr val="000000"/>
                </a:solidFill>
                <a:cs typeface="Arial" panose="020B0604020202020204" pitchFamily="34" charset="0"/>
              </a:rPr>
              <a:t>Renee Catacalos </a:t>
            </a:r>
            <a:r>
              <a:rPr lang="en-US" sz="1800" dirty="0">
                <a:solidFill>
                  <a:srgbClr val="000000"/>
                </a:solidFill>
                <a:cs typeface="Arial" panose="020B0604020202020204" pitchFamily="34" charset="0"/>
              </a:rPr>
              <a:t>has been a food system advocate and writer in the Mid-Atlantic region for the past 15 years, and is author of the book, The Chesapeake Table: Your Guide to Eating Local. As member and strategic partnerships director for Sustainable Agriculture and Food Systems Funders, she helps amplify the impact of grantmakers and investors in co-creating more equitable food and agriculture systems.</a:t>
            </a:r>
          </a:p>
        </p:txBody>
      </p:sp>
      <p:pic>
        <p:nvPicPr>
          <p:cNvPr id="6" name="Picture 5">
            <a:extLst>
              <a:ext uri="{FF2B5EF4-FFF2-40B4-BE49-F238E27FC236}">
                <a16:creationId xmlns:a16="http://schemas.microsoft.com/office/drawing/2014/main" xmlns="" id="{DAAD7546-E835-426C-86FA-F1A8630D0606}"/>
              </a:ext>
            </a:extLst>
          </p:cNvPr>
          <p:cNvPicPr>
            <a:picLocks noChangeAspect="1"/>
          </p:cNvPicPr>
          <p:nvPr/>
        </p:nvPicPr>
        <p:blipFill>
          <a:blip r:embed="rId3"/>
          <a:stretch>
            <a:fillRect/>
          </a:stretch>
        </p:blipFill>
        <p:spPr>
          <a:xfrm>
            <a:off x="9352362" y="3688717"/>
            <a:ext cx="2603218" cy="2914141"/>
          </a:xfrm>
          <a:prstGeom prst="rect">
            <a:avLst/>
          </a:prstGeom>
        </p:spPr>
      </p:pic>
      <p:cxnSp>
        <p:nvCxnSpPr>
          <p:cNvPr id="8" name="Straight Connector 7">
            <a:extLst>
              <a:ext uri="{FF2B5EF4-FFF2-40B4-BE49-F238E27FC236}">
                <a16:creationId xmlns:a16="http://schemas.microsoft.com/office/drawing/2014/main" xmlns="" id="{29B3A368-5370-4F53-937C-695B607A7019}"/>
              </a:ext>
            </a:extLst>
          </p:cNvPr>
          <p:cNvCxnSpPr>
            <a:cxnSpLocks/>
          </p:cNvCxnSpPr>
          <p:nvPr/>
        </p:nvCxnSpPr>
        <p:spPr>
          <a:xfrm>
            <a:off x="484729" y="4079327"/>
            <a:ext cx="886763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5F1905B-2856-9541-B339-326F592936C2}"/>
              </a:ext>
            </a:extLst>
          </p:cNvPr>
          <p:cNvSpPr txBox="1"/>
          <p:nvPr/>
        </p:nvSpPr>
        <p:spPr>
          <a:xfrm>
            <a:off x="2507530" y="640364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3" name="Rectangle 2">
            <a:extLst>
              <a:ext uri="{FF2B5EF4-FFF2-40B4-BE49-F238E27FC236}">
                <a16:creationId xmlns:a16="http://schemas.microsoft.com/office/drawing/2014/main" xmlns="" id="{CBA2AA64-DB69-7647-B5BB-AA3FB68698B3}"/>
              </a:ext>
            </a:extLst>
          </p:cNvPr>
          <p:cNvSpPr/>
          <p:nvPr/>
        </p:nvSpPr>
        <p:spPr>
          <a:xfrm>
            <a:off x="1090670" y="4405618"/>
            <a:ext cx="8261692" cy="1477328"/>
          </a:xfrm>
          <a:prstGeom prst="rect">
            <a:avLst/>
          </a:prstGeom>
        </p:spPr>
        <p:txBody>
          <a:bodyPr wrap="square">
            <a:spAutoFit/>
          </a:bodyPr>
          <a:lstStyle/>
          <a:p>
            <a:pPr lvl="0" algn="r"/>
            <a:r>
              <a:rPr lang="en-US" b="1" dirty="0">
                <a:solidFill>
                  <a:srgbClr val="000000"/>
                </a:solidFill>
                <a:latin typeface="Avenir LT Std 45 Book" panose="020B0502020203020204" pitchFamily="34" charset="0"/>
              </a:rPr>
              <a:t>Christine Sorensen </a:t>
            </a:r>
            <a:r>
              <a:rPr lang="en-US" dirty="0">
                <a:solidFill>
                  <a:srgbClr val="000000"/>
                </a:solidFill>
                <a:latin typeface="Avenir LT Std 45 Book" panose="020B0502020203020204" pitchFamily="34" charset="0"/>
              </a:rPr>
              <a:t>is a Partnership Team member for the USDA Rural Development Innovation Center. She has worked with rural communities for over 25 years on community and economic development, local and regional food systems, food sovereignty, and coalition building for food supply chain development. She lives in South Dakota.</a:t>
            </a:r>
            <a:endParaRPr lang="en-US" dirty="0">
              <a:solidFill>
                <a:prstClr val="black"/>
              </a:solidFill>
              <a:latin typeface="Avenir LT Std 45 Book" panose="020B0502020203020204" pitchFamily="34" charset="0"/>
            </a:endParaRPr>
          </a:p>
        </p:txBody>
      </p:sp>
    </p:spTree>
    <p:extLst>
      <p:ext uri="{BB962C8B-B14F-4D97-AF65-F5344CB8AC3E}">
        <p14:creationId xmlns:p14="http://schemas.microsoft.com/office/powerpoint/2010/main" val="17520324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21" y="2771307"/>
            <a:ext cx="11737299" cy="1054519"/>
          </a:xfrm>
        </p:spPr>
        <p:txBody>
          <a:bodyPr>
            <a:normAutofit/>
          </a:bodyPr>
          <a:lstStyle/>
          <a:p>
            <a:r>
              <a:rPr lang="en-US" sz="4500" b="1" dirty="0">
                <a:solidFill>
                  <a:srgbClr val="00B0F0"/>
                </a:solidFill>
                <a:latin typeface="+mj-lt"/>
              </a:rPr>
              <a:t>Farm Stress and Mental Health Resources</a:t>
            </a:r>
          </a:p>
        </p:txBody>
      </p:sp>
      <p:sp>
        <p:nvSpPr>
          <p:cNvPr id="3" name="TextBox 2">
            <a:extLst>
              <a:ext uri="{FF2B5EF4-FFF2-40B4-BE49-F238E27FC236}">
                <a16:creationId xmlns:a16="http://schemas.microsoft.com/office/drawing/2014/main" xmlns="" id="{82E05FCF-D8B5-5A4D-BDFB-4596876176D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4" name="Subtitle 2">
            <a:extLst>
              <a:ext uri="{FF2B5EF4-FFF2-40B4-BE49-F238E27FC236}">
                <a16:creationId xmlns:a16="http://schemas.microsoft.com/office/drawing/2014/main" xmlns="" id="{114DD10C-914A-9B4B-92F4-19BC6B5459C7}"/>
              </a:ext>
            </a:extLst>
          </p:cNvPr>
          <p:cNvSpPr txBox="1">
            <a:spLocks/>
          </p:cNvSpPr>
          <p:nvPr/>
        </p:nvSpPr>
        <p:spPr>
          <a:xfrm>
            <a:off x="119921" y="4942559"/>
            <a:ext cx="11962151" cy="5738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LT Std 45 Book" panose="020B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LT Std 45 Book" panose="020B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LT Std 45 Book" panose="020B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0B0F0"/>
                </a:solidFill>
              </a:rPr>
              <a:t>Mary Nelson Robertson, PhD, CHES and David R. Buys, PhD, MSPH, CPH</a:t>
            </a:r>
          </a:p>
        </p:txBody>
      </p:sp>
    </p:spTree>
    <p:extLst>
      <p:ext uri="{BB962C8B-B14F-4D97-AF65-F5344CB8AC3E}">
        <p14:creationId xmlns:p14="http://schemas.microsoft.com/office/powerpoint/2010/main" val="31370328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EDA3DAE-17F9-49CE-93D3-69B54A2733D6}"/>
              </a:ext>
            </a:extLst>
          </p:cNvPr>
          <p:cNvPicPr>
            <a:picLocks noChangeAspect="1"/>
          </p:cNvPicPr>
          <p:nvPr/>
        </p:nvPicPr>
        <p:blipFill rotWithShape="1">
          <a:blip r:embed="rId3"/>
          <a:srcRect l="52741" t="27227" r="17917" b="14069"/>
          <a:stretch/>
        </p:blipFill>
        <p:spPr>
          <a:xfrm>
            <a:off x="2147766" y="1361148"/>
            <a:ext cx="7635360" cy="4964679"/>
          </a:xfrm>
          <a:prstGeom prst="rect">
            <a:avLst/>
          </a:prstGeom>
          <a:noFill/>
        </p:spPr>
      </p:pic>
      <p:sp>
        <p:nvSpPr>
          <p:cNvPr id="2" name="Title 1">
            <a:extLst>
              <a:ext uri="{FF2B5EF4-FFF2-40B4-BE49-F238E27FC236}">
                <a16:creationId xmlns:a16="http://schemas.microsoft.com/office/drawing/2014/main" xmlns="" id="{7ADE2F98-FE8C-42F0-B0FA-05128741D8DD}"/>
              </a:ext>
            </a:extLst>
          </p:cNvPr>
          <p:cNvSpPr>
            <a:spLocks noGrp="1"/>
          </p:cNvSpPr>
          <p:nvPr>
            <p:ph type="title"/>
          </p:nvPr>
        </p:nvSpPr>
        <p:spPr>
          <a:xfrm>
            <a:off x="838200" y="365124"/>
            <a:ext cx="10515600" cy="1325563"/>
          </a:xfrm>
        </p:spPr>
        <p:txBody>
          <a:bodyPr anchor="ctr">
            <a:normAutofit/>
          </a:bodyPr>
          <a:lstStyle/>
          <a:p>
            <a:r>
              <a:rPr lang="en-US" dirty="0"/>
              <a:t>Promise Framework</a:t>
            </a:r>
          </a:p>
        </p:txBody>
      </p:sp>
      <p:sp>
        <p:nvSpPr>
          <p:cNvPr id="4" name="TextBox 3">
            <a:extLst>
              <a:ext uri="{FF2B5EF4-FFF2-40B4-BE49-F238E27FC236}">
                <a16:creationId xmlns:a16="http://schemas.microsoft.com/office/drawing/2014/main" xmlns="" id="{A0FB71B9-B149-EF4B-ADF6-E0252D01948A}"/>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470350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4538" y="274639"/>
            <a:ext cx="11487462" cy="1143000"/>
          </a:xfrm>
        </p:spPr>
        <p:txBody>
          <a:bodyPr>
            <a:normAutofit/>
          </a:bodyPr>
          <a:lstStyle/>
          <a:p>
            <a:r>
              <a:rPr lang="en-US" dirty="0"/>
              <a:t>Opioid Crisis: National Perspective</a:t>
            </a:r>
          </a:p>
        </p:txBody>
      </p:sp>
      <p:sp>
        <p:nvSpPr>
          <p:cNvPr id="6" name="Content Placeholder 5"/>
          <p:cNvSpPr>
            <a:spLocks noGrp="1"/>
          </p:cNvSpPr>
          <p:nvPr>
            <p:ph idx="1"/>
          </p:nvPr>
        </p:nvSpPr>
        <p:spPr>
          <a:xfrm>
            <a:off x="1447498" y="2507314"/>
            <a:ext cx="6071017" cy="2579174"/>
          </a:xfrm>
        </p:spPr>
        <p:txBody>
          <a:bodyPr>
            <a:normAutofit/>
          </a:bodyPr>
          <a:lstStyle/>
          <a:p>
            <a:pPr marL="0" indent="0" algn="ctr">
              <a:buNone/>
            </a:pPr>
            <a:r>
              <a:rPr lang="en-US" b="1" dirty="0"/>
              <a:t>47,600</a:t>
            </a:r>
            <a:r>
              <a:rPr lang="en-US" dirty="0"/>
              <a:t> of the 70,237 drug overdose deaths involved opioids in 2017.</a:t>
            </a:r>
          </a:p>
          <a:p>
            <a:pPr marL="0" indent="0" algn="ctr">
              <a:buNone/>
            </a:pPr>
            <a:endParaRPr lang="en-US" sz="1500" b="1" dirty="0">
              <a:solidFill>
                <a:prstClr val="black"/>
              </a:solidFill>
              <a:latin typeface="Calibri" panose="020F0502020204030204"/>
            </a:endParaRPr>
          </a:p>
          <a:p>
            <a:pPr marL="0" indent="0" algn="ctr">
              <a:buNone/>
            </a:pPr>
            <a:r>
              <a:rPr lang="en-US" b="1" dirty="0">
                <a:solidFill>
                  <a:prstClr val="black"/>
                </a:solidFill>
                <a:latin typeface="Calibri" panose="020F0502020204030204"/>
              </a:rPr>
              <a:t>~130 Americans </a:t>
            </a:r>
            <a:r>
              <a:rPr lang="en-US" dirty="0">
                <a:solidFill>
                  <a:prstClr val="black"/>
                </a:solidFill>
                <a:latin typeface="Calibri" panose="020F0502020204030204"/>
              </a:rPr>
              <a:t>die everyday from an opioid-related overdose. </a:t>
            </a:r>
            <a:endParaRPr lang="en-US" dirty="0"/>
          </a:p>
        </p:txBody>
      </p:sp>
      <p:sp>
        <p:nvSpPr>
          <p:cNvPr id="9" name="Rectangle 8"/>
          <p:cNvSpPr/>
          <p:nvPr/>
        </p:nvSpPr>
        <p:spPr>
          <a:xfrm>
            <a:off x="704538" y="5418030"/>
            <a:ext cx="110979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Avenir Book" panose="02000503020000020003" pitchFamily="2" charset="0"/>
              </a:rPr>
              <a:t>Source: </a:t>
            </a:r>
            <a:r>
              <a:rPr kumimoji="0" lang="en-US" sz="2000" u="none" strike="noStrike" kern="1200" cap="none" spc="0" normalizeH="0" baseline="0" noProof="0" dirty="0">
                <a:ln>
                  <a:noFill/>
                </a:ln>
                <a:solidFill>
                  <a:prstClr val="black"/>
                </a:solidFill>
                <a:effectLst/>
                <a:uLnTx/>
                <a:uFillTx/>
                <a:latin typeface="Avenir Book" panose="02000503020000020003" pitchFamily="2" charset="0"/>
              </a:rPr>
              <a:t>CDC &amp; NCHS, 2017; Scholl, Seth, Kariisa, Wilson, &amp; Baldwin, 2019</a:t>
            </a:r>
          </a:p>
        </p:txBody>
      </p:sp>
      <p:sp>
        <p:nvSpPr>
          <p:cNvPr id="10" name="TextBox 9">
            <a:extLst>
              <a:ext uri="{FF2B5EF4-FFF2-40B4-BE49-F238E27FC236}">
                <a16:creationId xmlns:a16="http://schemas.microsoft.com/office/drawing/2014/main" xmlns="" id="{79C82AF5-0080-054B-A16A-A62CA4D57A47}"/>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11" name="Picture 10">
            <a:extLst>
              <a:ext uri="{FF2B5EF4-FFF2-40B4-BE49-F238E27FC236}">
                <a16:creationId xmlns:a16="http://schemas.microsoft.com/office/drawing/2014/main" xmlns="" id="{2A42989D-C040-F844-A895-6DB80F9AA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575976" y="2161758"/>
            <a:ext cx="3954047" cy="2924730"/>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cxnSp>
        <p:nvCxnSpPr>
          <p:cNvPr id="12" name="Straight Connector 11">
            <a:extLst>
              <a:ext uri="{FF2B5EF4-FFF2-40B4-BE49-F238E27FC236}">
                <a16:creationId xmlns:a16="http://schemas.microsoft.com/office/drawing/2014/main" xmlns="" id="{0C3376D9-80CD-7D4F-B9B3-996017405ACA}"/>
              </a:ext>
            </a:extLst>
          </p:cNvPr>
          <p:cNvCxnSpPr>
            <a:cxnSpLocks/>
          </p:cNvCxnSpPr>
          <p:nvPr/>
        </p:nvCxnSpPr>
        <p:spPr>
          <a:xfrm>
            <a:off x="1252626" y="2328531"/>
            <a:ext cx="6265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40F85CB-1EB9-2843-A416-61BDA46A5F27}"/>
              </a:ext>
            </a:extLst>
          </p:cNvPr>
          <p:cNvCxnSpPr>
            <a:cxnSpLocks/>
          </p:cNvCxnSpPr>
          <p:nvPr/>
        </p:nvCxnSpPr>
        <p:spPr>
          <a:xfrm>
            <a:off x="1390037" y="4795094"/>
            <a:ext cx="61284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1068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C20A989-0D5B-41C7-A0EE-09FC3FA2CA85}"/>
              </a:ext>
            </a:extLst>
          </p:cNvPr>
          <p:cNvPicPr>
            <a:picLocks noChangeAspect="1"/>
          </p:cNvPicPr>
          <p:nvPr/>
        </p:nvPicPr>
        <p:blipFill>
          <a:blip r:embed="rId2"/>
          <a:stretch>
            <a:fillRect/>
          </a:stretch>
        </p:blipFill>
        <p:spPr>
          <a:xfrm>
            <a:off x="1288281" y="1824832"/>
            <a:ext cx="9615437" cy="3966368"/>
          </a:xfrm>
          <a:prstGeom prst="rect">
            <a:avLst/>
          </a:prstGeom>
          <a:noFill/>
        </p:spPr>
      </p:pic>
      <p:sp>
        <p:nvSpPr>
          <p:cNvPr id="2" name="Title 1">
            <a:extLst>
              <a:ext uri="{FF2B5EF4-FFF2-40B4-BE49-F238E27FC236}">
                <a16:creationId xmlns:a16="http://schemas.microsoft.com/office/drawing/2014/main" xmlns="" id="{F89B443E-D916-4C74-919E-4FDFB20475F5}"/>
              </a:ext>
            </a:extLst>
          </p:cNvPr>
          <p:cNvSpPr>
            <a:spLocks noGrp="1"/>
          </p:cNvSpPr>
          <p:nvPr>
            <p:ph type="title"/>
          </p:nvPr>
        </p:nvSpPr>
        <p:spPr>
          <a:xfrm>
            <a:off x="838200" y="365124"/>
            <a:ext cx="10515600" cy="1325563"/>
          </a:xfrm>
        </p:spPr>
        <p:txBody>
          <a:bodyPr anchor="ctr">
            <a:normAutofit/>
          </a:bodyPr>
          <a:lstStyle/>
          <a:p>
            <a:r>
              <a:rPr lang="en-US" dirty="0"/>
              <a:t>Root Causes of Farm Stress</a:t>
            </a:r>
          </a:p>
        </p:txBody>
      </p:sp>
      <p:sp>
        <p:nvSpPr>
          <p:cNvPr id="5" name="TextBox 4">
            <a:extLst>
              <a:ext uri="{FF2B5EF4-FFF2-40B4-BE49-F238E27FC236}">
                <a16:creationId xmlns:a16="http://schemas.microsoft.com/office/drawing/2014/main" xmlns="" id="{58C70E83-13FA-434A-BCDA-2A485FE2AA0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407404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A46F2-D414-4B06-9F5E-09E18C09BA66}"/>
              </a:ext>
            </a:extLst>
          </p:cNvPr>
          <p:cNvSpPr>
            <a:spLocks noGrp="1"/>
          </p:cNvSpPr>
          <p:nvPr>
            <p:ph type="title"/>
          </p:nvPr>
        </p:nvSpPr>
        <p:spPr/>
        <p:txBody>
          <a:bodyPr/>
          <a:lstStyle/>
          <a:p>
            <a:r>
              <a:rPr lang="en-US" dirty="0"/>
              <a:t>Farms are Suffering from Prices </a:t>
            </a:r>
          </a:p>
        </p:txBody>
      </p:sp>
      <p:pic>
        <p:nvPicPr>
          <p:cNvPr id="4" name="Picture 3">
            <a:extLst>
              <a:ext uri="{FF2B5EF4-FFF2-40B4-BE49-F238E27FC236}">
                <a16:creationId xmlns:a16="http://schemas.microsoft.com/office/drawing/2014/main" xmlns="" id="{0A4CF0F5-ECB4-409D-980F-40C84E15FE90}"/>
              </a:ext>
            </a:extLst>
          </p:cNvPr>
          <p:cNvPicPr>
            <a:picLocks noChangeAspect="1"/>
          </p:cNvPicPr>
          <p:nvPr/>
        </p:nvPicPr>
        <p:blipFill>
          <a:blip r:embed="rId2"/>
          <a:stretch>
            <a:fillRect/>
          </a:stretch>
        </p:blipFill>
        <p:spPr>
          <a:xfrm>
            <a:off x="462280" y="2058622"/>
            <a:ext cx="5864860" cy="3932261"/>
          </a:xfrm>
          <a:prstGeom prst="rect">
            <a:avLst/>
          </a:prstGeom>
        </p:spPr>
      </p:pic>
      <p:pic>
        <p:nvPicPr>
          <p:cNvPr id="5" name="Picture 4">
            <a:extLst>
              <a:ext uri="{FF2B5EF4-FFF2-40B4-BE49-F238E27FC236}">
                <a16:creationId xmlns:a16="http://schemas.microsoft.com/office/drawing/2014/main" xmlns="" id="{00AB6C69-8BF2-4739-BD9A-245548123ACA}"/>
              </a:ext>
            </a:extLst>
          </p:cNvPr>
          <p:cNvPicPr>
            <a:picLocks noChangeAspect="1"/>
          </p:cNvPicPr>
          <p:nvPr/>
        </p:nvPicPr>
        <p:blipFill>
          <a:blip r:embed="rId3"/>
          <a:stretch>
            <a:fillRect/>
          </a:stretch>
        </p:blipFill>
        <p:spPr>
          <a:xfrm>
            <a:off x="6327140" y="2058622"/>
            <a:ext cx="5864860" cy="4054191"/>
          </a:xfrm>
          <a:prstGeom prst="rect">
            <a:avLst/>
          </a:prstGeom>
        </p:spPr>
      </p:pic>
      <p:sp>
        <p:nvSpPr>
          <p:cNvPr id="6" name="TextBox 5">
            <a:extLst>
              <a:ext uri="{FF2B5EF4-FFF2-40B4-BE49-F238E27FC236}">
                <a16:creationId xmlns:a16="http://schemas.microsoft.com/office/drawing/2014/main" xmlns="" id="{698816B1-E68B-2C4B-AD1E-D8C1A831AB72}"/>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2242141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0DDB3-3CCE-41F0-95B6-19E0075153A1}"/>
              </a:ext>
            </a:extLst>
          </p:cNvPr>
          <p:cNvSpPr>
            <a:spLocks noGrp="1"/>
          </p:cNvSpPr>
          <p:nvPr>
            <p:ph type="title"/>
          </p:nvPr>
        </p:nvSpPr>
        <p:spPr/>
        <p:txBody>
          <a:bodyPr/>
          <a:lstStyle/>
          <a:p>
            <a:r>
              <a:rPr lang="en-US" dirty="0"/>
              <a:t>Farms are Suffering from Prices </a:t>
            </a:r>
          </a:p>
        </p:txBody>
      </p:sp>
      <p:pic>
        <p:nvPicPr>
          <p:cNvPr id="4" name="Picture 3">
            <a:extLst>
              <a:ext uri="{FF2B5EF4-FFF2-40B4-BE49-F238E27FC236}">
                <a16:creationId xmlns:a16="http://schemas.microsoft.com/office/drawing/2014/main" xmlns="" id="{E634E774-602F-4997-BE9F-60A21993F340}"/>
              </a:ext>
            </a:extLst>
          </p:cNvPr>
          <p:cNvPicPr>
            <a:picLocks noChangeAspect="1"/>
          </p:cNvPicPr>
          <p:nvPr/>
        </p:nvPicPr>
        <p:blipFill rotWithShape="1">
          <a:blip r:embed="rId2"/>
          <a:srcRect l="6334" t="10417" r="3930" b="2393"/>
          <a:stretch/>
        </p:blipFill>
        <p:spPr>
          <a:xfrm>
            <a:off x="491063" y="1955802"/>
            <a:ext cx="5780352" cy="4206240"/>
          </a:xfrm>
          <a:prstGeom prst="rect">
            <a:avLst/>
          </a:prstGeom>
        </p:spPr>
      </p:pic>
      <p:pic>
        <p:nvPicPr>
          <p:cNvPr id="5" name="Picture 4">
            <a:extLst>
              <a:ext uri="{FF2B5EF4-FFF2-40B4-BE49-F238E27FC236}">
                <a16:creationId xmlns:a16="http://schemas.microsoft.com/office/drawing/2014/main" xmlns="" id="{0068571C-A4B0-474E-B4DB-F9074052CAC3}"/>
              </a:ext>
            </a:extLst>
          </p:cNvPr>
          <p:cNvPicPr>
            <a:picLocks noChangeAspect="1"/>
          </p:cNvPicPr>
          <p:nvPr/>
        </p:nvPicPr>
        <p:blipFill rotWithShape="1">
          <a:blip r:embed="rId3"/>
          <a:srcRect l="6444" t="12604" r="5455" b="2763"/>
          <a:stretch/>
        </p:blipFill>
        <p:spPr>
          <a:xfrm>
            <a:off x="6271415" y="1955802"/>
            <a:ext cx="5723193" cy="4120587"/>
          </a:xfrm>
          <a:prstGeom prst="rect">
            <a:avLst/>
          </a:prstGeom>
        </p:spPr>
      </p:pic>
      <p:sp>
        <p:nvSpPr>
          <p:cNvPr id="6" name="TextBox 5">
            <a:extLst>
              <a:ext uri="{FF2B5EF4-FFF2-40B4-BE49-F238E27FC236}">
                <a16:creationId xmlns:a16="http://schemas.microsoft.com/office/drawing/2014/main" xmlns="" id="{938EA3FD-D537-164B-9822-33AB01CBAF48}"/>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519177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8465675-B268-4D66-A31E-724DE4134652}"/>
              </a:ext>
            </a:extLst>
          </p:cNvPr>
          <p:cNvPicPr>
            <a:picLocks noChangeAspect="1"/>
          </p:cNvPicPr>
          <p:nvPr/>
        </p:nvPicPr>
        <p:blipFill>
          <a:blip r:embed="rId2"/>
          <a:stretch>
            <a:fillRect/>
          </a:stretch>
        </p:blipFill>
        <p:spPr>
          <a:xfrm>
            <a:off x="3297836" y="1417639"/>
            <a:ext cx="5714208" cy="4569490"/>
          </a:xfrm>
          <a:prstGeom prst="rect">
            <a:avLst/>
          </a:prstGeom>
        </p:spPr>
      </p:pic>
      <p:sp>
        <p:nvSpPr>
          <p:cNvPr id="3" name="TextBox 2">
            <a:extLst>
              <a:ext uri="{FF2B5EF4-FFF2-40B4-BE49-F238E27FC236}">
                <a16:creationId xmlns:a16="http://schemas.microsoft.com/office/drawing/2014/main" xmlns="" id="{F0FBDB23-B617-3B48-9BA5-F3582D704282}"/>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5" name="Title 1">
            <a:extLst>
              <a:ext uri="{FF2B5EF4-FFF2-40B4-BE49-F238E27FC236}">
                <a16:creationId xmlns:a16="http://schemas.microsoft.com/office/drawing/2014/main" xmlns="" id="{66D864F2-3654-6149-9419-32CD92FC8A0C}"/>
              </a:ext>
            </a:extLst>
          </p:cNvPr>
          <p:cNvSpPr>
            <a:spLocks noGrp="1"/>
          </p:cNvSpPr>
          <p:nvPr>
            <p:ph type="title"/>
          </p:nvPr>
        </p:nvSpPr>
        <p:spPr>
          <a:xfrm>
            <a:off x="751119" y="274639"/>
            <a:ext cx="10831284" cy="1143000"/>
          </a:xfrm>
        </p:spPr>
        <p:txBody>
          <a:bodyPr/>
          <a:lstStyle/>
          <a:p>
            <a:r>
              <a:rPr lang="en-US" dirty="0"/>
              <a:t>Farms are Suffering from Prices </a:t>
            </a:r>
          </a:p>
        </p:txBody>
      </p:sp>
    </p:spTree>
    <p:extLst>
      <p:ext uri="{BB962C8B-B14F-4D97-AF65-F5344CB8AC3E}">
        <p14:creationId xmlns:p14="http://schemas.microsoft.com/office/powerpoint/2010/main" val="1491966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CE290-0A8D-4910-B0E7-E3CB098C0B43}"/>
              </a:ext>
            </a:extLst>
          </p:cNvPr>
          <p:cNvSpPr>
            <a:spLocks noGrp="1"/>
          </p:cNvSpPr>
          <p:nvPr>
            <p:ph type="title"/>
          </p:nvPr>
        </p:nvSpPr>
        <p:spPr/>
        <p:txBody>
          <a:bodyPr/>
          <a:lstStyle/>
          <a:p>
            <a:r>
              <a:rPr lang="en-US" dirty="0"/>
              <a:t>Farm Stress</a:t>
            </a:r>
          </a:p>
        </p:txBody>
      </p:sp>
      <p:sp>
        <p:nvSpPr>
          <p:cNvPr id="3" name="Content Placeholder 2">
            <a:extLst>
              <a:ext uri="{FF2B5EF4-FFF2-40B4-BE49-F238E27FC236}">
                <a16:creationId xmlns:a16="http://schemas.microsoft.com/office/drawing/2014/main" xmlns="" id="{4A504B2D-CA5B-4395-B5F3-3C8AB48D29C3}"/>
              </a:ext>
            </a:extLst>
          </p:cNvPr>
          <p:cNvSpPr>
            <a:spLocks noGrp="1"/>
          </p:cNvSpPr>
          <p:nvPr>
            <p:ph idx="1"/>
          </p:nvPr>
        </p:nvSpPr>
        <p:spPr>
          <a:xfrm>
            <a:off x="838200" y="2038662"/>
            <a:ext cx="7005638" cy="3752538"/>
          </a:xfrm>
        </p:spPr>
        <p:txBody>
          <a:bodyPr>
            <a:noAutofit/>
          </a:bodyPr>
          <a:lstStyle/>
          <a:p>
            <a:pPr>
              <a:lnSpc>
                <a:spcPct val="100000"/>
              </a:lnSpc>
              <a:spcBef>
                <a:spcPts val="0"/>
              </a:spcBef>
            </a:pPr>
            <a:r>
              <a:rPr lang="en-US" sz="2500" dirty="0"/>
              <a:t>In 2016, </a:t>
            </a:r>
            <a:r>
              <a:rPr lang="en-US" sz="2500" b="1" dirty="0"/>
              <a:t>417 farmers and farm workers</a:t>
            </a:r>
            <a:r>
              <a:rPr lang="en-US" sz="2500" dirty="0"/>
              <a:t> died from a work-related injury, resulting in a fatality rate of 21.4 deaths per 100,000 workers. </a:t>
            </a:r>
          </a:p>
          <a:p>
            <a:pPr>
              <a:lnSpc>
                <a:spcPct val="100000"/>
              </a:lnSpc>
              <a:spcBef>
                <a:spcPts val="0"/>
              </a:spcBef>
            </a:pPr>
            <a:r>
              <a:rPr lang="en-US" sz="2500" dirty="0"/>
              <a:t>Every day </a:t>
            </a:r>
            <a:r>
              <a:rPr lang="en-US" sz="2500" b="1" dirty="0"/>
              <a:t>~100 farmers </a:t>
            </a:r>
            <a:r>
              <a:rPr lang="en-US" sz="2500" dirty="0"/>
              <a:t>suffer an injury, resulting in lost work time. </a:t>
            </a:r>
          </a:p>
          <a:p>
            <a:pPr>
              <a:lnSpc>
                <a:spcPct val="100000"/>
              </a:lnSpc>
              <a:spcBef>
                <a:spcPts val="0"/>
              </a:spcBef>
            </a:pPr>
            <a:r>
              <a:rPr lang="en-US" sz="2500" b="1" dirty="0"/>
              <a:t>3 out of 4 farmers </a:t>
            </a:r>
            <a:r>
              <a:rPr lang="en-US" sz="2500" dirty="0"/>
              <a:t>report being directly impacted by opioid abuse.</a:t>
            </a:r>
          </a:p>
          <a:p>
            <a:pPr>
              <a:lnSpc>
                <a:spcPct val="100000"/>
              </a:lnSpc>
              <a:spcBef>
                <a:spcPts val="0"/>
              </a:spcBef>
            </a:pPr>
            <a:r>
              <a:rPr lang="en-US" sz="2500" b="1" dirty="0"/>
              <a:t>3 out of 4 farmers </a:t>
            </a:r>
            <a:r>
              <a:rPr lang="en-US" sz="2500" dirty="0"/>
              <a:t>say it would be easy to access opioids. </a:t>
            </a:r>
          </a:p>
        </p:txBody>
      </p:sp>
      <p:sp>
        <p:nvSpPr>
          <p:cNvPr id="4" name="TextBox 3">
            <a:extLst>
              <a:ext uri="{FF2B5EF4-FFF2-40B4-BE49-F238E27FC236}">
                <a16:creationId xmlns:a16="http://schemas.microsoft.com/office/drawing/2014/main" xmlns="" id="{31C13889-4F0A-2342-AA5D-4AE6545D78B0}"/>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6" name="Picture 5">
            <a:extLst>
              <a:ext uri="{FF2B5EF4-FFF2-40B4-BE49-F238E27FC236}">
                <a16:creationId xmlns:a16="http://schemas.microsoft.com/office/drawing/2014/main" xmlns="" id="{B5E1241A-314F-CA4E-B7E2-E26C8C604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0419" y="1260186"/>
            <a:ext cx="3612257" cy="2390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9722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1FFF434-4FAA-4EAA-9A5C-60A006AA184D}"/>
              </a:ext>
            </a:extLst>
          </p:cNvPr>
          <p:cNvSpPr>
            <a:spLocks noGrp="1"/>
          </p:cNvSpPr>
          <p:nvPr>
            <p:ph type="title"/>
          </p:nvPr>
        </p:nvSpPr>
        <p:spPr/>
        <p:txBody>
          <a:bodyPr/>
          <a:lstStyle/>
          <a:p>
            <a:r>
              <a:rPr lang="en-US" dirty="0"/>
              <a:t>What We Know about Farm Stress </a:t>
            </a:r>
          </a:p>
        </p:txBody>
      </p:sp>
      <p:sp>
        <p:nvSpPr>
          <p:cNvPr id="4" name="TextBox 3">
            <a:extLst>
              <a:ext uri="{FF2B5EF4-FFF2-40B4-BE49-F238E27FC236}">
                <a16:creationId xmlns:a16="http://schemas.microsoft.com/office/drawing/2014/main" xmlns="" id="{3172887F-69AD-994C-899E-67CAC883A292}"/>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5" name="Rounded Rectangle 4">
            <a:extLst>
              <a:ext uri="{FF2B5EF4-FFF2-40B4-BE49-F238E27FC236}">
                <a16:creationId xmlns:a16="http://schemas.microsoft.com/office/drawing/2014/main" xmlns="" id="{C0F5D902-D3E2-934F-8CB0-B053CEEC7ECE}"/>
              </a:ext>
            </a:extLst>
          </p:cNvPr>
          <p:cNvSpPr/>
          <p:nvPr/>
        </p:nvSpPr>
        <p:spPr>
          <a:xfrm>
            <a:off x="659567" y="2143590"/>
            <a:ext cx="10973109" cy="2233535"/>
          </a:xfrm>
          <a:prstGeom prst="roundRect">
            <a:avLst/>
          </a:prstGeom>
          <a:noFill/>
          <a:ln w="762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xmlns="" id="{E378B99A-89E6-44EA-B73C-4B2DAFCE33C7}"/>
              </a:ext>
            </a:extLst>
          </p:cNvPr>
          <p:cNvSpPr>
            <a:spLocks noGrp="1"/>
          </p:cNvSpPr>
          <p:nvPr>
            <p:ph idx="1"/>
          </p:nvPr>
        </p:nvSpPr>
        <p:spPr>
          <a:xfrm>
            <a:off x="838200" y="2308482"/>
            <a:ext cx="10794476" cy="3462728"/>
          </a:xfrm>
        </p:spPr>
        <p:txBody>
          <a:bodyPr>
            <a:normAutofit lnSpcReduction="10000"/>
          </a:bodyPr>
          <a:lstStyle/>
          <a:p>
            <a:pPr marL="0" indent="0">
              <a:lnSpc>
                <a:spcPct val="100000"/>
              </a:lnSpc>
              <a:spcBef>
                <a:spcPts val="0"/>
              </a:spcBef>
              <a:buNone/>
            </a:pPr>
            <a:r>
              <a:rPr lang="en-US" b="1" dirty="0">
                <a:latin typeface="+mn-lt"/>
              </a:rPr>
              <a:t>Agrarian Imperative: </a:t>
            </a:r>
            <a:endParaRPr lang="en-US" sz="1400" b="1" dirty="0">
              <a:latin typeface="+mn-lt"/>
            </a:endParaRPr>
          </a:p>
          <a:p>
            <a:pPr marL="0" indent="0">
              <a:lnSpc>
                <a:spcPct val="100000"/>
              </a:lnSpc>
              <a:spcBef>
                <a:spcPts val="0"/>
              </a:spcBef>
              <a:buNone/>
            </a:pPr>
            <a:r>
              <a:rPr lang="en-US" dirty="0">
                <a:latin typeface="+mn-lt"/>
              </a:rPr>
              <a:t>“…this genetically programmed instinct impels farmers to hang onto their land at all costs. The agrarian imperative instills farmers to work incredibly hard, to endure unusual pain and hardship, and take uncommon risks” </a:t>
            </a:r>
            <a:r>
              <a:rPr lang="en-US" sz="2000" dirty="0">
                <a:latin typeface="+mn-lt"/>
                <a:cs typeface="Times New Roman" panose="02020603050405020304" pitchFamily="18" charset="0"/>
              </a:rPr>
              <a:t>Source: Rosmann, 2010, p.72.</a:t>
            </a:r>
          </a:p>
          <a:p>
            <a:pPr marL="0" indent="0">
              <a:lnSpc>
                <a:spcPct val="100000"/>
              </a:lnSpc>
              <a:spcBef>
                <a:spcPts val="0"/>
              </a:spcBef>
              <a:buNone/>
            </a:pPr>
            <a:endParaRPr lang="en-US" sz="2000" dirty="0">
              <a:latin typeface="+mn-lt"/>
              <a:cs typeface="Times New Roman" panose="02020603050405020304" pitchFamily="18" charset="0"/>
            </a:endParaRPr>
          </a:p>
          <a:p>
            <a:pPr marL="0" indent="0">
              <a:lnSpc>
                <a:spcPct val="100000"/>
              </a:lnSpc>
              <a:spcBef>
                <a:spcPts val="0"/>
              </a:spcBef>
              <a:buNone/>
            </a:pPr>
            <a:r>
              <a:rPr lang="en-US" sz="3200" b="1" dirty="0">
                <a:latin typeface="+mn-lt"/>
                <a:ea typeface="Cambria" panose="02040503050406030204" pitchFamily="18" charset="0"/>
                <a:cs typeface="Times New Roman" panose="02020603050405020304" pitchFamily="18" charset="0"/>
              </a:rPr>
              <a:t>“The land means everything to farmers… Losing the family farm is the ultimate loss…” </a:t>
            </a:r>
            <a:r>
              <a:rPr lang="en-US" sz="2000" dirty="0">
                <a:latin typeface="+mn-lt"/>
                <a:ea typeface="Cambria" panose="02040503050406030204" pitchFamily="18" charset="0"/>
                <a:cs typeface="Times New Roman" panose="02020603050405020304" pitchFamily="18" charset="0"/>
              </a:rPr>
              <a:t>Source: Rosmann, 2010, p.72.</a:t>
            </a:r>
            <a:endParaRPr lang="en-US" dirty="0">
              <a:latin typeface="+mn-lt"/>
            </a:endParaRPr>
          </a:p>
        </p:txBody>
      </p:sp>
      <p:sp>
        <p:nvSpPr>
          <p:cNvPr id="7" name="TextBox 6">
            <a:extLst>
              <a:ext uri="{FF2B5EF4-FFF2-40B4-BE49-F238E27FC236}">
                <a16:creationId xmlns:a16="http://schemas.microsoft.com/office/drawing/2014/main" xmlns="" id="{148B60D5-2B2A-D64E-802A-6D18DD6721A7}"/>
              </a:ext>
            </a:extLst>
          </p:cNvPr>
          <p:cNvSpPr txBox="1"/>
          <p:nvPr/>
        </p:nvSpPr>
        <p:spPr>
          <a:xfrm>
            <a:off x="13801725" y="438626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643672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2C8EF3-723A-4467-B3A6-CA15AC1EE273}"/>
              </a:ext>
            </a:extLst>
          </p:cNvPr>
          <p:cNvSpPr>
            <a:spLocks noGrp="1"/>
          </p:cNvSpPr>
          <p:nvPr>
            <p:ph type="title"/>
          </p:nvPr>
        </p:nvSpPr>
        <p:spPr>
          <a:xfrm>
            <a:off x="838200" y="365124"/>
            <a:ext cx="10515600" cy="1325563"/>
          </a:xfrm>
        </p:spPr>
        <p:txBody>
          <a:bodyPr anchor="ctr">
            <a:normAutofit/>
          </a:bodyPr>
          <a:lstStyle/>
          <a:p>
            <a:r>
              <a:rPr lang="en-US" dirty="0"/>
              <a:t>What is stress?</a:t>
            </a:r>
          </a:p>
        </p:txBody>
      </p:sp>
      <p:graphicFrame>
        <p:nvGraphicFramePr>
          <p:cNvPr id="6" name="Content Placeholder 3">
            <a:extLst>
              <a:ext uri="{FF2B5EF4-FFF2-40B4-BE49-F238E27FC236}">
                <a16:creationId xmlns:a16="http://schemas.microsoft.com/office/drawing/2014/main" xmlns="" id="{491E5DC3-786E-42C0-BDAE-B7C112E81F7B}"/>
              </a:ext>
            </a:extLst>
          </p:cNvPr>
          <p:cNvGraphicFramePr>
            <a:graphicFrameLocks noGrp="1"/>
          </p:cNvGraphicFramePr>
          <p:nvPr>
            <p:ph idx="1"/>
          </p:nvPr>
        </p:nvGraphicFramePr>
        <p:xfrm>
          <a:off x="838200" y="1824832"/>
          <a:ext cx="10515600" cy="3966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xmlns="" id="{56728A7F-2B79-3645-8938-114CDEAADF9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959490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647326-5194-4956-B9A2-A42C7B39E95E}"/>
              </a:ext>
            </a:extLst>
          </p:cNvPr>
          <p:cNvSpPr>
            <a:spLocks noGrp="1"/>
          </p:cNvSpPr>
          <p:nvPr>
            <p:ph type="title"/>
          </p:nvPr>
        </p:nvSpPr>
        <p:spPr/>
        <p:txBody>
          <a:bodyPr/>
          <a:lstStyle/>
          <a:p>
            <a:r>
              <a:rPr lang="en-US" dirty="0"/>
              <a:t>Presenters</a:t>
            </a:r>
          </a:p>
        </p:txBody>
      </p:sp>
      <p:pic>
        <p:nvPicPr>
          <p:cNvPr id="5" name="Content Placeholder 4">
            <a:extLst>
              <a:ext uri="{FF2B5EF4-FFF2-40B4-BE49-F238E27FC236}">
                <a16:creationId xmlns:a16="http://schemas.microsoft.com/office/drawing/2014/main" xmlns="" id="{57059E83-0BCE-4BBF-830A-F825BC5487F6}"/>
              </a:ext>
            </a:extLst>
          </p:cNvPr>
          <p:cNvPicPr>
            <a:picLocks noGrp="1" noChangeAspect="1"/>
          </p:cNvPicPr>
          <p:nvPr>
            <p:ph sz="half" idx="1"/>
          </p:nvPr>
        </p:nvPicPr>
        <p:blipFill rotWithShape="1">
          <a:blip r:embed="rId3"/>
          <a:srcRect t="8515"/>
          <a:stretch/>
        </p:blipFill>
        <p:spPr>
          <a:xfrm>
            <a:off x="1407230" y="1669739"/>
            <a:ext cx="1508568" cy="195724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xmlns="" id="{12D27FCA-84FE-4BC2-B295-F5052DAB32E1}"/>
              </a:ext>
            </a:extLst>
          </p:cNvPr>
          <p:cNvSpPr/>
          <p:nvPr/>
        </p:nvSpPr>
        <p:spPr>
          <a:xfrm>
            <a:off x="3048000" y="1741319"/>
            <a:ext cx="849290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venir LT Std 45 Book" panose="020B0502020203020204" pitchFamily="34" charset="0"/>
                <a:cs typeface="Calibri" panose="020F0502020204030204" pitchFamily="34" charset="0"/>
              </a:rPr>
              <a:t>Katie Hickey </a:t>
            </a:r>
            <a:r>
              <a:rPr kumimoji="0" lang="en-US" sz="1800" u="none" strike="noStrike" kern="1200" cap="none" spc="0" normalizeH="0" baseline="0" noProof="0" dirty="0">
                <a:ln>
                  <a:noFill/>
                </a:ln>
                <a:solidFill>
                  <a:srgbClr val="000000"/>
                </a:solidFill>
                <a:effectLst/>
                <a:uLnTx/>
                <a:uFillTx/>
                <a:latin typeface="Avenir LT Std 45 Book" panose="020B0502020203020204" pitchFamily="34" charset="0"/>
                <a:cs typeface="Calibri" panose="020F0502020204030204" pitchFamily="34" charset="0"/>
              </a:rPr>
              <a:t>is a Master of Public Administration candidate at Cornell University working with the USDA Office of Partnerships and Public Engagement. She is focusing her studies on agriculture and food policy with emphasis on food access for underserved populations.</a:t>
            </a:r>
            <a:r>
              <a:rPr kumimoji="0" lang="en-US" sz="1800" u="none" strike="noStrike" kern="1200" cap="none" spc="0" normalizeH="0" baseline="0" noProof="0" dirty="0">
                <a:ln>
                  <a:noFill/>
                </a:ln>
                <a:solidFill>
                  <a:srgbClr val="000000"/>
                </a:solidFill>
                <a:effectLst/>
                <a:uLnTx/>
                <a:uFillTx/>
                <a:latin typeface="Avenir LT Std 45 Book" panose="020B0502020203020204" pitchFamily="34" charset="0"/>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venir LT Std 45 Book" panose="020B0502020203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B8E51790-04BE-4540-A3FB-CBDCBECCDD0B}"/>
              </a:ext>
            </a:extLst>
          </p:cNvPr>
          <p:cNvSpPr/>
          <p:nvPr/>
        </p:nvSpPr>
        <p:spPr>
          <a:xfrm>
            <a:off x="659219" y="4147185"/>
            <a:ext cx="9101726" cy="147732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latin typeface="Avenir LT Std 45 Book" panose="020B0502020203020204" pitchFamily="34" charset="0"/>
              </a:rPr>
              <a:t>Mary Nelson Robertson PhD, CHES</a:t>
            </a:r>
            <a:r>
              <a:rPr kumimoji="0" lang="en-US" sz="1800" u="none" strike="noStrike" kern="1200" cap="none" spc="0" normalizeH="0" baseline="0" noProof="0" dirty="0">
                <a:ln>
                  <a:noFill/>
                </a:ln>
                <a:solidFill>
                  <a:prstClr val="black"/>
                </a:solidFill>
                <a:effectLst/>
                <a:uLnTx/>
                <a:uFillTx/>
                <a:latin typeface="Avenir LT Std 45 Book" panose="020B0502020203020204" pitchFamily="34" charset="0"/>
              </a:rPr>
              <a:t>, is Extension Associate III and Project Manager for Mississippi State University Extension Service’s Preventing Opioid Misuse In the Southeast: PROMISE Initiative. The PROMISE Initiative focuses on enhancing mental health and preventing opioid misuse among rural communities, especially among agricultural producers and their families. </a:t>
            </a:r>
          </a:p>
        </p:txBody>
      </p:sp>
      <p:pic>
        <p:nvPicPr>
          <p:cNvPr id="8" name="Picture 7">
            <a:extLst>
              <a:ext uri="{FF2B5EF4-FFF2-40B4-BE49-F238E27FC236}">
                <a16:creationId xmlns:a16="http://schemas.microsoft.com/office/drawing/2014/main" xmlns="" id="{AAE4B1AB-1B8D-4699-A8B9-4A1AB2D9F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2585" y="3720782"/>
            <a:ext cx="1631319" cy="228384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1D25227E-1CF2-B249-8D7F-4A6F96182460}"/>
              </a:ext>
            </a:extLst>
          </p:cNvPr>
          <p:cNvSpPr txBox="1"/>
          <p:nvPr/>
        </p:nvSpPr>
        <p:spPr>
          <a:xfrm>
            <a:off x="2507530" y="640364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cxnSp>
        <p:nvCxnSpPr>
          <p:cNvPr id="9" name="Straight Connector 8">
            <a:extLst>
              <a:ext uri="{FF2B5EF4-FFF2-40B4-BE49-F238E27FC236}">
                <a16:creationId xmlns:a16="http://schemas.microsoft.com/office/drawing/2014/main" xmlns="" id="{83FFA3D4-D5A8-3748-B1B5-BAFC7692D8AA}"/>
              </a:ext>
            </a:extLst>
          </p:cNvPr>
          <p:cNvCxnSpPr>
            <a:cxnSpLocks/>
          </p:cNvCxnSpPr>
          <p:nvPr/>
        </p:nvCxnSpPr>
        <p:spPr>
          <a:xfrm>
            <a:off x="484729" y="3958140"/>
            <a:ext cx="92762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4517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4FE870-0EC8-4DE8-9EA7-B6E6EBF9785B}"/>
              </a:ext>
            </a:extLst>
          </p:cNvPr>
          <p:cNvSpPr>
            <a:spLocks noGrp="1"/>
          </p:cNvSpPr>
          <p:nvPr>
            <p:ph type="title"/>
          </p:nvPr>
        </p:nvSpPr>
        <p:spPr>
          <a:xfrm>
            <a:off x="838200" y="365125"/>
            <a:ext cx="10794476" cy="1325563"/>
          </a:xfrm>
        </p:spPr>
        <p:txBody>
          <a:bodyPr anchor="ctr">
            <a:normAutofit/>
          </a:bodyPr>
          <a:lstStyle/>
          <a:p>
            <a:r>
              <a:rPr lang="en-US" sz="3600" dirty="0"/>
              <a:t>Signs and Symptoms of Chronic, Prolonged Stress</a:t>
            </a:r>
          </a:p>
        </p:txBody>
      </p:sp>
      <p:pic>
        <p:nvPicPr>
          <p:cNvPr id="5" name="Content Placeholder 4" descr="A person wearing a hat&#10;&#10;Description automatically generated">
            <a:extLst>
              <a:ext uri="{FF2B5EF4-FFF2-40B4-BE49-F238E27FC236}">
                <a16:creationId xmlns:a16="http://schemas.microsoft.com/office/drawing/2014/main" xmlns="" id="{17D43297-F37C-4796-8DAE-0C9D5CA12E6B}"/>
              </a:ext>
            </a:extLst>
          </p:cNvPr>
          <p:cNvPicPr>
            <a:picLocks noGrp="1" noChangeAspect="1"/>
          </p:cNvPicPr>
          <p:nvPr>
            <p:ph sz="half" idx="1"/>
          </p:nvPr>
        </p:nvPicPr>
        <p:blipFill rotWithShape="1">
          <a:blip r:embed="rId2"/>
          <a:srcRect r="7046"/>
          <a:stretch/>
        </p:blipFill>
        <p:spPr>
          <a:xfrm>
            <a:off x="1140999" y="2173574"/>
            <a:ext cx="4719556" cy="3554126"/>
          </a:xfrm>
          <a:prstGeom prst="rect">
            <a:avLst/>
          </a:prstGeom>
          <a:noFill/>
          <a:ln w="127000" cmpd="sng">
            <a:solidFill>
              <a:schemeClr val="bg1"/>
            </a:solid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xmlns="" id="{5E57E870-36CA-427F-96ED-69FEA5F87717}"/>
              </a:ext>
            </a:extLst>
          </p:cNvPr>
          <p:cNvSpPr>
            <a:spLocks noGrp="1"/>
          </p:cNvSpPr>
          <p:nvPr>
            <p:ph sz="half" idx="2"/>
          </p:nvPr>
        </p:nvSpPr>
        <p:spPr>
          <a:xfrm>
            <a:off x="6235438" y="2704113"/>
            <a:ext cx="5181600" cy="2638269"/>
          </a:xfrm>
        </p:spPr>
        <p:txBody>
          <a:bodyPr>
            <a:normAutofit/>
          </a:bodyPr>
          <a:lstStyle/>
          <a:p>
            <a:r>
              <a:rPr lang="en-US" dirty="0"/>
              <a:t>Change in routine</a:t>
            </a:r>
          </a:p>
          <a:p>
            <a:r>
              <a:rPr lang="en-US" dirty="0"/>
              <a:t>Care of livestock declines</a:t>
            </a:r>
          </a:p>
          <a:p>
            <a:r>
              <a:rPr lang="en-US" dirty="0"/>
              <a:t>Increase in illness</a:t>
            </a:r>
          </a:p>
          <a:p>
            <a:r>
              <a:rPr lang="en-US" dirty="0"/>
              <a:t>Appearance of farm declines</a:t>
            </a:r>
          </a:p>
          <a:p>
            <a:r>
              <a:rPr lang="en-US" dirty="0"/>
              <a:t>Children show signs of stress</a:t>
            </a:r>
          </a:p>
        </p:txBody>
      </p:sp>
      <p:sp>
        <p:nvSpPr>
          <p:cNvPr id="6" name="TextBox 5">
            <a:extLst>
              <a:ext uri="{FF2B5EF4-FFF2-40B4-BE49-F238E27FC236}">
                <a16:creationId xmlns:a16="http://schemas.microsoft.com/office/drawing/2014/main" xmlns="" id="{61C3310C-BA4E-F544-B014-2D0D701EB6D5}"/>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cxnSp>
        <p:nvCxnSpPr>
          <p:cNvPr id="7" name="Straight Connector 6">
            <a:extLst>
              <a:ext uri="{FF2B5EF4-FFF2-40B4-BE49-F238E27FC236}">
                <a16:creationId xmlns:a16="http://schemas.microsoft.com/office/drawing/2014/main" xmlns="" id="{1693640D-341C-484B-BEA0-1F3A807A166B}"/>
              </a:ext>
            </a:extLst>
          </p:cNvPr>
          <p:cNvCxnSpPr/>
          <p:nvPr/>
        </p:nvCxnSpPr>
        <p:spPr>
          <a:xfrm>
            <a:off x="6235438" y="2458387"/>
            <a:ext cx="53972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174D437D-3BA8-2642-9814-A2094269558C}"/>
              </a:ext>
            </a:extLst>
          </p:cNvPr>
          <p:cNvCxnSpPr/>
          <p:nvPr/>
        </p:nvCxnSpPr>
        <p:spPr>
          <a:xfrm>
            <a:off x="6235438" y="5488898"/>
            <a:ext cx="539723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784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82869FE-4912-49AA-8AEA-98D2A33CA862}"/>
              </a:ext>
            </a:extLst>
          </p:cNvPr>
          <p:cNvPicPr>
            <a:picLocks noChangeAspect="1"/>
          </p:cNvPicPr>
          <p:nvPr/>
        </p:nvPicPr>
        <p:blipFill>
          <a:blip r:embed="rId2"/>
          <a:stretch>
            <a:fillRect/>
          </a:stretch>
        </p:blipFill>
        <p:spPr>
          <a:xfrm>
            <a:off x="3816479" y="1824832"/>
            <a:ext cx="4559042" cy="3966368"/>
          </a:xfrm>
          <a:prstGeom prst="rect">
            <a:avLst/>
          </a:prstGeom>
          <a:noFill/>
        </p:spPr>
      </p:pic>
      <p:sp>
        <p:nvSpPr>
          <p:cNvPr id="2" name="Title 1">
            <a:extLst>
              <a:ext uri="{FF2B5EF4-FFF2-40B4-BE49-F238E27FC236}">
                <a16:creationId xmlns:a16="http://schemas.microsoft.com/office/drawing/2014/main" xmlns="" id="{51160BC1-CF91-49AD-961F-70B56BEAED38}"/>
              </a:ext>
            </a:extLst>
          </p:cNvPr>
          <p:cNvSpPr>
            <a:spLocks noGrp="1"/>
          </p:cNvSpPr>
          <p:nvPr>
            <p:ph type="title"/>
          </p:nvPr>
        </p:nvSpPr>
        <p:spPr>
          <a:xfrm>
            <a:off x="838200" y="365124"/>
            <a:ext cx="11353800" cy="1325563"/>
          </a:xfrm>
        </p:spPr>
        <p:txBody>
          <a:bodyPr anchor="ctr">
            <a:normAutofit/>
          </a:bodyPr>
          <a:lstStyle/>
          <a:p>
            <a:r>
              <a:rPr lang="en-US" sz="3600" dirty="0"/>
              <a:t>Relationship between Farm Stress and Opioid Misuse </a:t>
            </a:r>
          </a:p>
        </p:txBody>
      </p:sp>
      <p:sp>
        <p:nvSpPr>
          <p:cNvPr id="4" name="TextBox 3">
            <a:extLst>
              <a:ext uri="{FF2B5EF4-FFF2-40B4-BE49-F238E27FC236}">
                <a16:creationId xmlns:a16="http://schemas.microsoft.com/office/drawing/2014/main" xmlns="" id="{99B02F4D-51F7-5640-991A-B2A0CF2EA256}"/>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5132480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36560C6-27B1-482E-9F0F-AF2B3B886700}"/>
              </a:ext>
            </a:extLst>
          </p:cNvPr>
          <p:cNvSpPr>
            <a:spLocks noGrp="1"/>
          </p:cNvSpPr>
          <p:nvPr>
            <p:ph type="title"/>
          </p:nvPr>
        </p:nvSpPr>
        <p:spPr>
          <a:xfrm>
            <a:off x="838200" y="365125"/>
            <a:ext cx="10515600" cy="1325563"/>
          </a:xfrm>
        </p:spPr>
        <p:txBody>
          <a:bodyPr anchor="ctr">
            <a:normAutofit/>
          </a:bodyPr>
          <a:lstStyle/>
          <a:p>
            <a:r>
              <a:rPr lang="en-US" dirty="0"/>
              <a:t>Suicide Among Farmers</a:t>
            </a:r>
          </a:p>
        </p:txBody>
      </p:sp>
      <p:sp>
        <p:nvSpPr>
          <p:cNvPr id="4" name="Content Placeholder 3">
            <a:extLst>
              <a:ext uri="{FF2B5EF4-FFF2-40B4-BE49-F238E27FC236}">
                <a16:creationId xmlns:a16="http://schemas.microsoft.com/office/drawing/2014/main" xmlns="" id="{0F28CEFB-014A-484F-832A-A4DA8E7CA411}"/>
              </a:ext>
            </a:extLst>
          </p:cNvPr>
          <p:cNvSpPr>
            <a:spLocks noGrp="1"/>
          </p:cNvSpPr>
          <p:nvPr>
            <p:ph sz="half" idx="1"/>
          </p:nvPr>
        </p:nvSpPr>
        <p:spPr>
          <a:xfrm>
            <a:off x="838199" y="2233534"/>
            <a:ext cx="6207177" cy="3494166"/>
          </a:xfrm>
        </p:spPr>
        <p:txBody>
          <a:bodyPr>
            <a:normAutofit/>
          </a:bodyPr>
          <a:lstStyle/>
          <a:p>
            <a:pPr marL="0" indent="0">
              <a:buNone/>
            </a:pPr>
            <a:r>
              <a:rPr lang="en-US" sz="2600" dirty="0"/>
              <a:t>Farmers and ranchers have a suicide rate that is, on average, </a:t>
            </a:r>
            <a:r>
              <a:rPr lang="en-US" sz="2600" b="1" dirty="0"/>
              <a:t>3.5 times </a:t>
            </a:r>
            <a:r>
              <a:rPr lang="en-US" sz="2600" dirty="0"/>
              <a:t>that of the general population. </a:t>
            </a:r>
          </a:p>
          <a:p>
            <a:pPr lvl="1"/>
            <a:r>
              <a:rPr lang="en-US" sz="2600" dirty="0"/>
              <a:t>Access to mental health is more sporadic</a:t>
            </a:r>
          </a:p>
          <a:p>
            <a:pPr lvl="1"/>
            <a:r>
              <a:rPr lang="en-US" sz="2600" dirty="0"/>
              <a:t>Rural populations tend to earn less</a:t>
            </a:r>
          </a:p>
          <a:p>
            <a:pPr lvl="1"/>
            <a:r>
              <a:rPr lang="en-US" sz="2600" dirty="0"/>
              <a:t>Overall health factors tend to be lower in rural areas</a:t>
            </a:r>
          </a:p>
        </p:txBody>
      </p:sp>
      <p:sp>
        <p:nvSpPr>
          <p:cNvPr id="5" name="TextBox 4">
            <a:extLst>
              <a:ext uri="{FF2B5EF4-FFF2-40B4-BE49-F238E27FC236}">
                <a16:creationId xmlns:a16="http://schemas.microsoft.com/office/drawing/2014/main" xmlns="" id="{BEEC483C-BBCF-A44A-9382-C56FD497CA74}"/>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8" name="Content Placeholder 4">
            <a:extLst>
              <a:ext uri="{FF2B5EF4-FFF2-40B4-BE49-F238E27FC236}">
                <a16:creationId xmlns:a16="http://schemas.microsoft.com/office/drawing/2014/main" xmlns="" id="{8F7C7634-F3BE-E946-AD70-E6BA12739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534" y="2219605"/>
            <a:ext cx="4160265" cy="2771059"/>
          </a:xfrm>
          <a:prstGeom prst="rect">
            <a:avLst/>
          </a:prstGeom>
          <a:noFill/>
          <a:ln w="127000" cmpd="sng">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50358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xmlns="" id="{B69D09A9-ACDF-4A1A-A57F-CD7D127CEEE5}"/>
              </a:ext>
            </a:extLst>
          </p:cNvPr>
          <p:cNvPicPr>
            <a:picLocks noGrp="1" noChangeAspect="1"/>
          </p:cNvPicPr>
          <p:nvPr>
            <p:ph idx="1"/>
          </p:nvPr>
        </p:nvPicPr>
        <p:blipFill rotWithShape="1">
          <a:blip r:embed="rId3"/>
          <a:srcRect t="24395" b="42673"/>
          <a:stretch/>
        </p:blipFill>
        <p:spPr>
          <a:xfrm>
            <a:off x="127357" y="2046283"/>
            <a:ext cx="11937285" cy="3931184"/>
          </a:xfrm>
        </p:spPr>
      </p:pic>
      <p:sp>
        <p:nvSpPr>
          <p:cNvPr id="2" name="Title 1">
            <a:extLst>
              <a:ext uri="{FF2B5EF4-FFF2-40B4-BE49-F238E27FC236}">
                <a16:creationId xmlns:a16="http://schemas.microsoft.com/office/drawing/2014/main" xmlns="" id="{339FBEB7-8281-4B48-AFA1-ED46E9BE3BED}"/>
              </a:ext>
            </a:extLst>
          </p:cNvPr>
          <p:cNvSpPr>
            <a:spLocks noGrp="1"/>
          </p:cNvSpPr>
          <p:nvPr>
            <p:ph type="title"/>
          </p:nvPr>
        </p:nvSpPr>
        <p:spPr/>
        <p:txBody>
          <a:bodyPr/>
          <a:lstStyle/>
          <a:p>
            <a:r>
              <a:rPr lang="en-US" dirty="0"/>
              <a:t>COVID-19 Pandemic</a:t>
            </a:r>
          </a:p>
        </p:txBody>
      </p:sp>
      <p:sp>
        <p:nvSpPr>
          <p:cNvPr id="4" name="TextBox 3">
            <a:extLst>
              <a:ext uri="{FF2B5EF4-FFF2-40B4-BE49-F238E27FC236}">
                <a16:creationId xmlns:a16="http://schemas.microsoft.com/office/drawing/2014/main" xmlns="" id="{563A5AC4-EEDE-0E43-A128-4E0D7E63038B}"/>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20111126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DFB4D98-7863-4350-9DFD-E535FCCA63E9}"/>
              </a:ext>
            </a:extLst>
          </p:cNvPr>
          <p:cNvPicPr>
            <a:picLocks noChangeAspect="1"/>
          </p:cNvPicPr>
          <p:nvPr/>
        </p:nvPicPr>
        <p:blipFill rotWithShape="1">
          <a:blip r:embed="rId2"/>
          <a:srcRect l="9274" t="23455" r="53229" b="10941"/>
          <a:stretch/>
        </p:blipFill>
        <p:spPr>
          <a:xfrm>
            <a:off x="7303504" y="674198"/>
            <a:ext cx="4793493" cy="4607079"/>
          </a:xfrm>
          <a:prstGeom prst="rect">
            <a:avLst/>
          </a:prstGeom>
        </p:spPr>
      </p:pic>
      <p:sp>
        <p:nvSpPr>
          <p:cNvPr id="2" name="Title 1">
            <a:extLst>
              <a:ext uri="{FF2B5EF4-FFF2-40B4-BE49-F238E27FC236}">
                <a16:creationId xmlns:a16="http://schemas.microsoft.com/office/drawing/2014/main" xmlns="" id="{A6524ED5-43DF-405E-B9B6-BD392CDA3451}"/>
              </a:ext>
            </a:extLst>
          </p:cNvPr>
          <p:cNvSpPr>
            <a:spLocks noGrp="1"/>
          </p:cNvSpPr>
          <p:nvPr>
            <p:ph type="title"/>
          </p:nvPr>
        </p:nvSpPr>
        <p:spPr/>
        <p:txBody>
          <a:bodyPr/>
          <a:lstStyle/>
          <a:p>
            <a:r>
              <a:rPr lang="en-US" dirty="0"/>
              <a:t>Mental Health First Aid</a:t>
            </a:r>
          </a:p>
        </p:txBody>
      </p:sp>
      <p:sp>
        <p:nvSpPr>
          <p:cNvPr id="3" name="Content Placeholder 2">
            <a:extLst>
              <a:ext uri="{FF2B5EF4-FFF2-40B4-BE49-F238E27FC236}">
                <a16:creationId xmlns:a16="http://schemas.microsoft.com/office/drawing/2014/main" xmlns="" id="{C2F00088-BB79-4783-8262-196C740FB2AB}"/>
              </a:ext>
            </a:extLst>
          </p:cNvPr>
          <p:cNvSpPr>
            <a:spLocks noGrp="1"/>
          </p:cNvSpPr>
          <p:nvPr>
            <p:ph idx="1"/>
          </p:nvPr>
        </p:nvSpPr>
        <p:spPr>
          <a:xfrm>
            <a:off x="838200" y="1999761"/>
            <a:ext cx="6788907" cy="4178300"/>
          </a:xfrm>
        </p:spPr>
        <p:txBody>
          <a:bodyPr>
            <a:normAutofit fontScale="92500" lnSpcReduction="20000"/>
          </a:bodyPr>
          <a:lstStyle/>
          <a:p>
            <a:pPr marL="609585" indent="-609585">
              <a:lnSpc>
                <a:spcPct val="110000"/>
              </a:lnSpc>
              <a:buFont typeface="+mj-lt"/>
              <a:buAutoNum type="arabicParenR"/>
            </a:pPr>
            <a:r>
              <a:rPr lang="en-US" dirty="0"/>
              <a:t>Decrease mental illness stigma</a:t>
            </a:r>
          </a:p>
          <a:p>
            <a:pPr marL="609585" indent="-609585">
              <a:lnSpc>
                <a:spcPct val="110000"/>
              </a:lnSpc>
              <a:buFont typeface="+mj-lt"/>
              <a:buAutoNum type="arabicParenR"/>
            </a:pPr>
            <a:r>
              <a:rPr lang="en-US" dirty="0"/>
              <a:t>Increase mental health literacy</a:t>
            </a:r>
          </a:p>
          <a:p>
            <a:pPr marL="609585" indent="-609585">
              <a:lnSpc>
                <a:spcPct val="110000"/>
              </a:lnSpc>
              <a:buFont typeface="+mj-lt"/>
              <a:buAutoNum type="arabicParenR"/>
            </a:pPr>
            <a:r>
              <a:rPr lang="en-US" dirty="0"/>
              <a:t>Increase First-Aiders’ knowledge, skills, and confidence to recognize when someone may be experiencing a mental health challenge or crisis</a:t>
            </a:r>
          </a:p>
          <a:p>
            <a:pPr marL="609585" indent="-609585">
              <a:lnSpc>
                <a:spcPct val="110000"/>
              </a:lnSpc>
              <a:buFont typeface="+mj-lt"/>
              <a:buAutoNum type="arabicParenR"/>
            </a:pPr>
            <a:r>
              <a:rPr lang="en-US" dirty="0"/>
              <a:t>Increase likelihood of First-Aiders to use the MHFA Action Plan to help someone experiencing a new or worsening mental health challenge or crisis</a:t>
            </a:r>
          </a:p>
        </p:txBody>
      </p:sp>
      <p:sp>
        <p:nvSpPr>
          <p:cNvPr id="5" name="TextBox 4">
            <a:extLst>
              <a:ext uri="{FF2B5EF4-FFF2-40B4-BE49-F238E27FC236}">
                <a16:creationId xmlns:a16="http://schemas.microsoft.com/office/drawing/2014/main" xmlns="" id="{6E3CFA02-FBC3-5F47-A22F-347975B3C389}"/>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2546980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40AF9C-D168-4CDA-9941-0326321BE56A}"/>
              </a:ext>
            </a:extLst>
          </p:cNvPr>
          <p:cNvSpPr>
            <a:spLocks noGrp="1"/>
          </p:cNvSpPr>
          <p:nvPr>
            <p:ph type="title"/>
          </p:nvPr>
        </p:nvSpPr>
        <p:spPr>
          <a:xfrm>
            <a:off x="381149" y="239928"/>
            <a:ext cx="11429703" cy="1143000"/>
          </a:xfrm>
        </p:spPr>
        <p:txBody>
          <a:bodyPr>
            <a:normAutofit/>
          </a:bodyPr>
          <a:lstStyle/>
          <a:p>
            <a:r>
              <a:rPr lang="en-US" u="sng" dirty="0"/>
              <a:t>Why</a:t>
            </a:r>
            <a:r>
              <a:rPr lang="en-US" dirty="0"/>
              <a:t> Mental Health First Aid Can Help</a:t>
            </a:r>
          </a:p>
        </p:txBody>
      </p:sp>
      <p:sp>
        <p:nvSpPr>
          <p:cNvPr id="3" name="Content Placeholder 2">
            <a:extLst>
              <a:ext uri="{FF2B5EF4-FFF2-40B4-BE49-F238E27FC236}">
                <a16:creationId xmlns:a16="http://schemas.microsoft.com/office/drawing/2014/main" xmlns="" id="{EE920F55-DD6E-4B8F-AAFF-3AEE034AC180}"/>
              </a:ext>
            </a:extLst>
          </p:cNvPr>
          <p:cNvSpPr>
            <a:spLocks noGrp="1"/>
          </p:cNvSpPr>
          <p:nvPr>
            <p:ph idx="1"/>
          </p:nvPr>
        </p:nvSpPr>
        <p:spPr>
          <a:xfrm>
            <a:off x="762300" y="2038662"/>
            <a:ext cx="10870376" cy="4032354"/>
          </a:xfrm>
        </p:spPr>
        <p:txBody>
          <a:bodyPr>
            <a:normAutofit/>
          </a:bodyPr>
          <a:lstStyle/>
          <a:p>
            <a:r>
              <a:rPr lang="en-US" sz="3200" b="1" dirty="0">
                <a:solidFill>
                  <a:schemeClr val="accent1"/>
                </a:solidFill>
              </a:rPr>
              <a:t>Our communities are innovative and resilient.</a:t>
            </a:r>
          </a:p>
          <a:p>
            <a:pPr lvl="1"/>
            <a:r>
              <a:rPr lang="en-US" sz="2800" dirty="0"/>
              <a:t>“We do what we need to do.”</a:t>
            </a:r>
          </a:p>
          <a:p>
            <a:r>
              <a:rPr lang="en-US" sz="3200" b="1" dirty="0">
                <a:solidFill>
                  <a:schemeClr val="accent1"/>
                </a:solidFill>
              </a:rPr>
              <a:t>We already have the tools.</a:t>
            </a:r>
          </a:p>
          <a:p>
            <a:pPr lvl="1"/>
            <a:r>
              <a:rPr lang="en-US" sz="2800" dirty="0"/>
              <a:t>Our communities have experience in capacity-building. MHFA is just one more tool.</a:t>
            </a:r>
          </a:p>
          <a:p>
            <a:r>
              <a:rPr lang="en-US" sz="3200" b="1" dirty="0">
                <a:solidFill>
                  <a:schemeClr val="accent1"/>
                </a:solidFill>
              </a:rPr>
              <a:t>We look out for each other.</a:t>
            </a:r>
          </a:p>
          <a:p>
            <a:pPr lvl="1"/>
            <a:r>
              <a:rPr lang="en-US" sz="2800" dirty="0"/>
              <a:t>We care about our community members. MHFA gives us confidence to keep ourselves and our neighbors safe. </a:t>
            </a:r>
          </a:p>
          <a:p>
            <a:endParaRPr lang="en-US" dirty="0"/>
          </a:p>
        </p:txBody>
      </p:sp>
      <p:sp>
        <p:nvSpPr>
          <p:cNvPr id="4" name="TextBox 3">
            <a:extLst>
              <a:ext uri="{FF2B5EF4-FFF2-40B4-BE49-F238E27FC236}">
                <a16:creationId xmlns:a16="http://schemas.microsoft.com/office/drawing/2014/main" xmlns="" id="{A0C296FD-B8BA-E649-9C50-DB9134AEBD91}"/>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7915892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31EFE-4F36-4839-849B-34C89A6527AD}"/>
              </a:ext>
            </a:extLst>
          </p:cNvPr>
          <p:cNvSpPr>
            <a:spLocks noGrp="1"/>
          </p:cNvSpPr>
          <p:nvPr>
            <p:ph type="title"/>
          </p:nvPr>
        </p:nvSpPr>
        <p:spPr>
          <a:xfrm>
            <a:off x="517626" y="274639"/>
            <a:ext cx="11156748" cy="1143000"/>
          </a:xfrm>
        </p:spPr>
        <p:txBody>
          <a:bodyPr>
            <a:normAutofit/>
          </a:bodyPr>
          <a:lstStyle/>
          <a:p>
            <a:r>
              <a:rPr lang="en-US" u="sng" dirty="0"/>
              <a:t>How</a:t>
            </a:r>
            <a:r>
              <a:rPr lang="en-US" dirty="0"/>
              <a:t> Mental Health First Aid Can Help</a:t>
            </a:r>
          </a:p>
        </p:txBody>
      </p:sp>
      <p:sp>
        <p:nvSpPr>
          <p:cNvPr id="3" name="Content Placeholder 2">
            <a:extLst>
              <a:ext uri="{FF2B5EF4-FFF2-40B4-BE49-F238E27FC236}">
                <a16:creationId xmlns:a16="http://schemas.microsoft.com/office/drawing/2014/main" xmlns="" id="{9A2E2113-4988-41AE-9911-49AE48603E4E}"/>
              </a:ext>
            </a:extLst>
          </p:cNvPr>
          <p:cNvSpPr>
            <a:spLocks noGrp="1"/>
          </p:cNvSpPr>
          <p:nvPr>
            <p:ph idx="1"/>
          </p:nvPr>
        </p:nvSpPr>
        <p:spPr>
          <a:xfrm>
            <a:off x="762300" y="2038662"/>
            <a:ext cx="10667403" cy="3777522"/>
          </a:xfrm>
        </p:spPr>
        <p:txBody>
          <a:bodyPr>
            <a:normAutofit fontScale="92500" lnSpcReduction="10000"/>
          </a:bodyPr>
          <a:lstStyle/>
          <a:p>
            <a:pPr marL="0" indent="0">
              <a:buNone/>
            </a:pPr>
            <a:r>
              <a:rPr lang="en-US" sz="3200" b="1" dirty="0"/>
              <a:t>Knowledge is power.</a:t>
            </a:r>
          </a:p>
          <a:p>
            <a:pPr lvl="1"/>
            <a:r>
              <a:rPr lang="en-US" sz="2800" dirty="0"/>
              <a:t>We can recognize signs and symptoms of mental health problems and intervene sooner.</a:t>
            </a:r>
          </a:p>
          <a:p>
            <a:pPr lvl="1"/>
            <a:r>
              <a:rPr lang="en-US" sz="2800" dirty="0"/>
              <a:t>Knowing how mental health problems present gives us the confidence to speak to our neighbors and friends.</a:t>
            </a:r>
          </a:p>
          <a:p>
            <a:pPr marL="0" indent="0">
              <a:buNone/>
            </a:pPr>
            <a:r>
              <a:rPr lang="en-US" sz="3200" b="1" dirty="0"/>
              <a:t>Taking the message home.</a:t>
            </a:r>
          </a:p>
          <a:p>
            <a:pPr lvl="1"/>
            <a:r>
              <a:rPr lang="en-US" sz="2800" dirty="0"/>
              <a:t>Our community volunteers are involved at all levels. They may be responding to friends and loved ones.</a:t>
            </a:r>
          </a:p>
          <a:p>
            <a:pPr lvl="1"/>
            <a:r>
              <a:rPr lang="en-US" sz="2800" dirty="0"/>
              <a:t>MHFA allows communities to be more open with each other about mental health. </a:t>
            </a:r>
          </a:p>
        </p:txBody>
      </p:sp>
      <p:sp>
        <p:nvSpPr>
          <p:cNvPr id="4" name="TextBox 3">
            <a:extLst>
              <a:ext uri="{FF2B5EF4-FFF2-40B4-BE49-F238E27FC236}">
                <a16:creationId xmlns:a16="http://schemas.microsoft.com/office/drawing/2014/main" xmlns="" id="{5D138A51-F3E2-C940-8D58-ACECDA82E5D2}"/>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2669555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45DE8F-5FDE-43AC-9CB8-1B29997321F6}"/>
              </a:ext>
            </a:extLst>
          </p:cNvPr>
          <p:cNvSpPr>
            <a:spLocks noGrp="1"/>
          </p:cNvSpPr>
          <p:nvPr>
            <p:ph type="title"/>
          </p:nvPr>
        </p:nvSpPr>
        <p:spPr>
          <a:xfrm>
            <a:off x="751119" y="274639"/>
            <a:ext cx="10831284" cy="1143000"/>
          </a:xfrm>
        </p:spPr>
        <p:txBody>
          <a:bodyPr anchor="ctr">
            <a:normAutofit/>
          </a:bodyPr>
          <a:lstStyle/>
          <a:p>
            <a:r>
              <a:rPr lang="en-US" dirty="0"/>
              <a:t>Farm Management Training</a:t>
            </a:r>
          </a:p>
        </p:txBody>
      </p:sp>
      <p:graphicFrame>
        <p:nvGraphicFramePr>
          <p:cNvPr id="9" name="Content Placeholder 6">
            <a:extLst>
              <a:ext uri="{FF2B5EF4-FFF2-40B4-BE49-F238E27FC236}">
                <a16:creationId xmlns:a16="http://schemas.microsoft.com/office/drawing/2014/main" xmlns="" id="{4223A427-4F74-4CF4-B138-8A9EFFE2E344}"/>
              </a:ext>
            </a:extLst>
          </p:cNvPr>
          <p:cNvGraphicFramePr>
            <a:graphicFrameLocks noGrp="1"/>
          </p:cNvGraphicFramePr>
          <p:nvPr>
            <p:ph idx="1"/>
            <p:extLst>
              <p:ext uri="{D42A27DB-BD31-4B8C-83A1-F6EECF244321}">
                <p14:modId xmlns:p14="http://schemas.microsoft.com/office/powerpoint/2010/main" val="606925793"/>
              </p:ext>
            </p:extLst>
          </p:nvPr>
        </p:nvGraphicFramePr>
        <p:xfrm>
          <a:off x="751119" y="1600202"/>
          <a:ext cx="10831284" cy="3950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xmlns="" id="{9B030116-3E89-7046-B265-FC60799F004F}"/>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Tree>
    <p:extLst>
      <p:ext uri="{BB962C8B-B14F-4D97-AF65-F5344CB8AC3E}">
        <p14:creationId xmlns:p14="http://schemas.microsoft.com/office/powerpoint/2010/main" val="16433051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A3820E-6374-4AE6-BA26-9616C62EB590}"/>
              </a:ext>
            </a:extLst>
          </p:cNvPr>
          <p:cNvSpPr>
            <a:spLocks noGrp="1"/>
          </p:cNvSpPr>
          <p:nvPr>
            <p:ph type="title"/>
          </p:nvPr>
        </p:nvSpPr>
        <p:spPr/>
        <p:txBody>
          <a:bodyPr/>
          <a:lstStyle/>
          <a:p>
            <a:r>
              <a:rPr lang="en-US" dirty="0"/>
              <a:t>Other Resources and Partnerships</a:t>
            </a:r>
          </a:p>
        </p:txBody>
      </p:sp>
      <p:sp>
        <p:nvSpPr>
          <p:cNvPr id="3" name="Content Placeholder 2">
            <a:extLst>
              <a:ext uri="{FF2B5EF4-FFF2-40B4-BE49-F238E27FC236}">
                <a16:creationId xmlns:a16="http://schemas.microsoft.com/office/drawing/2014/main" xmlns="" id="{612C9A7B-2940-46ED-AECA-818476C5BA5E}"/>
              </a:ext>
            </a:extLst>
          </p:cNvPr>
          <p:cNvSpPr>
            <a:spLocks noGrp="1"/>
          </p:cNvSpPr>
          <p:nvPr>
            <p:ph idx="1"/>
          </p:nvPr>
        </p:nvSpPr>
        <p:spPr>
          <a:xfrm>
            <a:off x="838200" y="2038662"/>
            <a:ext cx="6641892" cy="3752538"/>
          </a:xfrm>
        </p:spPr>
        <p:txBody>
          <a:bodyPr>
            <a:normAutofit/>
          </a:bodyPr>
          <a:lstStyle/>
          <a:p>
            <a:r>
              <a:rPr lang="en-US" dirty="0"/>
              <a:t>State Department of Mental Health </a:t>
            </a:r>
          </a:p>
          <a:p>
            <a:r>
              <a:rPr lang="en-US" dirty="0"/>
              <a:t>State Office of Rural Health </a:t>
            </a:r>
          </a:p>
          <a:p>
            <a:r>
              <a:rPr lang="en-US" dirty="0"/>
              <a:t>Ted Matthews Farm Counseling (MN)</a:t>
            </a:r>
          </a:p>
          <a:p>
            <a:r>
              <a:rPr lang="en-US" dirty="0"/>
              <a:t>Michigan State University Extension Service Farm Stress Curriculum</a:t>
            </a:r>
          </a:p>
          <a:p>
            <a:r>
              <a:rPr lang="en-US" dirty="0"/>
              <a:t>Rural Community Toolbox </a:t>
            </a:r>
          </a:p>
        </p:txBody>
      </p:sp>
      <p:sp>
        <p:nvSpPr>
          <p:cNvPr id="4" name="TextBox 3">
            <a:extLst>
              <a:ext uri="{FF2B5EF4-FFF2-40B4-BE49-F238E27FC236}">
                <a16:creationId xmlns:a16="http://schemas.microsoft.com/office/drawing/2014/main" xmlns="" id="{C6467F84-4CF0-2543-970F-C6E608A09975}"/>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pic>
        <p:nvPicPr>
          <p:cNvPr id="5" name="Content Placeholder 4">
            <a:extLst>
              <a:ext uri="{FF2B5EF4-FFF2-40B4-BE49-F238E27FC236}">
                <a16:creationId xmlns:a16="http://schemas.microsoft.com/office/drawing/2014/main" xmlns="" id="{29E2BD45-44D4-0C4A-89F7-83ED60220A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402" y="2038662"/>
            <a:ext cx="3941398" cy="2625405"/>
          </a:xfrm>
          <a:prstGeom prst="rect">
            <a:avLst/>
          </a:prstGeom>
          <a:noFill/>
          <a:ln w="127000" cmpd="sng">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61493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A3820E-6374-4AE6-BA26-9616C62EB590}"/>
              </a:ext>
            </a:extLst>
          </p:cNvPr>
          <p:cNvSpPr>
            <a:spLocks noGrp="1"/>
          </p:cNvSpPr>
          <p:nvPr>
            <p:ph type="title"/>
          </p:nvPr>
        </p:nvSpPr>
        <p:spPr/>
        <p:txBody>
          <a:bodyPr/>
          <a:lstStyle/>
          <a:p>
            <a:r>
              <a:rPr lang="en-US" dirty="0"/>
              <a:t>Opioid Project Funding Information</a:t>
            </a:r>
          </a:p>
        </p:txBody>
      </p:sp>
      <p:sp>
        <p:nvSpPr>
          <p:cNvPr id="4" name="TextBox 3">
            <a:extLst>
              <a:ext uri="{FF2B5EF4-FFF2-40B4-BE49-F238E27FC236}">
                <a16:creationId xmlns:a16="http://schemas.microsoft.com/office/drawing/2014/main" xmlns="" id="{C6467F84-4CF0-2543-970F-C6E608A09975}"/>
              </a:ext>
            </a:extLst>
          </p:cNvPr>
          <p:cNvSpPr txBox="1"/>
          <p:nvPr/>
        </p:nvSpPr>
        <p:spPr>
          <a:xfrm>
            <a:off x="2507530" y="6325827"/>
            <a:ext cx="9125146" cy="369332"/>
          </a:xfrm>
          <a:prstGeom prst="rect">
            <a:avLst/>
          </a:prstGeom>
          <a:noFill/>
        </p:spPr>
        <p:txBody>
          <a:bodyPr wrap="square" rtlCol="0">
            <a:spAutoFit/>
          </a:bodyPr>
          <a:lstStyle/>
          <a:p>
            <a:pPr algn="r"/>
            <a:r>
              <a:rPr lang="en-US" dirty="0">
                <a:solidFill>
                  <a:srgbClr val="00B0F0"/>
                </a:solidFill>
                <a:latin typeface="Avenir Light" panose="020B0402020203020204" pitchFamily="34" charset="77"/>
              </a:rPr>
              <a:t>OPPE Workshop – Socially Disadvantaged Farmers and Ranchers</a:t>
            </a:r>
          </a:p>
        </p:txBody>
      </p:sp>
      <p:sp>
        <p:nvSpPr>
          <p:cNvPr id="8" name="Text Placeholder 1">
            <a:extLst>
              <a:ext uri="{FF2B5EF4-FFF2-40B4-BE49-F238E27FC236}">
                <a16:creationId xmlns:a16="http://schemas.microsoft.com/office/drawing/2014/main" xmlns="" id="{EA668FEF-13E2-5645-ADC3-6FC4342FA252}"/>
              </a:ext>
            </a:extLst>
          </p:cNvPr>
          <p:cNvSpPr txBox="1">
            <a:spLocks/>
          </p:cNvSpPr>
          <p:nvPr/>
        </p:nvSpPr>
        <p:spPr>
          <a:xfrm>
            <a:off x="3597640" y="2243993"/>
            <a:ext cx="8035036" cy="21285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LT Std 45 Book" panose="020B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LT Std 45 Book" panose="020B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LT Std 45 Book" panose="020B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This project was supported by the FY17 USDA NIFA Rural Health and Safety Education Competitive Grants Program of the National Institute of Food and Agriculture, USDA, Grant # 2017-46100-27225 and the FY18 Substance Abuse and Mental Health Services Administration Rural Opioids Technical Assistance Grants (ROTA) # TI-18-022. </a:t>
            </a:r>
          </a:p>
        </p:txBody>
      </p:sp>
      <p:pic>
        <p:nvPicPr>
          <p:cNvPr id="9" name="Picture 8">
            <a:extLst>
              <a:ext uri="{FF2B5EF4-FFF2-40B4-BE49-F238E27FC236}">
                <a16:creationId xmlns:a16="http://schemas.microsoft.com/office/drawing/2014/main" xmlns="" id="{E354D28B-8A71-1440-AA65-4421834E2453}"/>
              </a:ext>
            </a:extLst>
          </p:cNvPr>
          <p:cNvPicPr>
            <a:picLocks noChangeAspect="1"/>
          </p:cNvPicPr>
          <p:nvPr/>
        </p:nvPicPr>
        <p:blipFill rotWithShape="1">
          <a:blip r:embed="rId2"/>
          <a:srcRect l="60878" t="29570" r="24686" b="56093"/>
          <a:stretch/>
        </p:blipFill>
        <p:spPr>
          <a:xfrm>
            <a:off x="3597640" y="4925876"/>
            <a:ext cx="4160635" cy="1162188"/>
          </a:xfrm>
          <a:prstGeom prst="rect">
            <a:avLst/>
          </a:prstGeom>
        </p:spPr>
      </p:pic>
      <p:pic>
        <p:nvPicPr>
          <p:cNvPr id="10" name="Picture 9">
            <a:extLst>
              <a:ext uri="{FF2B5EF4-FFF2-40B4-BE49-F238E27FC236}">
                <a16:creationId xmlns:a16="http://schemas.microsoft.com/office/drawing/2014/main" xmlns="" id="{921F88F9-3370-1042-8D21-6262397A5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315" y="4925876"/>
            <a:ext cx="2939801" cy="1234716"/>
          </a:xfrm>
          <a:prstGeom prst="rect">
            <a:avLst/>
          </a:prstGeom>
        </p:spPr>
      </p:pic>
      <p:pic>
        <p:nvPicPr>
          <p:cNvPr id="12" name="Picture 11">
            <a:extLst>
              <a:ext uri="{FF2B5EF4-FFF2-40B4-BE49-F238E27FC236}">
                <a16:creationId xmlns:a16="http://schemas.microsoft.com/office/drawing/2014/main" xmlns="" id="{B6FF6748-3791-9940-95AD-B6C17867F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46" y="2250399"/>
            <a:ext cx="2565400" cy="3098800"/>
          </a:xfrm>
          <a:prstGeom prst="rect">
            <a:avLst/>
          </a:prstGeom>
        </p:spPr>
      </p:pic>
    </p:spTree>
    <p:extLst>
      <p:ext uri="{BB962C8B-B14F-4D97-AF65-F5344CB8AC3E}">
        <p14:creationId xmlns:p14="http://schemas.microsoft.com/office/powerpoint/2010/main" val="2954443952"/>
      </p:ext>
    </p:extLst>
  </p:cSld>
  <p:clrMapOvr>
    <a:masterClrMapping/>
  </p:clrMapOvr>
</p:sld>
</file>

<file path=ppt/theme/theme1.xml><?xml version="1.0" encoding="utf-8"?>
<a:theme xmlns:a="http://schemas.openxmlformats.org/drawingml/2006/main" name="OPPE-Capacity2">
  <a:themeElements>
    <a:clrScheme name="National Prosperity Summits">
      <a:dk1>
        <a:sysClr val="windowText" lastClr="000000"/>
      </a:dk1>
      <a:lt1>
        <a:sysClr val="window" lastClr="FFFFFF"/>
      </a:lt1>
      <a:dk2>
        <a:srgbClr val="44546A"/>
      </a:dk2>
      <a:lt2>
        <a:srgbClr val="E7E6E6"/>
      </a:lt2>
      <a:accent1>
        <a:srgbClr val="00AEEF"/>
      </a:accent1>
      <a:accent2>
        <a:srgbClr val="FFF200"/>
      </a:accent2>
      <a:accent3>
        <a:srgbClr val="A5A5A5"/>
      </a:accent3>
      <a:accent4>
        <a:srgbClr val="AEABAB"/>
      </a:accent4>
      <a:accent5>
        <a:srgbClr val="757070"/>
      </a:accent5>
      <a:accent6>
        <a:srgbClr val="FFFFFF"/>
      </a:accent6>
      <a:hlink>
        <a:srgbClr val="00AEEF"/>
      </a:hlink>
      <a:folHlink>
        <a:srgbClr val="1E4E79"/>
      </a:folHlink>
    </a:clrScheme>
    <a:fontScheme name="National Prosperity Summit">
      <a:majorFont>
        <a:latin typeface="Avenir LT Std 65 Medium"/>
        <a:ea typeface=""/>
        <a:cs typeface=""/>
      </a:majorFont>
      <a:minorFont>
        <a:latin typeface="Avenir LT Std 45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PPE-Capacity2" id="{647184B3-089A-40BD-92A3-9F9F6A731475}" vid="{1BD60316-169C-4E0A-82C6-CA2EA38C32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OPPE-Capacity2</Template>
  <TotalTime>39472</TotalTime>
  <Words>7549</Words>
  <Application>Microsoft Macintosh PowerPoint</Application>
  <PresentationFormat>Custom</PresentationFormat>
  <Paragraphs>1097</Paragraphs>
  <Slides>128</Slides>
  <Notes>96</Notes>
  <HiddenSlides>0</HiddenSlides>
  <MMClips>0</MMClips>
  <ScaleCrop>false</ScaleCrop>
  <HeadingPairs>
    <vt:vector size="4" baseType="variant">
      <vt:variant>
        <vt:lpstr>Theme</vt:lpstr>
      </vt:variant>
      <vt:variant>
        <vt:i4>1</vt:i4>
      </vt:variant>
      <vt:variant>
        <vt:lpstr>Slide Titles</vt:lpstr>
      </vt:variant>
      <vt:variant>
        <vt:i4>128</vt:i4>
      </vt:variant>
    </vt:vector>
  </HeadingPairs>
  <TitlesOfParts>
    <vt:vector size="129" baseType="lpstr">
      <vt:lpstr>OPPE-Capacity2</vt:lpstr>
      <vt:lpstr>Socially Disadvantaged Farmers and Ranchers Workshop</vt:lpstr>
      <vt:lpstr>PowerPoint Presentation</vt:lpstr>
      <vt:lpstr>Workshop Objectives</vt:lpstr>
      <vt:lpstr>PowerPoint Presentation</vt:lpstr>
      <vt:lpstr>Presenters</vt:lpstr>
      <vt:lpstr>Presenters</vt:lpstr>
      <vt:lpstr>Presenters</vt:lpstr>
      <vt:lpstr>Presenters</vt:lpstr>
      <vt:lpstr>Presenters</vt:lpstr>
      <vt:lpstr>Presenters</vt:lpstr>
      <vt:lpstr>Session Overview</vt:lpstr>
      <vt:lpstr>Agenda</vt:lpstr>
      <vt:lpstr>Who Is in the Room?</vt:lpstr>
      <vt:lpstr>Opening Activity</vt:lpstr>
      <vt:lpstr>PowerPoint Presentation</vt:lpstr>
      <vt:lpstr>Agenda</vt:lpstr>
      <vt:lpstr>Identifying Partnerships</vt:lpstr>
      <vt:lpstr>Session Overview</vt:lpstr>
      <vt:lpstr>What is a value chain?</vt:lpstr>
      <vt:lpstr>PowerPoint Presentation</vt:lpstr>
      <vt:lpstr>Values- Based Supply Chains</vt:lpstr>
      <vt:lpstr>PowerPoint Presentation</vt:lpstr>
      <vt:lpstr>Who benefits? </vt:lpstr>
      <vt:lpstr>Value Chain Strategy Working Together to Create Value</vt:lpstr>
      <vt:lpstr>PowerPoint Presentation</vt:lpstr>
      <vt:lpstr>Terminology: Hard and Soft Infrastructure in Regional Food Systems</vt:lpstr>
      <vt:lpstr>Funding Initiatives of Hard and Soft Infrastructure</vt:lpstr>
      <vt:lpstr>PowerPoint Presentation</vt:lpstr>
      <vt:lpstr>PowerPoint Presentation</vt:lpstr>
      <vt:lpstr>PowerPoint Presentation</vt:lpstr>
      <vt:lpstr>PowerPoint Presentation</vt:lpstr>
      <vt:lpstr>Who coordinates value chains?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Using Value Chain Strategy</vt:lpstr>
      <vt:lpstr>   Resources for Value Chain Coordination </vt:lpstr>
      <vt:lpstr>      Funding Partners</vt:lpstr>
      <vt:lpstr>      Funding Partners</vt:lpstr>
      <vt:lpstr>    Funding Partner Resources</vt:lpstr>
      <vt:lpstr>Questions and Discussion</vt:lpstr>
      <vt:lpstr>Agenda</vt:lpstr>
      <vt:lpstr>Innovations in Markets</vt:lpstr>
      <vt:lpstr>Session Overview</vt:lpstr>
      <vt:lpstr>Adapting to Our New Environment…</vt:lpstr>
      <vt:lpstr>Got Milk?</vt:lpstr>
      <vt:lpstr>Farmers Market Adaptations</vt:lpstr>
      <vt:lpstr>Online Ordering</vt:lpstr>
      <vt:lpstr>Curbside Pick up and Delivery</vt:lpstr>
      <vt:lpstr>Drive Through</vt:lpstr>
      <vt:lpstr>Community Supported Agriculture (CSA)</vt:lpstr>
      <vt:lpstr>Marketing </vt:lpstr>
      <vt:lpstr>Value Chain and System Adaptation</vt:lpstr>
      <vt:lpstr>The Pivot</vt:lpstr>
      <vt:lpstr>Systems of Support</vt:lpstr>
      <vt:lpstr>Policy Network</vt:lpstr>
      <vt:lpstr>Socially-Disadvantaged Groups Grant (SDGG) </vt:lpstr>
      <vt:lpstr>Supporting Policies and Programs: Marketing</vt:lpstr>
      <vt:lpstr>Supporting Policies and Programs: Production</vt:lpstr>
      <vt:lpstr>Rural Cooperative Development Grant</vt:lpstr>
      <vt:lpstr>Public/Private Relationships</vt:lpstr>
      <vt:lpstr>USDA Programs in the Local Food Supply Chain</vt:lpstr>
      <vt:lpstr>PowerPoint Presentation</vt:lpstr>
      <vt:lpstr>USDA Local Food Directories</vt:lpstr>
      <vt:lpstr>AMS Market News</vt:lpstr>
      <vt:lpstr>USDA Federal Response</vt:lpstr>
      <vt:lpstr>Farmers.gov</vt:lpstr>
      <vt:lpstr>Contacts</vt:lpstr>
      <vt:lpstr> Bottom Line….Relationships and Connections </vt:lpstr>
      <vt:lpstr>Questions and Discussion</vt:lpstr>
      <vt:lpstr>BREAK – See you in 10 minutes!</vt:lpstr>
      <vt:lpstr>Agenda</vt:lpstr>
      <vt:lpstr>Farm Stress and Mental Health Resources</vt:lpstr>
      <vt:lpstr>Promise Framework</vt:lpstr>
      <vt:lpstr>Opioid Crisis: National Perspective</vt:lpstr>
      <vt:lpstr>Root Causes of Farm Stress</vt:lpstr>
      <vt:lpstr>Farms are Suffering from Prices </vt:lpstr>
      <vt:lpstr>Farms are Suffering from Prices </vt:lpstr>
      <vt:lpstr>Farms are Suffering from Prices </vt:lpstr>
      <vt:lpstr>Farm Stress</vt:lpstr>
      <vt:lpstr>What We Know about Farm Stress </vt:lpstr>
      <vt:lpstr>What is stress?</vt:lpstr>
      <vt:lpstr>Signs and Symptoms of Chronic, Prolonged Stress</vt:lpstr>
      <vt:lpstr>Relationship between Farm Stress and Opioid Misuse </vt:lpstr>
      <vt:lpstr>Suicide Among Farmers</vt:lpstr>
      <vt:lpstr>COVID-19 Pandemic</vt:lpstr>
      <vt:lpstr>Mental Health First Aid</vt:lpstr>
      <vt:lpstr>Why Mental Health First Aid Can Help</vt:lpstr>
      <vt:lpstr>How Mental Health First Aid Can Help</vt:lpstr>
      <vt:lpstr>Farm Management Training</vt:lpstr>
      <vt:lpstr>Other Resources and Partnerships</vt:lpstr>
      <vt:lpstr>Opioid Project Funding Information</vt:lpstr>
      <vt:lpstr>Team Background</vt:lpstr>
      <vt:lpstr>Preventing Opioid Misuse in the SouthEast:  PROMISE Initiative</vt:lpstr>
      <vt:lpstr>The PROMISE Initiative aims to prevent opioid misuse specifically in rural communities like the many farming areas of Mississippi. </vt:lpstr>
      <vt:lpstr>Questions and Discussion</vt:lpstr>
      <vt:lpstr>Agenda</vt:lpstr>
      <vt:lpstr>Equity and Inclusion in USDA Programs</vt:lpstr>
      <vt:lpstr>Session Overview</vt:lpstr>
      <vt:lpstr>What is Equity and Inclusion?</vt:lpstr>
      <vt:lpstr>Why are we talking about this?</vt:lpstr>
      <vt:lpstr>USDA in the 1960s – 1980s</vt:lpstr>
      <vt:lpstr>USDA in the 1990s</vt:lpstr>
      <vt:lpstr>Pigford v. Glickman 1999</vt:lpstr>
      <vt:lpstr>Keepseagle, Garcia &amp; Love v. Vilsack</vt:lpstr>
      <vt:lpstr>Still…</vt:lpstr>
      <vt:lpstr>QUESTION</vt:lpstr>
      <vt:lpstr>What Does Some Research Say?</vt:lpstr>
      <vt:lpstr>Participation</vt:lpstr>
      <vt:lpstr>Reasons for Non-Participation</vt:lpstr>
      <vt:lpstr>Participation</vt:lpstr>
      <vt:lpstr>Reasons for Non-Participation</vt:lpstr>
      <vt:lpstr>Information Preference</vt:lpstr>
      <vt:lpstr>Assistance – USDA OPPE</vt:lpstr>
      <vt:lpstr>Assistance – USDA Programs</vt:lpstr>
      <vt:lpstr>USDA OPPE 2501 PROJECTS 2019</vt:lpstr>
      <vt:lpstr>Assistance – Cooperative Extension</vt:lpstr>
      <vt:lpstr>Assistance - CBOs</vt:lpstr>
      <vt:lpstr>Questions</vt:lpstr>
      <vt:lpstr>Questions and Discussion</vt:lpstr>
      <vt:lpstr>Wrap Up</vt:lpstr>
    </vt:vector>
  </TitlesOfParts>
  <Company>Purdue University - AgIT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Maintaining a Vibrant SET Regional Team</dc:title>
  <dc:creator>Beaulieu, Lionel J</dc:creator>
  <cp:lastModifiedBy>Sarah Rocker</cp:lastModifiedBy>
  <cp:revision>409</cp:revision>
  <cp:lastPrinted>2019-05-09T19:42:22Z</cp:lastPrinted>
  <dcterms:created xsi:type="dcterms:W3CDTF">2015-06-08T14:57:52Z</dcterms:created>
  <dcterms:modified xsi:type="dcterms:W3CDTF">2020-08-06T12:55:13Z</dcterms:modified>
</cp:coreProperties>
</file>