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8" r:id="rId3"/>
    <p:sldId id="257" r:id="rId4"/>
    <p:sldId id="273" r:id="rId5"/>
    <p:sldId id="259" r:id="rId6"/>
    <p:sldId id="260" r:id="rId7"/>
    <p:sldId id="261" r:id="rId8"/>
    <p:sldId id="262" r:id="rId9"/>
    <p:sldId id="263" r:id="rId10"/>
    <p:sldId id="270" r:id="rId11"/>
    <p:sldId id="271" r:id="rId12"/>
    <p:sldId id="272" r:id="rId13"/>
    <p:sldId id="266" r:id="rId14"/>
    <p:sldId id="267" r:id="rId15"/>
    <p:sldId id="269"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s, Alison" initials="DA" lastIdx="2" clrIdx="0">
    <p:extLst>
      <p:ext uri="{19B8F6BF-5375-455C-9EA6-DF929625EA0E}">
        <p15:presenceInfo xmlns:p15="http://schemas.microsoft.com/office/powerpoint/2012/main" userId="Davis, Ali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9354" autoAdjust="0"/>
  </p:normalViewPr>
  <p:slideViewPr>
    <p:cSldViewPr snapToGrid="0">
      <p:cViewPr varScale="1">
        <p:scale>
          <a:sx n="59" d="100"/>
          <a:sy n="59" d="100"/>
        </p:scale>
        <p:origin x="1056"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lison\Dropbox%20(CEDIK)\OPPE\Housing\Housing%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latin typeface="Avenir LT Std 45 Book" panose="020B0502020203020204" pitchFamily="34" charset="0"/>
              </a:rPr>
              <a:t>Bourbon</a:t>
            </a:r>
            <a:r>
              <a:rPr lang="en-US" baseline="0" dirty="0" smtClean="0">
                <a:latin typeface="Avenir LT Std 45 Book" panose="020B0502020203020204" pitchFamily="34" charset="0"/>
              </a:rPr>
              <a:t> Co</a:t>
            </a:r>
            <a:endParaRPr lang="en-US" dirty="0">
              <a:latin typeface="Avenir LT Std 45 Book" panose="020B0502020203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3E22-4980-894A-0928BD79F6E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3E22-4980-894A-0928BD79F6E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Some college, high school degree or less</c:v>
                </c:pt>
                <c:pt idx="1">
                  <c:v>Bachelor's or graduate degree</c:v>
                </c:pt>
              </c:strCache>
            </c:strRef>
          </c:cat>
          <c:val>
            <c:numRef>
              <c:f>Sheet1!$B$2:$B$3</c:f>
              <c:numCache>
                <c:formatCode>General</c:formatCode>
                <c:ptCount val="2"/>
                <c:pt idx="0">
                  <c:v>67.2</c:v>
                </c:pt>
                <c:pt idx="1">
                  <c:v>32.799999999999997</c:v>
                </c:pt>
              </c:numCache>
            </c:numRef>
          </c:val>
          <c:extLst xmlns:c16r2="http://schemas.microsoft.com/office/drawing/2015/06/chart">
            <c:ext xmlns:c16="http://schemas.microsoft.com/office/drawing/2014/chart" uri="{C3380CC4-5D6E-409C-BE32-E72D297353CC}">
              <c16:uniqueId val="{00000000-1CD8-4DC6-8CDF-FCD322B184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latin typeface="Avenir LT Std 45 Book" panose="020B0502020203020204" pitchFamily="34" charset="0"/>
              </a:rPr>
              <a:t>Kentucky</a:t>
            </a:r>
            <a:endParaRPr lang="en-US" dirty="0">
              <a:latin typeface="Avenir LT Std 45 Book" panose="020B0502020203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241-4329-9CA5-932D04253BC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241-4329-9CA5-932D04253BC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Some college, high school degree or less</c:v>
                </c:pt>
                <c:pt idx="1">
                  <c:v>Bachelor's or graduate degree</c:v>
                </c:pt>
              </c:strCache>
            </c:strRef>
          </c:cat>
          <c:val>
            <c:numRef>
              <c:f>Sheet1!$B$2:$B$3</c:f>
              <c:numCache>
                <c:formatCode>General</c:formatCode>
                <c:ptCount val="2"/>
                <c:pt idx="0">
                  <c:v>66.5</c:v>
                </c:pt>
                <c:pt idx="1">
                  <c:v>33.5</c:v>
                </c:pt>
              </c:numCache>
            </c:numRef>
          </c:val>
          <c:extLst xmlns:c16r2="http://schemas.microsoft.com/office/drawing/2015/06/chart">
            <c:ext xmlns:c16="http://schemas.microsoft.com/office/drawing/2014/chart" uri="{C3380CC4-5D6E-409C-BE32-E72D297353CC}">
              <c16:uniqueId val="{00000004-D241-4329-9CA5-932D04253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latin typeface="Avenir LT Std 45 Book" panose="020B0502020203020204" pitchFamily="34" charset="0"/>
              </a:rPr>
              <a:t>United States</a:t>
            </a:r>
            <a:endParaRPr lang="en-US" dirty="0">
              <a:latin typeface="Avenir LT Std 45 Book" panose="020B0502020203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BB1-4455-8E23-9C0F9F38FDE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BB1-4455-8E23-9C0F9F38FDE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Some college, high school degree or less</c:v>
                </c:pt>
                <c:pt idx="1">
                  <c:v>Bachelor's or graduate degree</c:v>
                </c:pt>
              </c:strCache>
            </c:strRef>
          </c:cat>
          <c:val>
            <c:numRef>
              <c:f>Sheet1!$B$2:$B$3</c:f>
              <c:numCache>
                <c:formatCode>General</c:formatCode>
                <c:ptCount val="2"/>
                <c:pt idx="0">
                  <c:v>56.2</c:v>
                </c:pt>
                <c:pt idx="1">
                  <c:v>43.8</c:v>
                </c:pt>
              </c:numCache>
            </c:numRef>
          </c:val>
          <c:extLst xmlns:c16r2="http://schemas.microsoft.com/office/drawing/2015/06/chart">
            <c:ext xmlns:c16="http://schemas.microsoft.com/office/drawing/2014/chart" uri="{C3380CC4-5D6E-409C-BE32-E72D297353CC}">
              <c16:uniqueId val="{00000004-9BB1-4455-8E23-9C0F9F38FD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smtClean="0">
                <a:latin typeface="Avenir LT Std 45 Book" panose="020B0502020203020204" pitchFamily="34" charset="0"/>
              </a:rPr>
              <a:t>Bourbon </a:t>
            </a:r>
            <a:r>
              <a:rPr lang="en-US" sz="1800" dirty="0">
                <a:latin typeface="Avenir LT Std 45 Book" panose="020B0502020203020204" pitchFamily="34" charset="0"/>
              </a:rPr>
              <a:t>County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4558180227471567E-2"/>
          <c:y val="0.10946357085668534"/>
          <c:w val="0.93215679561793907"/>
          <c:h val="0.75219129634416193"/>
        </c:manualLayout>
      </c:layout>
      <c:barChart>
        <c:barDir val="col"/>
        <c:grouping val="clustered"/>
        <c:varyColors val="0"/>
        <c:ser>
          <c:idx val="0"/>
          <c:order val="0"/>
          <c:spPr>
            <a:solidFill>
              <a:schemeClr val="accent1"/>
            </a:solidFill>
            <a:ln>
              <a:noFill/>
            </a:ln>
            <a:effectLst/>
          </c:spPr>
          <c:invertIfNegative val="0"/>
          <c:dPt>
            <c:idx val="4"/>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0-A4BB-44D4-99E8-C1FEFE0DAC3B}"/>
              </c:ext>
            </c:extLst>
          </c:dPt>
          <c:dPt>
            <c:idx val="5"/>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A4BB-44D4-99E8-C1FEFE0DAC3B}"/>
              </c:ext>
            </c:extLst>
          </c:dPt>
          <c:cat>
            <c:strRef>
              <c:f>Sheet2!$A$5:$A$10</c:f>
              <c:strCache>
                <c:ptCount val="6"/>
                <c:pt idx="0">
                  <c:v>Less than 15%</c:v>
                </c:pt>
                <c:pt idx="1">
                  <c:v>15.0 to 19.9%</c:v>
                </c:pt>
                <c:pt idx="2">
                  <c:v>20.0 to 24.9%</c:v>
                </c:pt>
                <c:pt idx="3">
                  <c:v>25.0 to 29.9%</c:v>
                </c:pt>
                <c:pt idx="4">
                  <c:v>30.0 to 34.9%</c:v>
                </c:pt>
                <c:pt idx="5">
                  <c:v>35% or more</c:v>
                </c:pt>
              </c:strCache>
            </c:strRef>
          </c:cat>
          <c:val>
            <c:numRef>
              <c:f>Sheet2!$B$5:$B$10</c:f>
              <c:numCache>
                <c:formatCode>General</c:formatCode>
                <c:ptCount val="6"/>
                <c:pt idx="0">
                  <c:v>13.8</c:v>
                </c:pt>
                <c:pt idx="1">
                  <c:v>18.5</c:v>
                </c:pt>
                <c:pt idx="2">
                  <c:v>12.3</c:v>
                </c:pt>
                <c:pt idx="3">
                  <c:v>9.5</c:v>
                </c:pt>
                <c:pt idx="4">
                  <c:v>6.9</c:v>
                </c:pt>
                <c:pt idx="5">
                  <c:v>39</c:v>
                </c:pt>
              </c:numCache>
            </c:numRef>
          </c:val>
          <c:extLst xmlns:c16r2="http://schemas.microsoft.com/office/drawing/2015/06/chart">
            <c:ext xmlns:c16="http://schemas.microsoft.com/office/drawing/2014/chart" uri="{C3380CC4-5D6E-409C-BE32-E72D297353CC}">
              <c16:uniqueId val="{00000000-1BE5-4F2C-BD99-BAFC655745BF}"/>
            </c:ext>
          </c:extLst>
        </c:ser>
        <c:dLbls>
          <c:showLegendKey val="0"/>
          <c:showVal val="0"/>
          <c:showCatName val="0"/>
          <c:showSerName val="0"/>
          <c:showPercent val="0"/>
          <c:showBubbleSize val="0"/>
        </c:dLbls>
        <c:gapWidth val="150"/>
        <c:axId val="289620640"/>
        <c:axId val="289621032"/>
      </c:barChart>
      <c:catAx>
        <c:axId val="28962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89621032"/>
        <c:crosses val="autoZero"/>
        <c:auto val="1"/>
        <c:lblAlgn val="ctr"/>
        <c:lblOffset val="100"/>
        <c:noMultiLvlLbl val="0"/>
      </c:catAx>
      <c:valAx>
        <c:axId val="289621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a:t>
                </a:r>
                <a:r>
                  <a:rPr lang="en-US" baseline="0"/>
                  <a:t>e of all renters in Bourbon County</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89620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venir LT Std 45 Book" panose="020B0502020203020204" pitchFamily="34" charset="0"/>
                <a:ea typeface="+mn-ea"/>
                <a:cs typeface="+mn-cs"/>
              </a:defRPr>
            </a:pPr>
            <a:r>
              <a:rPr lang="en-US" dirty="0" smtClean="0">
                <a:latin typeface="Avenir LT Std 45 Book" panose="020B0502020203020204" pitchFamily="34" charset="0"/>
              </a:rPr>
              <a:t>Bourbon</a:t>
            </a:r>
            <a:r>
              <a:rPr lang="en-US" baseline="0" dirty="0" smtClean="0">
                <a:latin typeface="Avenir LT Std 45 Book" panose="020B0502020203020204" pitchFamily="34" charset="0"/>
              </a:rPr>
              <a:t> Co</a:t>
            </a:r>
            <a:endParaRPr lang="en-US" dirty="0">
              <a:latin typeface="Avenir LT Std 45 Book" panose="020B0502020203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venir LT Std 45 Book" panose="020B0502020203020204" pitchFamily="34" charset="0"/>
              <a:ea typeface="+mn-ea"/>
              <a:cs typeface="+mn-cs"/>
            </a:defRPr>
          </a:pPr>
          <a:endParaRPr lang="en-US"/>
        </a:p>
      </c:txPr>
    </c:title>
    <c:autoTitleDeleted val="0"/>
    <c:plotArea>
      <c:layout>
        <c:manualLayout>
          <c:layoutTarget val="inner"/>
          <c:xMode val="edge"/>
          <c:yMode val="edge"/>
          <c:x val="0.29613532887277721"/>
          <c:y val="0.13905948025311357"/>
          <c:w val="0.63157512169849839"/>
          <c:h val="0.71870225740934257"/>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Sheet1!$A$2:$A$5</c:f>
              <c:strCache>
                <c:ptCount val="4"/>
                <c:pt idx="0">
                  <c:v>Occupied housing units</c:v>
                </c:pt>
                <c:pt idx="1">
                  <c:v>Vacant Housing</c:v>
                </c:pt>
                <c:pt idx="2">
                  <c:v>Owner Occupied</c:v>
                </c:pt>
                <c:pt idx="3">
                  <c:v>Renter Occupied</c:v>
                </c:pt>
              </c:strCache>
            </c:strRef>
          </c:cat>
          <c:val>
            <c:numRef>
              <c:f>Sheet1!$B$2:$B$5</c:f>
              <c:numCache>
                <c:formatCode>0.00%</c:formatCode>
                <c:ptCount val="4"/>
                <c:pt idx="0">
                  <c:v>0.89900000000000002</c:v>
                </c:pt>
                <c:pt idx="1">
                  <c:v>0.10100000000000001</c:v>
                </c:pt>
                <c:pt idx="2">
                  <c:v>0.623</c:v>
                </c:pt>
                <c:pt idx="3">
                  <c:v>0.376</c:v>
                </c:pt>
              </c:numCache>
            </c:numRef>
          </c:val>
          <c:extLst xmlns:c16r2="http://schemas.microsoft.com/office/drawing/2015/06/chart">
            <c:ext xmlns:c16="http://schemas.microsoft.com/office/drawing/2014/chart" uri="{C3380CC4-5D6E-409C-BE32-E72D297353CC}">
              <c16:uniqueId val="{00000000-A05F-4752-9C26-AEE9DA208132}"/>
            </c:ext>
          </c:extLst>
        </c:ser>
        <c:dLbls>
          <c:showLegendKey val="0"/>
          <c:showVal val="0"/>
          <c:showCatName val="0"/>
          <c:showSerName val="0"/>
          <c:showPercent val="0"/>
          <c:showBubbleSize val="0"/>
        </c:dLbls>
        <c:gapWidth val="182"/>
        <c:axId val="284347704"/>
        <c:axId val="286096792"/>
      </c:barChart>
      <c:catAx>
        <c:axId val="284347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venir LT Std 45 Book" panose="020B0502020203020204" pitchFamily="34" charset="0"/>
                <a:ea typeface="+mn-ea"/>
                <a:cs typeface="+mn-cs"/>
              </a:defRPr>
            </a:pPr>
            <a:endParaRPr lang="en-US"/>
          </a:p>
        </c:txPr>
        <c:crossAx val="286096792"/>
        <c:crosses val="autoZero"/>
        <c:auto val="1"/>
        <c:lblAlgn val="ctr"/>
        <c:lblOffset val="100"/>
        <c:noMultiLvlLbl val="0"/>
      </c:catAx>
      <c:valAx>
        <c:axId val="28609679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4347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0DB52-D6F5-48D5-B073-205D81930CC2}" type="datetimeFigureOut">
              <a:rPr lang="en-US" smtClean="0"/>
              <a:t>5/31/2019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53604-52C1-4330-9A54-C1696D82CF7C}" type="slidenum">
              <a:rPr lang="en-US" smtClean="0"/>
              <a:t>‹#›</a:t>
            </a:fld>
            <a:endParaRPr lang="en-US" dirty="0"/>
          </a:p>
        </p:txBody>
      </p:sp>
    </p:spTree>
    <p:extLst>
      <p:ext uri="{BB962C8B-B14F-4D97-AF65-F5344CB8AC3E}">
        <p14:creationId xmlns:p14="http://schemas.microsoft.com/office/powerpoint/2010/main" val="325181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spe.hhs.gov/2017-poverty-guidelin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this slide up when participants enter.</a:t>
            </a:r>
          </a:p>
          <a:p>
            <a:endParaRPr lang="en-US" dirty="0" smtClean="0"/>
          </a:p>
          <a:p>
            <a:r>
              <a:rPr lang="en-US" dirty="0" smtClean="0"/>
              <a:t>The</a:t>
            </a:r>
            <a:r>
              <a:rPr lang="en-US" baseline="0" dirty="0" smtClean="0"/>
              <a:t> emphasis for this session will be on using publically accessible data to help define the local need, the first step in telling an effective story.</a:t>
            </a:r>
          </a:p>
          <a:p>
            <a:endParaRPr lang="en-US" baseline="0" dirty="0" smtClean="0"/>
          </a:p>
          <a:p>
            <a:r>
              <a:rPr lang="en-US" baseline="0" dirty="0" smtClean="0"/>
              <a:t>Time:  1 minute</a:t>
            </a:r>
          </a:p>
          <a:p>
            <a:endParaRPr lang="en-US" baseline="0" dirty="0" smtClean="0"/>
          </a:p>
          <a:p>
            <a:r>
              <a:rPr lang="en-US" baseline="0" dirty="0" smtClean="0"/>
              <a:t>Total session:  90 minutes</a:t>
            </a:r>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a:t>
            </a:fld>
            <a:endParaRPr lang="en-US" dirty="0"/>
          </a:p>
        </p:txBody>
      </p:sp>
    </p:spTree>
    <p:extLst>
      <p:ext uri="{BB962C8B-B14F-4D97-AF65-F5344CB8AC3E}">
        <p14:creationId xmlns:p14="http://schemas.microsoft.com/office/powerpoint/2010/main" val="148431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rental c</a:t>
            </a:r>
            <a:r>
              <a:rPr lang="en-US" baseline="0" dirty="0" smtClean="0"/>
              <a:t>osts take a large bite out of the family income, there is little left for other necessities.  </a:t>
            </a:r>
          </a:p>
          <a:p>
            <a:endParaRPr lang="en-US" baseline="0" dirty="0" smtClean="0"/>
          </a:p>
          <a:p>
            <a:r>
              <a:rPr lang="en-US" baseline="0" dirty="0" smtClean="0"/>
              <a:t>Rent burden is defined as spending greater than 30% of income on rent, but this measure is really most relevant for households with lower household income. </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11</a:t>
            </a:fld>
            <a:endParaRPr lang="en-US" dirty="0"/>
          </a:p>
        </p:txBody>
      </p:sp>
    </p:spTree>
    <p:extLst>
      <p:ext uri="{BB962C8B-B14F-4D97-AF65-F5344CB8AC3E}">
        <p14:creationId xmlns:p14="http://schemas.microsoft.com/office/powerpoint/2010/main" val="2530978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Housing</a:t>
            </a:r>
            <a:r>
              <a:rPr lang="en-US" baseline="0" dirty="0" smtClean="0"/>
              <a:t> characteristics, whether rentals, owner-occupied, or vacant also tell a portion of the story of quality of life. </a:t>
            </a:r>
            <a:br>
              <a:rPr lang="en-US" baseline="0" dirty="0" smtClean="0"/>
            </a:br>
            <a:r>
              <a:rPr lang="en-US" baseline="0" dirty="0" smtClean="0"/>
              <a:t>What might high levels of vacancy reflect? </a:t>
            </a:r>
          </a:p>
          <a:p>
            <a:r>
              <a:rPr lang="en-US" baseline="0" dirty="0" smtClean="0"/>
              <a:t>What might high rates of owner to renter occupied suggest and vice versa? </a:t>
            </a:r>
          </a:p>
          <a:p>
            <a:r>
              <a:rPr lang="en-US" baseline="0" dirty="0" smtClean="0"/>
              <a:t>What other housing characteristics would be useful for understanding a community?</a:t>
            </a:r>
          </a:p>
          <a:p>
            <a:endParaRPr lang="en-US" baseline="0" dirty="0" smtClean="0"/>
          </a:p>
          <a:p>
            <a:r>
              <a:rPr lang="en-US" baseline="0" dirty="0" smtClean="0"/>
              <a:t>Time:  5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12</a:t>
            </a:fld>
            <a:endParaRPr lang="en-US" dirty="0"/>
          </a:p>
        </p:txBody>
      </p:sp>
    </p:spTree>
    <p:extLst>
      <p:ext uri="{BB962C8B-B14F-4D97-AF65-F5344CB8AC3E}">
        <p14:creationId xmlns:p14="http://schemas.microsoft.com/office/powerpoint/2010/main" val="167999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serves as a transition to the next section.</a:t>
            </a:r>
          </a:p>
          <a:p>
            <a:endParaRPr lang="en-US" dirty="0" smtClean="0"/>
          </a:p>
          <a:p>
            <a:r>
              <a:rPr lang="en-US" dirty="0" smtClean="0"/>
              <a:t>Data</a:t>
            </a:r>
            <a:r>
              <a:rPr lang="en-US" baseline="0" dirty="0" smtClean="0"/>
              <a:t> is an essential part of telling your story as you often begin by describing a need that you want to address.</a:t>
            </a:r>
          </a:p>
          <a:p>
            <a:endParaRPr lang="en-US" baseline="0" dirty="0" smtClean="0"/>
          </a:p>
          <a:p>
            <a:r>
              <a:rPr lang="en-US" baseline="0" dirty="0" smtClean="0"/>
              <a:t>We will spend the next few minutes exploring how to turn data into this part of the story, and will end with a friendly competition.</a:t>
            </a:r>
          </a:p>
          <a:p>
            <a:endParaRPr lang="en-US" baseline="0" dirty="0" smtClean="0"/>
          </a:p>
          <a:p>
            <a:r>
              <a:rPr lang="en-US" baseline="0" dirty="0" smtClean="0"/>
              <a:t>Time:  1 minute</a:t>
            </a:r>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13</a:t>
            </a:fld>
            <a:endParaRPr lang="en-US" dirty="0"/>
          </a:p>
        </p:txBody>
      </p:sp>
    </p:spTree>
    <p:extLst>
      <p:ext uri="{BB962C8B-B14F-4D97-AF65-F5344CB8AC3E}">
        <p14:creationId xmlns:p14="http://schemas.microsoft.com/office/powerpoint/2010/main" val="3322194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Writing a strong story such</a:t>
            </a:r>
            <a:r>
              <a:rPr lang="en-US" baseline="0" dirty="0" smtClean="0"/>
              <a:t> as for a grant proposal or partnership invitation includes several key components such as:</a:t>
            </a:r>
          </a:p>
          <a:p>
            <a:pPr marL="171450" indent="-171450">
              <a:buFont typeface="Arial" panose="020B0604020202020204" pitchFamily="34" charset="0"/>
              <a:buChar char="•"/>
            </a:pPr>
            <a:r>
              <a:rPr lang="en-US" dirty="0" smtClean="0"/>
              <a:t>A clear statement of the need you are hoping to address</a:t>
            </a:r>
          </a:p>
          <a:p>
            <a:pPr marL="171450" indent="-171450">
              <a:buFont typeface="Arial" panose="020B0604020202020204" pitchFamily="34" charset="0"/>
              <a:buChar char="•"/>
            </a:pPr>
            <a:r>
              <a:rPr lang="en-US" dirty="0" smtClean="0"/>
              <a:t>Use of relevant data to help support your need statement</a:t>
            </a:r>
          </a:p>
          <a:p>
            <a:pPr marL="171450" indent="-171450">
              <a:buFont typeface="Arial" panose="020B0604020202020204" pitchFamily="34" charset="0"/>
              <a:buChar char="•"/>
            </a:pPr>
            <a:r>
              <a:rPr lang="en-US" dirty="0" smtClean="0"/>
              <a:t>An example</a:t>
            </a:r>
            <a:r>
              <a:rPr lang="en-US" baseline="0" dirty="0" smtClean="0"/>
              <a:t> of someone that is affected by the need</a:t>
            </a:r>
          </a:p>
          <a:p>
            <a:pPr marL="171450" indent="-171450">
              <a:buFont typeface="Arial" panose="020B0604020202020204" pitchFamily="34" charset="0"/>
              <a:buChar char="•"/>
            </a:pPr>
            <a:r>
              <a:rPr lang="en-US" baseline="0" dirty="0" smtClean="0"/>
              <a:t>What you plan to do about the need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We will be exploring the last bullet in a later session.  For the next few minutes, we will focus on the first three.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Distribute handout:  Telling My Story – Writing a Need Statement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For the next few minutes, imagine that you are a part of the community in our data example.  Think about how you would use these data to describe the local need around this priority.  Use the handout to draft your story.</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Your goal is to get the statement down to something you can share in 1 minute or less.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Time: 15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14</a:t>
            </a:fld>
            <a:endParaRPr lang="en-US" dirty="0"/>
          </a:p>
        </p:txBody>
      </p:sp>
    </p:spTree>
    <p:extLst>
      <p:ext uri="{BB962C8B-B14F-4D97-AF65-F5344CB8AC3E}">
        <p14:creationId xmlns:p14="http://schemas.microsoft.com/office/powerpoint/2010/main" val="85030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next few minutes, we’re going to have a quick and fun friendly competition.</a:t>
            </a:r>
          </a:p>
          <a:p>
            <a:endParaRPr lang="en-US" baseline="0" dirty="0" smtClean="0"/>
          </a:p>
          <a:p>
            <a:r>
              <a:rPr lang="en-US" baseline="0" dirty="0" smtClean="0"/>
              <a:t>Divide the participants into small groups of 4-6.  Assign a timekeeper for each table.  Each person in the small group has one minute to share their story.  After all have finished, participants give their baseball to the person that made the best needs “pitch.”  </a:t>
            </a:r>
          </a:p>
          <a:p>
            <a:endParaRPr lang="en-US" baseline="0" dirty="0" smtClean="0"/>
          </a:p>
          <a:p>
            <a:endParaRPr lang="en-US" baseline="0" dirty="0" smtClean="0"/>
          </a:p>
          <a:p>
            <a:r>
              <a:rPr lang="en-US" baseline="0" dirty="0" smtClean="0"/>
              <a:t>Then those winners from each group will have 1 minute to tell their story to the whole group, and the group will select the winner by show of hands to present to the larger group.</a:t>
            </a:r>
          </a:p>
          <a:p>
            <a:endParaRPr lang="en-US" baseline="0" dirty="0" smtClean="0"/>
          </a:p>
          <a:p>
            <a:endParaRPr lang="en-US" baseline="0" dirty="0" smtClean="0"/>
          </a:p>
          <a:p>
            <a:r>
              <a:rPr lang="en-US" baseline="0" dirty="0" smtClean="0"/>
              <a:t>If time is short, you can adjust this by changing the size of the small groups OR asking for a few volunteers to share with the whole group in order to select a winner from the room.  The winner will share their needs statement with the larger group over lunch.</a:t>
            </a:r>
          </a:p>
          <a:p>
            <a:endParaRPr lang="en-US" baseline="0" dirty="0" smtClean="0"/>
          </a:p>
          <a:p>
            <a:endParaRPr lang="en-US" baseline="0" dirty="0" smtClean="0"/>
          </a:p>
          <a:p>
            <a:r>
              <a:rPr lang="en-US" baseline="0" dirty="0" smtClean="0"/>
              <a:t>Time:  15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15</a:t>
            </a:fld>
            <a:endParaRPr lang="en-US" dirty="0"/>
          </a:p>
        </p:txBody>
      </p:sp>
    </p:spTree>
    <p:extLst>
      <p:ext uri="{BB962C8B-B14F-4D97-AF65-F5344CB8AC3E}">
        <p14:creationId xmlns:p14="http://schemas.microsoft.com/office/powerpoint/2010/main" val="1236550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Wrap up with any final questions or thoughts as time allows.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16</a:t>
            </a:fld>
            <a:endParaRPr lang="en-US" dirty="0"/>
          </a:p>
        </p:txBody>
      </p:sp>
    </p:spTree>
    <p:extLst>
      <p:ext uri="{BB962C8B-B14F-4D97-AF65-F5344CB8AC3E}">
        <p14:creationId xmlns:p14="http://schemas.microsoft.com/office/powerpoint/2010/main" val="301479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session has three parts:</a:t>
            </a:r>
          </a:p>
          <a:p>
            <a:endParaRPr lang="en-US" dirty="0" smtClean="0"/>
          </a:p>
          <a:p>
            <a:pPr marL="171450" indent="-171450">
              <a:buFont typeface="Arial" panose="020B0604020202020204" pitchFamily="34" charset="0"/>
              <a:buChar char="•"/>
            </a:pPr>
            <a:r>
              <a:rPr lang="en-US" dirty="0" smtClean="0"/>
              <a:t>An</a:t>
            </a:r>
            <a:r>
              <a:rPr lang="en-US" baseline="0" dirty="0" smtClean="0"/>
              <a:t> overview of publically available data to help define the community need relative to this USDA Ag &amp; Rural Prosperity priority.</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Time to examine the data for your community (or using the handout) to think about how you would describe the need at home.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 little friendly competition to select a great story to share with the large group</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Time:  2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2</a:t>
            </a:fld>
            <a:endParaRPr lang="en-US" dirty="0"/>
          </a:p>
        </p:txBody>
      </p:sp>
    </p:spTree>
    <p:extLst>
      <p:ext uri="{BB962C8B-B14F-4D97-AF65-F5344CB8AC3E}">
        <p14:creationId xmlns:p14="http://schemas.microsoft.com/office/powerpoint/2010/main" val="80041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For this</a:t>
            </a:r>
            <a:r>
              <a:rPr lang="en-US" baseline="0" dirty="0" smtClean="0"/>
              <a:t> priority (insert the one discussed), we will be looking at these types of data.  [Read from the slide for specifics related to this priority].</a:t>
            </a:r>
          </a:p>
          <a:p>
            <a:endParaRPr lang="en-US" baseline="0" dirty="0" smtClean="0"/>
          </a:p>
          <a:p>
            <a:r>
              <a:rPr lang="en-US" baseline="0" dirty="0" smtClean="0"/>
              <a:t>We will be looking at examples from one rural county in Kentucky just to provide a common context for the data.</a:t>
            </a:r>
          </a:p>
          <a:p>
            <a:endParaRPr lang="en-US" baseline="0" dirty="0" smtClean="0"/>
          </a:p>
          <a:p>
            <a:r>
              <a:rPr lang="en-US" baseline="0" dirty="0" smtClean="0"/>
              <a:t>Time:  1 minute</a:t>
            </a:r>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3</a:t>
            </a:fld>
            <a:endParaRPr lang="en-US" dirty="0"/>
          </a:p>
        </p:txBody>
      </p:sp>
    </p:spTree>
    <p:extLst>
      <p:ext uri="{BB962C8B-B14F-4D97-AF65-F5344CB8AC3E}">
        <p14:creationId xmlns:p14="http://schemas.microsoft.com/office/powerpoint/2010/main" val="182534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Population change over time is made</a:t>
            </a:r>
            <a:r>
              <a:rPr lang="en-US" baseline="0" dirty="0" smtClean="0"/>
              <a:t> up of natural increase (births minus deaths within the area) plus migration.  Migration is broken down into international (people moving in or out from another country) and domestic (people moving in and out from another county or state (depending on your point of reference) within the U.S.  People moving in or out of an area may be indications of the quality of life in that area.</a:t>
            </a:r>
          </a:p>
          <a:p>
            <a:endParaRPr lang="en-US" baseline="0" dirty="0" smtClean="0"/>
          </a:p>
          <a:p>
            <a:r>
              <a:rPr lang="en-US" baseline="0" dirty="0" smtClean="0"/>
              <a:t>Time:  5 minutes</a:t>
            </a:r>
          </a:p>
        </p:txBody>
      </p:sp>
      <p:sp>
        <p:nvSpPr>
          <p:cNvPr id="4" name="Slide Number Placeholder 3"/>
          <p:cNvSpPr>
            <a:spLocks noGrp="1"/>
          </p:cNvSpPr>
          <p:nvPr>
            <p:ph type="sldNum" sz="quarter" idx="10"/>
          </p:nvPr>
        </p:nvSpPr>
        <p:spPr/>
        <p:txBody>
          <a:bodyPr/>
          <a:lstStyle/>
          <a:p>
            <a:fld id="{5F353604-52C1-4330-9A54-C1696D82CF7C}" type="slidenum">
              <a:rPr lang="en-US" smtClean="0"/>
              <a:t>5</a:t>
            </a:fld>
            <a:endParaRPr lang="en-US" dirty="0"/>
          </a:p>
        </p:txBody>
      </p:sp>
    </p:spTree>
    <p:extLst>
      <p:ext uri="{BB962C8B-B14F-4D97-AF65-F5344CB8AC3E}">
        <p14:creationId xmlns:p14="http://schemas.microsoft.com/office/powerpoint/2010/main" val="271266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provides a glimpse of the people moving into the</a:t>
            </a:r>
            <a:r>
              <a:rPr lang="en-US" baseline="0" dirty="0" smtClean="0"/>
              <a:t> county by education attainment, with comparisons to the state and nation.  In this case, the county and state mobility by education are similar, with both showing a higher percentage of people moving in that do not have an earned bachelor’s or graduate degree. Why is that important? As a community you want to attract the best and the brightest and educational attainment is one metric reflecting this. </a:t>
            </a:r>
          </a:p>
          <a:p>
            <a:endParaRPr lang="en-US" baseline="0" dirty="0" smtClean="0"/>
          </a:p>
          <a:p>
            <a:r>
              <a:rPr lang="en-US" baseline="0" dirty="0" smtClean="0"/>
              <a:t>Time:  5 minutes</a:t>
            </a:r>
            <a:endParaRPr lang="en-US" dirty="0" smtClean="0"/>
          </a:p>
          <a:p>
            <a:endParaRPr lang="en-US" dirty="0" smtClean="0"/>
          </a:p>
          <a:p>
            <a:endParaRPr lang="en-US" dirty="0" smtClean="0"/>
          </a:p>
          <a:p>
            <a:endParaRPr lang="en-US" dirty="0" smtClean="0"/>
          </a:p>
          <a:p>
            <a:endParaRPr lang="en-US" dirty="0" smtClean="0"/>
          </a:p>
          <a:p>
            <a:r>
              <a:rPr lang="en-US" dirty="0" smtClean="0"/>
              <a:t>This is important because:</a:t>
            </a:r>
          </a:p>
          <a:p>
            <a:endParaRPr lang="en-US" dirty="0" smtClean="0"/>
          </a:p>
          <a:p>
            <a:endParaRPr lang="en-US" dirty="0" smtClean="0"/>
          </a:p>
          <a:p>
            <a:endParaRPr lang="en-US" dirty="0" smtClean="0"/>
          </a:p>
          <a:p>
            <a:endParaRPr lang="en-US" dirty="0" smtClean="0"/>
          </a:p>
          <a:p>
            <a:r>
              <a:rPr lang="en-US" dirty="0" smtClean="0"/>
              <a:t>Key things</a:t>
            </a:r>
            <a:r>
              <a:rPr lang="en-US" baseline="0" dirty="0" smtClean="0"/>
              <a:t> to consider are: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Time:  </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6</a:t>
            </a:fld>
            <a:endParaRPr lang="en-US" dirty="0"/>
          </a:p>
        </p:txBody>
      </p:sp>
    </p:spTree>
    <p:extLst>
      <p:ext uri="{BB962C8B-B14F-4D97-AF65-F5344CB8AC3E}">
        <p14:creationId xmlns:p14="http://schemas.microsoft.com/office/powerpoint/2010/main" val="300453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Source: Small Area Income and Poverty Estimates State and County Estimates, 2017 https://www.census.gov/data/datasets/2017/demo/saipe/2017-state-and-county.html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the 2017 Federal Poverty Level for a household of four was $24,600 (</a:t>
            </a:r>
            <a:r>
              <a:rPr lang="en-US" sz="1200" u="sng" kern="1200" dirty="0" smtClean="0">
                <a:solidFill>
                  <a:schemeClr val="tx1"/>
                </a:solidFill>
                <a:effectLst/>
                <a:latin typeface="+mn-lt"/>
                <a:ea typeface="+mn-ea"/>
                <a:cs typeface="+mn-cs"/>
                <a:hlinkClick r:id="rId3"/>
              </a:rPr>
              <a:t>https://aspe.hhs.gov/2017-poverty-guidelines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Income inequality is measured as the ratio of household income at the 80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percentile to income at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percentile. The larger the number the larger the inequality. Source: 2019 County Health Rankings: Website, http://www.countyhealthrankings.org/app/kentucky/2019/measure/factors/44/data</a:t>
            </a:r>
          </a:p>
          <a:p>
            <a:endParaRPr lang="en-US" dirty="0" smtClean="0"/>
          </a:p>
          <a:p>
            <a:endParaRPr lang="en-US" dirty="0" smtClean="0"/>
          </a:p>
          <a:p>
            <a:r>
              <a:rPr lang="en-US" dirty="0" smtClean="0"/>
              <a:t>This slide depicts:</a:t>
            </a:r>
          </a:p>
          <a:p>
            <a:endParaRPr lang="en-US" dirty="0" smtClean="0"/>
          </a:p>
          <a:p>
            <a:endParaRPr lang="en-US" dirty="0" smtClean="0"/>
          </a:p>
          <a:p>
            <a:endParaRPr lang="en-US" dirty="0" smtClean="0"/>
          </a:p>
          <a:p>
            <a:endParaRPr lang="en-US" dirty="0" smtClean="0"/>
          </a:p>
          <a:p>
            <a:r>
              <a:rPr lang="en-US" dirty="0" smtClean="0"/>
              <a:t>This is important because:</a:t>
            </a:r>
          </a:p>
          <a:p>
            <a:endParaRPr lang="en-US" dirty="0" smtClean="0"/>
          </a:p>
          <a:p>
            <a:endParaRPr lang="en-US" dirty="0" smtClean="0"/>
          </a:p>
          <a:p>
            <a:endParaRPr lang="en-US" dirty="0" smtClean="0"/>
          </a:p>
          <a:p>
            <a:endParaRPr lang="en-US" dirty="0" smtClean="0"/>
          </a:p>
          <a:p>
            <a:r>
              <a:rPr lang="en-US" dirty="0" smtClean="0"/>
              <a:t>Key things</a:t>
            </a:r>
            <a:r>
              <a:rPr lang="en-US" baseline="0" dirty="0" smtClean="0"/>
              <a:t> to consider are: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Time:  </a:t>
            </a:r>
            <a:endParaRPr lang="en-US" dirty="0" smtClean="0"/>
          </a:p>
          <a:p>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7</a:t>
            </a:fld>
            <a:endParaRPr lang="en-US" dirty="0"/>
          </a:p>
        </p:txBody>
      </p:sp>
    </p:spTree>
    <p:extLst>
      <p:ext uri="{BB962C8B-B14F-4D97-AF65-F5344CB8AC3E}">
        <p14:creationId xmlns:p14="http://schemas.microsoft.com/office/powerpoint/2010/main" val="3549130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Grandparents raising grandchildren</a:t>
            </a:r>
            <a:r>
              <a:rPr lang="en-US" baseline="0" dirty="0" smtClean="0"/>
              <a:t> may generate both an emotional and financial burden for the aging parents.  A comparison of percentages from county to state to nation give some idea of how the county’s older population fares.</a:t>
            </a:r>
          </a:p>
          <a:p>
            <a:endParaRPr lang="en-US" baseline="0" dirty="0" smtClean="0"/>
          </a:p>
          <a:p>
            <a:r>
              <a:rPr lang="en-US" baseline="0" dirty="0" smtClean="0"/>
              <a:t>Time:  5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8</a:t>
            </a:fld>
            <a:endParaRPr lang="en-US" dirty="0"/>
          </a:p>
        </p:txBody>
      </p:sp>
    </p:spTree>
    <p:extLst>
      <p:ext uri="{BB962C8B-B14F-4D97-AF65-F5344CB8AC3E}">
        <p14:creationId xmlns:p14="http://schemas.microsoft.com/office/powerpoint/2010/main" val="1344468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indicators provide</a:t>
            </a:r>
            <a:r>
              <a:rPr lang="en-US" baseline="0" dirty="0" smtClean="0"/>
              <a:t> a snapshot of the county’s health. These are a few key points to consider. Life expectancy in lower-income rural areas tends to be lower than urban places. These are typical measures captures by County Health Rankings, what data points do you think best reflect communities with good health vs. bad health? </a:t>
            </a:r>
          </a:p>
          <a:p>
            <a:endParaRPr lang="en-US" baseline="0" dirty="0" smtClean="0"/>
          </a:p>
          <a:p>
            <a:r>
              <a:rPr lang="en-US" baseline="0" dirty="0" smtClean="0"/>
              <a:t>Time:  5 minutes</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9</a:t>
            </a:fld>
            <a:endParaRPr lang="en-US" dirty="0"/>
          </a:p>
        </p:txBody>
      </p:sp>
    </p:spTree>
    <p:extLst>
      <p:ext uri="{BB962C8B-B14F-4D97-AF65-F5344CB8AC3E}">
        <p14:creationId xmlns:p14="http://schemas.microsoft.com/office/powerpoint/2010/main" val="71609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Rural places tend to have lower rates of crime.</a:t>
            </a:r>
            <a:r>
              <a:rPr lang="en-US" baseline="0" dirty="0" smtClean="0"/>
              <a:t> While murder rate in this small rural community is higher than the entire state, remember to check the actual numbers. In this small community, there was only 1 murder but because of the small population the ratio seems higher than expected. </a:t>
            </a:r>
            <a:endParaRPr lang="en-US" dirty="0"/>
          </a:p>
        </p:txBody>
      </p:sp>
      <p:sp>
        <p:nvSpPr>
          <p:cNvPr id="4" name="Slide Number Placeholder 3"/>
          <p:cNvSpPr>
            <a:spLocks noGrp="1"/>
          </p:cNvSpPr>
          <p:nvPr>
            <p:ph type="sldNum" sz="quarter" idx="10"/>
          </p:nvPr>
        </p:nvSpPr>
        <p:spPr/>
        <p:txBody>
          <a:bodyPr/>
          <a:lstStyle/>
          <a:p>
            <a:fld id="{5F353604-52C1-4330-9A54-C1696D82CF7C}" type="slidenum">
              <a:rPr lang="en-US" smtClean="0"/>
              <a:t>10</a:t>
            </a:fld>
            <a:endParaRPr lang="en-US" dirty="0"/>
          </a:p>
        </p:txBody>
      </p:sp>
    </p:spTree>
    <p:extLst>
      <p:ext uri="{BB962C8B-B14F-4D97-AF65-F5344CB8AC3E}">
        <p14:creationId xmlns:p14="http://schemas.microsoft.com/office/powerpoint/2010/main" val="415417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 y="0"/>
            <a:ext cx="12186584" cy="6858000"/>
          </a:xfrm>
          <a:prstGeom prst="rect">
            <a:avLst/>
          </a:prstGeom>
        </p:spPr>
      </p:pic>
      <p:sp>
        <p:nvSpPr>
          <p:cNvPr id="2" name="Title 1"/>
          <p:cNvSpPr>
            <a:spLocks noGrp="1"/>
          </p:cNvSpPr>
          <p:nvPr>
            <p:ph type="ctrTitle" hasCustomPrompt="1"/>
          </p:nvPr>
        </p:nvSpPr>
        <p:spPr>
          <a:xfrm>
            <a:off x="196850" y="4717252"/>
            <a:ext cx="11798300" cy="1376363"/>
          </a:xfrm>
        </p:spPr>
        <p:txBody>
          <a:bodyPr anchor="b">
            <a:normAutofit/>
          </a:bodyPr>
          <a:lstStyle>
            <a:lvl1pPr algn="ctr">
              <a:defRPr sz="6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6102749"/>
            <a:ext cx="9144000" cy="5762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43" y="6336792"/>
            <a:ext cx="1123458" cy="361691"/>
          </a:xfrm>
          <a:prstGeom prst="rect">
            <a:avLst/>
          </a:prstGeom>
        </p:spPr>
      </p:pic>
      <p:sp>
        <p:nvSpPr>
          <p:cNvPr id="17" name="Rectangle 16"/>
          <p:cNvSpPr/>
          <p:nvPr/>
        </p:nvSpPr>
        <p:spPr>
          <a:xfrm>
            <a:off x="11366500" y="6270242"/>
            <a:ext cx="628650" cy="428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6500" y="6267858"/>
            <a:ext cx="628650" cy="430625"/>
          </a:xfrm>
          <a:prstGeom prst="rect">
            <a:avLst/>
          </a:prstGeom>
        </p:spPr>
      </p:pic>
      <p:sp>
        <p:nvSpPr>
          <p:cNvPr id="4" name="Rectangle 3"/>
          <p:cNvSpPr/>
          <p:nvPr/>
        </p:nvSpPr>
        <p:spPr>
          <a:xfrm>
            <a:off x="0" y="288324"/>
            <a:ext cx="12192000" cy="8073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1902941" y="230659"/>
            <a:ext cx="8180173" cy="874107"/>
          </a:xfrm>
          <a:prstGeom prst="rect">
            <a:avLst/>
          </a:prstGeom>
        </p:spPr>
      </p:pic>
    </p:spTree>
    <p:extLst>
      <p:ext uri="{BB962C8B-B14F-4D97-AF65-F5344CB8AC3E}">
        <p14:creationId xmlns:p14="http://schemas.microsoft.com/office/powerpoint/2010/main" val="3351993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4832"/>
            <a:ext cx="10515600" cy="39663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hasCustomPrompt="1"/>
          </p:nvPr>
        </p:nvSpPr>
        <p:spPr>
          <a:xfrm>
            <a:off x="838200" y="365124"/>
            <a:ext cx="10515600" cy="1325563"/>
          </a:xfrm>
        </p:spPr>
        <p:txBody>
          <a:bodyPr/>
          <a:lstStyle>
            <a:lvl1pPr>
              <a:defRPr>
                <a:solidFill>
                  <a:srgbClr val="00AEE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47300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85490"/>
            <a:ext cx="12192000" cy="2687020"/>
          </a:xfrm>
          <a:prstGeom prst="rect">
            <a:avLst/>
          </a:prstGeom>
        </p:spPr>
      </p:pic>
      <p:sp>
        <p:nvSpPr>
          <p:cNvPr id="2" name="Title 1"/>
          <p:cNvSpPr>
            <a:spLocks noGrp="1"/>
          </p:cNvSpPr>
          <p:nvPr>
            <p:ph type="title" hasCustomPrompt="1"/>
          </p:nvPr>
        </p:nvSpPr>
        <p:spPr>
          <a:xfrm>
            <a:off x="838200" y="2885382"/>
            <a:ext cx="10515600" cy="1054519"/>
          </a:xfrm>
        </p:spPr>
        <p:txBody>
          <a:bodyPr anchor="b"/>
          <a:lstStyle>
            <a:lvl1pPr algn="ctr">
              <a:defRPr sz="6000">
                <a:solidFill>
                  <a:schemeClr val="tx1"/>
                </a:solidFill>
              </a:defRPr>
            </a:lvl1pPr>
          </a:lstStyle>
          <a:p>
            <a:r>
              <a:rPr lang="en-US" dirty="0" smtClean="0"/>
              <a:t>Click To Edit Master Title Style</a:t>
            </a:r>
            <a:endParaRPr lang="en-US" dirty="0"/>
          </a:p>
        </p:txBody>
      </p:sp>
      <p:sp>
        <p:nvSpPr>
          <p:cNvPr id="7" name="Rectangle 6"/>
          <p:cNvSpPr/>
          <p:nvPr/>
        </p:nvSpPr>
        <p:spPr>
          <a:xfrm>
            <a:off x="0" y="4771558"/>
            <a:ext cx="12192000" cy="9144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3" y="6242469"/>
            <a:ext cx="1383317" cy="4453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486" y="6127985"/>
            <a:ext cx="817278" cy="559835"/>
          </a:xfrm>
          <a:prstGeom prst="rect">
            <a:avLst/>
          </a:prstGeom>
        </p:spPr>
      </p:pic>
      <p:sp>
        <p:nvSpPr>
          <p:cNvPr id="12" name="Rectangle 11"/>
          <p:cNvSpPr/>
          <p:nvPr/>
        </p:nvSpPr>
        <p:spPr>
          <a:xfrm>
            <a:off x="0" y="2058487"/>
            <a:ext cx="12192000" cy="9144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5165124" y="6079040"/>
            <a:ext cx="6556161" cy="657723"/>
          </a:xfrm>
          <a:prstGeom prst="rect">
            <a:avLst/>
          </a:prstGeom>
        </p:spPr>
      </p:pic>
    </p:spTree>
    <p:extLst>
      <p:ext uri="{BB962C8B-B14F-4D97-AF65-F5344CB8AC3E}">
        <p14:creationId xmlns:p14="http://schemas.microsoft.com/office/powerpoint/2010/main" val="100782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390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3902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778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23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23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063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2516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54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act Slide">
    <p:spTree>
      <p:nvGrpSpPr>
        <p:cNvPr id="1" name=""/>
        <p:cNvGrpSpPr/>
        <p:nvPr/>
      </p:nvGrpSpPr>
      <p:grpSpPr>
        <a:xfrm>
          <a:off x="0" y="0"/>
          <a:ext cx="0" cy="0"/>
          <a:chOff x="0" y="0"/>
          <a:chExt cx="0" cy="0"/>
        </a:xfrm>
      </p:grpSpPr>
      <p:sp>
        <p:nvSpPr>
          <p:cNvPr id="2" name="Title 1"/>
          <p:cNvSpPr>
            <a:spLocks noGrp="1"/>
          </p:cNvSpPr>
          <p:nvPr>
            <p:ph type="ctrTitle"/>
          </p:nvPr>
        </p:nvSpPr>
        <p:spPr>
          <a:xfrm>
            <a:off x="784529" y="1154447"/>
            <a:ext cx="5066923" cy="2387600"/>
          </a:xfrm>
        </p:spPr>
        <p:txBody>
          <a:bodyPr anchor="t">
            <a:normAutofit/>
          </a:bodyPr>
          <a:lstStyle>
            <a:lvl1pPr algn="ctr">
              <a:defRPr sz="1400" b="0" cap="none" spc="0" baseline="0">
                <a:ln w="0"/>
                <a:solidFill>
                  <a:schemeClr val="tx1"/>
                </a:solidFill>
                <a:effectLst>
                  <a:outerShdw blurRad="38100" dist="19050" dir="2700000" algn="tl" rotWithShape="0">
                    <a:schemeClr val="dk1">
                      <a:alpha val="40000"/>
                    </a:schemeClr>
                  </a:outerShdw>
                </a:effectLst>
                <a:latin typeface="Coolvetica Rg" panose="020B06030306020200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784529" y="3671209"/>
            <a:ext cx="5066923" cy="1655762"/>
          </a:xfrm>
        </p:spPr>
        <p:txBody>
          <a:bodyPr/>
          <a:lstStyle>
            <a:lvl1pPr marL="0" indent="0" algn="ctr">
              <a:buNone/>
              <a:defRPr sz="1800" b="0" cap="none" spc="0">
                <a:ln w="0"/>
                <a:solidFill>
                  <a:schemeClr val="tx1"/>
                </a:solidFill>
                <a:effectLst/>
                <a:latin typeface="Coolvetica Rg" panose="020B06030306020200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smtClean="0"/>
          </a:p>
        </p:txBody>
      </p:sp>
    </p:spTree>
    <p:extLst>
      <p:ext uri="{BB962C8B-B14F-4D97-AF65-F5344CB8AC3E}">
        <p14:creationId xmlns:p14="http://schemas.microsoft.com/office/powerpoint/2010/main" val="174828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3508375"/>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883" y="6242469"/>
            <a:ext cx="1383317" cy="445351"/>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8486" y="6127985"/>
            <a:ext cx="817278" cy="559835"/>
          </a:xfrm>
          <a:prstGeom prst="rect">
            <a:avLst/>
          </a:prstGeom>
        </p:spPr>
      </p:pic>
      <p:sp>
        <p:nvSpPr>
          <p:cNvPr id="10" name="Oval 9"/>
          <p:cNvSpPr/>
          <p:nvPr/>
        </p:nvSpPr>
        <p:spPr>
          <a:xfrm>
            <a:off x="53215" y="230980"/>
            <a:ext cx="1569969" cy="1599407"/>
          </a:xfrm>
          <a:prstGeom prst="ellipse">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pic>
        <p:nvPicPr>
          <p:cNvPr id="11" name="Picture 10"/>
          <p:cNvPicPr/>
          <p:nvPr/>
        </p:nvPicPr>
        <p:blipFill>
          <a:blip r:embed="rId12" cstate="print">
            <a:extLst>
              <a:ext uri="{28A0092B-C50C-407E-A947-70E740481C1C}">
                <a14:useLocalDpi xmlns:a14="http://schemas.microsoft.com/office/drawing/2010/main" val="0"/>
              </a:ext>
            </a:extLst>
          </a:blip>
          <a:stretch>
            <a:fillRect/>
          </a:stretch>
        </p:blipFill>
        <p:spPr>
          <a:xfrm>
            <a:off x="5255741" y="6030097"/>
            <a:ext cx="6556161" cy="657723"/>
          </a:xfrm>
          <a:prstGeom prst="rect">
            <a:avLst/>
          </a:prstGeom>
        </p:spPr>
      </p:pic>
    </p:spTree>
    <p:extLst>
      <p:ext uri="{BB962C8B-B14F-4D97-AF65-F5344CB8AC3E}">
        <p14:creationId xmlns:p14="http://schemas.microsoft.com/office/powerpoint/2010/main" val="155296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rgbClr val="00AEEF"/>
          </a:solidFill>
          <a:latin typeface="Avenir LT Std 65 Medium" panose="020B06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LT Std 45 Book" panose="020B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LT Std 45 Book" panose="020B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LT Std 45 Book" panose="020B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LT Std 45 Book" panose="020B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cr.fbi.gov/crime-in-the-u.s/2015/crime-in-the-u.s.-2015/resource-pages/downloads/cius2015datatables.zi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factfinder.census.gov/faces/tableservices/jsf/pages/productview.xhtml?src=bkm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actfinder.census.gov/faces/tableservices/jsf/pages/productview.xhtml?src=bkm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countyhealthrankings.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actfinder.census.gov/faces/tableservices/jsf/pages/productview.xhtml?src=bkm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factfinder.census.gov/faces/tableservices/jsf/pages/productview.xhtml?pid=ACS_17_5YR_B07009&amp;prodType=tabl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hyperlink" Target="https://www.census.gov/data/datasets/2017/demo/saipe/2017-state-and-county.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factfinder.census.gov/faces/tableservices/jsf/pages/productview.xhtml?src=bkm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countyhealthrankings.org/app/kentucky/2019/measure/outcomes/147/dat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Telling Your Story</a:t>
            </a:r>
            <a:endParaRPr lang="en-US" dirty="0"/>
          </a:p>
        </p:txBody>
      </p:sp>
      <p:sp>
        <p:nvSpPr>
          <p:cNvPr id="5" name="Subtitle 4"/>
          <p:cNvSpPr>
            <a:spLocks noGrp="1"/>
          </p:cNvSpPr>
          <p:nvPr>
            <p:ph type="subTitle" idx="1"/>
          </p:nvPr>
        </p:nvSpPr>
        <p:spPr/>
        <p:txBody>
          <a:bodyPr/>
          <a:lstStyle/>
          <a:p>
            <a:r>
              <a:rPr lang="en-US" dirty="0" smtClean="0"/>
              <a:t>Using Data to Communicate Needs</a:t>
            </a:r>
            <a:endParaRPr lang="en-US" dirty="0"/>
          </a:p>
        </p:txBody>
      </p:sp>
    </p:spTree>
    <p:extLst>
      <p:ext uri="{BB962C8B-B14F-4D97-AF65-F5344CB8AC3E}">
        <p14:creationId xmlns:p14="http://schemas.microsoft.com/office/powerpoint/2010/main" val="445022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79214964"/>
              </p:ext>
            </p:extLst>
          </p:nvPr>
        </p:nvGraphicFramePr>
        <p:xfrm>
          <a:off x="489858" y="2045060"/>
          <a:ext cx="11462656" cy="2909273"/>
        </p:xfrm>
        <a:graphic>
          <a:graphicData uri="http://schemas.openxmlformats.org/drawingml/2006/table">
            <a:tbl>
              <a:tblPr firstRow="1" firstCol="1" bandRow="1">
                <a:tableStyleId>{5C22544A-7EE6-4342-B048-85BDC9FD1C3A}</a:tableStyleId>
              </a:tblPr>
              <a:tblGrid>
                <a:gridCol w="1517072">
                  <a:extLst>
                    <a:ext uri="{9D8B030D-6E8A-4147-A177-3AD203B41FA5}">
                      <a16:colId xmlns:a16="http://schemas.microsoft.com/office/drawing/2014/main" xmlns="" val="20000"/>
                    </a:ext>
                  </a:extLst>
                </a:gridCol>
                <a:gridCol w="1033153">
                  <a:extLst>
                    <a:ext uri="{9D8B030D-6E8A-4147-A177-3AD203B41FA5}">
                      <a16:colId xmlns:a16="http://schemas.microsoft.com/office/drawing/2014/main" xmlns="" val="20001"/>
                    </a:ext>
                  </a:extLst>
                </a:gridCol>
                <a:gridCol w="1613560">
                  <a:extLst>
                    <a:ext uri="{9D8B030D-6E8A-4147-A177-3AD203B41FA5}">
                      <a16:colId xmlns:a16="http://schemas.microsoft.com/office/drawing/2014/main" xmlns="" val="20002"/>
                    </a:ext>
                  </a:extLst>
                </a:gridCol>
                <a:gridCol w="865414">
                  <a:extLst>
                    <a:ext uri="{9D8B030D-6E8A-4147-A177-3AD203B41FA5}">
                      <a16:colId xmlns:a16="http://schemas.microsoft.com/office/drawing/2014/main" xmlns="" val="20003"/>
                    </a:ext>
                  </a:extLst>
                </a:gridCol>
                <a:gridCol w="1045030">
                  <a:extLst>
                    <a:ext uri="{9D8B030D-6E8A-4147-A177-3AD203B41FA5}">
                      <a16:colId xmlns:a16="http://schemas.microsoft.com/office/drawing/2014/main" xmlns="" val="20004"/>
                    </a:ext>
                  </a:extLst>
                </a:gridCol>
                <a:gridCol w="1463632">
                  <a:extLst>
                    <a:ext uri="{9D8B030D-6E8A-4147-A177-3AD203B41FA5}">
                      <a16:colId xmlns:a16="http://schemas.microsoft.com/office/drawing/2014/main" xmlns="" val="20005"/>
                    </a:ext>
                  </a:extLst>
                </a:gridCol>
                <a:gridCol w="1116281">
                  <a:extLst>
                    <a:ext uri="{9D8B030D-6E8A-4147-A177-3AD203B41FA5}">
                      <a16:colId xmlns:a16="http://schemas.microsoft.com/office/drawing/2014/main" xmlns="" val="20006"/>
                    </a:ext>
                  </a:extLst>
                </a:gridCol>
                <a:gridCol w="997527">
                  <a:extLst>
                    <a:ext uri="{9D8B030D-6E8A-4147-A177-3AD203B41FA5}">
                      <a16:colId xmlns:a16="http://schemas.microsoft.com/office/drawing/2014/main" xmlns="" val="20007"/>
                    </a:ext>
                  </a:extLst>
                </a:gridCol>
                <a:gridCol w="902525">
                  <a:extLst>
                    <a:ext uri="{9D8B030D-6E8A-4147-A177-3AD203B41FA5}">
                      <a16:colId xmlns:a16="http://schemas.microsoft.com/office/drawing/2014/main" xmlns="" val="20008"/>
                    </a:ext>
                  </a:extLst>
                </a:gridCol>
                <a:gridCol w="908462">
                  <a:extLst>
                    <a:ext uri="{9D8B030D-6E8A-4147-A177-3AD203B41FA5}">
                      <a16:colId xmlns:a16="http://schemas.microsoft.com/office/drawing/2014/main" xmlns="" val="20009"/>
                    </a:ext>
                  </a:extLst>
                </a:gridCol>
              </a:tblGrid>
              <a:tr h="854794">
                <a:tc>
                  <a:txBody>
                    <a:bodyPr/>
                    <a:lstStyle/>
                    <a:p>
                      <a:pPr marL="0" marR="0">
                        <a:lnSpc>
                          <a:spcPct val="107000"/>
                        </a:lnSpc>
                        <a:spcBef>
                          <a:spcPts val="0"/>
                        </a:spcBef>
                        <a:spcAft>
                          <a:spcPts val="0"/>
                        </a:spcAft>
                      </a:pPr>
                      <a:r>
                        <a:rPr lang="en-US" sz="1800" dirty="0">
                          <a:effectLst/>
                          <a:latin typeface="Avenir LT Std 45 Book" panose="020B0502020203020204" pitchFamily="34" charset="0"/>
                        </a:rPr>
                        <a:t>City</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Violent</a:t>
                      </a:r>
                      <a:br>
                        <a:rPr lang="en-US" sz="1600" dirty="0">
                          <a:effectLst/>
                          <a:latin typeface="Avenir LT Std 45 Book" panose="020B0502020203020204" pitchFamily="34" charset="0"/>
                        </a:rPr>
                      </a:br>
                      <a:r>
                        <a:rPr lang="en-US" sz="1600" dirty="0">
                          <a:effectLst/>
                          <a:latin typeface="Avenir LT Std 45 Book" panose="020B0502020203020204" pitchFamily="34" charset="0"/>
                        </a:rPr>
                        <a:t>crime</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Murder and</a:t>
                      </a:r>
                      <a:br>
                        <a:rPr lang="en-US" sz="1600" dirty="0">
                          <a:effectLst/>
                          <a:latin typeface="Avenir LT Std 45 Book" panose="020B0502020203020204" pitchFamily="34" charset="0"/>
                        </a:rPr>
                      </a:br>
                      <a:r>
                        <a:rPr lang="en-US" sz="1600" dirty="0">
                          <a:effectLst/>
                          <a:latin typeface="Avenir LT Std 45 Book" panose="020B0502020203020204" pitchFamily="34" charset="0"/>
                        </a:rPr>
                        <a:t>non-negligent</a:t>
                      </a:r>
                      <a:br>
                        <a:rPr lang="en-US" sz="1600" dirty="0">
                          <a:effectLst/>
                          <a:latin typeface="Avenir LT Std 45 Book" panose="020B0502020203020204" pitchFamily="34" charset="0"/>
                        </a:rPr>
                      </a:br>
                      <a:r>
                        <a:rPr lang="en-US" sz="1600" dirty="0">
                          <a:effectLst/>
                          <a:latin typeface="Avenir LT Std 45 Book" panose="020B0502020203020204" pitchFamily="34" charset="0"/>
                        </a:rPr>
                        <a:t>manslaughter</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Avenir LT Std 45 Book" panose="020B0502020203020204" pitchFamily="34" charset="0"/>
                        </a:rPr>
                        <a:t>Rape</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Robbery</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Aggravated</a:t>
                      </a:r>
                      <a:br>
                        <a:rPr lang="en-US" sz="1600" dirty="0">
                          <a:effectLst/>
                          <a:latin typeface="Avenir LT Std 45 Book" panose="020B0502020203020204" pitchFamily="34" charset="0"/>
                        </a:rPr>
                      </a:br>
                      <a:r>
                        <a:rPr lang="en-US" sz="1600" dirty="0">
                          <a:effectLst/>
                          <a:latin typeface="Avenir LT Std 45 Book" panose="020B0502020203020204" pitchFamily="34" charset="0"/>
                        </a:rPr>
                        <a:t>assault</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Property</a:t>
                      </a:r>
                      <a:br>
                        <a:rPr lang="en-US" sz="1600" dirty="0">
                          <a:effectLst/>
                          <a:latin typeface="Avenir LT Std 45 Book" panose="020B0502020203020204" pitchFamily="34" charset="0"/>
                        </a:rPr>
                      </a:br>
                      <a:r>
                        <a:rPr lang="en-US" sz="1600" dirty="0">
                          <a:effectLst/>
                          <a:latin typeface="Avenir LT Std 45 Book" panose="020B0502020203020204" pitchFamily="34" charset="0"/>
                        </a:rPr>
                        <a:t>crime</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Burglary</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Avenir LT Std 45 Book" panose="020B0502020203020204" pitchFamily="34" charset="0"/>
                        </a:rPr>
                        <a:t>Larceny</a:t>
                      </a:r>
                      <a:r>
                        <a:rPr lang="en-US" sz="1600" dirty="0">
                          <a:effectLst/>
                          <a:latin typeface="Avenir LT Std 45 Book" panose="020B0502020203020204" pitchFamily="34" charset="0"/>
                        </a:rPr>
                        <a:t/>
                      </a:r>
                      <a:br>
                        <a:rPr lang="en-US" sz="1600" dirty="0">
                          <a:effectLst/>
                          <a:latin typeface="Avenir LT Std 45 Book" panose="020B0502020203020204" pitchFamily="34" charset="0"/>
                        </a:rPr>
                      </a:br>
                      <a:r>
                        <a:rPr lang="en-US" sz="1600" dirty="0">
                          <a:effectLst/>
                          <a:latin typeface="Avenir LT Std 45 Book" panose="020B0502020203020204" pitchFamily="34" charset="0"/>
                        </a:rPr>
                        <a:t>theft</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Motor</a:t>
                      </a:r>
                      <a:br>
                        <a:rPr lang="en-US" sz="1600" dirty="0">
                          <a:effectLst/>
                          <a:latin typeface="Avenir LT Std 45 Book" panose="020B0502020203020204" pitchFamily="34" charset="0"/>
                        </a:rPr>
                      </a:br>
                      <a:r>
                        <a:rPr lang="en-US" sz="1600" dirty="0">
                          <a:effectLst/>
                          <a:latin typeface="Avenir LT Std 45 Book" panose="020B0502020203020204" pitchFamily="34" charset="0"/>
                        </a:rPr>
                        <a:t>vehicle</a:t>
                      </a:r>
                      <a:br>
                        <a:rPr lang="en-US" sz="1600" dirty="0">
                          <a:effectLst/>
                          <a:latin typeface="Avenir LT Std 45 Book" panose="020B0502020203020204" pitchFamily="34" charset="0"/>
                        </a:rPr>
                      </a:br>
                      <a:r>
                        <a:rPr lang="en-US" sz="1600" dirty="0">
                          <a:effectLst/>
                          <a:latin typeface="Avenir LT Std 45 Book" panose="020B0502020203020204" pitchFamily="34" charset="0"/>
                        </a:rPr>
                        <a:t>theft</a:t>
                      </a:r>
                      <a:endParaRPr lang="en-US" sz="2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569864">
                <a:tc>
                  <a:txBody>
                    <a:bodyPr/>
                    <a:lstStyle/>
                    <a:p>
                      <a:pPr marL="0" marR="0">
                        <a:lnSpc>
                          <a:spcPct val="107000"/>
                        </a:lnSpc>
                        <a:spcBef>
                          <a:spcPts val="0"/>
                        </a:spcBef>
                        <a:spcAft>
                          <a:spcPts val="0"/>
                        </a:spcAft>
                      </a:pPr>
                      <a:r>
                        <a:rPr lang="en-US" sz="1800" dirty="0">
                          <a:effectLst/>
                          <a:latin typeface="Avenir LT Std 45 Book" panose="020B0502020203020204" pitchFamily="34" charset="0"/>
                        </a:rPr>
                        <a:t>Paris and </a:t>
                      </a:r>
                      <a:r>
                        <a:rPr lang="en-US" sz="1800" dirty="0" err="1">
                          <a:effectLst/>
                          <a:latin typeface="Avenir LT Std 45 Book" panose="020B0502020203020204" pitchFamily="34" charset="0"/>
                        </a:rPr>
                        <a:t>Middlesburg</a:t>
                      </a:r>
                      <a:r>
                        <a:rPr lang="en-US" sz="1800" dirty="0">
                          <a:effectLst/>
                          <a:latin typeface="Avenir LT Std 45 Book" panose="020B0502020203020204" pitchFamily="34" charset="0"/>
                        </a:rPr>
                        <a:t>, Rate per 100,000</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151.8</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latin typeface="Avenir LT Std 45 Book" panose="020B0502020203020204" pitchFamily="34" charset="0"/>
                        </a:rPr>
                        <a:t>9.49</a:t>
                      </a:r>
                      <a:endParaRPr lang="en-US" sz="32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9.49</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66.4</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66.4</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1,841.1</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484.0</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1,262.2</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94.9</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569864">
                <a:tc>
                  <a:txBody>
                    <a:bodyPr/>
                    <a:lstStyle/>
                    <a:p>
                      <a:pPr marL="0" marR="0">
                        <a:lnSpc>
                          <a:spcPct val="107000"/>
                        </a:lnSpc>
                        <a:spcBef>
                          <a:spcPts val="0"/>
                        </a:spcBef>
                        <a:spcAft>
                          <a:spcPts val="0"/>
                        </a:spcAft>
                      </a:pPr>
                      <a:r>
                        <a:rPr lang="en-US" sz="1800" dirty="0">
                          <a:effectLst/>
                          <a:latin typeface="Avenir LT Std 45 Book" panose="020B0502020203020204" pitchFamily="34" charset="0"/>
                        </a:rPr>
                        <a:t>Kentucky, </a:t>
                      </a:r>
                      <a:endParaRPr lang="en-US" sz="3200" dirty="0">
                        <a:effectLst/>
                        <a:latin typeface="Avenir LT Std 45 Book" panose="020B0502020203020204" pitchFamily="34" charset="0"/>
                      </a:endParaRPr>
                    </a:p>
                    <a:p>
                      <a:pPr marL="0" marR="0">
                        <a:lnSpc>
                          <a:spcPct val="107000"/>
                        </a:lnSpc>
                        <a:spcBef>
                          <a:spcPts val="0"/>
                        </a:spcBef>
                        <a:spcAft>
                          <a:spcPts val="0"/>
                        </a:spcAft>
                      </a:pPr>
                      <a:r>
                        <a:rPr lang="en-US" sz="1800" dirty="0">
                          <a:effectLst/>
                          <a:latin typeface="Avenir LT Std 45 Book" panose="020B0502020203020204" pitchFamily="34" charset="0"/>
                        </a:rPr>
                        <a:t>Rate per 100,000</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218.7</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4.7</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55.9</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74.7</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105.5</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2,177.6</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503.0</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1,498.7</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latin typeface="Avenir LT Std 45 Book" panose="020B0502020203020204" pitchFamily="34" charset="0"/>
                        </a:rPr>
                        <a:t>175.9</a:t>
                      </a:r>
                      <a:endParaRPr lang="en-US" sz="32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3" name="Title 2"/>
          <p:cNvSpPr>
            <a:spLocks noGrp="1"/>
          </p:cNvSpPr>
          <p:nvPr>
            <p:ph type="title"/>
          </p:nvPr>
        </p:nvSpPr>
        <p:spPr>
          <a:xfrm>
            <a:off x="838200" y="365124"/>
            <a:ext cx="10598064" cy="1325563"/>
          </a:xfrm>
        </p:spPr>
        <p:txBody>
          <a:bodyPr/>
          <a:lstStyle/>
          <a:p>
            <a:r>
              <a:rPr lang="en-US" dirty="0" smtClean="0"/>
              <a:t>Crime: Offenses Known to Law 			 		Enforcement</a:t>
            </a:r>
            <a:endParaRPr lang="en-US" dirty="0"/>
          </a:p>
        </p:txBody>
      </p:sp>
      <p:sp>
        <p:nvSpPr>
          <p:cNvPr id="5" name="TextBox 4"/>
          <p:cNvSpPr txBox="1"/>
          <p:nvPr/>
        </p:nvSpPr>
        <p:spPr>
          <a:xfrm>
            <a:off x="489858" y="5308706"/>
            <a:ext cx="11070515" cy="584775"/>
          </a:xfrm>
          <a:prstGeom prst="rect">
            <a:avLst/>
          </a:prstGeom>
          <a:noFill/>
        </p:spPr>
        <p:txBody>
          <a:bodyPr wrap="square" rtlCol="0">
            <a:spAutoFit/>
          </a:bodyPr>
          <a:lstStyle/>
          <a:p>
            <a:r>
              <a:rPr lang="en-US" sz="1600" dirty="0">
                <a:latin typeface="Avenir LT Std 45 Book" panose="020B0502020203020204" pitchFamily="34" charset="0"/>
              </a:rPr>
              <a:t>Source: FBI, Uniform Crime Reporting, 2015</a:t>
            </a:r>
          </a:p>
          <a:p>
            <a:r>
              <a:rPr lang="en-US" sz="1600" dirty="0">
                <a:latin typeface="Avenir LT Std 45 Book" panose="020B0502020203020204" pitchFamily="34" charset="0"/>
                <a:hlinkClick r:id="rId3"/>
              </a:rPr>
              <a:t>https://ucr.fbi.gov/crime-in-the-u.s/2015/crime-in-the-u.s.-</a:t>
            </a:r>
            <a:r>
              <a:rPr lang="en-US" sz="1600" dirty="0" smtClean="0">
                <a:latin typeface="Avenir LT Std 45 Book" panose="020B0502020203020204" pitchFamily="34" charset="0"/>
                <a:hlinkClick r:id="rId3"/>
              </a:rPr>
              <a:t>2015/resource-pages/downloads/cius2015datatables.zip</a:t>
            </a:r>
            <a:r>
              <a:rPr lang="en-US" sz="1600" dirty="0" smtClean="0">
                <a:latin typeface="Avenir LT Std 45 Book" panose="020B0502020203020204" pitchFamily="34" charset="0"/>
              </a:rPr>
              <a:t> </a:t>
            </a:r>
            <a:endParaRPr lang="en-US" sz="1600" dirty="0">
              <a:latin typeface="Avenir LT Std 45 Book" panose="020B0502020203020204" pitchFamily="34" charset="0"/>
            </a:endParaRPr>
          </a:p>
        </p:txBody>
      </p:sp>
    </p:spTree>
    <p:extLst>
      <p:ext uri="{BB962C8B-B14F-4D97-AF65-F5344CB8AC3E}">
        <p14:creationId xmlns:p14="http://schemas.microsoft.com/office/powerpoint/2010/main" val="249433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4"/>
            <a:ext cx="9859027" cy="1325563"/>
          </a:xfrm>
        </p:spPr>
        <p:txBody>
          <a:bodyPr/>
          <a:lstStyle/>
          <a:p>
            <a:r>
              <a:rPr lang="en-US" dirty="0"/>
              <a:t>Gross Rent as a </a:t>
            </a:r>
            <a:r>
              <a:rPr lang="en-US" dirty="0" smtClean="0"/>
              <a:t>Percentage </a:t>
            </a:r>
            <a:r>
              <a:rPr lang="en-US" dirty="0"/>
              <a:t>of Household Income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0610162"/>
              </p:ext>
            </p:extLst>
          </p:nvPr>
        </p:nvGraphicFramePr>
        <p:xfrm>
          <a:off x="838200" y="1603714"/>
          <a:ext cx="10515600" cy="369343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189316" y="5437416"/>
            <a:ext cx="9156794" cy="584775"/>
          </a:xfrm>
          <a:prstGeom prst="rect">
            <a:avLst/>
          </a:prstGeom>
          <a:noFill/>
        </p:spPr>
        <p:txBody>
          <a:bodyPr wrap="square" rtlCol="0">
            <a:spAutoFit/>
          </a:bodyPr>
          <a:lstStyle/>
          <a:p>
            <a:r>
              <a:rPr lang="en-US" sz="1600" dirty="0">
                <a:latin typeface="Avenir LT Std 45 Book" panose="020B0502020203020204" pitchFamily="34" charset="0"/>
              </a:rPr>
              <a:t>Source: American Community Survey, 2012-2017, Table </a:t>
            </a:r>
            <a:r>
              <a:rPr lang="en-US" sz="1600" dirty="0" smtClean="0">
                <a:latin typeface="Avenir LT Std 45 Book" panose="020B0502020203020204" pitchFamily="34" charset="0"/>
              </a:rPr>
              <a:t>DP04</a:t>
            </a:r>
          </a:p>
          <a:p>
            <a:r>
              <a:rPr lang="en-US" sz="1600" u="sng" dirty="0">
                <a:latin typeface="Avenir LT Std 45 Book" panose="020B0502020203020204" pitchFamily="34" charset="0"/>
                <a:hlinkClick r:id="rId4"/>
              </a:rPr>
              <a:t>https://factfinder.census.gov/faces/tableservices/jsf/pages/productview.xhtml?src=bkmk</a:t>
            </a:r>
            <a:endParaRPr lang="en-US" sz="1600" dirty="0">
              <a:latin typeface="Avenir LT Std 45 Book" panose="020B0502020203020204" pitchFamily="34" charset="0"/>
            </a:endParaRPr>
          </a:p>
        </p:txBody>
      </p:sp>
      <p:sp>
        <p:nvSpPr>
          <p:cNvPr id="2" name="TextBox 1"/>
          <p:cNvSpPr txBox="1"/>
          <p:nvPr/>
        </p:nvSpPr>
        <p:spPr>
          <a:xfrm>
            <a:off x="8343899" y="2024791"/>
            <a:ext cx="2854532" cy="369332"/>
          </a:xfrm>
          <a:prstGeom prst="rect">
            <a:avLst/>
          </a:prstGeom>
          <a:noFill/>
        </p:spPr>
        <p:txBody>
          <a:bodyPr wrap="square" rtlCol="0">
            <a:spAutoFit/>
          </a:bodyPr>
          <a:lstStyle/>
          <a:p>
            <a:r>
              <a:rPr lang="en-US" dirty="0" smtClean="0">
                <a:latin typeface="Avenir LT Std 45 Book" panose="020B0502020203020204" pitchFamily="34" charset="0"/>
              </a:rPr>
              <a:t>Rent Burden = Over 30%</a:t>
            </a:r>
            <a:endParaRPr lang="en-US" dirty="0">
              <a:latin typeface="Avenir LT Std 45 Book" panose="020B0502020203020204" pitchFamily="34" charset="0"/>
            </a:endParaRPr>
          </a:p>
        </p:txBody>
      </p:sp>
    </p:spTree>
    <p:extLst>
      <p:ext uri="{BB962C8B-B14F-4D97-AF65-F5344CB8AC3E}">
        <p14:creationId xmlns:p14="http://schemas.microsoft.com/office/powerpoint/2010/main" val="713587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Housing Characteristics</a:t>
            </a:r>
            <a:endParaRPr lang="en-US" dirty="0"/>
          </a:p>
        </p:txBody>
      </p:sp>
      <p:sp>
        <p:nvSpPr>
          <p:cNvPr id="5" name="TextBox 4"/>
          <p:cNvSpPr txBox="1"/>
          <p:nvPr/>
        </p:nvSpPr>
        <p:spPr>
          <a:xfrm>
            <a:off x="126587" y="5469111"/>
            <a:ext cx="9036423" cy="584775"/>
          </a:xfrm>
          <a:prstGeom prst="rect">
            <a:avLst/>
          </a:prstGeom>
          <a:noFill/>
        </p:spPr>
        <p:txBody>
          <a:bodyPr wrap="square" rtlCol="0">
            <a:spAutoFit/>
          </a:bodyPr>
          <a:lstStyle/>
          <a:p>
            <a:r>
              <a:rPr lang="en-US" sz="1600" dirty="0">
                <a:latin typeface="Avenir LT Std 45 Book" panose="020B0502020203020204" pitchFamily="34" charset="0"/>
              </a:rPr>
              <a:t>Source: American Community Survey, 2012-2017, Table </a:t>
            </a:r>
            <a:r>
              <a:rPr lang="en-US" sz="1600" dirty="0" smtClean="0">
                <a:latin typeface="Avenir LT Std 45 Book" panose="020B0502020203020204" pitchFamily="34" charset="0"/>
              </a:rPr>
              <a:t>DP04</a:t>
            </a:r>
          </a:p>
          <a:p>
            <a:r>
              <a:rPr lang="en-US" sz="1600" u="sng" dirty="0">
                <a:latin typeface="Avenir LT Std 45 Book" panose="020B0502020203020204" pitchFamily="34" charset="0"/>
                <a:hlinkClick r:id="rId3"/>
              </a:rPr>
              <a:t>https://factfinder.census.gov/faces/tableservices/jsf/pages/productview.xhtml?src=bkmk</a:t>
            </a:r>
            <a:endParaRPr lang="en-US" sz="1600" dirty="0">
              <a:latin typeface="Avenir LT Std 45 Book" panose="020B0502020203020204" pitchFamily="34" charset="0"/>
            </a:endParaRPr>
          </a:p>
        </p:txBody>
      </p:sp>
      <p:graphicFrame>
        <p:nvGraphicFramePr>
          <p:cNvPr id="8" name="Chart 7"/>
          <p:cNvGraphicFramePr/>
          <p:nvPr>
            <p:extLst>
              <p:ext uri="{D42A27DB-BD31-4B8C-83A1-F6EECF244321}">
                <p14:modId xmlns:p14="http://schemas.microsoft.com/office/powerpoint/2010/main" val="1951294305"/>
              </p:ext>
            </p:extLst>
          </p:nvPr>
        </p:nvGraphicFramePr>
        <p:xfrm>
          <a:off x="1126299" y="1628680"/>
          <a:ext cx="5613052" cy="39024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55949304"/>
              </p:ext>
            </p:extLst>
          </p:nvPr>
        </p:nvGraphicFramePr>
        <p:xfrm>
          <a:off x="7871564" y="2126256"/>
          <a:ext cx="3482236" cy="3082650"/>
        </p:xfrm>
        <a:graphic>
          <a:graphicData uri="http://schemas.openxmlformats.org/drawingml/2006/table">
            <a:tbl>
              <a:tblPr firstRow="1" bandRow="1">
                <a:tableStyleId>{0E3FDE45-AF77-4B5C-9715-49D594BDF05E}</a:tableStyleId>
              </a:tblPr>
              <a:tblGrid>
                <a:gridCol w="1741118">
                  <a:extLst>
                    <a:ext uri="{9D8B030D-6E8A-4147-A177-3AD203B41FA5}">
                      <a16:colId xmlns:a16="http://schemas.microsoft.com/office/drawing/2014/main" xmlns="" val="1968978032"/>
                    </a:ext>
                  </a:extLst>
                </a:gridCol>
                <a:gridCol w="1741118">
                  <a:extLst>
                    <a:ext uri="{9D8B030D-6E8A-4147-A177-3AD203B41FA5}">
                      <a16:colId xmlns:a16="http://schemas.microsoft.com/office/drawing/2014/main" xmlns="" val="3570379925"/>
                    </a:ext>
                  </a:extLst>
                </a:gridCol>
              </a:tblGrid>
              <a:tr h="1027550">
                <a:tc>
                  <a:txBody>
                    <a:bodyPr/>
                    <a:lstStyle/>
                    <a:p>
                      <a:r>
                        <a:rPr lang="en-US" b="0" dirty="0" smtClean="0">
                          <a:latin typeface="Avenir LT Std 45 Book" panose="020B0502020203020204" pitchFamily="34" charset="0"/>
                        </a:rPr>
                        <a:t>Renter Occupied Units</a:t>
                      </a:r>
                      <a:endParaRPr lang="en-US" b="0" dirty="0">
                        <a:latin typeface="Avenir LT Std 45 Book" panose="020B0502020203020204" pitchFamily="34" charset="0"/>
                      </a:endParaRPr>
                    </a:p>
                  </a:txBody>
                  <a:tcPr anchor="ctr">
                    <a:lnB w="12700" cmpd="sng">
                      <a:noFill/>
                    </a:lnB>
                  </a:tcPr>
                </a:tc>
                <a:tc>
                  <a:txBody>
                    <a:bodyPr/>
                    <a:lstStyle/>
                    <a:p>
                      <a:r>
                        <a:rPr lang="en-US" b="0" dirty="0" smtClean="0">
                          <a:latin typeface="Avenir LT Std 45 Book" panose="020B0502020203020204" pitchFamily="34" charset="0"/>
                        </a:rPr>
                        <a:t>3,057</a:t>
                      </a:r>
                      <a:endParaRPr lang="en-US" b="0" dirty="0">
                        <a:latin typeface="Avenir LT Std 45 Book" panose="020B0502020203020204" pitchFamily="34" charset="0"/>
                      </a:endParaRPr>
                    </a:p>
                  </a:txBody>
                  <a:tcPr anchor="ctr">
                    <a:lnB w="12700" cmpd="sng">
                      <a:noFill/>
                    </a:lnB>
                  </a:tcPr>
                </a:tc>
                <a:extLst>
                  <a:ext uri="{0D108BD9-81ED-4DB2-BD59-A6C34878D82A}">
                    <a16:rowId xmlns:a16="http://schemas.microsoft.com/office/drawing/2014/main" xmlns="" val="2721770189"/>
                  </a:ext>
                </a:extLst>
              </a:tr>
              <a:tr h="1027550">
                <a:tc>
                  <a:txBody>
                    <a:bodyPr/>
                    <a:lstStyle/>
                    <a:p>
                      <a:r>
                        <a:rPr lang="en-US" b="0" dirty="0" smtClean="0">
                          <a:latin typeface="Avenir LT Std 45 Book" panose="020B0502020203020204" pitchFamily="34" charset="0"/>
                        </a:rPr>
                        <a:t>Owner Occupied Units</a:t>
                      </a:r>
                      <a:endParaRPr lang="en-US" b="0" dirty="0">
                        <a:latin typeface="Avenir LT Std 45 Book" panose="020B0502020203020204" pitchFamily="34" charset="0"/>
                      </a:endParaRP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dirty="0" smtClean="0">
                          <a:latin typeface="Avenir LT Std 45 Book" panose="020B0502020203020204" pitchFamily="34" charset="0"/>
                        </a:rPr>
                        <a:t>5,059</a:t>
                      </a:r>
                      <a:endParaRPr lang="en-US" b="0" dirty="0">
                        <a:latin typeface="Avenir LT Std 45 Book" panose="020B0502020203020204" pitchFamily="34" charset="0"/>
                      </a:endParaRPr>
                    </a:p>
                  </a:txBody>
                  <a:tcPr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05490633"/>
                  </a:ext>
                </a:extLst>
              </a:tr>
              <a:tr h="1027550">
                <a:tc>
                  <a:txBody>
                    <a:bodyPr/>
                    <a:lstStyle/>
                    <a:p>
                      <a:r>
                        <a:rPr lang="en-US" b="1" dirty="0" smtClean="0">
                          <a:latin typeface="Avenir LT Std 45 Book" panose="020B0502020203020204" pitchFamily="34" charset="0"/>
                        </a:rPr>
                        <a:t>Total</a:t>
                      </a:r>
                      <a:r>
                        <a:rPr lang="en-US" b="1" baseline="0" dirty="0" smtClean="0">
                          <a:latin typeface="Avenir LT Std 45 Book" panose="020B0502020203020204" pitchFamily="34" charset="0"/>
                        </a:rPr>
                        <a:t> Housing Units</a:t>
                      </a:r>
                      <a:endParaRPr lang="en-US" b="1" dirty="0">
                        <a:latin typeface="Avenir LT Std 45 Book" panose="020B0502020203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r>
                        <a:rPr lang="en-US" b="1" dirty="0" smtClean="0">
                          <a:latin typeface="Avenir LT Std 45 Book" panose="020B0502020203020204" pitchFamily="34" charset="0"/>
                        </a:rPr>
                        <a:t>9,024</a:t>
                      </a:r>
                      <a:endParaRPr lang="en-US" b="1" dirty="0">
                        <a:latin typeface="Avenir LT Std 45 Book" panose="020B0502020203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3274331682"/>
                  </a:ext>
                </a:extLst>
              </a:tr>
            </a:tbl>
          </a:graphicData>
        </a:graphic>
      </p:graphicFrame>
    </p:spTree>
    <p:extLst>
      <p:ext uri="{BB962C8B-B14F-4D97-AF65-F5344CB8AC3E}">
        <p14:creationId xmlns:p14="http://schemas.microsoft.com/office/powerpoint/2010/main" val="2640126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B0F0"/>
                </a:solidFill>
              </a:rPr>
              <a:t>Telling Your Story</a:t>
            </a:r>
            <a:endParaRPr lang="en-US" dirty="0">
              <a:solidFill>
                <a:srgbClr val="00B0F0"/>
              </a:solidFill>
            </a:endParaRPr>
          </a:p>
        </p:txBody>
      </p:sp>
    </p:spTree>
    <p:extLst>
      <p:ext uri="{BB962C8B-B14F-4D97-AF65-F5344CB8AC3E}">
        <p14:creationId xmlns:p14="http://schemas.microsoft.com/office/powerpoint/2010/main" val="1834419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361942" y="1531310"/>
            <a:ext cx="6117227" cy="3966368"/>
          </a:xfrm>
        </p:spPr>
        <p:txBody>
          <a:bodyPr>
            <a:normAutofit fontScale="92500" lnSpcReduction="10000"/>
          </a:bodyPr>
          <a:lstStyle/>
          <a:p>
            <a:r>
              <a:rPr lang="en-US" dirty="0" smtClean="0"/>
              <a:t>State the need clearly</a:t>
            </a:r>
          </a:p>
          <a:p>
            <a:pPr marL="0" indent="0">
              <a:buNone/>
            </a:pPr>
            <a:endParaRPr lang="en-US" dirty="0" smtClean="0"/>
          </a:p>
          <a:p>
            <a:r>
              <a:rPr lang="en-US" dirty="0" smtClean="0"/>
              <a:t>Use data to back up the need</a:t>
            </a:r>
          </a:p>
          <a:p>
            <a:pPr marL="0" indent="0">
              <a:buNone/>
            </a:pPr>
            <a:endParaRPr lang="en-US" dirty="0" smtClean="0"/>
          </a:p>
          <a:p>
            <a:r>
              <a:rPr lang="en-US" dirty="0" smtClean="0"/>
              <a:t>Give an example of someone affected</a:t>
            </a:r>
          </a:p>
          <a:p>
            <a:endParaRPr lang="en-US" dirty="0" smtClean="0"/>
          </a:p>
          <a:p>
            <a:r>
              <a:rPr lang="en-US" dirty="0" smtClean="0"/>
              <a:t>Provide a clear statement of what you plan to do about the need</a:t>
            </a:r>
            <a:endParaRPr lang="en-US" dirty="0"/>
          </a:p>
        </p:txBody>
      </p:sp>
      <p:sp>
        <p:nvSpPr>
          <p:cNvPr id="3" name="Title 2"/>
          <p:cNvSpPr>
            <a:spLocks noGrp="1"/>
          </p:cNvSpPr>
          <p:nvPr>
            <p:ph type="title"/>
          </p:nvPr>
        </p:nvSpPr>
        <p:spPr/>
        <p:txBody>
          <a:bodyPr/>
          <a:lstStyle/>
          <a:p>
            <a:r>
              <a:rPr lang="en-US" dirty="0" smtClean="0"/>
              <a:t>Elements of a Strong Story</a:t>
            </a:r>
            <a:endParaRPr lang="en-US" dirty="0"/>
          </a:p>
        </p:txBody>
      </p:sp>
      <p:pic>
        <p:nvPicPr>
          <p:cNvPr id="9" name="Picture 8">
            <a:extLst>
              <a:ext uri="{FF2B5EF4-FFF2-40B4-BE49-F238E27FC236}">
                <a16:creationId xmlns:a16="http://schemas.microsoft.com/office/drawing/2014/main" xmlns="" id="{456DEB6E-47BA-4E51-B3A6-AE0072975B21}"/>
              </a:ext>
            </a:extLst>
          </p:cNvPr>
          <p:cNvPicPr>
            <a:picLocks noChangeAspect="1"/>
          </p:cNvPicPr>
          <p:nvPr/>
        </p:nvPicPr>
        <p:blipFill>
          <a:blip r:embed="rId3"/>
          <a:stretch>
            <a:fillRect/>
          </a:stretch>
        </p:blipFill>
        <p:spPr>
          <a:xfrm>
            <a:off x="7170234" y="2051825"/>
            <a:ext cx="4843346" cy="27367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888598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58829" y="1027905"/>
            <a:ext cx="4021056" cy="3965575"/>
          </a:xfrm>
        </p:spPr>
      </p:pic>
      <p:sp>
        <p:nvSpPr>
          <p:cNvPr id="3" name="Title 2"/>
          <p:cNvSpPr>
            <a:spLocks noGrp="1"/>
          </p:cNvSpPr>
          <p:nvPr>
            <p:ph type="title"/>
          </p:nvPr>
        </p:nvSpPr>
        <p:spPr/>
        <p:txBody>
          <a:bodyPr/>
          <a:lstStyle/>
          <a:p>
            <a:r>
              <a:rPr lang="en-US" dirty="0" smtClean="0"/>
              <a:t>I Like Your Story</a:t>
            </a:r>
            <a:endParaRPr lang="en-US" dirty="0"/>
          </a:p>
        </p:txBody>
      </p:sp>
    </p:spTree>
    <p:extLst>
      <p:ext uri="{BB962C8B-B14F-4D97-AF65-F5344CB8AC3E}">
        <p14:creationId xmlns:p14="http://schemas.microsoft.com/office/powerpoint/2010/main" val="859468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B0F0"/>
                </a:solidFill>
              </a:rPr>
              <a:t>Questions and Discussion</a:t>
            </a:r>
            <a:endParaRPr lang="en-US" dirty="0">
              <a:solidFill>
                <a:srgbClr val="00B0F0"/>
              </a:solidFill>
            </a:endParaRPr>
          </a:p>
        </p:txBody>
      </p:sp>
    </p:spTree>
    <p:extLst>
      <p:ext uri="{BB962C8B-B14F-4D97-AF65-F5344CB8AC3E}">
        <p14:creationId xmlns:p14="http://schemas.microsoft.com/office/powerpoint/2010/main" val="235669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0621" y="1872958"/>
            <a:ext cx="5089358" cy="3966368"/>
          </a:xfrm>
        </p:spPr>
        <p:txBody>
          <a:bodyPr/>
          <a:lstStyle/>
          <a:p>
            <a:r>
              <a:rPr lang="en-US" dirty="0" smtClean="0"/>
              <a:t>What data can tell us</a:t>
            </a:r>
          </a:p>
          <a:p>
            <a:endParaRPr lang="en-US" dirty="0" smtClean="0"/>
          </a:p>
          <a:p>
            <a:r>
              <a:rPr lang="en-US" dirty="0" smtClean="0"/>
              <a:t>Digging in</a:t>
            </a:r>
          </a:p>
          <a:p>
            <a:endParaRPr lang="en-US" dirty="0" smtClean="0"/>
          </a:p>
          <a:p>
            <a:r>
              <a:rPr lang="en-US" dirty="0" smtClean="0"/>
              <a:t>I like your story</a:t>
            </a:r>
            <a:endParaRPr lang="en-US" dirty="0"/>
          </a:p>
        </p:txBody>
      </p:sp>
      <p:sp>
        <p:nvSpPr>
          <p:cNvPr id="3" name="Title 2"/>
          <p:cNvSpPr>
            <a:spLocks noGrp="1"/>
          </p:cNvSpPr>
          <p:nvPr>
            <p:ph type="title"/>
          </p:nvPr>
        </p:nvSpPr>
        <p:spPr/>
        <p:txBody>
          <a:bodyPr/>
          <a:lstStyle/>
          <a:p>
            <a:r>
              <a:rPr lang="en-US" dirty="0" smtClean="0"/>
              <a:t>Session Overview</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9979" y="1690687"/>
            <a:ext cx="4388272" cy="2828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9611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02745" y="1690687"/>
            <a:ext cx="6284496" cy="4271702"/>
          </a:xfrm>
        </p:spPr>
        <p:txBody>
          <a:bodyPr>
            <a:normAutofit fontScale="92500"/>
          </a:bodyPr>
          <a:lstStyle/>
          <a:p>
            <a:r>
              <a:rPr lang="en-US" dirty="0" smtClean="0"/>
              <a:t>Population Change</a:t>
            </a:r>
          </a:p>
          <a:p>
            <a:r>
              <a:rPr lang="en-US" dirty="0" smtClean="0"/>
              <a:t>Geographic Mobility by Education</a:t>
            </a:r>
          </a:p>
          <a:p>
            <a:r>
              <a:rPr lang="en-US" dirty="0" smtClean="0"/>
              <a:t>Household Income and Poverty</a:t>
            </a:r>
          </a:p>
          <a:p>
            <a:r>
              <a:rPr lang="en-US" dirty="0" smtClean="0"/>
              <a:t>Grandparents Raising Grandchildren</a:t>
            </a:r>
          </a:p>
          <a:p>
            <a:r>
              <a:rPr lang="en-US" dirty="0" smtClean="0"/>
              <a:t>Health Indicators</a:t>
            </a:r>
          </a:p>
          <a:p>
            <a:r>
              <a:rPr lang="en-US" dirty="0" smtClean="0"/>
              <a:t>Crime Incidents </a:t>
            </a:r>
          </a:p>
          <a:p>
            <a:r>
              <a:rPr lang="en-US" dirty="0" smtClean="0"/>
              <a:t>Housing Costs</a:t>
            </a:r>
          </a:p>
          <a:p>
            <a:r>
              <a:rPr lang="en-US" dirty="0" smtClean="0"/>
              <a:t>Housing Characteristics</a:t>
            </a:r>
            <a:endParaRPr lang="en-US" dirty="0"/>
          </a:p>
        </p:txBody>
      </p:sp>
      <p:sp>
        <p:nvSpPr>
          <p:cNvPr id="3" name="Title 2"/>
          <p:cNvSpPr>
            <a:spLocks noGrp="1"/>
          </p:cNvSpPr>
          <p:nvPr>
            <p:ph type="title"/>
          </p:nvPr>
        </p:nvSpPr>
        <p:spPr/>
        <p:txBody>
          <a:bodyPr/>
          <a:lstStyle/>
          <a:p>
            <a:r>
              <a:rPr lang="en-US" dirty="0" smtClean="0"/>
              <a:t>Types of Data to Help Tell Your Story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276" y="2600741"/>
            <a:ext cx="4473903" cy="2516691"/>
          </a:xfrm>
          <a:prstGeom prst="rect">
            <a:avLst/>
          </a:prstGeom>
        </p:spPr>
      </p:pic>
    </p:spTree>
    <p:extLst>
      <p:ext uri="{BB962C8B-B14F-4D97-AF65-F5344CB8AC3E}">
        <p14:creationId xmlns:p14="http://schemas.microsoft.com/office/powerpoint/2010/main" val="1581887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hlinkClick r:id="rId2"/>
              </a:rPr>
              <a:t>http://www.countyhealthrankings.org/</a:t>
            </a:r>
            <a:endParaRPr lang="en-US" dirty="0"/>
          </a:p>
        </p:txBody>
      </p:sp>
      <p:sp>
        <p:nvSpPr>
          <p:cNvPr id="3" name="Title 2"/>
          <p:cNvSpPr>
            <a:spLocks noGrp="1"/>
          </p:cNvSpPr>
          <p:nvPr>
            <p:ph type="title"/>
          </p:nvPr>
        </p:nvSpPr>
        <p:spPr/>
        <p:txBody>
          <a:bodyPr/>
          <a:lstStyle/>
          <a:p>
            <a:r>
              <a:rPr lang="en-US" dirty="0" smtClean="0"/>
              <a:t>County Health Rankings</a:t>
            </a:r>
            <a:endParaRPr lang="en-US" dirty="0"/>
          </a:p>
        </p:txBody>
      </p:sp>
    </p:spTree>
    <p:extLst>
      <p:ext uri="{BB962C8B-B14F-4D97-AF65-F5344CB8AC3E}">
        <p14:creationId xmlns:p14="http://schemas.microsoft.com/office/powerpoint/2010/main" val="310057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Population Change</a:t>
            </a:r>
            <a:endParaRPr lang="en-US" dirty="0"/>
          </a:p>
        </p:txBody>
      </p:sp>
      <p:sp>
        <p:nvSpPr>
          <p:cNvPr id="5" name="TextBox 4"/>
          <p:cNvSpPr txBox="1"/>
          <p:nvPr/>
        </p:nvSpPr>
        <p:spPr>
          <a:xfrm>
            <a:off x="838200" y="5333042"/>
            <a:ext cx="9849853" cy="584775"/>
          </a:xfrm>
          <a:prstGeom prst="rect">
            <a:avLst/>
          </a:prstGeom>
          <a:noFill/>
        </p:spPr>
        <p:txBody>
          <a:bodyPr wrap="square" rtlCol="0">
            <a:spAutoFit/>
          </a:bodyPr>
          <a:lstStyle/>
          <a:p>
            <a:r>
              <a:rPr lang="en-US" sz="1600" dirty="0">
                <a:latin typeface="Avenir LT Std 45 Book" panose="020B0502020203020204" pitchFamily="34" charset="0"/>
              </a:rPr>
              <a:t>Source: </a:t>
            </a:r>
            <a:r>
              <a:rPr lang="en-US" sz="1600" dirty="0" smtClean="0">
                <a:latin typeface="Avenir LT Std 45 Book" panose="020B0502020203020204" pitchFamily="34" charset="0"/>
              </a:rPr>
              <a:t> </a:t>
            </a:r>
            <a:r>
              <a:rPr lang="en-US" sz="1600" dirty="0">
                <a:latin typeface="Avenir LT Std 45 Book" panose="020B0502020203020204" pitchFamily="34" charset="0"/>
              </a:rPr>
              <a:t>U.S. Census, 2018 Population Estimates, Table </a:t>
            </a:r>
            <a:r>
              <a:rPr lang="en-US" sz="1600" dirty="0" smtClean="0">
                <a:latin typeface="Avenir LT Std 45 Book" panose="020B0502020203020204" pitchFamily="34" charset="0"/>
              </a:rPr>
              <a:t>PEPTCOMP</a:t>
            </a:r>
          </a:p>
          <a:p>
            <a:r>
              <a:rPr lang="en-US" sz="1600" u="sng" dirty="0">
                <a:latin typeface="Avenir LT Std 45 Book" panose="020B0502020203020204" pitchFamily="34" charset="0"/>
                <a:hlinkClick r:id="rId3"/>
              </a:rPr>
              <a:t>https://factfinder.census.gov/faces/tableservices/jsf/pages/productview.xhtml?src=bkmk</a:t>
            </a:r>
            <a:endParaRPr lang="en-US" sz="1600" dirty="0">
              <a:latin typeface="Avenir LT Std 45 Book" panose="020B050202020302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071340135"/>
              </p:ext>
            </p:extLst>
          </p:nvPr>
        </p:nvGraphicFramePr>
        <p:xfrm>
          <a:off x="936674" y="1934770"/>
          <a:ext cx="10556091" cy="2981725"/>
        </p:xfrm>
        <a:graphic>
          <a:graphicData uri="http://schemas.openxmlformats.org/drawingml/2006/table">
            <a:tbl>
              <a:tblPr firstRow="1" firstCol="1" bandRow="1">
                <a:tableStyleId>{5C22544A-7EE6-4342-B048-85BDC9FD1C3A}</a:tableStyleId>
              </a:tblPr>
              <a:tblGrid>
                <a:gridCol w="2203128">
                  <a:extLst>
                    <a:ext uri="{9D8B030D-6E8A-4147-A177-3AD203B41FA5}">
                      <a16:colId xmlns:a16="http://schemas.microsoft.com/office/drawing/2014/main" xmlns="" val="4017251990"/>
                    </a:ext>
                  </a:extLst>
                </a:gridCol>
                <a:gridCol w="2614358">
                  <a:extLst>
                    <a:ext uri="{9D8B030D-6E8A-4147-A177-3AD203B41FA5}">
                      <a16:colId xmlns:a16="http://schemas.microsoft.com/office/drawing/2014/main" xmlns="" val="2070142125"/>
                    </a:ext>
                  </a:extLst>
                </a:gridCol>
                <a:gridCol w="2243590">
                  <a:extLst>
                    <a:ext uri="{9D8B030D-6E8A-4147-A177-3AD203B41FA5}">
                      <a16:colId xmlns:a16="http://schemas.microsoft.com/office/drawing/2014/main" xmlns="" val="2434804434"/>
                    </a:ext>
                  </a:extLst>
                </a:gridCol>
                <a:gridCol w="1587963">
                  <a:extLst>
                    <a:ext uri="{9D8B030D-6E8A-4147-A177-3AD203B41FA5}">
                      <a16:colId xmlns:a16="http://schemas.microsoft.com/office/drawing/2014/main" xmlns="" val="678137483"/>
                    </a:ext>
                  </a:extLst>
                </a:gridCol>
                <a:gridCol w="1907052">
                  <a:extLst>
                    <a:ext uri="{9D8B030D-6E8A-4147-A177-3AD203B41FA5}">
                      <a16:colId xmlns:a16="http://schemas.microsoft.com/office/drawing/2014/main" xmlns="" val="3140399190"/>
                    </a:ext>
                  </a:extLst>
                </a:gridCol>
              </a:tblGrid>
              <a:tr h="960416">
                <a:tc>
                  <a:txBody>
                    <a:bodyPr/>
                    <a:lstStyle/>
                    <a:p>
                      <a:pPr marL="0" marR="0">
                        <a:lnSpc>
                          <a:spcPct val="107000"/>
                        </a:lnSpc>
                        <a:spcBef>
                          <a:spcPts val="0"/>
                        </a:spcBef>
                        <a:spcAft>
                          <a:spcPts val="800"/>
                        </a:spcAft>
                      </a:pPr>
                      <a:r>
                        <a:rPr lang="en-US" sz="1800" dirty="0">
                          <a:effectLst/>
                          <a:latin typeface="Avenir LT Std 45 Book" panose="020B0502020203020204" pitchFamily="34" charset="0"/>
                        </a:rPr>
                        <a:t> </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gn="ctr">
                        <a:lnSpc>
                          <a:spcPct val="107000"/>
                        </a:lnSpc>
                        <a:spcBef>
                          <a:spcPts val="0"/>
                        </a:spcBef>
                        <a:spcAft>
                          <a:spcPts val="800"/>
                        </a:spcAft>
                      </a:pPr>
                      <a:r>
                        <a:rPr lang="en-US" sz="2000" dirty="0">
                          <a:solidFill>
                            <a:schemeClr val="tx1"/>
                          </a:solidFill>
                          <a:effectLst/>
                          <a:latin typeface="Avenir LT Std 45 Book" panose="020B0502020203020204" pitchFamily="34" charset="0"/>
                        </a:rPr>
                        <a:t>Total </a:t>
                      </a:r>
                      <a:r>
                        <a:rPr lang="en-US" sz="2000" dirty="0" smtClean="0">
                          <a:solidFill>
                            <a:schemeClr val="tx1"/>
                          </a:solidFill>
                          <a:effectLst/>
                          <a:latin typeface="Avenir LT Std 45 Book" panose="020B0502020203020204" pitchFamily="34" charset="0"/>
                        </a:rPr>
                        <a:t>Population </a:t>
                      </a:r>
                      <a:r>
                        <a:rPr lang="en-US" sz="2000" dirty="0">
                          <a:solidFill>
                            <a:schemeClr val="tx1"/>
                          </a:solidFill>
                          <a:effectLst/>
                          <a:latin typeface="Avenir LT Std 45 Book" panose="020B0502020203020204" pitchFamily="34" charset="0"/>
                        </a:rPr>
                        <a:t>C</a:t>
                      </a:r>
                      <a:r>
                        <a:rPr lang="en-US" sz="2000" dirty="0" smtClean="0">
                          <a:solidFill>
                            <a:schemeClr val="tx1"/>
                          </a:solidFill>
                          <a:effectLst/>
                          <a:latin typeface="Avenir LT Std 45 Book" panose="020B0502020203020204" pitchFamily="34" charset="0"/>
                        </a:rPr>
                        <a:t>hange</a:t>
                      </a:r>
                      <a:r>
                        <a:rPr lang="en-US" sz="2000" dirty="0">
                          <a:solidFill>
                            <a:schemeClr val="tx1"/>
                          </a:solidFill>
                          <a:effectLst/>
                          <a:latin typeface="Avenir LT Std 45 Book" panose="020B0502020203020204" pitchFamily="34" charset="0"/>
                        </a:rPr>
                        <a:t>, 2010-2018</a:t>
                      </a:r>
                      <a:endParaRPr lang="en-US" sz="2000"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marL="0" marR="0" algn="ctr">
                        <a:lnSpc>
                          <a:spcPct val="107000"/>
                        </a:lnSpc>
                        <a:spcBef>
                          <a:spcPts val="0"/>
                        </a:spcBef>
                        <a:spcAft>
                          <a:spcPts val="800"/>
                        </a:spcAft>
                      </a:pPr>
                      <a:r>
                        <a:rPr lang="en-US" sz="2000" dirty="0">
                          <a:solidFill>
                            <a:schemeClr val="tx1"/>
                          </a:solidFill>
                          <a:effectLst/>
                          <a:latin typeface="Avenir LT Std 45 Book" panose="020B0502020203020204" pitchFamily="34" charset="0"/>
                        </a:rPr>
                        <a:t>Natural </a:t>
                      </a:r>
                      <a:r>
                        <a:rPr lang="en-US" sz="2000" dirty="0" smtClean="0">
                          <a:solidFill>
                            <a:schemeClr val="tx1"/>
                          </a:solidFill>
                          <a:effectLst/>
                          <a:latin typeface="Avenir LT Std 45 Book" panose="020B0502020203020204" pitchFamily="34" charset="0"/>
                        </a:rPr>
                        <a:t>Increase </a:t>
                      </a:r>
                    </a:p>
                    <a:p>
                      <a:pPr marL="0" marR="0" algn="ctr">
                        <a:lnSpc>
                          <a:spcPct val="107000"/>
                        </a:lnSpc>
                        <a:spcBef>
                          <a:spcPts val="0"/>
                        </a:spcBef>
                        <a:spcAft>
                          <a:spcPts val="800"/>
                        </a:spcAft>
                      </a:pPr>
                      <a:r>
                        <a:rPr lang="en-US" sz="2000" dirty="0" smtClean="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rPr>
                        <a:t>(Births – Deaths)</a:t>
                      </a:r>
                      <a:endParaRPr lang="en-US" sz="2000"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accent2"/>
                    </a:solidFill>
                  </a:tcPr>
                </a:tc>
                <a:tc gridSpan="2">
                  <a:txBody>
                    <a:bodyPr/>
                    <a:lstStyle/>
                    <a:p>
                      <a:pPr marL="0" marR="0" algn="ctr">
                        <a:lnSpc>
                          <a:spcPct val="107000"/>
                        </a:lnSpc>
                        <a:spcBef>
                          <a:spcPts val="0"/>
                        </a:spcBef>
                        <a:spcAft>
                          <a:spcPts val="800"/>
                        </a:spcAft>
                      </a:pPr>
                      <a:r>
                        <a:rPr lang="en-US" sz="2000" dirty="0" smtClean="0">
                          <a:solidFill>
                            <a:schemeClr val="tx1"/>
                          </a:solidFill>
                          <a:effectLst/>
                          <a:latin typeface="Avenir LT Std 45 Book" panose="020B0502020203020204" pitchFamily="34" charset="0"/>
                        </a:rPr>
                        <a:t>Net Migration</a:t>
                      </a:r>
                      <a:r>
                        <a:rPr lang="en-US" sz="2000" dirty="0">
                          <a:solidFill>
                            <a:schemeClr val="tx1"/>
                          </a:solidFill>
                          <a:effectLst/>
                          <a:latin typeface="Avenir LT Std 45 Book" panose="020B0502020203020204" pitchFamily="34" charset="0"/>
                        </a:rPr>
                        <a:t> </a:t>
                      </a:r>
                      <a:endParaRPr lang="en-US" sz="2000"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accent2"/>
                    </a:solidFill>
                  </a:tcPr>
                </a:tc>
                <a:tc hMerge="1">
                  <a:txBody>
                    <a:bodyPr/>
                    <a:lstStyle/>
                    <a:p>
                      <a:endParaRPr lang="en-US"/>
                    </a:p>
                  </a:txBody>
                  <a:tcPr/>
                </a:tc>
                <a:extLst>
                  <a:ext uri="{0D108BD9-81ED-4DB2-BD59-A6C34878D82A}">
                    <a16:rowId xmlns:a16="http://schemas.microsoft.com/office/drawing/2014/main" xmlns="" val="2443942799"/>
                  </a:ext>
                </a:extLst>
              </a:tr>
              <a:tr h="478105">
                <a:tc>
                  <a:txBody>
                    <a:bodyPr/>
                    <a:lstStyle/>
                    <a:p>
                      <a:pPr marL="0" marR="0">
                        <a:lnSpc>
                          <a:spcPct val="107000"/>
                        </a:lnSpc>
                        <a:spcBef>
                          <a:spcPts val="0"/>
                        </a:spcBef>
                        <a:spcAft>
                          <a:spcPts val="800"/>
                        </a:spcAft>
                      </a:pPr>
                      <a:r>
                        <a:rPr lang="en-US" sz="1800">
                          <a:effectLst/>
                          <a:latin typeface="Avenir LT Std 45 Book" panose="020B0502020203020204" pitchFamily="34" charset="0"/>
                        </a:rPr>
                        <a:t> </a:t>
                      </a:r>
                      <a:endParaRPr lang="en-US" sz="18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dirty="0">
                          <a:effectLst/>
                          <a:latin typeface="Avenir LT Std 45 Book" panose="020B0502020203020204" pitchFamily="34" charset="0"/>
                        </a:rPr>
                        <a:t> </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endParaRPr lang="en-US" sz="18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800"/>
                        </a:spcAft>
                      </a:pPr>
                      <a:r>
                        <a:rPr lang="en-US" sz="1800" b="1" dirty="0">
                          <a:effectLst/>
                          <a:latin typeface="Avenir LT Std 45 Book" panose="020B0502020203020204" pitchFamily="34" charset="0"/>
                        </a:rPr>
                        <a:t>International</a:t>
                      </a:r>
                      <a:endParaRPr lang="en-US" sz="18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800"/>
                        </a:spcAft>
                      </a:pPr>
                      <a:r>
                        <a:rPr lang="en-US" sz="1800" b="1" dirty="0">
                          <a:effectLst/>
                          <a:latin typeface="Avenir LT Std 45 Book" panose="020B0502020203020204" pitchFamily="34" charset="0"/>
                        </a:rPr>
                        <a:t>Domestic</a:t>
                      </a:r>
                      <a:endParaRPr lang="en-US" sz="18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35448360"/>
                  </a:ext>
                </a:extLst>
              </a:tr>
              <a:tr h="478105">
                <a:tc>
                  <a:txBody>
                    <a:bodyPr/>
                    <a:lstStyle/>
                    <a:p>
                      <a:pPr marL="0" marR="0">
                        <a:lnSpc>
                          <a:spcPct val="107000"/>
                        </a:lnSpc>
                        <a:spcBef>
                          <a:spcPts val="0"/>
                        </a:spcBef>
                        <a:spcAft>
                          <a:spcPts val="800"/>
                        </a:spcAft>
                      </a:pPr>
                      <a:r>
                        <a:rPr lang="en-US" sz="1800">
                          <a:effectLst/>
                          <a:latin typeface="Avenir LT Std 45 Book" panose="020B0502020203020204" pitchFamily="34" charset="0"/>
                        </a:rPr>
                        <a:t>Bourbon County, KY</a:t>
                      </a:r>
                      <a:endParaRPr lang="en-US" sz="18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dirty="0">
                          <a:effectLst/>
                          <a:latin typeface="Avenir LT Std 45 Book" panose="020B0502020203020204" pitchFamily="34" charset="0"/>
                        </a:rPr>
                        <a:t>174</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latin typeface="Avenir LT Std 45 Book" panose="020B0502020203020204" pitchFamily="34" charset="0"/>
                        </a:rPr>
                        <a:t>112</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800"/>
                        </a:spcAft>
                      </a:pPr>
                      <a:r>
                        <a:rPr lang="en-US" sz="1800" dirty="0">
                          <a:effectLst/>
                          <a:latin typeface="Avenir LT Std 45 Book" panose="020B0502020203020204" pitchFamily="34" charset="0"/>
                        </a:rPr>
                        <a:t>176</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800"/>
                        </a:spcAft>
                      </a:pPr>
                      <a:r>
                        <a:rPr lang="en-US" sz="1800" dirty="0">
                          <a:effectLst/>
                          <a:latin typeface="Avenir LT Std 45 Book" panose="020B0502020203020204" pitchFamily="34" charset="0"/>
                        </a:rPr>
                        <a:t>-97</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42174215"/>
                  </a:ext>
                </a:extLst>
              </a:tr>
              <a:tr h="478105">
                <a:tc>
                  <a:txBody>
                    <a:bodyPr/>
                    <a:lstStyle/>
                    <a:p>
                      <a:pPr marL="0" marR="0">
                        <a:lnSpc>
                          <a:spcPct val="107000"/>
                        </a:lnSpc>
                        <a:spcBef>
                          <a:spcPts val="0"/>
                        </a:spcBef>
                        <a:spcAft>
                          <a:spcPts val="800"/>
                        </a:spcAft>
                      </a:pPr>
                      <a:r>
                        <a:rPr lang="en-US" sz="1800">
                          <a:effectLst/>
                          <a:latin typeface="Avenir LT Std 45 Book" panose="020B0502020203020204" pitchFamily="34" charset="0"/>
                        </a:rPr>
                        <a:t>Kentucky</a:t>
                      </a:r>
                      <a:endParaRPr lang="en-US" sz="18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dirty="0" smtClean="0">
                          <a:effectLst/>
                          <a:latin typeface="Avenir LT Std 45 Book" panose="020B0502020203020204" pitchFamily="34" charset="0"/>
                        </a:rPr>
                        <a:t>129,069</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smtClean="0">
                          <a:effectLst/>
                          <a:latin typeface="Avenir LT Std 45 Book" panose="020B0502020203020204" pitchFamily="34" charset="0"/>
                        </a:rPr>
                        <a:t>86,975</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800"/>
                        </a:spcAft>
                      </a:pPr>
                      <a:r>
                        <a:rPr lang="en-US" sz="1800" dirty="0">
                          <a:effectLst/>
                          <a:latin typeface="Avenir LT Std 45 Book" panose="020B0502020203020204" pitchFamily="34" charset="0"/>
                        </a:rPr>
                        <a:t>54,633</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800"/>
                        </a:spcAft>
                      </a:pPr>
                      <a:r>
                        <a:rPr lang="en-US" sz="1800" dirty="0">
                          <a:effectLst/>
                          <a:latin typeface="Avenir LT Std 45 Book" panose="020B0502020203020204" pitchFamily="34" charset="0"/>
                        </a:rPr>
                        <a:t>-11,640</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249940757"/>
                  </a:ext>
                </a:extLst>
              </a:tr>
              <a:tr h="478105">
                <a:tc>
                  <a:txBody>
                    <a:bodyPr/>
                    <a:lstStyle/>
                    <a:p>
                      <a:pPr marL="0" marR="0">
                        <a:lnSpc>
                          <a:spcPct val="107000"/>
                        </a:lnSpc>
                        <a:spcBef>
                          <a:spcPts val="0"/>
                        </a:spcBef>
                        <a:spcAft>
                          <a:spcPts val="800"/>
                        </a:spcAft>
                      </a:pPr>
                      <a:r>
                        <a:rPr lang="en-US" sz="1800">
                          <a:effectLst/>
                          <a:latin typeface="Avenir LT Std 45 Book" panose="020B0502020203020204" pitchFamily="34" charset="0"/>
                        </a:rPr>
                        <a:t>United States</a:t>
                      </a:r>
                      <a:endParaRPr lang="en-US" sz="18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800" dirty="0" smtClean="0">
                          <a:effectLst/>
                          <a:latin typeface="Avenir LT Std 45 Book" panose="020B0502020203020204" pitchFamily="34" charset="0"/>
                        </a:rPr>
                        <a:t>18,409,329</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smtClean="0">
                          <a:effectLst/>
                          <a:latin typeface="Avenir LT Std 45 Book" panose="020B0502020203020204" pitchFamily="34" charset="0"/>
                        </a:rPr>
                        <a:t>10,714,959</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800"/>
                        </a:spcAft>
                      </a:pPr>
                      <a:r>
                        <a:rPr lang="en-US" sz="1800" dirty="0">
                          <a:effectLst/>
                          <a:latin typeface="Avenir LT Std 45 Book" panose="020B0502020203020204" pitchFamily="34" charset="0"/>
                        </a:rPr>
                        <a:t>7,694,370</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800"/>
                        </a:spcAft>
                      </a:pPr>
                      <a:r>
                        <a:rPr lang="en-US" sz="1800" dirty="0">
                          <a:effectLst/>
                          <a:latin typeface="Avenir LT Std 45 Book" panose="020B0502020203020204" pitchFamily="34" charset="0"/>
                        </a:rPr>
                        <a:t> </a:t>
                      </a:r>
                      <a:endParaRPr lang="en-US" sz="18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104449297"/>
                  </a:ext>
                </a:extLst>
              </a:tr>
            </a:tbl>
          </a:graphicData>
        </a:graphic>
      </p:graphicFrame>
    </p:spTree>
    <p:extLst>
      <p:ext uri="{BB962C8B-B14F-4D97-AF65-F5344CB8AC3E}">
        <p14:creationId xmlns:p14="http://schemas.microsoft.com/office/powerpoint/2010/main" val="2939920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284526"/>
            <a:ext cx="10515600" cy="1325563"/>
          </a:xfrm>
        </p:spPr>
        <p:txBody>
          <a:bodyPr/>
          <a:lstStyle/>
          <a:p>
            <a:r>
              <a:rPr lang="en-US" dirty="0" smtClean="0"/>
              <a:t>Geographic Mobility by Education</a:t>
            </a:r>
            <a:br>
              <a:rPr lang="en-US" dirty="0" smtClean="0"/>
            </a:br>
            <a:r>
              <a:rPr lang="en-US" dirty="0"/>
              <a:t>	</a:t>
            </a:r>
            <a:r>
              <a:rPr lang="en-US" dirty="0" smtClean="0"/>
              <a:t>Percent Moving in from out of State</a:t>
            </a:r>
            <a:endParaRPr lang="en-US" dirty="0"/>
          </a:p>
        </p:txBody>
      </p:sp>
      <p:sp>
        <p:nvSpPr>
          <p:cNvPr id="11" name="TextBox 10"/>
          <p:cNvSpPr txBox="1"/>
          <p:nvPr/>
        </p:nvSpPr>
        <p:spPr>
          <a:xfrm>
            <a:off x="215324" y="5468937"/>
            <a:ext cx="11761351" cy="584775"/>
          </a:xfrm>
          <a:prstGeom prst="rect">
            <a:avLst/>
          </a:prstGeom>
          <a:noFill/>
        </p:spPr>
        <p:txBody>
          <a:bodyPr wrap="square" rtlCol="0">
            <a:spAutoFit/>
          </a:bodyPr>
          <a:lstStyle/>
          <a:p>
            <a:r>
              <a:rPr lang="en-US" sz="1600" dirty="0">
                <a:latin typeface="Avenir LT Std 45 Book" panose="020B0502020203020204" pitchFamily="34" charset="0"/>
              </a:rPr>
              <a:t>Source: American Community Survey, 2017, Table </a:t>
            </a:r>
            <a:r>
              <a:rPr lang="en-US" sz="1600" dirty="0" smtClean="0">
                <a:latin typeface="Avenir LT Std 45 Book" panose="020B0502020203020204" pitchFamily="34" charset="0"/>
              </a:rPr>
              <a:t>B07009</a:t>
            </a:r>
          </a:p>
          <a:p>
            <a:r>
              <a:rPr lang="en-US" sz="1600" u="sng" dirty="0">
                <a:latin typeface="Avenir LT Std 45 Book" panose="020B0502020203020204" pitchFamily="34" charset="0"/>
                <a:hlinkClick r:id="rId3"/>
              </a:rPr>
              <a:t>https://factfinder.census.gov/faces/tableservices/jsf/pages/productview.xhtml?pid=ACS_17_5YR_B07009&amp;prodType=table</a:t>
            </a:r>
            <a:endParaRPr lang="en-US" sz="1600" dirty="0">
              <a:latin typeface="Avenir LT Std 45 Book" panose="020B0502020203020204" pitchFamily="34" charset="0"/>
            </a:endParaRPr>
          </a:p>
        </p:txBody>
      </p:sp>
      <p:graphicFrame>
        <p:nvGraphicFramePr>
          <p:cNvPr id="5" name="Chart 4"/>
          <p:cNvGraphicFramePr/>
          <p:nvPr>
            <p:extLst>
              <p:ext uri="{D42A27DB-BD31-4B8C-83A1-F6EECF244321}">
                <p14:modId xmlns:p14="http://schemas.microsoft.com/office/powerpoint/2010/main" val="113938311"/>
              </p:ext>
            </p:extLst>
          </p:nvPr>
        </p:nvGraphicFramePr>
        <p:xfrm>
          <a:off x="-164581" y="2239976"/>
          <a:ext cx="3888846" cy="2950460"/>
        </p:xfrm>
        <a:graphic>
          <a:graphicData uri="http://schemas.openxmlformats.org/drawingml/2006/chart">
            <c:chart xmlns:c="http://schemas.openxmlformats.org/drawingml/2006/chart" xmlns:r="http://schemas.openxmlformats.org/officeDocument/2006/relationships" r:id="rId4"/>
          </a:graphicData>
        </a:graphic>
      </p:graphicFrame>
      <p:sp>
        <p:nvSpPr>
          <p:cNvPr id="6" name="Oval 5"/>
          <p:cNvSpPr/>
          <p:nvPr/>
        </p:nvSpPr>
        <p:spPr>
          <a:xfrm>
            <a:off x="3734387" y="1969748"/>
            <a:ext cx="288099" cy="2880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734387" y="1587690"/>
            <a:ext cx="288099" cy="2880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022486" y="1564124"/>
            <a:ext cx="4558328" cy="718082"/>
          </a:xfrm>
          <a:prstGeom prst="rect">
            <a:avLst/>
          </a:prstGeom>
          <a:noFill/>
        </p:spPr>
        <p:txBody>
          <a:bodyPr wrap="square" rtlCol="0">
            <a:spAutoFit/>
          </a:bodyPr>
          <a:lstStyle/>
          <a:p>
            <a:pPr>
              <a:lnSpc>
                <a:spcPct val="107000"/>
              </a:lnSpc>
            </a:pPr>
            <a:r>
              <a:rPr lang="en-US" sz="1600" dirty="0" smtClean="0">
                <a:latin typeface="Avenir LT Std 45 Book" panose="020B0502020203020204" pitchFamily="34" charset="0"/>
              </a:rPr>
              <a:t>Some college, high school degree or less</a:t>
            </a:r>
          </a:p>
          <a:p>
            <a:pPr>
              <a:lnSpc>
                <a:spcPct val="107000"/>
              </a:lnSpc>
            </a:pPr>
            <a:endParaRPr lang="en-US" sz="600" dirty="0" smtClean="0">
              <a:latin typeface="Avenir LT Std 45 Book" panose="020B0502020203020204" pitchFamily="34" charset="0"/>
            </a:endParaRPr>
          </a:p>
          <a:p>
            <a:pPr>
              <a:lnSpc>
                <a:spcPct val="107000"/>
              </a:lnSpc>
            </a:pPr>
            <a:r>
              <a:rPr lang="en-US" sz="1600" dirty="0" smtClean="0">
                <a:latin typeface="Avenir LT Std 45 Book" panose="020B0502020203020204" pitchFamily="34" charset="0"/>
                <a:ea typeface="Calibri" panose="020F0502020204030204" pitchFamily="34" charset="0"/>
                <a:cs typeface="Times New Roman" panose="02020603050405020304" pitchFamily="18" charset="0"/>
              </a:rPr>
              <a:t>Bachelor’s or graduate degree</a:t>
            </a:r>
            <a:endParaRPr lang="en-US" sz="1600" dirty="0">
              <a:latin typeface="Avenir LT Std 45 Book" panose="020B0502020203020204" pitchFamily="34" charset="0"/>
              <a:ea typeface="Calibri" panose="020F0502020204030204" pitchFamily="34" charset="0"/>
              <a:cs typeface="Times New Roman" panose="02020603050405020304" pitchFamily="18" charset="0"/>
            </a:endParaRPr>
          </a:p>
        </p:txBody>
      </p:sp>
      <p:graphicFrame>
        <p:nvGraphicFramePr>
          <p:cNvPr id="20" name="Chart 19"/>
          <p:cNvGraphicFramePr/>
          <p:nvPr>
            <p:extLst>
              <p:ext uri="{D42A27DB-BD31-4B8C-83A1-F6EECF244321}">
                <p14:modId xmlns:p14="http://schemas.microsoft.com/office/powerpoint/2010/main" val="4214843789"/>
              </p:ext>
            </p:extLst>
          </p:nvPr>
        </p:nvGraphicFramePr>
        <p:xfrm>
          <a:off x="3734387" y="2295224"/>
          <a:ext cx="3888846" cy="29504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p:nvPr>
            <p:extLst>
              <p:ext uri="{D42A27DB-BD31-4B8C-83A1-F6EECF244321}">
                <p14:modId xmlns:p14="http://schemas.microsoft.com/office/powerpoint/2010/main" val="2867647750"/>
              </p:ext>
            </p:extLst>
          </p:nvPr>
        </p:nvGraphicFramePr>
        <p:xfrm>
          <a:off x="7464953" y="2258957"/>
          <a:ext cx="3888846" cy="29504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65092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Median Household Income and Poverty</a:t>
            </a:r>
            <a:endParaRPr lang="en-US" dirty="0"/>
          </a:p>
        </p:txBody>
      </p:sp>
      <p:sp>
        <p:nvSpPr>
          <p:cNvPr id="9" name="TextBox 8"/>
          <p:cNvSpPr txBox="1"/>
          <p:nvPr/>
        </p:nvSpPr>
        <p:spPr>
          <a:xfrm>
            <a:off x="707858" y="5461789"/>
            <a:ext cx="10776284" cy="584775"/>
          </a:xfrm>
          <a:prstGeom prst="rect">
            <a:avLst/>
          </a:prstGeom>
          <a:noFill/>
        </p:spPr>
        <p:txBody>
          <a:bodyPr wrap="square" rtlCol="0">
            <a:spAutoFit/>
          </a:bodyPr>
          <a:lstStyle/>
          <a:p>
            <a:r>
              <a:rPr lang="en-US" sz="1600" dirty="0">
                <a:latin typeface="Avenir LT Std 45 Book" panose="020B0502020203020204" pitchFamily="34" charset="0"/>
              </a:rPr>
              <a:t>Source: Small Area Income and Poverty Estimates State and County Estimates, 2017 </a:t>
            </a:r>
            <a:endParaRPr lang="en-US" sz="1600" dirty="0" smtClean="0">
              <a:latin typeface="Avenir LT Std 45 Book" panose="020B0502020203020204" pitchFamily="34" charset="0"/>
            </a:endParaRPr>
          </a:p>
          <a:p>
            <a:r>
              <a:rPr lang="en-US" sz="1600" dirty="0" smtClean="0">
                <a:latin typeface="Avenir LT Std 45 Book" panose="020B0502020203020204" pitchFamily="34" charset="0"/>
                <a:hlinkClick r:id="rId3"/>
              </a:rPr>
              <a:t>https</a:t>
            </a:r>
            <a:r>
              <a:rPr lang="en-US" sz="1600" dirty="0">
                <a:latin typeface="Avenir LT Std 45 Book" panose="020B0502020203020204" pitchFamily="34" charset="0"/>
                <a:hlinkClick r:id="rId3"/>
              </a:rPr>
              <a:t>://</a:t>
            </a:r>
            <a:r>
              <a:rPr lang="en-US" sz="1600" dirty="0" smtClean="0">
                <a:latin typeface="Avenir LT Std 45 Book" panose="020B0502020203020204" pitchFamily="34" charset="0"/>
                <a:hlinkClick r:id="rId3"/>
              </a:rPr>
              <a:t>www.census.gov/data/datasets/2017/demo/saipe/2017-state-and-county.html</a:t>
            </a:r>
            <a:r>
              <a:rPr lang="en-US" sz="1600" dirty="0" smtClean="0">
                <a:latin typeface="Avenir LT Std 45 Book" panose="020B0502020203020204" pitchFamily="34" charset="0"/>
              </a:rPr>
              <a:t> </a:t>
            </a:r>
            <a:endParaRPr lang="en-US" sz="1600" dirty="0">
              <a:solidFill>
                <a:srgbClr val="FF0000"/>
              </a:solidFill>
              <a:latin typeface="Avenir LT Std 45 Book" panose="020B0502020203020204" pitchFamily="34" charset="0"/>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192438734"/>
              </p:ext>
            </p:extLst>
          </p:nvPr>
        </p:nvGraphicFramePr>
        <p:xfrm>
          <a:off x="712940" y="2173952"/>
          <a:ext cx="10515603" cy="2417128"/>
        </p:xfrm>
        <a:graphic>
          <a:graphicData uri="http://schemas.openxmlformats.org/drawingml/2006/table">
            <a:tbl>
              <a:tblPr firstRow="1" bandRow="1">
                <a:tableStyleId>{21E4AEA4-8DFA-4A89-87EB-49C32662AFE0}</a:tableStyleId>
              </a:tblPr>
              <a:tblGrid>
                <a:gridCol w="1502229">
                  <a:extLst>
                    <a:ext uri="{9D8B030D-6E8A-4147-A177-3AD203B41FA5}">
                      <a16:colId xmlns:a16="http://schemas.microsoft.com/office/drawing/2014/main" xmlns="" val="20000"/>
                    </a:ext>
                  </a:extLst>
                </a:gridCol>
                <a:gridCol w="1502229">
                  <a:extLst>
                    <a:ext uri="{9D8B030D-6E8A-4147-A177-3AD203B41FA5}">
                      <a16:colId xmlns:a16="http://schemas.microsoft.com/office/drawing/2014/main" xmlns="" val="20001"/>
                    </a:ext>
                  </a:extLst>
                </a:gridCol>
                <a:gridCol w="1502229">
                  <a:extLst>
                    <a:ext uri="{9D8B030D-6E8A-4147-A177-3AD203B41FA5}">
                      <a16:colId xmlns:a16="http://schemas.microsoft.com/office/drawing/2014/main" xmlns="" val="20002"/>
                    </a:ext>
                  </a:extLst>
                </a:gridCol>
                <a:gridCol w="1502229">
                  <a:extLst>
                    <a:ext uri="{9D8B030D-6E8A-4147-A177-3AD203B41FA5}">
                      <a16:colId xmlns:a16="http://schemas.microsoft.com/office/drawing/2014/main" xmlns="" val="20003"/>
                    </a:ext>
                  </a:extLst>
                </a:gridCol>
                <a:gridCol w="1502229">
                  <a:extLst>
                    <a:ext uri="{9D8B030D-6E8A-4147-A177-3AD203B41FA5}">
                      <a16:colId xmlns:a16="http://schemas.microsoft.com/office/drawing/2014/main" xmlns="" val="20004"/>
                    </a:ext>
                  </a:extLst>
                </a:gridCol>
                <a:gridCol w="1502229">
                  <a:extLst>
                    <a:ext uri="{9D8B030D-6E8A-4147-A177-3AD203B41FA5}">
                      <a16:colId xmlns:a16="http://schemas.microsoft.com/office/drawing/2014/main" xmlns="" val="20005"/>
                    </a:ext>
                  </a:extLst>
                </a:gridCol>
                <a:gridCol w="1502229">
                  <a:extLst>
                    <a:ext uri="{9D8B030D-6E8A-4147-A177-3AD203B41FA5}">
                      <a16:colId xmlns:a16="http://schemas.microsoft.com/office/drawing/2014/main" xmlns="" val="20006"/>
                    </a:ext>
                  </a:extLst>
                </a:gridCol>
              </a:tblGrid>
              <a:tr h="370840">
                <a:tc>
                  <a:txBody>
                    <a:bodyPr/>
                    <a:lstStyle/>
                    <a:p>
                      <a:pPr marL="0" marR="0">
                        <a:lnSpc>
                          <a:spcPct val="107000"/>
                        </a:lnSpc>
                        <a:spcBef>
                          <a:spcPts val="0"/>
                        </a:spcBef>
                        <a:spcAft>
                          <a:spcPts val="0"/>
                        </a:spcAft>
                      </a:pPr>
                      <a:r>
                        <a:rPr lang="en-US" sz="1600" dirty="0">
                          <a:effectLst/>
                          <a:latin typeface="Avenir LT Std 45 Book" panose="020B0502020203020204" pitchFamily="34" charset="0"/>
                        </a:rPr>
                        <a:t> </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latin typeface="Avenir LT Std 45 Book" panose="020B0502020203020204" pitchFamily="34" charset="0"/>
                        </a:rPr>
                        <a:t> </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 </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7000"/>
                        </a:lnSpc>
                        <a:spcBef>
                          <a:spcPts val="0"/>
                        </a:spcBef>
                        <a:spcAft>
                          <a:spcPts val="0"/>
                        </a:spcAft>
                      </a:pPr>
                      <a:r>
                        <a:rPr lang="en-US" sz="1600" dirty="0">
                          <a:solidFill>
                            <a:schemeClr val="tx1"/>
                          </a:solidFill>
                          <a:effectLst/>
                          <a:latin typeface="Avenir LT Std 45 Book" panose="020B0502020203020204" pitchFamily="34" charset="0"/>
                        </a:rPr>
                        <a:t>All Ages</a:t>
                      </a:r>
                      <a:endParaRPr lang="en-US" sz="2000"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0"/>
                        </a:spcAft>
                      </a:pPr>
                      <a:r>
                        <a:rPr lang="en-US" sz="1600" dirty="0">
                          <a:solidFill>
                            <a:schemeClr val="tx1"/>
                          </a:solidFill>
                          <a:effectLst/>
                          <a:latin typeface="Avenir LT Std 45 Book" panose="020B0502020203020204" pitchFamily="34" charset="0"/>
                        </a:rPr>
                        <a:t>Age 0-17</a:t>
                      </a:r>
                      <a:endParaRPr lang="en-US" sz="2000" dirty="0">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xmlns="" val="10000"/>
                  </a:ext>
                </a:extLst>
              </a:tr>
              <a:tr h="370840">
                <a:tc>
                  <a:txBody>
                    <a:bodyPr/>
                    <a:lstStyle/>
                    <a:p>
                      <a:pPr marL="0" marR="0">
                        <a:lnSpc>
                          <a:spcPct val="107000"/>
                        </a:lnSpc>
                        <a:spcBef>
                          <a:spcPts val="0"/>
                        </a:spcBef>
                        <a:spcAft>
                          <a:spcPts val="0"/>
                        </a:spcAft>
                      </a:pPr>
                      <a:r>
                        <a:rPr lang="en-US" sz="1600" b="1" dirty="0">
                          <a:effectLst/>
                          <a:latin typeface="Avenir LT Std 45 Book" panose="020B0502020203020204" pitchFamily="34" charset="0"/>
                        </a:rPr>
                        <a:t>Geography</a:t>
                      </a:r>
                      <a:endParaRPr lang="en-US" sz="20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Avenir LT Std 45 Book" panose="020B0502020203020204" pitchFamily="34" charset="0"/>
                        </a:rPr>
                        <a:t>Median Household Income</a:t>
                      </a:r>
                      <a:endParaRPr lang="en-US" sz="20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latin typeface="Avenir LT Std 45 Book" panose="020B0502020203020204" pitchFamily="34" charset="0"/>
                        </a:rPr>
                        <a:t>Income Inequality*</a:t>
                      </a:r>
                      <a:endParaRPr lang="en-US" sz="20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latin typeface="Avenir LT Std 45 Book" panose="020B0502020203020204" pitchFamily="34" charset="0"/>
                        </a:rPr>
                        <a:t>Number of people in poverty</a:t>
                      </a:r>
                      <a:endParaRPr lang="en-US" sz="20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latin typeface="Avenir LT Std 45 Book" panose="020B0502020203020204" pitchFamily="34" charset="0"/>
                        </a:rPr>
                        <a:t>Poverty Percent</a:t>
                      </a:r>
                      <a:endParaRPr lang="en-US" sz="20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latin typeface="Avenir LT Std 45 Book" panose="020B0502020203020204" pitchFamily="34" charset="0"/>
                        </a:rPr>
                        <a:t>Poverty Estimate, Age 0-17</a:t>
                      </a:r>
                      <a:endParaRPr lang="en-US" sz="20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b="1" dirty="0">
                          <a:effectLst/>
                          <a:latin typeface="Avenir LT Std 45 Book" panose="020B0502020203020204" pitchFamily="34" charset="0"/>
                        </a:rPr>
                        <a:t>Poverty Percent, Age 0-17</a:t>
                      </a:r>
                      <a:endParaRPr lang="en-US" sz="20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370840">
                <a:tc>
                  <a:txBody>
                    <a:bodyPr/>
                    <a:lstStyle/>
                    <a:p>
                      <a:pPr marL="0" marR="0">
                        <a:lnSpc>
                          <a:spcPct val="107000"/>
                        </a:lnSpc>
                        <a:spcBef>
                          <a:spcPts val="0"/>
                        </a:spcBef>
                        <a:spcAft>
                          <a:spcPts val="0"/>
                        </a:spcAft>
                      </a:pPr>
                      <a:r>
                        <a:rPr lang="en-US" sz="1600" b="1">
                          <a:effectLst/>
                          <a:latin typeface="Avenir LT Std 45 Book" panose="020B0502020203020204" pitchFamily="34" charset="0"/>
                        </a:rPr>
                        <a:t>Bourbon County</a:t>
                      </a:r>
                      <a:endParaRPr lang="en-US" sz="2000" b="1">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 $ 46,281 </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4.4</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3,295</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13.4 - 20.0%</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1,018</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Avenir LT Std 45 Book" panose="020B0502020203020204" pitchFamily="34" charset="0"/>
                        </a:rPr>
                        <a:t>13.7 - 28.7%</a:t>
                      </a:r>
                      <a:endParaRPr lang="en-US" sz="20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370840">
                <a:tc>
                  <a:txBody>
                    <a:bodyPr/>
                    <a:lstStyle/>
                    <a:p>
                      <a:pPr marL="0" marR="0">
                        <a:lnSpc>
                          <a:spcPct val="107000"/>
                        </a:lnSpc>
                        <a:spcBef>
                          <a:spcPts val="0"/>
                        </a:spcBef>
                        <a:spcAft>
                          <a:spcPts val="0"/>
                        </a:spcAft>
                      </a:pPr>
                      <a:r>
                        <a:rPr lang="en-US" sz="1600" b="1">
                          <a:effectLst/>
                          <a:latin typeface="Avenir LT Std 45 Book" panose="020B0502020203020204" pitchFamily="34" charset="0"/>
                        </a:rPr>
                        <a:t>Kentucky</a:t>
                      </a:r>
                      <a:endParaRPr lang="en-US" sz="2000" b="1">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latin typeface="Avenir LT Std 45 Book" panose="020B0502020203020204" pitchFamily="34" charset="0"/>
                        </a:rPr>
                        <a:t> $ 48,332 </a:t>
                      </a:r>
                      <a:endParaRPr lang="en-US" sz="20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Avenir LT Std 45 Book" panose="020B0502020203020204" pitchFamily="34" charset="0"/>
                        </a:rPr>
                        <a:t>5.1</a:t>
                      </a:r>
                      <a:endParaRPr lang="en-US" sz="20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Avenir LT Std 45 Book" panose="020B0502020203020204" pitchFamily="34" charset="0"/>
                        </a:rPr>
                        <a:t>738,563</a:t>
                      </a:r>
                      <a:endParaRPr lang="en-US" sz="20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16.7 - 17.5%</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218,734</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21.3 - 22.9%</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370840">
                <a:tc>
                  <a:txBody>
                    <a:bodyPr/>
                    <a:lstStyle/>
                    <a:p>
                      <a:pPr marL="0" marR="0">
                        <a:lnSpc>
                          <a:spcPct val="107000"/>
                        </a:lnSpc>
                        <a:spcBef>
                          <a:spcPts val="0"/>
                        </a:spcBef>
                        <a:spcAft>
                          <a:spcPts val="0"/>
                        </a:spcAft>
                      </a:pPr>
                      <a:r>
                        <a:rPr lang="en-US" sz="1600" b="1" dirty="0">
                          <a:effectLst/>
                          <a:latin typeface="Avenir LT Std 45 Book" panose="020B0502020203020204" pitchFamily="34" charset="0"/>
                        </a:rPr>
                        <a:t>United States</a:t>
                      </a:r>
                      <a:endParaRPr lang="en-US" sz="2000" b="1"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latin typeface="Avenir LT Std 45 Book" panose="020B0502020203020204" pitchFamily="34" charset="0"/>
                        </a:rPr>
                        <a:t> $ 60,336 </a:t>
                      </a:r>
                      <a:endParaRPr lang="en-US" sz="20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Avenir LT Std 45 Book" panose="020B0502020203020204" pitchFamily="34" charset="0"/>
                        </a:rPr>
                        <a:t>4.9</a:t>
                      </a:r>
                      <a:endParaRPr lang="en-US" sz="20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Avenir LT Std 45 Book" panose="020B0502020203020204" pitchFamily="34" charset="0"/>
                        </a:rPr>
                        <a:t>42,583,651</a:t>
                      </a:r>
                      <a:endParaRPr lang="en-US" sz="20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Avenir LT Std 45 Book" panose="020B0502020203020204" pitchFamily="34" charset="0"/>
                        </a:rPr>
                        <a:t>13.3 - 13.5%</a:t>
                      </a:r>
                      <a:endParaRPr lang="en-US" sz="200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13,353,202</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Avenir LT Std 45 Book" panose="020B0502020203020204" pitchFamily="34" charset="0"/>
                        </a:rPr>
                        <a:t>18.2 - 18.6%</a:t>
                      </a:r>
                      <a:endParaRPr lang="en-US" sz="2000" dirty="0">
                        <a:effectLst/>
                        <a:latin typeface="Avenir LT Std 45 Book" panose="020B0502020203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
        <p:nvSpPr>
          <p:cNvPr id="11" name="TextBox 10"/>
          <p:cNvSpPr txBox="1"/>
          <p:nvPr/>
        </p:nvSpPr>
        <p:spPr>
          <a:xfrm>
            <a:off x="712940" y="4905068"/>
            <a:ext cx="7519595" cy="338554"/>
          </a:xfrm>
          <a:prstGeom prst="rect">
            <a:avLst/>
          </a:prstGeom>
          <a:noFill/>
        </p:spPr>
        <p:txBody>
          <a:bodyPr wrap="square" rtlCol="0">
            <a:spAutoFit/>
          </a:bodyPr>
          <a:lstStyle/>
          <a:p>
            <a:r>
              <a:rPr lang="en-US" sz="1600" dirty="0">
                <a:latin typeface="Avenir LT Std 45 Book" panose="020B0502020203020204" pitchFamily="34" charset="0"/>
              </a:rPr>
              <a:t>Note: the 2017 Federal Poverty Level for a household of four was $24,600 </a:t>
            </a:r>
          </a:p>
        </p:txBody>
      </p:sp>
    </p:spTree>
    <p:extLst>
      <p:ext uri="{BB962C8B-B14F-4D97-AF65-F5344CB8AC3E}">
        <p14:creationId xmlns:p14="http://schemas.microsoft.com/office/powerpoint/2010/main" val="260260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9800" y="217102"/>
            <a:ext cx="11252200" cy="1325563"/>
          </a:xfrm>
        </p:spPr>
        <p:txBody>
          <a:bodyPr>
            <a:normAutofit/>
          </a:bodyPr>
          <a:lstStyle/>
          <a:p>
            <a:r>
              <a:rPr lang="en-US" sz="3600" dirty="0" smtClean="0"/>
              <a:t>Grandparents Raising Grandchildren</a:t>
            </a:r>
            <a:endParaRPr lang="en-US" sz="3600" dirty="0"/>
          </a:p>
        </p:txBody>
      </p:sp>
      <p:sp>
        <p:nvSpPr>
          <p:cNvPr id="11" name="Rectangle 1"/>
          <p:cNvSpPr>
            <a:spLocks noChangeArrowheads="1"/>
          </p:cNvSpPr>
          <p:nvPr/>
        </p:nvSpPr>
        <p:spPr bwMode="auto">
          <a:xfrm>
            <a:off x="445343" y="5554616"/>
            <a:ext cx="82246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rPr>
              <a:t>Source: American Community Survey, 2017, Table S1002</a:t>
            </a:r>
          </a:p>
          <a:p>
            <a:pPr lvl="0" eaLnBrk="0" fontAlgn="base" hangingPunct="0">
              <a:spcBef>
                <a:spcPct val="0"/>
              </a:spcBef>
              <a:spcAft>
                <a:spcPct val="0"/>
              </a:spcAft>
            </a:pPr>
            <a:r>
              <a:rPr lang="en-US" sz="1600" u="sng" dirty="0">
                <a:latin typeface="Avenir LT Std 45 Book" panose="020B0502020203020204" pitchFamily="34" charset="0"/>
                <a:hlinkClick r:id="rId3"/>
              </a:rPr>
              <a:t>https://factfinder.census.gov/faces/tableservices/jsf/pages/productview.xhtml?src=bkmk</a:t>
            </a:r>
            <a:endParaRPr kumimoji="0" lang="en-US" altLang="en-US" sz="1600" b="0" i="0" u="none" strike="noStrike" cap="none" normalizeH="0" baseline="0" dirty="0" smtClean="0">
              <a:ln>
                <a:noFill/>
              </a:ln>
              <a:solidFill>
                <a:schemeClr val="tx1"/>
              </a:solidFill>
              <a:effectLst/>
              <a:latin typeface="Avenir LT Std 45 Book" panose="020B0502020203020204" pitchFamily="34" charset="0"/>
            </a:endParaRPr>
          </a:p>
        </p:txBody>
      </p:sp>
      <p:sp>
        <p:nvSpPr>
          <p:cNvPr id="7" name="Oval 6"/>
          <p:cNvSpPr/>
          <p:nvPr/>
        </p:nvSpPr>
        <p:spPr>
          <a:xfrm>
            <a:off x="6025019" y="1271544"/>
            <a:ext cx="1202499" cy="12024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095491" y="1253467"/>
            <a:ext cx="1202499" cy="12024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165963" y="1253467"/>
            <a:ext cx="1202499" cy="12024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87498" y="1549627"/>
            <a:ext cx="1077539" cy="646331"/>
          </a:xfrm>
          <a:prstGeom prst="rect">
            <a:avLst/>
          </a:prstGeom>
          <a:noFill/>
        </p:spPr>
        <p:txBody>
          <a:bodyPr wrap="none" rtlCol="0">
            <a:spAutoFit/>
          </a:bodyPr>
          <a:lstStyle/>
          <a:p>
            <a:pPr algn="ctr"/>
            <a:r>
              <a:rPr lang="en-US" dirty="0" smtClean="0">
                <a:latin typeface="Avenir LT Std 45 Book" panose="020B0502020203020204" pitchFamily="34" charset="0"/>
              </a:rPr>
              <a:t>Bourbon</a:t>
            </a:r>
          </a:p>
          <a:p>
            <a:pPr algn="ctr"/>
            <a:r>
              <a:rPr lang="en-US" dirty="0" smtClean="0">
                <a:latin typeface="Avenir LT Std 45 Book" panose="020B0502020203020204" pitchFamily="34" charset="0"/>
              </a:rPr>
              <a:t>County</a:t>
            </a:r>
            <a:endParaRPr lang="en-US" dirty="0">
              <a:latin typeface="Avenir LT Std 45 Book" panose="020B0502020203020204" pitchFamily="34" charset="0"/>
            </a:endParaRPr>
          </a:p>
        </p:txBody>
      </p:sp>
      <p:sp>
        <p:nvSpPr>
          <p:cNvPr id="13" name="TextBox 12"/>
          <p:cNvSpPr txBox="1"/>
          <p:nvPr/>
        </p:nvSpPr>
        <p:spPr>
          <a:xfrm>
            <a:off x="8171259" y="1666259"/>
            <a:ext cx="1124027" cy="369332"/>
          </a:xfrm>
          <a:prstGeom prst="rect">
            <a:avLst/>
          </a:prstGeom>
          <a:noFill/>
        </p:spPr>
        <p:txBody>
          <a:bodyPr wrap="none" rtlCol="0">
            <a:spAutoFit/>
          </a:bodyPr>
          <a:lstStyle/>
          <a:p>
            <a:pPr algn="ctr"/>
            <a:r>
              <a:rPr lang="en-US" dirty="0" smtClean="0">
                <a:latin typeface="Avenir LT Std 45 Book" panose="020B0502020203020204" pitchFamily="34" charset="0"/>
              </a:rPr>
              <a:t>Kentucky</a:t>
            </a:r>
            <a:endParaRPr lang="en-US" dirty="0">
              <a:latin typeface="Avenir LT Std 45 Book" panose="020B0502020203020204" pitchFamily="34" charset="0"/>
            </a:endParaRPr>
          </a:p>
        </p:txBody>
      </p:sp>
      <p:sp>
        <p:nvSpPr>
          <p:cNvPr id="14" name="TextBox 13"/>
          <p:cNvSpPr txBox="1"/>
          <p:nvPr/>
        </p:nvSpPr>
        <p:spPr>
          <a:xfrm>
            <a:off x="10330233" y="1527760"/>
            <a:ext cx="873957" cy="646331"/>
          </a:xfrm>
          <a:prstGeom prst="rect">
            <a:avLst/>
          </a:prstGeom>
          <a:noFill/>
        </p:spPr>
        <p:txBody>
          <a:bodyPr wrap="none" rtlCol="0">
            <a:spAutoFit/>
          </a:bodyPr>
          <a:lstStyle/>
          <a:p>
            <a:pPr algn="ctr"/>
            <a:r>
              <a:rPr lang="en-US" dirty="0" smtClean="0">
                <a:latin typeface="Avenir LT Std 45 Book" panose="020B0502020203020204" pitchFamily="34" charset="0"/>
              </a:rPr>
              <a:t>United</a:t>
            </a:r>
          </a:p>
          <a:p>
            <a:pPr algn="ctr"/>
            <a:r>
              <a:rPr lang="en-US" dirty="0" smtClean="0">
                <a:latin typeface="Avenir LT Std 45 Book" panose="020B0502020203020204" pitchFamily="34" charset="0"/>
              </a:rPr>
              <a:t>States</a:t>
            </a:r>
            <a:endParaRPr lang="en-US" dirty="0">
              <a:latin typeface="Avenir LT Std 45 Book" panose="020B0502020203020204" pitchFamily="34" charset="0"/>
            </a:endParaRPr>
          </a:p>
        </p:txBody>
      </p:sp>
      <p:sp>
        <p:nvSpPr>
          <p:cNvPr id="16" name="TextBox 15"/>
          <p:cNvSpPr txBox="1"/>
          <p:nvPr/>
        </p:nvSpPr>
        <p:spPr>
          <a:xfrm>
            <a:off x="463460" y="2599385"/>
            <a:ext cx="5022938" cy="707886"/>
          </a:xfrm>
          <a:prstGeom prst="rect">
            <a:avLst/>
          </a:prstGeom>
          <a:noFill/>
        </p:spPr>
        <p:txBody>
          <a:bodyPr wrap="square" rtlCol="0">
            <a:spAutoFit/>
          </a:bodyPr>
          <a:lstStyle/>
          <a:p>
            <a:r>
              <a:rPr lang="en-US" sz="2000" dirty="0" smtClean="0">
                <a:solidFill>
                  <a:schemeClr val="accent1"/>
                </a:solidFill>
                <a:latin typeface="Avenir LT Std 45 Book" panose="020B0502020203020204" pitchFamily="34" charset="0"/>
              </a:rPr>
              <a:t>% of households w/ grandparents living with grandchildren</a:t>
            </a:r>
            <a:endParaRPr lang="en-US" sz="2000" dirty="0">
              <a:solidFill>
                <a:schemeClr val="accent1"/>
              </a:solidFill>
              <a:latin typeface="Avenir LT Std 45 Book" panose="020B0502020203020204" pitchFamily="34" charset="0"/>
            </a:endParaRPr>
          </a:p>
        </p:txBody>
      </p:sp>
      <p:sp>
        <p:nvSpPr>
          <p:cNvPr id="18" name="TextBox 17"/>
          <p:cNvSpPr txBox="1"/>
          <p:nvPr/>
        </p:nvSpPr>
        <p:spPr>
          <a:xfrm>
            <a:off x="463461" y="3475681"/>
            <a:ext cx="4750141" cy="707886"/>
          </a:xfrm>
          <a:prstGeom prst="rect">
            <a:avLst/>
          </a:prstGeom>
          <a:noFill/>
        </p:spPr>
        <p:txBody>
          <a:bodyPr wrap="square" rtlCol="0">
            <a:spAutoFit/>
          </a:bodyPr>
          <a:lstStyle/>
          <a:p>
            <a:r>
              <a:rPr lang="en-US" sz="2000" dirty="0" smtClean="0">
                <a:solidFill>
                  <a:schemeClr val="accent1"/>
                </a:solidFill>
                <a:latin typeface="Avenir LT Std 45 Book" panose="020B0502020203020204" pitchFamily="34" charset="0"/>
              </a:rPr>
              <a:t>% of grandparents responsible for grandchildren</a:t>
            </a:r>
            <a:endParaRPr lang="en-US" sz="2000" dirty="0">
              <a:solidFill>
                <a:schemeClr val="accent1"/>
              </a:solidFill>
              <a:latin typeface="Avenir LT Std 45 Book" panose="020B0502020203020204" pitchFamily="34" charset="0"/>
            </a:endParaRPr>
          </a:p>
        </p:txBody>
      </p:sp>
      <p:sp>
        <p:nvSpPr>
          <p:cNvPr id="19" name="TextBox 18"/>
          <p:cNvSpPr txBox="1"/>
          <p:nvPr/>
        </p:nvSpPr>
        <p:spPr>
          <a:xfrm>
            <a:off x="463460" y="4413287"/>
            <a:ext cx="5022939" cy="707886"/>
          </a:xfrm>
          <a:prstGeom prst="rect">
            <a:avLst/>
          </a:prstGeom>
          <a:noFill/>
        </p:spPr>
        <p:txBody>
          <a:bodyPr wrap="square" rtlCol="0">
            <a:spAutoFit/>
          </a:bodyPr>
          <a:lstStyle/>
          <a:p>
            <a:r>
              <a:rPr lang="en-US" sz="2000" dirty="0" smtClean="0">
                <a:solidFill>
                  <a:schemeClr val="accent1"/>
                </a:solidFill>
                <a:latin typeface="Avenir LT Std 45 Book" panose="020B0502020203020204" pitchFamily="34" charset="0"/>
              </a:rPr>
              <a:t>% of grandparents raising grandchildren with no parent present</a:t>
            </a:r>
            <a:endParaRPr lang="en-US" sz="2000" dirty="0">
              <a:solidFill>
                <a:schemeClr val="accent1"/>
              </a:solidFill>
              <a:latin typeface="Avenir LT Std 45 Book" panose="020B0502020203020204" pitchFamily="34" charset="0"/>
            </a:endParaRPr>
          </a:p>
        </p:txBody>
      </p:sp>
      <p:cxnSp>
        <p:nvCxnSpPr>
          <p:cNvPr id="21" name="Straight Connector 20"/>
          <p:cNvCxnSpPr/>
          <p:nvPr/>
        </p:nvCxnSpPr>
        <p:spPr>
          <a:xfrm>
            <a:off x="569934" y="2584531"/>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238975" y="4413287"/>
            <a:ext cx="1040670" cy="461665"/>
          </a:xfrm>
          <a:prstGeom prst="rect">
            <a:avLst/>
          </a:prstGeom>
          <a:noFill/>
        </p:spPr>
        <p:txBody>
          <a:bodyPr wrap="none" rtlCol="0">
            <a:spAutoFit/>
          </a:bodyPr>
          <a:lstStyle/>
          <a:p>
            <a:r>
              <a:rPr lang="en-US" sz="2400" dirty="0" smtClean="0">
                <a:latin typeface="Avenir LT Std 45 Book" panose="020B0502020203020204" pitchFamily="34" charset="0"/>
              </a:rPr>
              <a:t>37.6%</a:t>
            </a:r>
            <a:endParaRPr lang="en-US" sz="2400" dirty="0">
              <a:latin typeface="Avenir LT Std 45 Book" panose="020B0502020203020204" pitchFamily="34" charset="0"/>
            </a:endParaRPr>
          </a:p>
        </p:txBody>
      </p:sp>
      <p:sp>
        <p:nvSpPr>
          <p:cNvPr id="25" name="TextBox 24"/>
          <p:cNvSpPr txBox="1"/>
          <p:nvPr/>
        </p:nvSpPr>
        <p:spPr>
          <a:xfrm>
            <a:off x="6213774" y="3467530"/>
            <a:ext cx="1040670" cy="461665"/>
          </a:xfrm>
          <a:prstGeom prst="rect">
            <a:avLst/>
          </a:prstGeom>
          <a:noFill/>
        </p:spPr>
        <p:txBody>
          <a:bodyPr wrap="none" rtlCol="0">
            <a:spAutoFit/>
          </a:bodyPr>
          <a:lstStyle/>
          <a:p>
            <a:r>
              <a:rPr lang="en-US" sz="2400" dirty="0" smtClean="0">
                <a:latin typeface="Avenir LT Std 45 Book" panose="020B0502020203020204" pitchFamily="34" charset="0"/>
              </a:rPr>
              <a:t>50.6%</a:t>
            </a:r>
            <a:endParaRPr lang="en-US" sz="2400" dirty="0">
              <a:latin typeface="Avenir LT Std 45 Book" panose="020B0502020203020204" pitchFamily="34" charset="0"/>
            </a:endParaRPr>
          </a:p>
        </p:txBody>
      </p:sp>
      <p:sp>
        <p:nvSpPr>
          <p:cNvPr id="27" name="TextBox 26"/>
          <p:cNvSpPr txBox="1"/>
          <p:nvPr/>
        </p:nvSpPr>
        <p:spPr>
          <a:xfrm>
            <a:off x="6213774" y="2679483"/>
            <a:ext cx="869149" cy="461665"/>
          </a:xfrm>
          <a:prstGeom prst="rect">
            <a:avLst/>
          </a:prstGeom>
          <a:noFill/>
        </p:spPr>
        <p:txBody>
          <a:bodyPr wrap="none" rtlCol="0">
            <a:spAutoFit/>
          </a:bodyPr>
          <a:lstStyle/>
          <a:p>
            <a:r>
              <a:rPr lang="en-US" sz="2400" dirty="0" smtClean="0">
                <a:latin typeface="Avenir LT Std 45 Book" panose="020B0502020203020204" pitchFamily="34" charset="0"/>
              </a:rPr>
              <a:t>3.8%</a:t>
            </a:r>
            <a:endParaRPr lang="en-US" sz="2400" dirty="0">
              <a:latin typeface="Avenir LT Std 45 Book" panose="020B0502020203020204" pitchFamily="34" charset="0"/>
            </a:endParaRPr>
          </a:p>
        </p:txBody>
      </p:sp>
      <p:cxnSp>
        <p:nvCxnSpPr>
          <p:cNvPr id="28" name="Straight Connector 27"/>
          <p:cNvCxnSpPr/>
          <p:nvPr/>
        </p:nvCxnSpPr>
        <p:spPr>
          <a:xfrm>
            <a:off x="569934" y="3324147"/>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9934" y="4232006"/>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69934" y="5121173"/>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252389" y="4395767"/>
            <a:ext cx="1040670" cy="461665"/>
          </a:xfrm>
          <a:prstGeom prst="rect">
            <a:avLst/>
          </a:prstGeom>
          <a:noFill/>
        </p:spPr>
        <p:txBody>
          <a:bodyPr wrap="none" rtlCol="0">
            <a:spAutoFit/>
          </a:bodyPr>
          <a:lstStyle/>
          <a:p>
            <a:r>
              <a:rPr lang="en-US" sz="2400" dirty="0" smtClean="0">
                <a:latin typeface="Avenir LT Std 45 Book" panose="020B0502020203020204" pitchFamily="34" charset="0"/>
              </a:rPr>
              <a:t>49.8%</a:t>
            </a:r>
            <a:endParaRPr lang="en-US" sz="2400" dirty="0">
              <a:latin typeface="Avenir LT Std 45 Book" panose="020B0502020203020204" pitchFamily="34" charset="0"/>
            </a:endParaRPr>
          </a:p>
        </p:txBody>
      </p:sp>
      <p:sp>
        <p:nvSpPr>
          <p:cNvPr id="36" name="TextBox 35"/>
          <p:cNvSpPr txBox="1"/>
          <p:nvPr/>
        </p:nvSpPr>
        <p:spPr>
          <a:xfrm>
            <a:off x="8254616" y="3493864"/>
            <a:ext cx="1040670" cy="461665"/>
          </a:xfrm>
          <a:prstGeom prst="rect">
            <a:avLst/>
          </a:prstGeom>
          <a:noFill/>
        </p:spPr>
        <p:txBody>
          <a:bodyPr wrap="none" rtlCol="0">
            <a:spAutoFit/>
          </a:bodyPr>
          <a:lstStyle/>
          <a:p>
            <a:r>
              <a:rPr lang="en-US" sz="2400" dirty="0" smtClean="0">
                <a:latin typeface="Avenir LT Std 45 Book" panose="020B0502020203020204" pitchFamily="34" charset="0"/>
              </a:rPr>
              <a:t>53.3%</a:t>
            </a:r>
            <a:endParaRPr lang="en-US" sz="2400" dirty="0">
              <a:latin typeface="Avenir LT Std 45 Book" panose="020B0502020203020204" pitchFamily="34" charset="0"/>
            </a:endParaRPr>
          </a:p>
        </p:txBody>
      </p:sp>
      <p:sp>
        <p:nvSpPr>
          <p:cNvPr id="38" name="TextBox 37"/>
          <p:cNvSpPr txBox="1"/>
          <p:nvPr/>
        </p:nvSpPr>
        <p:spPr>
          <a:xfrm>
            <a:off x="8310128" y="2662055"/>
            <a:ext cx="869149" cy="461665"/>
          </a:xfrm>
          <a:prstGeom prst="rect">
            <a:avLst/>
          </a:prstGeom>
          <a:noFill/>
        </p:spPr>
        <p:txBody>
          <a:bodyPr wrap="none" rtlCol="0">
            <a:spAutoFit/>
          </a:bodyPr>
          <a:lstStyle/>
          <a:p>
            <a:r>
              <a:rPr lang="en-US" sz="2400" dirty="0" smtClean="0">
                <a:latin typeface="Avenir LT Std 45 Book" panose="020B0502020203020204" pitchFamily="34" charset="0"/>
              </a:rPr>
              <a:t>4.0%</a:t>
            </a:r>
            <a:endParaRPr lang="en-US" sz="2400" dirty="0">
              <a:latin typeface="Avenir LT Std 45 Book" panose="020B0502020203020204" pitchFamily="34" charset="0"/>
            </a:endParaRPr>
          </a:p>
        </p:txBody>
      </p:sp>
      <p:sp>
        <p:nvSpPr>
          <p:cNvPr id="41" name="TextBox 40"/>
          <p:cNvSpPr txBox="1"/>
          <p:nvPr/>
        </p:nvSpPr>
        <p:spPr>
          <a:xfrm>
            <a:off x="10295458" y="4389039"/>
            <a:ext cx="1076736" cy="461665"/>
          </a:xfrm>
          <a:prstGeom prst="rect">
            <a:avLst/>
          </a:prstGeom>
          <a:noFill/>
        </p:spPr>
        <p:txBody>
          <a:bodyPr wrap="square" rtlCol="0">
            <a:spAutoFit/>
          </a:bodyPr>
          <a:lstStyle/>
          <a:p>
            <a:r>
              <a:rPr lang="en-US" sz="2400" dirty="0" smtClean="0">
                <a:latin typeface="Avenir LT Std 45 Book" panose="020B0502020203020204" pitchFamily="34" charset="0"/>
              </a:rPr>
              <a:t>34.5%</a:t>
            </a:r>
            <a:endParaRPr lang="en-US" sz="2400" dirty="0">
              <a:latin typeface="Avenir LT Std 45 Book" panose="020B0502020203020204" pitchFamily="34" charset="0"/>
            </a:endParaRPr>
          </a:p>
        </p:txBody>
      </p:sp>
      <p:sp>
        <p:nvSpPr>
          <p:cNvPr id="42" name="TextBox 41"/>
          <p:cNvSpPr txBox="1"/>
          <p:nvPr/>
        </p:nvSpPr>
        <p:spPr>
          <a:xfrm>
            <a:off x="10295458" y="3491548"/>
            <a:ext cx="1040670" cy="461665"/>
          </a:xfrm>
          <a:prstGeom prst="rect">
            <a:avLst/>
          </a:prstGeom>
          <a:noFill/>
        </p:spPr>
        <p:txBody>
          <a:bodyPr wrap="none" rtlCol="0">
            <a:spAutoFit/>
          </a:bodyPr>
          <a:lstStyle/>
          <a:p>
            <a:r>
              <a:rPr lang="en-US" sz="2400" dirty="0" smtClean="0">
                <a:latin typeface="Avenir LT Std 45 Book" panose="020B0502020203020204" pitchFamily="34" charset="0"/>
              </a:rPr>
              <a:t>35.5%</a:t>
            </a:r>
            <a:endParaRPr lang="en-US" sz="2400" dirty="0">
              <a:latin typeface="Avenir LT Std 45 Book" panose="020B0502020203020204" pitchFamily="34" charset="0"/>
            </a:endParaRPr>
          </a:p>
        </p:txBody>
      </p:sp>
      <p:sp>
        <p:nvSpPr>
          <p:cNvPr id="44" name="TextBox 43"/>
          <p:cNvSpPr txBox="1"/>
          <p:nvPr/>
        </p:nvSpPr>
        <p:spPr>
          <a:xfrm>
            <a:off x="10388262" y="2654425"/>
            <a:ext cx="869149" cy="461665"/>
          </a:xfrm>
          <a:prstGeom prst="rect">
            <a:avLst/>
          </a:prstGeom>
          <a:noFill/>
        </p:spPr>
        <p:txBody>
          <a:bodyPr wrap="none" rtlCol="0">
            <a:spAutoFit/>
          </a:bodyPr>
          <a:lstStyle/>
          <a:p>
            <a:r>
              <a:rPr lang="en-US" sz="2400" dirty="0" smtClean="0">
                <a:latin typeface="Avenir LT Std 45 Book" panose="020B0502020203020204" pitchFamily="34" charset="0"/>
              </a:rPr>
              <a:t>4.0%</a:t>
            </a:r>
            <a:endParaRPr lang="en-US" sz="2400" dirty="0">
              <a:latin typeface="Avenir LT Std 45 Book" panose="020B0502020203020204" pitchFamily="34" charset="0"/>
            </a:endParaRPr>
          </a:p>
        </p:txBody>
      </p:sp>
    </p:spTree>
    <p:extLst>
      <p:ext uri="{BB962C8B-B14F-4D97-AF65-F5344CB8AC3E}">
        <p14:creationId xmlns:p14="http://schemas.microsoft.com/office/powerpoint/2010/main" val="410421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4441" y="666085"/>
            <a:ext cx="8768379" cy="506245"/>
          </a:xfrm>
        </p:spPr>
        <p:txBody>
          <a:bodyPr>
            <a:normAutofit fontScale="90000"/>
          </a:bodyPr>
          <a:lstStyle/>
          <a:p>
            <a:r>
              <a:rPr lang="en-US" dirty="0" smtClean="0"/>
              <a:t>Health Indicators</a:t>
            </a:r>
            <a:endParaRPr lang="en-US" dirty="0"/>
          </a:p>
        </p:txBody>
      </p:sp>
      <p:sp>
        <p:nvSpPr>
          <p:cNvPr id="7" name="Rectangle 1"/>
          <p:cNvSpPr>
            <a:spLocks noChangeArrowheads="1"/>
          </p:cNvSpPr>
          <p:nvPr/>
        </p:nvSpPr>
        <p:spPr bwMode="auto">
          <a:xfrm>
            <a:off x="683626" y="5517945"/>
            <a:ext cx="88729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rPr>
              <a:t>Source: </a:t>
            </a:r>
            <a:r>
              <a:rPr kumimoji="0" lang="en-US" altLang="en-US" sz="1600" b="0" i="0" u="none" strike="noStrike" cap="none" normalizeH="0" baseline="0" dirty="0" smtClean="0">
                <a:ln>
                  <a:noFill/>
                </a:ln>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hlinkClick r:id="rId3"/>
              </a:rPr>
              <a:t>http://www.countyhealthrankings.org/app/kentucky/2019/measure/outcomes/147/data</a:t>
            </a:r>
            <a:r>
              <a:rPr kumimoji="0" lang="en-US" altLang="en-US" sz="1600" b="0" i="0" u="none" strike="noStrike" cap="none" normalizeH="0" baseline="0" dirty="0" smtClean="0">
                <a:ln>
                  <a:noFill/>
                </a:ln>
                <a:solidFill>
                  <a:schemeClr val="tx1"/>
                </a:solidFill>
                <a:effectLst/>
                <a:latin typeface="Avenir LT Std 45 Book" panose="020B0502020203020204" pitchFamily="34"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venir LT Std 45 Book" panose="020B0502020203020204" pitchFamily="34" charset="0"/>
            </a:endParaRPr>
          </a:p>
        </p:txBody>
      </p:sp>
      <p:sp>
        <p:nvSpPr>
          <p:cNvPr id="2" name="Oval 1"/>
          <p:cNvSpPr/>
          <p:nvPr/>
        </p:nvSpPr>
        <p:spPr>
          <a:xfrm>
            <a:off x="6090334" y="846992"/>
            <a:ext cx="1202499" cy="12024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60806" y="828915"/>
            <a:ext cx="1202499" cy="12024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231278" y="828915"/>
            <a:ext cx="1202499" cy="12024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152813" y="1125075"/>
            <a:ext cx="1077539" cy="646331"/>
          </a:xfrm>
          <a:prstGeom prst="rect">
            <a:avLst/>
          </a:prstGeom>
          <a:noFill/>
        </p:spPr>
        <p:txBody>
          <a:bodyPr wrap="none" rtlCol="0">
            <a:spAutoFit/>
          </a:bodyPr>
          <a:lstStyle/>
          <a:p>
            <a:pPr algn="ctr"/>
            <a:r>
              <a:rPr lang="en-US" dirty="0" smtClean="0">
                <a:latin typeface="Avenir LT Std 45 Book" panose="020B0502020203020204" pitchFamily="34" charset="0"/>
              </a:rPr>
              <a:t>Bourbon</a:t>
            </a:r>
          </a:p>
          <a:p>
            <a:pPr algn="ctr"/>
            <a:r>
              <a:rPr lang="en-US" dirty="0" smtClean="0">
                <a:latin typeface="Avenir LT Std 45 Book" panose="020B0502020203020204" pitchFamily="34" charset="0"/>
              </a:rPr>
              <a:t>County</a:t>
            </a:r>
            <a:endParaRPr lang="en-US" dirty="0">
              <a:latin typeface="Avenir LT Std 45 Book" panose="020B0502020203020204" pitchFamily="34" charset="0"/>
            </a:endParaRPr>
          </a:p>
        </p:txBody>
      </p:sp>
      <p:sp>
        <p:nvSpPr>
          <p:cNvPr id="11" name="TextBox 10"/>
          <p:cNvSpPr txBox="1"/>
          <p:nvPr/>
        </p:nvSpPr>
        <p:spPr>
          <a:xfrm>
            <a:off x="8236574" y="1241707"/>
            <a:ext cx="1124027" cy="369332"/>
          </a:xfrm>
          <a:prstGeom prst="rect">
            <a:avLst/>
          </a:prstGeom>
          <a:noFill/>
        </p:spPr>
        <p:txBody>
          <a:bodyPr wrap="none" rtlCol="0">
            <a:spAutoFit/>
          </a:bodyPr>
          <a:lstStyle/>
          <a:p>
            <a:pPr algn="ctr"/>
            <a:r>
              <a:rPr lang="en-US" dirty="0" smtClean="0">
                <a:latin typeface="Avenir LT Std 45 Book" panose="020B0502020203020204" pitchFamily="34" charset="0"/>
              </a:rPr>
              <a:t>Kentucky</a:t>
            </a:r>
            <a:endParaRPr lang="en-US" dirty="0">
              <a:latin typeface="Avenir LT Std 45 Book" panose="020B0502020203020204" pitchFamily="34" charset="0"/>
            </a:endParaRPr>
          </a:p>
        </p:txBody>
      </p:sp>
      <p:sp>
        <p:nvSpPr>
          <p:cNvPr id="12" name="TextBox 11"/>
          <p:cNvSpPr txBox="1"/>
          <p:nvPr/>
        </p:nvSpPr>
        <p:spPr>
          <a:xfrm>
            <a:off x="10395548" y="1103208"/>
            <a:ext cx="873957" cy="646331"/>
          </a:xfrm>
          <a:prstGeom prst="rect">
            <a:avLst/>
          </a:prstGeom>
          <a:noFill/>
        </p:spPr>
        <p:txBody>
          <a:bodyPr wrap="none" rtlCol="0">
            <a:spAutoFit/>
          </a:bodyPr>
          <a:lstStyle/>
          <a:p>
            <a:pPr algn="ctr"/>
            <a:r>
              <a:rPr lang="en-US" dirty="0" smtClean="0">
                <a:latin typeface="Avenir LT Std 45 Book" panose="020B0502020203020204" pitchFamily="34" charset="0"/>
              </a:rPr>
              <a:t>United</a:t>
            </a:r>
          </a:p>
          <a:p>
            <a:pPr algn="ctr"/>
            <a:r>
              <a:rPr lang="en-US" dirty="0" smtClean="0">
                <a:latin typeface="Avenir LT Std 45 Book" panose="020B0502020203020204" pitchFamily="34" charset="0"/>
              </a:rPr>
              <a:t>States</a:t>
            </a:r>
            <a:endParaRPr lang="en-US" dirty="0">
              <a:latin typeface="Avenir LT Std 45 Book" panose="020B0502020203020204" pitchFamily="34" charset="0"/>
            </a:endParaRPr>
          </a:p>
        </p:txBody>
      </p:sp>
      <p:sp>
        <p:nvSpPr>
          <p:cNvPr id="5" name="TextBox 4"/>
          <p:cNvSpPr txBox="1"/>
          <p:nvPr/>
        </p:nvSpPr>
        <p:spPr>
          <a:xfrm>
            <a:off x="528778" y="2099595"/>
            <a:ext cx="1968809" cy="400110"/>
          </a:xfrm>
          <a:prstGeom prst="rect">
            <a:avLst/>
          </a:prstGeom>
          <a:noFill/>
        </p:spPr>
        <p:txBody>
          <a:bodyPr wrap="none" rtlCol="0">
            <a:spAutoFit/>
          </a:bodyPr>
          <a:lstStyle/>
          <a:p>
            <a:r>
              <a:rPr lang="en-US" sz="2000" dirty="0" smtClean="0">
                <a:solidFill>
                  <a:schemeClr val="accent1"/>
                </a:solidFill>
                <a:latin typeface="Avenir LT Std 45 Book" panose="020B0502020203020204" pitchFamily="34" charset="0"/>
              </a:rPr>
              <a:t>Life Expectancy</a:t>
            </a:r>
            <a:endParaRPr lang="en-US" sz="2000" dirty="0">
              <a:solidFill>
                <a:schemeClr val="accent1"/>
              </a:solidFill>
              <a:latin typeface="Avenir LT Std 45 Book" panose="020B0502020203020204" pitchFamily="34" charset="0"/>
            </a:endParaRPr>
          </a:p>
        </p:txBody>
      </p:sp>
      <p:sp>
        <p:nvSpPr>
          <p:cNvPr id="13" name="TextBox 12"/>
          <p:cNvSpPr txBox="1"/>
          <p:nvPr/>
        </p:nvSpPr>
        <p:spPr>
          <a:xfrm>
            <a:off x="528776" y="2630745"/>
            <a:ext cx="5089855" cy="400110"/>
          </a:xfrm>
          <a:prstGeom prst="rect">
            <a:avLst/>
          </a:prstGeom>
          <a:noFill/>
        </p:spPr>
        <p:txBody>
          <a:bodyPr wrap="none" rtlCol="0">
            <a:spAutoFit/>
          </a:bodyPr>
          <a:lstStyle/>
          <a:p>
            <a:r>
              <a:rPr lang="en-US" sz="2000" dirty="0" smtClean="0">
                <a:solidFill>
                  <a:schemeClr val="accent1"/>
                </a:solidFill>
                <a:latin typeface="Avenir LT Std 45 Book" panose="020B0502020203020204" pitchFamily="34" charset="0"/>
              </a:rPr>
              <a:t># of Adults </a:t>
            </a:r>
            <a:r>
              <a:rPr lang="en-US" sz="2000" dirty="0">
                <a:solidFill>
                  <a:schemeClr val="accent1"/>
                </a:solidFill>
                <a:latin typeface="Avenir LT Std 45 Book" panose="020B0502020203020204" pitchFamily="34" charset="0"/>
              </a:rPr>
              <a:t>R</a:t>
            </a:r>
            <a:r>
              <a:rPr lang="en-US" sz="2000" dirty="0" smtClean="0">
                <a:solidFill>
                  <a:schemeClr val="accent1"/>
                </a:solidFill>
                <a:latin typeface="Avenir LT Std 45 Book" panose="020B0502020203020204" pitchFamily="34" charset="0"/>
              </a:rPr>
              <a:t>eporting </a:t>
            </a:r>
            <a:r>
              <a:rPr lang="en-US" sz="2000" dirty="0">
                <a:solidFill>
                  <a:schemeClr val="accent1"/>
                </a:solidFill>
                <a:latin typeface="Avenir LT Std 45 Book" panose="020B0502020203020204" pitchFamily="34" charset="0"/>
              </a:rPr>
              <a:t>P</a:t>
            </a:r>
            <a:r>
              <a:rPr lang="en-US" sz="2000" dirty="0" smtClean="0">
                <a:solidFill>
                  <a:schemeClr val="accent1"/>
                </a:solidFill>
                <a:latin typeface="Avenir LT Std 45 Book" panose="020B0502020203020204" pitchFamily="34" charset="0"/>
              </a:rPr>
              <a:t>oor or Fair </a:t>
            </a:r>
            <a:r>
              <a:rPr lang="en-US" sz="2000" dirty="0">
                <a:solidFill>
                  <a:schemeClr val="accent1"/>
                </a:solidFill>
                <a:latin typeface="Avenir LT Std 45 Book" panose="020B0502020203020204" pitchFamily="34" charset="0"/>
              </a:rPr>
              <a:t>H</a:t>
            </a:r>
            <a:r>
              <a:rPr lang="en-US" sz="2000" dirty="0" smtClean="0">
                <a:solidFill>
                  <a:schemeClr val="accent1"/>
                </a:solidFill>
                <a:latin typeface="Avenir LT Std 45 Book" panose="020B0502020203020204" pitchFamily="34" charset="0"/>
              </a:rPr>
              <a:t>ealth</a:t>
            </a:r>
            <a:endParaRPr lang="en-US" sz="2000" dirty="0">
              <a:solidFill>
                <a:schemeClr val="accent1"/>
              </a:solidFill>
              <a:latin typeface="Avenir LT Std 45 Book" panose="020B0502020203020204" pitchFamily="34" charset="0"/>
            </a:endParaRPr>
          </a:p>
        </p:txBody>
      </p:sp>
      <p:sp>
        <p:nvSpPr>
          <p:cNvPr id="14" name="TextBox 13"/>
          <p:cNvSpPr txBox="1"/>
          <p:nvPr/>
        </p:nvSpPr>
        <p:spPr>
          <a:xfrm>
            <a:off x="528776" y="3115142"/>
            <a:ext cx="1768433" cy="400110"/>
          </a:xfrm>
          <a:prstGeom prst="rect">
            <a:avLst/>
          </a:prstGeom>
          <a:noFill/>
        </p:spPr>
        <p:txBody>
          <a:bodyPr wrap="none" rtlCol="0">
            <a:spAutoFit/>
          </a:bodyPr>
          <a:lstStyle/>
          <a:p>
            <a:r>
              <a:rPr lang="en-US" sz="2000" dirty="0" smtClean="0">
                <a:solidFill>
                  <a:schemeClr val="accent1"/>
                </a:solidFill>
                <a:latin typeface="Avenir LT Std 45 Book" panose="020B0502020203020204" pitchFamily="34" charset="0"/>
              </a:rPr>
              <a:t>Adult Obesity</a:t>
            </a:r>
            <a:endParaRPr lang="en-US" sz="2000" dirty="0">
              <a:solidFill>
                <a:schemeClr val="accent1"/>
              </a:solidFill>
              <a:latin typeface="Avenir LT Std 45 Book" panose="020B0502020203020204" pitchFamily="34" charset="0"/>
            </a:endParaRPr>
          </a:p>
        </p:txBody>
      </p:sp>
      <p:sp>
        <p:nvSpPr>
          <p:cNvPr id="15" name="TextBox 14"/>
          <p:cNvSpPr txBox="1"/>
          <p:nvPr/>
        </p:nvSpPr>
        <p:spPr>
          <a:xfrm>
            <a:off x="528776" y="3562005"/>
            <a:ext cx="4591321" cy="400110"/>
          </a:xfrm>
          <a:prstGeom prst="rect">
            <a:avLst/>
          </a:prstGeom>
          <a:noFill/>
        </p:spPr>
        <p:txBody>
          <a:bodyPr wrap="none" rtlCol="0">
            <a:spAutoFit/>
          </a:bodyPr>
          <a:lstStyle/>
          <a:p>
            <a:r>
              <a:rPr lang="en-US" sz="2000" dirty="0" smtClean="0">
                <a:solidFill>
                  <a:schemeClr val="accent1"/>
                </a:solidFill>
                <a:latin typeface="Avenir LT Std 45 Book" panose="020B0502020203020204" pitchFamily="34" charset="0"/>
              </a:rPr>
              <a:t>Population: Primary Care Physicians</a:t>
            </a:r>
            <a:endParaRPr lang="en-US" sz="2000" dirty="0">
              <a:solidFill>
                <a:schemeClr val="accent1"/>
              </a:solidFill>
              <a:latin typeface="Avenir LT Std 45 Book" panose="020B0502020203020204" pitchFamily="34" charset="0"/>
            </a:endParaRPr>
          </a:p>
        </p:txBody>
      </p:sp>
      <p:sp>
        <p:nvSpPr>
          <p:cNvPr id="16" name="TextBox 15"/>
          <p:cNvSpPr txBox="1"/>
          <p:nvPr/>
        </p:nvSpPr>
        <p:spPr>
          <a:xfrm>
            <a:off x="528776" y="4109625"/>
            <a:ext cx="2669513" cy="400110"/>
          </a:xfrm>
          <a:prstGeom prst="rect">
            <a:avLst/>
          </a:prstGeom>
          <a:noFill/>
        </p:spPr>
        <p:txBody>
          <a:bodyPr wrap="none" rtlCol="0">
            <a:spAutoFit/>
          </a:bodyPr>
          <a:lstStyle/>
          <a:p>
            <a:r>
              <a:rPr lang="en-US" sz="2000" dirty="0" smtClean="0">
                <a:solidFill>
                  <a:schemeClr val="accent1"/>
                </a:solidFill>
                <a:latin typeface="Avenir LT Std 45 Book" panose="020B0502020203020204" pitchFamily="34" charset="0"/>
              </a:rPr>
              <a:t>% of Current Smokers</a:t>
            </a:r>
            <a:endParaRPr lang="en-US" sz="2000" dirty="0">
              <a:solidFill>
                <a:schemeClr val="accent1"/>
              </a:solidFill>
              <a:latin typeface="Avenir LT Std 45 Book" panose="020B0502020203020204" pitchFamily="34" charset="0"/>
            </a:endParaRPr>
          </a:p>
        </p:txBody>
      </p:sp>
      <p:sp>
        <p:nvSpPr>
          <p:cNvPr id="17" name="TextBox 16"/>
          <p:cNvSpPr txBox="1"/>
          <p:nvPr/>
        </p:nvSpPr>
        <p:spPr>
          <a:xfrm>
            <a:off x="528776" y="4657245"/>
            <a:ext cx="4169731" cy="400110"/>
          </a:xfrm>
          <a:prstGeom prst="rect">
            <a:avLst/>
          </a:prstGeom>
          <a:noFill/>
        </p:spPr>
        <p:txBody>
          <a:bodyPr wrap="none" rtlCol="0">
            <a:spAutoFit/>
          </a:bodyPr>
          <a:lstStyle/>
          <a:p>
            <a:r>
              <a:rPr lang="en-US" sz="2000" dirty="0" smtClean="0">
                <a:solidFill>
                  <a:schemeClr val="accent1"/>
                </a:solidFill>
                <a:latin typeface="Avenir LT Std 45 Book" panose="020B0502020203020204" pitchFamily="34" charset="0"/>
              </a:rPr>
              <a:t>% &lt; 65 without Health Insurance</a:t>
            </a:r>
            <a:endParaRPr lang="en-US" sz="2000" dirty="0">
              <a:solidFill>
                <a:schemeClr val="accent1"/>
              </a:solidFill>
              <a:latin typeface="Avenir LT Std 45 Book" panose="020B0502020203020204" pitchFamily="34" charset="0"/>
            </a:endParaRPr>
          </a:p>
        </p:txBody>
      </p:sp>
      <p:cxnSp>
        <p:nvCxnSpPr>
          <p:cNvPr id="19" name="Straight Connector 18"/>
          <p:cNvCxnSpPr/>
          <p:nvPr/>
        </p:nvCxnSpPr>
        <p:spPr>
          <a:xfrm>
            <a:off x="635249" y="2519217"/>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90334" y="2099595"/>
            <a:ext cx="1207382" cy="461665"/>
          </a:xfrm>
          <a:prstGeom prst="rect">
            <a:avLst/>
          </a:prstGeom>
          <a:noFill/>
        </p:spPr>
        <p:txBody>
          <a:bodyPr wrap="none" rtlCol="0">
            <a:spAutoFit/>
          </a:bodyPr>
          <a:lstStyle/>
          <a:p>
            <a:r>
              <a:rPr lang="en-US" sz="2400" dirty="0" smtClean="0">
                <a:latin typeface="Avenir LT Std 45 Book" panose="020B0502020203020204" pitchFamily="34" charset="0"/>
              </a:rPr>
              <a:t>76.4 yr.</a:t>
            </a:r>
            <a:endParaRPr lang="en-US" sz="2400" dirty="0">
              <a:latin typeface="Avenir LT Std 45 Book" panose="020B0502020203020204" pitchFamily="34" charset="0"/>
            </a:endParaRPr>
          </a:p>
        </p:txBody>
      </p:sp>
      <p:sp>
        <p:nvSpPr>
          <p:cNvPr id="21" name="TextBox 20"/>
          <p:cNvSpPr txBox="1"/>
          <p:nvPr/>
        </p:nvSpPr>
        <p:spPr>
          <a:xfrm>
            <a:off x="6462993" y="4682003"/>
            <a:ext cx="612668" cy="461665"/>
          </a:xfrm>
          <a:prstGeom prst="rect">
            <a:avLst/>
          </a:prstGeom>
          <a:noFill/>
        </p:spPr>
        <p:txBody>
          <a:bodyPr wrap="none" rtlCol="0">
            <a:spAutoFit/>
          </a:bodyPr>
          <a:lstStyle/>
          <a:p>
            <a:r>
              <a:rPr lang="en-US" sz="2400" dirty="0" smtClean="0">
                <a:latin typeface="Avenir LT Std 45 Book" panose="020B0502020203020204" pitchFamily="34" charset="0"/>
              </a:rPr>
              <a:t>8%</a:t>
            </a:r>
            <a:endParaRPr lang="en-US" sz="2400" dirty="0">
              <a:latin typeface="Avenir LT Std 45 Book" panose="020B0502020203020204" pitchFamily="34" charset="0"/>
            </a:endParaRPr>
          </a:p>
        </p:txBody>
      </p:sp>
      <p:sp>
        <p:nvSpPr>
          <p:cNvPr id="22" name="TextBox 21"/>
          <p:cNvSpPr txBox="1"/>
          <p:nvPr/>
        </p:nvSpPr>
        <p:spPr>
          <a:xfrm>
            <a:off x="6377233" y="4116263"/>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21%</a:t>
            </a:r>
            <a:endParaRPr lang="en-US" sz="2400" dirty="0">
              <a:latin typeface="Avenir LT Std 45 Book" panose="020B0502020203020204" pitchFamily="34" charset="0"/>
            </a:endParaRPr>
          </a:p>
        </p:txBody>
      </p:sp>
      <p:sp>
        <p:nvSpPr>
          <p:cNvPr id="23" name="TextBox 22"/>
          <p:cNvSpPr txBox="1"/>
          <p:nvPr/>
        </p:nvSpPr>
        <p:spPr>
          <a:xfrm>
            <a:off x="6184110" y="3603796"/>
            <a:ext cx="1127232" cy="461665"/>
          </a:xfrm>
          <a:prstGeom prst="rect">
            <a:avLst/>
          </a:prstGeom>
          <a:noFill/>
        </p:spPr>
        <p:txBody>
          <a:bodyPr wrap="none" rtlCol="0">
            <a:spAutoFit/>
          </a:bodyPr>
          <a:lstStyle/>
          <a:p>
            <a:r>
              <a:rPr lang="en-US" sz="2400" dirty="0" smtClean="0">
                <a:latin typeface="Avenir LT Std 45 Book" panose="020B0502020203020204" pitchFamily="34" charset="0"/>
              </a:rPr>
              <a:t>1430:1</a:t>
            </a:r>
            <a:endParaRPr lang="en-US" sz="2400" dirty="0">
              <a:latin typeface="Avenir LT Std 45 Book" panose="020B0502020203020204" pitchFamily="34" charset="0"/>
            </a:endParaRPr>
          </a:p>
        </p:txBody>
      </p:sp>
      <p:sp>
        <p:nvSpPr>
          <p:cNvPr id="24" name="TextBox 23"/>
          <p:cNvSpPr txBox="1"/>
          <p:nvPr/>
        </p:nvSpPr>
        <p:spPr>
          <a:xfrm>
            <a:off x="6377233" y="3106262"/>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35%</a:t>
            </a:r>
            <a:endParaRPr lang="en-US" sz="2400" dirty="0">
              <a:latin typeface="Avenir LT Std 45 Book" panose="020B0502020203020204" pitchFamily="34" charset="0"/>
            </a:endParaRPr>
          </a:p>
        </p:txBody>
      </p:sp>
      <p:sp>
        <p:nvSpPr>
          <p:cNvPr id="25" name="TextBox 24"/>
          <p:cNvSpPr txBox="1"/>
          <p:nvPr/>
        </p:nvSpPr>
        <p:spPr>
          <a:xfrm>
            <a:off x="6340524" y="2614047"/>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21%</a:t>
            </a:r>
            <a:endParaRPr lang="en-US" sz="2400" dirty="0">
              <a:latin typeface="Avenir LT Std 45 Book" panose="020B0502020203020204" pitchFamily="34" charset="0"/>
            </a:endParaRPr>
          </a:p>
        </p:txBody>
      </p:sp>
      <p:cxnSp>
        <p:nvCxnSpPr>
          <p:cNvPr id="26" name="Straight Connector 25"/>
          <p:cNvCxnSpPr/>
          <p:nvPr/>
        </p:nvCxnSpPr>
        <p:spPr>
          <a:xfrm>
            <a:off x="635249" y="3075834"/>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5249" y="3551291"/>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35249" y="4052074"/>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35249" y="4579112"/>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97728" y="5125287"/>
            <a:ext cx="109101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25253" y="2082289"/>
            <a:ext cx="1207382" cy="461665"/>
          </a:xfrm>
          <a:prstGeom prst="rect">
            <a:avLst/>
          </a:prstGeom>
          <a:noFill/>
        </p:spPr>
        <p:txBody>
          <a:bodyPr wrap="none" rtlCol="0">
            <a:spAutoFit/>
          </a:bodyPr>
          <a:lstStyle/>
          <a:p>
            <a:r>
              <a:rPr lang="en-US" sz="2400" dirty="0" smtClean="0">
                <a:latin typeface="Avenir LT Std 45 Book" panose="020B0502020203020204" pitchFamily="34" charset="0"/>
              </a:rPr>
              <a:t>75.4 yr.</a:t>
            </a:r>
            <a:endParaRPr lang="en-US" sz="2400" dirty="0">
              <a:latin typeface="Avenir LT Std 45 Book" panose="020B0502020203020204" pitchFamily="34" charset="0"/>
            </a:endParaRPr>
          </a:p>
        </p:txBody>
      </p:sp>
      <p:sp>
        <p:nvSpPr>
          <p:cNvPr id="32" name="TextBox 31"/>
          <p:cNvSpPr txBox="1"/>
          <p:nvPr/>
        </p:nvSpPr>
        <p:spPr>
          <a:xfrm>
            <a:off x="8497912" y="4664697"/>
            <a:ext cx="612668" cy="461665"/>
          </a:xfrm>
          <a:prstGeom prst="rect">
            <a:avLst/>
          </a:prstGeom>
          <a:noFill/>
        </p:spPr>
        <p:txBody>
          <a:bodyPr wrap="none" rtlCol="0">
            <a:spAutoFit/>
          </a:bodyPr>
          <a:lstStyle/>
          <a:p>
            <a:r>
              <a:rPr lang="en-US" sz="2400" dirty="0">
                <a:latin typeface="Avenir LT Std 45 Book" panose="020B0502020203020204" pitchFamily="34" charset="0"/>
              </a:rPr>
              <a:t>6</a:t>
            </a:r>
            <a:r>
              <a:rPr lang="en-US" sz="2400" dirty="0" smtClean="0">
                <a:latin typeface="Avenir LT Std 45 Book" panose="020B0502020203020204" pitchFamily="34" charset="0"/>
              </a:rPr>
              <a:t>%</a:t>
            </a:r>
            <a:endParaRPr lang="en-US" sz="2400" dirty="0">
              <a:latin typeface="Avenir LT Std 45 Book" panose="020B0502020203020204" pitchFamily="34" charset="0"/>
            </a:endParaRPr>
          </a:p>
        </p:txBody>
      </p:sp>
      <p:sp>
        <p:nvSpPr>
          <p:cNvPr id="33" name="TextBox 32"/>
          <p:cNvSpPr txBox="1"/>
          <p:nvPr/>
        </p:nvSpPr>
        <p:spPr>
          <a:xfrm>
            <a:off x="8412152" y="4098957"/>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24%</a:t>
            </a:r>
            <a:endParaRPr lang="en-US" sz="2400" dirty="0">
              <a:latin typeface="Avenir LT Std 45 Book" panose="020B0502020203020204" pitchFamily="34" charset="0"/>
            </a:endParaRPr>
          </a:p>
        </p:txBody>
      </p:sp>
      <p:sp>
        <p:nvSpPr>
          <p:cNvPr id="34" name="TextBox 33"/>
          <p:cNvSpPr txBox="1"/>
          <p:nvPr/>
        </p:nvSpPr>
        <p:spPr>
          <a:xfrm>
            <a:off x="8219029" y="3586490"/>
            <a:ext cx="1127232" cy="461665"/>
          </a:xfrm>
          <a:prstGeom prst="rect">
            <a:avLst/>
          </a:prstGeom>
          <a:noFill/>
        </p:spPr>
        <p:txBody>
          <a:bodyPr wrap="none" rtlCol="0">
            <a:spAutoFit/>
          </a:bodyPr>
          <a:lstStyle/>
          <a:p>
            <a:r>
              <a:rPr lang="en-US" sz="2400" dirty="0" smtClean="0">
                <a:latin typeface="Avenir LT Std 45 Book" panose="020B0502020203020204" pitchFamily="34" charset="0"/>
              </a:rPr>
              <a:t>1520:1</a:t>
            </a:r>
            <a:endParaRPr lang="en-US" sz="2400" dirty="0">
              <a:latin typeface="Avenir LT Std 45 Book" panose="020B0502020203020204" pitchFamily="34" charset="0"/>
            </a:endParaRPr>
          </a:p>
        </p:txBody>
      </p:sp>
      <p:sp>
        <p:nvSpPr>
          <p:cNvPr id="35" name="TextBox 34"/>
          <p:cNvSpPr txBox="1"/>
          <p:nvPr/>
        </p:nvSpPr>
        <p:spPr>
          <a:xfrm>
            <a:off x="8412152" y="3088956"/>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34%</a:t>
            </a:r>
            <a:endParaRPr lang="en-US" sz="2400" dirty="0">
              <a:latin typeface="Avenir LT Std 45 Book" panose="020B0502020203020204" pitchFamily="34" charset="0"/>
            </a:endParaRPr>
          </a:p>
        </p:txBody>
      </p:sp>
      <p:sp>
        <p:nvSpPr>
          <p:cNvPr id="36" name="TextBox 35"/>
          <p:cNvSpPr txBox="1"/>
          <p:nvPr/>
        </p:nvSpPr>
        <p:spPr>
          <a:xfrm>
            <a:off x="8375443" y="2596741"/>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21%</a:t>
            </a:r>
            <a:endParaRPr lang="en-US" sz="2400" dirty="0">
              <a:latin typeface="Avenir LT Std 45 Book" panose="020B0502020203020204" pitchFamily="34" charset="0"/>
            </a:endParaRPr>
          </a:p>
        </p:txBody>
      </p:sp>
      <p:sp>
        <p:nvSpPr>
          <p:cNvPr id="37" name="TextBox 36"/>
          <p:cNvSpPr txBox="1"/>
          <p:nvPr/>
        </p:nvSpPr>
        <p:spPr>
          <a:xfrm>
            <a:off x="10203387" y="2074659"/>
            <a:ext cx="1207382" cy="461665"/>
          </a:xfrm>
          <a:prstGeom prst="rect">
            <a:avLst/>
          </a:prstGeom>
          <a:noFill/>
        </p:spPr>
        <p:txBody>
          <a:bodyPr wrap="none" rtlCol="0">
            <a:spAutoFit/>
          </a:bodyPr>
          <a:lstStyle/>
          <a:p>
            <a:r>
              <a:rPr lang="en-US" sz="2400" dirty="0" smtClean="0">
                <a:latin typeface="Avenir LT Std 45 Book" panose="020B0502020203020204" pitchFamily="34" charset="0"/>
              </a:rPr>
              <a:t>78.6 yr.</a:t>
            </a:r>
            <a:endParaRPr lang="en-US" sz="2400" dirty="0">
              <a:latin typeface="Avenir LT Std 45 Book" panose="020B0502020203020204" pitchFamily="34" charset="0"/>
            </a:endParaRPr>
          </a:p>
        </p:txBody>
      </p:sp>
      <p:sp>
        <p:nvSpPr>
          <p:cNvPr id="38" name="TextBox 37"/>
          <p:cNvSpPr txBox="1"/>
          <p:nvPr/>
        </p:nvSpPr>
        <p:spPr>
          <a:xfrm>
            <a:off x="10440562" y="4664697"/>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10%</a:t>
            </a:r>
            <a:endParaRPr lang="en-US" sz="2400" dirty="0">
              <a:latin typeface="Avenir LT Std 45 Book" panose="020B0502020203020204" pitchFamily="34" charset="0"/>
            </a:endParaRPr>
          </a:p>
        </p:txBody>
      </p:sp>
      <p:sp>
        <p:nvSpPr>
          <p:cNvPr id="39" name="TextBox 38"/>
          <p:cNvSpPr txBox="1"/>
          <p:nvPr/>
        </p:nvSpPr>
        <p:spPr>
          <a:xfrm>
            <a:off x="10453576" y="4105897"/>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17%</a:t>
            </a:r>
            <a:endParaRPr lang="en-US" sz="2400" dirty="0">
              <a:latin typeface="Avenir LT Std 45 Book" panose="020B0502020203020204" pitchFamily="34" charset="0"/>
            </a:endParaRPr>
          </a:p>
        </p:txBody>
      </p:sp>
      <p:sp>
        <p:nvSpPr>
          <p:cNvPr id="40" name="TextBox 39"/>
          <p:cNvSpPr txBox="1"/>
          <p:nvPr/>
        </p:nvSpPr>
        <p:spPr>
          <a:xfrm>
            <a:off x="10297163" y="3578860"/>
            <a:ext cx="1127232" cy="461665"/>
          </a:xfrm>
          <a:prstGeom prst="rect">
            <a:avLst/>
          </a:prstGeom>
          <a:noFill/>
        </p:spPr>
        <p:txBody>
          <a:bodyPr wrap="none" rtlCol="0">
            <a:spAutoFit/>
          </a:bodyPr>
          <a:lstStyle/>
          <a:p>
            <a:r>
              <a:rPr lang="en-US" sz="2400" dirty="0" smtClean="0">
                <a:latin typeface="Avenir LT Std 45 Book" panose="020B0502020203020204" pitchFamily="34" charset="0"/>
              </a:rPr>
              <a:t>1460:1</a:t>
            </a:r>
            <a:endParaRPr lang="en-US" sz="2400" dirty="0">
              <a:latin typeface="Avenir LT Std 45 Book" panose="020B0502020203020204" pitchFamily="34" charset="0"/>
            </a:endParaRPr>
          </a:p>
        </p:txBody>
      </p:sp>
      <p:sp>
        <p:nvSpPr>
          <p:cNvPr id="41" name="TextBox 40"/>
          <p:cNvSpPr txBox="1"/>
          <p:nvPr/>
        </p:nvSpPr>
        <p:spPr>
          <a:xfrm>
            <a:off x="10490286" y="3081326"/>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29%</a:t>
            </a:r>
            <a:endParaRPr lang="en-US" sz="2400" dirty="0">
              <a:latin typeface="Avenir LT Std 45 Book" panose="020B0502020203020204" pitchFamily="34" charset="0"/>
            </a:endParaRPr>
          </a:p>
        </p:txBody>
      </p:sp>
      <p:sp>
        <p:nvSpPr>
          <p:cNvPr id="42" name="TextBox 41"/>
          <p:cNvSpPr txBox="1"/>
          <p:nvPr/>
        </p:nvSpPr>
        <p:spPr>
          <a:xfrm>
            <a:off x="10453577" y="2589111"/>
            <a:ext cx="784189" cy="461665"/>
          </a:xfrm>
          <a:prstGeom prst="rect">
            <a:avLst/>
          </a:prstGeom>
          <a:noFill/>
        </p:spPr>
        <p:txBody>
          <a:bodyPr wrap="none" rtlCol="0">
            <a:spAutoFit/>
          </a:bodyPr>
          <a:lstStyle/>
          <a:p>
            <a:r>
              <a:rPr lang="en-US" sz="2400" dirty="0" smtClean="0">
                <a:latin typeface="Avenir LT Std 45 Book" panose="020B0502020203020204" pitchFamily="34" charset="0"/>
              </a:rPr>
              <a:t>16%</a:t>
            </a:r>
            <a:endParaRPr lang="en-US" sz="2400" dirty="0">
              <a:latin typeface="Avenir LT Std 45 Book" panose="020B0502020203020204" pitchFamily="34" charset="0"/>
            </a:endParaRPr>
          </a:p>
        </p:txBody>
      </p:sp>
    </p:spTree>
    <p:extLst>
      <p:ext uri="{BB962C8B-B14F-4D97-AF65-F5344CB8AC3E}">
        <p14:creationId xmlns:p14="http://schemas.microsoft.com/office/powerpoint/2010/main" val="1705394506"/>
      </p:ext>
    </p:extLst>
  </p:cSld>
  <p:clrMapOvr>
    <a:masterClrMapping/>
  </p:clrMapOvr>
</p:sld>
</file>

<file path=ppt/theme/theme1.xml><?xml version="1.0" encoding="utf-8"?>
<a:theme xmlns:a="http://schemas.openxmlformats.org/drawingml/2006/main" name="OPPE">
  <a:themeElements>
    <a:clrScheme name="National Prosperity Summits">
      <a:dk1>
        <a:sysClr val="windowText" lastClr="000000"/>
      </a:dk1>
      <a:lt1>
        <a:sysClr val="window" lastClr="FFFFFF"/>
      </a:lt1>
      <a:dk2>
        <a:srgbClr val="44546A"/>
      </a:dk2>
      <a:lt2>
        <a:srgbClr val="E7E6E6"/>
      </a:lt2>
      <a:accent1>
        <a:srgbClr val="00AEEF"/>
      </a:accent1>
      <a:accent2>
        <a:srgbClr val="FFF200"/>
      </a:accent2>
      <a:accent3>
        <a:srgbClr val="A5A5A5"/>
      </a:accent3>
      <a:accent4>
        <a:srgbClr val="AEABAB"/>
      </a:accent4>
      <a:accent5>
        <a:srgbClr val="757070"/>
      </a:accent5>
      <a:accent6>
        <a:srgbClr val="FFFFFF"/>
      </a:accent6>
      <a:hlink>
        <a:srgbClr val="00AEEF"/>
      </a:hlink>
      <a:folHlink>
        <a:srgbClr val="1E4E7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PE" id="{2790D96A-A3A1-4315-A0CC-7E08F2C1990E}" vid="{30FC8D7D-14A7-4E3B-AF0C-BAAFBC72D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OPPE</Template>
  <TotalTime>3361</TotalTime>
  <Words>1674</Words>
  <Application>Microsoft Office PowerPoint</Application>
  <PresentationFormat>Widescreen</PresentationFormat>
  <Paragraphs>340</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Avenir LT Std 45 Book</vt:lpstr>
      <vt:lpstr>Avenir LT Std 65 Medium</vt:lpstr>
      <vt:lpstr>Calibri</vt:lpstr>
      <vt:lpstr>Coolvetica Rg</vt:lpstr>
      <vt:lpstr>Times New Roman</vt:lpstr>
      <vt:lpstr>OPPE</vt:lpstr>
      <vt:lpstr>Telling Your Story</vt:lpstr>
      <vt:lpstr>Session Overview</vt:lpstr>
      <vt:lpstr>Types of Data to Help Tell Your Story</vt:lpstr>
      <vt:lpstr>County Health Rankings</vt:lpstr>
      <vt:lpstr>Population Change</vt:lpstr>
      <vt:lpstr>Geographic Mobility by Education  Percent Moving in from out of State</vt:lpstr>
      <vt:lpstr>Median Household Income and Poverty</vt:lpstr>
      <vt:lpstr>Grandparents Raising Grandchildren</vt:lpstr>
      <vt:lpstr>Health Indicators</vt:lpstr>
      <vt:lpstr>Crime: Offenses Known to Law       Enforcement</vt:lpstr>
      <vt:lpstr>Gross Rent as a Percentage of Household Income</vt:lpstr>
      <vt:lpstr>Housing Characteristics</vt:lpstr>
      <vt:lpstr>Telling Your Story</vt:lpstr>
      <vt:lpstr>Elements of a Strong Story</vt:lpstr>
      <vt:lpstr>I Like Your Story</vt:lpstr>
      <vt:lpstr>Questions and Discussion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msues</dc:creator>
  <cp:lastModifiedBy>msues</cp:lastModifiedBy>
  <cp:revision>55</cp:revision>
  <dcterms:created xsi:type="dcterms:W3CDTF">2019-05-07T17:23:05Z</dcterms:created>
  <dcterms:modified xsi:type="dcterms:W3CDTF">2019-05-31T18:42:34Z</dcterms:modified>
</cp:coreProperties>
</file>