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69" r:id="rId2"/>
    <p:sldId id="345" r:id="rId3"/>
    <p:sldId id="322" r:id="rId4"/>
    <p:sldId id="366" r:id="rId5"/>
    <p:sldId id="374" r:id="rId6"/>
    <p:sldId id="344" r:id="rId7"/>
    <p:sldId id="375" r:id="rId8"/>
    <p:sldId id="372" r:id="rId9"/>
    <p:sldId id="359" r:id="rId10"/>
    <p:sldId id="272" r:id="rId11"/>
    <p:sldId id="351" r:id="rId12"/>
    <p:sldId id="349" r:id="rId13"/>
    <p:sldId id="274" r:id="rId14"/>
    <p:sldId id="354" r:id="rId15"/>
    <p:sldId id="347" r:id="rId16"/>
    <p:sldId id="377" r:id="rId17"/>
    <p:sldId id="363" r:id="rId18"/>
    <p:sldId id="346" r:id="rId19"/>
    <p:sldId id="283" r:id="rId20"/>
    <p:sldId id="282" r:id="rId21"/>
    <p:sldId id="360" r:id="rId22"/>
    <p:sldId id="353" r:id="rId23"/>
    <p:sldId id="357" r:id="rId24"/>
    <p:sldId id="287" r:id="rId25"/>
    <p:sldId id="326" r:id="rId26"/>
    <p:sldId id="369" r:id="rId27"/>
    <p:sldId id="364" r:id="rId28"/>
    <p:sldId id="367" r:id="rId29"/>
    <p:sldId id="361" r:id="rId30"/>
    <p:sldId id="339" r:id="rId31"/>
    <p:sldId id="365" r:id="rId32"/>
    <p:sldId id="362" r:id="rId33"/>
    <p:sldId id="370" r:id="rId34"/>
    <p:sldId id="36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66"/>
    <a:srgbClr val="FFFF99"/>
    <a:srgbClr val="C8F5F8"/>
    <a:srgbClr val="E1F9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8" autoAdjust="0"/>
    <p:restoredTop sz="65948" autoAdjust="0"/>
  </p:normalViewPr>
  <p:slideViewPr>
    <p:cSldViewPr>
      <p:cViewPr>
        <p:scale>
          <a:sx n="70" d="100"/>
          <a:sy n="70" d="100"/>
        </p:scale>
        <p:origin x="-281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CAB700-1063-4EE7-814A-0C198609361D}" type="datetimeFigureOut">
              <a:rPr lang="en-US"/>
              <a:pPr>
                <a:defRPr/>
              </a:pPr>
              <a:t>6/19/2012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7008CE-02EC-40D7-BD27-D680C6D699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C628BA-C67F-457E-950C-0D3D815B9F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Please have this slide showing as participants enter the room.  </a:t>
            </a:r>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“We have invested a good bit of time and energy up to this point to thoroughly explore relevant information to guide our regional efforts.</a:t>
            </a:r>
            <a:r>
              <a:rPr lang="en-US" baseline="0" dirty="0" smtClean="0"/>
              <a:t> </a:t>
            </a:r>
            <a:r>
              <a:rPr lang="en-US" dirty="0" smtClean="0"/>
              <a:t>Our session today is designed to bring together all that work to form a regional plan. Let’s get started.”</a:t>
            </a:r>
          </a:p>
        </p:txBody>
      </p:sp>
      <p:sp>
        <p:nvSpPr>
          <p:cNvPr id="41988" name="Slide Number Placeholder 3"/>
          <p:cNvSpPr>
            <a:spLocks noGrp="1"/>
          </p:cNvSpPr>
          <p:nvPr>
            <p:ph type="sldNum" sz="quarter" idx="5"/>
          </p:nvPr>
        </p:nvSpPr>
        <p:spPr>
          <a:noFill/>
        </p:spPr>
        <p:txBody>
          <a:bodyPr/>
          <a:lstStyle/>
          <a:p>
            <a:fld id="{5ECF0BDC-CFFC-4D2A-904A-6FEBD00D5D8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During this section, introduce participants to short, intermediate and long-term outcomes,</a:t>
            </a:r>
            <a:r>
              <a:rPr lang="en-US" baseline="0" dirty="0" smtClean="0"/>
              <a:t> </a:t>
            </a:r>
            <a:r>
              <a:rPr lang="en-US" dirty="0" smtClean="0"/>
              <a:t>defined</a:t>
            </a:r>
            <a:r>
              <a:rPr lang="en-US" baseline="0" dirty="0" smtClean="0"/>
              <a:t> as the ABCs of success. These will help the team </a:t>
            </a:r>
            <a:r>
              <a:rPr lang="en-US" dirty="0" smtClean="0"/>
              <a:t>hone in on specific plans needed to accomplish their goals.</a:t>
            </a:r>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“It’s probably safe to say that all of us want to be engaged in meaningful work, in activities that really make a difference. Few of us want to simply spin our wheels. How can we be sure we are headed in a direction that is likely to bring about meaningful change? How can we make sure we are pursuing plans that make our hard work worthwhile? When you think about the differences your activities</a:t>
            </a:r>
            <a:r>
              <a:rPr lang="en-US" baseline="0" dirty="0" smtClean="0"/>
              <a:t> </a:t>
            </a:r>
            <a:r>
              <a:rPr lang="en-US" dirty="0" smtClean="0"/>
              <a:t>make, you are actually thinking about outcomes,</a:t>
            </a:r>
            <a:r>
              <a:rPr lang="en-US" baseline="0" dirty="0" smtClean="0"/>
              <a:t> </a:t>
            </a:r>
            <a:r>
              <a:rPr lang="en-US" dirty="0" smtClean="0"/>
              <a:t>the valuable results of your team’s activities. One easy way to</a:t>
            </a:r>
            <a:r>
              <a:rPr lang="en-US" baseline="0" dirty="0" smtClean="0"/>
              <a:t> think about the different layers of outcomes is to think of them as the ABCs of success</a:t>
            </a:r>
            <a:r>
              <a:rPr lang="en-US" dirty="0" smtClean="0"/>
              <a:t>:</a:t>
            </a:r>
          </a:p>
          <a:p>
            <a:pPr eaLnBrk="1" hangingPunct="1"/>
            <a:r>
              <a:rPr lang="en-US" dirty="0" smtClean="0"/>
              <a:t> </a:t>
            </a:r>
          </a:p>
          <a:p>
            <a:pPr eaLnBrk="1" hangingPunct="1">
              <a:buFontTx/>
              <a:buChar char="•"/>
            </a:pPr>
            <a:r>
              <a:rPr lang="en-US" dirty="0" smtClean="0"/>
              <a:t>  </a:t>
            </a:r>
            <a:r>
              <a:rPr lang="en-US" u="none" dirty="0" smtClean="0"/>
              <a:t>Attitudes, knowledge and skills</a:t>
            </a:r>
          </a:p>
          <a:p>
            <a:pPr eaLnBrk="1" hangingPunct="1">
              <a:buFontTx/>
              <a:buChar char="•"/>
            </a:pPr>
            <a:r>
              <a:rPr lang="en-US" dirty="0" smtClean="0"/>
              <a:t>  </a:t>
            </a:r>
            <a:r>
              <a:rPr lang="en-US" u="none" dirty="0" smtClean="0"/>
              <a:t>Behaviors </a:t>
            </a:r>
            <a:endParaRPr lang="en-US" dirty="0" smtClean="0"/>
          </a:p>
          <a:p>
            <a:pPr eaLnBrk="1" hangingPunct="1">
              <a:buFontTx/>
              <a:buChar char="•"/>
            </a:pPr>
            <a:r>
              <a:rPr lang="en-US" dirty="0" smtClean="0"/>
              <a:t>  </a:t>
            </a:r>
            <a:r>
              <a:rPr lang="en-US" u="none" dirty="0" smtClean="0"/>
              <a:t>Conditions</a:t>
            </a:r>
            <a:endParaRPr lang="en-US" dirty="0" smtClean="0"/>
          </a:p>
          <a:p>
            <a:pPr eaLnBrk="1" hangingPunct="1"/>
            <a:endParaRPr lang="en-US" dirty="0" smtClean="0"/>
          </a:p>
          <a:p>
            <a:pPr eaLnBrk="1" hangingPunct="1"/>
            <a:r>
              <a:rPr lang="en-US" dirty="0" smtClean="0"/>
              <a:t>All three are vital to success.</a:t>
            </a:r>
            <a:r>
              <a:rPr lang="en-US" baseline="0" dirty="0" smtClean="0"/>
              <a:t> </a:t>
            </a:r>
            <a:r>
              <a:rPr lang="en-US" dirty="0" smtClean="0"/>
              <a:t>We’ll explore these three types in more detail in the next series of slides.”</a:t>
            </a:r>
          </a:p>
        </p:txBody>
      </p:sp>
      <p:sp>
        <p:nvSpPr>
          <p:cNvPr id="48132" name="Slide Number Placeholder 3"/>
          <p:cNvSpPr>
            <a:spLocks noGrp="1"/>
          </p:cNvSpPr>
          <p:nvPr>
            <p:ph type="sldNum" sz="quarter" idx="5"/>
          </p:nvPr>
        </p:nvSpPr>
        <p:spPr>
          <a:noFill/>
        </p:spPr>
        <p:txBody>
          <a:bodyPr/>
          <a:lstStyle/>
          <a:p>
            <a:fld id="{4C93A9AD-BC36-49F2-A5B1-11FEF2F2EA5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It is easy for a group to get an idea or direction in mind without thinking all the</a:t>
            </a:r>
            <a:r>
              <a:rPr lang="en-US" baseline="0" dirty="0" smtClean="0"/>
              <a:t> way to the end of the journey. This slide begins a discussion of thinking through the desired outcomes as a component of selecting the best strategies.  </a:t>
            </a:r>
            <a:endParaRPr lang="en-US" dirty="0" smtClean="0"/>
          </a:p>
          <a:p>
            <a:pPr eaLnBrk="1" hangingPunct="1"/>
            <a:endParaRPr lang="en-US" b="1" i="1" dirty="0" smtClean="0"/>
          </a:p>
          <a:p>
            <a:pPr eaLnBrk="1" hangingPunct="1"/>
            <a:endParaRPr lang="en-US" b="1" i="1" dirty="0" smtClean="0"/>
          </a:p>
          <a:p>
            <a:pPr eaLnBrk="1" hangingPunct="1"/>
            <a:r>
              <a:rPr lang="en-US" b="1" i="1" dirty="0" smtClean="0"/>
              <a:t>Script:</a:t>
            </a:r>
            <a:endParaRPr lang="en-US" dirty="0" smtClean="0"/>
          </a:p>
          <a:p>
            <a:pPr eaLnBrk="1" hangingPunct="1"/>
            <a:endParaRPr lang="en-US" dirty="0" smtClean="0"/>
          </a:p>
          <a:p>
            <a:pPr eaLnBrk="1" hangingPunct="1"/>
            <a:r>
              <a:rPr lang="en-US" dirty="0" smtClean="0"/>
              <a:t>“We are ready to begin working on an actual success plan that provides practical guidance on making steady progress toward achieving</a:t>
            </a:r>
            <a:r>
              <a:rPr lang="en-US" baseline="0" dirty="0" smtClean="0"/>
              <a:t> </a:t>
            </a:r>
            <a:r>
              <a:rPr lang="en-US" dirty="0" smtClean="0"/>
              <a:t>regional goals. Think about the regional goals your team intends to address. Obviously, no one here has a magic wand we can just wave around and poof – the goals are accomplished! Instead, thinking through a step-by-step process will get the region on the road to where you want to be. To ensure that you reach your goal, start planning from your intended destination and work your way back to the starting point. This will improve your chances of moving the regional plans in the right direction.”</a:t>
            </a:r>
          </a:p>
          <a:p>
            <a:pPr eaLnBrk="1" hangingPunct="1"/>
            <a:endParaRPr lang="en-US" dirty="0" smtClean="0"/>
          </a:p>
        </p:txBody>
      </p:sp>
      <p:sp>
        <p:nvSpPr>
          <p:cNvPr id="49156" name="Slide Number Placeholder 3"/>
          <p:cNvSpPr>
            <a:spLocks noGrp="1"/>
          </p:cNvSpPr>
          <p:nvPr>
            <p:ph type="sldNum" sz="quarter" idx="5"/>
          </p:nvPr>
        </p:nvSpPr>
        <p:spPr>
          <a:noFill/>
        </p:spPr>
        <p:txBody>
          <a:bodyPr/>
          <a:lstStyle/>
          <a:p>
            <a:fld id="{80E1439C-7AE6-497A-9FFE-BDE749A4435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Use this slide and the next to show examples of conditions to help participants understand the concept of changing conditions, which are long-term outcomes.</a:t>
            </a:r>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“As we begin to track backwards, the first outcome we will need to consider is a change in a </a:t>
            </a:r>
            <a:r>
              <a:rPr lang="en-US" u="none" dirty="0" smtClean="0"/>
              <a:t>condition</a:t>
            </a:r>
            <a:r>
              <a:rPr lang="en-US" dirty="0" smtClean="0"/>
              <a:t>. Conditions are the collective results, or the big picture changes, you hope your team will achieve as the regional goals are pursued. Changes in conditions typically take a long time to realize, even when all the other pieces are in place. Let’s look at some examples.”  [See next slide.]</a:t>
            </a:r>
          </a:p>
        </p:txBody>
      </p:sp>
      <p:sp>
        <p:nvSpPr>
          <p:cNvPr id="50180" name="Slide Number Placeholder 3"/>
          <p:cNvSpPr>
            <a:spLocks noGrp="1"/>
          </p:cNvSpPr>
          <p:nvPr>
            <p:ph type="sldNum" sz="quarter" idx="5"/>
          </p:nvPr>
        </p:nvSpPr>
        <p:spPr>
          <a:noFill/>
        </p:spPr>
        <p:txBody>
          <a:bodyPr/>
          <a:lstStyle/>
          <a:p>
            <a:fld id="{FB1EB22A-5628-4DCC-8922-01BBBEDBE45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The examples in this slide represent conditions that will take many years to address. For example, if the region has a high rate of high school dropouts, it will take a good bit of time to change that condition as it may take the involvement of school administrators, teachers, parents, students and the community working on a number of different</a:t>
            </a:r>
            <a:r>
              <a:rPr lang="en-US" baseline="0" dirty="0" smtClean="0"/>
              <a:t> strategies over time</a:t>
            </a:r>
            <a:r>
              <a:rPr lang="en-US" dirty="0" smtClean="0"/>
              <a:t>. That is why improving high school graduate rates could translate into a long-term effort.</a:t>
            </a:r>
          </a:p>
          <a:p>
            <a:pPr eaLnBrk="1" hangingPunct="1"/>
            <a:endParaRPr lang="en-US" b="1" i="1" dirty="0" smtClean="0"/>
          </a:p>
          <a:p>
            <a:pPr eaLnBrk="1" hangingPunct="1"/>
            <a:endParaRPr lang="en-US" b="1" i="1" dirty="0" smtClean="0"/>
          </a:p>
          <a:p>
            <a:pPr eaLnBrk="1" hangingPunct="1"/>
            <a:r>
              <a:rPr lang="en-US" b="1" i="1" dirty="0" smtClean="0"/>
              <a:t>Script:</a:t>
            </a:r>
          </a:p>
          <a:p>
            <a:pPr eaLnBrk="1" hangingPunct="1"/>
            <a:endParaRPr lang="en-US" dirty="0" smtClean="0"/>
          </a:p>
          <a:p>
            <a:pPr eaLnBrk="1" hangingPunct="1"/>
            <a:r>
              <a:rPr lang="en-US" dirty="0" smtClean="0"/>
              <a:t>“Some examples of regional conditions you might be trying to improve over the long haul</a:t>
            </a:r>
            <a:r>
              <a:rPr lang="en-US" baseline="0" dirty="0" smtClean="0"/>
              <a:t> include </a:t>
            </a:r>
            <a:r>
              <a:rPr lang="en-US" dirty="0" smtClean="0"/>
              <a:t>reducing the unemployment rate</a:t>
            </a:r>
            <a:r>
              <a:rPr lang="en-US" baseline="0" dirty="0" smtClean="0"/>
              <a:t> </a:t>
            </a:r>
            <a:r>
              <a:rPr lang="en-US" dirty="0" smtClean="0"/>
              <a:t>or tackling the poverty rate.</a:t>
            </a:r>
            <a:r>
              <a:rPr lang="en-US" baseline="0" dirty="0" smtClean="0"/>
              <a:t> </a:t>
            </a:r>
            <a:r>
              <a:rPr lang="en-US" dirty="0" smtClean="0"/>
              <a:t>What are some other examples we could add to the list?”   </a:t>
            </a:r>
          </a:p>
          <a:p>
            <a:pPr eaLnBrk="1" hangingPunct="1"/>
            <a:endParaRPr lang="en-US" dirty="0" smtClean="0"/>
          </a:p>
          <a:p>
            <a:pPr eaLnBrk="1" hangingPunct="1"/>
            <a:r>
              <a:rPr lang="en-US" dirty="0" smtClean="0"/>
              <a:t>[Listen carefully to suggested examples to ensure that they reflect long-term condition changes.</a:t>
            </a:r>
            <a:r>
              <a:rPr lang="en-US" baseline="0" dirty="0" smtClean="0"/>
              <a:t> </a:t>
            </a:r>
            <a:r>
              <a:rPr lang="en-US" dirty="0" smtClean="0"/>
              <a:t>If someone suggests something that is a behavior change (intermediate) or a change in knowledge or attitude (short-term outcome), be sure to honor their input by saying something like, “That is truly an important outcome. We may see, though, that it has a place within a different level of outcomes. Let’s think about it together as we go along to see where it best fits.”]</a:t>
            </a:r>
          </a:p>
        </p:txBody>
      </p:sp>
      <p:sp>
        <p:nvSpPr>
          <p:cNvPr id="51204" name="Slide Number Placeholder 3"/>
          <p:cNvSpPr>
            <a:spLocks noGrp="1"/>
          </p:cNvSpPr>
          <p:nvPr>
            <p:ph type="sldNum" sz="quarter" idx="5"/>
          </p:nvPr>
        </p:nvSpPr>
        <p:spPr>
          <a:noFill/>
        </p:spPr>
        <p:txBody>
          <a:bodyPr/>
          <a:lstStyle/>
          <a:p>
            <a:fld id="{FFE08390-90AA-4C7A-90DE-AF2EA42E048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b="1" i="1" dirty="0" smtClean="0"/>
              <a:t>Instructions:</a:t>
            </a:r>
            <a:endParaRPr lang="en-US" dirty="0" smtClean="0"/>
          </a:p>
          <a:p>
            <a:pPr eaLnBrk="1" hangingPunct="1"/>
            <a:endParaRPr lang="en-US" dirty="0" smtClean="0"/>
          </a:p>
          <a:p>
            <a:pPr eaLnBrk="1" hangingPunct="1"/>
            <a:r>
              <a:rPr lang="en-US" dirty="0" smtClean="0"/>
              <a:t>Distribute Handout Two.</a:t>
            </a:r>
            <a:r>
              <a:rPr lang="en-US" baseline="0" dirty="0" smtClean="0"/>
              <a:t> </a:t>
            </a:r>
            <a:r>
              <a:rPr lang="en-US" dirty="0" smtClean="0"/>
              <a:t>Participants will use this document throughout this session. The second</a:t>
            </a:r>
            <a:r>
              <a:rPr lang="en-US" baseline="0" dirty="0" smtClean="0"/>
              <a:t> page </a:t>
            </a:r>
            <a:r>
              <a:rPr lang="en-US" dirty="0" smtClean="0"/>
              <a:t>is an example of the completed</a:t>
            </a:r>
            <a:r>
              <a:rPr lang="en-US" baseline="0" dirty="0" smtClean="0"/>
              <a:t> first page, so you </a:t>
            </a:r>
            <a:r>
              <a:rPr lang="en-US" dirty="0" smtClean="0"/>
              <a:t>may distribute it at this point, or use it toward the end as a final example. If your team has several goals, it may be helpful to divide the group into smaller teams for the remainder of this module. Each small group can work on a separate goal so a good Planning Chart draft for each goal is completed by the end of the session. If, however, you would rather focus on a single goal, have the whole team work collectively on a single goal, and assign the creation of a planning chart for each of the remaining goals as homework.</a:t>
            </a:r>
          </a:p>
          <a:p>
            <a:pPr eaLnBrk="1" hangingPunct="1"/>
            <a:endParaRPr lang="en-US" b="1" i="1" dirty="0" smtClean="0"/>
          </a:p>
          <a:p>
            <a:pPr eaLnBrk="1" hangingPunct="1"/>
            <a:r>
              <a:rPr lang="en-US" b="1" i="0" u="none" dirty="0" smtClean="0"/>
              <a:t>Handout</a:t>
            </a:r>
            <a:r>
              <a:rPr lang="en-US" b="1" i="0" u="none" baseline="0" dirty="0" smtClean="0"/>
              <a:t> Two:</a:t>
            </a:r>
            <a:r>
              <a:rPr lang="en-US" b="1" i="0" dirty="0" smtClean="0"/>
              <a:t> </a:t>
            </a:r>
            <a:r>
              <a:rPr lang="en-US" sz="1200" b="0" kern="1200" dirty="0" smtClean="0">
                <a:solidFill>
                  <a:schemeClr val="tx1"/>
                </a:solidFill>
                <a:latin typeface="Arial" charset="0"/>
                <a:ea typeface="+mn-ea"/>
                <a:cs typeface="+mn-cs"/>
              </a:rPr>
              <a:t>Regional Economic Development Planning Chart</a:t>
            </a:r>
            <a:r>
              <a:rPr lang="en-US" sz="1200" b="1" kern="1200" dirty="0" smtClean="0">
                <a:solidFill>
                  <a:schemeClr val="tx1"/>
                </a:solidFill>
                <a:latin typeface="Arial" charset="0"/>
                <a:ea typeface="+mn-ea"/>
                <a:cs typeface="+mn-cs"/>
              </a:rPr>
              <a:t> </a:t>
            </a:r>
            <a:r>
              <a:rPr lang="en-US" dirty="0" smtClean="0"/>
              <a:t>and Planning Chart Example</a:t>
            </a:r>
          </a:p>
          <a:p>
            <a:pPr eaLnBrk="1" hangingPunct="1"/>
            <a:endParaRPr lang="en-US" dirty="0" smtClean="0"/>
          </a:p>
          <a:p>
            <a:pPr eaLnBrk="1" hangingPunct="1"/>
            <a:endParaRPr lang="en-US" dirty="0" smtClean="0"/>
          </a:p>
          <a:p>
            <a:pPr eaLnBrk="1" hangingPunct="1"/>
            <a:r>
              <a:rPr lang="en-US" b="1" i="1" dirty="0" smtClean="0"/>
              <a:t>Script:</a:t>
            </a:r>
            <a:endParaRPr lang="en-US" dirty="0" smtClean="0"/>
          </a:p>
          <a:p>
            <a:pPr eaLnBrk="1" hangingPunct="1"/>
            <a:endParaRPr lang="en-US" dirty="0" smtClean="0"/>
          </a:p>
          <a:p>
            <a:pPr eaLnBrk="1" hangingPunct="1"/>
            <a:r>
              <a:rPr lang="en-US" dirty="0" smtClean="0"/>
              <a:t>“We are ready to begin working on an actual success plan, our guide</a:t>
            </a:r>
            <a:r>
              <a:rPr lang="en-US" baseline="0" dirty="0" smtClean="0"/>
              <a:t> to </a:t>
            </a:r>
            <a:r>
              <a:rPr lang="en-US" dirty="0" smtClean="0"/>
              <a:t>help direct our efforts. We will start on the right side of this worksheet and work our way back toward the left side.</a:t>
            </a:r>
          </a:p>
          <a:p>
            <a:pPr eaLnBrk="1" hangingPunct="1"/>
            <a:endParaRPr lang="en-US" dirty="0" smtClean="0"/>
          </a:p>
          <a:p>
            <a:pPr eaLnBrk="1" hangingPunct="1"/>
            <a:r>
              <a:rPr lang="en-US" dirty="0" smtClean="0"/>
              <a:t>First of all, imagine you have been successfully pursuing your regional goals for the past five</a:t>
            </a:r>
            <a:r>
              <a:rPr lang="en-US" baseline="0" dirty="0" smtClean="0"/>
              <a:t> years. W</a:t>
            </a:r>
            <a:r>
              <a:rPr lang="en-US" dirty="0" smtClean="0"/>
              <a:t>hat condition(s) would you hope to change for your region? What difference does your team want to see in the region in the next 5-10 years as a result of your team’s successful activities?”</a:t>
            </a:r>
          </a:p>
          <a:p>
            <a:pPr eaLnBrk="1" hangingPunct="1"/>
            <a:endParaRPr lang="en-US" dirty="0" smtClean="0"/>
          </a:p>
          <a:p>
            <a:pPr eaLnBrk="1" hangingPunct="1"/>
            <a:r>
              <a:rPr lang="en-US" dirty="0" smtClean="0"/>
              <a:t>[Allow time for discussion. Record</a:t>
            </a:r>
            <a:r>
              <a:rPr lang="en-US" baseline="0" dirty="0" smtClean="0"/>
              <a:t> the answers on a flip chart designed to match the worksheet.]</a:t>
            </a:r>
            <a:endParaRPr lang="en-US" dirty="0" smtClean="0"/>
          </a:p>
          <a:p>
            <a:pPr eaLnBrk="1" hangingPunct="1"/>
            <a:endParaRPr lang="en-US" dirty="0" smtClean="0"/>
          </a:p>
        </p:txBody>
      </p:sp>
      <p:sp>
        <p:nvSpPr>
          <p:cNvPr id="52228" name="Slide Number Placeholder 3"/>
          <p:cNvSpPr>
            <a:spLocks noGrp="1"/>
          </p:cNvSpPr>
          <p:nvPr>
            <p:ph type="sldNum" sz="quarter" idx="5"/>
          </p:nvPr>
        </p:nvSpPr>
        <p:spPr>
          <a:noFill/>
        </p:spPr>
        <p:txBody>
          <a:bodyPr/>
          <a:lstStyle/>
          <a:p>
            <a:fld id="{9417E3FB-C614-4FC7-8982-A60C9D9CE29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This slide begins explaining intermediate outcomes, ones that generally involve behavior changes of some sort. Work through this section to clarify the kinds of outcomes associated with this category before your participants begin exploring the behavior (intermediate) outcomes that might be most appropriate for their goal.</a:t>
            </a:r>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“The second type of outcomes to consider is </a:t>
            </a:r>
            <a:r>
              <a:rPr lang="en-US" u="sng" dirty="0" smtClean="0"/>
              <a:t>behavior</a:t>
            </a:r>
            <a:r>
              <a:rPr lang="en-US" dirty="0" smtClean="0"/>
              <a:t> change,</a:t>
            </a:r>
            <a:r>
              <a:rPr lang="en-US" baseline="0" dirty="0" smtClean="0"/>
              <a:t> when a</a:t>
            </a:r>
            <a:r>
              <a:rPr lang="en-US" dirty="0" smtClean="0"/>
              <a:t> person or a group does something different than what they were prior to the initiative. The key word is ‘doing.’ This level of change goes beyond learning a skill. For instance, I may take a class to learn how to use computer software in hopes of improving the way I maintain my business records.</a:t>
            </a:r>
            <a:r>
              <a:rPr lang="en-US" baseline="0" dirty="0" smtClean="0"/>
              <a:t> I</a:t>
            </a:r>
            <a:r>
              <a:rPr lang="en-US" dirty="0" smtClean="0"/>
              <a:t>f I don’t go back to my business and start doing something different (in this case using this software), then I’ve failed to change my behavior. Without the behavior change, my new knowledge will not lead to any shifts in my overall business condition.</a:t>
            </a:r>
          </a:p>
          <a:p>
            <a:pPr eaLnBrk="1" hangingPunct="1"/>
            <a:endParaRPr lang="en-US" dirty="0" smtClean="0"/>
          </a:p>
          <a:p>
            <a:pPr eaLnBrk="1" hangingPunct="1"/>
            <a:r>
              <a:rPr lang="en-US" dirty="0" smtClean="0"/>
              <a:t>Because behavior changes require a consistent adoption of a new action, they can sometimes take up to one or two years before the changes are solidly in place.”</a:t>
            </a:r>
          </a:p>
        </p:txBody>
      </p:sp>
      <p:sp>
        <p:nvSpPr>
          <p:cNvPr id="53252" name="Slide Number Placeholder 3"/>
          <p:cNvSpPr>
            <a:spLocks noGrp="1"/>
          </p:cNvSpPr>
          <p:nvPr>
            <p:ph type="sldNum" sz="quarter" idx="5"/>
          </p:nvPr>
        </p:nvSpPr>
        <p:spPr>
          <a:noFill/>
        </p:spPr>
        <p:txBody>
          <a:bodyPr/>
          <a:lstStyle/>
          <a:p>
            <a:fld id="{CECD8B78-D5A8-4987-9FE6-62337016BC1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The slide provides examples of how behaviors</a:t>
            </a:r>
            <a:r>
              <a:rPr lang="en-US" baseline="0" dirty="0" smtClean="0"/>
              <a:t> </a:t>
            </a:r>
            <a:r>
              <a:rPr lang="en-US" dirty="0" smtClean="0"/>
              <a:t>(intermediate outcomes) link directly to condition</a:t>
            </a:r>
            <a:r>
              <a:rPr lang="en-US" baseline="0" dirty="0" smtClean="0"/>
              <a:t> changes.</a:t>
            </a:r>
            <a:endParaRPr lang="en-US" dirty="0" smtClean="0"/>
          </a:p>
          <a:p>
            <a:pPr eaLnBrk="1" hangingPunct="1"/>
            <a:endParaRPr lang="en-US" dirty="0" smtClean="0"/>
          </a:p>
          <a:p>
            <a:pPr eaLnBrk="1" hangingPunct="1"/>
            <a:r>
              <a:rPr lang="en-US" b="1" i="1" dirty="0" smtClean="0"/>
              <a:t>Script:</a:t>
            </a:r>
          </a:p>
          <a:p>
            <a:pPr eaLnBrk="1" hangingPunct="1"/>
            <a:endParaRPr lang="en-US" dirty="0" smtClean="0"/>
          </a:p>
          <a:p>
            <a:pPr eaLnBrk="1" hangingPunct="1"/>
            <a:r>
              <a:rPr lang="en-US" dirty="0" smtClean="0"/>
              <a:t>“Here are a few examples of behavior changes linking to changes in conditions.</a:t>
            </a:r>
            <a:r>
              <a:rPr lang="en-US" baseline="0" dirty="0" smtClean="0"/>
              <a:t> Behavior changes may be needed by individuals, businesses or government (or sometimes a combination of them all) to see overall conditions change in a region.”</a:t>
            </a:r>
            <a:endParaRPr lang="en-US" dirty="0" smtClean="0"/>
          </a:p>
          <a:p>
            <a:pPr eaLnBrk="1" hangingPunct="1"/>
            <a:endParaRPr lang="en-US" dirty="0" smtClean="0"/>
          </a:p>
        </p:txBody>
      </p:sp>
      <p:sp>
        <p:nvSpPr>
          <p:cNvPr id="60420" name="Slide Number Placeholder 3"/>
          <p:cNvSpPr>
            <a:spLocks noGrp="1"/>
          </p:cNvSpPr>
          <p:nvPr>
            <p:ph type="sldNum" sz="quarter" idx="5"/>
          </p:nvPr>
        </p:nvSpPr>
        <p:spPr>
          <a:noFill/>
        </p:spPr>
        <p:txBody>
          <a:bodyPr/>
          <a:lstStyle/>
          <a:p>
            <a:fld id="{8BB51FF5-339A-4527-B0CA-50371E6D8C5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Participants are now ready to consider the behavior(s) (intermediate outcomes) they seek through their goals. During this time, they should complete that column in the Planning Chart.</a:t>
            </a:r>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“Go back to the Planning Chart. What behaviors need to change in order to get to the condition you have identified? These go into the Behavior column to the left of Conditions.</a:t>
            </a:r>
          </a:p>
          <a:p>
            <a:pPr eaLnBrk="1" hangingPunct="1"/>
            <a:endParaRPr lang="en-US" dirty="0" smtClean="0"/>
          </a:p>
          <a:p>
            <a:pPr eaLnBrk="1" hangingPunct="1"/>
            <a:r>
              <a:rPr lang="en-US" dirty="0" smtClean="0"/>
              <a:t>Who needs to make those behavior changes (businesses, individuals, government, etc)? Keep these key players in mind. We will plug them into the plan in a few minutes.”</a:t>
            </a:r>
          </a:p>
          <a:p>
            <a:pPr eaLnBrk="1" hangingPunct="1"/>
            <a:endParaRPr lang="en-US" dirty="0" smtClean="0"/>
          </a:p>
        </p:txBody>
      </p:sp>
      <p:sp>
        <p:nvSpPr>
          <p:cNvPr id="58372" name="Slide Number Placeholder 3"/>
          <p:cNvSpPr>
            <a:spLocks noGrp="1"/>
          </p:cNvSpPr>
          <p:nvPr>
            <p:ph type="sldNum" sz="quarter" idx="5"/>
          </p:nvPr>
        </p:nvSpPr>
        <p:spPr>
          <a:noFill/>
        </p:spPr>
        <p:txBody>
          <a:bodyPr/>
          <a:lstStyle/>
          <a:p>
            <a:fld id="{A6C85C31-825A-46CB-9591-87F5DDA74653}"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This slide introduces the concept of changes in attitudes,</a:t>
            </a:r>
            <a:r>
              <a:rPr lang="en-US" baseline="0" dirty="0" smtClean="0"/>
              <a:t> knowledge or skills (</a:t>
            </a:r>
            <a:r>
              <a:rPr lang="en-US" dirty="0" smtClean="0"/>
              <a:t>short-term outcomes). These require</a:t>
            </a:r>
            <a:r>
              <a:rPr lang="en-US" baseline="0" dirty="0" smtClean="0"/>
              <a:t> </a:t>
            </a:r>
            <a:r>
              <a:rPr lang="en-US" dirty="0" smtClean="0"/>
              <a:t>“brain power” or new learning of some</a:t>
            </a:r>
            <a:r>
              <a:rPr lang="en-US" baseline="0" dirty="0" smtClean="0"/>
              <a:t> kind</a:t>
            </a:r>
            <a:r>
              <a:rPr lang="en-US" dirty="0" smtClean="0"/>
              <a:t>.</a:t>
            </a:r>
          </a:p>
          <a:p>
            <a:pPr eaLnBrk="1" hangingPunct="1"/>
            <a:endParaRPr lang="en-US" b="1" i="1"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“We all know that just because we want someone to change his or her behavior, it doesn’t mean it will automatically happen. What does it take to get people or groups to embrace new behaviors? Generally, we change our behaviors when we gain a new perspective or attitude regarding the behavior, learn something new related to the behavior, or learn a skill related to the adoption of that behavior. All of these require ‘brain power.’</a:t>
            </a:r>
          </a:p>
          <a:p>
            <a:pPr eaLnBrk="1" hangingPunct="1"/>
            <a:endParaRPr lang="en-US" dirty="0" smtClean="0"/>
          </a:p>
          <a:p>
            <a:pPr eaLnBrk="1" hangingPunct="1"/>
            <a:r>
              <a:rPr lang="en-US" dirty="0" smtClean="0"/>
              <a:t>At this level, people begin to think differently. They have gained new knowledge, changed an attitude or learned a new skill. Usually, these kinds of changes can happen in a relatively short time. Sometimes new learning can take place in a matter of minutes or over a series of learning opportunities, such as a workshop series that involves multiple sessions. Obviously, the more complex the learning that needs to take place, the longer it will take for a behavior change to appear or for new learning activities to be adopted.</a:t>
            </a:r>
          </a:p>
          <a:p>
            <a:pPr eaLnBrk="1" hangingPunct="1"/>
            <a:endParaRPr lang="en-US" dirty="0" smtClean="0"/>
          </a:p>
          <a:p>
            <a:pPr eaLnBrk="1" hangingPunct="1"/>
            <a:r>
              <a:rPr lang="en-US" dirty="0" smtClean="0"/>
              <a:t>Just like behaviors, these changes typically occur at the individual level, but these shifts also can take place at the organizational level. Let’s examine some examples</a:t>
            </a:r>
            <a:r>
              <a:rPr lang="en-US" baseline="0" dirty="0" smtClean="0"/>
              <a:t> </a:t>
            </a:r>
            <a:r>
              <a:rPr lang="en-US" dirty="0" smtClean="0"/>
              <a:t>presented in the next slide.”</a:t>
            </a:r>
          </a:p>
        </p:txBody>
      </p:sp>
      <p:sp>
        <p:nvSpPr>
          <p:cNvPr id="59396" name="Slide Number Placeholder 3"/>
          <p:cNvSpPr>
            <a:spLocks noGrp="1"/>
          </p:cNvSpPr>
          <p:nvPr>
            <p:ph type="sldNum" sz="quarter" idx="5"/>
          </p:nvPr>
        </p:nvSpPr>
        <p:spPr>
          <a:noFill/>
        </p:spPr>
        <p:txBody>
          <a:bodyPr/>
          <a:lstStyle/>
          <a:p>
            <a:fld id="{8A75D00C-108A-411A-8B32-C32C78D2F20A}"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The slide provides concrete examples of how attitudes/knowledge/skill learning (short-term outcomes) link directly to behavior change (intermediate outcomes).</a:t>
            </a:r>
          </a:p>
          <a:p>
            <a:pPr eaLnBrk="1" hangingPunct="1"/>
            <a:endParaRPr lang="en-US" dirty="0" smtClean="0"/>
          </a:p>
          <a:p>
            <a:pPr eaLnBrk="1" hangingPunct="1"/>
            <a:r>
              <a:rPr lang="en-US" b="1" i="1" dirty="0" smtClean="0"/>
              <a:t>Script:</a:t>
            </a:r>
          </a:p>
          <a:p>
            <a:pPr eaLnBrk="1" hangingPunct="1"/>
            <a:endParaRPr lang="en-US" dirty="0" smtClean="0"/>
          </a:p>
          <a:p>
            <a:pPr eaLnBrk="1" hangingPunct="1"/>
            <a:r>
              <a:rPr lang="en-US" dirty="0" smtClean="0"/>
              <a:t>“Here are a few examples of how individual changes in attitudes/knowledge/skills can lead to behavior changes:</a:t>
            </a:r>
          </a:p>
          <a:p>
            <a:pPr eaLnBrk="1" hangingPunct="1"/>
            <a:endParaRPr lang="en-US" dirty="0" smtClean="0"/>
          </a:p>
          <a:p>
            <a:pPr eaLnBrk="1" hangingPunct="1"/>
            <a:r>
              <a:rPr lang="en-US" dirty="0" smtClean="0"/>
              <a:t>An individual may need to believe in the value (attitude) of a high school diploma before he or she is ready to invest the work (behavior) of finishing high school.</a:t>
            </a:r>
          </a:p>
          <a:p>
            <a:pPr eaLnBrk="1" hangingPunct="1"/>
            <a:endParaRPr lang="en-US" dirty="0" smtClean="0"/>
          </a:p>
          <a:p>
            <a:pPr eaLnBrk="1" hangingPunct="1"/>
            <a:r>
              <a:rPr lang="en-US" dirty="0" smtClean="0"/>
              <a:t>A person needs to know (knowledge) how to access job training before he can enroll (behavior) in the training.</a:t>
            </a:r>
          </a:p>
          <a:p>
            <a:pPr eaLnBrk="1" hangingPunct="1"/>
            <a:endParaRPr lang="en-US" dirty="0" smtClean="0"/>
          </a:p>
          <a:p>
            <a:pPr eaLnBrk="1" hangingPunct="1"/>
            <a:r>
              <a:rPr lang="en-US" dirty="0" smtClean="0"/>
              <a:t>Learning effective job skills has to happen before a person can actually put those skills into effective use on the job.”</a:t>
            </a:r>
          </a:p>
          <a:p>
            <a:pPr eaLnBrk="1" hangingPunct="1"/>
            <a:endParaRPr lang="en-US" dirty="0" smtClean="0"/>
          </a:p>
        </p:txBody>
      </p:sp>
      <p:sp>
        <p:nvSpPr>
          <p:cNvPr id="60420" name="Slide Number Placeholder 3"/>
          <p:cNvSpPr>
            <a:spLocks noGrp="1"/>
          </p:cNvSpPr>
          <p:nvPr>
            <p:ph type="sldNum" sz="quarter" idx="5"/>
          </p:nvPr>
        </p:nvSpPr>
        <p:spPr>
          <a:noFill/>
        </p:spPr>
        <p:txBody>
          <a:bodyPr/>
          <a:lstStyle/>
          <a:p>
            <a:fld id="{8BB51FF5-339A-4527-B0CA-50371E6D8C5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Take time to ensure the participants recall the key points from the last session. This important activity offers each participant an opportunity to clarify anything that didn’t make sense</a:t>
            </a:r>
            <a:r>
              <a:rPr lang="en-US" baseline="0" dirty="0" smtClean="0"/>
              <a:t> and </a:t>
            </a:r>
            <a:r>
              <a:rPr lang="en-US" dirty="0" smtClean="0"/>
              <a:t>to comment on additional insights or reactions they have had since the previous meeting. Feel free to facilitate this discussion in whatever way seems most appropriate for the group. Participants should discuss the three questions on the slide, either in small groups of 4-5 or as an entire group.</a:t>
            </a:r>
          </a:p>
          <a:p>
            <a:pPr eaLnBrk="1" hangingPunct="1"/>
            <a:endParaRPr lang="en-US" dirty="0" smtClean="0"/>
          </a:p>
          <a:p>
            <a:pPr eaLnBrk="1" hangingPunct="1"/>
            <a:endParaRPr lang="en-US" u="sng" dirty="0" smtClean="0"/>
          </a:p>
          <a:p>
            <a:pPr eaLnBrk="1" hangingPunct="1"/>
            <a:endParaRPr lang="en-US" b="1" i="1" dirty="0" smtClean="0"/>
          </a:p>
          <a:p>
            <a:pPr eaLnBrk="1" hangingPunct="1"/>
            <a:r>
              <a:rPr lang="en-US" b="1" i="1" dirty="0" smtClean="0"/>
              <a:t>Script:</a:t>
            </a:r>
          </a:p>
          <a:p>
            <a:pPr eaLnBrk="1" hangingPunct="1"/>
            <a:endParaRPr lang="en-US" dirty="0" smtClean="0"/>
          </a:p>
          <a:p>
            <a:pPr eaLnBrk="1" hangingPunct="1"/>
            <a:r>
              <a:rPr lang="en-US" dirty="0" smtClean="0"/>
              <a:t>“Before we get started talking about Module Eight, let’s take a minute or so to reflect on what we learned in our last session. First, is there anything that remains unclear? Any thoughts you may have had about the materials we covered, or specific activities you may have completed as part of the homework you were assigned at the end of the last meeting? Let’s take a minute now to review and discuss the following questions.”   </a:t>
            </a:r>
          </a:p>
          <a:p>
            <a:pPr eaLnBrk="1" hangingPunct="1"/>
            <a:endParaRPr lang="en-US" dirty="0" smtClean="0"/>
          </a:p>
          <a:p>
            <a:pPr eaLnBrk="1" hangingPunct="1"/>
            <a:r>
              <a:rPr lang="en-US" dirty="0" smtClean="0"/>
              <a:t>[Read through each of the questions. If you want the group to break up into smaller groups, do so at this point.  If you want to open the discussion for the entire group, focus on one question at a time.]</a:t>
            </a:r>
          </a:p>
        </p:txBody>
      </p:sp>
      <p:sp>
        <p:nvSpPr>
          <p:cNvPr id="43012" name="Slide Number Placeholder 3"/>
          <p:cNvSpPr>
            <a:spLocks noGrp="1"/>
          </p:cNvSpPr>
          <p:nvPr>
            <p:ph type="sldNum" sz="quarter" idx="5"/>
          </p:nvPr>
        </p:nvSpPr>
        <p:spPr>
          <a:noFill/>
        </p:spPr>
        <p:txBody>
          <a:bodyPr/>
          <a:lstStyle/>
          <a:p>
            <a:fld id="{903B6761-B204-452A-93C8-94C74A701E43}"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Participants should build on what they have already entered into the Planning Chart</a:t>
            </a:r>
            <a:r>
              <a:rPr lang="en-US" baseline="0" dirty="0" smtClean="0"/>
              <a:t> </a:t>
            </a:r>
            <a:r>
              <a:rPr lang="en-US" dirty="0" smtClean="0"/>
              <a:t>by adding related changes in attitudes, knowledge and skills (short-term outcomes) needed to get to the desired behavior changes.</a:t>
            </a:r>
          </a:p>
          <a:p>
            <a:pPr eaLnBrk="1" hangingPunct="1"/>
            <a:endParaRPr lang="en-US" b="1" i="1" dirty="0" smtClean="0"/>
          </a:p>
          <a:p>
            <a:pPr eaLnBrk="1" hangingPunct="1"/>
            <a:endParaRPr lang="en-US" b="1" i="1" dirty="0" smtClean="0"/>
          </a:p>
          <a:p>
            <a:pPr eaLnBrk="1" hangingPunct="1"/>
            <a:r>
              <a:rPr lang="en-US" b="1" i="1" dirty="0" smtClean="0"/>
              <a:t>Script</a:t>
            </a:r>
            <a:r>
              <a:rPr lang="en-US" dirty="0" smtClean="0"/>
              <a:t>: </a:t>
            </a:r>
          </a:p>
          <a:p>
            <a:pPr eaLnBrk="1" hangingPunct="1"/>
            <a:endParaRPr lang="en-US" dirty="0" smtClean="0"/>
          </a:p>
          <a:p>
            <a:pPr eaLnBrk="1" hangingPunct="1"/>
            <a:r>
              <a:rPr lang="en-US" dirty="0" smtClean="0"/>
              <a:t>“One more step back connects the behavior changes you are seeking with the ‘brain power’ that needs to happen. What attitudes/knowledge/skills will point to the behavior changes you hope to foster? Go back to the Planning Chart and identify the attitudes/knowledge/skills needed to promote the behaviors you have identified. List these in the column to the right of behaviors. Be sure to think carefully about all three kinds of ‘brain power’ – attitudes, knowledge, and skills. All three may spark some new angles to help guide the success of your plan.”</a:t>
            </a:r>
          </a:p>
          <a:p>
            <a:pPr eaLnBrk="1" hangingPunct="1"/>
            <a:endParaRPr lang="en-US" dirty="0" smtClean="0"/>
          </a:p>
          <a:p>
            <a:pPr eaLnBrk="1" hangingPunct="1"/>
            <a:r>
              <a:rPr lang="en-US" dirty="0" smtClean="0"/>
              <a:t>[Stop at this point, and ask for any questions or clarification on these three levels of outcomes. The next slide will change gears toward selecting appropriate strategies. Thus, these outcomes need to be clearly defined before attempting to select a strategy that is appropriate.]</a:t>
            </a:r>
          </a:p>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26878821-13BE-441D-9D26-2451D7838D5F}"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During this section, participants will begin to identify concrete strategies that will help move their region from its current position to the outcomes (ABCs) they have identified as the paths to their goals. As you move through this section, make sure that participants aren’t just selecting strategies without carefully considering how the strategies connect to the outcomes. We will discuss this further as we move through the next few slides.</a:t>
            </a:r>
          </a:p>
          <a:p>
            <a:pPr eaLnBrk="1" hangingPunct="1"/>
            <a:endParaRPr lang="en-US" dirty="0" smtClean="0"/>
          </a:p>
          <a:p>
            <a:pPr eaLnBrk="1" hangingPunct="1"/>
            <a:endParaRPr lang="en-US" b="1" i="1"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“Now we are ready to get down to the ‘what do </a:t>
            </a:r>
            <a:r>
              <a:rPr lang="en-US" b="1" i="1" dirty="0" smtClean="0"/>
              <a:t>we</a:t>
            </a:r>
            <a:r>
              <a:rPr lang="en-US" baseline="0" dirty="0" smtClean="0"/>
              <a:t> need to </a:t>
            </a:r>
            <a:r>
              <a:rPr lang="en-US" dirty="0" smtClean="0"/>
              <a:t>do’ part of the plan. Since you have taken the time to trace the pathway back from the goals you have identified through the outcomes you desire, your job here will be much easier. During this next section, we will</a:t>
            </a:r>
            <a:r>
              <a:rPr lang="en-US" baseline="0" dirty="0" smtClean="0"/>
              <a:t> </a:t>
            </a:r>
            <a:r>
              <a:rPr lang="en-US" dirty="0" smtClean="0"/>
              <a:t>select appropriate strategies that will complete the path from where we are now to the outcomes we have identified.” </a:t>
            </a:r>
          </a:p>
        </p:txBody>
      </p:sp>
      <p:sp>
        <p:nvSpPr>
          <p:cNvPr id="64516" name="Slide Number Placeholder 3"/>
          <p:cNvSpPr>
            <a:spLocks noGrp="1"/>
          </p:cNvSpPr>
          <p:nvPr>
            <p:ph type="sldNum" sz="quarter" idx="5"/>
          </p:nvPr>
        </p:nvSpPr>
        <p:spPr>
          <a:noFill/>
        </p:spPr>
        <p:txBody>
          <a:bodyPr/>
          <a:lstStyle/>
          <a:p>
            <a:fld id="{F81FC344-784C-4149-B8D6-6DBE76AC793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This slide transitions </a:t>
            </a:r>
            <a:r>
              <a:rPr lang="en-US" baseline="0" dirty="0" smtClean="0"/>
              <a:t>to the </a:t>
            </a:r>
            <a:r>
              <a:rPr lang="en-US" dirty="0" smtClean="0"/>
              <a:t>strategies the regional team will contribute to the process. The regional partners will need to intentionally select actions that lead their target audience toward the outcomes (ABCs) they have identified.  </a:t>
            </a:r>
          </a:p>
          <a:p>
            <a:pPr eaLnBrk="1" hangingPunct="1"/>
            <a:endParaRPr lang="en-US" dirty="0" smtClean="0"/>
          </a:p>
          <a:p>
            <a:pPr eaLnBrk="1" hangingPunct="1"/>
            <a:r>
              <a:rPr lang="en-US" b="1" i="1" dirty="0" smtClean="0"/>
              <a:t>Script:</a:t>
            </a:r>
          </a:p>
          <a:p>
            <a:pPr eaLnBrk="1" hangingPunct="1"/>
            <a:endParaRPr lang="en-US" dirty="0" smtClean="0"/>
          </a:p>
          <a:p>
            <a:pPr eaLnBrk="1" hangingPunct="1"/>
            <a:r>
              <a:rPr lang="en-US" dirty="0" smtClean="0"/>
              <a:t>“Thinking through the regional</a:t>
            </a:r>
            <a:r>
              <a:rPr lang="en-US" baseline="0" dirty="0" smtClean="0"/>
              <a:t> team’s strategies involves two parts, </a:t>
            </a:r>
            <a:r>
              <a:rPr lang="en-US" dirty="0" smtClean="0"/>
              <a:t>the action the regional</a:t>
            </a:r>
            <a:r>
              <a:rPr lang="en-US" baseline="0" dirty="0" smtClean="0"/>
              <a:t> team plans to take </a:t>
            </a:r>
            <a:r>
              <a:rPr lang="en-US" dirty="0" smtClean="0"/>
              <a:t>to reach our outcomes and the target audience for that action. Our regional partnership will need to do some things to, for, or with the people we hope to reach so that we can help move them toward the ABCs we have identified. The things we do</a:t>
            </a:r>
            <a:r>
              <a:rPr lang="en-US" baseline="0" dirty="0" smtClean="0"/>
              <a:t> </a:t>
            </a:r>
            <a:r>
              <a:rPr lang="en-US" dirty="0" smtClean="0"/>
              <a:t>(such as provide workshops, counseling or technical assistance) are actions we</a:t>
            </a:r>
            <a:r>
              <a:rPr lang="en-US" baseline="0" dirty="0" smtClean="0"/>
              <a:t> take t</a:t>
            </a:r>
            <a:r>
              <a:rPr lang="en-US" dirty="0" smtClean="0"/>
              <a:t>o help guide people (participants) toward the ABCs we identified. These participants usually involve a specific target group (such as high school seniors, small business owners, local elected officials, etc.)</a:t>
            </a:r>
          </a:p>
          <a:p>
            <a:pPr eaLnBrk="1" hangingPunct="1"/>
            <a:endParaRPr lang="en-US" dirty="0" smtClean="0"/>
          </a:p>
          <a:p>
            <a:pPr eaLnBrk="1" hangingPunct="1"/>
            <a:r>
              <a:rPr lang="en-US" dirty="0" smtClean="0"/>
              <a:t>If you are tackling a complex project, chances are quite good that you will identify more than one action you need</a:t>
            </a:r>
            <a:r>
              <a:rPr lang="en-US" baseline="0" dirty="0" smtClean="0"/>
              <a:t> to take</a:t>
            </a:r>
            <a:r>
              <a:rPr lang="en-US" dirty="0" smtClean="0"/>
              <a:t> and more than one target audience. In fact, you will probably consider several options that will help you aim toward your ABCs. The next few slides will help you identify the strategies that will make the most sense for your regional initiative.” </a:t>
            </a:r>
          </a:p>
        </p:txBody>
      </p:sp>
      <p:sp>
        <p:nvSpPr>
          <p:cNvPr id="65540" name="Slide Number Placeholder 3"/>
          <p:cNvSpPr>
            <a:spLocks noGrp="1"/>
          </p:cNvSpPr>
          <p:nvPr>
            <p:ph type="sldNum" sz="quarter" idx="5"/>
          </p:nvPr>
        </p:nvSpPr>
        <p:spPr>
          <a:noFill/>
        </p:spPr>
        <p:txBody>
          <a:bodyPr/>
          <a:lstStyle/>
          <a:p>
            <a:fld id="{CBFDC7E2-3175-406A-AC89-DA563281971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b="1" i="1" dirty="0" smtClean="0"/>
              <a:t>Instructions:</a:t>
            </a:r>
            <a:endParaRPr lang="en-US" dirty="0" smtClean="0"/>
          </a:p>
          <a:p>
            <a:pPr eaLnBrk="1" hangingPunct="1">
              <a:defRPr/>
            </a:pPr>
            <a:r>
              <a:rPr lang="en-US" b="1" i="1" dirty="0" smtClean="0"/>
              <a:t> </a:t>
            </a:r>
            <a:endParaRPr lang="en-US" dirty="0" smtClean="0"/>
          </a:p>
          <a:p>
            <a:pPr eaLnBrk="1" hangingPunct="1">
              <a:defRPr/>
            </a:pPr>
            <a:r>
              <a:rPr lang="en-US" dirty="0" smtClean="0"/>
              <a:t>Use the guiding questions on this slide to help the regional team select the strategies that best fit the goals and outcomes (ABCs) they</a:t>
            </a:r>
            <a:r>
              <a:rPr lang="en-US" baseline="0" dirty="0" smtClean="0"/>
              <a:t> </a:t>
            </a:r>
            <a:r>
              <a:rPr lang="en-US" dirty="0" smtClean="0"/>
              <a:t>established. Several strategies may have already been mentioned. It may be helpful to stop at this point and have the group list some of the strategies they have in mind that have the potential of linking the region to the desired ABCs. These can be captured on a flip chart for all to view. Instruct the group to refrain from debating the potential strategies at this point. Simply capture ideas for the following discussion. Once the group is satisfied with the potential strategy list, begin helping them narrow down to the most important strategies using the questions on the slide.</a:t>
            </a:r>
          </a:p>
          <a:p>
            <a:pPr eaLnBrk="1" hangingPunct="1">
              <a:defRPr/>
            </a:pPr>
            <a:r>
              <a:rPr lang="en-US" dirty="0" smtClean="0"/>
              <a:t> </a:t>
            </a:r>
          </a:p>
          <a:p>
            <a:pPr eaLnBrk="1" hangingPunct="1">
              <a:defRPr/>
            </a:pPr>
            <a:r>
              <a:rPr lang="en-US" dirty="0" smtClean="0"/>
              <a:t> </a:t>
            </a:r>
          </a:p>
          <a:p>
            <a:pPr eaLnBrk="1" hangingPunct="1">
              <a:defRPr/>
            </a:pPr>
            <a:r>
              <a:rPr lang="en-US" b="1" i="1" dirty="0" smtClean="0"/>
              <a:t>Script:</a:t>
            </a:r>
            <a:endParaRPr lang="en-US" dirty="0" smtClean="0"/>
          </a:p>
          <a:p>
            <a:pPr eaLnBrk="1" hangingPunct="1">
              <a:defRPr/>
            </a:pPr>
            <a:r>
              <a:rPr lang="en-US" b="1" i="1" dirty="0" smtClean="0"/>
              <a:t> </a:t>
            </a:r>
            <a:endParaRPr lang="en-US" dirty="0" smtClean="0"/>
          </a:p>
          <a:p>
            <a:pPr eaLnBrk="1" hangingPunct="1">
              <a:defRPr/>
            </a:pPr>
            <a:r>
              <a:rPr lang="en-US" dirty="0" smtClean="0"/>
              <a:t>“As you consider all of the possible strategies you might implement, four guiding questions will help you get started on the right track. Which strategies will:</a:t>
            </a:r>
          </a:p>
          <a:p>
            <a:pPr eaLnBrk="1" hangingPunct="1">
              <a:defRPr/>
            </a:pPr>
            <a:r>
              <a:rPr lang="en-US" dirty="0" smtClean="0"/>
              <a:t> </a:t>
            </a:r>
          </a:p>
          <a:p>
            <a:pPr eaLnBrk="1" hangingPunct="1">
              <a:defRPr/>
            </a:pPr>
            <a:r>
              <a:rPr lang="en-US" i="1" dirty="0" smtClean="0"/>
              <a:t>Come closest to producing the desired outcomes (ABCs)? </a:t>
            </a:r>
            <a:r>
              <a:rPr lang="en-US" dirty="0" smtClean="0"/>
              <a:t>Which strategies are most likely to lead participants to the Attitudes/Skills/Knowledge you identified as crucial to the outcomes you seek?</a:t>
            </a:r>
          </a:p>
          <a:p>
            <a:pPr eaLnBrk="1" hangingPunct="1">
              <a:defRPr/>
            </a:pPr>
            <a:endParaRPr lang="en-US" dirty="0" smtClean="0"/>
          </a:p>
          <a:p>
            <a:pPr eaLnBrk="1" hangingPunct="1">
              <a:defRPr/>
            </a:pPr>
            <a:r>
              <a:rPr lang="en-US" i="1" dirty="0" smtClean="0"/>
              <a:t>Appeal most to the target audience? </a:t>
            </a:r>
            <a:r>
              <a:rPr lang="en-US" dirty="0" smtClean="0"/>
              <a:t>Consider your audience when selecting strategies. Here, one size definitely does not fit all. Choose strategies that fit the people (or groups) you most want to influence. If you aren’t sure what that is, this may be a good time to consider a focus group or some other type approach to ask representatives from the target audience to share their thoughts and insights on the strategies they feel will be best.</a:t>
            </a:r>
          </a:p>
          <a:p>
            <a:pPr eaLnBrk="1" hangingPunct="1">
              <a:defRPr/>
            </a:pPr>
            <a:endParaRPr lang="en-US" dirty="0" smtClean="0"/>
          </a:p>
          <a:p>
            <a:pPr eaLnBrk="1" hangingPunct="1">
              <a:defRPr/>
            </a:pPr>
            <a:r>
              <a:rPr lang="en-US" i="1" dirty="0" smtClean="0"/>
              <a:t>Make the best uses of resources and assets? </a:t>
            </a:r>
            <a:r>
              <a:rPr lang="en-US" dirty="0" smtClean="0"/>
              <a:t>We have spent considerable time researching assets and strengths in the regions. Which strategies make the best use of these valuable resources?  </a:t>
            </a:r>
          </a:p>
          <a:p>
            <a:pPr eaLnBrk="1" hangingPunct="1">
              <a:defRPr/>
            </a:pPr>
            <a:endParaRPr lang="en-US" dirty="0" smtClean="0"/>
          </a:p>
          <a:p>
            <a:pPr eaLnBrk="1" hangingPunct="1">
              <a:defRPr/>
            </a:pPr>
            <a:r>
              <a:rPr lang="en-US" i="1" dirty="0" smtClean="0"/>
              <a:t>Help</a:t>
            </a:r>
            <a:r>
              <a:rPr lang="en-US" i="1" baseline="0" dirty="0" smtClean="0"/>
              <a:t> overcome key barriers? </a:t>
            </a:r>
            <a:r>
              <a:rPr lang="en-US" dirty="0" smtClean="0"/>
              <a:t>At the same time, which strategies will overcome, or minimize, the barriers identified in Module Five?”</a:t>
            </a:r>
          </a:p>
          <a:p>
            <a:pPr eaLnBrk="1" hangingPunct="1">
              <a:defRPr/>
            </a:pPr>
            <a:endParaRPr lang="en-US" dirty="0" smtClean="0"/>
          </a:p>
          <a:p>
            <a:pPr eaLnBrk="1" hangingPunct="1">
              <a:defRPr/>
            </a:pPr>
            <a:r>
              <a:rPr lang="en-US" dirty="0" smtClean="0"/>
              <a:t>  </a:t>
            </a:r>
            <a:endParaRPr lang="en-US" dirty="0"/>
          </a:p>
        </p:txBody>
      </p:sp>
      <p:sp>
        <p:nvSpPr>
          <p:cNvPr id="66564" name="Slide Number Placeholder 3"/>
          <p:cNvSpPr>
            <a:spLocks noGrp="1"/>
          </p:cNvSpPr>
          <p:nvPr>
            <p:ph type="sldNum" sz="quarter" idx="5"/>
          </p:nvPr>
        </p:nvSpPr>
        <p:spPr>
          <a:noFill/>
        </p:spPr>
        <p:txBody>
          <a:bodyPr/>
          <a:lstStyle/>
          <a:p>
            <a:fld id="{F244E079-2A77-4A24-94CB-674974A4E6E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b="1" i="1" dirty="0" smtClean="0"/>
          </a:p>
          <a:p>
            <a:pPr eaLnBrk="1" hangingPunct="1"/>
            <a:r>
              <a:rPr lang="en-US" dirty="0" smtClean="0"/>
              <a:t>This slide depicts the logical connections that should exist between the identified strategy to the successful accomplishment of the goals. The next slide shows an example of the connections.</a:t>
            </a:r>
          </a:p>
          <a:p>
            <a:pPr eaLnBrk="1" hangingPunct="1"/>
            <a:endParaRPr lang="en-US" b="1" i="1"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“Once you have identified your strategies, they should provide logical links to the ABCs that the team believes will lead to success. Are the strategies</a:t>
            </a:r>
            <a:r>
              <a:rPr lang="en-US" baseline="0" dirty="0" smtClean="0"/>
              <a:t> you selected </a:t>
            </a:r>
            <a:r>
              <a:rPr lang="en-US" dirty="0" smtClean="0"/>
              <a:t>likely to get you to the identified ABCs? If so, you’re off to a great start. If not, now is the time to refine the strategies or recheck your ABCs.</a:t>
            </a:r>
          </a:p>
          <a:p>
            <a:pPr eaLnBrk="1" hangingPunct="1"/>
            <a:endParaRPr lang="en-US" dirty="0" smtClean="0"/>
          </a:p>
          <a:p>
            <a:pPr eaLnBrk="1" hangingPunct="1"/>
            <a:r>
              <a:rPr lang="en-US" dirty="0" smtClean="0"/>
              <a:t>You should be able to tell a logical story that moves from your strategy to changes in attitudes/knowledge/skills, which then leads to changes in behaviors, which results in positive changes in the conditions your team is targeting, and which then results in successfully achieving the goals your team is pursuing. Let’s take a look at an example on the next slide that demonstrates how all of these key pieces fit together.” </a:t>
            </a:r>
          </a:p>
          <a:p>
            <a:pPr eaLnBrk="1" hangingPunct="1"/>
            <a:endParaRPr lang="en-US" dirty="0" smtClean="0"/>
          </a:p>
          <a:p>
            <a:pPr eaLnBrk="1" hangingPunct="1"/>
            <a:r>
              <a:rPr lang="en-US" dirty="0" smtClean="0"/>
              <a:t>[Go</a:t>
            </a:r>
            <a:r>
              <a:rPr lang="en-US" baseline="0" dirty="0" smtClean="0"/>
              <a:t> to the n</a:t>
            </a:r>
            <a:r>
              <a:rPr lang="en-US" dirty="0" smtClean="0"/>
              <a:t>ext slide.]</a:t>
            </a:r>
          </a:p>
          <a:p>
            <a:pPr eaLnBrk="1" hangingPunct="1"/>
            <a:endParaRPr lang="en-US" dirty="0" smtClean="0"/>
          </a:p>
          <a:p>
            <a:pPr eaLnBrk="1" hangingPunct="1"/>
            <a:endParaRPr lang="en-US" dirty="0" smtClean="0"/>
          </a:p>
        </p:txBody>
      </p:sp>
      <p:sp>
        <p:nvSpPr>
          <p:cNvPr id="68612" name="Slide Number Placeholder 3"/>
          <p:cNvSpPr>
            <a:spLocks noGrp="1"/>
          </p:cNvSpPr>
          <p:nvPr>
            <p:ph type="sldNum" sz="quarter" idx="5"/>
          </p:nvPr>
        </p:nvSpPr>
        <p:spPr>
          <a:noFill/>
        </p:spPr>
        <p:txBody>
          <a:bodyPr/>
          <a:lstStyle/>
          <a:p>
            <a:fld id="{DF63571A-9B7A-47A8-B640-0F0394BB240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US" b="1" i="1" dirty="0" smtClean="0"/>
              <a:t>Instructions</a:t>
            </a:r>
            <a:r>
              <a:rPr lang="en-US" dirty="0" smtClean="0"/>
              <a:t>:  </a:t>
            </a:r>
          </a:p>
          <a:p>
            <a:pPr eaLnBrk="1" hangingPunct="1"/>
            <a:endParaRPr lang="en-US" dirty="0" smtClean="0"/>
          </a:p>
          <a:p>
            <a:pPr eaLnBrk="1" hangingPunct="1"/>
            <a:r>
              <a:rPr lang="en-US" dirty="0" smtClean="0"/>
              <a:t>Use this slide to help participants understand the connection between all of the pieces discussed so far. The top flow</a:t>
            </a:r>
            <a:r>
              <a:rPr lang="en-US" baseline="0" dirty="0" smtClean="0"/>
              <a:t> </a:t>
            </a:r>
            <a:r>
              <a:rPr lang="en-US" dirty="0" smtClean="0"/>
              <a:t>chart is the model.  The bottom flow</a:t>
            </a:r>
            <a:r>
              <a:rPr lang="en-US" baseline="0" dirty="0" smtClean="0"/>
              <a:t> </a:t>
            </a:r>
            <a:r>
              <a:rPr lang="en-US" dirty="0" smtClean="0"/>
              <a:t>chart shows an actual example of how it could all work.</a:t>
            </a:r>
          </a:p>
          <a:p>
            <a:pPr eaLnBrk="1" hangingPunct="1"/>
            <a:endParaRPr lang="en-US"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“Let’s look at a simple business example to see how the pieces interconnect along the way. Suppose we decided to offer e-commerce training and technical assistance to small business owners and entrepreneurs in the region as one of the strategies. Let’s look at the connections to the ABCs. </a:t>
            </a:r>
          </a:p>
          <a:p>
            <a:pPr eaLnBrk="1" hangingPunct="1"/>
            <a:endParaRPr lang="en-US" dirty="0" smtClean="0"/>
          </a:p>
          <a:p>
            <a:pPr eaLnBrk="1" hangingPunct="1"/>
            <a:r>
              <a:rPr lang="en-US" dirty="0" smtClean="0"/>
              <a:t>A small business owner (</a:t>
            </a:r>
            <a:r>
              <a:rPr lang="en-US" b="1" i="1" dirty="0" smtClean="0"/>
              <a:t>target audience</a:t>
            </a:r>
            <a:r>
              <a:rPr lang="en-US" dirty="0" smtClean="0"/>
              <a:t>) attends the training (</a:t>
            </a:r>
            <a:r>
              <a:rPr lang="en-US" b="1" i="1" dirty="0" smtClean="0"/>
              <a:t>strategy</a:t>
            </a:r>
            <a:r>
              <a:rPr lang="en-US" dirty="0" smtClean="0"/>
              <a:t>) and learns how a Web presence could enhance business sales (</a:t>
            </a:r>
            <a:r>
              <a:rPr lang="en-US" b="1" i="1" dirty="0" smtClean="0"/>
              <a:t>knowledge</a:t>
            </a:r>
            <a:r>
              <a:rPr lang="en-US" dirty="0" smtClean="0"/>
              <a:t>). He then decides it is important to create a well-designed Web site (</a:t>
            </a:r>
            <a:r>
              <a:rPr lang="en-US" b="1" i="1" dirty="0" smtClean="0"/>
              <a:t>attitude</a:t>
            </a:r>
            <a:r>
              <a:rPr lang="en-US" dirty="0" smtClean="0"/>
              <a:t>), and he learns the ‘how to’ principles of building and maintaining the</a:t>
            </a:r>
            <a:r>
              <a:rPr lang="en-US" baseline="0" dirty="0" smtClean="0"/>
              <a:t> </a:t>
            </a:r>
            <a:r>
              <a:rPr lang="en-US" dirty="0" smtClean="0"/>
              <a:t>site (</a:t>
            </a:r>
            <a:r>
              <a:rPr lang="en-US" b="1" i="1" dirty="0" smtClean="0"/>
              <a:t>skill</a:t>
            </a:r>
            <a:r>
              <a:rPr lang="en-US" dirty="0" smtClean="0"/>
              <a:t>).</a:t>
            </a:r>
          </a:p>
          <a:p>
            <a:pPr eaLnBrk="1" hangingPunct="1"/>
            <a:endParaRPr lang="en-US" dirty="0" smtClean="0"/>
          </a:p>
          <a:p>
            <a:pPr eaLnBrk="1" hangingPunct="1"/>
            <a:r>
              <a:rPr lang="en-US" dirty="0" smtClean="0"/>
              <a:t>Because of these changes in </a:t>
            </a:r>
            <a:r>
              <a:rPr lang="en-US" b="1" i="1" dirty="0" smtClean="0"/>
              <a:t>attitude, knowledge</a:t>
            </a:r>
            <a:r>
              <a:rPr lang="en-US" b="1" i="1" baseline="0" dirty="0" smtClean="0"/>
              <a:t> </a:t>
            </a:r>
            <a:r>
              <a:rPr lang="en-US" b="1" i="1" dirty="0" smtClean="0"/>
              <a:t>and skills</a:t>
            </a:r>
            <a:r>
              <a:rPr lang="en-US" dirty="0" smtClean="0"/>
              <a:t>, the business owner actually builds the business Web site </a:t>
            </a:r>
            <a:r>
              <a:rPr lang="en-US" b="1" i="1" dirty="0" smtClean="0"/>
              <a:t>(behavior)</a:t>
            </a:r>
            <a:r>
              <a:rPr lang="en-US" dirty="0" smtClean="0"/>
              <a:t>. As you can see, the owner did something (</a:t>
            </a:r>
            <a:r>
              <a:rPr lang="en-US" b="1" i="1" dirty="0" smtClean="0"/>
              <a:t>behavior</a:t>
            </a:r>
            <a:r>
              <a:rPr lang="en-US" dirty="0" smtClean="0"/>
              <a:t>) with the </a:t>
            </a:r>
            <a:r>
              <a:rPr lang="en-US" b="1" i="1" dirty="0" smtClean="0"/>
              <a:t>attitude/knowledge/skills</a:t>
            </a:r>
            <a:r>
              <a:rPr lang="en-US" dirty="0" smtClean="0"/>
              <a:t> </a:t>
            </a:r>
            <a:r>
              <a:rPr lang="en-US" baseline="0" dirty="0" smtClean="0"/>
              <a:t> </a:t>
            </a:r>
            <a:r>
              <a:rPr lang="en-US" dirty="0" smtClean="0"/>
              <a:t>changes that he experienced.</a:t>
            </a:r>
            <a:r>
              <a:rPr lang="en-US" baseline="0" dirty="0" smtClean="0"/>
              <a:t> </a:t>
            </a:r>
            <a:r>
              <a:rPr lang="en-US" dirty="0" smtClean="0"/>
              <a:t>Because the business owner launched his site (</a:t>
            </a:r>
            <a:r>
              <a:rPr lang="en-US" b="1" i="1" dirty="0" smtClean="0"/>
              <a:t>behavior</a:t>
            </a:r>
            <a:r>
              <a:rPr lang="en-US" dirty="0" smtClean="0"/>
              <a:t>), his annual sales increased and so did his profit (</a:t>
            </a:r>
            <a:r>
              <a:rPr lang="en-US" b="1" i="1" dirty="0" smtClean="0"/>
              <a:t>condition</a:t>
            </a:r>
            <a:r>
              <a:rPr lang="en-US" dirty="0" smtClean="0"/>
              <a:t>). This </a:t>
            </a:r>
            <a:r>
              <a:rPr lang="en-US" b="1" i="1" dirty="0" smtClean="0"/>
              <a:t>condition</a:t>
            </a:r>
            <a:r>
              <a:rPr lang="en-US" dirty="0" smtClean="0"/>
              <a:t>, then, helped to successfully reach the overall </a:t>
            </a:r>
            <a:r>
              <a:rPr lang="en-US" b="1" i="1" dirty="0" smtClean="0"/>
              <a:t>goal</a:t>
            </a:r>
            <a:r>
              <a:rPr lang="en-US" dirty="0" smtClean="0"/>
              <a:t> of building a stronger small business base in the region.</a:t>
            </a:r>
          </a:p>
          <a:p>
            <a:pPr eaLnBrk="1" hangingPunct="1"/>
            <a:endParaRPr lang="en-US" dirty="0" smtClean="0"/>
          </a:p>
          <a:p>
            <a:pPr eaLnBrk="1" hangingPunct="1"/>
            <a:r>
              <a:rPr lang="en-US" dirty="0" smtClean="0"/>
              <a:t>Now this, of course, didn’t all happen overnight. The logical connection of all the steps work to improve the economic health of this small business (and others that followed the same path), which, together, improved the vitality of the region’s small business sector.”</a:t>
            </a:r>
          </a:p>
          <a:p>
            <a:pPr eaLnBrk="1" hangingPunct="1"/>
            <a:endParaRPr lang="en-US" dirty="0" smtClean="0"/>
          </a:p>
          <a:p>
            <a:pPr eaLnBrk="1" hangingPunct="1"/>
            <a:endParaRPr lang="en-US" dirty="0" smtClean="0"/>
          </a:p>
          <a:p>
            <a:pPr eaLnBrk="1" hangingPunct="1"/>
            <a:endParaRPr lang="en-US" dirty="0" smtClean="0"/>
          </a:p>
        </p:txBody>
      </p:sp>
      <p:sp>
        <p:nvSpPr>
          <p:cNvPr id="69636" name="Slide Number Placeholder 3"/>
          <p:cNvSpPr>
            <a:spLocks noGrp="1"/>
          </p:cNvSpPr>
          <p:nvPr>
            <p:ph type="sldNum" sz="quarter" idx="5"/>
          </p:nvPr>
        </p:nvSpPr>
        <p:spPr>
          <a:noFill/>
        </p:spPr>
        <p:txBody>
          <a:bodyPr/>
          <a:lstStyle/>
          <a:p>
            <a:fld id="{1E5BF26B-35BA-4AA7-8B7A-98AA4EF664F4}"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US" b="1" i="1" dirty="0" smtClean="0"/>
              <a:t>Instructions</a:t>
            </a:r>
            <a:r>
              <a:rPr lang="en-US" dirty="0" smtClean="0"/>
              <a:t>:</a:t>
            </a:r>
          </a:p>
          <a:p>
            <a:pPr eaLnBrk="1" hangingPunct="1"/>
            <a:endParaRPr lang="en-US" dirty="0" smtClean="0"/>
          </a:p>
          <a:p>
            <a:pPr eaLnBrk="1" hangingPunct="1"/>
            <a:r>
              <a:rPr lang="en-US" dirty="0" smtClean="0"/>
              <a:t>Take a few minutes to have participants step back and check their “story.” Does is make logical sense that their strategy will lead to the outcomes and, ultimately, to the goals they have selected?</a:t>
            </a:r>
          </a:p>
          <a:p>
            <a:pPr eaLnBrk="1" hangingPunct="1"/>
            <a:endParaRPr lang="en-US"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“Now, let’s take a few minutes to check your story. Does it have a logical flow – from strategy, to the ABCs and to the goal you hope to reach? Would you be able to explain these important connections to someone outside your group?</a:t>
            </a:r>
          </a:p>
          <a:p>
            <a:pPr eaLnBrk="1" hangingPunct="1"/>
            <a:endParaRPr lang="en-US" dirty="0" smtClean="0"/>
          </a:p>
          <a:p>
            <a:pPr eaLnBrk="1" hangingPunct="1"/>
            <a:r>
              <a:rPr lang="en-US" dirty="0" smtClean="0"/>
              <a:t>[Facilitate this discussion by either having one or two volunteers tell the story,</a:t>
            </a:r>
            <a:r>
              <a:rPr lang="en-US" baseline="0" dirty="0" smtClean="0"/>
              <a:t> o</a:t>
            </a:r>
            <a:r>
              <a:rPr lang="en-US" dirty="0" smtClean="0"/>
              <a:t>r have participants pair off and practice the story with each other.]</a:t>
            </a:r>
          </a:p>
          <a:p>
            <a:pPr eaLnBrk="1" hangingPunct="1"/>
            <a:endParaRPr lang="en-US" dirty="0" smtClean="0"/>
          </a:p>
          <a:p>
            <a:pPr eaLnBrk="1" hangingPunct="1"/>
            <a:r>
              <a:rPr lang="en-US" dirty="0" smtClean="0"/>
              <a:t>Are there things that just don’t seem to connect very well that need to be refined? Do you feel the pieces all fit together in a logical way?”</a:t>
            </a:r>
          </a:p>
          <a:p>
            <a:pPr eaLnBrk="1" hangingPunct="1"/>
            <a:endParaRPr lang="en-US" dirty="0" smtClean="0"/>
          </a:p>
          <a:p>
            <a:pPr eaLnBrk="1" hangingPunct="1"/>
            <a:r>
              <a:rPr lang="en-US" dirty="0" smtClean="0"/>
              <a:t>[Allow time for discussion and, if needed, refinement to address any concerns.]</a:t>
            </a:r>
          </a:p>
          <a:p>
            <a:pPr eaLnBrk="1" hangingPunct="1"/>
            <a:endParaRPr lang="en-US" dirty="0" smtClean="0"/>
          </a:p>
        </p:txBody>
      </p:sp>
      <p:sp>
        <p:nvSpPr>
          <p:cNvPr id="70660" name="Slide Number Placeholder 3"/>
          <p:cNvSpPr>
            <a:spLocks noGrp="1"/>
          </p:cNvSpPr>
          <p:nvPr>
            <p:ph type="sldNum" sz="quarter" idx="5"/>
          </p:nvPr>
        </p:nvSpPr>
        <p:spPr>
          <a:noFill/>
        </p:spPr>
        <p:txBody>
          <a:bodyPr/>
          <a:lstStyle/>
          <a:p>
            <a:fld id="{D6C209FC-50D2-4CCB-AE74-413DEC93C6F4}"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US" b="1" i="1" dirty="0" smtClean="0"/>
              <a:t>Instructions:</a:t>
            </a:r>
          </a:p>
          <a:p>
            <a:pPr eaLnBrk="1" hangingPunct="1"/>
            <a:r>
              <a:rPr lang="en-US" b="1" i="1" dirty="0" smtClean="0"/>
              <a:t>	</a:t>
            </a:r>
            <a:endParaRPr lang="en-US" dirty="0" smtClean="0"/>
          </a:p>
          <a:p>
            <a:pPr eaLnBrk="1" hangingPunct="1"/>
            <a:r>
              <a:rPr lang="en-US" dirty="0" smtClean="0"/>
              <a:t>This slide introduces the last column of the</a:t>
            </a:r>
            <a:r>
              <a:rPr lang="en-US" baseline="0" dirty="0" smtClean="0"/>
              <a:t> Planning Chart </a:t>
            </a:r>
            <a:r>
              <a:rPr lang="en-US" dirty="0" smtClean="0"/>
              <a:t>– Assets. Without the appropriate assets, the regional strategies will lack the resources</a:t>
            </a:r>
            <a:r>
              <a:rPr lang="en-US" baseline="0" dirty="0" smtClean="0"/>
              <a:t> to make the strategies happen.</a:t>
            </a:r>
            <a:endParaRPr lang="en-US" dirty="0" smtClean="0"/>
          </a:p>
          <a:p>
            <a:pPr eaLnBrk="1" hangingPunct="1"/>
            <a:endParaRPr lang="en-US" dirty="0" smtClean="0"/>
          </a:p>
          <a:p>
            <a:pPr eaLnBrk="1" hangingPunct="1"/>
            <a:r>
              <a:rPr lang="en-US" b="1" i="1" dirty="0" smtClean="0"/>
              <a:t>Script:</a:t>
            </a:r>
          </a:p>
          <a:p>
            <a:pPr eaLnBrk="1" hangingPunct="1"/>
            <a:endParaRPr lang="en-US" dirty="0" smtClean="0"/>
          </a:p>
          <a:p>
            <a:pPr eaLnBrk="1" hangingPunct="1"/>
            <a:r>
              <a:rPr lang="en-US" dirty="0" smtClean="0"/>
              <a:t>“The last piece of our planning chart we want to address is </a:t>
            </a:r>
            <a:r>
              <a:rPr lang="en-US" u="none" dirty="0" smtClean="0"/>
              <a:t>assets. </a:t>
            </a:r>
            <a:r>
              <a:rPr lang="en-US" dirty="0" smtClean="0"/>
              <a:t>Assets serve as the ‘engine’ for the whole process. They are the resources you need to put the strategy in place. As discussed in Module Seven,</a:t>
            </a:r>
            <a:r>
              <a:rPr lang="en-US" baseline="0" dirty="0" smtClean="0"/>
              <a:t> assets</a:t>
            </a:r>
            <a:r>
              <a:rPr lang="en-US" dirty="0" smtClean="0"/>
              <a:t> can include organizations, individuals, cash, meeting space, equipment, and training materials, just to name</a:t>
            </a:r>
            <a:r>
              <a:rPr lang="en-US" baseline="0" dirty="0" smtClean="0"/>
              <a:t> a few. </a:t>
            </a:r>
            <a:r>
              <a:rPr lang="en-US" dirty="0" smtClean="0"/>
              <a:t>In fact, anything you have that can contribute to or advance the strategy should be included. Also, this is a good time to consider missing assets</a:t>
            </a:r>
            <a:r>
              <a:rPr lang="en-US" baseline="0" dirty="0" smtClean="0"/>
              <a:t> </a:t>
            </a:r>
            <a:r>
              <a:rPr lang="en-US" dirty="0" smtClean="0"/>
              <a:t>that may be needed.</a:t>
            </a:r>
            <a:r>
              <a:rPr lang="en-US" baseline="0" dirty="0" smtClean="0"/>
              <a:t> </a:t>
            </a:r>
            <a:r>
              <a:rPr lang="en-US" dirty="0" smtClean="0"/>
              <a:t>Who or what is needed to launch the strategy? This may open your eyes to potential new partners who could have an interest in supporting your</a:t>
            </a:r>
            <a:r>
              <a:rPr lang="en-US" baseline="0" dirty="0" smtClean="0"/>
              <a:t> </a:t>
            </a:r>
            <a:r>
              <a:rPr lang="en-US" dirty="0" smtClean="0"/>
              <a:t>efforts.” </a:t>
            </a:r>
          </a:p>
        </p:txBody>
      </p:sp>
      <p:sp>
        <p:nvSpPr>
          <p:cNvPr id="71684" name="Slide Number Placeholder 3"/>
          <p:cNvSpPr>
            <a:spLocks noGrp="1"/>
          </p:cNvSpPr>
          <p:nvPr>
            <p:ph type="sldNum" sz="quarter" idx="5"/>
          </p:nvPr>
        </p:nvSpPr>
        <p:spPr>
          <a:noFill/>
        </p:spPr>
        <p:txBody>
          <a:bodyPr/>
          <a:lstStyle/>
          <a:p>
            <a:fld id="{9738F77D-636F-488C-9DF8-7304DE0447B8}"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r>
              <a:rPr lang="en-US" b="1" i="1" dirty="0" smtClean="0"/>
              <a:t>Instructions:</a:t>
            </a:r>
          </a:p>
          <a:p>
            <a:pPr eaLnBrk="1" hangingPunct="1"/>
            <a:r>
              <a:rPr lang="en-US" b="1" i="1" dirty="0" smtClean="0"/>
              <a:t>	</a:t>
            </a:r>
            <a:endParaRPr lang="en-US" dirty="0" smtClean="0"/>
          </a:p>
          <a:p>
            <a:pPr eaLnBrk="1" hangingPunct="1"/>
            <a:r>
              <a:rPr lang="en-US" dirty="0" smtClean="0"/>
              <a:t>Have participants add assets to their chart. Refer back to the assets identified in Module Seven</a:t>
            </a:r>
            <a:r>
              <a:rPr lang="en-US" baseline="0" dirty="0" smtClean="0"/>
              <a:t> </a:t>
            </a:r>
            <a:r>
              <a:rPr lang="en-US" dirty="0" smtClean="0"/>
              <a:t>to ensure all possible resources (people, voluntary organizations, institutions) are captured.</a:t>
            </a:r>
          </a:p>
          <a:p>
            <a:pPr eaLnBrk="1" hangingPunct="1"/>
            <a:endParaRPr lang="en-US" dirty="0" smtClean="0"/>
          </a:p>
          <a:p>
            <a:pPr eaLnBrk="1" hangingPunct="1"/>
            <a:endParaRPr lang="en-US" dirty="0" smtClean="0"/>
          </a:p>
          <a:p>
            <a:pPr eaLnBrk="1" hangingPunct="1"/>
            <a:r>
              <a:rPr lang="en-US" b="1" i="1" dirty="0" smtClean="0"/>
              <a:t>Script:</a:t>
            </a:r>
          </a:p>
          <a:p>
            <a:pPr eaLnBrk="1" hangingPunct="1"/>
            <a:endParaRPr lang="en-US" dirty="0" smtClean="0"/>
          </a:p>
          <a:p>
            <a:pPr eaLnBrk="1" hangingPunct="1"/>
            <a:r>
              <a:rPr lang="en-US" dirty="0" smtClean="0"/>
              <a:t>“Take time now to consider the assets you have for your identified strategy. Who will help? What individuals and organizations have committed time or resources to the initiative?</a:t>
            </a:r>
          </a:p>
          <a:p>
            <a:pPr eaLnBrk="1" hangingPunct="1"/>
            <a:endParaRPr lang="en-US" dirty="0" smtClean="0"/>
          </a:p>
          <a:p>
            <a:pPr eaLnBrk="1" hangingPunct="1"/>
            <a:r>
              <a:rPr lang="en-US" dirty="0" smtClean="0"/>
              <a:t>Are there any missing resources that will keep you from moving forward? If so, what are they and who is likely to be able to help provide the needed resources? How will you seek their involvement?”</a:t>
            </a:r>
          </a:p>
        </p:txBody>
      </p:sp>
      <p:sp>
        <p:nvSpPr>
          <p:cNvPr id="72708" name="Slide Number Placeholder 3"/>
          <p:cNvSpPr>
            <a:spLocks noGrp="1"/>
          </p:cNvSpPr>
          <p:nvPr>
            <p:ph type="sldNum" sz="quarter" idx="5"/>
          </p:nvPr>
        </p:nvSpPr>
        <p:spPr>
          <a:noFill/>
        </p:spPr>
        <p:txBody>
          <a:bodyPr/>
          <a:lstStyle/>
          <a:p>
            <a:fld id="{11A9406D-04ED-482F-9AF4-925D3B501AA1}"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Finally, the team will develop a draft of their Plan of Action to guide the next steps of this initiative. Putting an action plan in place will help avoid the problem of having a plan that simply gathers dust on some office shelf somewhere.</a:t>
            </a:r>
          </a:p>
          <a:p>
            <a:pPr eaLnBrk="1" hangingPunct="1"/>
            <a:endParaRPr lang="en-US" dirty="0" smtClean="0"/>
          </a:p>
          <a:p>
            <a:pPr eaLnBrk="1" hangingPunct="1"/>
            <a:endParaRPr lang="en-US" dirty="0" smtClean="0"/>
          </a:p>
          <a:p>
            <a:pPr eaLnBrk="1" hangingPunct="1"/>
            <a:r>
              <a:rPr lang="en-US" b="1" i="1" dirty="0" smtClean="0"/>
              <a:t>Script:</a:t>
            </a:r>
          </a:p>
          <a:p>
            <a:pPr eaLnBrk="1" hangingPunct="1"/>
            <a:endParaRPr lang="en-US" dirty="0" smtClean="0"/>
          </a:p>
          <a:p>
            <a:pPr eaLnBrk="1" hangingPunct="1"/>
            <a:r>
              <a:rPr lang="en-US" dirty="0" smtClean="0"/>
              <a:t>“With the planning basics in place, it’s now time to move that plan into action.</a:t>
            </a:r>
          </a:p>
          <a:p>
            <a:pPr eaLnBrk="1" hangingPunct="1"/>
            <a:endParaRPr lang="en-US" dirty="0" smtClean="0"/>
          </a:p>
          <a:p>
            <a:pPr eaLnBrk="1" hangingPunct="1"/>
            <a:r>
              <a:rPr lang="en-US" dirty="0" smtClean="0"/>
              <a:t>All of us have probably been part of a planning process that never seemed to get off the ground. In come cases, the planning team never took the time after the plan was developed to determine how to carry it</a:t>
            </a:r>
            <a:r>
              <a:rPr lang="en-US" baseline="0" dirty="0" smtClean="0"/>
              <a:t> out. </a:t>
            </a:r>
            <a:r>
              <a:rPr lang="en-US" dirty="0" smtClean="0"/>
              <a:t>For the next few minutes, we’re going to discuss a simple tool that will help your team avoid stalling out on your road to success.” </a:t>
            </a:r>
          </a:p>
        </p:txBody>
      </p:sp>
      <p:sp>
        <p:nvSpPr>
          <p:cNvPr id="73732" name="Slide Number Placeholder 3"/>
          <p:cNvSpPr>
            <a:spLocks noGrp="1"/>
          </p:cNvSpPr>
          <p:nvPr>
            <p:ph type="sldNum" sz="quarter" idx="5"/>
          </p:nvPr>
        </p:nvSpPr>
        <p:spPr>
          <a:noFill/>
        </p:spPr>
        <p:txBody>
          <a:bodyPr/>
          <a:lstStyle/>
          <a:p>
            <a:fld id="{0FAA849E-09C7-4F7D-9283-B626F7BE8CC1}"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b="1" i="1" dirty="0" smtClean="0"/>
              <a:t>Instructions</a:t>
            </a:r>
            <a:r>
              <a:rPr lang="en-US" dirty="0" smtClean="0"/>
              <a:t>:</a:t>
            </a:r>
          </a:p>
          <a:p>
            <a:pPr eaLnBrk="1" hangingPunct="1"/>
            <a:endParaRPr lang="en-US" dirty="0" smtClean="0"/>
          </a:p>
          <a:p>
            <a:pPr eaLnBrk="1" hangingPunct="1"/>
            <a:r>
              <a:rPr lang="en-US" dirty="0" smtClean="0"/>
              <a:t>This slide provides an overview of the key topics covered in Module Eight.</a:t>
            </a:r>
          </a:p>
          <a:p>
            <a:pPr eaLnBrk="1" hangingPunct="1"/>
            <a:endParaRPr lang="en-US"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“We spent</a:t>
            </a:r>
            <a:r>
              <a:rPr lang="en-US" baseline="0" dirty="0" smtClean="0"/>
              <a:t> </a:t>
            </a:r>
            <a:r>
              <a:rPr lang="en-US" dirty="0" smtClean="0"/>
              <a:t>time in Module Four brainstorming some possibilities for the</a:t>
            </a:r>
            <a:r>
              <a:rPr lang="en-US" baseline="0" dirty="0" smtClean="0"/>
              <a:t> region’s goals and </a:t>
            </a:r>
            <a:r>
              <a:rPr lang="en-US" dirty="0" smtClean="0"/>
              <a:t>discussing how to create SMART goals. Today, we will</a:t>
            </a:r>
            <a:r>
              <a:rPr lang="en-US" baseline="0" dirty="0" smtClean="0"/>
              <a:t> define the direction the region wants to go and begin planning for success. </a:t>
            </a:r>
            <a:r>
              <a:rPr lang="en-US" dirty="0" smtClean="0"/>
              <a:t>We will finalize the goals and then get down to the nitty-gritty of how we can build a plan that helps us achieve these goals. Our session</a:t>
            </a:r>
            <a:r>
              <a:rPr lang="en-US" baseline="0" dirty="0" smtClean="0"/>
              <a:t> includes</a:t>
            </a:r>
            <a:r>
              <a:rPr lang="en-US" dirty="0" smtClean="0"/>
              <a:t>: </a:t>
            </a:r>
          </a:p>
          <a:p>
            <a:pPr eaLnBrk="1" hangingPunct="1"/>
            <a:endParaRPr lang="en-US" dirty="0" smtClean="0"/>
          </a:p>
          <a:p>
            <a:pPr eaLnBrk="1" hangingPunct="1">
              <a:buFontTx/>
              <a:buChar char="•"/>
            </a:pPr>
            <a:r>
              <a:rPr lang="en-US" dirty="0" smtClean="0"/>
              <a:t>  Defining the goals of the regional initiative</a:t>
            </a:r>
          </a:p>
          <a:p>
            <a:pPr eaLnBrk="1" hangingPunct="1">
              <a:buFontTx/>
              <a:buChar char="•"/>
            </a:pPr>
            <a:r>
              <a:rPr lang="en-US" dirty="0" smtClean="0"/>
              <a:t>  Identifying the ABCs of success</a:t>
            </a:r>
          </a:p>
          <a:p>
            <a:pPr eaLnBrk="1" hangingPunct="1">
              <a:buFontTx/>
              <a:buChar char="•"/>
            </a:pPr>
            <a:r>
              <a:rPr lang="en-US" dirty="0" smtClean="0"/>
              <a:t>  Selecting appropriate</a:t>
            </a:r>
            <a:r>
              <a:rPr lang="en-US" baseline="0" dirty="0" smtClean="0"/>
              <a:t> s</a:t>
            </a:r>
            <a:r>
              <a:rPr lang="en-US" dirty="0" smtClean="0"/>
              <a:t>trategies and</a:t>
            </a:r>
          </a:p>
          <a:p>
            <a:pPr eaLnBrk="1" hangingPunct="1">
              <a:buFontTx/>
              <a:buChar char="•"/>
            </a:pPr>
            <a:r>
              <a:rPr lang="en-US" dirty="0" smtClean="0"/>
              <a:t>  Planning for action”</a:t>
            </a:r>
          </a:p>
          <a:p>
            <a:pPr eaLnBrk="1" hangingPunct="1"/>
            <a:endParaRPr lang="en-US" dirty="0" smtClean="0"/>
          </a:p>
        </p:txBody>
      </p:sp>
      <p:sp>
        <p:nvSpPr>
          <p:cNvPr id="44036" name="Slide Number Placeholder 3"/>
          <p:cNvSpPr>
            <a:spLocks noGrp="1"/>
          </p:cNvSpPr>
          <p:nvPr>
            <p:ph type="sldNum" sz="quarter" idx="5"/>
          </p:nvPr>
        </p:nvSpPr>
        <p:spPr>
          <a:noFill/>
        </p:spPr>
        <p:txBody>
          <a:bodyPr/>
          <a:lstStyle/>
          <a:p>
            <a:fld id="{2E329045-7955-4026-A30F-BFDD60F9961F}"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b="1" i="1" dirty="0" smtClean="0"/>
              <a:t>Instructions</a:t>
            </a:r>
            <a:r>
              <a:rPr lang="en-US" dirty="0" smtClean="0"/>
              <a:t>:</a:t>
            </a:r>
          </a:p>
          <a:p>
            <a:pPr eaLnBrk="1" hangingPunct="1"/>
            <a:endParaRPr lang="en-US" dirty="0" smtClean="0"/>
          </a:p>
          <a:p>
            <a:pPr eaLnBrk="1" hangingPunct="1"/>
            <a:r>
              <a:rPr lang="en-US" dirty="0" smtClean="0"/>
              <a:t>Introduce participants to the basic elements of a Plan of Action so they will be prepared to draft their own plan,</a:t>
            </a:r>
            <a:r>
              <a:rPr lang="en-US" baseline="0" dirty="0" smtClean="0"/>
              <a:t> </a:t>
            </a:r>
            <a:r>
              <a:rPr lang="en-US" dirty="0" smtClean="0"/>
              <a:t>which they will be asked to do in the final section of this module.  </a:t>
            </a:r>
          </a:p>
          <a:p>
            <a:pPr eaLnBrk="1" hangingPunct="1"/>
            <a:endParaRPr lang="en-US"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“Four basic elements make up a viable Plan of Action:</a:t>
            </a:r>
          </a:p>
          <a:p>
            <a:pPr eaLnBrk="1" hangingPunct="1"/>
            <a:endParaRPr lang="en-US" dirty="0" smtClean="0"/>
          </a:p>
          <a:p>
            <a:pPr eaLnBrk="1" hangingPunct="1">
              <a:buFontTx/>
              <a:buChar char="•"/>
            </a:pPr>
            <a:r>
              <a:rPr lang="en-US" dirty="0" smtClean="0"/>
              <a:t> </a:t>
            </a:r>
            <a:r>
              <a:rPr lang="en-US" u="sng" dirty="0" smtClean="0"/>
              <a:t>Specific steps </a:t>
            </a:r>
            <a:r>
              <a:rPr lang="en-US" dirty="0" smtClean="0"/>
              <a:t>to launch the identified strategy</a:t>
            </a:r>
            <a:r>
              <a:rPr lang="en-US" baseline="0" dirty="0" smtClean="0"/>
              <a:t> – </a:t>
            </a:r>
            <a:r>
              <a:rPr lang="en-US" dirty="0" smtClean="0"/>
              <a:t>What steps would need to be taken to help move from where you are now to the point where you are launching your identified strategies? Try to break the steps into manageable ‘bites’ and arrange the bites into a logical order.</a:t>
            </a:r>
          </a:p>
          <a:p>
            <a:pPr eaLnBrk="1" hangingPunct="1"/>
            <a:endParaRPr lang="en-US" dirty="0" smtClean="0"/>
          </a:p>
          <a:p>
            <a:pPr eaLnBrk="1" hangingPunct="1">
              <a:buFontTx/>
              <a:buChar char="•"/>
            </a:pPr>
            <a:r>
              <a:rPr lang="en-US" b="1" i="1" dirty="0" smtClean="0"/>
              <a:t> </a:t>
            </a:r>
            <a:r>
              <a:rPr lang="en-US" u="sng" dirty="0" smtClean="0"/>
              <a:t>A person </a:t>
            </a:r>
            <a:r>
              <a:rPr lang="en-US" dirty="0" smtClean="0"/>
              <a:t>who will take leadership for each of the steps </a:t>
            </a:r>
            <a:r>
              <a:rPr lang="en-US" baseline="0" dirty="0" smtClean="0"/>
              <a:t>– </a:t>
            </a:r>
            <a:r>
              <a:rPr lang="en-US" dirty="0" smtClean="0"/>
              <a:t>The team cannot move forward if you have an ‘unclaimed’ step. Steps should be shared evenly among the partners so the load is not shouldered by just a few partners. Also, avoid assigning steps to ‘all team members’ unless it is a task that everyone really must have a role in carrying out (something that’s pretty unusual for most team assignments). The old adage applies here, ‘Everyone’s job is nobody’s job.’ If a step does need to be shared among more than one person, ask for a ‘lead’ to help keep the step on track.</a:t>
            </a:r>
          </a:p>
          <a:p>
            <a:pPr eaLnBrk="1" hangingPunct="1"/>
            <a:endParaRPr lang="en-US" dirty="0" smtClean="0"/>
          </a:p>
          <a:p>
            <a:pPr eaLnBrk="1" hangingPunct="1">
              <a:buFontTx/>
              <a:buChar char="•"/>
            </a:pPr>
            <a:r>
              <a:rPr lang="en-US" dirty="0" smtClean="0"/>
              <a:t> </a:t>
            </a:r>
            <a:r>
              <a:rPr lang="en-US" u="sng" dirty="0" smtClean="0"/>
              <a:t>A realistic timetable </a:t>
            </a:r>
            <a:r>
              <a:rPr lang="en-US" dirty="0" smtClean="0"/>
              <a:t>for completing each step</a:t>
            </a:r>
            <a:r>
              <a:rPr lang="en-US" baseline="0" dirty="0" smtClean="0"/>
              <a:t> – </a:t>
            </a:r>
            <a:r>
              <a:rPr lang="en-US" dirty="0" smtClean="0"/>
              <a:t>Keeping things rolling is vital! Having a timeline for completion of tasks is very important. Avoid assigning deadlines when possible. Instead, ask each person who takes ownership of a task when he can realistically complete the step. This accomplishes a few worthy goals. First,</a:t>
            </a:r>
            <a:r>
              <a:rPr lang="en-US" baseline="0" dirty="0" smtClean="0"/>
              <a:t> i</a:t>
            </a:r>
            <a:r>
              <a:rPr lang="en-US" dirty="0" smtClean="0"/>
              <a:t>t enhances the individual’s buy-in to the timetable. If I make a commitment to complete a task by a certain date, it carries much more weight with me than if you assign an arbitrary date that does not take into account my other obligations or constraints. Second, it can help identify potential roadblocks or stumbling points. For instance, suppose a person accepting a step indicates he or she cannot complete the step until two months from now. Other steps are now ‘on hold’ for completion of that step. If the two-month delay will threaten forward movement, it may be a good idea to either negotiate the date with the person, or see if someone else would be willing to take on the step within a shorter timeline. Face it, all of us have multiple obligations that sometimes are beyond our control. However, allowing for these discussions can help navigate around at least some of those challenges.</a:t>
            </a:r>
          </a:p>
          <a:p>
            <a:pPr eaLnBrk="1" hangingPunct="1"/>
            <a:endParaRPr lang="en-US" dirty="0" smtClean="0"/>
          </a:p>
          <a:p>
            <a:pPr eaLnBrk="1" hangingPunct="1">
              <a:buFontTx/>
              <a:buChar char="•"/>
            </a:pPr>
            <a:r>
              <a:rPr lang="en-US" dirty="0" smtClean="0"/>
              <a:t> </a:t>
            </a:r>
            <a:r>
              <a:rPr lang="en-US" u="sng" dirty="0" smtClean="0"/>
              <a:t>Regular checkpoints </a:t>
            </a:r>
            <a:r>
              <a:rPr lang="en-US" dirty="0" smtClean="0"/>
              <a:t>to ensure progress is being made</a:t>
            </a:r>
            <a:r>
              <a:rPr lang="en-US" baseline="0" dirty="0" smtClean="0"/>
              <a:t> – </a:t>
            </a:r>
            <a:r>
              <a:rPr lang="en-US" dirty="0" smtClean="0"/>
              <a:t>This usually takes the form of regularly scheduled meetings of team members and partners that allow the group to review the progress being made on the Plan of Action. During the meetings, the person taking a lead role on each steps should present a progress report,</a:t>
            </a:r>
            <a:r>
              <a:rPr lang="en-US" baseline="0" dirty="0" smtClean="0"/>
              <a:t> </a:t>
            </a:r>
            <a:r>
              <a:rPr lang="en-US" dirty="0" smtClean="0"/>
              <a:t>including any positive steps and any barriers. If a step has been completed, the group can continue moving forward. On the other hand, if a barrier has stalled the completion of a step, the team has the opportunity to work together on possible solutions for overcoming the barrier so progress on the plan can resume.”</a:t>
            </a:r>
          </a:p>
        </p:txBody>
      </p:sp>
      <p:sp>
        <p:nvSpPr>
          <p:cNvPr id="74756" name="Slide Number Placeholder 3"/>
          <p:cNvSpPr>
            <a:spLocks noGrp="1"/>
          </p:cNvSpPr>
          <p:nvPr>
            <p:ph type="sldNum" sz="quarter" idx="5"/>
          </p:nvPr>
        </p:nvSpPr>
        <p:spPr>
          <a:noFill/>
        </p:spPr>
        <p:txBody>
          <a:bodyPr/>
          <a:lstStyle/>
          <a:p>
            <a:fld id="{D0A5BCDD-A02B-4B3B-A2FF-252BB0558F6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b="1" i="1" dirty="0" smtClean="0"/>
              <a:t>Instructions:</a:t>
            </a:r>
            <a:endParaRPr lang="en-US" dirty="0" smtClean="0"/>
          </a:p>
          <a:p>
            <a:pPr eaLnBrk="1" hangingPunct="1"/>
            <a:r>
              <a:rPr lang="en-US" b="1" i="1" dirty="0" smtClean="0"/>
              <a:t> </a:t>
            </a:r>
            <a:endParaRPr lang="en-US" dirty="0" smtClean="0"/>
          </a:p>
          <a:p>
            <a:pPr eaLnBrk="1" hangingPunct="1"/>
            <a:r>
              <a:rPr lang="en-US" dirty="0" smtClean="0"/>
              <a:t>Introduce the Plan of Action Template (Handout Three), and have participants begin to draft the plan. Handout Three also includes a Plan of Action example that can be used as a reference.  </a:t>
            </a:r>
          </a:p>
          <a:p>
            <a:pPr eaLnBrk="1" hangingPunct="1"/>
            <a:r>
              <a:rPr lang="en-US" dirty="0" smtClean="0"/>
              <a:t> </a:t>
            </a:r>
          </a:p>
          <a:p>
            <a:pPr eaLnBrk="1" hangingPunct="1"/>
            <a:r>
              <a:rPr lang="en-US" dirty="0" smtClean="0"/>
              <a:t> </a:t>
            </a:r>
          </a:p>
          <a:p>
            <a:pPr eaLnBrk="1" hangingPunct="1"/>
            <a:r>
              <a:rPr lang="en-US" b="1" i="1" u="none" dirty="0" smtClean="0"/>
              <a:t>Hand o</a:t>
            </a:r>
            <a:r>
              <a:rPr lang="en-US" dirty="0" smtClean="0"/>
              <a:t>: Plan of Action Template and Example</a:t>
            </a:r>
          </a:p>
          <a:p>
            <a:pPr eaLnBrk="1" hangingPunct="1"/>
            <a:endParaRPr lang="en-US" dirty="0" smtClean="0"/>
          </a:p>
          <a:p>
            <a:pPr eaLnBrk="1" hangingPunct="1"/>
            <a:endParaRPr lang="en-US" dirty="0" smtClean="0"/>
          </a:p>
          <a:p>
            <a:pPr eaLnBrk="1" hangingPunct="1"/>
            <a:r>
              <a:rPr lang="en-US" b="1" i="1" dirty="0" smtClean="0"/>
              <a:t>Script:</a:t>
            </a:r>
            <a:endParaRPr lang="en-US" dirty="0" smtClean="0"/>
          </a:p>
          <a:p>
            <a:pPr eaLnBrk="1" hangingPunct="1"/>
            <a:r>
              <a:rPr lang="en-US" b="1" i="1" dirty="0" smtClean="0"/>
              <a:t> </a:t>
            </a:r>
            <a:endParaRPr lang="en-US" dirty="0" smtClean="0"/>
          </a:p>
          <a:p>
            <a:pPr eaLnBrk="1" hangingPunct="1"/>
            <a:r>
              <a:rPr lang="en-US" dirty="0" smtClean="0"/>
              <a:t>“Using Handout Three, I want you</a:t>
            </a:r>
            <a:r>
              <a:rPr lang="en-US" baseline="0" dirty="0" smtClean="0"/>
              <a:t> </a:t>
            </a:r>
            <a:r>
              <a:rPr lang="en-US" dirty="0" smtClean="0"/>
              <a:t>to being drafting an action plan. As a team, think through the logical progression of steps needed to accomplish the strategy you have selected. Ask for volunteers to take a lead role on each step,</a:t>
            </a:r>
            <a:r>
              <a:rPr lang="en-US" baseline="0" dirty="0" smtClean="0"/>
              <a:t> and </a:t>
            </a:r>
            <a:r>
              <a:rPr lang="en-US" dirty="0" smtClean="0"/>
              <a:t>determine a reasonable timeline for completing of the assigned task.</a:t>
            </a:r>
            <a:r>
              <a:rPr lang="en-US" baseline="0" dirty="0" smtClean="0"/>
              <a:t> </a:t>
            </a:r>
            <a:r>
              <a:rPr lang="en-US" dirty="0" smtClean="0"/>
              <a:t>Continue to adjust and refine until all identified steps, ‘champions’ and dates are in place in sequential order. Finally, set a schedule for regular meetings to ensure the action plan is progressing. Keep in mind, as you begin meeting, that this is a ‘living, breathing’ document that will need to be refined and adapted as you go.” </a:t>
            </a:r>
          </a:p>
          <a:p>
            <a:pPr eaLnBrk="1" hangingPunct="1"/>
            <a:r>
              <a:rPr lang="en-US" dirty="0" smtClean="0"/>
              <a:t> </a:t>
            </a:r>
          </a:p>
          <a:p>
            <a:pPr eaLnBrk="1" hangingPunct="1"/>
            <a:r>
              <a:rPr lang="en-US" dirty="0" smtClean="0"/>
              <a:t>[Time may not allow for completing these plans during this session. However, it is important for the team to get a good start so they can understand how the process works. If multiple strategies and goals exist, you may consider dividing the group so different teams</a:t>
            </a:r>
            <a:r>
              <a:rPr lang="en-US" baseline="0" dirty="0" smtClean="0"/>
              <a:t> </a:t>
            </a:r>
            <a:r>
              <a:rPr lang="en-US" dirty="0" smtClean="0"/>
              <a:t>construct a plan for each strategy. Be careful, though, since you don’t want to duplicate efforts (which could happen when you divide your team into small working groups). Also, if a team approach is taken, have the teams report back to the whole group when completed so others can react and add to the plan. It is also a great way to ensure the teams are pursuing complementary activities (rather than efforts that are duplicative).</a:t>
            </a:r>
          </a:p>
          <a:p>
            <a:pPr eaLnBrk="1" hangingPunct="1"/>
            <a:endParaRPr lang="en-US" dirty="0" smtClean="0"/>
          </a:p>
          <a:p>
            <a:pPr eaLnBrk="1" hangingPunct="1"/>
            <a:r>
              <a:rPr lang="en-US" dirty="0" smtClean="0"/>
              <a:t>NOTE:  This Plan of Action is submitted as part of the SET standards. It should initially cover at least a six-month period.]</a:t>
            </a:r>
          </a:p>
        </p:txBody>
      </p:sp>
      <p:sp>
        <p:nvSpPr>
          <p:cNvPr id="75780" name="Slide Number Placeholder 3"/>
          <p:cNvSpPr>
            <a:spLocks noGrp="1"/>
          </p:cNvSpPr>
          <p:nvPr>
            <p:ph type="sldNum" sz="quarter" idx="5"/>
          </p:nvPr>
        </p:nvSpPr>
        <p:spPr>
          <a:noFill/>
        </p:spPr>
        <p:txBody>
          <a:bodyPr/>
          <a:lstStyle/>
          <a:p>
            <a:fld id="{66AB81F9-B4AE-470F-BAF3-31DB326D0D3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Use the questions on the slide as</a:t>
            </a:r>
            <a:r>
              <a:rPr lang="en-US" baseline="0" dirty="0" smtClean="0"/>
              <a:t> a</a:t>
            </a:r>
            <a:r>
              <a:rPr lang="en-US" dirty="0" smtClean="0"/>
              <a:t> debrief of today’s session.</a:t>
            </a:r>
          </a:p>
          <a:p>
            <a:pPr eaLnBrk="1" hangingPunct="1"/>
            <a:r>
              <a:rPr lang="en-US" dirty="0" smtClean="0"/>
              <a:t> </a:t>
            </a:r>
          </a:p>
          <a:p>
            <a:pPr eaLnBrk="1" hangingPunct="1"/>
            <a:r>
              <a:rPr lang="en-US" b="1" i="1" dirty="0" smtClean="0"/>
              <a:t>Script:</a:t>
            </a:r>
          </a:p>
          <a:p>
            <a:pPr eaLnBrk="1" hangingPunct="1"/>
            <a:endParaRPr lang="en-US" dirty="0" smtClean="0"/>
          </a:p>
          <a:p>
            <a:pPr eaLnBrk="1" hangingPunct="1"/>
            <a:r>
              <a:rPr lang="en-US" dirty="0" smtClean="0"/>
              <a:t>“Let’s take some time to reflect about Module Eight. What topics did you find most helpful?</a:t>
            </a:r>
            <a:r>
              <a:rPr lang="en-US" baseline="0" dirty="0" smtClean="0"/>
              <a:t> </a:t>
            </a:r>
            <a:r>
              <a:rPr lang="en-US" dirty="0" smtClean="0"/>
              <a:t>What did you find confusing?</a:t>
            </a:r>
            <a:r>
              <a:rPr lang="en-US" baseline="0" dirty="0" smtClean="0"/>
              <a:t> </a:t>
            </a:r>
            <a:r>
              <a:rPr lang="en-US" dirty="0" smtClean="0"/>
              <a:t>What do you hope to implement as part of your regional team’s activities?</a:t>
            </a:r>
            <a:r>
              <a:rPr lang="en-US" baseline="0" dirty="0" smtClean="0"/>
              <a:t> Are there any o</a:t>
            </a:r>
            <a:r>
              <a:rPr lang="en-US" dirty="0" smtClean="0"/>
              <a:t>ther items you want to mention?” </a:t>
            </a:r>
          </a:p>
        </p:txBody>
      </p:sp>
      <p:sp>
        <p:nvSpPr>
          <p:cNvPr id="76804" name="Slide Number Placeholder 3"/>
          <p:cNvSpPr>
            <a:spLocks noGrp="1"/>
          </p:cNvSpPr>
          <p:nvPr>
            <p:ph type="sldNum" sz="quarter" idx="5"/>
          </p:nvPr>
        </p:nvSpPr>
        <p:spPr>
          <a:noFill/>
        </p:spPr>
        <p:txBody>
          <a:bodyPr/>
          <a:lstStyle/>
          <a:p>
            <a:fld id="{AD07ED54-9E2E-4638-B848-E42B4806ED8C}"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b="1" i="1" dirty="0" smtClean="0"/>
              <a:t>Instructions:</a:t>
            </a:r>
          </a:p>
          <a:p>
            <a:pPr eaLnBrk="1" hangingPunct="1">
              <a:defRPr/>
            </a:pPr>
            <a:endParaRPr lang="en-US" dirty="0" smtClean="0"/>
          </a:p>
          <a:p>
            <a:pPr eaLnBrk="1" hangingPunct="1">
              <a:defRPr/>
            </a:pPr>
            <a:r>
              <a:rPr lang="en-US" dirty="0" smtClean="0"/>
              <a:t>If teams have not completed the Planning</a:t>
            </a:r>
            <a:r>
              <a:rPr lang="en-US" baseline="0" dirty="0" smtClean="0"/>
              <a:t> C</a:t>
            </a:r>
            <a:r>
              <a:rPr lang="en-US" dirty="0" smtClean="0"/>
              <a:t>harts and Plan of Action for each identified goal, ask them to refine them before your next meeting. Ideally, the group should have the opportunity to review all work on each goal before beginning the final module so they will have in mind a clear picture of the entire regional plan.</a:t>
            </a:r>
          </a:p>
          <a:p>
            <a:pPr eaLnBrk="1" hangingPunct="1">
              <a:defRPr/>
            </a:pPr>
            <a:endParaRPr lang="en-US" dirty="0" smtClean="0"/>
          </a:p>
          <a:p>
            <a:pPr eaLnBrk="1" hangingPunct="1">
              <a:defRPr/>
            </a:pPr>
            <a:endParaRPr lang="en-US" dirty="0" smtClean="0"/>
          </a:p>
          <a:p>
            <a:pPr eaLnBrk="1" hangingPunct="1">
              <a:defRPr/>
            </a:pPr>
            <a:r>
              <a:rPr lang="en-US" b="1" i="1" dirty="0" smtClean="0"/>
              <a:t>Script:</a:t>
            </a:r>
          </a:p>
          <a:p>
            <a:pPr eaLnBrk="1" hangingPunct="1">
              <a:defRPr/>
            </a:pPr>
            <a:endParaRPr lang="en-US" dirty="0" smtClean="0"/>
          </a:p>
          <a:p>
            <a:pPr eaLnBrk="1" hangingPunct="1">
              <a:defRPr/>
            </a:pPr>
            <a:r>
              <a:rPr lang="en-US" dirty="0" smtClean="0"/>
              <a:t>“You have put in a lot of thought and work into today’s module. We have one final module to explore together,</a:t>
            </a:r>
            <a:r>
              <a:rPr lang="en-US" baseline="0" dirty="0" smtClean="0"/>
              <a:t> as</a:t>
            </a:r>
            <a:r>
              <a:rPr lang="en-US" dirty="0" smtClean="0"/>
              <a:t> Module Nine will build directly on today’s work. If there are incomplete pieces to this planning process, how can the team work to finish these and review them before the next time we meet?” [Allow the team to consider options and design a timetable for completing and reviewing the work before the next meeting.</a:t>
            </a:r>
          </a:p>
          <a:p>
            <a:pPr eaLnBrk="1" hangingPunct="1">
              <a:defRPr/>
            </a:pPr>
            <a:endParaRPr lang="en-US" dirty="0" smtClean="0"/>
          </a:p>
          <a:p>
            <a:pPr eaLnBrk="1" hangingPunct="1">
              <a:defRPr/>
            </a:pPr>
            <a:r>
              <a:rPr lang="en-US" dirty="0" smtClean="0"/>
              <a:t>NOTE:  If the team plans to go through Module Eight and Nine on the same day, this homework can follow at the end and include completion of Module Nine activities. It will be very important, though, if this approach is taken, to set a date for meeting together again to examine the finished products and ensure</a:t>
            </a:r>
            <a:r>
              <a:rPr lang="en-US" baseline="0" dirty="0" smtClean="0"/>
              <a:t> </a:t>
            </a:r>
            <a:r>
              <a:rPr lang="en-US" dirty="0" smtClean="0"/>
              <a:t>the plan is ready to launch.]</a:t>
            </a:r>
            <a:endParaRPr lang="en-US" dirty="0"/>
          </a:p>
        </p:txBody>
      </p:sp>
      <p:sp>
        <p:nvSpPr>
          <p:cNvPr id="77828" name="Slide Number Placeholder 3"/>
          <p:cNvSpPr>
            <a:spLocks noGrp="1"/>
          </p:cNvSpPr>
          <p:nvPr>
            <p:ph type="sldNum" sz="quarter" idx="5"/>
          </p:nvPr>
        </p:nvSpPr>
        <p:spPr>
          <a:noFill/>
        </p:spPr>
        <p:txBody>
          <a:bodyPr/>
          <a:lstStyle/>
          <a:p>
            <a:fld id="{DD585075-92EA-4F88-B892-64024BBA075B}"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defRPr/>
            </a:pPr>
            <a:r>
              <a:rPr lang="en-US" b="1" i="1" dirty="0" smtClean="0"/>
              <a:t>Instructions:</a:t>
            </a:r>
            <a:endParaRPr lang="en-US" dirty="0" smtClean="0"/>
          </a:p>
          <a:p>
            <a:pPr eaLnBrk="1" hangingPunct="1">
              <a:defRPr/>
            </a:pPr>
            <a:r>
              <a:rPr lang="en-US" b="1" i="1" dirty="0" smtClean="0"/>
              <a:t> </a:t>
            </a:r>
            <a:endParaRPr lang="en-US" dirty="0" smtClean="0"/>
          </a:p>
          <a:p>
            <a:pPr eaLnBrk="1" hangingPunct="1">
              <a:defRPr/>
            </a:pPr>
            <a:r>
              <a:rPr lang="en-US" dirty="0" smtClean="0"/>
              <a:t>Share with the participants a preview of Module Nine,</a:t>
            </a:r>
            <a:r>
              <a:rPr lang="en-US" baseline="0" dirty="0" smtClean="0"/>
              <a:t> which </a:t>
            </a:r>
            <a:r>
              <a:rPr lang="en-US" dirty="0" smtClean="0"/>
              <a:t>builds directly from Module</a:t>
            </a:r>
            <a:r>
              <a:rPr lang="en-US" baseline="0" dirty="0" smtClean="0"/>
              <a:t> Eight’s</a:t>
            </a:r>
            <a:r>
              <a:rPr lang="en-US" dirty="0" smtClean="0"/>
              <a:t> work.</a:t>
            </a:r>
            <a:r>
              <a:rPr lang="en-US" baseline="0" dirty="0" smtClean="0"/>
              <a:t> Reiterate that h</a:t>
            </a:r>
            <a:r>
              <a:rPr lang="en-US" dirty="0" smtClean="0"/>
              <a:t>aving these documents completed is important for the team to move effectively through the final module.</a:t>
            </a:r>
          </a:p>
          <a:p>
            <a:pPr eaLnBrk="1" hangingPunct="1">
              <a:defRPr/>
            </a:pPr>
            <a:r>
              <a:rPr lang="en-US" b="1" i="1" dirty="0" smtClean="0"/>
              <a:t> </a:t>
            </a:r>
            <a:endParaRPr lang="en-US" dirty="0" smtClean="0"/>
          </a:p>
          <a:p>
            <a:pPr eaLnBrk="1" hangingPunct="1">
              <a:defRPr/>
            </a:pPr>
            <a:r>
              <a:rPr lang="en-US" b="1" i="1" dirty="0" smtClean="0"/>
              <a:t>Script:</a:t>
            </a:r>
            <a:endParaRPr lang="en-US" dirty="0" smtClean="0"/>
          </a:p>
          <a:p>
            <a:pPr eaLnBrk="1" hangingPunct="1">
              <a:defRPr/>
            </a:pPr>
            <a:r>
              <a:rPr lang="en-US" b="1" i="1" dirty="0" smtClean="0"/>
              <a:t> </a:t>
            </a:r>
            <a:endParaRPr lang="en-US" dirty="0" smtClean="0"/>
          </a:p>
          <a:p>
            <a:pPr eaLnBrk="1" hangingPunct="1">
              <a:defRPr/>
            </a:pPr>
            <a:r>
              <a:rPr lang="en-US" dirty="0" smtClean="0"/>
              <a:t>“Now that you have developed a comprehensive Plan of Action, you need a way to measure</a:t>
            </a:r>
            <a:r>
              <a:rPr lang="en-US" baseline="0" dirty="0" smtClean="0"/>
              <a:t> </a:t>
            </a:r>
            <a:r>
              <a:rPr lang="en-US" dirty="0" smtClean="0"/>
              <a:t>the progress you make along the way to be certain you continue on the right road to success. Because</a:t>
            </a:r>
            <a:r>
              <a:rPr lang="en-US" baseline="0" dirty="0" smtClean="0"/>
              <a:t> m</a:t>
            </a:r>
            <a:r>
              <a:rPr lang="en-US" dirty="0" smtClean="0"/>
              <a:t>easuring for success is so important,</a:t>
            </a:r>
            <a:r>
              <a:rPr lang="en-US" baseline="0" dirty="0" smtClean="0"/>
              <a:t> </a:t>
            </a:r>
            <a:r>
              <a:rPr lang="en-US" dirty="0" smtClean="0"/>
              <a:t>we will devote an entire module to this critical topic.  </a:t>
            </a:r>
          </a:p>
          <a:p>
            <a:pPr eaLnBrk="1" hangingPunct="1">
              <a:defRPr/>
            </a:pPr>
            <a:r>
              <a:rPr lang="en-US" dirty="0" smtClean="0"/>
              <a:t>  </a:t>
            </a:r>
          </a:p>
          <a:p>
            <a:pPr eaLnBrk="1" hangingPunct="1">
              <a:defRPr/>
            </a:pPr>
            <a:r>
              <a:rPr lang="en-US" dirty="0" smtClean="0"/>
              <a:t>We want to build on the good work generated in Module Eight by spending time planning for evaluating these efforts during Module Nine</a:t>
            </a:r>
            <a:r>
              <a:rPr lang="en-US" smtClean="0"/>
              <a:t>. Before </a:t>
            </a:r>
            <a:r>
              <a:rPr lang="en-US" dirty="0" smtClean="0"/>
              <a:t>the next session, please be sure you have completed the two pieces of your plan outlined in Worksheets</a:t>
            </a:r>
            <a:r>
              <a:rPr lang="en-US" baseline="0" dirty="0" smtClean="0"/>
              <a:t> Three </a:t>
            </a:r>
            <a:r>
              <a:rPr lang="en-US" baseline="0" smtClean="0"/>
              <a:t>and Four.</a:t>
            </a:r>
            <a:endParaRPr lang="en-US" dirty="0" smtClean="0"/>
          </a:p>
          <a:p>
            <a:pPr eaLnBrk="1" hangingPunct="1">
              <a:defRPr/>
            </a:pPr>
            <a:r>
              <a:rPr lang="en-US" dirty="0" smtClean="0"/>
              <a:t> </a:t>
            </a:r>
          </a:p>
          <a:p>
            <a:pPr eaLnBrk="1" hangingPunct="1">
              <a:defRPr/>
            </a:pPr>
            <a:r>
              <a:rPr lang="en-US" dirty="0" smtClean="0"/>
              <a:t>Specific elements we plan to explore in Module Nine include: </a:t>
            </a:r>
          </a:p>
          <a:p>
            <a:pPr eaLnBrk="1" hangingPunct="1">
              <a:buFont typeface="Arial" pitchFamily="34" charset="0"/>
              <a:buChar char="•"/>
              <a:defRPr/>
            </a:pPr>
            <a:r>
              <a:rPr lang="en-US" dirty="0" smtClean="0"/>
              <a:t>  Exploring the Value of Measuring</a:t>
            </a:r>
          </a:p>
          <a:p>
            <a:pPr eaLnBrk="1" hangingPunct="1">
              <a:buFont typeface="Arial" pitchFamily="34" charset="0"/>
              <a:buChar char="•"/>
              <a:defRPr/>
            </a:pPr>
            <a:r>
              <a:rPr lang="en-US" dirty="0" smtClean="0"/>
              <a:t>  Deciding What to Measure</a:t>
            </a:r>
          </a:p>
          <a:p>
            <a:pPr eaLnBrk="1" hangingPunct="1">
              <a:buFont typeface="Arial" pitchFamily="34" charset="0"/>
              <a:buChar char="•"/>
              <a:defRPr/>
            </a:pPr>
            <a:r>
              <a:rPr lang="en-US" dirty="0" smtClean="0"/>
              <a:t>  Using Measures to Promote Success</a:t>
            </a:r>
          </a:p>
          <a:p>
            <a:pPr eaLnBrk="1" hangingPunct="1">
              <a:buFont typeface="Arial" pitchFamily="34" charset="0"/>
              <a:buChar char="•"/>
              <a:defRPr/>
            </a:pPr>
            <a:r>
              <a:rPr lang="en-US" dirty="0" smtClean="0"/>
              <a:t>  Tracking Appropriate Measures</a:t>
            </a:r>
          </a:p>
          <a:p>
            <a:pPr eaLnBrk="1" hangingPunct="1">
              <a:buFont typeface="Arial" pitchFamily="34" charset="0"/>
              <a:buChar char="•"/>
              <a:defRPr/>
            </a:pPr>
            <a:r>
              <a:rPr lang="en-US" dirty="0" smtClean="0"/>
              <a:t>  Creating a Regional Plan for Measuring Success”</a:t>
            </a:r>
          </a:p>
        </p:txBody>
      </p:sp>
      <p:sp>
        <p:nvSpPr>
          <p:cNvPr id="78852" name="Slide Number Placeholder 3"/>
          <p:cNvSpPr>
            <a:spLocks noGrp="1"/>
          </p:cNvSpPr>
          <p:nvPr>
            <p:ph type="sldNum" sz="quarter" idx="5"/>
          </p:nvPr>
        </p:nvSpPr>
        <p:spPr>
          <a:noFill/>
        </p:spPr>
        <p:txBody>
          <a:bodyPr/>
          <a:lstStyle/>
          <a:p>
            <a:fld id="{FF6FEB56-16F0-4403-9E99-236B436CF4AB}" type="slidenum">
              <a:rPr lang="en-US" smtClean="0"/>
              <a:pPr/>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b="1" i="1" dirty="0" smtClean="0"/>
              <a:t>Instructions: </a:t>
            </a:r>
            <a:endParaRPr lang="en-US" dirty="0" smtClean="0"/>
          </a:p>
          <a:p>
            <a:pPr eaLnBrk="1" hangingPunct="1"/>
            <a:endParaRPr lang="en-US" dirty="0" smtClean="0"/>
          </a:p>
          <a:p>
            <a:pPr eaLnBrk="1" hangingPunct="1"/>
            <a:r>
              <a:rPr lang="en-US" dirty="0" smtClean="0"/>
              <a:t>During this section, the participants will identify the regional goals they intend to pursue together. It begins with a review of the brainstorming session from Module Four, then moves</a:t>
            </a:r>
            <a:r>
              <a:rPr lang="en-US" baseline="0" dirty="0" smtClean="0"/>
              <a:t> to building consensus on the final goals.  </a:t>
            </a:r>
            <a:r>
              <a:rPr lang="en-US" dirty="0" smtClean="0"/>
              <a:t>    </a:t>
            </a:r>
          </a:p>
          <a:p>
            <a:pPr eaLnBrk="1" hangingPunct="1"/>
            <a:r>
              <a:rPr lang="en-US" b="1" i="1" dirty="0" smtClean="0"/>
              <a:t> </a:t>
            </a:r>
            <a:endParaRPr lang="en-US" dirty="0" smtClean="0"/>
          </a:p>
          <a:p>
            <a:pPr eaLnBrk="1" hangingPunct="1"/>
            <a:endParaRPr lang="en-US" b="1" i="1" dirty="0" smtClean="0"/>
          </a:p>
          <a:p>
            <a:pPr eaLnBrk="1" hangingPunct="1"/>
            <a:r>
              <a:rPr lang="en-US" b="1" i="1" dirty="0" smtClean="0"/>
              <a:t>Script:</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“Let’s start by thinking</a:t>
            </a:r>
            <a:r>
              <a:rPr lang="en-US" baseline="0" dirty="0" smtClean="0"/>
              <a:t> about </a:t>
            </a:r>
            <a:r>
              <a:rPr lang="en-US" dirty="0" smtClean="0"/>
              <a:t>where we want</a:t>
            </a:r>
            <a:r>
              <a:rPr lang="en-US" baseline="0" dirty="0" smtClean="0"/>
              <a:t> to head as a region</a:t>
            </a:r>
            <a:r>
              <a:rPr lang="en-US" dirty="0" smtClean="0"/>
              <a:t>.  All of you are no doubt</a:t>
            </a:r>
            <a:r>
              <a:rPr lang="en-US" baseline="0" dirty="0" smtClean="0"/>
              <a:t> able to pursue meaningful goals individually within your own organizations. However, for this regional initiative to be effective, the team needs to determine a direction you can all embrace.”</a:t>
            </a:r>
            <a:endParaRPr lang="en-US" dirty="0" smtClean="0"/>
          </a:p>
        </p:txBody>
      </p:sp>
      <p:sp>
        <p:nvSpPr>
          <p:cNvPr id="45060" name="Slide Number Placeholder 3"/>
          <p:cNvSpPr>
            <a:spLocks noGrp="1"/>
          </p:cNvSpPr>
          <p:nvPr>
            <p:ph type="sldNum" sz="quarter" idx="5"/>
          </p:nvPr>
        </p:nvSpPr>
        <p:spPr>
          <a:noFill/>
        </p:spPr>
        <p:txBody>
          <a:bodyPr/>
          <a:lstStyle/>
          <a:p>
            <a:fld id="{D30B8412-0119-44AF-885A-ED4F1D17D5A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1" dirty="0" smtClean="0"/>
              <a:t>Instructions:</a:t>
            </a:r>
          </a:p>
          <a:p>
            <a:endParaRPr lang="en-US" dirty="0" smtClean="0"/>
          </a:p>
          <a:p>
            <a:r>
              <a:rPr lang="en-US" dirty="0" smtClean="0"/>
              <a:t>Over the next few minutes, guide the </a:t>
            </a:r>
            <a:r>
              <a:rPr lang="en-US" baseline="0" dirty="0" smtClean="0"/>
              <a:t>team through a review of potential ideas developed during Module Four’s brainstorming activity to help determine the goals they are interested in pursuing. Take time to add any potential directions that have emerged since that session. This is not the time to debate the merits of each possible direction, but rather to get potential ideas on the table.</a:t>
            </a:r>
          </a:p>
          <a:p>
            <a:endParaRPr lang="en-US" baseline="0" dirty="0" smtClean="0"/>
          </a:p>
          <a:p>
            <a:endParaRPr lang="en-US" b="1" i="1" dirty="0" smtClean="0"/>
          </a:p>
          <a:p>
            <a:r>
              <a:rPr lang="en-US" b="1" i="1" dirty="0" smtClean="0"/>
              <a:t>Script:</a:t>
            </a:r>
          </a:p>
          <a:p>
            <a:endParaRPr lang="en-US" dirty="0" smtClean="0"/>
          </a:p>
          <a:p>
            <a:r>
              <a:rPr lang="en-US" dirty="0" smtClean="0"/>
              <a:t>We are ready</a:t>
            </a:r>
            <a:r>
              <a:rPr lang="en-US" baseline="0" dirty="0" smtClean="0"/>
              <a:t> to hone in on the regional goals that make sense for this region. Let’s take a minute to review the ideas suggested during the brainstorming session in Module Four. [Review the list.]  </a:t>
            </a:r>
          </a:p>
          <a:p>
            <a:endParaRPr lang="en-US" baseline="0" dirty="0" smtClean="0"/>
          </a:p>
          <a:p>
            <a:r>
              <a:rPr lang="en-US" baseline="0" dirty="0" smtClean="0"/>
              <a:t>We want to make sure all potential ideas are considered as we move forward to designing the regional plan. Think about this list for a minute. Are there any missing ideas you would like to suggest for consideration? We won’t worry too much about debating these yet. We just want to make sure all ideas are on the table.” [Allow for responses. Add these to the list.]</a:t>
            </a:r>
          </a:p>
          <a:p>
            <a:endParaRPr lang="en-US" baseline="0" dirty="0" smtClean="0"/>
          </a:p>
          <a:p>
            <a:r>
              <a:rPr lang="en-US" baseline="0" dirty="0" smtClean="0"/>
              <a:t>[Depending on the number of potential goals identified, you may need to help the group narrow the list before moving ahead to the next step. Suggestions for accomplishing this task:</a:t>
            </a:r>
          </a:p>
          <a:p>
            <a:endParaRPr lang="en-US" baseline="0" dirty="0" smtClean="0"/>
          </a:p>
          <a:p>
            <a:pPr>
              <a:buFont typeface="Arial" pitchFamily="34" charset="0"/>
              <a:buChar char="•"/>
            </a:pPr>
            <a:r>
              <a:rPr lang="en-US" baseline="0" dirty="0" smtClean="0"/>
              <a:t> Ask the group if there are any similar ideas that could be combined into one goal. If so, work with the group to combine the ideas.</a:t>
            </a:r>
          </a:p>
          <a:p>
            <a:pPr>
              <a:buFont typeface="Arial" pitchFamily="34" charset="0"/>
              <a:buChar char="•"/>
            </a:pPr>
            <a:r>
              <a:rPr lang="en-US" baseline="0" dirty="0" smtClean="0"/>
              <a:t> Give each person in the group three sticky dots and have them place them on the chart indicating the top three goals they are interested in helping pursue. Once all the dots are placed, ask the group if they are ok with putting the ones with only a few votes (or no votes) in a “parking lot” for later consideration. Most groups are usually ok with that. However, you can proceed to the next step with any goal(s) the group still wants to consider.]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C628BA-C67F-457E-950C-0D3D815B9F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organizes the elements that go into goal selection</a:t>
            </a:r>
            <a:r>
              <a:rPr lang="en-US" baseline="0" dirty="0" smtClean="0"/>
              <a:t> into a practical model that will be used to consider potential goals.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participants</a:t>
            </a:r>
            <a:r>
              <a:rPr lang="en-US" baseline="0" dirty="0" smtClean="0"/>
              <a:t> have moved through previous modules </a:t>
            </a:r>
            <a:r>
              <a:rPr lang="en-US" dirty="0" smtClean="0"/>
              <a:t>–</a:t>
            </a:r>
            <a:r>
              <a:rPr lang="en-US" baseline="0" dirty="0" smtClean="0"/>
              <a:t> </a:t>
            </a:r>
            <a:r>
              <a:rPr lang="en-US" dirty="0" smtClean="0"/>
              <a:t>those dealing with assets and barriers, population and economic data, and potential strategies – they have looked at many</a:t>
            </a:r>
            <a:r>
              <a:rPr lang="en-US" baseline="0" dirty="0" smtClean="0"/>
              <a:t>, if not all, of the elements depicted on this slide</a:t>
            </a:r>
            <a:r>
              <a:rPr lang="en-US" dirty="0" smtClean="0"/>
              <a:t>. Now that they have a list of potential goals identified, the next step is to evaluate the goals in light of these</a:t>
            </a:r>
            <a:r>
              <a:rPr lang="en-US" baseline="0" dirty="0" smtClean="0"/>
              <a:t> elements to see which one(s) seem to be the best fit. The process described in this slide and the next is designed to help the regional group understand the context in which the potential goals would take place. This can be helpful if they seek to prioritize goals or narrow the list of potential goals to a more manageable number. If, however, the group has settled on one or two goals they plan to pursue, walking through the process described for the selected goal(s) will still be of value in strengthening the planning process.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“Now that you</a:t>
            </a:r>
            <a:r>
              <a:rPr lang="en-US" baseline="0" dirty="0" smtClean="0"/>
              <a:t> have narrowed the possible regional goals down to [number identified], the next step is to think about which goal(s) best fit the region. When you think about ‘fit’ to the region, consider these elements: what the data tell you, the region’s economic strengths, potential barriers to overcome, regional assets that can support the goal, and past strategies (and their results) related to the goal. Each element helps form a piece of the climate in which the goal would be pursued.</a:t>
            </a:r>
            <a:endParaRPr lang="en-US" dirty="0" smtClean="0"/>
          </a:p>
          <a:p>
            <a:pPr eaLnBrk="1" hangingPunct="1"/>
            <a:endParaRPr lang="en-US" dirty="0" smtClean="0"/>
          </a:p>
          <a:p>
            <a:pPr eaLnBrk="1" hangingPunct="1"/>
            <a:r>
              <a:rPr lang="en-US" dirty="0" smtClean="0"/>
              <a:t>Let’s consider how this might look for a region.” [Go</a:t>
            </a:r>
            <a:r>
              <a:rPr lang="en-US" baseline="0" dirty="0" smtClean="0"/>
              <a:t> to n</a:t>
            </a:r>
            <a:r>
              <a:rPr lang="en-US" dirty="0" smtClean="0"/>
              <a:t>ext slide.]</a:t>
            </a:r>
          </a:p>
          <a:p>
            <a:pPr eaLnBrk="1" hangingPunct="1"/>
            <a:endParaRPr lang="en-US" dirty="0" smtClean="0"/>
          </a:p>
          <a:p>
            <a:pPr eaLnBrk="1" hangingPunct="1"/>
            <a:endParaRPr lang="en-US" dirty="0" smtClean="0"/>
          </a:p>
        </p:txBody>
      </p:sp>
      <p:sp>
        <p:nvSpPr>
          <p:cNvPr id="46084" name="Slide Number Placeholder 3"/>
          <p:cNvSpPr>
            <a:spLocks noGrp="1"/>
          </p:cNvSpPr>
          <p:nvPr>
            <p:ph type="sldNum" sz="quarter" idx="5"/>
          </p:nvPr>
        </p:nvSpPr>
        <p:spPr>
          <a:noFill/>
        </p:spPr>
        <p:txBody>
          <a:bodyPr/>
          <a:lstStyle/>
          <a:p>
            <a:fld id="{C7AD6B53-78DC-45F8-9C51-C3624A0C6CA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b="1" i="1" dirty="0" smtClean="0"/>
              <a:t>Instructions:</a:t>
            </a:r>
          </a:p>
          <a:p>
            <a:pPr eaLnBrk="1" hangingPunct="1"/>
            <a:endParaRPr lang="en-US" dirty="0" smtClean="0"/>
          </a:p>
          <a:p>
            <a:pPr eaLnBrk="1" hangingPunct="1"/>
            <a:r>
              <a:rPr lang="en-US" dirty="0" smtClean="0"/>
              <a:t>Using this example OR</a:t>
            </a:r>
            <a:r>
              <a:rPr lang="en-US" baseline="0" dirty="0" smtClean="0"/>
              <a:t> using one of the actual goals identified by the group, walk through each element of the climate related to the potential goal. Help the participants understand what relates to the goal within each of the elements. Once they understand the model and example, have them develop a similar chart for each remaining potential regional goal. If a number of goals are still under consideration, you may want to divide the regional team into small groups to work on each goal separately. If only one goal remains, the process will still be of value in helping the group through the rest of the planning process. If space allows, have group(s) develop the model on flip chart paper so everyone can see the results. A handout version is also available, if needed.</a:t>
            </a:r>
            <a:endParaRPr lang="en-US"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“Here is an example of how these elements might define the climate of a potential</a:t>
            </a:r>
            <a:r>
              <a:rPr lang="en-US" baseline="0" dirty="0" smtClean="0"/>
              <a:t> goal. Suppose the region decided to establish an entrepreneurship support network to connect potential entrepreneurs to available resources and business coaches to help them successfully launch their businesses. The slide shows some examples of how these five elements might help define the context for that goal. By thinking through these elements systematically, it becomes easier to see which goals may have the needed support in the region.  </a:t>
            </a:r>
          </a:p>
          <a:p>
            <a:pPr eaLnBrk="1" hangingPunct="1"/>
            <a:endParaRPr lang="en-US" baseline="0" dirty="0" smtClean="0"/>
          </a:p>
          <a:p>
            <a:pPr eaLnBrk="1" hangingPunct="1"/>
            <a:r>
              <a:rPr lang="en-US" baseline="0" dirty="0" smtClean="0"/>
              <a:t>For the next few minutes, we will define these elements for each of the potential regional goals you have identified.”</a:t>
            </a:r>
          </a:p>
          <a:p>
            <a:pPr eaLnBrk="1" hangingPunct="1"/>
            <a:endParaRPr lang="en-US" baseline="0" dirty="0" smtClean="0"/>
          </a:p>
          <a:p>
            <a:pPr eaLnBrk="1" hangingPunct="1"/>
            <a:r>
              <a:rPr lang="en-US" baseline="0" dirty="0" smtClean="0"/>
              <a:t>[Break the team into small groups as appropriate for the number of goals under consideration. If only one goal exists, you can either walk through this exercise together or have small groups work individually. Ask group(s) to record their responses on flip chart paper to share, or a worksheet version is available if space does not allow for chart work.</a:t>
            </a:r>
          </a:p>
          <a:p>
            <a:pPr eaLnBrk="1" hangingPunct="1"/>
            <a:endParaRPr lang="en-US" baseline="0" dirty="0" smtClean="0"/>
          </a:p>
          <a:p>
            <a:pPr eaLnBrk="1" hangingPunct="1"/>
            <a:r>
              <a:rPr lang="en-US" baseline="0" dirty="0" smtClean="0"/>
              <a:t>Once groups have completed this assessment, have them report back to the group. Depending on what you need to accomplish from here, talk the group through the debrief below.</a:t>
            </a:r>
          </a:p>
          <a:p>
            <a:pPr eaLnBrk="1" hangingPunct="1"/>
            <a:endParaRPr lang="en-US" baseline="0" dirty="0" smtClean="0"/>
          </a:p>
          <a:p>
            <a:pPr eaLnBrk="1" hangingPunct="1"/>
            <a:r>
              <a:rPr lang="en-US" i="1" baseline="0" dirty="0" smtClean="0"/>
              <a:t>If groups need to prioritize and/or narrow goals (i.e. they have too many to consider), ask:</a:t>
            </a:r>
            <a:endParaRPr lang="en-US" baseline="0" dirty="0" smtClean="0"/>
          </a:p>
          <a:p>
            <a:pPr eaLnBrk="1" hangingPunct="1">
              <a:buFont typeface="Arial" pitchFamily="34" charset="0"/>
              <a:buChar char="•"/>
            </a:pPr>
            <a:r>
              <a:rPr lang="en-US" baseline="0" dirty="0" smtClean="0"/>
              <a:t>  Which of the potential goals seem to have the most support in the current climate?</a:t>
            </a:r>
          </a:p>
          <a:p>
            <a:pPr eaLnBrk="1" hangingPunct="1">
              <a:buFont typeface="Arial" pitchFamily="34" charset="0"/>
              <a:buChar char="•"/>
            </a:pPr>
            <a:r>
              <a:rPr lang="en-US" baseline="0" dirty="0" smtClean="0"/>
              <a:t>  What are the weak points within the climate for the potential goals?</a:t>
            </a:r>
          </a:p>
          <a:p>
            <a:pPr eaLnBrk="1" hangingPunct="1">
              <a:buFont typeface="Arial" pitchFamily="34" charset="0"/>
              <a:buChar char="•"/>
            </a:pPr>
            <a:r>
              <a:rPr lang="en-US" baseline="0" dirty="0" smtClean="0"/>
              <a:t>  What are the strong points?</a:t>
            </a:r>
          </a:p>
          <a:p>
            <a:pPr eaLnBrk="1" hangingPunct="1"/>
            <a:endParaRPr lang="en-US" baseline="0" dirty="0" smtClean="0"/>
          </a:p>
          <a:p>
            <a:pPr eaLnBrk="1" hangingPunct="1"/>
            <a:r>
              <a:rPr lang="en-US" i="1" baseline="0" dirty="0" smtClean="0"/>
              <a:t>This discussion may lead the group to its own conclusion about which goal(s) to pursue. If it is still not clear:</a:t>
            </a:r>
          </a:p>
          <a:p>
            <a:pPr eaLnBrk="1" hangingPunct="1">
              <a:buFont typeface="Arial" pitchFamily="34" charset="0"/>
              <a:buChar char="•"/>
            </a:pPr>
            <a:r>
              <a:rPr lang="en-US" baseline="0" dirty="0" smtClean="0"/>
              <a:t>  You may want to ask if there is missing information that would help inform the decision.  </a:t>
            </a:r>
          </a:p>
          <a:p>
            <a:pPr eaLnBrk="1" hangingPunct="1">
              <a:buFont typeface="Arial" pitchFamily="34" charset="0"/>
              <a:buChar char="•"/>
            </a:pPr>
            <a:r>
              <a:rPr lang="en-US" baseline="0" dirty="0" smtClean="0"/>
              <a:t>  Or you may want to use the sticky dot voting method to see where the group stands. </a:t>
            </a:r>
          </a:p>
          <a:p>
            <a:pPr eaLnBrk="1" hangingPunct="1">
              <a:buFont typeface="Arial" pitchFamily="34" charset="0"/>
              <a:buChar char="•"/>
            </a:pPr>
            <a:r>
              <a:rPr lang="en-US" baseline="0" dirty="0" smtClean="0"/>
              <a:t>  Finally, if the challenge still exists, it may be helpful to ask the ones NOT supporting a particular goal to tell the group what could be changed in the climate to gain their support.</a:t>
            </a:r>
          </a:p>
          <a:p>
            <a:pPr eaLnBrk="1" hangingPunct="1">
              <a:buFont typeface="Arial" pitchFamily="34" charset="0"/>
              <a:buChar char="•"/>
            </a:pPr>
            <a:endParaRPr lang="en-US" baseline="0" dirty="0" smtClean="0"/>
          </a:p>
          <a:p>
            <a:pPr eaLnBrk="1" hangingPunct="1">
              <a:buFont typeface="Arial" pitchFamily="34" charset="0"/>
              <a:buNone/>
            </a:pPr>
            <a:r>
              <a:rPr lang="en-US" baseline="0" dirty="0" smtClean="0"/>
              <a:t>This information may help identify some strategies or simply lead to refining the goal to gain stronger regional support.</a:t>
            </a:r>
          </a:p>
          <a:p>
            <a:pPr eaLnBrk="1" hangingPunct="1"/>
            <a:endParaRPr lang="en-US" baseline="0" dirty="0" smtClean="0"/>
          </a:p>
          <a:p>
            <a:pPr eaLnBrk="1" hangingPunct="1"/>
            <a:r>
              <a:rPr lang="en-US" i="1" baseline="0" dirty="0" smtClean="0"/>
              <a:t>If group has already settled on its goal(s), ask:</a:t>
            </a:r>
          </a:p>
          <a:p>
            <a:pPr eaLnBrk="1" hangingPunct="1">
              <a:buFont typeface="Arial" pitchFamily="34" charset="0"/>
              <a:buChar char="•"/>
            </a:pPr>
            <a:r>
              <a:rPr lang="en-US" baseline="0" dirty="0" smtClean="0"/>
              <a:t>  What do you learn from this exercise that can help you strengthen the pursuit of this goal?</a:t>
            </a:r>
          </a:p>
          <a:p>
            <a:pPr eaLnBrk="1" hangingPunct="1">
              <a:buFont typeface="Arial" pitchFamily="34" charset="0"/>
              <a:buChar char="•"/>
            </a:pPr>
            <a:r>
              <a:rPr lang="en-US" baseline="0" dirty="0" smtClean="0"/>
              <a:t>  What other information or resources may be needed to help in the planning process?</a:t>
            </a:r>
          </a:p>
          <a:p>
            <a:pPr eaLnBrk="1" hangingPunct="1">
              <a:buFont typeface="Arial" pitchFamily="34" charset="0"/>
              <a:buChar char="•"/>
            </a:pPr>
            <a:r>
              <a:rPr lang="en-US" baseline="0" dirty="0" smtClean="0"/>
              <a:t>  How can you plan to address the potential barriers?]</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t>Optional :  </a:t>
            </a:r>
            <a:r>
              <a:rPr lang="en-US" b="0" i="0" dirty="0" smtClean="0"/>
              <a:t>Handout One: Regional Economic Development</a:t>
            </a:r>
            <a:r>
              <a:rPr lang="en-US" b="0" i="0" baseline="0" dirty="0" smtClean="0"/>
              <a:t> Planning Chart</a:t>
            </a:r>
            <a:endParaRPr lang="en-US" b="0" i="0" dirty="0" smtClean="0"/>
          </a:p>
          <a:p>
            <a:pPr eaLnBrk="1" hangingPunct="1"/>
            <a:endParaRPr lang="en-US" dirty="0" smtClean="0"/>
          </a:p>
        </p:txBody>
      </p:sp>
      <p:sp>
        <p:nvSpPr>
          <p:cNvPr id="46084" name="Slide Number Placeholder 3"/>
          <p:cNvSpPr>
            <a:spLocks noGrp="1"/>
          </p:cNvSpPr>
          <p:nvPr>
            <p:ph type="sldNum" sz="quarter" idx="5"/>
          </p:nvPr>
        </p:nvSpPr>
        <p:spPr>
          <a:noFill/>
        </p:spPr>
        <p:txBody>
          <a:bodyPr/>
          <a:lstStyle/>
          <a:p>
            <a:fld id="{C7AD6B53-78DC-45F8-9C51-C3624A0C6CA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dirty="0" smtClean="0"/>
              <a:t>Instructions:</a:t>
            </a:r>
          </a:p>
          <a:p>
            <a:pPr eaLnBrk="1" hangingPunct="1">
              <a:spcBef>
                <a:spcPct val="0"/>
              </a:spcBef>
            </a:pPr>
            <a:endParaRPr lang="en-US" dirty="0" smtClean="0"/>
          </a:p>
          <a:p>
            <a:pPr eaLnBrk="1" hangingPunct="1">
              <a:spcBef>
                <a:spcPct val="0"/>
              </a:spcBef>
            </a:pPr>
            <a:r>
              <a:rPr lang="en-US" dirty="0" smtClean="0"/>
              <a:t>This slide</a:t>
            </a:r>
            <a:r>
              <a:rPr lang="en-US" baseline="0" dirty="0" smtClean="0"/>
              <a:t> is a reminder of </a:t>
            </a:r>
            <a:r>
              <a:rPr lang="en-US" dirty="0" smtClean="0"/>
              <a:t>the SMART acronym. Review this slide so</a:t>
            </a:r>
            <a:r>
              <a:rPr lang="en-US" baseline="0" dirty="0" smtClean="0"/>
              <a:t> participants are prepared to write SMART goals.</a:t>
            </a: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i="1" dirty="0" smtClean="0"/>
              <a:t>Script:</a:t>
            </a:r>
          </a:p>
          <a:p>
            <a:pPr eaLnBrk="1" hangingPunct="1">
              <a:spcBef>
                <a:spcPct val="0"/>
              </a:spcBef>
            </a:pPr>
            <a:endParaRPr lang="en-US" b="1" i="1" dirty="0" smtClean="0"/>
          </a:p>
          <a:p>
            <a:pPr eaLnBrk="1" hangingPunct="1">
              <a:spcBef>
                <a:spcPct val="0"/>
              </a:spcBef>
            </a:pPr>
            <a:r>
              <a:rPr lang="en-US" dirty="0" smtClean="0"/>
              <a:t>“You may remember this acronym from Module Four. The acronym</a:t>
            </a:r>
            <a:r>
              <a:rPr lang="en-US" baseline="0" dirty="0" smtClean="0"/>
              <a:t> SMART </a:t>
            </a:r>
            <a:r>
              <a:rPr lang="en-US" dirty="0" smtClean="0"/>
              <a:t>refers to the five components critical to the development of sound goals. Let’s take a minute to review</a:t>
            </a:r>
            <a:r>
              <a:rPr lang="en-US" baseline="0" dirty="0" smtClean="0"/>
              <a:t> these quickly:</a:t>
            </a:r>
            <a:endParaRPr lang="en-US" dirty="0" smtClean="0"/>
          </a:p>
          <a:p>
            <a:pPr eaLnBrk="1" hangingPunct="1">
              <a:spcBef>
                <a:spcPct val="0"/>
              </a:spcBef>
            </a:pPr>
            <a:endParaRPr lang="en-US" dirty="0" smtClean="0"/>
          </a:p>
          <a:p>
            <a:pPr eaLnBrk="1" hangingPunct="1">
              <a:spcBef>
                <a:spcPct val="0"/>
              </a:spcBef>
            </a:pPr>
            <a:r>
              <a:rPr lang="en-US" b="1" u="sng" dirty="0" smtClean="0"/>
              <a:t>S</a:t>
            </a:r>
            <a:r>
              <a:rPr lang="en-US" u="sng" dirty="0" smtClean="0"/>
              <a:t> means Specific</a:t>
            </a:r>
            <a:r>
              <a:rPr lang="en-US" dirty="0" smtClean="0"/>
              <a:t>: It’s very important to know exactly what your team wants to achieve. Someone looking at your goal from outside the group should be able to understand</a:t>
            </a:r>
            <a:r>
              <a:rPr lang="en-US" baseline="0" dirty="0" smtClean="0"/>
              <a:t> exactly what you hope to accomplish.  </a:t>
            </a:r>
            <a:endParaRPr lang="en-US" dirty="0" smtClean="0"/>
          </a:p>
          <a:p>
            <a:pPr eaLnBrk="1" hangingPunct="1">
              <a:spcBef>
                <a:spcPct val="0"/>
              </a:spcBef>
            </a:pPr>
            <a:endParaRPr lang="en-US" dirty="0" smtClean="0"/>
          </a:p>
          <a:p>
            <a:pPr eaLnBrk="1" hangingPunct="1">
              <a:spcBef>
                <a:spcPct val="0"/>
              </a:spcBef>
            </a:pPr>
            <a:r>
              <a:rPr lang="en-US" b="1" u="sng" dirty="0" smtClean="0"/>
              <a:t>M</a:t>
            </a:r>
            <a:r>
              <a:rPr lang="en-US" u="sng" dirty="0" smtClean="0"/>
              <a:t> means Measurable</a:t>
            </a:r>
            <a:r>
              <a:rPr lang="en-US" dirty="0" smtClean="0"/>
              <a:t>:</a:t>
            </a:r>
            <a:r>
              <a:rPr lang="en-US" baseline="0" dirty="0" smtClean="0"/>
              <a:t> </a:t>
            </a:r>
            <a:r>
              <a:rPr lang="en-US" dirty="0" smtClean="0"/>
              <a:t>Given the increasing attention to accountability, developing measures that allow you to document whether you are moving in the right direction in terms of achieving your goals is vital. K</a:t>
            </a:r>
            <a:r>
              <a:rPr lang="en-US" baseline="0" dirty="0" smtClean="0"/>
              <a:t>eep in mind that you need to be able to measure the goal you write</a:t>
            </a:r>
            <a:r>
              <a:rPr lang="en-US" dirty="0" smtClean="0"/>
              <a:t>.   </a:t>
            </a:r>
          </a:p>
          <a:p>
            <a:pPr eaLnBrk="1" hangingPunct="1">
              <a:spcBef>
                <a:spcPct val="0"/>
              </a:spcBef>
            </a:pPr>
            <a:endParaRPr lang="en-US" dirty="0" smtClean="0"/>
          </a:p>
          <a:p>
            <a:pPr eaLnBrk="1" hangingPunct="1">
              <a:spcBef>
                <a:spcPct val="0"/>
              </a:spcBef>
            </a:pPr>
            <a:r>
              <a:rPr lang="en-US" b="1" u="sng" dirty="0" smtClean="0"/>
              <a:t>A</a:t>
            </a:r>
            <a:r>
              <a:rPr lang="en-US" u="sng" dirty="0" smtClean="0"/>
              <a:t> means Attainable:</a:t>
            </a:r>
            <a:r>
              <a:rPr lang="en-US" dirty="0" smtClean="0"/>
              <a:t> Avoid embracing goals at odds with the current or anticipated resources available in your region. As we have discussed, the climate is important</a:t>
            </a:r>
            <a:r>
              <a:rPr lang="en-US" baseline="0" dirty="0" smtClean="0"/>
              <a:t> in achieving goals.  </a:t>
            </a:r>
            <a:r>
              <a:rPr lang="en-US" dirty="0" smtClean="0"/>
              <a:t>  </a:t>
            </a:r>
          </a:p>
          <a:p>
            <a:pPr eaLnBrk="1" hangingPunct="1">
              <a:spcBef>
                <a:spcPct val="0"/>
              </a:spcBef>
            </a:pPr>
            <a:endParaRPr lang="en-US" dirty="0" smtClean="0"/>
          </a:p>
          <a:p>
            <a:pPr eaLnBrk="1" hangingPunct="1">
              <a:spcBef>
                <a:spcPct val="0"/>
              </a:spcBef>
            </a:pPr>
            <a:r>
              <a:rPr lang="en-US" b="1" u="sng" dirty="0" smtClean="0"/>
              <a:t>R</a:t>
            </a:r>
            <a:r>
              <a:rPr lang="en-US" u="sng" dirty="0" smtClean="0"/>
              <a:t> means Relevant:</a:t>
            </a:r>
            <a:r>
              <a:rPr lang="en-US" dirty="0" smtClean="0"/>
              <a:t> Pursue goals your team honestly believes are meaningful contributions</a:t>
            </a:r>
            <a:r>
              <a:rPr lang="en-US" baseline="0" dirty="0" smtClean="0"/>
              <a:t> to regional economic growth</a:t>
            </a:r>
            <a:r>
              <a:rPr lang="en-US" dirty="0" smtClean="0"/>
              <a:t>.      </a:t>
            </a:r>
          </a:p>
          <a:p>
            <a:pPr eaLnBrk="1" hangingPunct="1">
              <a:spcBef>
                <a:spcPct val="0"/>
              </a:spcBef>
            </a:pPr>
            <a:endParaRPr lang="en-US" dirty="0" smtClean="0"/>
          </a:p>
          <a:p>
            <a:pPr eaLnBrk="1" hangingPunct="1">
              <a:spcBef>
                <a:spcPct val="0"/>
              </a:spcBef>
            </a:pPr>
            <a:r>
              <a:rPr lang="en-US" b="1" u="sng" dirty="0" smtClean="0"/>
              <a:t>T</a:t>
            </a:r>
            <a:r>
              <a:rPr lang="en-US" u="sng" dirty="0" smtClean="0"/>
              <a:t> means Time-Framed</a:t>
            </a:r>
            <a:r>
              <a:rPr lang="en-US" dirty="0" smtClean="0"/>
              <a:t>: It is important to have timelines for each of your goals. Let’s face it, if you don’t have target dates, then you</a:t>
            </a:r>
            <a:r>
              <a:rPr lang="en-US" baseline="0" dirty="0" smtClean="0"/>
              <a:t> a</a:t>
            </a:r>
            <a:r>
              <a:rPr lang="en-US" dirty="0" smtClean="0"/>
              <a:t>re likely to muddle along, having no clear sense of what key actions need to be undertaken and by when. Build a timeline to keep things on track.</a:t>
            </a:r>
          </a:p>
          <a:p>
            <a:pPr eaLnBrk="1" hangingPunct="1">
              <a:spcBef>
                <a:spcPct val="0"/>
              </a:spcBef>
            </a:pPr>
            <a:endParaRPr lang="en-US" dirty="0" smtClean="0"/>
          </a:p>
          <a:p>
            <a:pPr eaLnBrk="1" hangingPunct="1">
              <a:spcBef>
                <a:spcPct val="0"/>
              </a:spcBef>
            </a:pPr>
            <a:r>
              <a:rPr lang="en-US" dirty="0" smtClean="0"/>
              <a:t>Developing regional goals using SMART principles will help your team be more effective and persuasive.”  </a:t>
            </a:r>
          </a:p>
          <a:p>
            <a:pPr eaLnBrk="1" hangingPunct="1">
              <a:spcBef>
                <a:spcPct val="0"/>
              </a:spcBef>
            </a:pPr>
            <a:endParaRPr lang="en-US" dirty="0" smtClean="0"/>
          </a:p>
          <a:p>
            <a:pPr eaLnBrk="1" hangingPunct="1">
              <a:spcBef>
                <a:spcPct val="0"/>
              </a:spcBef>
            </a:pPr>
            <a:r>
              <a:rPr lang="en-US" dirty="0" smtClean="0"/>
              <a:t>[Once you have reviewed</a:t>
            </a:r>
            <a:r>
              <a:rPr lang="en-US" baseline="0" dirty="0" smtClean="0"/>
              <a:t> these elements, provide time for the regional team to write their identified goals into SMART goals. These will be used throughout the remainder of this session. Thus, taking time here to get them clean is important.]</a:t>
            </a: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Source:</a:t>
            </a:r>
            <a:r>
              <a:rPr lang="en-US" b="1" baseline="0" dirty="0" smtClean="0"/>
              <a:t> </a:t>
            </a:r>
            <a:br>
              <a:rPr lang="en-US" b="1" baseline="0" dirty="0" smtClean="0"/>
            </a:br>
            <a:r>
              <a:rPr lang="en-US" sz="1200" kern="1200" dirty="0" err="1" smtClean="0">
                <a:solidFill>
                  <a:schemeClr val="tx1"/>
                </a:solidFill>
                <a:latin typeface="Arial" charset="0"/>
                <a:ea typeface="+mn-ea"/>
                <a:cs typeface="+mn-cs"/>
              </a:rPr>
              <a:t>Heathfield</a:t>
            </a:r>
            <a:r>
              <a:rPr lang="en-US" sz="1200" kern="1200" dirty="0" smtClean="0">
                <a:solidFill>
                  <a:schemeClr val="tx1"/>
                </a:solidFill>
                <a:latin typeface="Arial" charset="0"/>
                <a:ea typeface="+mn-ea"/>
                <a:cs typeface="+mn-cs"/>
              </a:rPr>
              <a:t>, S. M. (2011). Beyond smart goals. </a:t>
            </a:r>
            <a:r>
              <a:rPr lang="en-US" sz="1200" i="1" kern="1200" dirty="0" smtClean="0">
                <a:solidFill>
                  <a:schemeClr val="tx1"/>
                </a:solidFill>
                <a:latin typeface="Arial" charset="0"/>
                <a:ea typeface="+mn-ea"/>
                <a:cs typeface="+mn-cs"/>
              </a:rPr>
              <a:t>About.com Human Resources</a:t>
            </a:r>
            <a:r>
              <a:rPr lang="en-US" sz="1200" kern="1200" dirty="0" smtClean="0">
                <a:solidFill>
                  <a:schemeClr val="tx1"/>
                </a:solidFill>
                <a:latin typeface="Arial" charset="0"/>
                <a:ea typeface="+mn-ea"/>
                <a:cs typeface="+mn-cs"/>
              </a:rPr>
              <a:t>. Retrieved from http://humanresources.about.com/cs/performancemanage/a/goalsetting.htm </a:t>
            </a:r>
          </a:p>
          <a:p>
            <a:pPr eaLnBrk="1" hangingPunct="1">
              <a:spcBef>
                <a:spcPct val="0"/>
              </a:spcBef>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94F19-4CE7-418E-8ECD-829347E03CEE}"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b="1" i="1" dirty="0" smtClean="0"/>
              <a:t>Instructions: </a:t>
            </a:r>
            <a:endParaRPr lang="en-US" dirty="0" smtClean="0"/>
          </a:p>
          <a:p>
            <a:pPr eaLnBrk="1" hangingPunct="1"/>
            <a:endParaRPr lang="en-US" dirty="0" smtClean="0"/>
          </a:p>
          <a:p>
            <a:pPr eaLnBrk="1" hangingPunct="1"/>
            <a:r>
              <a:rPr lang="en-US" dirty="0" smtClean="0"/>
              <a:t>This transition slide prepares participants to consider the path they will need to take to reach the goals they have identified.</a:t>
            </a:r>
          </a:p>
          <a:p>
            <a:pPr eaLnBrk="1" hangingPunct="1"/>
            <a:endParaRPr lang="en-US" b="1" i="1" dirty="0" smtClean="0"/>
          </a:p>
          <a:p>
            <a:pPr eaLnBrk="1" hangingPunct="1"/>
            <a:endParaRPr lang="en-US" b="1" i="1" dirty="0" smtClean="0"/>
          </a:p>
          <a:p>
            <a:pPr eaLnBrk="1" hangingPunct="1"/>
            <a:r>
              <a:rPr lang="en-US" b="1" i="1" dirty="0" smtClean="0"/>
              <a:t>Script</a:t>
            </a:r>
            <a:r>
              <a:rPr lang="en-US" dirty="0" smtClean="0"/>
              <a:t>:</a:t>
            </a:r>
          </a:p>
          <a:p>
            <a:pPr eaLnBrk="1" hangingPunct="1"/>
            <a:endParaRPr lang="en-US" dirty="0" smtClean="0"/>
          </a:p>
          <a:p>
            <a:pPr eaLnBrk="1" hangingPunct="1"/>
            <a:r>
              <a:rPr lang="en-US" dirty="0" smtClean="0"/>
              <a:t>“Now that you have invested time in sharpening your regional goals, we will begin designing a map that will help ensure you can successfully reach your destination – in this case, your regional goals. During the next few minutes, we will work through a series of important steps to help formulate a successful plan.”</a:t>
            </a:r>
          </a:p>
        </p:txBody>
      </p:sp>
      <p:sp>
        <p:nvSpPr>
          <p:cNvPr id="47108" name="Slide Number Placeholder 3"/>
          <p:cNvSpPr>
            <a:spLocks noGrp="1"/>
          </p:cNvSpPr>
          <p:nvPr>
            <p:ph type="sldNum" sz="quarter" idx="5"/>
          </p:nvPr>
        </p:nvSpPr>
        <p:spPr>
          <a:noFill/>
        </p:spPr>
        <p:txBody>
          <a:bodyPr/>
          <a:lstStyle/>
          <a:p>
            <a:fld id="{621E23B0-3CE3-484F-BE3C-BB05551BBB6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228600"/>
            <a:ext cx="7010400" cy="917575"/>
          </a:xfrm>
        </p:spPr>
        <p:txBody>
          <a:bodyPr/>
          <a:lstStyle>
            <a:lvl1pPr algn="ctr">
              <a:defRPr>
                <a:effectLst>
                  <a:outerShdw blurRad="38100" dist="38100" dir="2700000" algn="tl">
                    <a:srgbClr val="000000"/>
                  </a:outerShdw>
                </a:effectLst>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1066800"/>
            <a:ext cx="6400800" cy="533400"/>
          </a:xfrm>
        </p:spPr>
        <p:txBody>
          <a:bodyPr/>
          <a:lstStyle>
            <a:lvl1pPr marL="0" indent="0" algn="ctr">
              <a:buFontTx/>
              <a:buNone/>
              <a:defRPr sz="2800">
                <a:effectLst>
                  <a:outerShdw blurRad="38100" dist="38100" dir="2700000" algn="tl">
                    <a:srgbClr val="000000"/>
                  </a:outerShdw>
                </a:effectLst>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400800"/>
            <a:ext cx="2362200" cy="3810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276600" y="6400800"/>
            <a:ext cx="2895600" cy="3810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400800"/>
            <a:ext cx="2133600" cy="381000"/>
          </a:xfrm>
        </p:spPr>
        <p:txBody>
          <a:bodyPr/>
          <a:lstStyle>
            <a:lvl1pPr>
              <a:defRPr/>
            </a:lvl1pPr>
          </a:lstStyle>
          <a:p>
            <a:pPr>
              <a:defRPr/>
            </a:pPr>
            <a:fld id="{0EA44666-EA31-49D4-8AFE-7230F2D1EE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D0775E-7461-45A3-9A69-B5A664B08D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19050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76200"/>
            <a:ext cx="55626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FD491-6403-4298-87DF-5BB9993CF6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6E111-B0E4-4269-96A6-9E141032A7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756FB-9968-458F-BFCA-9A7185C849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00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9F00B-0AEA-4B3E-8D3C-75D32FA68F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A272C7-3EB9-4EF1-A82B-D6A54ED5DE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668D5-C0AC-462F-ADF8-D0917AD8EE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59D569-03F3-4A90-B91F-FDAA444791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18788F-38E9-4EB9-8026-7428731FBC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22B1D1-A168-469F-AD0A-E50737731B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76200"/>
            <a:ext cx="7620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6002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7526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4073525" y="6324600"/>
            <a:ext cx="2784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315200" y="63246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A6C65C8-A870-4C5C-8D44-15CE9A79CF7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defRPr/>
            </a:pPr>
            <a:r>
              <a:rPr lang="en-US" sz="4800" dirty="0" smtClean="0">
                <a:solidFill>
                  <a:srgbClr val="CCECFF"/>
                </a:solidFill>
              </a:rPr>
              <a:t>Planning for Success</a:t>
            </a:r>
            <a:endParaRPr lang="en-US" sz="4800" dirty="0">
              <a:solidFill>
                <a:srgbClr val="CCECFF"/>
              </a:solidFill>
            </a:endParaRPr>
          </a:p>
        </p:txBody>
      </p:sp>
      <p:sp>
        <p:nvSpPr>
          <p:cNvPr id="3075" name="TextBox 2"/>
          <p:cNvSpPr txBox="1">
            <a:spLocks noChangeArrowheads="1"/>
          </p:cNvSpPr>
          <p:nvPr/>
        </p:nvSpPr>
        <p:spPr bwMode="auto">
          <a:xfrm>
            <a:off x="4800600" y="3962400"/>
            <a:ext cx="1600200" cy="954088"/>
          </a:xfrm>
          <a:prstGeom prst="rect">
            <a:avLst/>
          </a:prstGeom>
          <a:noFill/>
          <a:ln w="9525">
            <a:noFill/>
            <a:miter lim="800000"/>
            <a:headEnd/>
            <a:tailEnd/>
          </a:ln>
        </p:spPr>
        <p:txBody>
          <a:bodyPr>
            <a:spAutoFit/>
          </a:bodyPr>
          <a:lstStyle/>
          <a:p>
            <a:pPr algn="ctr"/>
            <a:r>
              <a:rPr lang="en-US" sz="2800" b="1"/>
              <a:t>Module Eight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304800"/>
            <a:ext cx="8229600" cy="838200"/>
          </a:xfrm>
        </p:spPr>
        <p:txBody>
          <a:bodyPr/>
          <a:lstStyle/>
          <a:p>
            <a:pPr algn="ctr" eaLnBrk="1" hangingPunct="1"/>
            <a:r>
              <a:rPr lang="en-US" smtClean="0">
                <a:solidFill>
                  <a:srgbClr val="CCECFF"/>
                </a:solidFill>
              </a:rPr>
              <a:t>Making Changes that Matter</a:t>
            </a:r>
          </a:p>
        </p:txBody>
      </p:sp>
      <p:sp>
        <p:nvSpPr>
          <p:cNvPr id="7" name="Up Arrow Callout 6"/>
          <p:cNvSpPr/>
          <p:nvPr/>
        </p:nvSpPr>
        <p:spPr>
          <a:xfrm rot="5400000">
            <a:off x="914400" y="2438400"/>
            <a:ext cx="1752600" cy="1752600"/>
          </a:xfrm>
          <a:prstGeom prst="upArrowCallout">
            <a:avLst>
              <a:gd name="adj1" fmla="val 25000"/>
              <a:gd name="adj2" fmla="val 19718"/>
              <a:gd name="adj3" fmla="val 16414"/>
              <a:gd name="adj4" fmla="val 78753"/>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A</a:t>
            </a:r>
            <a:r>
              <a:rPr lang="en-US" b="1" dirty="0"/>
              <a:t>ttitudes, Knowledge</a:t>
            </a:r>
            <a:r>
              <a:rPr lang="en-US" dirty="0"/>
              <a:t>, </a:t>
            </a:r>
            <a:r>
              <a:rPr lang="en-US" b="1" dirty="0"/>
              <a:t>and Skills</a:t>
            </a:r>
          </a:p>
        </p:txBody>
      </p:sp>
      <p:sp>
        <p:nvSpPr>
          <p:cNvPr id="9" name="Up Arrow Callout 8"/>
          <p:cNvSpPr/>
          <p:nvPr/>
        </p:nvSpPr>
        <p:spPr>
          <a:xfrm rot="5400000">
            <a:off x="2743200" y="2438400"/>
            <a:ext cx="1752600" cy="1752600"/>
          </a:xfrm>
          <a:prstGeom prst="upArrowCallout">
            <a:avLst>
              <a:gd name="adj1" fmla="val 25000"/>
              <a:gd name="adj2" fmla="val 25000"/>
              <a:gd name="adj3" fmla="val 16414"/>
              <a:gd name="adj4" fmla="val 71581"/>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B</a:t>
            </a:r>
            <a:r>
              <a:rPr lang="en-US" b="1" dirty="0"/>
              <a:t>ehavior</a:t>
            </a:r>
          </a:p>
        </p:txBody>
      </p:sp>
      <p:sp>
        <p:nvSpPr>
          <p:cNvPr id="10" name="Up Arrow Callout 9"/>
          <p:cNvSpPr/>
          <p:nvPr/>
        </p:nvSpPr>
        <p:spPr>
          <a:xfrm rot="5400000">
            <a:off x="4610100" y="2400300"/>
            <a:ext cx="1752600" cy="1828800"/>
          </a:xfrm>
          <a:prstGeom prst="upArrowCallout">
            <a:avLst>
              <a:gd name="adj1" fmla="val 25000"/>
              <a:gd name="adj2" fmla="val 25000"/>
              <a:gd name="adj3" fmla="val 19476"/>
              <a:gd name="adj4" fmla="val 72572"/>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C</a:t>
            </a:r>
            <a:r>
              <a:rPr lang="en-US" b="1" dirty="0"/>
              <a:t>onditions</a:t>
            </a:r>
          </a:p>
        </p:txBody>
      </p:sp>
      <p:sp>
        <p:nvSpPr>
          <p:cNvPr id="12" name="5-Point Star 11"/>
          <p:cNvSpPr/>
          <p:nvPr/>
        </p:nvSpPr>
        <p:spPr>
          <a:xfrm>
            <a:off x="5943600" y="1752600"/>
            <a:ext cx="2971800" cy="2438400"/>
          </a:xfrm>
          <a:prstGeom prst="star5">
            <a:avLst/>
          </a:prstGeom>
          <a:solidFill>
            <a:srgbClr val="FFFF66"/>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Success</a:t>
            </a:r>
          </a:p>
        </p:txBody>
      </p:sp>
      <p:sp>
        <p:nvSpPr>
          <p:cNvPr id="8" name="TextBox 7"/>
          <p:cNvSpPr txBox="1"/>
          <p:nvPr/>
        </p:nvSpPr>
        <p:spPr>
          <a:xfrm>
            <a:off x="1143000" y="1595438"/>
            <a:ext cx="4495800" cy="461962"/>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400" b="1" dirty="0">
                <a:solidFill>
                  <a:schemeClr val="bg1"/>
                </a:solidFill>
              </a:rPr>
              <a:t>Do You Know Your ABCs?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381000"/>
            <a:ext cx="7620000" cy="1295400"/>
          </a:xfrm>
        </p:spPr>
        <p:txBody>
          <a:bodyPr/>
          <a:lstStyle/>
          <a:p>
            <a:pPr algn="ctr" eaLnBrk="1" hangingPunct="1"/>
            <a:r>
              <a:rPr lang="en-US" smtClean="0">
                <a:solidFill>
                  <a:srgbClr val="CCECFF"/>
                </a:solidFill>
              </a:rPr>
              <a:t>Moving Forward:</a:t>
            </a:r>
            <a:br>
              <a:rPr lang="en-US" smtClean="0">
                <a:solidFill>
                  <a:srgbClr val="CCECFF"/>
                </a:solidFill>
              </a:rPr>
            </a:br>
            <a:r>
              <a:rPr lang="en-US" smtClean="0">
                <a:solidFill>
                  <a:srgbClr val="CCECFF"/>
                </a:solidFill>
              </a:rPr>
              <a:t>Start with the End in Mind</a:t>
            </a:r>
          </a:p>
        </p:txBody>
      </p:sp>
      <p:sp>
        <p:nvSpPr>
          <p:cNvPr id="3" name="Content Placeholder 2"/>
          <p:cNvSpPr>
            <a:spLocks noGrp="1"/>
          </p:cNvSpPr>
          <p:nvPr>
            <p:ph idx="1"/>
          </p:nvPr>
        </p:nvSpPr>
        <p:spPr>
          <a:xfrm>
            <a:off x="0" y="2209800"/>
            <a:ext cx="9144000" cy="1524000"/>
          </a:xfrm>
        </p:spPr>
        <p:txBody>
          <a:bodyPr/>
          <a:lstStyle/>
          <a:p>
            <a:pPr marL="0" indent="0" algn="ctr" eaLnBrk="1" hangingPunct="1">
              <a:buFontTx/>
              <a:buNone/>
              <a:defRPr/>
            </a:pPr>
            <a:r>
              <a:rPr lang="en-US" dirty="0" smtClean="0"/>
              <a:t>Successful planning means </a:t>
            </a:r>
          </a:p>
          <a:p>
            <a:pPr marL="0" indent="0" algn="ctr" eaLnBrk="1" hangingPunct="1">
              <a:buFontTx/>
              <a:buNone/>
              <a:defRPr/>
            </a:pPr>
            <a:r>
              <a:rPr lang="en-US" dirty="0" smtClean="0"/>
              <a:t>thinking with the end product in mind.</a:t>
            </a:r>
          </a:p>
          <a:p>
            <a:pPr eaLnBrk="1" hangingPunct="1">
              <a:defRPr/>
            </a:pPr>
            <a:endParaRPr lang="en-US" dirty="0"/>
          </a:p>
        </p:txBody>
      </p:sp>
      <p:sp>
        <p:nvSpPr>
          <p:cNvPr id="5" name="5-Point Star 4"/>
          <p:cNvSpPr/>
          <p:nvPr/>
        </p:nvSpPr>
        <p:spPr>
          <a:xfrm>
            <a:off x="3124200" y="3505200"/>
            <a:ext cx="3124200" cy="2743200"/>
          </a:xfrm>
          <a:prstGeom prst="star5">
            <a:avLst/>
          </a:prstGeom>
          <a:solidFill>
            <a:srgbClr val="FFFF00"/>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Success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1295400"/>
          </a:xfrm>
        </p:spPr>
        <p:txBody>
          <a:bodyPr/>
          <a:lstStyle/>
          <a:p>
            <a:pPr algn="ctr" eaLnBrk="1" hangingPunct="1"/>
            <a:r>
              <a:rPr lang="en-US" sz="4000" dirty="0" smtClean="0">
                <a:solidFill>
                  <a:srgbClr val="CCECFF"/>
                </a:solidFill>
              </a:rPr>
              <a:t>Condition</a:t>
            </a:r>
          </a:p>
        </p:txBody>
      </p:sp>
      <p:sp>
        <p:nvSpPr>
          <p:cNvPr id="11267" name="Content Placeholder 2"/>
          <p:cNvSpPr>
            <a:spLocks noGrp="1"/>
          </p:cNvSpPr>
          <p:nvPr>
            <p:ph idx="1"/>
          </p:nvPr>
        </p:nvSpPr>
        <p:spPr>
          <a:xfrm>
            <a:off x="457200" y="1600200"/>
            <a:ext cx="8229600" cy="4114800"/>
          </a:xfrm>
        </p:spPr>
        <p:txBody>
          <a:bodyPr/>
          <a:lstStyle/>
          <a:p>
            <a:pPr marL="0" indent="0" algn="ctr" eaLnBrk="1" hangingPunct="1">
              <a:buFontTx/>
              <a:buNone/>
            </a:pPr>
            <a:r>
              <a:rPr lang="en-US" sz="3000" b="1" dirty="0" smtClean="0">
                <a:solidFill>
                  <a:srgbClr val="FFFF00"/>
                </a:solidFill>
              </a:rPr>
              <a:t>Conditions</a:t>
            </a:r>
            <a:r>
              <a:rPr lang="en-US" sz="3000" dirty="0" smtClean="0"/>
              <a:t> are the overarching changes you hope to see as a result of your efforts.  </a:t>
            </a:r>
          </a:p>
          <a:p>
            <a:pPr marL="0" indent="0" eaLnBrk="1" hangingPunct="1">
              <a:buFontTx/>
              <a:buNone/>
            </a:pPr>
            <a:endParaRPr lang="en-US" sz="3000" dirty="0" smtClean="0"/>
          </a:p>
          <a:p>
            <a:pPr marL="0" indent="0" algn="ctr" eaLnBrk="1" hangingPunct="1">
              <a:buFontTx/>
              <a:buNone/>
            </a:pPr>
            <a:r>
              <a:rPr lang="en-US" dirty="0" smtClean="0"/>
              <a:t>Changes in conditions </a:t>
            </a:r>
          </a:p>
          <a:p>
            <a:pPr marL="0" indent="0" algn="ctr" eaLnBrk="1" hangingPunct="1">
              <a:buFontTx/>
              <a:buNone/>
            </a:pPr>
            <a:r>
              <a:rPr lang="en-US" dirty="0" smtClean="0"/>
              <a:t>take the longest to achieve.</a:t>
            </a:r>
          </a:p>
        </p:txBody>
      </p:sp>
      <p:pic>
        <p:nvPicPr>
          <p:cNvPr id="5" name="Picture 2" descr="C:\Documents and Settings\rachelw\Local Settings\Temporary Internet Files\Content.IE5\WEL6JXFI\MPj04423400000[1].jpg"/>
          <p:cNvPicPr>
            <a:picLocks noChangeAspect="1" noChangeArrowheads="1"/>
          </p:cNvPicPr>
          <p:nvPr/>
        </p:nvPicPr>
        <p:blipFill>
          <a:blip r:embed="rId3" cstate="print"/>
          <a:srcRect/>
          <a:stretch>
            <a:fillRect/>
          </a:stretch>
        </p:blipFill>
        <p:spPr bwMode="auto">
          <a:xfrm>
            <a:off x="7391400" y="4221345"/>
            <a:ext cx="1752600" cy="2636655"/>
          </a:xfrm>
          <a:prstGeom prst="rect">
            <a:avLst/>
          </a:prstGeom>
          <a:ln>
            <a:noFill/>
          </a:ln>
          <a:effectLst>
            <a:softEdge rad="112500"/>
          </a:effectLst>
        </p:spPr>
      </p:pic>
      <p:sp>
        <p:nvSpPr>
          <p:cNvPr id="6" name="TextBox 5"/>
          <p:cNvSpPr txBox="1"/>
          <p:nvPr/>
        </p:nvSpPr>
        <p:spPr>
          <a:xfrm>
            <a:off x="2743200" y="5029200"/>
            <a:ext cx="3581400" cy="461665"/>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en-US" sz="2400" dirty="0" smtClean="0"/>
              <a:t>Typically </a:t>
            </a:r>
            <a:r>
              <a:rPr lang="en-US" sz="2400" dirty="0"/>
              <a:t>5 </a:t>
            </a:r>
            <a:r>
              <a:rPr lang="en-US" sz="2400" dirty="0" smtClean="0"/>
              <a:t>years or more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152400"/>
            <a:ext cx="8458200" cy="990600"/>
          </a:xfrm>
        </p:spPr>
        <p:txBody>
          <a:bodyPr/>
          <a:lstStyle/>
          <a:p>
            <a:pPr algn="ctr" eaLnBrk="1" hangingPunct="1"/>
            <a:r>
              <a:rPr lang="en-US" sz="3600" smtClean="0">
                <a:solidFill>
                  <a:srgbClr val="CCECFF"/>
                </a:solidFill>
              </a:rPr>
              <a:t>Examples of Regional Conditions</a:t>
            </a:r>
          </a:p>
        </p:txBody>
      </p:sp>
      <p:sp>
        <p:nvSpPr>
          <p:cNvPr id="12291" name="Content Placeholder 2"/>
          <p:cNvSpPr>
            <a:spLocks noGrp="1"/>
          </p:cNvSpPr>
          <p:nvPr>
            <p:ph idx="1"/>
          </p:nvPr>
        </p:nvSpPr>
        <p:spPr>
          <a:xfrm>
            <a:off x="685800" y="1066800"/>
            <a:ext cx="6019800" cy="4495800"/>
          </a:xfrm>
        </p:spPr>
        <p:txBody>
          <a:bodyPr/>
          <a:lstStyle/>
          <a:p>
            <a:pPr eaLnBrk="1" hangingPunct="1">
              <a:spcBef>
                <a:spcPct val="0"/>
              </a:spcBef>
              <a:buClr>
                <a:schemeClr val="tx1"/>
              </a:buClr>
            </a:pPr>
            <a:r>
              <a:rPr lang="en-US" sz="2800" dirty="0" smtClean="0"/>
              <a:t>Reducing unemployment rate</a:t>
            </a:r>
          </a:p>
          <a:p>
            <a:pPr eaLnBrk="1" hangingPunct="1">
              <a:spcBef>
                <a:spcPct val="0"/>
              </a:spcBef>
              <a:buClr>
                <a:schemeClr val="tx1"/>
              </a:buClr>
            </a:pPr>
            <a:r>
              <a:rPr lang="en-US" sz="2800" dirty="0" smtClean="0"/>
              <a:t>Reducing poverty rate</a:t>
            </a:r>
          </a:p>
          <a:p>
            <a:pPr eaLnBrk="1" hangingPunct="1">
              <a:spcBef>
                <a:spcPct val="0"/>
              </a:spcBef>
              <a:buClr>
                <a:schemeClr val="tx1"/>
              </a:buClr>
            </a:pPr>
            <a:r>
              <a:rPr lang="en-US" sz="2800" dirty="0" smtClean="0"/>
              <a:t>Improving high school graduation rate</a:t>
            </a:r>
          </a:p>
          <a:p>
            <a:pPr eaLnBrk="1" hangingPunct="1">
              <a:spcBef>
                <a:spcPct val="0"/>
              </a:spcBef>
              <a:buClr>
                <a:schemeClr val="tx1"/>
              </a:buClr>
            </a:pPr>
            <a:r>
              <a:rPr lang="en-US" sz="2800" dirty="0" smtClean="0"/>
              <a:t>Expanding number of profitable entrepreneurs</a:t>
            </a:r>
          </a:p>
          <a:p>
            <a:pPr eaLnBrk="1" hangingPunct="1">
              <a:spcBef>
                <a:spcPct val="0"/>
              </a:spcBef>
              <a:buClr>
                <a:schemeClr val="tx1"/>
              </a:buClr>
            </a:pPr>
            <a:r>
              <a:rPr lang="en-US" sz="2800" dirty="0" smtClean="0"/>
              <a:t>Increasing number of jobs paying good, livable wages</a:t>
            </a:r>
          </a:p>
          <a:p>
            <a:pPr eaLnBrk="1" hangingPunct="1">
              <a:spcBef>
                <a:spcPct val="0"/>
              </a:spcBef>
              <a:buClr>
                <a:schemeClr val="tx1"/>
              </a:buClr>
            </a:pPr>
            <a:r>
              <a:rPr lang="en-US" sz="2800" dirty="0" smtClean="0"/>
              <a:t>Increasing regional revenue generated from tourism</a:t>
            </a:r>
          </a:p>
          <a:p>
            <a:pPr eaLnBrk="1" hangingPunct="1">
              <a:spcBef>
                <a:spcPct val="0"/>
              </a:spcBef>
            </a:pPr>
            <a:endParaRPr lang="en-US" sz="2800" dirty="0" smtClean="0"/>
          </a:p>
        </p:txBody>
      </p:sp>
      <p:pic>
        <p:nvPicPr>
          <p:cNvPr id="3075" name="Picture 3" descr="C:\Documents and Settings\rachelw\Local Settings\Temporary Internet Files\Content.IE5\7YSZJ8WB\MPj04425220000[1].jpg"/>
          <p:cNvPicPr>
            <a:picLocks noChangeAspect="1" noChangeArrowheads="1"/>
          </p:cNvPicPr>
          <p:nvPr/>
        </p:nvPicPr>
        <p:blipFill>
          <a:blip r:embed="rId3" cstate="print"/>
          <a:srcRect/>
          <a:stretch>
            <a:fillRect/>
          </a:stretch>
        </p:blipFill>
        <p:spPr bwMode="auto">
          <a:xfrm rot="18674298">
            <a:off x="6699316" y="1508194"/>
            <a:ext cx="2263064" cy="1508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descr="C:\Documents and Settings\rachelw\My Documents\My Pictures\Microsoft Clip Organizer\j0400857.jpg"/>
          <p:cNvPicPr>
            <a:picLocks noChangeAspect="1" noChangeArrowheads="1"/>
          </p:cNvPicPr>
          <p:nvPr/>
        </p:nvPicPr>
        <p:blipFill>
          <a:blip r:embed="rId4" cstate="print"/>
          <a:srcRect/>
          <a:stretch>
            <a:fillRect/>
          </a:stretch>
        </p:blipFill>
        <p:spPr bwMode="auto">
          <a:xfrm rot="19728067">
            <a:off x="6712579" y="4919515"/>
            <a:ext cx="2209800" cy="1472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8" name="Picture 6" descr="C:\Documents and Settings\rachelw\Local Settings\Temporary Internet Files\Content.IE5\AZCKCZPP\MPj04089510000[1].jpg"/>
          <p:cNvPicPr>
            <a:picLocks noChangeAspect="1" noChangeArrowheads="1"/>
          </p:cNvPicPr>
          <p:nvPr/>
        </p:nvPicPr>
        <p:blipFill>
          <a:blip r:embed="rId5" cstate="print"/>
          <a:srcRect/>
          <a:stretch>
            <a:fillRect/>
          </a:stretch>
        </p:blipFill>
        <p:spPr bwMode="auto">
          <a:xfrm flipH="1">
            <a:off x="6477000" y="2895601"/>
            <a:ext cx="20574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52400"/>
            <a:ext cx="8305800" cy="1295400"/>
          </a:xfrm>
        </p:spPr>
        <p:txBody>
          <a:bodyPr/>
          <a:lstStyle/>
          <a:p>
            <a:pPr algn="ctr" eaLnBrk="1" hangingPunct="1"/>
            <a:r>
              <a:rPr lang="en-US" sz="4000" smtClean="0">
                <a:solidFill>
                  <a:srgbClr val="CCECFF"/>
                </a:solidFill>
              </a:rPr>
              <a:t>Your Plan:</a:t>
            </a:r>
            <a:br>
              <a:rPr lang="en-US" sz="4000" smtClean="0">
                <a:solidFill>
                  <a:srgbClr val="CCECFF"/>
                </a:solidFill>
              </a:rPr>
            </a:br>
            <a:r>
              <a:rPr lang="en-US" sz="4000" smtClean="0">
                <a:solidFill>
                  <a:srgbClr val="CCECFF"/>
                </a:solidFill>
              </a:rPr>
              <a:t>Start with the End in Mind</a:t>
            </a:r>
          </a:p>
        </p:txBody>
      </p:sp>
      <p:sp>
        <p:nvSpPr>
          <p:cNvPr id="13315" name="Content Placeholder 2"/>
          <p:cNvSpPr>
            <a:spLocks noGrp="1"/>
          </p:cNvSpPr>
          <p:nvPr>
            <p:ph idx="1"/>
          </p:nvPr>
        </p:nvSpPr>
        <p:spPr>
          <a:xfrm>
            <a:off x="304800" y="1752600"/>
            <a:ext cx="8610600" cy="4495800"/>
          </a:xfrm>
        </p:spPr>
        <p:txBody>
          <a:bodyPr/>
          <a:lstStyle/>
          <a:p>
            <a:pPr eaLnBrk="1" hangingPunct="1">
              <a:buNone/>
            </a:pPr>
            <a:r>
              <a:rPr lang="en-US" dirty="0" smtClean="0"/>
              <a:t>Imagine five years from now….</a:t>
            </a:r>
          </a:p>
          <a:p>
            <a:pPr eaLnBrk="1" hangingPunct="1"/>
            <a:r>
              <a:rPr lang="en-US" dirty="0" smtClean="0"/>
              <a:t>What do you hope is different in your region? </a:t>
            </a:r>
          </a:p>
          <a:p>
            <a:pPr eaLnBrk="1" hangingPunct="1"/>
            <a:r>
              <a:rPr lang="en-US" dirty="0" smtClean="0"/>
              <a:t>What </a:t>
            </a:r>
            <a:r>
              <a:rPr lang="en-US" b="1" i="1" dirty="0" smtClean="0">
                <a:solidFill>
                  <a:srgbClr val="FFFF00"/>
                </a:solidFill>
              </a:rPr>
              <a:t>condition</a:t>
            </a:r>
            <a:r>
              <a:rPr lang="en-US" dirty="0" smtClean="0"/>
              <a:t> do you hope to change?</a:t>
            </a:r>
          </a:p>
          <a:p>
            <a:pPr eaLnBrk="1" hangingPunct="1"/>
            <a:endParaRPr lang="en-US" dirty="0" smtClean="0"/>
          </a:p>
        </p:txBody>
      </p:sp>
      <p:sp>
        <p:nvSpPr>
          <p:cNvPr id="4" name="Up Arrow Callout 3"/>
          <p:cNvSpPr/>
          <p:nvPr/>
        </p:nvSpPr>
        <p:spPr>
          <a:xfrm rot="5400000">
            <a:off x="2933700" y="4305300"/>
            <a:ext cx="1752600" cy="1981200"/>
          </a:xfrm>
          <a:prstGeom prst="upArrowCallout">
            <a:avLst>
              <a:gd name="adj1" fmla="val 25000"/>
              <a:gd name="adj2" fmla="val 25000"/>
              <a:gd name="adj3" fmla="val 19476"/>
              <a:gd name="adj4" fmla="val 72572"/>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C</a:t>
            </a:r>
            <a:r>
              <a:rPr lang="en-US" b="1" dirty="0"/>
              <a:t>onditions</a:t>
            </a:r>
          </a:p>
        </p:txBody>
      </p:sp>
      <p:sp>
        <p:nvSpPr>
          <p:cNvPr id="5" name="5-Point Star 4"/>
          <p:cNvSpPr/>
          <p:nvPr/>
        </p:nvSpPr>
        <p:spPr>
          <a:xfrm>
            <a:off x="5029200" y="4114800"/>
            <a:ext cx="2667000" cy="2133600"/>
          </a:xfrm>
          <a:prstGeom prst="star5">
            <a:avLst/>
          </a:prstGeom>
          <a:solidFill>
            <a:srgbClr val="FFFF00"/>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Success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305800" cy="1066800"/>
          </a:xfrm>
        </p:spPr>
        <p:txBody>
          <a:bodyPr/>
          <a:lstStyle/>
          <a:p>
            <a:pPr algn="ctr" eaLnBrk="1" hangingPunct="1"/>
            <a:r>
              <a:rPr lang="en-US" sz="4000" dirty="0" smtClean="0">
                <a:solidFill>
                  <a:srgbClr val="CCECFF"/>
                </a:solidFill>
              </a:rPr>
              <a:t>Behaviors</a:t>
            </a:r>
            <a:endParaRPr lang="en-US" sz="4000" dirty="0" smtClean="0">
              <a:solidFill>
                <a:srgbClr val="FF0000"/>
              </a:solidFill>
            </a:endParaRPr>
          </a:p>
        </p:txBody>
      </p:sp>
      <p:sp>
        <p:nvSpPr>
          <p:cNvPr id="3" name="Content Placeholder 2"/>
          <p:cNvSpPr>
            <a:spLocks noGrp="1"/>
          </p:cNvSpPr>
          <p:nvPr>
            <p:ph idx="1"/>
          </p:nvPr>
        </p:nvSpPr>
        <p:spPr>
          <a:xfrm>
            <a:off x="533400" y="1524000"/>
            <a:ext cx="7772400" cy="3657600"/>
          </a:xfrm>
        </p:spPr>
        <p:txBody>
          <a:bodyPr/>
          <a:lstStyle/>
          <a:p>
            <a:pPr eaLnBrk="1" hangingPunct="1">
              <a:buFontTx/>
              <a:buNone/>
              <a:defRPr/>
            </a:pPr>
            <a:r>
              <a:rPr lang="en-US" sz="2800" b="1" dirty="0" smtClean="0">
                <a:solidFill>
                  <a:srgbClr val="FFFF00"/>
                </a:solidFill>
              </a:rPr>
              <a:t>Behaviors</a:t>
            </a:r>
            <a:r>
              <a:rPr lang="en-US" sz="2800" dirty="0" smtClean="0"/>
              <a:t> are concrete actions that individuals  or groups take. </a:t>
            </a:r>
            <a:r>
              <a:rPr lang="en-US" sz="2800" b="1" dirty="0" smtClean="0">
                <a:solidFill>
                  <a:srgbClr val="FFFF00"/>
                </a:solidFill>
              </a:rPr>
              <a:t>Conditions</a:t>
            </a:r>
            <a:r>
              <a:rPr lang="en-US" sz="2800" b="1" dirty="0" smtClean="0"/>
              <a:t> </a:t>
            </a:r>
            <a:r>
              <a:rPr lang="en-US" sz="2800" dirty="0" smtClean="0"/>
              <a:t>change as a result of changed </a:t>
            </a:r>
            <a:r>
              <a:rPr lang="en-US" sz="2800" b="1" dirty="0" smtClean="0">
                <a:solidFill>
                  <a:srgbClr val="FFFF00"/>
                </a:solidFill>
              </a:rPr>
              <a:t>behavior</a:t>
            </a:r>
            <a:r>
              <a:rPr lang="en-US" sz="2800" dirty="0" smtClean="0"/>
              <a:t> by individuals or groups.</a:t>
            </a:r>
          </a:p>
          <a:p>
            <a:pPr eaLnBrk="1" hangingPunct="1">
              <a:buFontTx/>
              <a:buNone/>
              <a:defRPr/>
            </a:pPr>
            <a:endParaRPr lang="en-US" sz="2800" dirty="0" smtClean="0"/>
          </a:p>
          <a:p>
            <a:pPr algn="ctr" eaLnBrk="1" hangingPunct="1">
              <a:buFontTx/>
              <a:buNone/>
              <a:defRPr/>
            </a:pPr>
            <a:r>
              <a:rPr lang="en-US" sz="2800" dirty="0" smtClean="0"/>
              <a:t>These require </a:t>
            </a:r>
            <a:r>
              <a:rPr lang="en-US" sz="2800" b="1" dirty="0" smtClean="0">
                <a:solidFill>
                  <a:srgbClr val="FFFF00"/>
                </a:solidFill>
              </a:rPr>
              <a:t>doing</a:t>
            </a:r>
            <a:r>
              <a:rPr lang="en-US" sz="2800" b="1" dirty="0" smtClean="0"/>
              <a:t> </a:t>
            </a:r>
            <a:r>
              <a:rPr lang="en-US" sz="2800" dirty="0" smtClean="0"/>
              <a:t>something.</a:t>
            </a:r>
          </a:p>
          <a:p>
            <a:pPr algn="ctr" eaLnBrk="1" hangingPunct="1">
              <a:buFontTx/>
              <a:buNone/>
              <a:defRPr/>
            </a:pPr>
            <a:endParaRPr lang="en-US" sz="2800" dirty="0" smtClean="0">
              <a:solidFill>
                <a:schemeClr val="accent6">
                  <a:lumMod val="60000"/>
                  <a:lumOff val="40000"/>
                </a:schemeClr>
              </a:solidFill>
            </a:endParaRPr>
          </a:p>
        </p:txBody>
      </p:sp>
      <p:pic>
        <p:nvPicPr>
          <p:cNvPr id="5" name="Picture 2" descr="C:\Documents and Settings\rachelw\Local Settings\Temporary Internet Files\Content.IE5\WEL6JXFI\MPj04423400000[1].jpg"/>
          <p:cNvPicPr>
            <a:picLocks noChangeAspect="1" noChangeArrowheads="1"/>
          </p:cNvPicPr>
          <p:nvPr/>
        </p:nvPicPr>
        <p:blipFill>
          <a:blip r:embed="rId3" cstate="print"/>
          <a:srcRect/>
          <a:stretch>
            <a:fillRect/>
          </a:stretch>
        </p:blipFill>
        <p:spPr bwMode="auto">
          <a:xfrm>
            <a:off x="7086600" y="3884178"/>
            <a:ext cx="1828800" cy="2751292"/>
          </a:xfrm>
          <a:prstGeom prst="rect">
            <a:avLst/>
          </a:prstGeom>
          <a:ln>
            <a:noFill/>
          </a:ln>
          <a:effectLst>
            <a:softEdge rad="112500"/>
          </a:effectLst>
        </p:spPr>
      </p:pic>
      <p:sp>
        <p:nvSpPr>
          <p:cNvPr id="6" name="TextBox 5"/>
          <p:cNvSpPr txBox="1"/>
          <p:nvPr/>
        </p:nvSpPr>
        <p:spPr>
          <a:xfrm>
            <a:off x="2514600" y="4985266"/>
            <a:ext cx="3657600" cy="461665"/>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en-US" sz="2400" dirty="0" smtClean="0"/>
              <a:t>Typically </a:t>
            </a:r>
            <a:r>
              <a:rPr lang="en-US" sz="2400" dirty="0"/>
              <a:t>1-2 years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76200"/>
            <a:ext cx="8305800" cy="914400"/>
          </a:xfrm>
        </p:spPr>
        <p:txBody>
          <a:bodyPr/>
          <a:lstStyle/>
          <a:p>
            <a:pPr algn="ctr" eaLnBrk="1" hangingPunct="1"/>
            <a:r>
              <a:rPr lang="en-US" dirty="0" smtClean="0">
                <a:solidFill>
                  <a:srgbClr val="E1F9FB"/>
                </a:solidFill>
              </a:rPr>
              <a:t>Moving from </a:t>
            </a:r>
            <a:r>
              <a:rPr lang="en-US" dirty="0" smtClean="0">
                <a:solidFill>
                  <a:srgbClr val="FF0000"/>
                </a:solidFill>
              </a:rPr>
              <a:t>B</a:t>
            </a:r>
            <a:r>
              <a:rPr lang="en-US" dirty="0" smtClean="0">
                <a:solidFill>
                  <a:srgbClr val="E1F9FB"/>
                </a:solidFill>
              </a:rPr>
              <a:t> to </a:t>
            </a:r>
            <a:r>
              <a:rPr lang="en-US" dirty="0" smtClean="0">
                <a:solidFill>
                  <a:srgbClr val="FF0000"/>
                </a:solidFill>
              </a:rPr>
              <a:t>C</a:t>
            </a:r>
          </a:p>
        </p:txBody>
      </p:sp>
      <p:sp>
        <p:nvSpPr>
          <p:cNvPr id="21507" name="Content Placeholder 2"/>
          <p:cNvSpPr>
            <a:spLocks noGrp="1"/>
          </p:cNvSpPr>
          <p:nvPr>
            <p:ph sz="half" idx="1"/>
          </p:nvPr>
        </p:nvSpPr>
        <p:spPr>
          <a:xfrm>
            <a:off x="609600" y="1371600"/>
            <a:ext cx="3962400" cy="4953000"/>
          </a:xfrm>
        </p:spPr>
        <p:txBody>
          <a:bodyPr/>
          <a:lstStyle/>
          <a:p>
            <a:pPr eaLnBrk="1" hangingPunct="1"/>
            <a:r>
              <a:rPr lang="en-US" sz="2400" b="1" i="1" dirty="0" smtClean="0">
                <a:solidFill>
                  <a:srgbClr val="CCECFF"/>
                </a:solidFill>
              </a:rPr>
              <a:t>Individuals </a:t>
            </a:r>
            <a:r>
              <a:rPr lang="en-US" sz="2400" dirty="0" smtClean="0"/>
              <a:t>may need to work toward finishing high school</a:t>
            </a:r>
          </a:p>
          <a:p>
            <a:pPr eaLnBrk="1" hangingPunct="1"/>
            <a:endParaRPr lang="en-US" sz="2400" dirty="0" smtClean="0"/>
          </a:p>
          <a:p>
            <a:pPr eaLnBrk="1" hangingPunct="1"/>
            <a:r>
              <a:rPr lang="en-US" sz="2400" b="1" i="1" dirty="0" smtClean="0">
                <a:solidFill>
                  <a:srgbClr val="CCECFF"/>
                </a:solidFill>
              </a:rPr>
              <a:t>Businesses</a:t>
            </a:r>
            <a:r>
              <a:rPr lang="en-US" sz="2400" dirty="0" smtClean="0"/>
              <a:t> may need to develop Web sites</a:t>
            </a:r>
          </a:p>
          <a:p>
            <a:pPr eaLnBrk="1" hangingPunct="1"/>
            <a:endParaRPr lang="en-US" sz="2400" dirty="0" smtClean="0"/>
          </a:p>
          <a:p>
            <a:pPr eaLnBrk="1" hangingPunct="1"/>
            <a:r>
              <a:rPr lang="en-US" sz="2400" b="1" i="1" dirty="0" smtClean="0">
                <a:solidFill>
                  <a:srgbClr val="CCECFF"/>
                </a:solidFill>
              </a:rPr>
              <a:t>Government</a:t>
            </a:r>
            <a:r>
              <a:rPr lang="en-US" sz="2400" dirty="0" smtClean="0"/>
              <a:t> may need to expand support services to existing businesses</a:t>
            </a:r>
          </a:p>
        </p:txBody>
      </p:sp>
      <p:sp>
        <p:nvSpPr>
          <p:cNvPr id="21508" name="Content Placeholder 4"/>
          <p:cNvSpPr>
            <a:spLocks noGrp="1"/>
          </p:cNvSpPr>
          <p:nvPr>
            <p:ph sz="half" idx="2"/>
          </p:nvPr>
        </p:nvSpPr>
        <p:spPr>
          <a:xfrm>
            <a:off x="5638800" y="1371600"/>
            <a:ext cx="3276600" cy="4800600"/>
          </a:xfrm>
        </p:spPr>
        <p:txBody>
          <a:bodyPr/>
          <a:lstStyle/>
          <a:p>
            <a:pPr eaLnBrk="1" hangingPunct="1">
              <a:buFontTx/>
              <a:buNone/>
            </a:pPr>
            <a:r>
              <a:rPr lang="en-US" sz="2600" dirty="0" smtClean="0"/>
              <a:t>	</a:t>
            </a:r>
            <a:r>
              <a:rPr lang="en-US" sz="2400" dirty="0" smtClean="0"/>
              <a:t>Increase graduation rates</a:t>
            </a:r>
          </a:p>
          <a:p>
            <a:pPr eaLnBrk="1" hangingPunct="1"/>
            <a:endParaRPr lang="en-US" sz="2400" dirty="0" smtClean="0"/>
          </a:p>
          <a:p>
            <a:pPr eaLnBrk="1" hangingPunct="1">
              <a:buFontTx/>
              <a:buNone/>
            </a:pPr>
            <a:r>
              <a:rPr lang="en-US" sz="2400" dirty="0" smtClean="0"/>
              <a:t>	</a:t>
            </a:r>
            <a:r>
              <a:rPr lang="en-US" sz="2400" dirty="0" smtClean="0">
                <a:ea typeface="+mn-ea"/>
                <a:cs typeface="+mn-cs"/>
              </a:rPr>
              <a:t>Increase the number of successful small enterprises</a:t>
            </a:r>
          </a:p>
          <a:p>
            <a:pPr eaLnBrk="1" hangingPunct="1">
              <a:buFontTx/>
              <a:buNone/>
            </a:pPr>
            <a:endParaRPr lang="en-US" sz="2400" dirty="0" smtClean="0"/>
          </a:p>
          <a:p>
            <a:pPr eaLnBrk="1" hangingPunct="1">
              <a:buFontTx/>
              <a:buNone/>
            </a:pPr>
            <a:r>
              <a:rPr lang="en-US" sz="2400" dirty="0" smtClean="0"/>
              <a:t>	Retain and expand existing businesses</a:t>
            </a:r>
          </a:p>
          <a:p>
            <a:pPr eaLnBrk="1" hangingPunct="1"/>
            <a:endParaRPr lang="en-US" dirty="0" smtClean="0"/>
          </a:p>
        </p:txBody>
      </p:sp>
      <p:sp>
        <p:nvSpPr>
          <p:cNvPr id="6" name="Right Arrow 5"/>
          <p:cNvSpPr/>
          <p:nvPr/>
        </p:nvSpPr>
        <p:spPr>
          <a:xfrm>
            <a:off x="4419600" y="2971800"/>
            <a:ext cx="1295400" cy="990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smtClean="0"/>
              <a:t>To</a:t>
            </a:r>
            <a:r>
              <a:rPr lang="en-US" sz="2000" dirty="0"/>
              <a:t>:</a:t>
            </a:r>
          </a:p>
        </p:txBody>
      </p:sp>
      <p:sp>
        <p:nvSpPr>
          <p:cNvPr id="7" name="Right Arrow 6"/>
          <p:cNvSpPr/>
          <p:nvPr/>
        </p:nvSpPr>
        <p:spPr>
          <a:xfrm>
            <a:off x="4495800" y="4648200"/>
            <a:ext cx="1295400" cy="990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smtClean="0"/>
              <a:t>To</a:t>
            </a:r>
            <a:r>
              <a:rPr lang="en-US" sz="2000" dirty="0"/>
              <a:t>:</a:t>
            </a:r>
          </a:p>
        </p:txBody>
      </p:sp>
      <p:sp>
        <p:nvSpPr>
          <p:cNvPr id="8" name="Right Arrow 7"/>
          <p:cNvSpPr/>
          <p:nvPr/>
        </p:nvSpPr>
        <p:spPr>
          <a:xfrm>
            <a:off x="4419600" y="1524000"/>
            <a:ext cx="1295400" cy="990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smtClean="0"/>
              <a:t>To</a:t>
            </a:r>
            <a:r>
              <a:rPr lang="en-US" sz="2000" dirty="0"/>
              <a:t>:</a:t>
            </a:r>
          </a:p>
        </p:txBody>
      </p:sp>
      <p:sp>
        <p:nvSpPr>
          <p:cNvPr id="9" name="TextBox 8"/>
          <p:cNvSpPr txBox="1"/>
          <p:nvPr/>
        </p:nvSpPr>
        <p:spPr>
          <a:xfrm>
            <a:off x="5715000" y="990600"/>
            <a:ext cx="3048000"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b="1" dirty="0" smtClean="0">
                <a:solidFill>
                  <a:srgbClr val="FF0000"/>
                </a:solidFill>
              </a:rPr>
              <a:t>C</a:t>
            </a:r>
            <a:r>
              <a:rPr lang="en-US" b="1" dirty="0" smtClean="0">
                <a:solidFill>
                  <a:schemeClr val="bg2"/>
                </a:solidFill>
              </a:rPr>
              <a:t>ondition</a:t>
            </a:r>
            <a:endParaRPr lang="en-US" b="1" dirty="0">
              <a:solidFill>
                <a:schemeClr val="bg2"/>
              </a:solidFill>
            </a:endParaRPr>
          </a:p>
        </p:txBody>
      </p:sp>
      <p:sp>
        <p:nvSpPr>
          <p:cNvPr id="10" name="TextBox 9"/>
          <p:cNvSpPr txBox="1"/>
          <p:nvPr/>
        </p:nvSpPr>
        <p:spPr>
          <a:xfrm>
            <a:off x="1066800" y="990600"/>
            <a:ext cx="2743200"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b="1" dirty="0">
                <a:solidFill>
                  <a:srgbClr val="FF0000"/>
                </a:solidFill>
              </a:rPr>
              <a:t>B</a:t>
            </a:r>
            <a:r>
              <a:rPr lang="en-US" b="1" dirty="0"/>
              <a:t>ehavior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Point Star 5"/>
          <p:cNvSpPr/>
          <p:nvPr/>
        </p:nvSpPr>
        <p:spPr>
          <a:xfrm>
            <a:off x="5943600" y="4419600"/>
            <a:ext cx="2819400" cy="2057400"/>
          </a:xfrm>
          <a:prstGeom prst="star5">
            <a:avLst/>
          </a:prstGeom>
          <a:solidFill>
            <a:srgbClr val="FFFF00"/>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Success</a:t>
            </a:r>
          </a:p>
        </p:txBody>
      </p:sp>
      <p:sp>
        <p:nvSpPr>
          <p:cNvPr id="19459" name="Title 1"/>
          <p:cNvSpPr>
            <a:spLocks noGrp="1"/>
          </p:cNvSpPr>
          <p:nvPr>
            <p:ph type="title"/>
          </p:nvPr>
        </p:nvSpPr>
        <p:spPr>
          <a:xfrm>
            <a:off x="381000" y="76200"/>
            <a:ext cx="8305800" cy="1295400"/>
          </a:xfrm>
        </p:spPr>
        <p:txBody>
          <a:bodyPr/>
          <a:lstStyle/>
          <a:p>
            <a:pPr algn="ctr" eaLnBrk="1" hangingPunct="1"/>
            <a:r>
              <a:rPr lang="en-US" smtClean="0">
                <a:solidFill>
                  <a:srgbClr val="CCECFF"/>
                </a:solidFill>
              </a:rPr>
              <a:t>Your Plan:</a:t>
            </a:r>
          </a:p>
        </p:txBody>
      </p:sp>
      <p:sp>
        <p:nvSpPr>
          <p:cNvPr id="19460" name="Content Placeholder 2"/>
          <p:cNvSpPr>
            <a:spLocks noGrp="1"/>
          </p:cNvSpPr>
          <p:nvPr>
            <p:ph idx="1"/>
          </p:nvPr>
        </p:nvSpPr>
        <p:spPr>
          <a:xfrm>
            <a:off x="990600" y="1143000"/>
            <a:ext cx="7620000" cy="4114800"/>
          </a:xfrm>
        </p:spPr>
        <p:txBody>
          <a:bodyPr/>
          <a:lstStyle/>
          <a:p>
            <a:pPr eaLnBrk="1" hangingPunct="1">
              <a:buFontTx/>
              <a:buNone/>
            </a:pPr>
            <a:r>
              <a:rPr lang="en-US" dirty="0" smtClean="0"/>
              <a:t>Go back to the </a:t>
            </a:r>
            <a:r>
              <a:rPr lang="en-US" b="1" dirty="0" smtClean="0">
                <a:solidFill>
                  <a:srgbClr val="FFFF00"/>
                </a:solidFill>
              </a:rPr>
              <a:t>condition</a:t>
            </a:r>
            <a:r>
              <a:rPr lang="en-US" dirty="0" smtClean="0"/>
              <a:t> you identified. </a:t>
            </a:r>
            <a:endParaRPr lang="en-US" sz="1800" dirty="0" smtClean="0"/>
          </a:p>
          <a:p>
            <a:pPr eaLnBrk="1" hangingPunct="1">
              <a:buFontTx/>
              <a:buNone/>
            </a:pPr>
            <a:endParaRPr lang="en-US" sz="1800" dirty="0" smtClean="0"/>
          </a:p>
          <a:p>
            <a:pPr algn="ctr" eaLnBrk="1" hangingPunct="1">
              <a:buFontTx/>
              <a:buNone/>
            </a:pPr>
            <a:r>
              <a:rPr lang="en-US" dirty="0" smtClean="0"/>
              <a:t>What </a:t>
            </a:r>
            <a:r>
              <a:rPr lang="en-US" b="1" dirty="0" smtClean="0">
                <a:solidFill>
                  <a:srgbClr val="FFFF00"/>
                </a:solidFill>
              </a:rPr>
              <a:t>behaviors</a:t>
            </a:r>
            <a:r>
              <a:rPr lang="en-US" dirty="0" smtClean="0"/>
              <a:t> need to change to reach that condition?</a:t>
            </a:r>
          </a:p>
          <a:p>
            <a:pPr algn="ctr" eaLnBrk="1" hangingPunct="1">
              <a:buFontTx/>
              <a:buNone/>
            </a:pPr>
            <a:endParaRPr lang="en-US" sz="1800" dirty="0" smtClean="0"/>
          </a:p>
          <a:p>
            <a:pPr algn="ctr" eaLnBrk="1" hangingPunct="1">
              <a:buFontTx/>
              <a:buNone/>
            </a:pPr>
            <a:r>
              <a:rPr lang="en-US" b="1" dirty="0" smtClean="0">
                <a:solidFill>
                  <a:srgbClr val="FFFF00"/>
                </a:solidFill>
              </a:rPr>
              <a:t>Who</a:t>
            </a:r>
            <a:r>
              <a:rPr lang="en-US" dirty="0" smtClean="0"/>
              <a:t> needs to make those changes?</a:t>
            </a:r>
          </a:p>
          <a:p>
            <a:pPr eaLnBrk="1" hangingPunct="1"/>
            <a:endParaRPr lang="en-US" dirty="0" smtClean="0"/>
          </a:p>
        </p:txBody>
      </p:sp>
      <p:sp>
        <p:nvSpPr>
          <p:cNvPr id="4" name="Up Arrow Callout 3"/>
          <p:cNvSpPr/>
          <p:nvPr/>
        </p:nvSpPr>
        <p:spPr>
          <a:xfrm rot="5400000">
            <a:off x="2743200" y="4724400"/>
            <a:ext cx="1752600" cy="1752600"/>
          </a:xfrm>
          <a:prstGeom prst="upArrowCallout">
            <a:avLst>
              <a:gd name="adj1" fmla="val 25000"/>
              <a:gd name="adj2" fmla="val 25000"/>
              <a:gd name="adj3" fmla="val 16414"/>
              <a:gd name="adj4" fmla="val 71581"/>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B</a:t>
            </a:r>
            <a:r>
              <a:rPr lang="en-US" b="1" dirty="0"/>
              <a:t>ehavior</a:t>
            </a:r>
          </a:p>
        </p:txBody>
      </p:sp>
      <p:sp>
        <p:nvSpPr>
          <p:cNvPr id="5" name="Up Arrow Callout 4"/>
          <p:cNvSpPr/>
          <p:nvPr/>
        </p:nvSpPr>
        <p:spPr>
          <a:xfrm rot="5400000">
            <a:off x="4533900" y="4686300"/>
            <a:ext cx="1752600" cy="1828800"/>
          </a:xfrm>
          <a:prstGeom prst="upArrowCallout">
            <a:avLst>
              <a:gd name="adj1" fmla="val 25000"/>
              <a:gd name="adj2" fmla="val 25000"/>
              <a:gd name="adj3" fmla="val 19476"/>
              <a:gd name="adj4" fmla="val 72572"/>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C</a:t>
            </a:r>
            <a:r>
              <a:rPr lang="en-US" b="1" dirty="0"/>
              <a:t>onditions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76200"/>
            <a:ext cx="8305800" cy="1066800"/>
          </a:xfrm>
        </p:spPr>
        <p:txBody>
          <a:bodyPr/>
          <a:lstStyle/>
          <a:p>
            <a:pPr algn="ctr" eaLnBrk="1" hangingPunct="1"/>
            <a:r>
              <a:rPr lang="en-US" sz="3400" dirty="0" smtClean="0">
                <a:solidFill>
                  <a:srgbClr val="CCECFF"/>
                </a:solidFill>
              </a:rPr>
              <a:t>Attitudes, Knowledge and Skills</a:t>
            </a:r>
          </a:p>
        </p:txBody>
      </p:sp>
      <p:sp>
        <p:nvSpPr>
          <p:cNvPr id="3" name="Content Placeholder 2"/>
          <p:cNvSpPr>
            <a:spLocks noGrp="1"/>
          </p:cNvSpPr>
          <p:nvPr>
            <p:ph idx="1"/>
          </p:nvPr>
        </p:nvSpPr>
        <p:spPr>
          <a:xfrm>
            <a:off x="762000" y="1295400"/>
            <a:ext cx="7848600" cy="1752600"/>
          </a:xfrm>
        </p:spPr>
        <p:txBody>
          <a:bodyPr/>
          <a:lstStyle/>
          <a:p>
            <a:pPr indent="0" algn="ctr" eaLnBrk="1" hangingPunct="1">
              <a:buFontTx/>
              <a:buNone/>
              <a:defRPr/>
            </a:pPr>
            <a:r>
              <a:rPr lang="en-US" sz="3000" b="1" dirty="0" smtClean="0">
                <a:solidFill>
                  <a:srgbClr val="FFFF00"/>
                </a:solidFill>
              </a:rPr>
              <a:t>Attitudes, knowledge and skills </a:t>
            </a:r>
          </a:p>
          <a:p>
            <a:pPr indent="0" algn="ctr" eaLnBrk="1" hangingPunct="1">
              <a:buFontTx/>
              <a:buNone/>
              <a:defRPr/>
            </a:pPr>
            <a:r>
              <a:rPr lang="en-US" sz="3000" dirty="0" smtClean="0"/>
              <a:t>are elements individuals or groups can learn or develop in a rather short time.</a:t>
            </a:r>
            <a:r>
              <a:rPr lang="en-US" sz="3000" dirty="0" smtClean="0">
                <a:solidFill>
                  <a:schemeClr val="accent5">
                    <a:lumMod val="20000"/>
                    <a:lumOff val="80000"/>
                  </a:schemeClr>
                </a:solidFill>
              </a:rPr>
              <a:t>  </a:t>
            </a:r>
          </a:p>
          <a:p>
            <a:pPr indent="0" algn="ctr" eaLnBrk="1" hangingPunct="1">
              <a:buFontTx/>
              <a:buNone/>
              <a:defRPr/>
            </a:pPr>
            <a:endParaRPr lang="en-US" sz="3000" dirty="0" smtClean="0">
              <a:solidFill>
                <a:schemeClr val="accent6">
                  <a:lumMod val="60000"/>
                  <a:lumOff val="40000"/>
                </a:schemeClr>
              </a:solidFill>
            </a:endParaRPr>
          </a:p>
        </p:txBody>
      </p:sp>
      <p:pic>
        <p:nvPicPr>
          <p:cNvPr id="14340" name="Picture 2" descr="C:\Documents and Settings\rachelw\My Documents\My Pictures\Microsoft Clip Organizer\j0442237.jpg"/>
          <p:cNvPicPr>
            <a:picLocks noChangeAspect="1" noChangeArrowheads="1"/>
          </p:cNvPicPr>
          <p:nvPr/>
        </p:nvPicPr>
        <p:blipFill>
          <a:blip r:embed="rId3" cstate="print"/>
          <a:srcRect t="20000"/>
          <a:stretch>
            <a:fillRect/>
          </a:stretch>
        </p:blipFill>
        <p:spPr bwMode="auto">
          <a:xfrm>
            <a:off x="1052512" y="3200400"/>
            <a:ext cx="2071688" cy="2181521"/>
          </a:xfrm>
          <a:prstGeom prst="rect">
            <a:avLst/>
          </a:prstGeom>
          <a:ln>
            <a:noFill/>
          </a:ln>
          <a:effectLst>
            <a:softEdge rad="112500"/>
          </a:effectLst>
        </p:spPr>
      </p:pic>
      <p:sp>
        <p:nvSpPr>
          <p:cNvPr id="5" name="TextBox 4"/>
          <p:cNvSpPr txBox="1"/>
          <p:nvPr/>
        </p:nvSpPr>
        <p:spPr>
          <a:xfrm>
            <a:off x="3657600" y="3581400"/>
            <a:ext cx="3200400" cy="1477963"/>
          </a:xfrm>
          <a:prstGeom prst="rect">
            <a:avLst/>
          </a:prstGeom>
          <a:noFill/>
        </p:spPr>
        <p:txBody>
          <a:bodyPr>
            <a:spAutoFit/>
          </a:bodyPr>
          <a:lstStyle/>
          <a:p>
            <a:pPr algn="ctr">
              <a:defRPr/>
            </a:pPr>
            <a:r>
              <a:rPr lang="en-US" sz="3000" dirty="0">
                <a:latin typeface="+mn-lt"/>
              </a:rPr>
              <a:t>These require </a:t>
            </a:r>
          </a:p>
          <a:p>
            <a:pPr algn="ctr">
              <a:defRPr/>
            </a:pPr>
            <a:r>
              <a:rPr lang="en-US" sz="3000" b="1" dirty="0">
                <a:solidFill>
                  <a:srgbClr val="FFFF00"/>
                </a:solidFill>
                <a:latin typeface="+mn-lt"/>
              </a:rPr>
              <a:t>“brain power” </a:t>
            </a:r>
          </a:p>
          <a:p>
            <a:pPr algn="ctr">
              <a:defRPr/>
            </a:pPr>
            <a:r>
              <a:rPr lang="en-US" sz="3000" dirty="0">
                <a:latin typeface="+mn-lt"/>
              </a:rPr>
              <a:t>or new learning.</a:t>
            </a:r>
          </a:p>
        </p:txBody>
      </p:sp>
      <p:pic>
        <p:nvPicPr>
          <p:cNvPr id="7" name="Picture 2" descr="C:\Documents and Settings\rachelw\Local Settings\Temporary Internet Files\Content.IE5\WEL6JXFI\MPj04423400000[1].jpg"/>
          <p:cNvPicPr>
            <a:picLocks noChangeAspect="1" noChangeArrowheads="1"/>
          </p:cNvPicPr>
          <p:nvPr/>
        </p:nvPicPr>
        <p:blipFill>
          <a:blip r:embed="rId4" cstate="print"/>
          <a:srcRect/>
          <a:stretch>
            <a:fillRect/>
          </a:stretch>
        </p:blipFill>
        <p:spPr bwMode="auto">
          <a:xfrm>
            <a:off x="7467600" y="4108057"/>
            <a:ext cx="1524000" cy="2292743"/>
          </a:xfrm>
          <a:prstGeom prst="rect">
            <a:avLst/>
          </a:prstGeom>
          <a:ln>
            <a:noFill/>
          </a:ln>
          <a:effectLst>
            <a:softEdge rad="112500"/>
          </a:effectLst>
        </p:spPr>
      </p:pic>
      <p:sp>
        <p:nvSpPr>
          <p:cNvPr id="8" name="TextBox 7"/>
          <p:cNvSpPr txBox="1"/>
          <p:nvPr/>
        </p:nvSpPr>
        <p:spPr>
          <a:xfrm>
            <a:off x="1981200" y="5823466"/>
            <a:ext cx="5334000" cy="461665"/>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en-US" sz="2400" dirty="0" smtClean="0"/>
              <a:t>Typically </a:t>
            </a:r>
            <a:r>
              <a:rPr lang="en-US" sz="2400" dirty="0"/>
              <a:t>within the first 6-12 months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76200"/>
            <a:ext cx="8305800" cy="914400"/>
          </a:xfrm>
        </p:spPr>
        <p:txBody>
          <a:bodyPr/>
          <a:lstStyle/>
          <a:p>
            <a:pPr algn="ctr" eaLnBrk="1" hangingPunct="1"/>
            <a:r>
              <a:rPr lang="en-US" dirty="0" smtClean="0">
                <a:solidFill>
                  <a:srgbClr val="E1F9FB"/>
                </a:solidFill>
              </a:rPr>
              <a:t>Moving from </a:t>
            </a:r>
            <a:r>
              <a:rPr lang="en-US" dirty="0" smtClean="0">
                <a:solidFill>
                  <a:srgbClr val="FF0000"/>
                </a:solidFill>
              </a:rPr>
              <a:t>A</a:t>
            </a:r>
            <a:r>
              <a:rPr lang="en-US" dirty="0" smtClean="0">
                <a:solidFill>
                  <a:srgbClr val="E1F9FB"/>
                </a:solidFill>
              </a:rPr>
              <a:t> to </a:t>
            </a:r>
            <a:r>
              <a:rPr lang="en-US" dirty="0" smtClean="0">
                <a:solidFill>
                  <a:srgbClr val="FF0000"/>
                </a:solidFill>
              </a:rPr>
              <a:t>B</a:t>
            </a:r>
          </a:p>
        </p:txBody>
      </p:sp>
      <p:sp>
        <p:nvSpPr>
          <p:cNvPr id="21507" name="Content Placeholder 2"/>
          <p:cNvSpPr>
            <a:spLocks noGrp="1"/>
          </p:cNvSpPr>
          <p:nvPr>
            <p:ph sz="half" idx="1"/>
          </p:nvPr>
        </p:nvSpPr>
        <p:spPr>
          <a:xfrm>
            <a:off x="609600" y="1371600"/>
            <a:ext cx="4267200" cy="4953000"/>
          </a:xfrm>
        </p:spPr>
        <p:txBody>
          <a:bodyPr/>
          <a:lstStyle/>
          <a:p>
            <a:pPr eaLnBrk="1" hangingPunct="1"/>
            <a:r>
              <a:rPr lang="en-US" sz="2400" dirty="0" smtClean="0"/>
              <a:t>A </a:t>
            </a:r>
            <a:r>
              <a:rPr lang="en-US" sz="2400" b="1" i="1" dirty="0" smtClean="0">
                <a:solidFill>
                  <a:srgbClr val="CCECFF"/>
                </a:solidFill>
              </a:rPr>
              <a:t>person</a:t>
            </a:r>
            <a:r>
              <a:rPr lang="en-US" sz="2400" dirty="0" smtClean="0"/>
              <a:t> may need to value a high school diploma (attitude)</a:t>
            </a:r>
          </a:p>
          <a:p>
            <a:pPr eaLnBrk="1" hangingPunct="1"/>
            <a:endParaRPr lang="en-US" sz="2400" dirty="0" smtClean="0"/>
          </a:p>
          <a:p>
            <a:pPr eaLnBrk="1" hangingPunct="1"/>
            <a:r>
              <a:rPr lang="en-US" sz="2400" dirty="0" smtClean="0"/>
              <a:t>A </a:t>
            </a:r>
            <a:r>
              <a:rPr lang="en-US" sz="2400" b="1" i="1" dirty="0" smtClean="0">
                <a:solidFill>
                  <a:srgbClr val="CCECFF"/>
                </a:solidFill>
              </a:rPr>
              <a:t>business</a:t>
            </a:r>
            <a:r>
              <a:rPr lang="en-US" sz="2400" dirty="0" smtClean="0"/>
              <a:t> may need to learn how to create a Web site (skill)</a:t>
            </a:r>
          </a:p>
          <a:p>
            <a:pPr eaLnBrk="1" hangingPunct="1"/>
            <a:endParaRPr lang="en-US" sz="2400" dirty="0" smtClean="0"/>
          </a:p>
          <a:p>
            <a:pPr eaLnBrk="1" hangingPunct="1"/>
            <a:r>
              <a:rPr lang="en-US" sz="2400" b="1" i="1" dirty="0" smtClean="0">
                <a:solidFill>
                  <a:srgbClr val="CCECFF"/>
                </a:solidFill>
              </a:rPr>
              <a:t>Government</a:t>
            </a:r>
            <a:r>
              <a:rPr lang="en-US" sz="2400" dirty="0" smtClean="0"/>
              <a:t> may need to learn about concerns facing existing businesses (knowledge)  </a:t>
            </a:r>
          </a:p>
        </p:txBody>
      </p:sp>
      <p:sp>
        <p:nvSpPr>
          <p:cNvPr id="21508" name="Content Placeholder 4"/>
          <p:cNvSpPr>
            <a:spLocks noGrp="1"/>
          </p:cNvSpPr>
          <p:nvPr>
            <p:ph sz="half" idx="2"/>
          </p:nvPr>
        </p:nvSpPr>
        <p:spPr>
          <a:xfrm>
            <a:off x="5867400" y="1371600"/>
            <a:ext cx="3048000" cy="4038600"/>
          </a:xfrm>
        </p:spPr>
        <p:txBody>
          <a:bodyPr/>
          <a:lstStyle/>
          <a:p>
            <a:pPr eaLnBrk="1" hangingPunct="1">
              <a:buFontTx/>
              <a:buNone/>
            </a:pPr>
            <a:r>
              <a:rPr lang="en-US" sz="2600" dirty="0" smtClean="0"/>
              <a:t>	</a:t>
            </a:r>
            <a:r>
              <a:rPr lang="en-US" sz="2400" dirty="0" smtClean="0"/>
              <a:t>Work toward finishing high school (behavior)</a:t>
            </a:r>
          </a:p>
          <a:p>
            <a:pPr eaLnBrk="1" hangingPunct="1"/>
            <a:endParaRPr lang="en-US" sz="2400" dirty="0" smtClean="0"/>
          </a:p>
          <a:p>
            <a:pPr eaLnBrk="1" hangingPunct="1">
              <a:buFontTx/>
              <a:buNone/>
            </a:pPr>
            <a:r>
              <a:rPr lang="en-US" sz="2400" dirty="0" smtClean="0"/>
              <a:t>	Develop a Web presence</a:t>
            </a:r>
          </a:p>
          <a:p>
            <a:pPr eaLnBrk="1" hangingPunct="1">
              <a:buFontTx/>
              <a:buNone/>
            </a:pPr>
            <a:endParaRPr lang="en-US" sz="2400" dirty="0" smtClean="0"/>
          </a:p>
          <a:p>
            <a:pPr eaLnBrk="1" hangingPunct="1">
              <a:buFontTx/>
              <a:buNone/>
            </a:pPr>
            <a:endParaRPr lang="en-US" sz="2400" dirty="0" smtClean="0"/>
          </a:p>
          <a:p>
            <a:pPr eaLnBrk="1" hangingPunct="1">
              <a:buFontTx/>
              <a:buNone/>
            </a:pPr>
            <a:r>
              <a:rPr lang="en-US" sz="2400" dirty="0" smtClean="0"/>
              <a:t>	Expand appropriate support services</a:t>
            </a:r>
          </a:p>
          <a:p>
            <a:pPr eaLnBrk="1" hangingPunct="1"/>
            <a:endParaRPr lang="en-US" dirty="0" smtClean="0"/>
          </a:p>
        </p:txBody>
      </p:sp>
      <p:sp>
        <p:nvSpPr>
          <p:cNvPr id="6" name="Right Arrow 5"/>
          <p:cNvSpPr/>
          <p:nvPr/>
        </p:nvSpPr>
        <p:spPr>
          <a:xfrm>
            <a:off x="4800600" y="3048000"/>
            <a:ext cx="1295400" cy="990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smtClean="0"/>
              <a:t>To</a:t>
            </a:r>
            <a:r>
              <a:rPr lang="en-US" sz="2000" dirty="0"/>
              <a:t>:</a:t>
            </a:r>
          </a:p>
        </p:txBody>
      </p:sp>
      <p:sp>
        <p:nvSpPr>
          <p:cNvPr id="7" name="Right Arrow 6"/>
          <p:cNvSpPr/>
          <p:nvPr/>
        </p:nvSpPr>
        <p:spPr>
          <a:xfrm>
            <a:off x="4876800" y="4724400"/>
            <a:ext cx="1295400" cy="990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smtClean="0"/>
              <a:t>To</a:t>
            </a:r>
            <a:r>
              <a:rPr lang="en-US" sz="2000" dirty="0"/>
              <a:t>:</a:t>
            </a:r>
          </a:p>
        </p:txBody>
      </p:sp>
      <p:sp>
        <p:nvSpPr>
          <p:cNvPr id="8" name="Right Arrow 7"/>
          <p:cNvSpPr/>
          <p:nvPr/>
        </p:nvSpPr>
        <p:spPr>
          <a:xfrm>
            <a:off x="4800600" y="1600200"/>
            <a:ext cx="1295400" cy="9906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smtClean="0"/>
              <a:t>To</a:t>
            </a:r>
            <a:r>
              <a:rPr lang="en-US" sz="2000" dirty="0"/>
              <a:t>:</a:t>
            </a:r>
          </a:p>
        </p:txBody>
      </p:sp>
      <p:sp>
        <p:nvSpPr>
          <p:cNvPr id="9" name="TextBox 8"/>
          <p:cNvSpPr txBox="1"/>
          <p:nvPr/>
        </p:nvSpPr>
        <p:spPr>
          <a:xfrm>
            <a:off x="685800" y="914400"/>
            <a:ext cx="3048000"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b="1" dirty="0">
                <a:solidFill>
                  <a:srgbClr val="FF0000"/>
                </a:solidFill>
              </a:rPr>
              <a:t>A</a:t>
            </a:r>
            <a:r>
              <a:rPr lang="en-US" b="1" dirty="0"/>
              <a:t>ttitude/Knowledge/Skill</a:t>
            </a:r>
          </a:p>
        </p:txBody>
      </p:sp>
      <p:sp>
        <p:nvSpPr>
          <p:cNvPr id="10" name="TextBox 9"/>
          <p:cNvSpPr txBox="1"/>
          <p:nvPr/>
        </p:nvSpPr>
        <p:spPr>
          <a:xfrm>
            <a:off x="5943600" y="914400"/>
            <a:ext cx="2743200"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b="1" dirty="0">
                <a:solidFill>
                  <a:srgbClr val="FF0000"/>
                </a:solidFill>
              </a:rPr>
              <a:t>B</a:t>
            </a:r>
            <a:r>
              <a:rPr lang="en-US" b="1" dirty="0"/>
              <a:t>ehavior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achelw\Local Settings\Temporary Internet Files\Content.IE5\NFCAZ1LU\MP900442314[1].jpg"/>
          <p:cNvPicPr>
            <a:picLocks noChangeAspect="1" noChangeArrowheads="1"/>
          </p:cNvPicPr>
          <p:nvPr/>
        </p:nvPicPr>
        <p:blipFill>
          <a:blip r:embed="rId3" cstate="print"/>
          <a:srcRect/>
          <a:stretch>
            <a:fillRect/>
          </a:stretch>
        </p:blipFill>
        <p:spPr bwMode="auto">
          <a:xfrm>
            <a:off x="7086600" y="1905000"/>
            <a:ext cx="1983138"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9" name="Title 1"/>
          <p:cNvSpPr>
            <a:spLocks noGrp="1"/>
          </p:cNvSpPr>
          <p:nvPr>
            <p:ph type="title"/>
          </p:nvPr>
        </p:nvSpPr>
        <p:spPr>
          <a:xfrm>
            <a:off x="228600" y="304800"/>
            <a:ext cx="8610600" cy="914400"/>
          </a:xfrm>
        </p:spPr>
        <p:txBody>
          <a:bodyPr/>
          <a:lstStyle/>
          <a:p>
            <a:pPr algn="ctr" eaLnBrk="1" hangingPunct="1"/>
            <a:r>
              <a:rPr lang="en-US" sz="3800" smtClean="0">
                <a:solidFill>
                  <a:srgbClr val="CCECFF"/>
                </a:solidFill>
              </a:rPr>
              <a:t>Reflecting on the Previous Session</a:t>
            </a:r>
          </a:p>
        </p:txBody>
      </p:sp>
      <p:sp>
        <p:nvSpPr>
          <p:cNvPr id="4100" name="Content Placeholder 2"/>
          <p:cNvSpPr>
            <a:spLocks noGrp="1"/>
          </p:cNvSpPr>
          <p:nvPr>
            <p:ph idx="1"/>
          </p:nvPr>
        </p:nvSpPr>
        <p:spPr>
          <a:xfrm>
            <a:off x="685800" y="1371600"/>
            <a:ext cx="7620000" cy="4343400"/>
          </a:xfrm>
        </p:spPr>
        <p:txBody>
          <a:bodyPr/>
          <a:lstStyle/>
          <a:p>
            <a:pPr eaLnBrk="1" hangingPunct="1"/>
            <a:r>
              <a:rPr lang="en-US" sz="2800" dirty="0" smtClean="0"/>
              <a:t>What was most useful from the previous session?</a:t>
            </a:r>
          </a:p>
          <a:p>
            <a:pPr eaLnBrk="1" hangingPunct="1"/>
            <a:endParaRPr lang="en-US" sz="2800" dirty="0" smtClean="0"/>
          </a:p>
          <a:p>
            <a:pPr eaLnBrk="1" hangingPunct="1"/>
            <a:r>
              <a:rPr lang="en-US" sz="2800" dirty="0" smtClean="0"/>
              <a:t>What progress have you made since                   then?</a:t>
            </a:r>
          </a:p>
          <a:p>
            <a:pPr eaLnBrk="1" hangingPunct="1"/>
            <a:endParaRPr lang="en-US" sz="2800" dirty="0" smtClean="0"/>
          </a:p>
          <a:p>
            <a:pPr eaLnBrk="1" hangingPunct="1"/>
            <a:r>
              <a:rPr lang="en-US" sz="2800" dirty="0" smtClean="0"/>
              <a:t>Any other comments or questions about</a:t>
            </a:r>
            <a:br>
              <a:rPr lang="en-US" sz="2800" dirty="0" smtClean="0"/>
            </a:br>
            <a:r>
              <a:rPr lang="en-US" sz="2800" dirty="0" smtClean="0"/>
              <a:t>that session?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76200"/>
            <a:ext cx="8305800" cy="1295400"/>
          </a:xfrm>
        </p:spPr>
        <p:txBody>
          <a:bodyPr/>
          <a:lstStyle/>
          <a:p>
            <a:pPr algn="ctr" eaLnBrk="1" hangingPunct="1"/>
            <a:r>
              <a:rPr lang="en-US" sz="4000" dirty="0" smtClean="0">
                <a:solidFill>
                  <a:srgbClr val="CCECFF"/>
                </a:solidFill>
              </a:rPr>
              <a:t>Your Plan</a:t>
            </a:r>
          </a:p>
        </p:txBody>
      </p:sp>
      <p:sp>
        <p:nvSpPr>
          <p:cNvPr id="3" name="Content Placeholder 2"/>
          <p:cNvSpPr>
            <a:spLocks noGrp="1"/>
          </p:cNvSpPr>
          <p:nvPr>
            <p:ph idx="1"/>
          </p:nvPr>
        </p:nvSpPr>
        <p:spPr>
          <a:xfrm>
            <a:off x="914400" y="1295400"/>
            <a:ext cx="7620000" cy="1828800"/>
          </a:xfrm>
        </p:spPr>
        <p:txBody>
          <a:bodyPr/>
          <a:lstStyle/>
          <a:p>
            <a:pPr eaLnBrk="1" hangingPunct="1">
              <a:buFontTx/>
              <a:buNone/>
              <a:defRPr/>
            </a:pPr>
            <a:r>
              <a:rPr lang="en-US" dirty="0" smtClean="0"/>
              <a:t>In order to get to the </a:t>
            </a:r>
            <a:r>
              <a:rPr lang="en-US" b="1" dirty="0" smtClean="0">
                <a:solidFill>
                  <a:srgbClr val="FFFF00"/>
                </a:solidFill>
              </a:rPr>
              <a:t>behaviors</a:t>
            </a:r>
            <a:r>
              <a:rPr lang="en-US" dirty="0" smtClean="0"/>
              <a:t> you want to change, what </a:t>
            </a:r>
            <a:r>
              <a:rPr lang="en-US" b="1" dirty="0" smtClean="0">
                <a:solidFill>
                  <a:srgbClr val="FFFF00"/>
                </a:solidFill>
              </a:rPr>
              <a:t>attitudes, skills or knowledge</a:t>
            </a:r>
            <a:r>
              <a:rPr lang="en-US" dirty="0" smtClean="0"/>
              <a:t> need to change?  </a:t>
            </a:r>
          </a:p>
          <a:p>
            <a:pPr eaLnBrk="1" hangingPunct="1">
              <a:buFontTx/>
              <a:buNone/>
              <a:defRPr/>
            </a:pPr>
            <a:endParaRPr lang="en-US" dirty="0"/>
          </a:p>
        </p:txBody>
      </p:sp>
      <p:sp>
        <p:nvSpPr>
          <p:cNvPr id="4" name="Up Arrow Callout 3"/>
          <p:cNvSpPr/>
          <p:nvPr/>
        </p:nvSpPr>
        <p:spPr>
          <a:xfrm rot="5400000">
            <a:off x="1066800" y="3581400"/>
            <a:ext cx="1752600" cy="1752600"/>
          </a:xfrm>
          <a:prstGeom prst="upArrowCallout">
            <a:avLst>
              <a:gd name="adj1" fmla="val 25000"/>
              <a:gd name="adj2" fmla="val 19718"/>
              <a:gd name="adj3" fmla="val 16414"/>
              <a:gd name="adj4" fmla="val 78753"/>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A</a:t>
            </a:r>
            <a:r>
              <a:rPr lang="en-US" b="1" dirty="0"/>
              <a:t>ttitudes, Knowledge, and Skills</a:t>
            </a:r>
          </a:p>
        </p:txBody>
      </p:sp>
      <p:sp>
        <p:nvSpPr>
          <p:cNvPr id="5" name="Up Arrow Callout 4"/>
          <p:cNvSpPr/>
          <p:nvPr/>
        </p:nvSpPr>
        <p:spPr>
          <a:xfrm rot="5400000">
            <a:off x="2895600" y="3581400"/>
            <a:ext cx="1752600" cy="1752600"/>
          </a:xfrm>
          <a:prstGeom prst="upArrowCallout">
            <a:avLst>
              <a:gd name="adj1" fmla="val 25000"/>
              <a:gd name="adj2" fmla="val 25000"/>
              <a:gd name="adj3" fmla="val 16414"/>
              <a:gd name="adj4" fmla="val 71581"/>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B</a:t>
            </a:r>
            <a:r>
              <a:rPr lang="en-US" b="1" dirty="0"/>
              <a:t>ehavior</a:t>
            </a:r>
          </a:p>
        </p:txBody>
      </p:sp>
      <p:sp>
        <p:nvSpPr>
          <p:cNvPr id="6" name="Up Arrow Callout 5"/>
          <p:cNvSpPr/>
          <p:nvPr/>
        </p:nvSpPr>
        <p:spPr>
          <a:xfrm rot="5400000">
            <a:off x="4762500" y="3543300"/>
            <a:ext cx="1752600" cy="1828800"/>
          </a:xfrm>
          <a:prstGeom prst="upArrowCallout">
            <a:avLst>
              <a:gd name="adj1" fmla="val 25000"/>
              <a:gd name="adj2" fmla="val 25000"/>
              <a:gd name="adj3" fmla="val 19476"/>
              <a:gd name="adj4" fmla="val 72572"/>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C</a:t>
            </a:r>
            <a:r>
              <a:rPr lang="en-US" b="1" dirty="0"/>
              <a:t>onditions</a:t>
            </a:r>
          </a:p>
        </p:txBody>
      </p:sp>
      <p:sp>
        <p:nvSpPr>
          <p:cNvPr id="7" name="5-Point Star 6"/>
          <p:cNvSpPr/>
          <p:nvPr/>
        </p:nvSpPr>
        <p:spPr>
          <a:xfrm>
            <a:off x="6400800" y="3200400"/>
            <a:ext cx="2743200" cy="2362200"/>
          </a:xfrm>
          <a:prstGeom prst="star5">
            <a:avLst/>
          </a:prstGeom>
          <a:solidFill>
            <a:srgbClr val="FFFF00"/>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Success</a:t>
            </a:r>
            <a:endParaRPr lang="en-US" sz="13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609600" y="1066800"/>
            <a:ext cx="7772400" cy="1362075"/>
          </a:xfrm>
        </p:spPr>
        <p:txBody>
          <a:bodyPr/>
          <a:lstStyle/>
          <a:p>
            <a:pPr algn="ctr" eaLnBrk="1" hangingPunct="1"/>
            <a:r>
              <a:rPr lang="en-US" smtClean="0">
                <a:solidFill>
                  <a:srgbClr val="CCECFF"/>
                </a:solidFill>
              </a:rPr>
              <a:t>Selecting Strategies</a:t>
            </a:r>
          </a:p>
        </p:txBody>
      </p:sp>
      <p:pic>
        <p:nvPicPr>
          <p:cNvPr id="2054" name="Picture 6" descr="C:\Documents and Settings\rachelw\Local Settings\Temporary Internet Files\Content.IE5\I6UA759J\MP900321197[1].jpg"/>
          <p:cNvPicPr>
            <a:picLocks noChangeAspect="1" noChangeArrowheads="1"/>
          </p:cNvPicPr>
          <p:nvPr/>
        </p:nvPicPr>
        <p:blipFill>
          <a:blip r:embed="rId3" cstate="print"/>
          <a:srcRect/>
          <a:stretch>
            <a:fillRect/>
          </a:stretch>
        </p:blipFill>
        <p:spPr bwMode="auto">
          <a:xfrm>
            <a:off x="3200400" y="2133600"/>
            <a:ext cx="2609088"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229600" cy="990600"/>
          </a:xfrm>
        </p:spPr>
        <p:txBody>
          <a:bodyPr/>
          <a:lstStyle/>
          <a:p>
            <a:pPr algn="ctr" eaLnBrk="1" hangingPunct="1"/>
            <a:r>
              <a:rPr lang="en-US" dirty="0" smtClean="0">
                <a:solidFill>
                  <a:srgbClr val="CCECFF"/>
                </a:solidFill>
              </a:rPr>
              <a:t>Strategies: What We Do</a:t>
            </a:r>
          </a:p>
        </p:txBody>
      </p:sp>
      <p:sp>
        <p:nvSpPr>
          <p:cNvPr id="4" name="Rounded Rectangle 3"/>
          <p:cNvSpPr/>
          <p:nvPr/>
        </p:nvSpPr>
        <p:spPr>
          <a:xfrm>
            <a:off x="685800" y="2286000"/>
            <a:ext cx="1905000" cy="15240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sz="2000" b="1" dirty="0"/>
              <a:t>Our Regional Team</a:t>
            </a:r>
          </a:p>
        </p:txBody>
      </p:sp>
      <p:sp>
        <p:nvSpPr>
          <p:cNvPr id="5" name="Oval 4"/>
          <p:cNvSpPr/>
          <p:nvPr/>
        </p:nvSpPr>
        <p:spPr>
          <a:xfrm>
            <a:off x="3200400" y="2286000"/>
            <a:ext cx="1600200" cy="1524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b="1" dirty="0"/>
              <a:t>Does Things</a:t>
            </a:r>
          </a:p>
        </p:txBody>
      </p:sp>
      <p:sp>
        <p:nvSpPr>
          <p:cNvPr id="6" name="Oval 5"/>
          <p:cNvSpPr/>
          <p:nvPr/>
        </p:nvSpPr>
        <p:spPr>
          <a:xfrm>
            <a:off x="5105400" y="2286000"/>
            <a:ext cx="1524000" cy="1524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b="1" dirty="0"/>
              <a:t>To/for/</a:t>
            </a:r>
          </a:p>
          <a:p>
            <a:pPr algn="ctr">
              <a:defRPr/>
            </a:pPr>
            <a:r>
              <a:rPr lang="en-US" b="1" dirty="0"/>
              <a:t>with People</a:t>
            </a:r>
          </a:p>
        </p:txBody>
      </p:sp>
      <p:sp>
        <p:nvSpPr>
          <p:cNvPr id="26632" name="TextBox 6"/>
          <p:cNvSpPr txBox="1">
            <a:spLocks noChangeArrowheads="1"/>
          </p:cNvSpPr>
          <p:nvPr/>
        </p:nvSpPr>
        <p:spPr bwMode="auto">
          <a:xfrm>
            <a:off x="2895600" y="4038600"/>
            <a:ext cx="2286000" cy="1323975"/>
          </a:xfrm>
          <a:prstGeom prst="rect">
            <a:avLst/>
          </a:prstGeom>
          <a:noFill/>
          <a:ln w="9525">
            <a:noFill/>
            <a:miter lim="800000"/>
            <a:headEnd/>
            <a:tailEnd/>
          </a:ln>
        </p:spPr>
        <p:txBody>
          <a:bodyPr>
            <a:spAutoFit/>
          </a:bodyPr>
          <a:lstStyle/>
          <a:p>
            <a:pPr>
              <a:buFont typeface="Arial" charset="0"/>
              <a:buChar char="•"/>
            </a:pPr>
            <a:r>
              <a:rPr lang="en-US"/>
              <a:t>  </a:t>
            </a:r>
            <a:r>
              <a:rPr lang="en-US" sz="2000"/>
              <a:t>Workshops</a:t>
            </a:r>
          </a:p>
          <a:p>
            <a:pPr>
              <a:buFont typeface="Arial" charset="0"/>
              <a:buChar char="•"/>
            </a:pPr>
            <a:r>
              <a:rPr lang="en-US" sz="2000"/>
              <a:t> Counseling</a:t>
            </a:r>
          </a:p>
          <a:p>
            <a:pPr>
              <a:buFont typeface="Arial" charset="0"/>
              <a:buChar char="•"/>
            </a:pPr>
            <a:r>
              <a:rPr lang="en-US" sz="2000"/>
              <a:t> Technical Assist. </a:t>
            </a:r>
          </a:p>
          <a:p>
            <a:pPr>
              <a:buFont typeface="Arial" charset="0"/>
              <a:buChar char="•"/>
            </a:pPr>
            <a:r>
              <a:rPr lang="en-US" sz="2000"/>
              <a:t> Materials</a:t>
            </a:r>
          </a:p>
        </p:txBody>
      </p:sp>
      <p:sp>
        <p:nvSpPr>
          <p:cNvPr id="26633" name="TextBox 7"/>
          <p:cNvSpPr txBox="1">
            <a:spLocks noChangeArrowheads="1"/>
          </p:cNvSpPr>
          <p:nvPr/>
        </p:nvSpPr>
        <p:spPr bwMode="auto">
          <a:xfrm>
            <a:off x="5257800" y="4038600"/>
            <a:ext cx="1828800" cy="1323975"/>
          </a:xfrm>
          <a:prstGeom prst="rect">
            <a:avLst/>
          </a:prstGeom>
          <a:noFill/>
          <a:ln w="9525">
            <a:noFill/>
            <a:miter lim="800000"/>
            <a:headEnd/>
            <a:tailEnd/>
          </a:ln>
        </p:spPr>
        <p:txBody>
          <a:bodyPr>
            <a:spAutoFit/>
          </a:bodyPr>
          <a:lstStyle/>
          <a:p>
            <a:pPr>
              <a:buFont typeface="Arial" charset="0"/>
              <a:buChar char="•"/>
            </a:pPr>
            <a:r>
              <a:rPr lang="en-US" sz="2000"/>
              <a:t> Clients</a:t>
            </a:r>
          </a:p>
          <a:p>
            <a:pPr>
              <a:buFont typeface="Arial" charset="0"/>
              <a:buChar char="•"/>
            </a:pPr>
            <a:r>
              <a:rPr lang="en-US" sz="2000"/>
              <a:t> Stakeholders</a:t>
            </a:r>
          </a:p>
          <a:p>
            <a:pPr>
              <a:buFont typeface="Arial" charset="0"/>
              <a:buChar char="•"/>
            </a:pPr>
            <a:r>
              <a:rPr lang="en-US" sz="2000"/>
              <a:t> Partners</a:t>
            </a:r>
          </a:p>
          <a:p>
            <a:pPr>
              <a:buFont typeface="Arial" charset="0"/>
              <a:buChar char="•"/>
            </a:pPr>
            <a:r>
              <a:rPr lang="en-US" sz="2000"/>
              <a:t> Businesses</a:t>
            </a:r>
          </a:p>
        </p:txBody>
      </p:sp>
      <p:cxnSp>
        <p:nvCxnSpPr>
          <p:cNvPr id="10" name="Straight Arrow Connector 9"/>
          <p:cNvCxnSpPr>
            <a:stCxn id="0" idx="3"/>
            <a:endCxn id="5" idx="2"/>
          </p:cNvCxnSpPr>
          <p:nvPr/>
        </p:nvCxnSpPr>
        <p:spPr>
          <a:xfrm>
            <a:off x="2590800" y="3048000"/>
            <a:ext cx="609600" cy="1588"/>
          </a:xfrm>
          <a:prstGeom prst="straightConnector1">
            <a:avLst/>
          </a:prstGeom>
          <a:ln w="3810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6"/>
            <a:endCxn id="6" idx="2"/>
          </p:cNvCxnSpPr>
          <p:nvPr/>
        </p:nvCxnSpPr>
        <p:spPr>
          <a:xfrm>
            <a:off x="4800600" y="3048000"/>
            <a:ext cx="304800" cy="1588"/>
          </a:xfrm>
          <a:prstGeom prst="straightConnector1">
            <a:avLst/>
          </a:prstGeom>
          <a:ln w="3810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10400" y="2819400"/>
            <a:ext cx="1600200" cy="584775"/>
          </a:xfrm>
          <a:prstGeom prst="rect">
            <a:avLst/>
          </a:prstGeom>
          <a:solidFill>
            <a:srgbClr val="92D050"/>
          </a:solidFill>
          <a:ln>
            <a:no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200" b="1" dirty="0">
                <a:solidFill>
                  <a:schemeClr val="tx2"/>
                </a:solidFill>
                <a:effectLst>
                  <a:outerShdw blurRad="38100" dist="38100" dir="2700000" algn="tl">
                    <a:srgbClr val="000000">
                      <a:alpha val="43137"/>
                    </a:srgbClr>
                  </a:outerShdw>
                </a:effectLst>
              </a:rPr>
              <a:t>ABCs</a:t>
            </a:r>
          </a:p>
        </p:txBody>
      </p:sp>
      <p:cxnSp>
        <p:nvCxnSpPr>
          <p:cNvPr id="33" name="Straight Arrow Connector 32"/>
          <p:cNvCxnSpPr/>
          <p:nvPr/>
        </p:nvCxnSpPr>
        <p:spPr>
          <a:xfrm>
            <a:off x="6629400" y="3124200"/>
            <a:ext cx="304800" cy="1588"/>
          </a:xfrm>
          <a:prstGeom prst="straightConnector1">
            <a:avLst/>
          </a:prstGeom>
          <a:ln w="38100">
            <a:solidFill>
              <a:srgbClr val="FFFF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76200"/>
            <a:ext cx="8305800" cy="1066800"/>
          </a:xfrm>
        </p:spPr>
        <p:txBody>
          <a:bodyPr/>
          <a:lstStyle/>
          <a:p>
            <a:pPr algn="ctr" eaLnBrk="1" hangingPunct="1"/>
            <a:r>
              <a:rPr lang="en-US" smtClean="0">
                <a:solidFill>
                  <a:srgbClr val="CCECFF"/>
                </a:solidFill>
              </a:rPr>
              <a:t>Strategies: Key Questions</a:t>
            </a:r>
          </a:p>
        </p:txBody>
      </p:sp>
      <p:sp>
        <p:nvSpPr>
          <p:cNvPr id="27651" name="Content Placeholder 2"/>
          <p:cNvSpPr>
            <a:spLocks noGrp="1"/>
          </p:cNvSpPr>
          <p:nvPr>
            <p:ph idx="1"/>
          </p:nvPr>
        </p:nvSpPr>
        <p:spPr>
          <a:xfrm>
            <a:off x="838200" y="1066800"/>
            <a:ext cx="6781800" cy="4495800"/>
          </a:xfrm>
        </p:spPr>
        <p:txBody>
          <a:bodyPr/>
          <a:lstStyle/>
          <a:p>
            <a:pPr eaLnBrk="1" hangingPunct="1">
              <a:buFontTx/>
              <a:buNone/>
            </a:pPr>
            <a:r>
              <a:rPr lang="en-US" b="1" dirty="0" smtClean="0"/>
              <a:t>Which ones will:</a:t>
            </a:r>
          </a:p>
          <a:p>
            <a:pPr eaLnBrk="1" hangingPunct="1"/>
            <a:r>
              <a:rPr lang="en-US" sz="2800" dirty="0" smtClean="0"/>
              <a:t>Come closest to producing the desired outcomes (ABCs)?</a:t>
            </a:r>
          </a:p>
          <a:p>
            <a:pPr eaLnBrk="1" hangingPunct="1"/>
            <a:r>
              <a:rPr lang="en-US" sz="2800" dirty="0" smtClean="0"/>
              <a:t>Appeal most to your target audience?</a:t>
            </a:r>
          </a:p>
          <a:p>
            <a:pPr eaLnBrk="1" hangingPunct="1"/>
            <a:r>
              <a:rPr lang="en-US" sz="2800" dirty="0" smtClean="0"/>
              <a:t>Make the best uses of resources and assets?  </a:t>
            </a:r>
          </a:p>
          <a:p>
            <a:pPr eaLnBrk="1" hangingPunct="1"/>
            <a:r>
              <a:rPr lang="en-US" sz="2800" dirty="0" smtClean="0"/>
              <a:t>Help overcome key barriers?</a:t>
            </a:r>
          </a:p>
          <a:p>
            <a:pPr eaLnBrk="1" hangingPunct="1"/>
            <a:endParaRPr lang="en-US" sz="2800" dirty="0" smtClean="0"/>
          </a:p>
        </p:txBody>
      </p:sp>
      <p:pic>
        <p:nvPicPr>
          <p:cNvPr id="5" name="Picture 4" descr="C:\Documents and Settings\rachelw\Local Settings\Temporary Internet Files\Content.IE5\KH42ACZX\MPj04388050000[1].jpg"/>
          <p:cNvPicPr>
            <a:picLocks noChangeAspect="1" noChangeArrowheads="1"/>
          </p:cNvPicPr>
          <p:nvPr/>
        </p:nvPicPr>
        <p:blipFill>
          <a:blip r:embed="rId3" cstate="print"/>
          <a:srcRect t="15385"/>
          <a:stretch>
            <a:fillRect/>
          </a:stretch>
        </p:blipFill>
        <p:spPr bwMode="auto">
          <a:xfrm>
            <a:off x="7239000" y="1837090"/>
            <a:ext cx="1752600" cy="19729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0"/>
            <a:ext cx="8458200" cy="1295400"/>
          </a:xfrm>
        </p:spPr>
        <p:txBody>
          <a:bodyPr/>
          <a:lstStyle/>
          <a:p>
            <a:pPr algn="ctr" eaLnBrk="1" hangingPunct="1"/>
            <a:r>
              <a:rPr lang="en-US" smtClean="0">
                <a:solidFill>
                  <a:srgbClr val="CCECFF"/>
                </a:solidFill>
              </a:rPr>
              <a:t>Connecting the Pieces</a:t>
            </a:r>
          </a:p>
        </p:txBody>
      </p:sp>
      <p:sp>
        <p:nvSpPr>
          <p:cNvPr id="4" name="Up Arrow Callout 3"/>
          <p:cNvSpPr/>
          <p:nvPr/>
        </p:nvSpPr>
        <p:spPr>
          <a:xfrm rot="5400000">
            <a:off x="1752600" y="2743200"/>
            <a:ext cx="1752600" cy="1752600"/>
          </a:xfrm>
          <a:prstGeom prst="upArrowCallout">
            <a:avLst>
              <a:gd name="adj1" fmla="val 25000"/>
              <a:gd name="adj2" fmla="val 19718"/>
              <a:gd name="adj3" fmla="val 16414"/>
              <a:gd name="adj4" fmla="val 78753"/>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A</a:t>
            </a:r>
            <a:r>
              <a:rPr lang="en-US" b="1" dirty="0"/>
              <a:t>ttitudes, Knowledge, and Skills</a:t>
            </a:r>
          </a:p>
        </p:txBody>
      </p:sp>
      <p:sp>
        <p:nvSpPr>
          <p:cNvPr id="5" name="Up Arrow Callout 4"/>
          <p:cNvSpPr/>
          <p:nvPr/>
        </p:nvSpPr>
        <p:spPr>
          <a:xfrm rot="5400000">
            <a:off x="3505200" y="2743200"/>
            <a:ext cx="1752600" cy="1752600"/>
          </a:xfrm>
          <a:prstGeom prst="upArrowCallout">
            <a:avLst>
              <a:gd name="adj1" fmla="val 25000"/>
              <a:gd name="adj2" fmla="val 25000"/>
              <a:gd name="adj3" fmla="val 16414"/>
              <a:gd name="adj4" fmla="val 71581"/>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B</a:t>
            </a:r>
            <a:r>
              <a:rPr lang="en-US" b="1" dirty="0"/>
              <a:t>ehavior</a:t>
            </a:r>
          </a:p>
        </p:txBody>
      </p:sp>
      <p:sp>
        <p:nvSpPr>
          <p:cNvPr id="6" name="Up Arrow Callout 5"/>
          <p:cNvSpPr/>
          <p:nvPr/>
        </p:nvSpPr>
        <p:spPr>
          <a:xfrm rot="5400000">
            <a:off x="5334000" y="2667000"/>
            <a:ext cx="1752600" cy="1905000"/>
          </a:xfrm>
          <a:prstGeom prst="upArrowCallout">
            <a:avLst>
              <a:gd name="adj1" fmla="val 25000"/>
              <a:gd name="adj2" fmla="val 25000"/>
              <a:gd name="adj3" fmla="val 19476"/>
              <a:gd name="adj4" fmla="val 72572"/>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b="1" dirty="0">
                <a:solidFill>
                  <a:srgbClr val="FF0000"/>
                </a:solidFill>
              </a:rPr>
              <a:t>C</a:t>
            </a:r>
            <a:r>
              <a:rPr lang="en-US" b="1" dirty="0"/>
              <a:t>onditions</a:t>
            </a:r>
          </a:p>
        </p:txBody>
      </p:sp>
      <p:sp>
        <p:nvSpPr>
          <p:cNvPr id="7" name="Right Arrow Callout 6"/>
          <p:cNvSpPr/>
          <p:nvPr/>
        </p:nvSpPr>
        <p:spPr>
          <a:xfrm>
            <a:off x="152400" y="2743200"/>
            <a:ext cx="1600200" cy="1752600"/>
          </a:xfrm>
          <a:prstGeom prst="rightArrowCallou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b="1" dirty="0">
                <a:solidFill>
                  <a:schemeClr val="tx1"/>
                </a:solidFill>
              </a:rPr>
              <a:t>Strategy</a:t>
            </a:r>
          </a:p>
        </p:txBody>
      </p:sp>
      <p:sp>
        <p:nvSpPr>
          <p:cNvPr id="8" name="5-Point Star 7"/>
          <p:cNvSpPr/>
          <p:nvPr/>
        </p:nvSpPr>
        <p:spPr>
          <a:xfrm>
            <a:off x="6781800" y="2133600"/>
            <a:ext cx="2362200" cy="2362200"/>
          </a:xfrm>
          <a:prstGeom prst="star5">
            <a:avLst/>
          </a:prstGeom>
          <a:solidFill>
            <a:srgbClr val="FFFF00"/>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Success</a:t>
            </a:r>
            <a:endParaRPr lang="en-US" sz="1200" b="1" dirty="0">
              <a:solidFill>
                <a:schemeClr val="bg1"/>
              </a:solidFill>
            </a:endParaRPr>
          </a:p>
        </p:txBody>
      </p:sp>
      <p:sp>
        <p:nvSpPr>
          <p:cNvPr id="9" name="Right Arrow 8"/>
          <p:cNvSpPr/>
          <p:nvPr/>
        </p:nvSpPr>
        <p:spPr>
          <a:xfrm>
            <a:off x="990600" y="1676400"/>
            <a:ext cx="7010400" cy="609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dirty="0"/>
              <a:t>Should Tell a Logical Story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76200"/>
            <a:ext cx="8305800" cy="838200"/>
          </a:xfrm>
        </p:spPr>
        <p:txBody>
          <a:bodyPr/>
          <a:lstStyle/>
          <a:p>
            <a:pPr algn="ctr" eaLnBrk="1" hangingPunct="1"/>
            <a:r>
              <a:rPr lang="en-US" smtClean="0">
                <a:solidFill>
                  <a:srgbClr val="CCECFF"/>
                </a:solidFill>
              </a:rPr>
              <a:t>Example</a:t>
            </a:r>
          </a:p>
        </p:txBody>
      </p:sp>
      <p:sp>
        <p:nvSpPr>
          <p:cNvPr id="4" name="Up Arrow Callout 3"/>
          <p:cNvSpPr/>
          <p:nvPr/>
        </p:nvSpPr>
        <p:spPr>
          <a:xfrm rot="5400000">
            <a:off x="2057400" y="1600200"/>
            <a:ext cx="1752600" cy="1752600"/>
          </a:xfrm>
          <a:prstGeom prst="upArrowCallout">
            <a:avLst>
              <a:gd name="adj1" fmla="val 25000"/>
              <a:gd name="adj2" fmla="val 19718"/>
              <a:gd name="adj3" fmla="val 16414"/>
              <a:gd name="adj4" fmla="val 78753"/>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dirty="0">
                <a:solidFill>
                  <a:srgbClr val="FF0000"/>
                </a:solidFill>
              </a:rPr>
              <a:t>A</a:t>
            </a:r>
            <a:r>
              <a:rPr lang="en-US" dirty="0"/>
              <a:t>ttitudes, Knowledge, and Skills</a:t>
            </a:r>
          </a:p>
        </p:txBody>
      </p:sp>
      <p:sp>
        <p:nvSpPr>
          <p:cNvPr id="5" name="Up Arrow Callout 4"/>
          <p:cNvSpPr/>
          <p:nvPr/>
        </p:nvSpPr>
        <p:spPr>
          <a:xfrm rot="5400000">
            <a:off x="3810000" y="1600200"/>
            <a:ext cx="1752600" cy="1752600"/>
          </a:xfrm>
          <a:prstGeom prst="upArrowCallout">
            <a:avLst>
              <a:gd name="adj1" fmla="val 25000"/>
              <a:gd name="adj2" fmla="val 25000"/>
              <a:gd name="adj3" fmla="val 16414"/>
              <a:gd name="adj4" fmla="val 71581"/>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dirty="0">
                <a:solidFill>
                  <a:srgbClr val="FF0000"/>
                </a:solidFill>
              </a:rPr>
              <a:t>B</a:t>
            </a:r>
            <a:r>
              <a:rPr lang="en-US" dirty="0"/>
              <a:t>ehavior</a:t>
            </a:r>
          </a:p>
        </p:txBody>
      </p:sp>
      <p:sp>
        <p:nvSpPr>
          <p:cNvPr id="6" name="Up Arrow Callout 5"/>
          <p:cNvSpPr/>
          <p:nvPr/>
        </p:nvSpPr>
        <p:spPr>
          <a:xfrm rot="5400000">
            <a:off x="5486400" y="1600200"/>
            <a:ext cx="1752600" cy="1752600"/>
          </a:xfrm>
          <a:prstGeom prst="upArrowCallout">
            <a:avLst>
              <a:gd name="adj1" fmla="val 25000"/>
              <a:gd name="adj2" fmla="val 25000"/>
              <a:gd name="adj3" fmla="val 19476"/>
              <a:gd name="adj4" fmla="val 72572"/>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dirty="0">
                <a:solidFill>
                  <a:srgbClr val="FF0000"/>
                </a:solidFill>
              </a:rPr>
              <a:t>C</a:t>
            </a:r>
            <a:r>
              <a:rPr lang="en-US" dirty="0"/>
              <a:t>onditions</a:t>
            </a:r>
          </a:p>
        </p:txBody>
      </p:sp>
      <p:sp>
        <p:nvSpPr>
          <p:cNvPr id="7" name="Right Arrow Callout 6"/>
          <p:cNvSpPr/>
          <p:nvPr/>
        </p:nvSpPr>
        <p:spPr>
          <a:xfrm>
            <a:off x="304800" y="1600200"/>
            <a:ext cx="1752600" cy="1752600"/>
          </a:xfrm>
          <a:prstGeom prst="rightArrowCallou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b="1" dirty="0">
                <a:solidFill>
                  <a:schemeClr val="tx1"/>
                </a:solidFill>
              </a:rPr>
              <a:t>Strategy</a:t>
            </a:r>
          </a:p>
        </p:txBody>
      </p:sp>
      <p:sp>
        <p:nvSpPr>
          <p:cNvPr id="8" name="5-Point Star 7"/>
          <p:cNvSpPr/>
          <p:nvPr/>
        </p:nvSpPr>
        <p:spPr>
          <a:xfrm>
            <a:off x="6858000" y="1219200"/>
            <a:ext cx="2286000" cy="1981200"/>
          </a:xfrm>
          <a:prstGeom prst="star5">
            <a:avLst/>
          </a:prstGeom>
          <a:solidFill>
            <a:srgbClr val="FFFF00"/>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solidFill>
                  <a:schemeClr val="bg1"/>
                </a:solidFill>
              </a:rPr>
              <a:t>Success</a:t>
            </a:r>
          </a:p>
        </p:txBody>
      </p:sp>
      <p:sp>
        <p:nvSpPr>
          <p:cNvPr id="9" name="Right Arrow 8"/>
          <p:cNvSpPr/>
          <p:nvPr/>
        </p:nvSpPr>
        <p:spPr>
          <a:xfrm>
            <a:off x="1066800" y="762000"/>
            <a:ext cx="7010400" cy="609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dirty="0"/>
              <a:t>Should Tell a Logical  Story</a:t>
            </a:r>
          </a:p>
        </p:txBody>
      </p:sp>
      <p:sp>
        <p:nvSpPr>
          <p:cNvPr id="12" name="Up Arrow Callout 11"/>
          <p:cNvSpPr/>
          <p:nvPr/>
        </p:nvSpPr>
        <p:spPr>
          <a:xfrm rot="5400000">
            <a:off x="2057400" y="3581400"/>
            <a:ext cx="1752600" cy="1752600"/>
          </a:xfrm>
          <a:prstGeom prst="upArrowCallout">
            <a:avLst>
              <a:gd name="adj1" fmla="val 25000"/>
              <a:gd name="adj2" fmla="val 19718"/>
              <a:gd name="adj3" fmla="val 16414"/>
              <a:gd name="adj4" fmla="val 78753"/>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dirty="0">
                <a:solidFill>
                  <a:schemeClr val="bg2"/>
                </a:solidFill>
              </a:rPr>
              <a:t>Participants</a:t>
            </a:r>
          </a:p>
          <a:p>
            <a:pPr algn="ctr">
              <a:defRPr/>
            </a:pPr>
            <a:r>
              <a:rPr lang="en-US" dirty="0">
                <a:solidFill>
                  <a:schemeClr val="bg2"/>
                </a:solidFill>
              </a:rPr>
              <a:t>learn the value of </a:t>
            </a:r>
            <a:r>
              <a:rPr lang="en-US" dirty="0" smtClean="0">
                <a:solidFill>
                  <a:schemeClr val="bg2"/>
                </a:solidFill>
              </a:rPr>
              <a:t>Web site</a:t>
            </a:r>
            <a:endParaRPr lang="en-US" dirty="0">
              <a:solidFill>
                <a:schemeClr val="bg2"/>
              </a:solidFill>
            </a:endParaRPr>
          </a:p>
        </p:txBody>
      </p:sp>
      <p:sp>
        <p:nvSpPr>
          <p:cNvPr id="13" name="Up Arrow Callout 12"/>
          <p:cNvSpPr/>
          <p:nvPr/>
        </p:nvSpPr>
        <p:spPr>
          <a:xfrm rot="5400000">
            <a:off x="3810000" y="3581400"/>
            <a:ext cx="1752600" cy="1752600"/>
          </a:xfrm>
          <a:prstGeom prst="upArrowCallout">
            <a:avLst>
              <a:gd name="adj1" fmla="val 25000"/>
              <a:gd name="adj2" fmla="val 25000"/>
              <a:gd name="adj3" fmla="val 16414"/>
              <a:gd name="adj4" fmla="val 74969"/>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dirty="0">
                <a:solidFill>
                  <a:schemeClr val="bg2"/>
                </a:solidFill>
              </a:rPr>
              <a:t>Participants</a:t>
            </a:r>
          </a:p>
          <a:p>
            <a:pPr algn="ctr">
              <a:defRPr/>
            </a:pPr>
            <a:r>
              <a:rPr lang="en-US" dirty="0">
                <a:solidFill>
                  <a:schemeClr val="bg2"/>
                </a:solidFill>
              </a:rPr>
              <a:t>build </a:t>
            </a:r>
            <a:r>
              <a:rPr lang="en-US" dirty="0" smtClean="0">
                <a:solidFill>
                  <a:schemeClr val="bg2"/>
                </a:solidFill>
              </a:rPr>
              <a:t>Web site</a:t>
            </a:r>
            <a:endParaRPr lang="en-US" dirty="0">
              <a:solidFill>
                <a:schemeClr val="bg2"/>
              </a:solidFill>
            </a:endParaRPr>
          </a:p>
        </p:txBody>
      </p:sp>
      <p:sp>
        <p:nvSpPr>
          <p:cNvPr id="14" name="Up Arrow Callout 13"/>
          <p:cNvSpPr/>
          <p:nvPr/>
        </p:nvSpPr>
        <p:spPr>
          <a:xfrm rot="5400000">
            <a:off x="5486400" y="3581400"/>
            <a:ext cx="1752600" cy="1752600"/>
          </a:xfrm>
          <a:prstGeom prst="upArrowCallout">
            <a:avLst>
              <a:gd name="adj1" fmla="val 25000"/>
              <a:gd name="adj2" fmla="val 25000"/>
              <a:gd name="adj3" fmla="val 19476"/>
              <a:gd name="adj4" fmla="val 75960"/>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US" dirty="0">
                <a:solidFill>
                  <a:schemeClr val="bg2"/>
                </a:solidFill>
              </a:rPr>
              <a:t>Participants see increased revenue</a:t>
            </a:r>
          </a:p>
        </p:txBody>
      </p:sp>
      <p:sp>
        <p:nvSpPr>
          <p:cNvPr id="15" name="Right Arrow Callout 14"/>
          <p:cNvSpPr/>
          <p:nvPr/>
        </p:nvSpPr>
        <p:spPr>
          <a:xfrm>
            <a:off x="304800" y="3581400"/>
            <a:ext cx="1752600" cy="1752600"/>
          </a:xfrm>
          <a:prstGeom prst="rightArrowCallou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en-US" b="1" dirty="0">
                <a:solidFill>
                  <a:schemeClr val="tx1"/>
                </a:solidFill>
              </a:rPr>
              <a:t>Web training &amp; tech assist</a:t>
            </a:r>
            <a:r>
              <a:rPr lang="en-US" b="1" dirty="0">
                <a:solidFill>
                  <a:schemeClr val="bg1"/>
                </a:solidFill>
              </a:rPr>
              <a:t>.</a:t>
            </a:r>
          </a:p>
        </p:txBody>
      </p:sp>
      <p:sp>
        <p:nvSpPr>
          <p:cNvPr id="16" name="5-Point Star 15"/>
          <p:cNvSpPr/>
          <p:nvPr/>
        </p:nvSpPr>
        <p:spPr>
          <a:xfrm>
            <a:off x="6858000" y="3200400"/>
            <a:ext cx="2286000" cy="1905000"/>
          </a:xfrm>
          <a:prstGeom prst="star5">
            <a:avLst/>
          </a:prstGeom>
          <a:solidFill>
            <a:srgbClr val="FFFF00"/>
          </a:solidFill>
          <a:ln>
            <a:noFill/>
          </a:ln>
          <a:effectLst>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baseline="-25000" dirty="0">
                <a:solidFill>
                  <a:schemeClr val="bg1"/>
                </a:solidFill>
              </a:rPr>
              <a:t>Stronger Small Business Base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0"/>
            <a:ext cx="7620000" cy="1295400"/>
          </a:xfrm>
        </p:spPr>
        <p:txBody>
          <a:bodyPr/>
          <a:lstStyle/>
          <a:p>
            <a:pPr algn="ctr" eaLnBrk="1" hangingPunct="1"/>
            <a:r>
              <a:rPr lang="en-US" sz="4000" smtClean="0">
                <a:solidFill>
                  <a:srgbClr val="CCECFF"/>
                </a:solidFill>
              </a:rPr>
              <a:t>Your Plan: Checking the Story</a:t>
            </a:r>
            <a:endParaRPr lang="en-US" smtClean="0"/>
          </a:p>
        </p:txBody>
      </p:sp>
      <p:sp>
        <p:nvSpPr>
          <p:cNvPr id="31747" name="Content Placeholder 2"/>
          <p:cNvSpPr>
            <a:spLocks noGrp="1"/>
          </p:cNvSpPr>
          <p:nvPr>
            <p:ph idx="1"/>
          </p:nvPr>
        </p:nvSpPr>
        <p:spPr>
          <a:xfrm>
            <a:off x="533400" y="1447800"/>
            <a:ext cx="5562600" cy="4114800"/>
          </a:xfrm>
        </p:spPr>
        <p:txBody>
          <a:bodyPr/>
          <a:lstStyle/>
          <a:p>
            <a:pPr marL="400050" lvl="1" indent="-288925" eaLnBrk="1" hangingPunct="1">
              <a:buFont typeface="Arial" charset="0"/>
              <a:buChar char="•"/>
            </a:pPr>
            <a:r>
              <a:rPr lang="en-US" sz="3000" dirty="0" smtClean="0"/>
              <a:t>Does your strategy match your ABCs?  </a:t>
            </a:r>
          </a:p>
          <a:p>
            <a:pPr marL="400050" lvl="1" indent="-288925" eaLnBrk="1" hangingPunct="1">
              <a:buFont typeface="Arial" charset="0"/>
              <a:buChar char="•"/>
            </a:pPr>
            <a:endParaRPr lang="en-US" sz="3000" dirty="0" smtClean="0"/>
          </a:p>
          <a:p>
            <a:pPr marL="400050" lvl="1" indent="-288925" eaLnBrk="1" hangingPunct="1">
              <a:buFont typeface="Arial" charset="0"/>
              <a:buChar char="•"/>
            </a:pPr>
            <a:r>
              <a:rPr lang="en-US" sz="3000" dirty="0" smtClean="0"/>
              <a:t>A logical story should move from  your strategy, through your ABCs, to the success you anticipate.</a:t>
            </a:r>
          </a:p>
          <a:p>
            <a:pPr marL="400050" lvl="1" indent="-288925" eaLnBrk="1" hangingPunct="1">
              <a:buFont typeface="Arial" charset="0"/>
              <a:buChar char="•"/>
            </a:pPr>
            <a:endParaRPr lang="en-US" dirty="0" smtClean="0"/>
          </a:p>
        </p:txBody>
      </p:sp>
      <p:pic>
        <p:nvPicPr>
          <p:cNvPr id="4" name="Picture 2" descr="C:\Documents and Settings\rachelw\Local Settings\Temporary Internet Files\Content.IE5\OLCEIE7A\MP900401605[1].jpg"/>
          <p:cNvPicPr>
            <a:picLocks noChangeAspect="1" noChangeArrowheads="1"/>
          </p:cNvPicPr>
          <p:nvPr/>
        </p:nvPicPr>
        <p:blipFill>
          <a:blip r:embed="rId3" cstate="print">
            <a:duotone>
              <a:prstClr val="black"/>
              <a:schemeClr val="accent4">
                <a:tint val="45000"/>
                <a:satMod val="400000"/>
              </a:schemeClr>
            </a:duotone>
          </a:blip>
          <a:srcRect t="7227"/>
          <a:stretch>
            <a:fillRect/>
          </a:stretch>
        </p:blipFill>
        <p:spPr bwMode="auto">
          <a:xfrm>
            <a:off x="5943600" y="1905000"/>
            <a:ext cx="3048000" cy="28277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76200"/>
            <a:ext cx="8382000" cy="1295400"/>
          </a:xfrm>
        </p:spPr>
        <p:txBody>
          <a:bodyPr/>
          <a:lstStyle/>
          <a:p>
            <a:pPr algn="ctr" eaLnBrk="1" hangingPunct="1"/>
            <a:r>
              <a:rPr lang="en-US" dirty="0" smtClean="0">
                <a:solidFill>
                  <a:srgbClr val="CCECFF"/>
                </a:solidFill>
              </a:rPr>
              <a:t>Assets: The Engine</a:t>
            </a:r>
          </a:p>
        </p:txBody>
      </p:sp>
      <p:sp>
        <p:nvSpPr>
          <p:cNvPr id="32771" name="Content Placeholder 2"/>
          <p:cNvSpPr>
            <a:spLocks noGrp="1"/>
          </p:cNvSpPr>
          <p:nvPr>
            <p:ph idx="1"/>
          </p:nvPr>
        </p:nvSpPr>
        <p:spPr>
          <a:xfrm>
            <a:off x="533400" y="1371600"/>
            <a:ext cx="8153400" cy="2362200"/>
          </a:xfrm>
        </p:spPr>
        <p:txBody>
          <a:bodyPr/>
          <a:lstStyle/>
          <a:p>
            <a:pPr marL="0" indent="0" algn="ctr" eaLnBrk="1" hangingPunct="1">
              <a:buFontTx/>
              <a:buNone/>
            </a:pPr>
            <a:r>
              <a:rPr lang="en-US" dirty="0" smtClean="0"/>
              <a:t/>
            </a:r>
            <a:br>
              <a:rPr lang="en-US" dirty="0" smtClean="0"/>
            </a:br>
            <a:r>
              <a:rPr lang="en-US" dirty="0" smtClean="0"/>
              <a:t>Individuals, organizations and resources you will need to implement your strategy</a:t>
            </a:r>
          </a:p>
        </p:txBody>
      </p:sp>
      <p:pic>
        <p:nvPicPr>
          <p:cNvPr id="32772" name="Picture 2" descr="C:\Documents and Settings\rachelw\Local Settings\Temporary Internet Files\Content.IE5\FYDPFL4C\MP900399879[1].jpg"/>
          <p:cNvPicPr>
            <a:picLocks noChangeAspect="1" noChangeArrowheads="1"/>
          </p:cNvPicPr>
          <p:nvPr/>
        </p:nvPicPr>
        <p:blipFill>
          <a:blip r:embed="rId3" cstate="print"/>
          <a:srcRect/>
          <a:stretch>
            <a:fillRect/>
          </a:stretch>
        </p:blipFill>
        <p:spPr bwMode="auto">
          <a:xfrm>
            <a:off x="533400" y="4114800"/>
            <a:ext cx="1600200" cy="2398713"/>
          </a:xfrm>
          <a:prstGeom prst="rect">
            <a:avLst/>
          </a:prstGeom>
          <a:noFill/>
          <a:ln w="9525">
            <a:noFill/>
            <a:miter lim="800000"/>
            <a:headEnd/>
            <a:tailEnd/>
          </a:ln>
        </p:spPr>
      </p:pic>
      <p:pic>
        <p:nvPicPr>
          <p:cNvPr id="32773" name="Picture 4" descr="C:\Documents and Settings\rachelw\My Documents\My Pictures\Microsoft Clip Organizer\j0400854.jpg"/>
          <p:cNvPicPr>
            <a:picLocks noChangeAspect="1" noChangeArrowheads="1"/>
          </p:cNvPicPr>
          <p:nvPr/>
        </p:nvPicPr>
        <p:blipFill>
          <a:blip r:embed="rId4" cstate="print"/>
          <a:srcRect/>
          <a:stretch>
            <a:fillRect/>
          </a:stretch>
        </p:blipFill>
        <p:spPr bwMode="auto">
          <a:xfrm>
            <a:off x="3733800" y="3962400"/>
            <a:ext cx="1600200" cy="2398713"/>
          </a:xfrm>
          <a:prstGeom prst="rect">
            <a:avLst/>
          </a:prstGeom>
          <a:noFill/>
          <a:ln w="9525">
            <a:noFill/>
            <a:miter lim="800000"/>
            <a:headEnd/>
            <a:tailEnd/>
          </a:ln>
        </p:spPr>
      </p:pic>
      <p:pic>
        <p:nvPicPr>
          <p:cNvPr id="32774" name="Picture 9" descr="C:\Documents and Settings\rachelw\Local Settings\Temporary Internet Files\Content.IE5\K33GO3HC\MP900399553[1].jpg"/>
          <p:cNvPicPr>
            <a:picLocks noChangeAspect="1" noChangeArrowheads="1"/>
          </p:cNvPicPr>
          <p:nvPr/>
        </p:nvPicPr>
        <p:blipFill>
          <a:blip r:embed="rId5" cstate="print"/>
          <a:srcRect/>
          <a:stretch>
            <a:fillRect/>
          </a:stretch>
        </p:blipFill>
        <p:spPr bwMode="auto">
          <a:xfrm>
            <a:off x="7239000" y="4114800"/>
            <a:ext cx="1766888" cy="2209800"/>
          </a:xfrm>
          <a:prstGeom prst="rect">
            <a:avLst/>
          </a:prstGeom>
          <a:noFill/>
          <a:ln w="9525">
            <a:noFill/>
            <a:miter lim="800000"/>
            <a:headEnd/>
            <a:tailEnd/>
          </a:ln>
        </p:spPr>
      </p:pic>
      <p:pic>
        <p:nvPicPr>
          <p:cNvPr id="32775" name="Picture 12" descr="C:\Documents and Settings\rachelw\Local Settings\Temporary Internet Files\Content.IE5\0RTXDGL1\MP900439494[1].jpg"/>
          <p:cNvPicPr>
            <a:picLocks noChangeAspect="1" noChangeArrowheads="1"/>
          </p:cNvPicPr>
          <p:nvPr/>
        </p:nvPicPr>
        <p:blipFill>
          <a:blip r:embed="rId6" cstate="print"/>
          <a:srcRect/>
          <a:stretch>
            <a:fillRect/>
          </a:stretch>
        </p:blipFill>
        <p:spPr bwMode="auto">
          <a:xfrm>
            <a:off x="5257800" y="4343400"/>
            <a:ext cx="2174875" cy="1447800"/>
          </a:xfrm>
          <a:prstGeom prst="rect">
            <a:avLst/>
          </a:prstGeom>
          <a:noFill/>
          <a:ln w="9525">
            <a:noFill/>
            <a:miter lim="800000"/>
            <a:headEnd/>
            <a:tailEnd/>
          </a:ln>
        </p:spPr>
      </p:pic>
      <p:pic>
        <p:nvPicPr>
          <p:cNvPr id="32776" name="Picture 13" descr="C:\Documents and Settings\rachelw\My Documents\My Pictures\Microsoft Clip Organizer\j0433085.jpg"/>
          <p:cNvPicPr>
            <a:picLocks noChangeAspect="1" noChangeArrowheads="1"/>
          </p:cNvPicPr>
          <p:nvPr/>
        </p:nvPicPr>
        <p:blipFill>
          <a:blip r:embed="rId7" cstate="print"/>
          <a:srcRect t="10715"/>
          <a:stretch>
            <a:fillRect/>
          </a:stretch>
        </p:blipFill>
        <p:spPr bwMode="auto">
          <a:xfrm>
            <a:off x="1981200" y="4267200"/>
            <a:ext cx="1905000" cy="170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15" descr="C:\Documents and Settings\rachelw\Local Settings\Temporary Internet Files\Content.IE5\Y9SSFAL6\MP910216530[1].jpg"/>
          <p:cNvPicPr>
            <a:picLocks noChangeAspect="1" noChangeArrowheads="1"/>
          </p:cNvPicPr>
          <p:nvPr/>
        </p:nvPicPr>
        <p:blipFill>
          <a:blip r:embed="rId3" cstate="print"/>
          <a:srcRect t="14807"/>
          <a:stretch>
            <a:fillRect/>
          </a:stretch>
        </p:blipFill>
        <p:spPr bwMode="auto">
          <a:xfrm>
            <a:off x="6858000" y="1905000"/>
            <a:ext cx="2267687" cy="2895600"/>
          </a:xfrm>
          <a:prstGeom prst="rect">
            <a:avLst/>
          </a:prstGeom>
          <a:ln>
            <a:noFill/>
          </a:ln>
          <a:effectLst>
            <a:softEdge rad="112500"/>
          </a:effectLst>
        </p:spPr>
      </p:pic>
      <p:sp>
        <p:nvSpPr>
          <p:cNvPr id="33795" name="Title 1"/>
          <p:cNvSpPr>
            <a:spLocks noGrp="1"/>
          </p:cNvSpPr>
          <p:nvPr>
            <p:ph type="title"/>
          </p:nvPr>
        </p:nvSpPr>
        <p:spPr>
          <a:xfrm>
            <a:off x="381000" y="76200"/>
            <a:ext cx="8305800" cy="1295400"/>
          </a:xfrm>
        </p:spPr>
        <p:txBody>
          <a:bodyPr/>
          <a:lstStyle/>
          <a:p>
            <a:pPr algn="ctr" eaLnBrk="1" hangingPunct="1"/>
            <a:r>
              <a:rPr lang="en-US" dirty="0" smtClean="0">
                <a:solidFill>
                  <a:srgbClr val="CCECFF"/>
                </a:solidFill>
              </a:rPr>
              <a:t>Your Plan: Assets	</a:t>
            </a:r>
          </a:p>
        </p:txBody>
      </p:sp>
      <p:sp>
        <p:nvSpPr>
          <p:cNvPr id="33796" name="Content Placeholder 2"/>
          <p:cNvSpPr>
            <a:spLocks noGrp="1"/>
          </p:cNvSpPr>
          <p:nvPr>
            <p:ph idx="1"/>
          </p:nvPr>
        </p:nvSpPr>
        <p:spPr>
          <a:xfrm>
            <a:off x="228600" y="1676400"/>
            <a:ext cx="6781800" cy="3429000"/>
          </a:xfrm>
        </p:spPr>
        <p:txBody>
          <a:bodyPr/>
          <a:lstStyle/>
          <a:p>
            <a:pPr eaLnBrk="1" hangingPunct="1"/>
            <a:r>
              <a:rPr lang="en-US" sz="3600" dirty="0" smtClean="0"/>
              <a:t>Identify your assets:</a:t>
            </a:r>
          </a:p>
          <a:p>
            <a:pPr lvl="1" eaLnBrk="1" hangingPunct="1">
              <a:buFont typeface="Wingdings" pitchFamily="2" charset="2"/>
              <a:buChar char="§"/>
            </a:pPr>
            <a:r>
              <a:rPr lang="en-US" dirty="0" smtClean="0">
                <a:solidFill>
                  <a:srgbClr val="CCECFF"/>
                </a:solidFill>
              </a:rPr>
              <a:t>What organizations are contributing?</a:t>
            </a:r>
          </a:p>
          <a:p>
            <a:pPr lvl="1" eaLnBrk="1" hangingPunct="1">
              <a:buFont typeface="Wingdings" pitchFamily="2" charset="2"/>
              <a:buChar char="§"/>
            </a:pPr>
            <a:r>
              <a:rPr lang="en-US" dirty="0" smtClean="0">
                <a:solidFill>
                  <a:srgbClr val="CCECFF"/>
                </a:solidFill>
              </a:rPr>
              <a:t>What individuals are contributing?</a:t>
            </a:r>
          </a:p>
          <a:p>
            <a:pPr lvl="1" eaLnBrk="1" hangingPunct="1"/>
            <a:endParaRPr lang="en-US" dirty="0" smtClean="0"/>
          </a:p>
          <a:p>
            <a:pPr eaLnBrk="1" hangingPunct="1"/>
            <a:r>
              <a:rPr lang="en-US" sz="3600" dirty="0" smtClean="0"/>
              <a:t>Are there missing pieces? If so, who can help with these?</a:t>
            </a:r>
          </a:p>
          <a:p>
            <a:pPr eaLnBrk="1" hangingPunct="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0" y="1219200"/>
            <a:ext cx="7543800" cy="1362075"/>
          </a:xfrm>
        </p:spPr>
        <p:txBody>
          <a:bodyPr/>
          <a:lstStyle/>
          <a:p>
            <a:pPr algn="ctr" eaLnBrk="1" hangingPunct="1"/>
            <a:r>
              <a:rPr lang="en-US" smtClean="0">
                <a:solidFill>
                  <a:srgbClr val="CCECFF"/>
                </a:solidFill>
              </a:rPr>
              <a:t>Planning for Action</a:t>
            </a:r>
          </a:p>
        </p:txBody>
      </p:sp>
      <p:pic>
        <p:nvPicPr>
          <p:cNvPr id="3074" name="Picture 2" descr="C:\Documents and Settings\rachelw\Local Settings\Temporary Internet Files\Content.IE5\L18N99FB\MP900386410[1].jpg"/>
          <p:cNvPicPr>
            <a:picLocks noChangeAspect="1" noChangeArrowheads="1"/>
          </p:cNvPicPr>
          <p:nvPr/>
        </p:nvPicPr>
        <p:blipFill>
          <a:blip r:embed="rId3" cstate="print"/>
          <a:srcRect/>
          <a:stretch>
            <a:fillRect/>
          </a:stretch>
        </p:blipFill>
        <p:spPr bwMode="auto">
          <a:xfrm>
            <a:off x="2590800" y="2438400"/>
            <a:ext cx="3657600" cy="2962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76200"/>
            <a:ext cx="7620000" cy="1295400"/>
          </a:xfrm>
        </p:spPr>
        <p:txBody>
          <a:bodyPr/>
          <a:lstStyle/>
          <a:p>
            <a:pPr algn="ctr" eaLnBrk="1" hangingPunct="1"/>
            <a:r>
              <a:rPr lang="en-US" smtClean="0">
                <a:solidFill>
                  <a:srgbClr val="CCECFF"/>
                </a:solidFill>
              </a:rPr>
              <a:t>Session Overview</a:t>
            </a:r>
          </a:p>
        </p:txBody>
      </p:sp>
      <p:sp>
        <p:nvSpPr>
          <p:cNvPr id="5123" name="Content Placeholder 2"/>
          <p:cNvSpPr>
            <a:spLocks noGrp="1"/>
          </p:cNvSpPr>
          <p:nvPr>
            <p:ph idx="1"/>
          </p:nvPr>
        </p:nvSpPr>
        <p:spPr>
          <a:xfrm>
            <a:off x="838200" y="1524000"/>
            <a:ext cx="7391400" cy="2819400"/>
          </a:xfrm>
        </p:spPr>
        <p:txBody>
          <a:bodyPr/>
          <a:lstStyle/>
          <a:p>
            <a:pPr eaLnBrk="1" hangingPunct="1"/>
            <a:r>
              <a:rPr lang="en-US" sz="4000" dirty="0" smtClean="0"/>
              <a:t>Defining the Regional Goal(s)</a:t>
            </a:r>
          </a:p>
          <a:p>
            <a:pPr eaLnBrk="1" hangingPunct="1"/>
            <a:r>
              <a:rPr lang="en-US" sz="4000" dirty="0" smtClean="0"/>
              <a:t>Identifying the ABCs of Success</a:t>
            </a:r>
          </a:p>
          <a:p>
            <a:pPr eaLnBrk="1" hangingPunct="1"/>
            <a:r>
              <a:rPr lang="en-US" sz="4000" dirty="0" smtClean="0"/>
              <a:t>Selecting Strategies</a:t>
            </a:r>
          </a:p>
          <a:p>
            <a:pPr eaLnBrk="1" hangingPunct="1"/>
            <a:r>
              <a:rPr lang="en-US" sz="4000" dirty="0" smtClean="0"/>
              <a:t>Planning for Action</a:t>
            </a:r>
          </a:p>
          <a:p>
            <a:pPr eaLnBrk="1" hangingPunct="1"/>
            <a:endParaRPr lang="en-US" dirty="0" smtClean="0"/>
          </a:p>
          <a:p>
            <a:pPr eaLnBrk="1" hangingPunct="1"/>
            <a:endParaRPr lang="en-US" dirty="0" smtClean="0"/>
          </a:p>
        </p:txBody>
      </p:sp>
      <p:pic>
        <p:nvPicPr>
          <p:cNvPr id="3075" name="Picture 3" descr="C:\Documents and Settings\rachelw\My Documents\My Pictures\Microsoft Clip Organizer\j0407401.jpg"/>
          <p:cNvPicPr>
            <a:picLocks noChangeAspect="1" noChangeArrowheads="1"/>
          </p:cNvPicPr>
          <p:nvPr/>
        </p:nvPicPr>
        <p:blipFill>
          <a:blip r:embed="rId3" cstate="print"/>
          <a:srcRect/>
          <a:stretch>
            <a:fillRect/>
          </a:stretch>
        </p:blipFill>
        <p:spPr bwMode="auto">
          <a:xfrm>
            <a:off x="6688336" y="2819400"/>
            <a:ext cx="2074664"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381000"/>
            <a:ext cx="7793038" cy="838200"/>
          </a:xfrm>
        </p:spPr>
        <p:txBody>
          <a:bodyPr/>
          <a:lstStyle/>
          <a:p>
            <a:pPr algn="ctr" eaLnBrk="1" hangingPunct="1"/>
            <a:r>
              <a:rPr lang="en-US" sz="3600" smtClean="0">
                <a:solidFill>
                  <a:srgbClr val="CCECFF"/>
                </a:solidFill>
              </a:rPr>
              <a:t>Developing a Plan of Action</a:t>
            </a:r>
          </a:p>
        </p:txBody>
      </p:sp>
      <p:sp>
        <p:nvSpPr>
          <p:cNvPr id="22531" name="Rectangle 3"/>
          <p:cNvSpPr>
            <a:spLocks noGrp="1" noChangeArrowheads="1"/>
          </p:cNvSpPr>
          <p:nvPr>
            <p:ph idx="1"/>
          </p:nvPr>
        </p:nvSpPr>
        <p:spPr>
          <a:xfrm>
            <a:off x="838200" y="1447800"/>
            <a:ext cx="5105400" cy="4267200"/>
          </a:xfrm>
        </p:spPr>
        <p:txBody>
          <a:bodyPr/>
          <a:lstStyle/>
          <a:p>
            <a:pPr marL="0" indent="0" eaLnBrk="1" hangingPunct="1">
              <a:lnSpc>
                <a:spcPct val="90000"/>
              </a:lnSpc>
              <a:buFontTx/>
              <a:buNone/>
              <a:defRPr/>
            </a:pPr>
            <a:r>
              <a:rPr lang="en-US" sz="2800" b="1" dirty="0" smtClean="0"/>
              <a:t>Four Key Elements:</a:t>
            </a:r>
          </a:p>
          <a:p>
            <a:pPr marL="514350" indent="-457200" eaLnBrk="1" hangingPunct="1">
              <a:lnSpc>
                <a:spcPct val="90000"/>
              </a:lnSpc>
              <a:buFont typeface="Arial" pitchFamily="34" charset="0"/>
              <a:buChar char="•"/>
              <a:defRPr/>
            </a:pPr>
            <a:r>
              <a:rPr lang="en-US" sz="2400" b="1" dirty="0" smtClean="0">
                <a:solidFill>
                  <a:srgbClr val="FFFF00"/>
                </a:solidFill>
              </a:rPr>
              <a:t>Specific steps </a:t>
            </a:r>
            <a:r>
              <a:rPr lang="en-US" sz="2400" dirty="0" smtClean="0"/>
              <a:t>to be carried out</a:t>
            </a:r>
          </a:p>
          <a:p>
            <a:pPr marL="514350" indent="-457200" eaLnBrk="1" hangingPunct="1">
              <a:lnSpc>
                <a:spcPct val="90000"/>
              </a:lnSpc>
              <a:buFont typeface="Arial" pitchFamily="34" charset="0"/>
              <a:buChar char="•"/>
              <a:defRPr/>
            </a:pPr>
            <a:endParaRPr lang="en-US" sz="2400" dirty="0" smtClean="0"/>
          </a:p>
          <a:p>
            <a:pPr marL="514350" indent="-457200" eaLnBrk="1" hangingPunct="1">
              <a:lnSpc>
                <a:spcPct val="90000"/>
              </a:lnSpc>
              <a:buFont typeface="Arial" pitchFamily="34" charset="0"/>
              <a:buChar char="•"/>
              <a:defRPr/>
            </a:pPr>
            <a:r>
              <a:rPr lang="en-US" sz="2400" b="1" dirty="0" smtClean="0">
                <a:solidFill>
                  <a:srgbClr val="FFFF00"/>
                </a:solidFill>
              </a:rPr>
              <a:t>Person</a:t>
            </a:r>
            <a:r>
              <a:rPr lang="en-US" sz="2400" dirty="0" smtClean="0"/>
              <a:t> who will take leadership for each step</a:t>
            </a:r>
          </a:p>
          <a:p>
            <a:pPr marL="514350" indent="-457200" eaLnBrk="1" hangingPunct="1">
              <a:lnSpc>
                <a:spcPct val="90000"/>
              </a:lnSpc>
              <a:buFont typeface="Arial" pitchFamily="34" charset="0"/>
              <a:buChar char="•"/>
              <a:defRPr/>
            </a:pPr>
            <a:endParaRPr lang="en-US" sz="2400" dirty="0" smtClean="0"/>
          </a:p>
          <a:p>
            <a:pPr marL="514350" indent="-457200" eaLnBrk="1" hangingPunct="1">
              <a:lnSpc>
                <a:spcPct val="90000"/>
              </a:lnSpc>
              <a:buFont typeface="Arial" pitchFamily="34" charset="0"/>
              <a:buChar char="•"/>
              <a:defRPr/>
            </a:pPr>
            <a:r>
              <a:rPr lang="en-US" sz="2400" b="1" dirty="0" smtClean="0">
                <a:solidFill>
                  <a:srgbClr val="FFFF00"/>
                </a:solidFill>
              </a:rPr>
              <a:t>Realistic timetable </a:t>
            </a:r>
            <a:r>
              <a:rPr lang="en-US" sz="2400" dirty="0" smtClean="0"/>
              <a:t>for completion of each step</a:t>
            </a:r>
          </a:p>
          <a:p>
            <a:pPr marL="514350" indent="-457200" eaLnBrk="1" hangingPunct="1">
              <a:lnSpc>
                <a:spcPct val="90000"/>
              </a:lnSpc>
              <a:buFontTx/>
              <a:buNone/>
              <a:defRPr/>
            </a:pPr>
            <a:endParaRPr lang="en-US" sz="2400" dirty="0" smtClean="0"/>
          </a:p>
          <a:p>
            <a:pPr marL="514350" indent="-457200" eaLnBrk="1" hangingPunct="1">
              <a:lnSpc>
                <a:spcPct val="90000"/>
              </a:lnSpc>
              <a:buFont typeface="Arial" pitchFamily="34" charset="0"/>
              <a:buChar char="•"/>
              <a:defRPr/>
            </a:pPr>
            <a:r>
              <a:rPr lang="en-US" sz="2400" b="1" dirty="0" smtClean="0">
                <a:solidFill>
                  <a:srgbClr val="FFFF00"/>
                </a:solidFill>
              </a:rPr>
              <a:t>Regular checkpoints </a:t>
            </a:r>
            <a:r>
              <a:rPr lang="en-US" sz="2400" dirty="0" smtClean="0"/>
              <a:t>to ensure progress &amp; address barriers</a:t>
            </a:r>
          </a:p>
          <a:p>
            <a:pPr marL="514350" indent="-457200" eaLnBrk="1" hangingPunct="1">
              <a:lnSpc>
                <a:spcPct val="90000"/>
              </a:lnSpc>
              <a:buFont typeface="Arial" pitchFamily="34" charset="0"/>
              <a:buChar char="•"/>
              <a:defRPr/>
            </a:pPr>
            <a:endParaRPr lang="en-US" sz="2400" dirty="0" smtClean="0"/>
          </a:p>
          <a:p>
            <a:pPr marL="514350" indent="-457200" eaLnBrk="1" hangingPunct="1">
              <a:lnSpc>
                <a:spcPct val="90000"/>
              </a:lnSpc>
              <a:buFont typeface="Arial" pitchFamily="34" charset="0"/>
              <a:buChar char="•"/>
              <a:defRPr/>
            </a:pPr>
            <a:endParaRPr lang="en-US" sz="2800" dirty="0" smtClean="0">
              <a:solidFill>
                <a:schemeClr val="accent3">
                  <a:lumMod val="40000"/>
                  <a:lumOff val="60000"/>
                </a:schemeClr>
              </a:solidFill>
            </a:endParaRPr>
          </a:p>
        </p:txBody>
      </p:sp>
      <p:pic>
        <p:nvPicPr>
          <p:cNvPr id="4099" name="Picture 3" descr="C:\Documents and Settings\rachelw\Local Settings\Temporary Internet Files\Content.IE5\AZCKCZPP\MPj03096400000[1].jpg"/>
          <p:cNvPicPr>
            <a:picLocks noChangeAspect="1" noChangeArrowheads="1"/>
          </p:cNvPicPr>
          <p:nvPr/>
        </p:nvPicPr>
        <p:blipFill>
          <a:blip r:embed="rId3" cstate="print"/>
          <a:srcRect/>
          <a:stretch>
            <a:fillRect/>
          </a:stretch>
        </p:blipFill>
        <p:spPr bwMode="auto">
          <a:xfrm>
            <a:off x="6295136" y="1905000"/>
            <a:ext cx="2391664"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381000"/>
            <a:ext cx="8763000" cy="1295400"/>
          </a:xfrm>
        </p:spPr>
        <p:txBody>
          <a:bodyPr/>
          <a:lstStyle/>
          <a:p>
            <a:pPr algn="ctr" eaLnBrk="1" hangingPunct="1"/>
            <a:r>
              <a:rPr lang="en-US" smtClean="0">
                <a:solidFill>
                  <a:srgbClr val="CCECFF"/>
                </a:solidFill>
              </a:rPr>
              <a:t>Your Plan:  </a:t>
            </a:r>
            <a:br>
              <a:rPr lang="en-US" smtClean="0">
                <a:solidFill>
                  <a:srgbClr val="CCECFF"/>
                </a:solidFill>
              </a:rPr>
            </a:br>
            <a:r>
              <a:rPr lang="en-US" smtClean="0">
                <a:solidFill>
                  <a:srgbClr val="CCECFF"/>
                </a:solidFill>
              </a:rPr>
              <a:t>Gearing Up for Action</a:t>
            </a:r>
          </a:p>
        </p:txBody>
      </p:sp>
      <p:pic>
        <p:nvPicPr>
          <p:cNvPr id="4100" name="Picture 4" descr="C:\Documents and Settings\rachelw\Local Settings\Temporary Internet Files\Content.IE5\XS92VMBC\MP900427710[1].jpg"/>
          <p:cNvPicPr>
            <a:picLocks noChangeAspect="1" noChangeArrowheads="1"/>
          </p:cNvPicPr>
          <p:nvPr/>
        </p:nvPicPr>
        <p:blipFill>
          <a:blip r:embed="rId3" cstate="print"/>
          <a:srcRect/>
          <a:stretch>
            <a:fillRect/>
          </a:stretch>
        </p:blipFill>
        <p:spPr bwMode="auto">
          <a:xfrm>
            <a:off x="2895600" y="1981200"/>
            <a:ext cx="3505200" cy="3505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rachelw\Local Settings\Temporary Internet Files\Content.IE5\I6UA759J\MP900401131[1].jpg"/>
          <p:cNvPicPr>
            <a:picLocks noChangeAspect="1" noChangeArrowheads="1"/>
          </p:cNvPicPr>
          <p:nvPr/>
        </p:nvPicPr>
        <p:blipFill>
          <a:blip r:embed="rId3" cstate="print"/>
          <a:srcRect l="15212" r="14815"/>
          <a:stretch>
            <a:fillRect/>
          </a:stretch>
        </p:blipFill>
        <p:spPr bwMode="auto">
          <a:xfrm>
            <a:off x="7162800" y="1973809"/>
            <a:ext cx="1752600" cy="31315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7891" name="Title 1"/>
          <p:cNvSpPr>
            <a:spLocks noGrp="1"/>
          </p:cNvSpPr>
          <p:nvPr>
            <p:ph type="title"/>
          </p:nvPr>
        </p:nvSpPr>
        <p:spPr>
          <a:xfrm>
            <a:off x="381000" y="76200"/>
            <a:ext cx="8305800" cy="1295400"/>
          </a:xfrm>
        </p:spPr>
        <p:txBody>
          <a:bodyPr/>
          <a:lstStyle/>
          <a:p>
            <a:pPr algn="ctr" eaLnBrk="1" hangingPunct="1"/>
            <a:r>
              <a:rPr lang="en-US" smtClean="0">
                <a:solidFill>
                  <a:srgbClr val="CCECFF"/>
                </a:solidFill>
              </a:rPr>
              <a:t>Final Reflections</a:t>
            </a:r>
          </a:p>
        </p:txBody>
      </p:sp>
      <p:sp>
        <p:nvSpPr>
          <p:cNvPr id="37892" name="Content Placeholder 2"/>
          <p:cNvSpPr>
            <a:spLocks noGrp="1"/>
          </p:cNvSpPr>
          <p:nvPr>
            <p:ph idx="1"/>
          </p:nvPr>
        </p:nvSpPr>
        <p:spPr>
          <a:xfrm>
            <a:off x="457200" y="1752600"/>
            <a:ext cx="6553200" cy="3886200"/>
          </a:xfrm>
        </p:spPr>
        <p:txBody>
          <a:bodyPr/>
          <a:lstStyle/>
          <a:p>
            <a:pPr marL="0" indent="0" eaLnBrk="1" hangingPunct="1">
              <a:buFontTx/>
              <a:buNone/>
            </a:pPr>
            <a:r>
              <a:rPr lang="en-US" b="1" dirty="0" smtClean="0"/>
              <a:t>Takeaways from this module?</a:t>
            </a:r>
          </a:p>
          <a:p>
            <a:pPr lvl="1" eaLnBrk="1" hangingPunct="1">
              <a:buFont typeface="Arial" charset="0"/>
              <a:buChar char="•"/>
            </a:pPr>
            <a:r>
              <a:rPr lang="en-US" dirty="0" smtClean="0">
                <a:solidFill>
                  <a:srgbClr val="CCECFF"/>
                </a:solidFill>
              </a:rPr>
              <a:t>What did you find most helpful?</a:t>
            </a:r>
          </a:p>
          <a:p>
            <a:pPr lvl="1" eaLnBrk="1" hangingPunct="1">
              <a:buFont typeface="Arial" charset="0"/>
              <a:buChar char="•"/>
            </a:pPr>
            <a:r>
              <a:rPr lang="en-US" dirty="0" smtClean="0">
                <a:solidFill>
                  <a:srgbClr val="CCECFF"/>
                </a:solidFill>
              </a:rPr>
              <a:t>What did you find confusing?</a:t>
            </a:r>
          </a:p>
          <a:p>
            <a:pPr lvl="1" eaLnBrk="1" hangingPunct="1">
              <a:buFont typeface="Arial" charset="0"/>
              <a:buChar char="•"/>
            </a:pPr>
            <a:r>
              <a:rPr lang="en-US" dirty="0" smtClean="0">
                <a:solidFill>
                  <a:srgbClr val="CCECFF"/>
                </a:solidFill>
              </a:rPr>
              <a:t>What do you hope to implement?</a:t>
            </a:r>
          </a:p>
          <a:p>
            <a:pPr lvl="1" eaLnBrk="1" hangingPunct="1">
              <a:buFont typeface="Arial" charset="0"/>
              <a:buChar char="•"/>
            </a:pPr>
            <a:r>
              <a:rPr lang="en-US" dirty="0" smtClean="0">
                <a:solidFill>
                  <a:srgbClr val="CCECFF"/>
                </a:solidFill>
              </a:rPr>
              <a:t>Other items?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en-US" dirty="0" smtClean="0">
                <a:solidFill>
                  <a:srgbClr val="CCECFF"/>
                </a:solidFill>
              </a:rPr>
              <a:t>Homework</a:t>
            </a:r>
          </a:p>
        </p:txBody>
      </p:sp>
      <p:sp>
        <p:nvSpPr>
          <p:cNvPr id="38915" name="Content Placeholder 2"/>
          <p:cNvSpPr>
            <a:spLocks noGrp="1"/>
          </p:cNvSpPr>
          <p:nvPr>
            <p:ph idx="1"/>
          </p:nvPr>
        </p:nvSpPr>
        <p:spPr/>
        <p:txBody>
          <a:bodyPr/>
          <a:lstStyle/>
          <a:p>
            <a:pPr eaLnBrk="1" hangingPunct="1">
              <a:buFontTx/>
              <a:buNone/>
            </a:pPr>
            <a:r>
              <a:rPr lang="en-US" dirty="0" smtClean="0"/>
              <a:t>For each regional goal, complete a:</a:t>
            </a:r>
          </a:p>
          <a:p>
            <a:pPr eaLnBrk="1" hangingPunct="1"/>
            <a:r>
              <a:rPr lang="en-US" dirty="0" smtClean="0"/>
              <a:t>Planning Chart</a:t>
            </a:r>
          </a:p>
          <a:p>
            <a:pPr eaLnBrk="1" hangingPunct="1"/>
            <a:r>
              <a:rPr lang="en-US" dirty="0" smtClean="0"/>
              <a:t>Plan of Action</a:t>
            </a:r>
          </a:p>
          <a:p>
            <a:pPr eaLnBrk="1" hangingPunct="1"/>
            <a:endParaRPr lang="en-US" dirty="0" smtClean="0"/>
          </a:p>
          <a:p>
            <a:pPr indent="0" eaLnBrk="1" hangingPunct="1">
              <a:buFontTx/>
              <a:buNone/>
            </a:pPr>
            <a:r>
              <a:rPr lang="en-US" dirty="0" smtClean="0"/>
              <a:t>These will form the foundation for the final module, Measuring for Success.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0"/>
            <a:ext cx="8153400" cy="1295400"/>
          </a:xfrm>
        </p:spPr>
        <p:txBody>
          <a:bodyPr/>
          <a:lstStyle/>
          <a:p>
            <a:pPr algn="ctr" eaLnBrk="1" hangingPunct="1"/>
            <a:r>
              <a:rPr lang="en-US" dirty="0" smtClean="0">
                <a:solidFill>
                  <a:srgbClr val="CCECFF"/>
                </a:solidFill>
              </a:rPr>
              <a:t>Looking Ahead: Module Nine</a:t>
            </a:r>
          </a:p>
        </p:txBody>
      </p:sp>
      <p:sp>
        <p:nvSpPr>
          <p:cNvPr id="39939" name="Content Placeholder 2"/>
          <p:cNvSpPr>
            <a:spLocks noGrp="1"/>
          </p:cNvSpPr>
          <p:nvPr>
            <p:ph idx="1"/>
          </p:nvPr>
        </p:nvSpPr>
        <p:spPr>
          <a:xfrm>
            <a:off x="685800" y="1524000"/>
            <a:ext cx="7620000" cy="4114800"/>
          </a:xfrm>
        </p:spPr>
        <p:txBody>
          <a:bodyPr/>
          <a:lstStyle/>
          <a:p>
            <a:pPr eaLnBrk="1" hangingPunct="1"/>
            <a:r>
              <a:rPr lang="en-US" smtClean="0"/>
              <a:t>Exploring the Value of Measuring</a:t>
            </a:r>
          </a:p>
          <a:p>
            <a:pPr eaLnBrk="1" hangingPunct="1"/>
            <a:r>
              <a:rPr lang="en-US" smtClean="0"/>
              <a:t>Deciding What to Measure</a:t>
            </a:r>
          </a:p>
          <a:p>
            <a:pPr eaLnBrk="1" hangingPunct="1"/>
            <a:r>
              <a:rPr lang="en-US" smtClean="0"/>
              <a:t>Using Measures to Promote Success</a:t>
            </a:r>
          </a:p>
          <a:p>
            <a:pPr eaLnBrk="1" hangingPunct="1"/>
            <a:r>
              <a:rPr lang="en-US" smtClean="0"/>
              <a:t>Tracking Appropriate Measures</a:t>
            </a:r>
          </a:p>
          <a:p>
            <a:pPr eaLnBrk="1" hangingPunct="1"/>
            <a:r>
              <a:rPr lang="en-US" smtClean="0"/>
              <a:t>Creating a Regional Plan for Measuring Success</a:t>
            </a:r>
          </a:p>
          <a:p>
            <a:pPr eaLnBrk="1" hangingPunct="1"/>
            <a:endParaRPr lang="en-US" smtClean="0"/>
          </a:p>
        </p:txBody>
      </p:sp>
      <p:pic>
        <p:nvPicPr>
          <p:cNvPr id="4" name="Picture 2" descr="C:\Documents and Settings\rachelw\Local Settings\Temporary Internet Files\Content.IE5\KH42ACZX\MP900422950[1].jpg"/>
          <p:cNvPicPr>
            <a:picLocks noChangeAspect="1" noChangeArrowheads="1"/>
          </p:cNvPicPr>
          <p:nvPr/>
        </p:nvPicPr>
        <p:blipFill>
          <a:blip r:embed="rId3" cstate="print"/>
          <a:srcRect/>
          <a:stretch>
            <a:fillRect/>
          </a:stretch>
        </p:blipFill>
        <p:spPr bwMode="auto">
          <a:xfrm>
            <a:off x="6089972" y="3810000"/>
            <a:ext cx="271909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609600"/>
            <a:ext cx="6477000" cy="1524000"/>
          </a:xfrm>
        </p:spPr>
        <p:txBody>
          <a:bodyPr/>
          <a:lstStyle/>
          <a:p>
            <a:pPr algn="ctr" eaLnBrk="1" hangingPunct="1">
              <a:defRPr/>
            </a:pPr>
            <a:r>
              <a:rPr lang="en-US" dirty="0" smtClean="0">
                <a:solidFill>
                  <a:srgbClr val="CCECFF"/>
                </a:solidFill>
                <a:latin typeface="+mn-lt"/>
              </a:rPr>
              <a:t>Defining the Goal:</a:t>
            </a:r>
            <a:br>
              <a:rPr lang="en-US" dirty="0" smtClean="0">
                <a:solidFill>
                  <a:srgbClr val="CCECFF"/>
                </a:solidFill>
                <a:latin typeface="+mn-lt"/>
              </a:rPr>
            </a:br>
            <a:r>
              <a:rPr lang="en-US" dirty="0" smtClean="0">
                <a:solidFill>
                  <a:srgbClr val="CCECFF"/>
                </a:solidFill>
                <a:latin typeface="+mn-lt"/>
              </a:rPr>
              <a:t>Getting on the Same Path</a:t>
            </a:r>
            <a:endParaRPr lang="en-US" dirty="0">
              <a:solidFill>
                <a:srgbClr val="CCECFF"/>
              </a:solidFill>
              <a:latin typeface="+mn-lt"/>
            </a:endParaRPr>
          </a:p>
        </p:txBody>
      </p:sp>
      <p:pic>
        <p:nvPicPr>
          <p:cNvPr id="2" name="Picture 2" descr="C:\Documents and Settings\rachelw\Local Settings\Temporary Internet Files\Content.IE5\ZHFOAPIH\MP900402340[1].jpg"/>
          <p:cNvPicPr>
            <a:picLocks noChangeAspect="1" noChangeArrowheads="1"/>
          </p:cNvPicPr>
          <p:nvPr/>
        </p:nvPicPr>
        <p:blipFill>
          <a:blip r:embed="rId3" cstate="print"/>
          <a:srcRect/>
          <a:stretch>
            <a:fillRect/>
          </a:stretch>
        </p:blipFill>
        <p:spPr bwMode="auto">
          <a:xfrm>
            <a:off x="762000" y="2514600"/>
            <a:ext cx="3914488" cy="2608639"/>
          </a:xfrm>
          <a:prstGeom prst="rect">
            <a:avLst/>
          </a:prstGeom>
          <a:noFill/>
        </p:spPr>
      </p:pic>
      <p:pic>
        <p:nvPicPr>
          <p:cNvPr id="1029" name="Picture 5" descr="C:\Documents and Settings\rachelw\Local Settings\Temporary Internet Files\Content.IE5\OTHDEQHK\MP900402036[1].jpg"/>
          <p:cNvPicPr>
            <a:picLocks noChangeAspect="1" noChangeArrowheads="1"/>
          </p:cNvPicPr>
          <p:nvPr/>
        </p:nvPicPr>
        <p:blipFill>
          <a:blip r:embed="rId4" cstate="print"/>
          <a:srcRect/>
          <a:stretch>
            <a:fillRect/>
          </a:stretch>
        </p:blipFill>
        <p:spPr bwMode="auto">
          <a:xfrm>
            <a:off x="4953000" y="2514600"/>
            <a:ext cx="3914488" cy="260863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8" name="Picture 18" descr="C:\Documents and Settings\rachelw\Local Settings\Temporary Internet Files\Content.IE5\ZYXACD1C\MP900423748[1].jpg"/>
          <p:cNvPicPr>
            <a:picLocks noChangeAspect="1" noChangeArrowheads="1"/>
          </p:cNvPicPr>
          <p:nvPr/>
        </p:nvPicPr>
        <p:blipFill>
          <a:blip r:embed="rId3" cstate="print"/>
          <a:srcRect/>
          <a:stretch>
            <a:fillRect/>
          </a:stretch>
        </p:blipFill>
        <p:spPr bwMode="auto">
          <a:xfrm>
            <a:off x="5867401" y="3429001"/>
            <a:ext cx="2485132" cy="2514600"/>
          </a:xfrm>
          <a:prstGeom prst="rect">
            <a:avLst/>
          </a:prstGeom>
          <a:noFill/>
        </p:spPr>
      </p:pic>
      <p:sp>
        <p:nvSpPr>
          <p:cNvPr id="2" name="Title 1"/>
          <p:cNvSpPr>
            <a:spLocks noGrp="1"/>
          </p:cNvSpPr>
          <p:nvPr>
            <p:ph type="title"/>
          </p:nvPr>
        </p:nvSpPr>
        <p:spPr>
          <a:xfrm>
            <a:off x="304800" y="228600"/>
            <a:ext cx="8610600" cy="1066800"/>
          </a:xfrm>
        </p:spPr>
        <p:txBody>
          <a:bodyPr/>
          <a:lstStyle/>
          <a:p>
            <a:pPr algn="ctr"/>
            <a:r>
              <a:rPr lang="en-US" dirty="0" smtClean="0">
                <a:solidFill>
                  <a:srgbClr val="CCECFF"/>
                </a:solidFill>
              </a:rPr>
              <a:t>Considering Potential Goals</a:t>
            </a:r>
            <a:endParaRPr lang="en-US" dirty="0">
              <a:solidFill>
                <a:srgbClr val="CCECFF"/>
              </a:solidFill>
            </a:endParaRPr>
          </a:p>
        </p:txBody>
      </p:sp>
      <p:sp>
        <p:nvSpPr>
          <p:cNvPr id="3" name="Content Placeholder 2"/>
          <p:cNvSpPr>
            <a:spLocks noGrp="1"/>
          </p:cNvSpPr>
          <p:nvPr>
            <p:ph idx="1"/>
          </p:nvPr>
        </p:nvSpPr>
        <p:spPr>
          <a:xfrm>
            <a:off x="228600" y="1905000"/>
            <a:ext cx="5334000" cy="3581400"/>
          </a:xfrm>
        </p:spPr>
        <p:txBody>
          <a:bodyPr/>
          <a:lstStyle/>
          <a:p>
            <a:r>
              <a:rPr lang="en-US" dirty="0" smtClean="0"/>
              <a:t>Any ideas missing?</a:t>
            </a:r>
          </a:p>
          <a:p>
            <a:r>
              <a:rPr lang="en-US" dirty="0" smtClean="0"/>
              <a:t>Don’t get bogged down in detail.</a:t>
            </a:r>
          </a:p>
          <a:p>
            <a:r>
              <a:rPr lang="en-US" dirty="0" smtClean="0"/>
              <a:t>Consensus is not necessary </a:t>
            </a:r>
            <a:r>
              <a:rPr lang="en-US" i="1" dirty="0" smtClean="0"/>
              <a:t>yet.</a:t>
            </a:r>
            <a:endParaRPr lang="en-US" i="1" dirty="0"/>
          </a:p>
        </p:txBody>
      </p:sp>
      <p:pic>
        <p:nvPicPr>
          <p:cNvPr id="92173" name="Picture 13" descr="C:\Documents and Settings\rachelw\Local Settings\Temporary Internet Files\Content.IE5\ZHFOAPIH\MP900443225[1].jpg"/>
          <p:cNvPicPr>
            <a:picLocks noChangeAspect="1" noChangeArrowheads="1"/>
          </p:cNvPicPr>
          <p:nvPr/>
        </p:nvPicPr>
        <p:blipFill>
          <a:blip r:embed="rId4" cstate="print"/>
          <a:srcRect/>
          <a:stretch>
            <a:fillRect/>
          </a:stretch>
        </p:blipFill>
        <p:spPr bwMode="auto">
          <a:xfrm>
            <a:off x="5486804" y="1524000"/>
            <a:ext cx="3320565" cy="22097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76200"/>
            <a:ext cx="8534400" cy="838200"/>
          </a:xfrm>
        </p:spPr>
        <p:txBody>
          <a:bodyPr/>
          <a:lstStyle/>
          <a:p>
            <a:pPr algn="ctr" eaLnBrk="1" hangingPunct="1"/>
            <a:r>
              <a:rPr lang="en-US" sz="3600" dirty="0" smtClean="0">
                <a:solidFill>
                  <a:srgbClr val="CCECFF"/>
                </a:solidFill>
              </a:rPr>
              <a:t>The Climate: Elements to Consider </a:t>
            </a:r>
          </a:p>
        </p:txBody>
      </p:sp>
      <p:sp>
        <p:nvSpPr>
          <p:cNvPr id="6" name="Rounded Rectangle 5"/>
          <p:cNvSpPr/>
          <p:nvPr/>
        </p:nvSpPr>
        <p:spPr>
          <a:xfrm>
            <a:off x="3733800" y="2819400"/>
            <a:ext cx="2133600" cy="1600200"/>
          </a:xfrm>
          <a:prstGeom prst="roundRect">
            <a:avLst/>
          </a:prstGeom>
          <a:solidFill>
            <a:srgbClr val="CCECFF"/>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a:solidFill>
                  <a:schemeClr val="bg2"/>
                </a:solidFill>
              </a:rPr>
              <a:t>Regional</a:t>
            </a:r>
          </a:p>
          <a:p>
            <a:pPr algn="ctr">
              <a:defRPr/>
            </a:pPr>
            <a:r>
              <a:rPr lang="en-US" sz="2400" b="1" dirty="0">
                <a:solidFill>
                  <a:schemeClr val="bg2"/>
                </a:solidFill>
              </a:rPr>
              <a:t>Goals</a:t>
            </a:r>
          </a:p>
        </p:txBody>
      </p:sp>
      <p:sp>
        <p:nvSpPr>
          <p:cNvPr id="8" name="Left Arrow 7"/>
          <p:cNvSpPr/>
          <p:nvPr/>
        </p:nvSpPr>
        <p:spPr>
          <a:xfrm rot="520879">
            <a:off x="5723442" y="3621444"/>
            <a:ext cx="694059"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 Arrow 14"/>
          <p:cNvSpPr/>
          <p:nvPr/>
        </p:nvSpPr>
        <p:spPr>
          <a:xfrm rot="9969605">
            <a:off x="3270250" y="3687763"/>
            <a:ext cx="5969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eft Arrow 15"/>
          <p:cNvSpPr/>
          <p:nvPr/>
        </p:nvSpPr>
        <p:spPr>
          <a:xfrm rot="13668301">
            <a:off x="3663191" y="2484729"/>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eft Arrow 16"/>
          <p:cNvSpPr/>
          <p:nvPr/>
        </p:nvSpPr>
        <p:spPr>
          <a:xfrm rot="5400000">
            <a:off x="4533900" y="4305300"/>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Arrow 17"/>
          <p:cNvSpPr/>
          <p:nvPr/>
        </p:nvSpPr>
        <p:spPr>
          <a:xfrm rot="18612736">
            <a:off x="5641975" y="2560638"/>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143000" y="3124200"/>
            <a:ext cx="22098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t>Past history &amp; strategies</a:t>
            </a:r>
            <a:endParaRPr lang="en-US" sz="2000" b="1" dirty="0"/>
          </a:p>
        </p:txBody>
      </p:sp>
      <p:sp>
        <p:nvSpPr>
          <p:cNvPr id="23" name="Oval 22"/>
          <p:cNvSpPr/>
          <p:nvPr/>
        </p:nvSpPr>
        <p:spPr>
          <a:xfrm>
            <a:off x="3657600" y="4724400"/>
            <a:ext cx="22860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t>Regional </a:t>
            </a:r>
            <a:r>
              <a:rPr lang="en-US" sz="2000" b="1" dirty="0" smtClean="0"/>
              <a:t>assets</a:t>
            </a:r>
            <a:endParaRPr lang="en-US" sz="2000" b="1" dirty="0"/>
          </a:p>
        </p:txBody>
      </p:sp>
      <p:sp>
        <p:nvSpPr>
          <p:cNvPr id="24" name="Oval 23"/>
          <p:cNvSpPr/>
          <p:nvPr/>
        </p:nvSpPr>
        <p:spPr>
          <a:xfrm>
            <a:off x="5410200" y="838200"/>
            <a:ext cx="22860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t>Economic</a:t>
            </a:r>
          </a:p>
          <a:p>
            <a:pPr algn="ctr">
              <a:defRPr/>
            </a:pPr>
            <a:r>
              <a:rPr lang="en-US" sz="2000" b="1" dirty="0" smtClean="0"/>
              <a:t>strength</a:t>
            </a:r>
            <a:endParaRPr lang="en-US" sz="2000" b="1" dirty="0"/>
          </a:p>
        </p:txBody>
      </p:sp>
      <p:sp>
        <p:nvSpPr>
          <p:cNvPr id="25" name="Oval 24"/>
          <p:cNvSpPr/>
          <p:nvPr/>
        </p:nvSpPr>
        <p:spPr>
          <a:xfrm>
            <a:off x="6324600" y="3124200"/>
            <a:ext cx="2209800" cy="2057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t>Potential </a:t>
            </a:r>
            <a:r>
              <a:rPr lang="en-US" sz="2000" b="1" dirty="0" smtClean="0"/>
              <a:t>barriers</a:t>
            </a:r>
            <a:endParaRPr lang="en-US" sz="2000" b="1" dirty="0"/>
          </a:p>
        </p:txBody>
      </p:sp>
      <p:sp>
        <p:nvSpPr>
          <p:cNvPr id="5" name="Oval 4"/>
          <p:cNvSpPr/>
          <p:nvPr/>
        </p:nvSpPr>
        <p:spPr>
          <a:xfrm>
            <a:off x="2133600" y="838200"/>
            <a:ext cx="22098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t>Regional</a:t>
            </a:r>
            <a:endParaRPr lang="en-US" sz="2000" b="1" dirty="0"/>
          </a:p>
          <a:p>
            <a:pPr algn="ctr">
              <a:defRPr/>
            </a:pPr>
            <a:r>
              <a:rPr lang="en-US" sz="2000" b="1" dirty="0"/>
              <a:t>d</a:t>
            </a:r>
            <a:r>
              <a:rPr lang="en-US" sz="2000" b="1" dirty="0" smtClean="0"/>
              <a:t>ata</a:t>
            </a:r>
            <a:endParaRPr lang="en-US" sz="2000" b="1"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76200"/>
            <a:ext cx="8077200" cy="838200"/>
          </a:xfrm>
        </p:spPr>
        <p:txBody>
          <a:bodyPr/>
          <a:lstStyle/>
          <a:p>
            <a:pPr algn="ctr" eaLnBrk="1" hangingPunct="1"/>
            <a:r>
              <a:rPr lang="en-US" dirty="0" smtClean="0">
                <a:solidFill>
                  <a:srgbClr val="CCECFF"/>
                </a:solidFill>
              </a:rPr>
              <a:t>Evaluating a Potential Goal</a:t>
            </a:r>
            <a:endParaRPr lang="en-US" dirty="0" smtClean="0">
              <a:solidFill>
                <a:srgbClr val="E1F9FB"/>
              </a:solidFill>
            </a:endParaRPr>
          </a:p>
        </p:txBody>
      </p:sp>
      <p:sp>
        <p:nvSpPr>
          <p:cNvPr id="6" name="Rounded Rectangle 5"/>
          <p:cNvSpPr/>
          <p:nvPr/>
        </p:nvSpPr>
        <p:spPr>
          <a:xfrm>
            <a:off x="3733800" y="2819400"/>
            <a:ext cx="2133600" cy="1600200"/>
          </a:xfrm>
          <a:prstGeom prst="roundRect">
            <a:avLst/>
          </a:prstGeom>
          <a:solidFill>
            <a:srgbClr val="CCECFF"/>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000" b="1" dirty="0" smtClean="0">
                <a:solidFill>
                  <a:schemeClr val="bg2"/>
                </a:solidFill>
              </a:rPr>
              <a:t>Establish an Entrepreneur-ship Support Network</a:t>
            </a:r>
            <a:endParaRPr lang="en-US" sz="2000" b="1" dirty="0">
              <a:solidFill>
                <a:schemeClr val="bg2"/>
              </a:solidFill>
            </a:endParaRPr>
          </a:p>
        </p:txBody>
      </p:sp>
      <p:sp>
        <p:nvSpPr>
          <p:cNvPr id="8" name="Left Arrow 7"/>
          <p:cNvSpPr/>
          <p:nvPr/>
        </p:nvSpPr>
        <p:spPr>
          <a:xfrm rot="1459982">
            <a:off x="5707063" y="3617913"/>
            <a:ext cx="7112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 Arrow 14"/>
          <p:cNvSpPr/>
          <p:nvPr/>
        </p:nvSpPr>
        <p:spPr>
          <a:xfrm rot="9969605">
            <a:off x="3270250" y="3687763"/>
            <a:ext cx="5969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eft Arrow 15"/>
          <p:cNvSpPr/>
          <p:nvPr/>
        </p:nvSpPr>
        <p:spPr>
          <a:xfrm rot="13668301">
            <a:off x="3511550" y="2560638"/>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eft Arrow 16"/>
          <p:cNvSpPr/>
          <p:nvPr/>
        </p:nvSpPr>
        <p:spPr>
          <a:xfrm rot="5400000">
            <a:off x="4533900" y="4305300"/>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Arrow 17"/>
          <p:cNvSpPr/>
          <p:nvPr/>
        </p:nvSpPr>
        <p:spPr>
          <a:xfrm rot="18612736">
            <a:off x="5641975" y="2560638"/>
            <a:ext cx="533400" cy="457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0" y="3124200"/>
            <a:ext cx="34290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solidFill>
                  <a:schemeClr val="accent2">
                    <a:lumMod val="75000"/>
                  </a:schemeClr>
                </a:solidFill>
              </a:rPr>
              <a:t>Past </a:t>
            </a:r>
            <a:r>
              <a:rPr lang="en-US" sz="2000" b="1" dirty="0" smtClean="0">
                <a:solidFill>
                  <a:schemeClr val="accent2">
                    <a:lumMod val="75000"/>
                  </a:schemeClr>
                </a:solidFill>
              </a:rPr>
              <a:t>Strategies: </a:t>
            </a:r>
            <a:r>
              <a:rPr lang="en-US" sz="2000" b="1" dirty="0" smtClean="0"/>
              <a:t>Business incubator successfully piloted in 1 county</a:t>
            </a:r>
            <a:endParaRPr lang="en-US" sz="2000" b="1" dirty="0"/>
          </a:p>
        </p:txBody>
      </p:sp>
      <p:sp>
        <p:nvSpPr>
          <p:cNvPr id="23" name="Oval 22"/>
          <p:cNvSpPr/>
          <p:nvPr/>
        </p:nvSpPr>
        <p:spPr>
          <a:xfrm>
            <a:off x="2590800" y="4724400"/>
            <a:ext cx="43434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solidFill>
                  <a:schemeClr val="accent2">
                    <a:lumMod val="75000"/>
                  </a:schemeClr>
                </a:solidFill>
              </a:rPr>
              <a:t>Regional </a:t>
            </a:r>
            <a:r>
              <a:rPr lang="en-US" sz="2000" b="1" dirty="0" smtClean="0">
                <a:solidFill>
                  <a:schemeClr val="accent2">
                    <a:lumMod val="75000"/>
                  </a:schemeClr>
                </a:solidFill>
              </a:rPr>
              <a:t>Assets:  </a:t>
            </a:r>
          </a:p>
          <a:p>
            <a:pPr algn="ctr">
              <a:defRPr/>
            </a:pPr>
            <a:r>
              <a:rPr lang="en-US" sz="2000" b="1" dirty="0" smtClean="0"/>
              <a:t>Sm. Bus. Development Center, community college, Extension</a:t>
            </a:r>
            <a:endParaRPr lang="en-US" sz="2000" b="1" dirty="0"/>
          </a:p>
        </p:txBody>
      </p:sp>
      <p:sp>
        <p:nvSpPr>
          <p:cNvPr id="24" name="Oval 23"/>
          <p:cNvSpPr/>
          <p:nvPr/>
        </p:nvSpPr>
        <p:spPr>
          <a:xfrm>
            <a:off x="5181600" y="838200"/>
            <a:ext cx="3505200" cy="1981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solidFill>
                  <a:schemeClr val="accent2">
                    <a:lumMod val="75000"/>
                  </a:schemeClr>
                </a:solidFill>
              </a:rPr>
              <a:t>Economic Strength:  </a:t>
            </a:r>
          </a:p>
          <a:p>
            <a:pPr algn="ctr">
              <a:defRPr/>
            </a:pPr>
            <a:r>
              <a:rPr lang="en-US" sz="2000" b="1" dirty="0" smtClean="0"/>
              <a:t>Strong core of small successful businesses </a:t>
            </a:r>
            <a:endParaRPr lang="en-US" sz="2000" b="1" dirty="0"/>
          </a:p>
        </p:txBody>
      </p:sp>
      <p:sp>
        <p:nvSpPr>
          <p:cNvPr id="25" name="Oval 24"/>
          <p:cNvSpPr/>
          <p:nvPr/>
        </p:nvSpPr>
        <p:spPr>
          <a:xfrm>
            <a:off x="6400800" y="3124200"/>
            <a:ext cx="2743200" cy="2057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solidFill>
                  <a:schemeClr val="accent2">
                    <a:lumMod val="75000"/>
                  </a:schemeClr>
                </a:solidFill>
              </a:rPr>
              <a:t>Potential </a:t>
            </a:r>
            <a:r>
              <a:rPr lang="en-US" sz="2000" b="1" dirty="0" smtClean="0">
                <a:solidFill>
                  <a:schemeClr val="accent2">
                    <a:lumMod val="75000"/>
                  </a:schemeClr>
                </a:solidFill>
              </a:rPr>
              <a:t>Barriers:  </a:t>
            </a:r>
            <a:r>
              <a:rPr lang="en-US" sz="2000" b="1" dirty="0" smtClean="0"/>
              <a:t>Identifying existing resources</a:t>
            </a:r>
            <a:endParaRPr lang="en-US" sz="2000" b="1" dirty="0"/>
          </a:p>
        </p:txBody>
      </p:sp>
      <p:sp>
        <p:nvSpPr>
          <p:cNvPr id="5" name="Oval 4"/>
          <p:cNvSpPr/>
          <p:nvPr/>
        </p:nvSpPr>
        <p:spPr>
          <a:xfrm>
            <a:off x="685800" y="838200"/>
            <a:ext cx="3657600" cy="19050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smtClean="0">
                <a:solidFill>
                  <a:schemeClr val="accent2">
                    <a:lumMod val="75000"/>
                  </a:schemeClr>
                </a:solidFill>
              </a:rPr>
              <a:t>Regional</a:t>
            </a:r>
            <a:endParaRPr lang="en-US" sz="2000" b="1" dirty="0">
              <a:solidFill>
                <a:schemeClr val="accent2">
                  <a:lumMod val="75000"/>
                </a:schemeClr>
              </a:solidFill>
            </a:endParaRPr>
          </a:p>
          <a:p>
            <a:pPr algn="ctr">
              <a:defRPr/>
            </a:pPr>
            <a:r>
              <a:rPr lang="en-US" sz="2000" b="1" dirty="0" smtClean="0">
                <a:solidFill>
                  <a:schemeClr val="accent2">
                    <a:lumMod val="75000"/>
                  </a:schemeClr>
                </a:solidFill>
              </a:rPr>
              <a:t>Data:  </a:t>
            </a:r>
          </a:p>
          <a:p>
            <a:pPr algn="ctr">
              <a:defRPr/>
            </a:pPr>
            <a:r>
              <a:rPr lang="en-US" sz="2000" b="1" dirty="0" smtClean="0"/>
              <a:t>Growing number of small businesses</a:t>
            </a:r>
            <a:endParaRPr lang="en-US" sz="2000" b="1"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0"/>
            <a:ext cx="7620000" cy="1295400"/>
          </a:xfrm>
        </p:spPr>
        <p:txBody>
          <a:bodyPr/>
          <a:lstStyle/>
          <a:p>
            <a:pPr algn="ctr" eaLnBrk="1" hangingPunct="1"/>
            <a:r>
              <a:rPr lang="en-US" dirty="0" smtClean="0">
                <a:solidFill>
                  <a:srgbClr val="CCECFF"/>
                </a:solidFill>
              </a:rPr>
              <a:t>Writing SMART Goals</a:t>
            </a:r>
          </a:p>
        </p:txBody>
      </p:sp>
      <p:sp>
        <p:nvSpPr>
          <p:cNvPr id="4" name="Rounded Rectangle 3"/>
          <p:cNvSpPr/>
          <p:nvPr/>
        </p:nvSpPr>
        <p:spPr>
          <a:xfrm>
            <a:off x="3124200" y="1219200"/>
            <a:ext cx="3276600"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000" dirty="0" smtClean="0">
                <a:ln w="18415" cmpd="sng">
                  <a:solidFill>
                    <a:srgbClr val="FFFFFF"/>
                  </a:solidFill>
                  <a:prstDash val="solid"/>
                </a:ln>
                <a:solidFill>
                  <a:srgbClr val="CCECFF"/>
                </a:solidFill>
                <a:effectLst>
                  <a:outerShdw blurRad="63500" dir="3600000" algn="tl" rotWithShape="0">
                    <a:srgbClr val="000000">
                      <a:alpha val="70000"/>
                    </a:srgbClr>
                  </a:outerShdw>
                </a:effectLst>
              </a:rPr>
              <a:t>S</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pecific</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3124200" y="2209800"/>
            <a:ext cx="3276600"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000" dirty="0" smtClean="0">
                <a:ln w="18415" cmpd="sng">
                  <a:solidFill>
                    <a:srgbClr val="FFFFFF"/>
                  </a:solidFill>
                  <a:prstDash val="solid"/>
                </a:ln>
                <a:solidFill>
                  <a:srgbClr val="CCECFF"/>
                </a:solidFill>
                <a:effectLst>
                  <a:outerShdw blurRad="63500" dir="3600000" algn="tl" rotWithShape="0">
                    <a:srgbClr val="000000">
                      <a:alpha val="70000"/>
                    </a:srgbClr>
                  </a:outerShdw>
                </a:effectLst>
              </a:rPr>
              <a:t>M</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easureable</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3124200" y="3200400"/>
            <a:ext cx="3352800" cy="990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000" dirty="0">
                <a:ln w="18415" cmpd="sng">
                  <a:solidFill>
                    <a:srgbClr val="FFFFFF"/>
                  </a:solidFill>
                  <a:prstDash val="solid"/>
                </a:ln>
                <a:solidFill>
                  <a:srgbClr val="CCECFF"/>
                </a:solidFill>
                <a:effectLst>
                  <a:outerShdw blurRad="63500" dir="3600000" algn="tl" rotWithShape="0">
                    <a:srgbClr val="000000">
                      <a:alpha val="70000"/>
                    </a:srgbClr>
                  </a:outerShdw>
                </a:effectLst>
              </a:rPr>
              <a:t>A</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ttainable</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a:off x="3124200" y="4191000"/>
            <a:ext cx="3352800"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000" dirty="0" smtClean="0">
                <a:ln w="18415" cmpd="sng">
                  <a:solidFill>
                    <a:srgbClr val="FFFFFF"/>
                  </a:solidFill>
                  <a:prstDash val="solid"/>
                </a:ln>
                <a:solidFill>
                  <a:srgbClr val="CCECFF"/>
                </a:solidFill>
                <a:effectLst>
                  <a:outerShdw blurRad="63500" dir="3600000" algn="tl" rotWithShape="0">
                    <a:srgbClr val="000000">
                      <a:alpha val="70000"/>
                    </a:srgbClr>
                  </a:outerShdw>
                </a:effectLst>
              </a:rPr>
              <a:t>R</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elevant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3124200" y="5105400"/>
            <a:ext cx="3352800"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4000" dirty="0">
                <a:ln w="18415" cmpd="sng">
                  <a:solidFill>
                    <a:srgbClr val="FFFFFF"/>
                  </a:solidFill>
                  <a:prstDash val="solid"/>
                </a:ln>
                <a:solidFill>
                  <a:srgbClr val="CCECFF"/>
                </a:solidFill>
                <a:effectLst>
                  <a:outerShdw blurRad="63500" dir="3600000" algn="tl" rotWithShape="0">
                    <a:srgbClr val="000000">
                      <a:alpha val="70000"/>
                    </a:srgbClr>
                  </a:outerShdw>
                </a:effectLst>
              </a:rPr>
              <a:t>T</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ime-Framed</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685800"/>
            <a:ext cx="7772400" cy="1362075"/>
          </a:xfrm>
        </p:spPr>
        <p:txBody>
          <a:bodyPr/>
          <a:lstStyle/>
          <a:p>
            <a:pPr algn="ctr" eaLnBrk="1" hangingPunct="1"/>
            <a:r>
              <a:rPr lang="en-US" smtClean="0">
                <a:solidFill>
                  <a:srgbClr val="CCECFF"/>
                </a:solidFill>
              </a:rPr>
              <a:t>Identifying the ABCs of Successful Planning </a:t>
            </a:r>
          </a:p>
        </p:txBody>
      </p:sp>
      <p:pic>
        <p:nvPicPr>
          <p:cNvPr id="3" name="Picture 2" descr="C:\Documents and Settings\rachelw\Local Settings\Temporary Internet Files\Content.IE5\WEL6JXFI\MP900401478[1].jpg"/>
          <p:cNvPicPr>
            <a:picLocks noChangeAspect="1" noChangeArrowheads="1"/>
          </p:cNvPicPr>
          <p:nvPr/>
        </p:nvPicPr>
        <p:blipFill>
          <a:blip r:embed="rId3" cstate="print"/>
          <a:srcRect/>
          <a:stretch>
            <a:fillRect/>
          </a:stretch>
        </p:blipFill>
        <p:spPr bwMode="auto">
          <a:xfrm>
            <a:off x="2057400" y="2362200"/>
            <a:ext cx="5259855"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uzzlePiece16">
  <a:themeElements>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usTeam_am_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Team_am_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Team_am_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Team_am_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Team_am_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Team_am_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Team_am_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Team_am_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Team_am_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Team_am_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Team_am_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Team_am_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PuzzlePiece16</Template>
  <TotalTime>6422</TotalTime>
  <Words>6926</Words>
  <Application>Microsoft Office PowerPoint</Application>
  <PresentationFormat>On-screen Show (4:3)</PresentationFormat>
  <Paragraphs>659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PuzzlePiece16</vt:lpstr>
      <vt:lpstr>Planning for Success</vt:lpstr>
      <vt:lpstr>Reflecting on the Previous Session</vt:lpstr>
      <vt:lpstr>Session Overview</vt:lpstr>
      <vt:lpstr>Defining the Goal: Getting on the Same Path</vt:lpstr>
      <vt:lpstr>Considering Potential Goals</vt:lpstr>
      <vt:lpstr>The Climate: Elements to Consider </vt:lpstr>
      <vt:lpstr>Evaluating a Potential Goal</vt:lpstr>
      <vt:lpstr>Writing SMART Goals</vt:lpstr>
      <vt:lpstr>Identifying the ABCs of Successful Planning </vt:lpstr>
      <vt:lpstr>Making Changes that Matter</vt:lpstr>
      <vt:lpstr>Moving Forward: Start with the End in Mind</vt:lpstr>
      <vt:lpstr>Condition</vt:lpstr>
      <vt:lpstr>Examples of Regional Conditions</vt:lpstr>
      <vt:lpstr>Your Plan: Start with the End in Mind</vt:lpstr>
      <vt:lpstr>Behaviors</vt:lpstr>
      <vt:lpstr>Moving from B to C</vt:lpstr>
      <vt:lpstr>Your Plan:</vt:lpstr>
      <vt:lpstr>Attitudes, Knowledge and Skills</vt:lpstr>
      <vt:lpstr>Moving from A to B</vt:lpstr>
      <vt:lpstr>Your Plan</vt:lpstr>
      <vt:lpstr>Selecting Strategies</vt:lpstr>
      <vt:lpstr>Strategies: What We Do</vt:lpstr>
      <vt:lpstr>Strategies: Key Questions</vt:lpstr>
      <vt:lpstr>Connecting the Pieces</vt:lpstr>
      <vt:lpstr>Example</vt:lpstr>
      <vt:lpstr>Your Plan: Checking the Story</vt:lpstr>
      <vt:lpstr>Assets: The Engine</vt:lpstr>
      <vt:lpstr>Your Plan: Assets </vt:lpstr>
      <vt:lpstr>Planning for Action</vt:lpstr>
      <vt:lpstr>Developing a Plan of Action</vt:lpstr>
      <vt:lpstr>Your Plan:   Gearing Up for Action</vt:lpstr>
      <vt:lpstr>Final Reflections</vt:lpstr>
      <vt:lpstr>Homework</vt:lpstr>
      <vt:lpstr>Looking Ahead: Module Nine</vt:lpstr>
    </vt:vector>
  </TitlesOfParts>
  <Company>Iowa State University - Sociology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Module8</dc:title>
  <dc:creator>RWelborn</dc:creator>
  <cp:lastModifiedBy>Extension Service</cp:lastModifiedBy>
  <cp:revision>280</cp:revision>
  <dcterms:created xsi:type="dcterms:W3CDTF">2010-02-04T20:36:23Z</dcterms:created>
  <dcterms:modified xsi:type="dcterms:W3CDTF">2012-06-19T17:08:43Z</dcterms:modified>
</cp:coreProperties>
</file>