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handoutMasterIdLst>
    <p:handoutMasterId r:id="rId27"/>
  </p:handoutMasterIdLst>
  <p:sldIdLst>
    <p:sldId id="374" r:id="rId2"/>
    <p:sldId id="414" r:id="rId3"/>
    <p:sldId id="376" r:id="rId4"/>
    <p:sldId id="384" r:id="rId5"/>
    <p:sldId id="385" r:id="rId6"/>
    <p:sldId id="387" r:id="rId7"/>
    <p:sldId id="389" r:id="rId8"/>
    <p:sldId id="411" r:id="rId9"/>
    <p:sldId id="413" r:id="rId10"/>
    <p:sldId id="388" r:id="rId11"/>
    <p:sldId id="380" r:id="rId12"/>
    <p:sldId id="405" r:id="rId13"/>
    <p:sldId id="392" r:id="rId14"/>
    <p:sldId id="415" r:id="rId15"/>
    <p:sldId id="416" r:id="rId16"/>
    <p:sldId id="417" r:id="rId17"/>
    <p:sldId id="418" r:id="rId18"/>
    <p:sldId id="393" r:id="rId19"/>
    <p:sldId id="394" r:id="rId20"/>
    <p:sldId id="410" r:id="rId21"/>
    <p:sldId id="398" r:id="rId22"/>
    <p:sldId id="401" r:id="rId23"/>
    <p:sldId id="400" r:id="rId24"/>
    <p:sldId id="399" r:id="rId2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EFFF"/>
    <a:srgbClr val="FAFEC2"/>
    <a:srgbClr val="E0FFC1"/>
    <a:srgbClr val="D5EFFF"/>
    <a:srgbClr val="D0D0F8"/>
    <a:srgbClr val="FFED9F"/>
    <a:srgbClr val="FFCC00"/>
    <a:srgbClr val="FFFF99"/>
    <a:srgbClr val="B3E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162" autoAdjust="0"/>
    <p:restoredTop sz="62513" autoAdjust="0"/>
  </p:normalViewPr>
  <p:slideViewPr>
    <p:cSldViewPr>
      <p:cViewPr>
        <p:scale>
          <a:sx n="60" d="100"/>
          <a:sy n="60" d="100"/>
        </p:scale>
        <p:origin x="-3084" y="-3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56D25-045C-4092-B2DB-02316C5BF246}" type="doc">
      <dgm:prSet loTypeId="urn:microsoft.com/office/officeart/2005/8/layout/radial6" loCatId="cycle" qsTypeId="urn:microsoft.com/office/officeart/2005/8/quickstyle/simple3" qsCatId="simple" csTypeId="urn:microsoft.com/office/officeart/2005/8/colors/colorful4" csCatId="colorful" phldr="1"/>
      <dgm:spPr/>
      <dgm:t>
        <a:bodyPr/>
        <a:lstStyle/>
        <a:p>
          <a:endParaRPr lang="en-US"/>
        </a:p>
      </dgm:t>
    </dgm:pt>
    <dgm:pt modelId="{4BD974C7-E673-4F90-9347-34FEDD329F4E}">
      <dgm:prSet phldrT="[Text]"/>
      <dgm:spPr>
        <a:solidFill>
          <a:schemeClr val="tx1"/>
        </a:solidFill>
        <a:scene3d>
          <a:camera prst="orthographicFront"/>
          <a:lightRig rig="flat" dir="t"/>
        </a:scene3d>
        <a:sp3d prstMaterial="dkEdge">
          <a:bevelT w="8200" h="38100"/>
        </a:sp3d>
      </dgm:spPr>
      <dgm:t>
        <a:bodyPr/>
        <a:lstStyle/>
        <a:p>
          <a:r>
            <a:rPr lang="en-US" b="1" dirty="0" smtClean="0"/>
            <a:t>Vision Statement of a Regional Team</a:t>
          </a:r>
          <a:endParaRPr lang="en-US" b="1" dirty="0"/>
        </a:p>
      </dgm:t>
    </dgm:pt>
    <dgm:pt modelId="{DEE6AE89-1899-471B-BADA-A2E754BAA79F}" type="parTrans" cxnId="{CBE973BC-E0F3-45C9-A46A-79FEAE7F4081}">
      <dgm:prSet/>
      <dgm:spPr/>
      <dgm:t>
        <a:bodyPr/>
        <a:lstStyle/>
        <a:p>
          <a:endParaRPr lang="en-US"/>
        </a:p>
      </dgm:t>
    </dgm:pt>
    <dgm:pt modelId="{5BD39DC3-FFF1-48F9-B4FD-5E23DB0A4C0C}" type="sibTrans" cxnId="{CBE973BC-E0F3-45C9-A46A-79FEAE7F4081}">
      <dgm:prSet/>
      <dgm:spPr/>
      <dgm:t>
        <a:bodyPr/>
        <a:lstStyle/>
        <a:p>
          <a:endParaRPr lang="en-US"/>
        </a:p>
      </dgm:t>
    </dgm:pt>
    <dgm:pt modelId="{7C688161-3482-4795-AEB2-D344DD1F0197}">
      <dgm:prSet phldrT="[Text]" custT="1"/>
      <dgm:spPr>
        <a:solidFill>
          <a:srgbClr val="D5EFFF"/>
        </a:solidFill>
      </dgm:spPr>
      <dgm:t>
        <a:bodyPr/>
        <a:lstStyle/>
        <a:p>
          <a:r>
            <a:rPr lang="en-US" sz="2000" b="1" dirty="0" smtClean="0"/>
            <a:t>Focuses on the future</a:t>
          </a:r>
          <a:endParaRPr lang="en-US" sz="2000" b="1" dirty="0"/>
        </a:p>
      </dgm:t>
    </dgm:pt>
    <dgm:pt modelId="{157C791E-4339-4B1F-AE17-4D882AB0D9CB}" type="parTrans" cxnId="{E543AE62-FB92-4E32-B71B-89ECF8F10B81}">
      <dgm:prSet/>
      <dgm:spPr/>
      <dgm:t>
        <a:bodyPr/>
        <a:lstStyle/>
        <a:p>
          <a:endParaRPr lang="en-US"/>
        </a:p>
      </dgm:t>
    </dgm:pt>
    <dgm:pt modelId="{006CECBC-69F7-429B-9C89-47FD66A14D08}" type="sibTrans" cxnId="{E543AE62-FB92-4E32-B71B-89ECF8F10B81}">
      <dgm:prSet/>
      <dgm:spPr/>
      <dgm:t>
        <a:bodyPr/>
        <a:lstStyle/>
        <a:p>
          <a:endParaRPr lang="en-US"/>
        </a:p>
      </dgm:t>
    </dgm:pt>
    <dgm:pt modelId="{C8459036-9196-4E51-83F2-0165F9DAD314}">
      <dgm:prSet phldrT="[Text]" custT="1"/>
      <dgm:spPr>
        <a:solidFill>
          <a:srgbClr val="E0FFC1"/>
        </a:solidFill>
      </dgm:spPr>
      <dgm:t>
        <a:bodyPr/>
        <a:lstStyle/>
        <a:p>
          <a:r>
            <a:rPr lang="en-US" sz="2000" b="1" dirty="0" smtClean="0"/>
            <a:t>Gives shape and direction to the future</a:t>
          </a:r>
          <a:endParaRPr lang="en-US" sz="2000" b="1" dirty="0"/>
        </a:p>
      </dgm:t>
    </dgm:pt>
    <dgm:pt modelId="{08BAB789-6804-4269-95C3-5A24D43C6F46}" type="parTrans" cxnId="{A99DE76E-ADAB-4F61-8995-4052A39CD3C5}">
      <dgm:prSet/>
      <dgm:spPr/>
      <dgm:t>
        <a:bodyPr/>
        <a:lstStyle/>
        <a:p>
          <a:endParaRPr lang="en-US"/>
        </a:p>
      </dgm:t>
    </dgm:pt>
    <dgm:pt modelId="{20AD02BF-6ADD-499A-A96A-1718DF8D7D59}" type="sibTrans" cxnId="{A99DE76E-ADAB-4F61-8995-4052A39CD3C5}">
      <dgm:prSet/>
      <dgm:spPr/>
      <dgm:t>
        <a:bodyPr/>
        <a:lstStyle/>
        <a:p>
          <a:endParaRPr lang="en-US"/>
        </a:p>
      </dgm:t>
    </dgm:pt>
    <dgm:pt modelId="{00743227-8F53-4913-BC3E-F276976BC940}">
      <dgm:prSet phldrT="[Text]" custT="1"/>
      <dgm:spPr>
        <a:solidFill>
          <a:srgbClr val="D0D0F8"/>
        </a:solidFill>
      </dgm:spPr>
      <dgm:t>
        <a:bodyPr/>
        <a:lstStyle/>
        <a:p>
          <a:r>
            <a:rPr lang="en-US" sz="1900" b="1" dirty="0" smtClean="0"/>
            <a:t>Inspires people, groups, communities</a:t>
          </a:r>
          <a:endParaRPr lang="en-US" sz="1900" b="1" dirty="0"/>
        </a:p>
      </dgm:t>
    </dgm:pt>
    <dgm:pt modelId="{4E04FD0A-C506-4B3F-B2CD-1E1929DC9D4F}" type="parTrans" cxnId="{F2C2BBCC-01D8-4CA0-869E-BD6DF9C7DCF4}">
      <dgm:prSet/>
      <dgm:spPr/>
      <dgm:t>
        <a:bodyPr/>
        <a:lstStyle/>
        <a:p>
          <a:endParaRPr lang="en-US"/>
        </a:p>
      </dgm:t>
    </dgm:pt>
    <dgm:pt modelId="{4BEC71CE-C093-4929-BF2D-3650C3900FB4}" type="sibTrans" cxnId="{F2C2BBCC-01D8-4CA0-869E-BD6DF9C7DCF4}">
      <dgm:prSet/>
      <dgm:spPr/>
      <dgm:t>
        <a:bodyPr/>
        <a:lstStyle/>
        <a:p>
          <a:endParaRPr lang="en-US"/>
        </a:p>
      </dgm:t>
    </dgm:pt>
    <dgm:pt modelId="{EF249A46-38AF-4F64-8E00-050AB2CA5853}">
      <dgm:prSet phldrT="[Text]" custT="1"/>
      <dgm:spPr>
        <a:solidFill>
          <a:srgbClr val="FFEFFF"/>
        </a:solidFill>
      </dgm:spPr>
      <dgm:t>
        <a:bodyPr/>
        <a:lstStyle/>
        <a:p>
          <a:r>
            <a:rPr lang="en-US" sz="2000" b="1" smtClean="0"/>
            <a:t>Relevant for many years</a:t>
          </a:r>
          <a:endParaRPr lang="en-US" sz="2000" b="1" dirty="0"/>
        </a:p>
      </dgm:t>
    </dgm:pt>
    <dgm:pt modelId="{338A8970-678C-486C-8BFC-FAFA31C755E9}" type="parTrans" cxnId="{6903F82B-D1DE-4521-99E1-FB30714E39E3}">
      <dgm:prSet/>
      <dgm:spPr/>
      <dgm:t>
        <a:bodyPr/>
        <a:lstStyle/>
        <a:p>
          <a:endParaRPr lang="en-US"/>
        </a:p>
      </dgm:t>
    </dgm:pt>
    <dgm:pt modelId="{D4293008-CF54-4366-A618-05AC64133FDB}" type="sibTrans" cxnId="{6903F82B-D1DE-4521-99E1-FB30714E39E3}">
      <dgm:prSet/>
      <dgm:spPr/>
      <dgm:t>
        <a:bodyPr/>
        <a:lstStyle/>
        <a:p>
          <a:endParaRPr lang="en-US"/>
        </a:p>
      </dgm:t>
    </dgm:pt>
    <dgm:pt modelId="{9A01872F-0DEA-4FE2-841C-F0AE36F2DCD0}">
      <dgm:prSet phldrT="[Text]" custT="1"/>
      <dgm:spPr>
        <a:solidFill>
          <a:srgbClr val="FAFEC2"/>
        </a:solidFill>
      </dgm:spPr>
      <dgm:t>
        <a:bodyPr/>
        <a:lstStyle/>
        <a:p>
          <a:r>
            <a:rPr lang="en-US" sz="2000" b="1" dirty="0" smtClean="0"/>
            <a:t>Highlights its purpose and values</a:t>
          </a:r>
          <a:endParaRPr lang="en-US" sz="2000" b="1" dirty="0"/>
        </a:p>
      </dgm:t>
    </dgm:pt>
    <dgm:pt modelId="{AA7840DB-556D-49D6-9632-FB2FF5EA5E55}" type="parTrans" cxnId="{38F87CDE-0843-43F9-871E-B3341B234285}">
      <dgm:prSet/>
      <dgm:spPr/>
      <dgm:t>
        <a:bodyPr/>
        <a:lstStyle/>
        <a:p>
          <a:endParaRPr lang="en-US"/>
        </a:p>
      </dgm:t>
    </dgm:pt>
    <dgm:pt modelId="{E844A79A-A843-43F1-BC10-9D5E2328106E}" type="sibTrans" cxnId="{38F87CDE-0843-43F9-871E-B3341B234285}">
      <dgm:prSet/>
      <dgm:spPr/>
      <dgm:t>
        <a:bodyPr/>
        <a:lstStyle/>
        <a:p>
          <a:endParaRPr lang="en-US"/>
        </a:p>
      </dgm:t>
    </dgm:pt>
    <dgm:pt modelId="{F9AD9A8E-D567-4C35-987E-AEF7CD087E39}" type="pres">
      <dgm:prSet presAssocID="{C9756D25-045C-4092-B2DB-02316C5BF246}" presName="Name0" presStyleCnt="0">
        <dgm:presLayoutVars>
          <dgm:chMax val="1"/>
          <dgm:dir/>
          <dgm:animLvl val="ctr"/>
          <dgm:resizeHandles val="exact"/>
        </dgm:presLayoutVars>
      </dgm:prSet>
      <dgm:spPr/>
      <dgm:t>
        <a:bodyPr/>
        <a:lstStyle/>
        <a:p>
          <a:endParaRPr lang="en-US"/>
        </a:p>
      </dgm:t>
    </dgm:pt>
    <dgm:pt modelId="{DC7DEA01-5C72-4C01-AC74-2F0B98714DD3}" type="pres">
      <dgm:prSet presAssocID="{4BD974C7-E673-4F90-9347-34FEDD329F4E}" presName="centerShape" presStyleLbl="node0" presStyleIdx="0" presStyleCnt="1"/>
      <dgm:spPr/>
      <dgm:t>
        <a:bodyPr/>
        <a:lstStyle/>
        <a:p>
          <a:endParaRPr lang="en-US"/>
        </a:p>
      </dgm:t>
    </dgm:pt>
    <dgm:pt modelId="{661E092A-C2DC-4AFA-B946-EE9085A91E6B}" type="pres">
      <dgm:prSet presAssocID="{7C688161-3482-4795-AEB2-D344DD1F0197}" presName="node" presStyleLbl="node1" presStyleIdx="0" presStyleCnt="5" custScaleX="128400" custScaleY="123943" custRadScaleRad="100074" custRadScaleInc="-7341">
        <dgm:presLayoutVars>
          <dgm:bulletEnabled val="1"/>
        </dgm:presLayoutVars>
      </dgm:prSet>
      <dgm:spPr/>
      <dgm:t>
        <a:bodyPr/>
        <a:lstStyle/>
        <a:p>
          <a:endParaRPr lang="en-US"/>
        </a:p>
      </dgm:t>
    </dgm:pt>
    <dgm:pt modelId="{4A77A240-540B-47DF-818A-EF098B8DC7CF}" type="pres">
      <dgm:prSet presAssocID="{7C688161-3482-4795-AEB2-D344DD1F0197}" presName="dummy" presStyleCnt="0"/>
      <dgm:spPr/>
      <dgm:t>
        <a:bodyPr/>
        <a:lstStyle/>
        <a:p>
          <a:endParaRPr lang="en-US"/>
        </a:p>
      </dgm:t>
    </dgm:pt>
    <dgm:pt modelId="{5AFFEAF8-CBF6-42A2-A356-2A364D50F880}" type="pres">
      <dgm:prSet presAssocID="{006CECBC-69F7-429B-9C89-47FD66A14D08}" presName="sibTrans" presStyleLbl="sibTrans2D1" presStyleIdx="0" presStyleCnt="5"/>
      <dgm:spPr/>
      <dgm:t>
        <a:bodyPr/>
        <a:lstStyle/>
        <a:p>
          <a:endParaRPr lang="en-US"/>
        </a:p>
      </dgm:t>
    </dgm:pt>
    <dgm:pt modelId="{B073D867-C5F9-44EA-AA3E-B0C09CC3DE9D}" type="pres">
      <dgm:prSet presAssocID="{C8459036-9196-4E51-83F2-0165F9DAD314}" presName="node" presStyleLbl="node1" presStyleIdx="1" presStyleCnt="5" custScaleX="132207" custScaleY="129166">
        <dgm:presLayoutVars>
          <dgm:bulletEnabled val="1"/>
        </dgm:presLayoutVars>
      </dgm:prSet>
      <dgm:spPr/>
      <dgm:t>
        <a:bodyPr/>
        <a:lstStyle/>
        <a:p>
          <a:endParaRPr lang="en-US"/>
        </a:p>
      </dgm:t>
    </dgm:pt>
    <dgm:pt modelId="{36C82DF9-C32A-4B23-A41C-6EB087A9844B}" type="pres">
      <dgm:prSet presAssocID="{C8459036-9196-4E51-83F2-0165F9DAD314}" presName="dummy" presStyleCnt="0"/>
      <dgm:spPr/>
      <dgm:t>
        <a:bodyPr/>
        <a:lstStyle/>
        <a:p>
          <a:endParaRPr lang="en-US"/>
        </a:p>
      </dgm:t>
    </dgm:pt>
    <dgm:pt modelId="{11457E76-3A4F-4787-9D3D-DA4A72A7D864}" type="pres">
      <dgm:prSet presAssocID="{20AD02BF-6ADD-499A-A96A-1718DF8D7D59}" presName="sibTrans" presStyleLbl="sibTrans2D1" presStyleIdx="1" presStyleCnt="5"/>
      <dgm:spPr/>
      <dgm:t>
        <a:bodyPr/>
        <a:lstStyle/>
        <a:p>
          <a:endParaRPr lang="en-US"/>
        </a:p>
      </dgm:t>
    </dgm:pt>
    <dgm:pt modelId="{42F1D313-9D9E-415C-B38F-9CCA6AAA50AF}" type="pres">
      <dgm:prSet presAssocID="{9A01872F-0DEA-4FE2-841C-F0AE36F2DCD0}" presName="node" presStyleLbl="node1" presStyleIdx="2" presStyleCnt="5" custScaleX="127457" custScaleY="123719" custRadScaleRad="94515" custRadScaleInc="-7510">
        <dgm:presLayoutVars>
          <dgm:bulletEnabled val="1"/>
        </dgm:presLayoutVars>
      </dgm:prSet>
      <dgm:spPr/>
      <dgm:t>
        <a:bodyPr/>
        <a:lstStyle/>
        <a:p>
          <a:endParaRPr lang="en-US"/>
        </a:p>
      </dgm:t>
    </dgm:pt>
    <dgm:pt modelId="{A6ECECBD-8BF9-4F33-9F1D-DD02ACC9CDA2}" type="pres">
      <dgm:prSet presAssocID="{9A01872F-0DEA-4FE2-841C-F0AE36F2DCD0}" presName="dummy" presStyleCnt="0"/>
      <dgm:spPr/>
      <dgm:t>
        <a:bodyPr/>
        <a:lstStyle/>
        <a:p>
          <a:endParaRPr lang="en-US"/>
        </a:p>
      </dgm:t>
    </dgm:pt>
    <dgm:pt modelId="{155C03F5-DA40-4649-A1E7-25C8E9DB1788}" type="pres">
      <dgm:prSet presAssocID="{E844A79A-A843-43F1-BC10-9D5E2328106E}" presName="sibTrans" presStyleLbl="sibTrans2D1" presStyleIdx="2" presStyleCnt="5"/>
      <dgm:spPr/>
      <dgm:t>
        <a:bodyPr/>
        <a:lstStyle/>
        <a:p>
          <a:endParaRPr lang="en-US"/>
        </a:p>
      </dgm:t>
    </dgm:pt>
    <dgm:pt modelId="{66A8654F-B92F-4A3A-BFF9-A76DF4520769}" type="pres">
      <dgm:prSet presAssocID="{00743227-8F53-4913-BC3E-F276976BC940}" presName="node" presStyleLbl="node1" presStyleIdx="3" presStyleCnt="5" custScaleX="140839" custScaleY="123941" custRadScaleRad="96979" custRadScaleInc="15350">
        <dgm:presLayoutVars>
          <dgm:bulletEnabled val="1"/>
        </dgm:presLayoutVars>
      </dgm:prSet>
      <dgm:spPr/>
      <dgm:t>
        <a:bodyPr/>
        <a:lstStyle/>
        <a:p>
          <a:endParaRPr lang="en-US"/>
        </a:p>
      </dgm:t>
    </dgm:pt>
    <dgm:pt modelId="{362696E0-3566-44AF-907A-7793C80CA39F}" type="pres">
      <dgm:prSet presAssocID="{00743227-8F53-4913-BC3E-F276976BC940}" presName="dummy" presStyleCnt="0"/>
      <dgm:spPr/>
      <dgm:t>
        <a:bodyPr/>
        <a:lstStyle/>
        <a:p>
          <a:endParaRPr lang="en-US"/>
        </a:p>
      </dgm:t>
    </dgm:pt>
    <dgm:pt modelId="{A3612673-C933-4D9E-8A5B-964F205D1C04}" type="pres">
      <dgm:prSet presAssocID="{4BEC71CE-C093-4929-BF2D-3650C3900FB4}" presName="sibTrans" presStyleLbl="sibTrans2D1" presStyleIdx="3" presStyleCnt="5"/>
      <dgm:spPr/>
      <dgm:t>
        <a:bodyPr/>
        <a:lstStyle/>
        <a:p>
          <a:endParaRPr lang="en-US"/>
        </a:p>
      </dgm:t>
    </dgm:pt>
    <dgm:pt modelId="{76E38167-1907-479F-A62C-D0F0DF8E3916}" type="pres">
      <dgm:prSet presAssocID="{EF249A46-38AF-4F64-8E00-050AB2CA5853}" presName="node" presStyleLbl="node1" presStyleIdx="4" presStyleCnt="5" custScaleX="135683" custScaleY="128996">
        <dgm:presLayoutVars>
          <dgm:bulletEnabled val="1"/>
        </dgm:presLayoutVars>
      </dgm:prSet>
      <dgm:spPr/>
      <dgm:t>
        <a:bodyPr/>
        <a:lstStyle/>
        <a:p>
          <a:endParaRPr lang="en-US"/>
        </a:p>
      </dgm:t>
    </dgm:pt>
    <dgm:pt modelId="{2BE2279E-2710-470F-B984-68FD20AEF085}" type="pres">
      <dgm:prSet presAssocID="{EF249A46-38AF-4F64-8E00-050AB2CA5853}" presName="dummy" presStyleCnt="0"/>
      <dgm:spPr/>
      <dgm:t>
        <a:bodyPr/>
        <a:lstStyle/>
        <a:p>
          <a:endParaRPr lang="en-US"/>
        </a:p>
      </dgm:t>
    </dgm:pt>
    <dgm:pt modelId="{7FBCD776-AC5D-4644-A7FB-D191B2502871}" type="pres">
      <dgm:prSet presAssocID="{D4293008-CF54-4366-A618-05AC64133FDB}" presName="sibTrans" presStyleLbl="sibTrans2D1" presStyleIdx="4" presStyleCnt="5"/>
      <dgm:spPr/>
      <dgm:t>
        <a:bodyPr/>
        <a:lstStyle/>
        <a:p>
          <a:endParaRPr lang="en-US"/>
        </a:p>
      </dgm:t>
    </dgm:pt>
  </dgm:ptLst>
  <dgm:cxnLst>
    <dgm:cxn modelId="{BB11E652-7E12-4CEE-89DA-DFCA84785331}" type="presOf" srcId="{9A01872F-0DEA-4FE2-841C-F0AE36F2DCD0}" destId="{42F1D313-9D9E-415C-B38F-9CCA6AAA50AF}" srcOrd="0" destOrd="0" presId="urn:microsoft.com/office/officeart/2005/8/layout/radial6"/>
    <dgm:cxn modelId="{330B9818-8DB6-4031-A398-52362D5AE525}" type="presOf" srcId="{4BEC71CE-C093-4929-BF2D-3650C3900FB4}" destId="{A3612673-C933-4D9E-8A5B-964F205D1C04}" srcOrd="0" destOrd="0" presId="urn:microsoft.com/office/officeart/2005/8/layout/radial6"/>
    <dgm:cxn modelId="{38F87CDE-0843-43F9-871E-B3341B234285}" srcId="{4BD974C7-E673-4F90-9347-34FEDD329F4E}" destId="{9A01872F-0DEA-4FE2-841C-F0AE36F2DCD0}" srcOrd="2" destOrd="0" parTransId="{AA7840DB-556D-49D6-9632-FB2FF5EA5E55}" sibTransId="{E844A79A-A843-43F1-BC10-9D5E2328106E}"/>
    <dgm:cxn modelId="{F2C2BBCC-01D8-4CA0-869E-BD6DF9C7DCF4}" srcId="{4BD974C7-E673-4F90-9347-34FEDD329F4E}" destId="{00743227-8F53-4913-BC3E-F276976BC940}" srcOrd="3" destOrd="0" parTransId="{4E04FD0A-C506-4B3F-B2CD-1E1929DC9D4F}" sibTransId="{4BEC71CE-C093-4929-BF2D-3650C3900FB4}"/>
    <dgm:cxn modelId="{ED5E8F04-125A-4C7C-A94F-A35CAD0978CF}" type="presOf" srcId="{C9756D25-045C-4092-B2DB-02316C5BF246}" destId="{F9AD9A8E-D567-4C35-987E-AEF7CD087E39}" srcOrd="0" destOrd="0" presId="urn:microsoft.com/office/officeart/2005/8/layout/radial6"/>
    <dgm:cxn modelId="{B1ED4059-F1C9-4A63-B99D-88A928DDD452}" type="presOf" srcId="{E844A79A-A843-43F1-BC10-9D5E2328106E}" destId="{155C03F5-DA40-4649-A1E7-25C8E9DB1788}" srcOrd="0" destOrd="0" presId="urn:microsoft.com/office/officeart/2005/8/layout/radial6"/>
    <dgm:cxn modelId="{6903F82B-D1DE-4521-99E1-FB30714E39E3}" srcId="{4BD974C7-E673-4F90-9347-34FEDD329F4E}" destId="{EF249A46-38AF-4F64-8E00-050AB2CA5853}" srcOrd="4" destOrd="0" parTransId="{338A8970-678C-486C-8BFC-FAFA31C755E9}" sibTransId="{D4293008-CF54-4366-A618-05AC64133FDB}"/>
    <dgm:cxn modelId="{0FF0014A-E66E-4189-B3B2-14673844166E}" type="presOf" srcId="{20AD02BF-6ADD-499A-A96A-1718DF8D7D59}" destId="{11457E76-3A4F-4787-9D3D-DA4A72A7D864}" srcOrd="0" destOrd="0" presId="urn:microsoft.com/office/officeart/2005/8/layout/radial6"/>
    <dgm:cxn modelId="{A086E35B-E49E-48BF-9BA4-A046AB190701}" type="presOf" srcId="{7C688161-3482-4795-AEB2-D344DD1F0197}" destId="{661E092A-C2DC-4AFA-B946-EE9085A91E6B}" srcOrd="0" destOrd="0" presId="urn:microsoft.com/office/officeart/2005/8/layout/radial6"/>
    <dgm:cxn modelId="{438C592E-60A7-45D5-88DE-54B7D1B9F969}" type="presOf" srcId="{006CECBC-69F7-429B-9C89-47FD66A14D08}" destId="{5AFFEAF8-CBF6-42A2-A356-2A364D50F880}" srcOrd="0" destOrd="0" presId="urn:microsoft.com/office/officeart/2005/8/layout/radial6"/>
    <dgm:cxn modelId="{11CBD87E-9D59-4B91-AB79-2E164E80A2EE}" type="presOf" srcId="{C8459036-9196-4E51-83F2-0165F9DAD314}" destId="{B073D867-C5F9-44EA-AA3E-B0C09CC3DE9D}" srcOrd="0" destOrd="0" presId="urn:microsoft.com/office/officeart/2005/8/layout/radial6"/>
    <dgm:cxn modelId="{426ECD10-BD5C-40EF-A6B5-A6110AC464AF}" type="presOf" srcId="{4BD974C7-E673-4F90-9347-34FEDD329F4E}" destId="{DC7DEA01-5C72-4C01-AC74-2F0B98714DD3}" srcOrd="0" destOrd="0" presId="urn:microsoft.com/office/officeart/2005/8/layout/radial6"/>
    <dgm:cxn modelId="{E543AE62-FB92-4E32-B71B-89ECF8F10B81}" srcId="{4BD974C7-E673-4F90-9347-34FEDD329F4E}" destId="{7C688161-3482-4795-AEB2-D344DD1F0197}" srcOrd="0" destOrd="0" parTransId="{157C791E-4339-4B1F-AE17-4D882AB0D9CB}" sibTransId="{006CECBC-69F7-429B-9C89-47FD66A14D08}"/>
    <dgm:cxn modelId="{4DFD9571-EA84-42D6-AE64-8F29EB98B0C3}" type="presOf" srcId="{D4293008-CF54-4366-A618-05AC64133FDB}" destId="{7FBCD776-AC5D-4644-A7FB-D191B2502871}" srcOrd="0" destOrd="0" presId="urn:microsoft.com/office/officeart/2005/8/layout/radial6"/>
    <dgm:cxn modelId="{CBE973BC-E0F3-45C9-A46A-79FEAE7F4081}" srcId="{C9756D25-045C-4092-B2DB-02316C5BF246}" destId="{4BD974C7-E673-4F90-9347-34FEDD329F4E}" srcOrd="0" destOrd="0" parTransId="{DEE6AE89-1899-471B-BADA-A2E754BAA79F}" sibTransId="{5BD39DC3-FFF1-48F9-B4FD-5E23DB0A4C0C}"/>
    <dgm:cxn modelId="{12B54AFE-9B9E-42CE-BE6F-29EC992DCF1A}" type="presOf" srcId="{00743227-8F53-4913-BC3E-F276976BC940}" destId="{66A8654F-B92F-4A3A-BFF9-A76DF4520769}" srcOrd="0" destOrd="0" presId="urn:microsoft.com/office/officeart/2005/8/layout/radial6"/>
    <dgm:cxn modelId="{73F3DA26-584C-48B6-8328-BBF29E7DB2C1}" type="presOf" srcId="{EF249A46-38AF-4F64-8E00-050AB2CA5853}" destId="{76E38167-1907-479F-A62C-D0F0DF8E3916}" srcOrd="0" destOrd="0" presId="urn:microsoft.com/office/officeart/2005/8/layout/radial6"/>
    <dgm:cxn modelId="{A99DE76E-ADAB-4F61-8995-4052A39CD3C5}" srcId="{4BD974C7-E673-4F90-9347-34FEDD329F4E}" destId="{C8459036-9196-4E51-83F2-0165F9DAD314}" srcOrd="1" destOrd="0" parTransId="{08BAB789-6804-4269-95C3-5A24D43C6F46}" sibTransId="{20AD02BF-6ADD-499A-A96A-1718DF8D7D59}"/>
    <dgm:cxn modelId="{9750FE52-D988-46F3-9C39-44D879D73220}" type="presParOf" srcId="{F9AD9A8E-D567-4C35-987E-AEF7CD087E39}" destId="{DC7DEA01-5C72-4C01-AC74-2F0B98714DD3}" srcOrd="0" destOrd="0" presId="urn:microsoft.com/office/officeart/2005/8/layout/radial6"/>
    <dgm:cxn modelId="{1ED37F92-5364-4ED2-B971-D4D531DC9FD6}" type="presParOf" srcId="{F9AD9A8E-D567-4C35-987E-AEF7CD087E39}" destId="{661E092A-C2DC-4AFA-B946-EE9085A91E6B}" srcOrd="1" destOrd="0" presId="urn:microsoft.com/office/officeart/2005/8/layout/radial6"/>
    <dgm:cxn modelId="{A7D9349F-FCD4-4D22-8122-4F48D87A00F6}" type="presParOf" srcId="{F9AD9A8E-D567-4C35-987E-AEF7CD087E39}" destId="{4A77A240-540B-47DF-818A-EF098B8DC7CF}" srcOrd="2" destOrd="0" presId="urn:microsoft.com/office/officeart/2005/8/layout/radial6"/>
    <dgm:cxn modelId="{0A76AEA7-866A-4DCE-BAB2-BDFC4BFB54BB}" type="presParOf" srcId="{F9AD9A8E-D567-4C35-987E-AEF7CD087E39}" destId="{5AFFEAF8-CBF6-42A2-A356-2A364D50F880}" srcOrd="3" destOrd="0" presId="urn:microsoft.com/office/officeart/2005/8/layout/radial6"/>
    <dgm:cxn modelId="{3BDC72E2-AFEE-426E-AA2E-4896B92DE86C}" type="presParOf" srcId="{F9AD9A8E-D567-4C35-987E-AEF7CD087E39}" destId="{B073D867-C5F9-44EA-AA3E-B0C09CC3DE9D}" srcOrd="4" destOrd="0" presId="urn:microsoft.com/office/officeart/2005/8/layout/radial6"/>
    <dgm:cxn modelId="{32795D2D-CD13-420A-BC6F-8DEEFD0901AB}" type="presParOf" srcId="{F9AD9A8E-D567-4C35-987E-AEF7CD087E39}" destId="{36C82DF9-C32A-4B23-A41C-6EB087A9844B}" srcOrd="5" destOrd="0" presId="urn:microsoft.com/office/officeart/2005/8/layout/radial6"/>
    <dgm:cxn modelId="{D7B8DCCE-FBCA-4914-889F-5108406FD379}" type="presParOf" srcId="{F9AD9A8E-D567-4C35-987E-AEF7CD087E39}" destId="{11457E76-3A4F-4787-9D3D-DA4A72A7D864}" srcOrd="6" destOrd="0" presId="urn:microsoft.com/office/officeart/2005/8/layout/radial6"/>
    <dgm:cxn modelId="{116695DF-2420-429A-B93E-5E14DEFCA8EB}" type="presParOf" srcId="{F9AD9A8E-D567-4C35-987E-AEF7CD087E39}" destId="{42F1D313-9D9E-415C-B38F-9CCA6AAA50AF}" srcOrd="7" destOrd="0" presId="urn:microsoft.com/office/officeart/2005/8/layout/radial6"/>
    <dgm:cxn modelId="{2378C48D-6341-4A96-9755-D714F4525F2A}" type="presParOf" srcId="{F9AD9A8E-D567-4C35-987E-AEF7CD087E39}" destId="{A6ECECBD-8BF9-4F33-9F1D-DD02ACC9CDA2}" srcOrd="8" destOrd="0" presId="urn:microsoft.com/office/officeart/2005/8/layout/radial6"/>
    <dgm:cxn modelId="{01CA0176-458E-4A86-B878-8EE6100E89D8}" type="presParOf" srcId="{F9AD9A8E-D567-4C35-987E-AEF7CD087E39}" destId="{155C03F5-DA40-4649-A1E7-25C8E9DB1788}" srcOrd="9" destOrd="0" presId="urn:microsoft.com/office/officeart/2005/8/layout/radial6"/>
    <dgm:cxn modelId="{99EFF7B0-8CB0-420E-B6ED-BB647A80195F}" type="presParOf" srcId="{F9AD9A8E-D567-4C35-987E-AEF7CD087E39}" destId="{66A8654F-B92F-4A3A-BFF9-A76DF4520769}" srcOrd="10" destOrd="0" presId="urn:microsoft.com/office/officeart/2005/8/layout/radial6"/>
    <dgm:cxn modelId="{D19EEFEB-E9EA-4DF9-B785-7609E08DCA96}" type="presParOf" srcId="{F9AD9A8E-D567-4C35-987E-AEF7CD087E39}" destId="{362696E0-3566-44AF-907A-7793C80CA39F}" srcOrd="11" destOrd="0" presId="urn:microsoft.com/office/officeart/2005/8/layout/radial6"/>
    <dgm:cxn modelId="{C04D69FC-D1C2-4A8C-83F2-182E3CD51E9B}" type="presParOf" srcId="{F9AD9A8E-D567-4C35-987E-AEF7CD087E39}" destId="{A3612673-C933-4D9E-8A5B-964F205D1C04}" srcOrd="12" destOrd="0" presId="urn:microsoft.com/office/officeart/2005/8/layout/radial6"/>
    <dgm:cxn modelId="{2F47E560-AC79-4625-AFBE-D3AA3881F0A7}" type="presParOf" srcId="{F9AD9A8E-D567-4C35-987E-AEF7CD087E39}" destId="{76E38167-1907-479F-A62C-D0F0DF8E3916}" srcOrd="13" destOrd="0" presId="urn:microsoft.com/office/officeart/2005/8/layout/radial6"/>
    <dgm:cxn modelId="{0F0FB559-0766-43F7-A396-2BA6BC4C7FC5}" type="presParOf" srcId="{F9AD9A8E-D567-4C35-987E-AEF7CD087E39}" destId="{2BE2279E-2710-470F-B984-68FD20AEF085}" srcOrd="14" destOrd="0" presId="urn:microsoft.com/office/officeart/2005/8/layout/radial6"/>
    <dgm:cxn modelId="{E66BE839-D3AB-4769-8417-646342268D77}" type="presParOf" srcId="{F9AD9A8E-D567-4C35-987E-AEF7CD087E39}" destId="{7FBCD776-AC5D-4644-A7FB-D191B2502871}"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144270-6F4C-4F6C-AF33-50BCDF95EBA2}"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7560C9E8-9897-42A2-A1AE-CA215BD6A82D}">
      <dgm:prSet phldrT="[Text]" custT="1"/>
      <dgm:spPr>
        <a:solidFill>
          <a:srgbClr val="CCFF99"/>
        </a:solidFill>
      </dgm:spPr>
      <dgm:t>
        <a:bodyPr/>
        <a:lstStyle/>
        <a:p>
          <a:r>
            <a:rPr lang="en-US" sz="2000" b="1" dirty="0" smtClean="0">
              <a:solidFill>
                <a:schemeClr val="bg2"/>
              </a:solidFill>
            </a:rPr>
            <a:t>Determine the Focus of Your Vision Statement</a:t>
          </a:r>
          <a:endParaRPr lang="en-US" sz="2000" b="1" dirty="0">
            <a:solidFill>
              <a:schemeClr val="bg2"/>
            </a:solidFill>
          </a:endParaRPr>
        </a:p>
      </dgm:t>
    </dgm:pt>
    <dgm:pt modelId="{394C6FC7-5E0C-4192-BB4F-626914B20D57}" type="parTrans" cxnId="{2FE0FF53-AEFD-44DD-9906-FFFB03F32975}">
      <dgm:prSet/>
      <dgm:spPr/>
      <dgm:t>
        <a:bodyPr/>
        <a:lstStyle/>
        <a:p>
          <a:endParaRPr lang="en-US"/>
        </a:p>
      </dgm:t>
    </dgm:pt>
    <dgm:pt modelId="{2952568C-8409-4FB0-B258-2261946DFBF0}" type="sibTrans" cxnId="{2FE0FF53-AEFD-44DD-9906-FFFB03F32975}">
      <dgm:prSet/>
      <dgm:spPr/>
      <dgm:t>
        <a:bodyPr/>
        <a:lstStyle/>
        <a:p>
          <a:endParaRPr lang="en-US"/>
        </a:p>
      </dgm:t>
    </dgm:pt>
    <dgm:pt modelId="{B6B43C90-9FC1-4C9D-A409-53344A1678FC}">
      <dgm:prSet phldrT="[Text]" custT="1"/>
      <dgm:spPr/>
      <dgm:t>
        <a:bodyPr/>
        <a:lstStyle/>
        <a:p>
          <a:r>
            <a:rPr lang="en-US" sz="1600" b="1" dirty="0" smtClean="0">
              <a:solidFill>
                <a:schemeClr val="bg2">
                  <a:lumMod val="50000"/>
                </a:schemeClr>
              </a:solidFill>
            </a:rPr>
            <a:t>Your Regional Team?</a:t>
          </a:r>
          <a:endParaRPr lang="en-US" sz="1600" b="1" dirty="0">
            <a:solidFill>
              <a:schemeClr val="bg2">
                <a:lumMod val="50000"/>
              </a:schemeClr>
            </a:solidFill>
          </a:endParaRPr>
        </a:p>
      </dgm:t>
    </dgm:pt>
    <dgm:pt modelId="{94E339EA-30C1-4DFC-B2DF-3D566DC42BB4}" type="parTrans" cxnId="{576AD69F-EBBE-41DE-AA89-2F3BCB2AC184}">
      <dgm:prSet/>
      <dgm:spPr/>
      <dgm:t>
        <a:bodyPr/>
        <a:lstStyle/>
        <a:p>
          <a:endParaRPr lang="en-US"/>
        </a:p>
      </dgm:t>
    </dgm:pt>
    <dgm:pt modelId="{EDE47A36-56B6-4CAC-9CB7-F5CFAB2CDA5B}" type="sibTrans" cxnId="{576AD69F-EBBE-41DE-AA89-2F3BCB2AC184}">
      <dgm:prSet/>
      <dgm:spPr/>
      <dgm:t>
        <a:bodyPr/>
        <a:lstStyle/>
        <a:p>
          <a:endParaRPr lang="en-US"/>
        </a:p>
      </dgm:t>
    </dgm:pt>
    <dgm:pt modelId="{00FE0D92-EAA3-4BF3-9113-A3C5C001FD99}">
      <dgm:prSet phldrT="[Text]" custT="1"/>
      <dgm:spPr/>
      <dgm:t>
        <a:bodyPr/>
        <a:lstStyle/>
        <a:p>
          <a:r>
            <a:rPr lang="en-US" sz="1600" b="1" dirty="0" smtClean="0">
              <a:solidFill>
                <a:schemeClr val="bg2">
                  <a:lumMod val="50000"/>
                </a:schemeClr>
              </a:solidFill>
            </a:rPr>
            <a:t>Quality of Life?</a:t>
          </a:r>
          <a:endParaRPr lang="en-US" sz="1600" b="1" dirty="0">
            <a:solidFill>
              <a:schemeClr val="bg2">
                <a:lumMod val="50000"/>
              </a:schemeClr>
            </a:solidFill>
          </a:endParaRPr>
        </a:p>
      </dgm:t>
    </dgm:pt>
    <dgm:pt modelId="{BDB01736-578F-4CAD-838F-E483B4653021}" type="parTrans" cxnId="{B73493F7-D7FF-4EC4-807B-E18160621DBE}">
      <dgm:prSet/>
      <dgm:spPr/>
      <dgm:t>
        <a:bodyPr/>
        <a:lstStyle/>
        <a:p>
          <a:endParaRPr lang="en-US"/>
        </a:p>
      </dgm:t>
    </dgm:pt>
    <dgm:pt modelId="{8A7F1890-2DF7-493F-9675-35784C80AFCF}" type="sibTrans" cxnId="{B73493F7-D7FF-4EC4-807B-E18160621DBE}">
      <dgm:prSet/>
      <dgm:spPr/>
      <dgm:t>
        <a:bodyPr/>
        <a:lstStyle/>
        <a:p>
          <a:endParaRPr lang="en-US"/>
        </a:p>
      </dgm:t>
    </dgm:pt>
    <dgm:pt modelId="{9E7E14AA-EF43-4F65-BBD7-145ED73AE3FC}">
      <dgm:prSet phldrT="[Text]" custT="1"/>
      <dgm:spPr>
        <a:solidFill>
          <a:srgbClr val="CCFF99"/>
        </a:solidFill>
      </dgm:spPr>
      <dgm:t>
        <a:bodyPr/>
        <a:lstStyle/>
        <a:p>
          <a:r>
            <a:rPr lang="en-US" sz="2000" b="1" i="0" dirty="0" smtClean="0">
              <a:solidFill>
                <a:schemeClr val="bg2"/>
              </a:solidFill>
            </a:rPr>
            <a:t>Seek Input on Hopes/Aspirations for the Region</a:t>
          </a:r>
          <a:endParaRPr lang="en-US" sz="2000" b="1" i="0" dirty="0">
            <a:solidFill>
              <a:schemeClr val="bg2"/>
            </a:solidFill>
          </a:endParaRPr>
        </a:p>
      </dgm:t>
    </dgm:pt>
    <dgm:pt modelId="{958B4EE3-9E61-4756-90B4-F9C9C07ACBA5}" type="parTrans" cxnId="{71895943-C6DD-477B-8531-812BED3682F9}">
      <dgm:prSet/>
      <dgm:spPr/>
      <dgm:t>
        <a:bodyPr/>
        <a:lstStyle/>
        <a:p>
          <a:endParaRPr lang="en-US"/>
        </a:p>
      </dgm:t>
    </dgm:pt>
    <dgm:pt modelId="{4FF256DC-026B-489B-840C-28B29158812C}" type="sibTrans" cxnId="{71895943-C6DD-477B-8531-812BED3682F9}">
      <dgm:prSet/>
      <dgm:spPr/>
      <dgm:t>
        <a:bodyPr/>
        <a:lstStyle/>
        <a:p>
          <a:endParaRPr lang="en-US"/>
        </a:p>
      </dgm:t>
    </dgm:pt>
    <dgm:pt modelId="{846A1B99-2382-4DEE-8E93-07250EA4EFE6}">
      <dgm:prSet phldrT="[Text]"/>
      <dgm:spPr/>
      <dgm:t>
        <a:bodyPr/>
        <a:lstStyle/>
        <a:p>
          <a:r>
            <a:rPr lang="en-US" b="1" dirty="0" smtClean="0">
              <a:solidFill>
                <a:schemeClr val="bg2">
                  <a:lumMod val="50000"/>
                </a:schemeClr>
              </a:solidFill>
            </a:rPr>
            <a:t>Your</a:t>
          </a:r>
          <a:r>
            <a:rPr lang="en-US" dirty="0" smtClean="0">
              <a:solidFill>
                <a:schemeClr val="bg2">
                  <a:lumMod val="50000"/>
                </a:schemeClr>
              </a:solidFill>
            </a:rPr>
            <a:t> </a:t>
          </a:r>
          <a:r>
            <a:rPr lang="en-US" b="1" dirty="0" smtClean="0">
              <a:solidFill>
                <a:schemeClr val="bg2">
                  <a:lumMod val="50000"/>
                </a:schemeClr>
              </a:solidFill>
            </a:rPr>
            <a:t>Team</a:t>
          </a:r>
          <a:endParaRPr lang="en-US" b="1" dirty="0">
            <a:solidFill>
              <a:schemeClr val="bg2">
                <a:lumMod val="50000"/>
              </a:schemeClr>
            </a:solidFill>
          </a:endParaRPr>
        </a:p>
      </dgm:t>
    </dgm:pt>
    <dgm:pt modelId="{8343B08D-9C6B-4F9D-B708-44B312AB11CA}" type="parTrans" cxnId="{36952A5D-C3C2-4F29-B612-97BC6C1BC07A}">
      <dgm:prSet/>
      <dgm:spPr/>
      <dgm:t>
        <a:bodyPr/>
        <a:lstStyle/>
        <a:p>
          <a:endParaRPr lang="en-US"/>
        </a:p>
      </dgm:t>
    </dgm:pt>
    <dgm:pt modelId="{DCC08850-97D2-40D6-B3A4-E9BCF07A827A}" type="sibTrans" cxnId="{36952A5D-C3C2-4F29-B612-97BC6C1BC07A}">
      <dgm:prSet/>
      <dgm:spPr/>
      <dgm:t>
        <a:bodyPr/>
        <a:lstStyle/>
        <a:p>
          <a:endParaRPr lang="en-US"/>
        </a:p>
      </dgm:t>
    </dgm:pt>
    <dgm:pt modelId="{EAB3A6B4-8B13-49B2-BC97-FFC3A3280598}">
      <dgm:prSet phldrT="[Text]"/>
      <dgm:spPr/>
      <dgm:t>
        <a:bodyPr/>
        <a:lstStyle/>
        <a:p>
          <a:r>
            <a:rPr lang="en-US" b="1" dirty="0" smtClean="0">
              <a:solidFill>
                <a:schemeClr val="bg2">
                  <a:lumMod val="50000"/>
                </a:schemeClr>
              </a:solidFill>
            </a:rPr>
            <a:t>Key Leaders and Groups</a:t>
          </a:r>
          <a:endParaRPr lang="en-US" b="1" dirty="0">
            <a:solidFill>
              <a:schemeClr val="bg2">
                <a:lumMod val="50000"/>
              </a:schemeClr>
            </a:solidFill>
          </a:endParaRPr>
        </a:p>
      </dgm:t>
    </dgm:pt>
    <dgm:pt modelId="{8ADA7F18-63C8-4247-8A25-89A24EFD336F}" type="parTrans" cxnId="{208C8F89-44C1-4D93-8F85-6C1D37F9D2D3}">
      <dgm:prSet/>
      <dgm:spPr/>
      <dgm:t>
        <a:bodyPr/>
        <a:lstStyle/>
        <a:p>
          <a:endParaRPr lang="en-US"/>
        </a:p>
      </dgm:t>
    </dgm:pt>
    <dgm:pt modelId="{6FFEC8D1-EA1A-45B4-A4FC-00194D4CA7F1}" type="sibTrans" cxnId="{208C8F89-44C1-4D93-8F85-6C1D37F9D2D3}">
      <dgm:prSet/>
      <dgm:spPr/>
      <dgm:t>
        <a:bodyPr/>
        <a:lstStyle/>
        <a:p>
          <a:endParaRPr lang="en-US"/>
        </a:p>
      </dgm:t>
    </dgm:pt>
    <dgm:pt modelId="{8D8E825D-6FA3-46B8-9E72-A0CE22700967}">
      <dgm:prSet phldrT="[Text]" custT="1"/>
      <dgm:spPr>
        <a:solidFill>
          <a:srgbClr val="CCFF99"/>
        </a:solidFill>
      </dgm:spPr>
      <dgm:t>
        <a:bodyPr/>
        <a:lstStyle/>
        <a:p>
          <a:r>
            <a:rPr lang="en-US" sz="2000" b="1" dirty="0" smtClean="0">
              <a:solidFill>
                <a:schemeClr val="bg2"/>
              </a:solidFill>
            </a:rPr>
            <a:t>Determine Common Themes then Prioritize</a:t>
          </a:r>
          <a:endParaRPr lang="en-US" sz="2000" b="1" dirty="0">
            <a:solidFill>
              <a:schemeClr val="bg2"/>
            </a:solidFill>
          </a:endParaRPr>
        </a:p>
      </dgm:t>
    </dgm:pt>
    <dgm:pt modelId="{B9F1C216-89B6-4C3F-8746-B522C851A385}" type="parTrans" cxnId="{3548C271-7EE1-4E2B-95A2-84B3891AA24A}">
      <dgm:prSet/>
      <dgm:spPr/>
      <dgm:t>
        <a:bodyPr/>
        <a:lstStyle/>
        <a:p>
          <a:endParaRPr lang="en-US"/>
        </a:p>
      </dgm:t>
    </dgm:pt>
    <dgm:pt modelId="{7B13436E-70B4-4D70-A49E-806180DF7A87}" type="sibTrans" cxnId="{3548C271-7EE1-4E2B-95A2-84B3891AA24A}">
      <dgm:prSet/>
      <dgm:spPr/>
      <dgm:t>
        <a:bodyPr/>
        <a:lstStyle/>
        <a:p>
          <a:endParaRPr lang="en-US"/>
        </a:p>
      </dgm:t>
    </dgm:pt>
    <dgm:pt modelId="{33808EA9-FFEA-47D8-85C6-9BFDD0F4111F}">
      <dgm:prSet phldrT="[Text]"/>
      <dgm:spPr/>
      <dgm:t>
        <a:bodyPr/>
        <a:lstStyle/>
        <a:p>
          <a:r>
            <a:rPr lang="en-US" b="1" dirty="0" smtClean="0">
              <a:solidFill>
                <a:schemeClr val="bg2">
                  <a:lumMod val="50000"/>
                </a:schemeClr>
              </a:solidFill>
            </a:rPr>
            <a:t>Determine which themes to keep</a:t>
          </a:r>
          <a:endParaRPr lang="en-US" b="1" dirty="0">
            <a:solidFill>
              <a:schemeClr val="bg2">
                <a:lumMod val="50000"/>
              </a:schemeClr>
            </a:solidFill>
          </a:endParaRPr>
        </a:p>
      </dgm:t>
    </dgm:pt>
    <dgm:pt modelId="{BDDEDF9D-2AB5-4027-9F79-75997F8FCB1D}" type="parTrans" cxnId="{0F9B6C6F-3A9D-452F-9AFC-C460CFA8622A}">
      <dgm:prSet/>
      <dgm:spPr/>
      <dgm:t>
        <a:bodyPr/>
        <a:lstStyle/>
        <a:p>
          <a:endParaRPr lang="en-US"/>
        </a:p>
      </dgm:t>
    </dgm:pt>
    <dgm:pt modelId="{F8A174C4-BFA7-4B8D-A8F9-3DB57D4D3C2B}" type="sibTrans" cxnId="{0F9B6C6F-3A9D-452F-9AFC-C460CFA8622A}">
      <dgm:prSet/>
      <dgm:spPr/>
      <dgm:t>
        <a:bodyPr/>
        <a:lstStyle/>
        <a:p>
          <a:endParaRPr lang="en-US"/>
        </a:p>
      </dgm:t>
    </dgm:pt>
    <dgm:pt modelId="{45D0987D-A133-40CD-B50B-D5F32F4778D6}">
      <dgm:prSet phldrT="[Text]" custT="1"/>
      <dgm:spPr/>
      <dgm:t>
        <a:bodyPr/>
        <a:lstStyle/>
        <a:p>
          <a:r>
            <a:rPr lang="en-US" sz="1600" b="1" dirty="0" smtClean="0">
              <a:solidFill>
                <a:schemeClr val="bg2">
                  <a:lumMod val="50000"/>
                </a:schemeClr>
              </a:solidFill>
            </a:rPr>
            <a:t>Economic</a:t>
          </a:r>
          <a:r>
            <a:rPr lang="en-US" sz="1600" dirty="0" smtClean="0">
              <a:solidFill>
                <a:schemeClr val="bg2">
                  <a:lumMod val="50000"/>
                </a:schemeClr>
              </a:solidFill>
            </a:rPr>
            <a:t> </a:t>
          </a:r>
          <a:r>
            <a:rPr lang="en-US" sz="1600" b="1" dirty="0" smtClean="0">
              <a:solidFill>
                <a:schemeClr val="bg2">
                  <a:lumMod val="50000"/>
                </a:schemeClr>
              </a:solidFill>
            </a:rPr>
            <a:t>Development</a:t>
          </a:r>
          <a:r>
            <a:rPr lang="en-US" sz="1600" dirty="0" smtClean="0">
              <a:solidFill>
                <a:schemeClr val="bg2">
                  <a:lumMod val="50000"/>
                </a:schemeClr>
              </a:solidFill>
            </a:rPr>
            <a:t>?</a:t>
          </a:r>
          <a:endParaRPr lang="en-US" sz="1600" dirty="0">
            <a:solidFill>
              <a:schemeClr val="bg2">
                <a:lumMod val="50000"/>
              </a:schemeClr>
            </a:solidFill>
          </a:endParaRPr>
        </a:p>
      </dgm:t>
    </dgm:pt>
    <dgm:pt modelId="{68BF7A67-05FA-4765-BDFA-7000B1103505}" type="parTrans" cxnId="{69354910-8C73-49A4-9E5F-4C96FC82D3B6}">
      <dgm:prSet/>
      <dgm:spPr/>
      <dgm:t>
        <a:bodyPr/>
        <a:lstStyle/>
        <a:p>
          <a:endParaRPr lang="en-US"/>
        </a:p>
      </dgm:t>
    </dgm:pt>
    <dgm:pt modelId="{5C883681-0E0C-4525-9428-79673EECBE9F}" type="sibTrans" cxnId="{69354910-8C73-49A4-9E5F-4C96FC82D3B6}">
      <dgm:prSet/>
      <dgm:spPr/>
      <dgm:t>
        <a:bodyPr/>
        <a:lstStyle/>
        <a:p>
          <a:endParaRPr lang="en-US"/>
        </a:p>
      </dgm:t>
    </dgm:pt>
    <dgm:pt modelId="{19BE33FB-665C-4EA1-8323-E0D3464D69AE}">
      <dgm:prSet phldrT="[Text]"/>
      <dgm:spPr/>
      <dgm:t>
        <a:bodyPr/>
        <a:lstStyle/>
        <a:p>
          <a:r>
            <a:rPr lang="en-US" b="1" dirty="0" smtClean="0">
              <a:solidFill>
                <a:schemeClr val="bg2">
                  <a:lumMod val="50000"/>
                </a:schemeClr>
              </a:solidFill>
            </a:rPr>
            <a:t>Diversity of Residents</a:t>
          </a:r>
          <a:endParaRPr lang="en-US" b="1" dirty="0">
            <a:solidFill>
              <a:schemeClr val="bg2">
                <a:lumMod val="50000"/>
              </a:schemeClr>
            </a:solidFill>
          </a:endParaRPr>
        </a:p>
      </dgm:t>
    </dgm:pt>
    <dgm:pt modelId="{4FCAD656-EC92-4BE9-9E09-2104BAA14E08}" type="parTrans" cxnId="{C733D2D3-D245-45C0-A908-3A2BA9D697D6}">
      <dgm:prSet/>
      <dgm:spPr/>
      <dgm:t>
        <a:bodyPr/>
        <a:lstStyle/>
        <a:p>
          <a:endParaRPr lang="en-US"/>
        </a:p>
      </dgm:t>
    </dgm:pt>
    <dgm:pt modelId="{001B2CB8-AAAA-4331-979B-F0B625F5D1B1}" type="sibTrans" cxnId="{C733D2D3-D245-45C0-A908-3A2BA9D697D6}">
      <dgm:prSet/>
      <dgm:spPr/>
      <dgm:t>
        <a:bodyPr/>
        <a:lstStyle/>
        <a:p>
          <a:endParaRPr lang="en-US"/>
        </a:p>
      </dgm:t>
    </dgm:pt>
    <dgm:pt modelId="{E3F7C3BB-261E-4EBD-A1F3-69957C38C1FC}">
      <dgm:prSet phldrT="[Text]"/>
      <dgm:spPr/>
      <dgm:t>
        <a:bodyPr/>
        <a:lstStyle/>
        <a:p>
          <a:r>
            <a:rPr lang="en-US" b="1" dirty="0" smtClean="0">
              <a:solidFill>
                <a:schemeClr val="bg2">
                  <a:lumMod val="50000"/>
                </a:schemeClr>
              </a:solidFill>
            </a:rPr>
            <a:t>Remove ideas less relevant </a:t>
          </a:r>
          <a:endParaRPr lang="en-US" b="1" dirty="0">
            <a:solidFill>
              <a:schemeClr val="bg2">
                <a:lumMod val="50000"/>
              </a:schemeClr>
            </a:solidFill>
          </a:endParaRPr>
        </a:p>
      </dgm:t>
    </dgm:pt>
    <dgm:pt modelId="{52640C1B-45DC-4A7F-9D67-CDABBB928BF9}" type="parTrans" cxnId="{A490C1CF-F02F-47BC-BE51-0915BB38BAD5}">
      <dgm:prSet/>
      <dgm:spPr/>
      <dgm:t>
        <a:bodyPr/>
        <a:lstStyle/>
        <a:p>
          <a:endParaRPr lang="en-US"/>
        </a:p>
      </dgm:t>
    </dgm:pt>
    <dgm:pt modelId="{31E495AA-1C32-43BF-B100-51A52EE725BC}" type="sibTrans" cxnId="{A490C1CF-F02F-47BC-BE51-0915BB38BAD5}">
      <dgm:prSet/>
      <dgm:spPr/>
      <dgm:t>
        <a:bodyPr/>
        <a:lstStyle/>
        <a:p>
          <a:endParaRPr lang="en-US"/>
        </a:p>
      </dgm:t>
    </dgm:pt>
    <dgm:pt modelId="{B0D53301-186E-46BD-BB09-FAC54FC33F56}">
      <dgm:prSet phldrT="[Text]" custT="1"/>
      <dgm:spPr>
        <a:solidFill>
          <a:srgbClr val="CCFF99"/>
        </a:solidFill>
      </dgm:spPr>
      <dgm:t>
        <a:bodyPr anchor="t"/>
        <a:lstStyle/>
        <a:p>
          <a:r>
            <a:rPr lang="en-US" sz="2000" b="1" dirty="0" smtClean="0">
              <a:solidFill>
                <a:schemeClr val="bg2"/>
              </a:solidFill>
            </a:rPr>
            <a:t>Draft a Vision Statement from the Key Theme</a:t>
          </a:r>
        </a:p>
      </dgm:t>
    </dgm:pt>
    <dgm:pt modelId="{48DCA476-9098-47B2-AEC0-49393CC6B7A8}" type="parTrans" cxnId="{D55C8557-D916-440C-980B-5D754F7C9636}">
      <dgm:prSet/>
      <dgm:spPr/>
      <dgm:t>
        <a:bodyPr/>
        <a:lstStyle/>
        <a:p>
          <a:endParaRPr lang="en-US"/>
        </a:p>
      </dgm:t>
    </dgm:pt>
    <dgm:pt modelId="{EEA55A90-B8A0-40C8-906A-A5BE28C3C5E2}" type="sibTrans" cxnId="{D55C8557-D916-440C-980B-5D754F7C9636}">
      <dgm:prSet/>
      <dgm:spPr/>
      <dgm:t>
        <a:bodyPr/>
        <a:lstStyle/>
        <a:p>
          <a:endParaRPr lang="en-US"/>
        </a:p>
      </dgm:t>
    </dgm:pt>
    <dgm:pt modelId="{C6C5510F-D25F-47D2-BE86-52B15E053378}">
      <dgm:prSet phldrT="[Text]"/>
      <dgm:spPr/>
      <dgm:t>
        <a:bodyPr/>
        <a:lstStyle/>
        <a:p>
          <a:r>
            <a:rPr lang="en-US" b="1" dirty="0" smtClean="0">
              <a:solidFill>
                <a:schemeClr val="bg2">
                  <a:lumMod val="50000"/>
                </a:schemeClr>
              </a:solidFill>
            </a:rPr>
            <a:t>Share draft with others and seek input</a:t>
          </a:r>
          <a:endParaRPr lang="en-US" b="1" dirty="0">
            <a:solidFill>
              <a:schemeClr val="bg2">
                <a:lumMod val="50000"/>
              </a:schemeClr>
            </a:solidFill>
          </a:endParaRPr>
        </a:p>
      </dgm:t>
    </dgm:pt>
    <dgm:pt modelId="{42E41636-77CA-4763-A2CF-E5F9E750A973}" type="parTrans" cxnId="{B971BF77-18E1-4B4C-A0FE-4444AB6E2253}">
      <dgm:prSet/>
      <dgm:spPr/>
      <dgm:t>
        <a:bodyPr/>
        <a:lstStyle/>
        <a:p>
          <a:endParaRPr lang="en-US"/>
        </a:p>
      </dgm:t>
    </dgm:pt>
    <dgm:pt modelId="{C80BBF06-A6E3-49D9-AEE8-E007E292CFCE}" type="sibTrans" cxnId="{B971BF77-18E1-4B4C-A0FE-4444AB6E2253}">
      <dgm:prSet/>
      <dgm:spPr/>
      <dgm:t>
        <a:bodyPr/>
        <a:lstStyle/>
        <a:p>
          <a:endParaRPr lang="en-US"/>
        </a:p>
      </dgm:t>
    </dgm:pt>
    <dgm:pt modelId="{00647A6C-E1E2-4358-B682-1753E7AA62C1}">
      <dgm:prSet phldrT="[Text]" custT="1"/>
      <dgm:spPr>
        <a:solidFill>
          <a:srgbClr val="CCFF99"/>
        </a:solidFill>
      </dgm:spPr>
      <dgm:t>
        <a:bodyPr/>
        <a:lstStyle/>
        <a:p>
          <a:r>
            <a:rPr lang="en-US" sz="2000" b="1" dirty="0" smtClean="0">
              <a:solidFill>
                <a:schemeClr val="bg2"/>
              </a:solidFill>
            </a:rPr>
            <a:t>Finalize Your Vision Statement</a:t>
          </a:r>
          <a:endParaRPr lang="en-US" sz="2000" b="1" dirty="0">
            <a:solidFill>
              <a:schemeClr val="bg2"/>
            </a:solidFill>
          </a:endParaRPr>
        </a:p>
      </dgm:t>
    </dgm:pt>
    <dgm:pt modelId="{5C5999D6-A74B-45E3-80BD-E9745AC797A4}" type="parTrans" cxnId="{81363A1A-E730-40BD-99AE-12E722AADDF4}">
      <dgm:prSet/>
      <dgm:spPr/>
      <dgm:t>
        <a:bodyPr/>
        <a:lstStyle/>
        <a:p>
          <a:endParaRPr lang="en-US"/>
        </a:p>
      </dgm:t>
    </dgm:pt>
    <dgm:pt modelId="{80185024-6961-4862-A8A9-B472D9D27103}" type="sibTrans" cxnId="{81363A1A-E730-40BD-99AE-12E722AADDF4}">
      <dgm:prSet/>
      <dgm:spPr/>
      <dgm:t>
        <a:bodyPr/>
        <a:lstStyle/>
        <a:p>
          <a:endParaRPr lang="en-US"/>
        </a:p>
      </dgm:t>
    </dgm:pt>
    <dgm:pt modelId="{D7B1CE6E-02A7-49A2-BE07-E7F4E46A9D73}" type="pres">
      <dgm:prSet presAssocID="{C6144270-6F4C-4F6C-AF33-50BCDF95EBA2}" presName="Name0" presStyleCnt="0">
        <dgm:presLayoutVars>
          <dgm:dir/>
          <dgm:animLvl val="lvl"/>
          <dgm:resizeHandles val="exact"/>
        </dgm:presLayoutVars>
      </dgm:prSet>
      <dgm:spPr/>
      <dgm:t>
        <a:bodyPr/>
        <a:lstStyle/>
        <a:p>
          <a:endParaRPr lang="en-US"/>
        </a:p>
      </dgm:t>
    </dgm:pt>
    <dgm:pt modelId="{E1B21D76-678F-477F-9BDE-C714C8C341D9}" type="pres">
      <dgm:prSet presAssocID="{00647A6C-E1E2-4358-B682-1753E7AA62C1}" presName="boxAndChildren" presStyleCnt="0"/>
      <dgm:spPr/>
    </dgm:pt>
    <dgm:pt modelId="{93C5D974-9944-4869-ACEC-7B15B88DE4DA}" type="pres">
      <dgm:prSet presAssocID="{00647A6C-E1E2-4358-B682-1753E7AA62C1}" presName="parentTextBox" presStyleLbl="node1" presStyleIdx="0" presStyleCnt="5" custScaleY="66959"/>
      <dgm:spPr/>
      <dgm:t>
        <a:bodyPr/>
        <a:lstStyle/>
        <a:p>
          <a:endParaRPr lang="en-US"/>
        </a:p>
      </dgm:t>
    </dgm:pt>
    <dgm:pt modelId="{7A0C5B92-33AB-4ECF-B16B-4CBDC29F5734}" type="pres">
      <dgm:prSet presAssocID="{EEA55A90-B8A0-40C8-906A-A5BE28C3C5E2}" presName="sp" presStyleCnt="0"/>
      <dgm:spPr/>
    </dgm:pt>
    <dgm:pt modelId="{948A4E3F-4F66-4B4F-B2C7-55EAD340A565}" type="pres">
      <dgm:prSet presAssocID="{B0D53301-186E-46BD-BB09-FAC54FC33F56}" presName="arrowAndChildren" presStyleCnt="0"/>
      <dgm:spPr/>
    </dgm:pt>
    <dgm:pt modelId="{64495285-B1D3-4C7A-80AE-8C0DD7BFF860}" type="pres">
      <dgm:prSet presAssocID="{B0D53301-186E-46BD-BB09-FAC54FC33F56}" presName="parentTextArrow" presStyleLbl="node1" presStyleIdx="0" presStyleCnt="5"/>
      <dgm:spPr/>
      <dgm:t>
        <a:bodyPr/>
        <a:lstStyle/>
        <a:p>
          <a:endParaRPr lang="en-US"/>
        </a:p>
      </dgm:t>
    </dgm:pt>
    <dgm:pt modelId="{E5DA3537-899A-497D-9885-6BE084A482AA}" type="pres">
      <dgm:prSet presAssocID="{B0D53301-186E-46BD-BB09-FAC54FC33F56}" presName="arrow" presStyleLbl="node1" presStyleIdx="1" presStyleCnt="5" custScaleY="111553" custLinFactNeighborY="-1969"/>
      <dgm:spPr/>
      <dgm:t>
        <a:bodyPr/>
        <a:lstStyle/>
        <a:p>
          <a:endParaRPr lang="en-US"/>
        </a:p>
      </dgm:t>
    </dgm:pt>
    <dgm:pt modelId="{45B1EC9C-E4C6-46BA-AC2E-8836EC673F28}" type="pres">
      <dgm:prSet presAssocID="{B0D53301-186E-46BD-BB09-FAC54FC33F56}" presName="descendantArrow" presStyleCnt="0"/>
      <dgm:spPr/>
    </dgm:pt>
    <dgm:pt modelId="{94716795-9EEF-4AA9-B017-A46EC7DDAA0D}" type="pres">
      <dgm:prSet presAssocID="{C6C5510F-D25F-47D2-BE86-52B15E053378}" presName="childTextArrow" presStyleLbl="fgAccFollowNode1" presStyleIdx="0" presStyleCnt="9" custScaleY="102584" custLinFactNeighborY="-10846">
        <dgm:presLayoutVars>
          <dgm:bulletEnabled val="1"/>
        </dgm:presLayoutVars>
      </dgm:prSet>
      <dgm:spPr/>
      <dgm:t>
        <a:bodyPr/>
        <a:lstStyle/>
        <a:p>
          <a:endParaRPr lang="en-US"/>
        </a:p>
      </dgm:t>
    </dgm:pt>
    <dgm:pt modelId="{2EC7E5AF-3EC5-4D5B-804A-AF2703B58EB4}" type="pres">
      <dgm:prSet presAssocID="{7B13436E-70B4-4D70-A49E-806180DF7A87}" presName="sp" presStyleCnt="0"/>
      <dgm:spPr/>
    </dgm:pt>
    <dgm:pt modelId="{640F79BF-B796-4B50-B183-541F799AEA16}" type="pres">
      <dgm:prSet presAssocID="{8D8E825D-6FA3-46B8-9E72-A0CE22700967}" presName="arrowAndChildren" presStyleCnt="0"/>
      <dgm:spPr/>
    </dgm:pt>
    <dgm:pt modelId="{12A60C15-7FF7-4AD2-815B-73EECD52EB4A}" type="pres">
      <dgm:prSet presAssocID="{8D8E825D-6FA3-46B8-9E72-A0CE22700967}" presName="parentTextArrow" presStyleLbl="node1" presStyleIdx="1" presStyleCnt="5"/>
      <dgm:spPr/>
      <dgm:t>
        <a:bodyPr/>
        <a:lstStyle/>
        <a:p>
          <a:endParaRPr lang="en-US"/>
        </a:p>
      </dgm:t>
    </dgm:pt>
    <dgm:pt modelId="{C938C34C-1218-4913-8594-E4FB517A38E7}" type="pres">
      <dgm:prSet presAssocID="{8D8E825D-6FA3-46B8-9E72-A0CE22700967}" presName="arrow" presStyleLbl="node1" presStyleIdx="2" presStyleCnt="5"/>
      <dgm:spPr/>
      <dgm:t>
        <a:bodyPr/>
        <a:lstStyle/>
        <a:p>
          <a:endParaRPr lang="en-US"/>
        </a:p>
      </dgm:t>
    </dgm:pt>
    <dgm:pt modelId="{D1E904F8-92F0-452D-B404-5E6564D6C21B}" type="pres">
      <dgm:prSet presAssocID="{8D8E825D-6FA3-46B8-9E72-A0CE22700967}" presName="descendantArrow" presStyleCnt="0"/>
      <dgm:spPr/>
    </dgm:pt>
    <dgm:pt modelId="{C11F6462-6907-4678-BF3E-2E1C28F8F44F}" type="pres">
      <dgm:prSet presAssocID="{33808EA9-FFEA-47D8-85C6-9BFDD0F4111F}" presName="childTextArrow" presStyleLbl="fgAccFollowNode1" presStyleIdx="1" presStyleCnt="9">
        <dgm:presLayoutVars>
          <dgm:bulletEnabled val="1"/>
        </dgm:presLayoutVars>
      </dgm:prSet>
      <dgm:spPr/>
      <dgm:t>
        <a:bodyPr/>
        <a:lstStyle/>
        <a:p>
          <a:endParaRPr lang="en-US"/>
        </a:p>
      </dgm:t>
    </dgm:pt>
    <dgm:pt modelId="{AE672A5C-71A5-4B30-AECD-39A971D7A99A}" type="pres">
      <dgm:prSet presAssocID="{E3F7C3BB-261E-4EBD-A1F3-69957C38C1FC}" presName="childTextArrow" presStyleLbl="fgAccFollowNode1" presStyleIdx="2" presStyleCnt="9">
        <dgm:presLayoutVars>
          <dgm:bulletEnabled val="1"/>
        </dgm:presLayoutVars>
      </dgm:prSet>
      <dgm:spPr/>
      <dgm:t>
        <a:bodyPr/>
        <a:lstStyle/>
        <a:p>
          <a:endParaRPr lang="en-US"/>
        </a:p>
      </dgm:t>
    </dgm:pt>
    <dgm:pt modelId="{92884F2A-B8BF-4BD8-8A31-B11F4B951CB5}" type="pres">
      <dgm:prSet presAssocID="{4FF256DC-026B-489B-840C-28B29158812C}" presName="sp" presStyleCnt="0"/>
      <dgm:spPr/>
    </dgm:pt>
    <dgm:pt modelId="{D409791F-1495-40C4-B8BE-12787B15AAAA}" type="pres">
      <dgm:prSet presAssocID="{9E7E14AA-EF43-4F65-BBD7-145ED73AE3FC}" presName="arrowAndChildren" presStyleCnt="0"/>
      <dgm:spPr/>
    </dgm:pt>
    <dgm:pt modelId="{19C758AC-ABF4-4DAE-9CC1-0AFE8143089D}" type="pres">
      <dgm:prSet presAssocID="{9E7E14AA-EF43-4F65-BBD7-145ED73AE3FC}" presName="parentTextArrow" presStyleLbl="node1" presStyleIdx="2" presStyleCnt="5"/>
      <dgm:spPr/>
      <dgm:t>
        <a:bodyPr/>
        <a:lstStyle/>
        <a:p>
          <a:endParaRPr lang="en-US"/>
        </a:p>
      </dgm:t>
    </dgm:pt>
    <dgm:pt modelId="{05DEA098-761F-4AB8-B858-84106FA1F3B2}" type="pres">
      <dgm:prSet presAssocID="{9E7E14AA-EF43-4F65-BBD7-145ED73AE3FC}" presName="arrow" presStyleLbl="node1" presStyleIdx="3" presStyleCnt="5"/>
      <dgm:spPr/>
      <dgm:t>
        <a:bodyPr/>
        <a:lstStyle/>
        <a:p>
          <a:endParaRPr lang="en-US"/>
        </a:p>
      </dgm:t>
    </dgm:pt>
    <dgm:pt modelId="{9770BE5F-8DAD-47FB-9696-0296228E12A0}" type="pres">
      <dgm:prSet presAssocID="{9E7E14AA-EF43-4F65-BBD7-145ED73AE3FC}" presName="descendantArrow" presStyleCnt="0"/>
      <dgm:spPr/>
    </dgm:pt>
    <dgm:pt modelId="{0DC1D98D-4B08-49A4-B4A8-889F45D4F889}" type="pres">
      <dgm:prSet presAssocID="{846A1B99-2382-4DEE-8E93-07250EA4EFE6}" presName="childTextArrow" presStyleLbl="fgAccFollowNode1" presStyleIdx="3" presStyleCnt="9">
        <dgm:presLayoutVars>
          <dgm:bulletEnabled val="1"/>
        </dgm:presLayoutVars>
      </dgm:prSet>
      <dgm:spPr/>
      <dgm:t>
        <a:bodyPr/>
        <a:lstStyle/>
        <a:p>
          <a:endParaRPr lang="en-US"/>
        </a:p>
      </dgm:t>
    </dgm:pt>
    <dgm:pt modelId="{4D079AF0-7885-462C-B404-2CA4D3BAA347}" type="pres">
      <dgm:prSet presAssocID="{EAB3A6B4-8B13-49B2-BC97-FFC3A3280598}" presName="childTextArrow" presStyleLbl="fgAccFollowNode1" presStyleIdx="4" presStyleCnt="9">
        <dgm:presLayoutVars>
          <dgm:bulletEnabled val="1"/>
        </dgm:presLayoutVars>
      </dgm:prSet>
      <dgm:spPr/>
      <dgm:t>
        <a:bodyPr/>
        <a:lstStyle/>
        <a:p>
          <a:endParaRPr lang="en-US"/>
        </a:p>
      </dgm:t>
    </dgm:pt>
    <dgm:pt modelId="{24B19CB0-5F49-4806-B00A-9D80AE215189}" type="pres">
      <dgm:prSet presAssocID="{19BE33FB-665C-4EA1-8323-E0D3464D69AE}" presName="childTextArrow" presStyleLbl="fgAccFollowNode1" presStyleIdx="5" presStyleCnt="9">
        <dgm:presLayoutVars>
          <dgm:bulletEnabled val="1"/>
        </dgm:presLayoutVars>
      </dgm:prSet>
      <dgm:spPr/>
      <dgm:t>
        <a:bodyPr/>
        <a:lstStyle/>
        <a:p>
          <a:endParaRPr lang="en-US"/>
        </a:p>
      </dgm:t>
    </dgm:pt>
    <dgm:pt modelId="{3514D422-4AFC-447B-BBA8-18DB82BBF516}" type="pres">
      <dgm:prSet presAssocID="{2952568C-8409-4FB0-B258-2261946DFBF0}" presName="sp" presStyleCnt="0"/>
      <dgm:spPr/>
    </dgm:pt>
    <dgm:pt modelId="{A0DA646A-0662-46DB-8636-8E2855BB93FD}" type="pres">
      <dgm:prSet presAssocID="{7560C9E8-9897-42A2-A1AE-CA215BD6A82D}" presName="arrowAndChildren" presStyleCnt="0"/>
      <dgm:spPr/>
    </dgm:pt>
    <dgm:pt modelId="{0014DAD4-BB3A-4F1E-B711-9EAC89D7FFD0}" type="pres">
      <dgm:prSet presAssocID="{7560C9E8-9897-42A2-A1AE-CA215BD6A82D}" presName="parentTextArrow" presStyleLbl="node1" presStyleIdx="3" presStyleCnt="5"/>
      <dgm:spPr/>
      <dgm:t>
        <a:bodyPr/>
        <a:lstStyle/>
        <a:p>
          <a:endParaRPr lang="en-US"/>
        </a:p>
      </dgm:t>
    </dgm:pt>
    <dgm:pt modelId="{D437C691-DB2F-4A12-9327-93A91E776699}" type="pres">
      <dgm:prSet presAssocID="{7560C9E8-9897-42A2-A1AE-CA215BD6A82D}" presName="arrow" presStyleLbl="node1" presStyleIdx="4" presStyleCnt="5" custLinFactNeighborY="-7008"/>
      <dgm:spPr/>
      <dgm:t>
        <a:bodyPr/>
        <a:lstStyle/>
        <a:p>
          <a:endParaRPr lang="en-US"/>
        </a:p>
      </dgm:t>
    </dgm:pt>
    <dgm:pt modelId="{69E54FA7-7153-40DD-8BEE-F9E9B38E90E1}" type="pres">
      <dgm:prSet presAssocID="{7560C9E8-9897-42A2-A1AE-CA215BD6A82D}" presName="descendantArrow" presStyleCnt="0"/>
      <dgm:spPr/>
    </dgm:pt>
    <dgm:pt modelId="{85377683-9E75-4327-9A7A-5B30D9D6E3BE}" type="pres">
      <dgm:prSet presAssocID="{B6B43C90-9FC1-4C9D-A409-53344A1678FC}" presName="childTextArrow" presStyleLbl="fgAccFollowNode1" presStyleIdx="6" presStyleCnt="9">
        <dgm:presLayoutVars>
          <dgm:bulletEnabled val="1"/>
        </dgm:presLayoutVars>
      </dgm:prSet>
      <dgm:spPr/>
      <dgm:t>
        <a:bodyPr/>
        <a:lstStyle/>
        <a:p>
          <a:endParaRPr lang="en-US"/>
        </a:p>
      </dgm:t>
    </dgm:pt>
    <dgm:pt modelId="{7F431BD4-8E1E-4F24-8EBE-7814993DA396}" type="pres">
      <dgm:prSet presAssocID="{45D0987D-A133-40CD-B50B-D5F32F4778D6}" presName="childTextArrow" presStyleLbl="fgAccFollowNode1" presStyleIdx="7" presStyleCnt="9">
        <dgm:presLayoutVars>
          <dgm:bulletEnabled val="1"/>
        </dgm:presLayoutVars>
      </dgm:prSet>
      <dgm:spPr/>
      <dgm:t>
        <a:bodyPr/>
        <a:lstStyle/>
        <a:p>
          <a:endParaRPr lang="en-US"/>
        </a:p>
      </dgm:t>
    </dgm:pt>
    <dgm:pt modelId="{01D5AB87-6B5D-4EB6-8622-DDFBF2227F3E}" type="pres">
      <dgm:prSet presAssocID="{00FE0D92-EAA3-4BF3-9113-A3C5C001FD99}" presName="childTextArrow" presStyleLbl="fgAccFollowNode1" presStyleIdx="8" presStyleCnt="9">
        <dgm:presLayoutVars>
          <dgm:bulletEnabled val="1"/>
        </dgm:presLayoutVars>
      </dgm:prSet>
      <dgm:spPr/>
      <dgm:t>
        <a:bodyPr/>
        <a:lstStyle/>
        <a:p>
          <a:endParaRPr lang="en-US"/>
        </a:p>
      </dgm:t>
    </dgm:pt>
  </dgm:ptLst>
  <dgm:cxnLst>
    <dgm:cxn modelId="{C98E6A2B-F010-4D5A-BAE3-397668FF3AAA}" type="presOf" srcId="{7560C9E8-9897-42A2-A1AE-CA215BD6A82D}" destId="{D437C691-DB2F-4A12-9327-93A91E776699}" srcOrd="1" destOrd="0" presId="urn:microsoft.com/office/officeart/2005/8/layout/process4"/>
    <dgm:cxn modelId="{E38096F5-E966-4878-BC55-7BC1C3A72962}" type="presOf" srcId="{846A1B99-2382-4DEE-8E93-07250EA4EFE6}" destId="{0DC1D98D-4B08-49A4-B4A8-889F45D4F889}" srcOrd="0" destOrd="0" presId="urn:microsoft.com/office/officeart/2005/8/layout/process4"/>
    <dgm:cxn modelId="{36952A5D-C3C2-4F29-B612-97BC6C1BC07A}" srcId="{9E7E14AA-EF43-4F65-BBD7-145ED73AE3FC}" destId="{846A1B99-2382-4DEE-8E93-07250EA4EFE6}" srcOrd="0" destOrd="0" parTransId="{8343B08D-9C6B-4F9D-B708-44B312AB11CA}" sibTransId="{DCC08850-97D2-40D6-B3A4-E9BCF07A827A}"/>
    <dgm:cxn modelId="{81363A1A-E730-40BD-99AE-12E722AADDF4}" srcId="{C6144270-6F4C-4F6C-AF33-50BCDF95EBA2}" destId="{00647A6C-E1E2-4358-B682-1753E7AA62C1}" srcOrd="4" destOrd="0" parTransId="{5C5999D6-A74B-45E3-80BD-E9745AC797A4}" sibTransId="{80185024-6961-4862-A8A9-B472D9D27103}"/>
    <dgm:cxn modelId="{B73493F7-D7FF-4EC4-807B-E18160621DBE}" srcId="{7560C9E8-9897-42A2-A1AE-CA215BD6A82D}" destId="{00FE0D92-EAA3-4BF3-9113-A3C5C001FD99}" srcOrd="2" destOrd="0" parTransId="{BDB01736-578F-4CAD-838F-E483B4653021}" sibTransId="{8A7F1890-2DF7-493F-9675-35784C80AFCF}"/>
    <dgm:cxn modelId="{C9F26FFC-FF6B-4DEA-A93E-14D49C65ADD7}" type="presOf" srcId="{9E7E14AA-EF43-4F65-BBD7-145ED73AE3FC}" destId="{19C758AC-ABF4-4DAE-9CC1-0AFE8143089D}" srcOrd="0" destOrd="0" presId="urn:microsoft.com/office/officeart/2005/8/layout/process4"/>
    <dgm:cxn modelId="{B971BF77-18E1-4B4C-A0FE-4444AB6E2253}" srcId="{B0D53301-186E-46BD-BB09-FAC54FC33F56}" destId="{C6C5510F-D25F-47D2-BE86-52B15E053378}" srcOrd="0" destOrd="0" parTransId="{42E41636-77CA-4763-A2CF-E5F9E750A973}" sibTransId="{C80BBF06-A6E3-49D9-AEE8-E007E292CFCE}"/>
    <dgm:cxn modelId="{BB6E5566-ADF0-47C5-9C2B-3DE19DA92EC8}" type="presOf" srcId="{33808EA9-FFEA-47D8-85C6-9BFDD0F4111F}" destId="{C11F6462-6907-4678-BF3E-2E1C28F8F44F}" srcOrd="0" destOrd="0" presId="urn:microsoft.com/office/officeart/2005/8/layout/process4"/>
    <dgm:cxn modelId="{576AD69F-EBBE-41DE-AA89-2F3BCB2AC184}" srcId="{7560C9E8-9897-42A2-A1AE-CA215BD6A82D}" destId="{B6B43C90-9FC1-4C9D-A409-53344A1678FC}" srcOrd="0" destOrd="0" parTransId="{94E339EA-30C1-4DFC-B2DF-3D566DC42BB4}" sibTransId="{EDE47A36-56B6-4CAC-9CB7-F5CFAB2CDA5B}"/>
    <dgm:cxn modelId="{7800A6C9-26DF-4891-AC8B-AC455A25D011}" type="presOf" srcId="{C6C5510F-D25F-47D2-BE86-52B15E053378}" destId="{94716795-9EEF-4AA9-B017-A46EC7DDAA0D}" srcOrd="0" destOrd="0" presId="urn:microsoft.com/office/officeart/2005/8/layout/process4"/>
    <dgm:cxn modelId="{3548C271-7EE1-4E2B-95A2-84B3891AA24A}" srcId="{C6144270-6F4C-4F6C-AF33-50BCDF95EBA2}" destId="{8D8E825D-6FA3-46B8-9E72-A0CE22700967}" srcOrd="2" destOrd="0" parTransId="{B9F1C216-89B6-4C3F-8746-B522C851A385}" sibTransId="{7B13436E-70B4-4D70-A49E-806180DF7A87}"/>
    <dgm:cxn modelId="{7EC22EF5-2366-4F8E-9162-22D7372E2E3A}" type="presOf" srcId="{7560C9E8-9897-42A2-A1AE-CA215BD6A82D}" destId="{0014DAD4-BB3A-4F1E-B711-9EAC89D7FFD0}" srcOrd="0" destOrd="0" presId="urn:microsoft.com/office/officeart/2005/8/layout/process4"/>
    <dgm:cxn modelId="{07A9A0BE-C961-4AF0-9669-2654D7833984}" type="presOf" srcId="{EAB3A6B4-8B13-49B2-BC97-FFC3A3280598}" destId="{4D079AF0-7885-462C-B404-2CA4D3BAA347}" srcOrd="0" destOrd="0" presId="urn:microsoft.com/office/officeart/2005/8/layout/process4"/>
    <dgm:cxn modelId="{69354910-8C73-49A4-9E5F-4C96FC82D3B6}" srcId="{7560C9E8-9897-42A2-A1AE-CA215BD6A82D}" destId="{45D0987D-A133-40CD-B50B-D5F32F4778D6}" srcOrd="1" destOrd="0" parTransId="{68BF7A67-05FA-4765-BDFA-7000B1103505}" sibTransId="{5C883681-0E0C-4525-9428-79673EECBE9F}"/>
    <dgm:cxn modelId="{2FE0FF53-AEFD-44DD-9906-FFFB03F32975}" srcId="{C6144270-6F4C-4F6C-AF33-50BCDF95EBA2}" destId="{7560C9E8-9897-42A2-A1AE-CA215BD6A82D}" srcOrd="0" destOrd="0" parTransId="{394C6FC7-5E0C-4192-BB4F-626914B20D57}" sibTransId="{2952568C-8409-4FB0-B258-2261946DFBF0}"/>
    <dgm:cxn modelId="{7B946CEF-D590-4A99-9F7B-53C352439CDE}" type="presOf" srcId="{19BE33FB-665C-4EA1-8323-E0D3464D69AE}" destId="{24B19CB0-5F49-4806-B00A-9D80AE215189}" srcOrd="0" destOrd="0" presId="urn:microsoft.com/office/officeart/2005/8/layout/process4"/>
    <dgm:cxn modelId="{76725F83-D8EE-41EB-9D53-C5A71F2C5362}" type="presOf" srcId="{B0D53301-186E-46BD-BB09-FAC54FC33F56}" destId="{E5DA3537-899A-497D-9885-6BE084A482AA}" srcOrd="1" destOrd="0" presId="urn:microsoft.com/office/officeart/2005/8/layout/process4"/>
    <dgm:cxn modelId="{4F660ABF-B565-4496-BCA5-CBC03C79EF9A}" type="presOf" srcId="{00647A6C-E1E2-4358-B682-1753E7AA62C1}" destId="{93C5D974-9944-4869-ACEC-7B15B88DE4DA}" srcOrd="0" destOrd="0" presId="urn:microsoft.com/office/officeart/2005/8/layout/process4"/>
    <dgm:cxn modelId="{208C8F89-44C1-4D93-8F85-6C1D37F9D2D3}" srcId="{9E7E14AA-EF43-4F65-BBD7-145ED73AE3FC}" destId="{EAB3A6B4-8B13-49B2-BC97-FFC3A3280598}" srcOrd="1" destOrd="0" parTransId="{8ADA7F18-63C8-4247-8A25-89A24EFD336F}" sibTransId="{6FFEC8D1-EA1A-45B4-A4FC-00194D4CA7F1}"/>
    <dgm:cxn modelId="{0B272F6C-A95E-422A-AEF5-A38B397C8D8F}" type="presOf" srcId="{E3F7C3BB-261E-4EBD-A1F3-69957C38C1FC}" destId="{AE672A5C-71A5-4B30-AECD-39A971D7A99A}" srcOrd="0" destOrd="0" presId="urn:microsoft.com/office/officeart/2005/8/layout/process4"/>
    <dgm:cxn modelId="{35C1288C-E0ED-415E-824E-BF9C4E9F6C81}" type="presOf" srcId="{C6144270-6F4C-4F6C-AF33-50BCDF95EBA2}" destId="{D7B1CE6E-02A7-49A2-BE07-E7F4E46A9D73}" srcOrd="0" destOrd="0" presId="urn:microsoft.com/office/officeart/2005/8/layout/process4"/>
    <dgm:cxn modelId="{D55C8557-D916-440C-980B-5D754F7C9636}" srcId="{C6144270-6F4C-4F6C-AF33-50BCDF95EBA2}" destId="{B0D53301-186E-46BD-BB09-FAC54FC33F56}" srcOrd="3" destOrd="0" parTransId="{48DCA476-9098-47B2-AEC0-49393CC6B7A8}" sibTransId="{EEA55A90-B8A0-40C8-906A-A5BE28C3C5E2}"/>
    <dgm:cxn modelId="{09D82D49-F962-4FE9-AEB3-E7B5425A6591}" type="presOf" srcId="{00FE0D92-EAA3-4BF3-9113-A3C5C001FD99}" destId="{01D5AB87-6B5D-4EB6-8622-DDFBF2227F3E}" srcOrd="0" destOrd="0" presId="urn:microsoft.com/office/officeart/2005/8/layout/process4"/>
    <dgm:cxn modelId="{0F9B6C6F-3A9D-452F-9AFC-C460CFA8622A}" srcId="{8D8E825D-6FA3-46B8-9E72-A0CE22700967}" destId="{33808EA9-FFEA-47D8-85C6-9BFDD0F4111F}" srcOrd="0" destOrd="0" parTransId="{BDDEDF9D-2AB5-4027-9F79-75997F8FCB1D}" sibTransId="{F8A174C4-BFA7-4B8D-A8F9-3DB57D4D3C2B}"/>
    <dgm:cxn modelId="{DCFCF431-5C93-4301-8375-F12BE3C7352F}" type="presOf" srcId="{B6B43C90-9FC1-4C9D-A409-53344A1678FC}" destId="{85377683-9E75-4327-9A7A-5B30D9D6E3BE}" srcOrd="0" destOrd="0" presId="urn:microsoft.com/office/officeart/2005/8/layout/process4"/>
    <dgm:cxn modelId="{7146F12C-C3E2-4336-BE43-0F9D579DB5A4}" type="presOf" srcId="{8D8E825D-6FA3-46B8-9E72-A0CE22700967}" destId="{12A60C15-7FF7-4AD2-815B-73EECD52EB4A}" srcOrd="0" destOrd="0" presId="urn:microsoft.com/office/officeart/2005/8/layout/process4"/>
    <dgm:cxn modelId="{7AEE257A-5F32-4EA5-ADEF-6AC46A2DD9A7}" type="presOf" srcId="{8D8E825D-6FA3-46B8-9E72-A0CE22700967}" destId="{C938C34C-1218-4913-8594-E4FB517A38E7}" srcOrd="1" destOrd="0" presId="urn:microsoft.com/office/officeart/2005/8/layout/process4"/>
    <dgm:cxn modelId="{A490C1CF-F02F-47BC-BE51-0915BB38BAD5}" srcId="{8D8E825D-6FA3-46B8-9E72-A0CE22700967}" destId="{E3F7C3BB-261E-4EBD-A1F3-69957C38C1FC}" srcOrd="1" destOrd="0" parTransId="{52640C1B-45DC-4A7F-9D67-CDABBB928BF9}" sibTransId="{31E495AA-1C32-43BF-B100-51A52EE725BC}"/>
    <dgm:cxn modelId="{C733D2D3-D245-45C0-A908-3A2BA9D697D6}" srcId="{9E7E14AA-EF43-4F65-BBD7-145ED73AE3FC}" destId="{19BE33FB-665C-4EA1-8323-E0D3464D69AE}" srcOrd="2" destOrd="0" parTransId="{4FCAD656-EC92-4BE9-9E09-2104BAA14E08}" sibTransId="{001B2CB8-AAAA-4331-979B-F0B625F5D1B1}"/>
    <dgm:cxn modelId="{2F0F3FC2-31FA-499C-B06B-672124289567}" type="presOf" srcId="{B0D53301-186E-46BD-BB09-FAC54FC33F56}" destId="{64495285-B1D3-4C7A-80AE-8C0DD7BFF860}" srcOrd="0" destOrd="0" presId="urn:microsoft.com/office/officeart/2005/8/layout/process4"/>
    <dgm:cxn modelId="{71895943-C6DD-477B-8531-812BED3682F9}" srcId="{C6144270-6F4C-4F6C-AF33-50BCDF95EBA2}" destId="{9E7E14AA-EF43-4F65-BBD7-145ED73AE3FC}" srcOrd="1" destOrd="0" parTransId="{958B4EE3-9E61-4756-90B4-F9C9C07ACBA5}" sibTransId="{4FF256DC-026B-489B-840C-28B29158812C}"/>
    <dgm:cxn modelId="{AC458280-D1B9-406F-A97A-B373DAF1B753}" type="presOf" srcId="{9E7E14AA-EF43-4F65-BBD7-145ED73AE3FC}" destId="{05DEA098-761F-4AB8-B858-84106FA1F3B2}" srcOrd="1" destOrd="0" presId="urn:microsoft.com/office/officeart/2005/8/layout/process4"/>
    <dgm:cxn modelId="{9CD79C8C-126A-47D2-B372-A38ECE41E67C}" type="presOf" srcId="{45D0987D-A133-40CD-B50B-D5F32F4778D6}" destId="{7F431BD4-8E1E-4F24-8EBE-7814993DA396}" srcOrd="0" destOrd="0" presId="urn:microsoft.com/office/officeart/2005/8/layout/process4"/>
    <dgm:cxn modelId="{F60664A3-C8B8-4A1C-B1D8-3F0A809E9D9D}" type="presParOf" srcId="{D7B1CE6E-02A7-49A2-BE07-E7F4E46A9D73}" destId="{E1B21D76-678F-477F-9BDE-C714C8C341D9}" srcOrd="0" destOrd="0" presId="urn:microsoft.com/office/officeart/2005/8/layout/process4"/>
    <dgm:cxn modelId="{90B40356-F479-429E-8139-62A0861D21A1}" type="presParOf" srcId="{E1B21D76-678F-477F-9BDE-C714C8C341D9}" destId="{93C5D974-9944-4869-ACEC-7B15B88DE4DA}" srcOrd="0" destOrd="0" presId="urn:microsoft.com/office/officeart/2005/8/layout/process4"/>
    <dgm:cxn modelId="{1D3087D3-79F8-4684-B94C-9CFAEDD47931}" type="presParOf" srcId="{D7B1CE6E-02A7-49A2-BE07-E7F4E46A9D73}" destId="{7A0C5B92-33AB-4ECF-B16B-4CBDC29F5734}" srcOrd="1" destOrd="0" presId="urn:microsoft.com/office/officeart/2005/8/layout/process4"/>
    <dgm:cxn modelId="{72EA7C97-A5D0-4D3D-B7D8-B99B4DE4F329}" type="presParOf" srcId="{D7B1CE6E-02A7-49A2-BE07-E7F4E46A9D73}" destId="{948A4E3F-4F66-4B4F-B2C7-55EAD340A565}" srcOrd="2" destOrd="0" presId="urn:microsoft.com/office/officeart/2005/8/layout/process4"/>
    <dgm:cxn modelId="{6483460F-8815-44CB-9AD4-4AC4DDBBA797}" type="presParOf" srcId="{948A4E3F-4F66-4B4F-B2C7-55EAD340A565}" destId="{64495285-B1D3-4C7A-80AE-8C0DD7BFF860}" srcOrd="0" destOrd="0" presId="urn:microsoft.com/office/officeart/2005/8/layout/process4"/>
    <dgm:cxn modelId="{2481072D-29DB-4D23-9C02-404D6A2C9090}" type="presParOf" srcId="{948A4E3F-4F66-4B4F-B2C7-55EAD340A565}" destId="{E5DA3537-899A-497D-9885-6BE084A482AA}" srcOrd="1" destOrd="0" presId="urn:microsoft.com/office/officeart/2005/8/layout/process4"/>
    <dgm:cxn modelId="{FDDFD406-375D-4FC2-989A-37D8D0945C3D}" type="presParOf" srcId="{948A4E3F-4F66-4B4F-B2C7-55EAD340A565}" destId="{45B1EC9C-E4C6-46BA-AC2E-8836EC673F28}" srcOrd="2" destOrd="0" presId="urn:microsoft.com/office/officeart/2005/8/layout/process4"/>
    <dgm:cxn modelId="{A0EC5731-66FE-4B3F-8FFA-C41DD371CBD9}" type="presParOf" srcId="{45B1EC9C-E4C6-46BA-AC2E-8836EC673F28}" destId="{94716795-9EEF-4AA9-B017-A46EC7DDAA0D}" srcOrd="0" destOrd="0" presId="urn:microsoft.com/office/officeart/2005/8/layout/process4"/>
    <dgm:cxn modelId="{A045E44F-D248-4772-BC8E-43F0D39AF1A3}" type="presParOf" srcId="{D7B1CE6E-02A7-49A2-BE07-E7F4E46A9D73}" destId="{2EC7E5AF-3EC5-4D5B-804A-AF2703B58EB4}" srcOrd="3" destOrd="0" presId="urn:microsoft.com/office/officeart/2005/8/layout/process4"/>
    <dgm:cxn modelId="{5428A64F-8055-4E32-802D-ABDDB512631E}" type="presParOf" srcId="{D7B1CE6E-02A7-49A2-BE07-E7F4E46A9D73}" destId="{640F79BF-B796-4B50-B183-541F799AEA16}" srcOrd="4" destOrd="0" presId="urn:microsoft.com/office/officeart/2005/8/layout/process4"/>
    <dgm:cxn modelId="{036D73A2-E4D0-4EDC-A068-6D5BB40F8DF3}" type="presParOf" srcId="{640F79BF-B796-4B50-B183-541F799AEA16}" destId="{12A60C15-7FF7-4AD2-815B-73EECD52EB4A}" srcOrd="0" destOrd="0" presId="urn:microsoft.com/office/officeart/2005/8/layout/process4"/>
    <dgm:cxn modelId="{1873A81E-7E7D-4BBA-BE26-671B778B78D3}" type="presParOf" srcId="{640F79BF-B796-4B50-B183-541F799AEA16}" destId="{C938C34C-1218-4913-8594-E4FB517A38E7}" srcOrd="1" destOrd="0" presId="urn:microsoft.com/office/officeart/2005/8/layout/process4"/>
    <dgm:cxn modelId="{58AC0D6B-410C-4779-B771-A0E1BAD79E5D}" type="presParOf" srcId="{640F79BF-B796-4B50-B183-541F799AEA16}" destId="{D1E904F8-92F0-452D-B404-5E6564D6C21B}" srcOrd="2" destOrd="0" presId="urn:microsoft.com/office/officeart/2005/8/layout/process4"/>
    <dgm:cxn modelId="{E9871CE6-6A7D-48CF-B3F0-5C469DA32359}" type="presParOf" srcId="{D1E904F8-92F0-452D-B404-5E6564D6C21B}" destId="{C11F6462-6907-4678-BF3E-2E1C28F8F44F}" srcOrd="0" destOrd="0" presId="urn:microsoft.com/office/officeart/2005/8/layout/process4"/>
    <dgm:cxn modelId="{95ED73DE-E874-485F-8B77-8D9B5EC3E3F9}" type="presParOf" srcId="{D1E904F8-92F0-452D-B404-5E6564D6C21B}" destId="{AE672A5C-71A5-4B30-AECD-39A971D7A99A}" srcOrd="1" destOrd="0" presId="urn:microsoft.com/office/officeart/2005/8/layout/process4"/>
    <dgm:cxn modelId="{01A9584E-B5E3-43BA-B1F2-A9B92181967B}" type="presParOf" srcId="{D7B1CE6E-02A7-49A2-BE07-E7F4E46A9D73}" destId="{92884F2A-B8BF-4BD8-8A31-B11F4B951CB5}" srcOrd="5" destOrd="0" presId="urn:microsoft.com/office/officeart/2005/8/layout/process4"/>
    <dgm:cxn modelId="{511D20F6-FECF-457F-A8F6-57DED2BF8445}" type="presParOf" srcId="{D7B1CE6E-02A7-49A2-BE07-E7F4E46A9D73}" destId="{D409791F-1495-40C4-B8BE-12787B15AAAA}" srcOrd="6" destOrd="0" presId="urn:microsoft.com/office/officeart/2005/8/layout/process4"/>
    <dgm:cxn modelId="{227EC0ED-E516-421F-AD4F-3FB07CBFBD25}" type="presParOf" srcId="{D409791F-1495-40C4-B8BE-12787B15AAAA}" destId="{19C758AC-ABF4-4DAE-9CC1-0AFE8143089D}" srcOrd="0" destOrd="0" presId="urn:microsoft.com/office/officeart/2005/8/layout/process4"/>
    <dgm:cxn modelId="{85E37090-DFCD-405A-A827-BA79231949C4}" type="presParOf" srcId="{D409791F-1495-40C4-B8BE-12787B15AAAA}" destId="{05DEA098-761F-4AB8-B858-84106FA1F3B2}" srcOrd="1" destOrd="0" presId="urn:microsoft.com/office/officeart/2005/8/layout/process4"/>
    <dgm:cxn modelId="{438ABA5F-BF24-4C16-81F8-D3AD7311F2E4}" type="presParOf" srcId="{D409791F-1495-40C4-B8BE-12787B15AAAA}" destId="{9770BE5F-8DAD-47FB-9696-0296228E12A0}" srcOrd="2" destOrd="0" presId="urn:microsoft.com/office/officeart/2005/8/layout/process4"/>
    <dgm:cxn modelId="{F88B68AD-B875-4A6C-9ADD-F43164491E47}" type="presParOf" srcId="{9770BE5F-8DAD-47FB-9696-0296228E12A0}" destId="{0DC1D98D-4B08-49A4-B4A8-889F45D4F889}" srcOrd="0" destOrd="0" presId="urn:microsoft.com/office/officeart/2005/8/layout/process4"/>
    <dgm:cxn modelId="{C6D41782-B004-4474-82F1-93565EC1946A}" type="presParOf" srcId="{9770BE5F-8DAD-47FB-9696-0296228E12A0}" destId="{4D079AF0-7885-462C-B404-2CA4D3BAA347}" srcOrd="1" destOrd="0" presId="urn:microsoft.com/office/officeart/2005/8/layout/process4"/>
    <dgm:cxn modelId="{A4355569-B86E-4AFB-B09E-580617F222D1}" type="presParOf" srcId="{9770BE5F-8DAD-47FB-9696-0296228E12A0}" destId="{24B19CB0-5F49-4806-B00A-9D80AE215189}" srcOrd="2" destOrd="0" presId="urn:microsoft.com/office/officeart/2005/8/layout/process4"/>
    <dgm:cxn modelId="{BF420089-4C0C-4398-8751-53FA6B0B4446}" type="presParOf" srcId="{D7B1CE6E-02A7-49A2-BE07-E7F4E46A9D73}" destId="{3514D422-4AFC-447B-BBA8-18DB82BBF516}" srcOrd="7" destOrd="0" presId="urn:microsoft.com/office/officeart/2005/8/layout/process4"/>
    <dgm:cxn modelId="{9573A17F-154E-42AC-9D37-619DCCF4EF75}" type="presParOf" srcId="{D7B1CE6E-02A7-49A2-BE07-E7F4E46A9D73}" destId="{A0DA646A-0662-46DB-8636-8E2855BB93FD}" srcOrd="8" destOrd="0" presId="urn:microsoft.com/office/officeart/2005/8/layout/process4"/>
    <dgm:cxn modelId="{74D65A26-4B9B-440A-A3BB-BE30DE0D7709}" type="presParOf" srcId="{A0DA646A-0662-46DB-8636-8E2855BB93FD}" destId="{0014DAD4-BB3A-4F1E-B711-9EAC89D7FFD0}" srcOrd="0" destOrd="0" presId="urn:microsoft.com/office/officeart/2005/8/layout/process4"/>
    <dgm:cxn modelId="{88E13371-381C-424D-ABD9-7B9FA672B370}" type="presParOf" srcId="{A0DA646A-0662-46DB-8636-8E2855BB93FD}" destId="{D437C691-DB2F-4A12-9327-93A91E776699}" srcOrd="1" destOrd="0" presId="urn:microsoft.com/office/officeart/2005/8/layout/process4"/>
    <dgm:cxn modelId="{7481065A-9AB9-4952-AB2E-2C253F437C7D}" type="presParOf" srcId="{A0DA646A-0662-46DB-8636-8E2855BB93FD}" destId="{69E54FA7-7153-40DD-8BEE-F9E9B38E90E1}" srcOrd="2" destOrd="0" presId="urn:microsoft.com/office/officeart/2005/8/layout/process4"/>
    <dgm:cxn modelId="{0BABF5D4-E38A-447C-B62C-2D54F74A56C2}" type="presParOf" srcId="{69E54FA7-7153-40DD-8BEE-F9E9B38E90E1}" destId="{85377683-9E75-4327-9A7A-5B30D9D6E3BE}" srcOrd="0" destOrd="0" presId="urn:microsoft.com/office/officeart/2005/8/layout/process4"/>
    <dgm:cxn modelId="{FDB0554F-3B27-448C-9C32-10AA659B67BA}" type="presParOf" srcId="{69E54FA7-7153-40DD-8BEE-F9E9B38E90E1}" destId="{7F431BD4-8E1E-4F24-8EBE-7814993DA396}" srcOrd="1" destOrd="0" presId="urn:microsoft.com/office/officeart/2005/8/layout/process4"/>
    <dgm:cxn modelId="{05E232DC-A3B5-4F75-B4D5-1576A1D88084}" type="presParOf" srcId="{69E54FA7-7153-40DD-8BEE-F9E9B38E90E1}" destId="{01D5AB87-6B5D-4EB6-8622-DDFBF2227F3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395E1-E54F-47D7-8D15-1AF1003CD740}"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8BDD998B-C6A5-46E6-9C24-7C02349A20FA}">
      <dgm:prSet phldrT="[Text]" custT="1"/>
      <dgm:spPr/>
      <dgm:t>
        <a:bodyPr/>
        <a:lstStyle/>
        <a:p>
          <a:pPr algn="l"/>
          <a:r>
            <a:rPr lang="en-US" sz="2800" b="1" dirty="0" smtClean="0">
              <a:solidFill>
                <a:srgbClr val="B3E2FF"/>
              </a:solidFill>
            </a:rPr>
            <a:t>S</a:t>
          </a:r>
          <a:r>
            <a:rPr lang="en-US" sz="2800" b="1" dirty="0" smtClean="0"/>
            <a:t>pecific </a:t>
          </a:r>
          <a:endParaRPr lang="en-US" sz="2800" b="1" dirty="0"/>
        </a:p>
      </dgm:t>
    </dgm:pt>
    <dgm:pt modelId="{31F41B1C-1EB2-436C-9C83-73F58922C595}" type="parTrans" cxnId="{E6BC0AA7-9807-42A2-B778-023B4C6E34FE}">
      <dgm:prSet/>
      <dgm:spPr/>
      <dgm:t>
        <a:bodyPr/>
        <a:lstStyle/>
        <a:p>
          <a:endParaRPr lang="en-US"/>
        </a:p>
      </dgm:t>
    </dgm:pt>
    <dgm:pt modelId="{2AEDE0A1-2C2E-419D-A345-213E32E0F795}" type="sibTrans" cxnId="{E6BC0AA7-9807-42A2-B778-023B4C6E34FE}">
      <dgm:prSet/>
      <dgm:spPr/>
      <dgm:t>
        <a:bodyPr/>
        <a:lstStyle/>
        <a:p>
          <a:endParaRPr lang="en-US"/>
        </a:p>
      </dgm:t>
    </dgm:pt>
    <dgm:pt modelId="{078614E8-C3FF-4F40-8A10-80424922D2AE}">
      <dgm:prSet phldrT="[Text]" custT="1"/>
      <dgm:spPr>
        <a:solidFill>
          <a:schemeClr val="tx1">
            <a:lumMod val="95000"/>
            <a:alpha val="90000"/>
          </a:schemeClr>
        </a:solidFill>
      </dgm:spPr>
      <dgm:t>
        <a:bodyPr anchor="ctr"/>
        <a:lstStyle/>
        <a:p>
          <a:pPr marL="171450" indent="-114300"/>
          <a:r>
            <a:rPr lang="en-US" sz="1600" b="0" dirty="0" smtClean="0">
              <a:solidFill>
                <a:schemeClr val="bg2">
                  <a:lumMod val="50000"/>
                </a:schemeClr>
              </a:solidFill>
            </a:rPr>
            <a:t>How do you plan to measure progress toward the goal?</a:t>
          </a:r>
          <a:endParaRPr lang="en-US" sz="1600" b="0" dirty="0">
            <a:solidFill>
              <a:schemeClr val="bg2">
                <a:lumMod val="50000"/>
              </a:schemeClr>
            </a:solidFill>
          </a:endParaRPr>
        </a:p>
      </dgm:t>
    </dgm:pt>
    <dgm:pt modelId="{89F84D7A-631F-4382-90B3-A2E41354D703}" type="parTrans" cxnId="{ABD023FF-DD62-433F-A7E0-97E032F104A1}">
      <dgm:prSet/>
      <dgm:spPr/>
      <dgm:t>
        <a:bodyPr/>
        <a:lstStyle/>
        <a:p>
          <a:endParaRPr lang="en-US"/>
        </a:p>
      </dgm:t>
    </dgm:pt>
    <dgm:pt modelId="{DE179C56-A29A-48B1-841F-1E55B6DBC0F2}" type="sibTrans" cxnId="{ABD023FF-DD62-433F-A7E0-97E032F104A1}">
      <dgm:prSet/>
      <dgm:spPr/>
      <dgm:t>
        <a:bodyPr/>
        <a:lstStyle/>
        <a:p>
          <a:endParaRPr lang="en-US"/>
        </a:p>
      </dgm:t>
    </dgm:pt>
    <dgm:pt modelId="{6BBDD007-577F-4A8B-A4C4-86EDC0430AEA}">
      <dgm:prSet phldrT="[Text]" custT="1"/>
      <dgm:spPr>
        <a:solidFill>
          <a:schemeClr val="tx1">
            <a:lumMod val="95000"/>
            <a:alpha val="90000"/>
          </a:schemeClr>
        </a:solidFill>
      </dgm:spPr>
      <dgm:t>
        <a:bodyPr anchor="ctr"/>
        <a:lstStyle/>
        <a:p>
          <a:pPr marL="171450" indent="-114300"/>
          <a:r>
            <a:rPr lang="en-US" sz="1600" b="0" dirty="0" smtClean="0">
              <a:solidFill>
                <a:schemeClr val="bg2">
                  <a:lumMod val="50000"/>
                </a:schemeClr>
              </a:solidFill>
            </a:rPr>
            <a:t>What is the end </a:t>
          </a:r>
          <a:r>
            <a:rPr lang="en-US" sz="1600" b="0" dirty="0" smtClean="0">
              <a:solidFill>
                <a:schemeClr val="bg2">
                  <a:lumMod val="50000"/>
                </a:schemeClr>
              </a:solidFill>
            </a:rPr>
            <a:t>result </a:t>
          </a:r>
          <a:r>
            <a:rPr lang="en-US" sz="1600" b="0" dirty="0" smtClean="0">
              <a:solidFill>
                <a:schemeClr val="bg2">
                  <a:lumMod val="50000"/>
                </a:schemeClr>
              </a:solidFill>
            </a:rPr>
            <a:t>and milestones along the way?</a:t>
          </a:r>
          <a:endParaRPr lang="en-US" sz="1600" b="0" dirty="0">
            <a:solidFill>
              <a:schemeClr val="bg2">
                <a:lumMod val="50000"/>
              </a:schemeClr>
            </a:solidFill>
          </a:endParaRPr>
        </a:p>
      </dgm:t>
    </dgm:pt>
    <dgm:pt modelId="{B3F30E0F-4BEC-44FF-B286-3EA542DFE675}" type="parTrans" cxnId="{FD6C3F26-D746-4F02-B742-0CE16F03EFCF}">
      <dgm:prSet/>
      <dgm:spPr/>
      <dgm:t>
        <a:bodyPr/>
        <a:lstStyle/>
        <a:p>
          <a:endParaRPr lang="en-US"/>
        </a:p>
      </dgm:t>
    </dgm:pt>
    <dgm:pt modelId="{2DEB1D63-91FC-432C-A931-E678954EB8B4}" type="sibTrans" cxnId="{FD6C3F26-D746-4F02-B742-0CE16F03EFCF}">
      <dgm:prSet/>
      <dgm:spPr/>
      <dgm:t>
        <a:bodyPr/>
        <a:lstStyle/>
        <a:p>
          <a:endParaRPr lang="en-US"/>
        </a:p>
      </dgm:t>
    </dgm:pt>
    <dgm:pt modelId="{A54489F3-DE3C-49F0-9639-B3AD3B6913FF}">
      <dgm:prSet phldrT="[Text]" custT="1"/>
      <dgm:spPr/>
      <dgm:t>
        <a:bodyPr/>
        <a:lstStyle/>
        <a:p>
          <a:pPr algn="l"/>
          <a:r>
            <a:rPr lang="en-US" sz="2800" b="1" dirty="0" smtClean="0">
              <a:solidFill>
                <a:srgbClr val="B3E2FF"/>
              </a:solidFill>
            </a:rPr>
            <a:t>A</a:t>
          </a:r>
          <a:r>
            <a:rPr lang="en-US" sz="2800" b="1" dirty="0" smtClean="0"/>
            <a:t>ttainable</a:t>
          </a:r>
          <a:endParaRPr lang="en-US" sz="2800" b="1" dirty="0"/>
        </a:p>
      </dgm:t>
    </dgm:pt>
    <dgm:pt modelId="{2F83C7B9-E382-4081-84E0-0F53407C0159}" type="parTrans" cxnId="{26413859-7F33-4AA8-9E4B-893BCBCA6CEE}">
      <dgm:prSet/>
      <dgm:spPr/>
      <dgm:t>
        <a:bodyPr/>
        <a:lstStyle/>
        <a:p>
          <a:endParaRPr lang="en-US"/>
        </a:p>
      </dgm:t>
    </dgm:pt>
    <dgm:pt modelId="{FA015FB0-82CB-49F7-83BC-4C3A7CFB39A7}" type="sibTrans" cxnId="{26413859-7F33-4AA8-9E4B-893BCBCA6CEE}">
      <dgm:prSet/>
      <dgm:spPr/>
      <dgm:t>
        <a:bodyPr/>
        <a:lstStyle/>
        <a:p>
          <a:endParaRPr lang="en-US"/>
        </a:p>
      </dgm:t>
    </dgm:pt>
    <dgm:pt modelId="{B6B67A0D-1567-4F4D-BB54-C0F331F022CB}">
      <dgm:prSet phldrT="[Text]" custT="1"/>
      <dgm:spPr/>
      <dgm:t>
        <a:bodyPr/>
        <a:lstStyle/>
        <a:p>
          <a:pPr algn="l"/>
          <a:r>
            <a:rPr lang="en-US" sz="2800" b="1" dirty="0" smtClean="0">
              <a:solidFill>
                <a:srgbClr val="B3E2FF"/>
              </a:solidFill>
            </a:rPr>
            <a:t>R</a:t>
          </a:r>
          <a:r>
            <a:rPr lang="en-US" sz="2800" b="1" dirty="0" smtClean="0"/>
            <a:t>elevant</a:t>
          </a:r>
          <a:endParaRPr lang="en-US" sz="2800" b="1" dirty="0"/>
        </a:p>
      </dgm:t>
    </dgm:pt>
    <dgm:pt modelId="{702B5E13-9A23-44FB-A5A3-98FE80171B02}" type="parTrans" cxnId="{2C336BE0-13C3-468B-AF03-9F1E9CE18C39}">
      <dgm:prSet/>
      <dgm:spPr/>
      <dgm:t>
        <a:bodyPr/>
        <a:lstStyle/>
        <a:p>
          <a:endParaRPr lang="en-US"/>
        </a:p>
      </dgm:t>
    </dgm:pt>
    <dgm:pt modelId="{324F6945-D2A8-4C75-88EC-2308BFDA2426}" type="sibTrans" cxnId="{2C336BE0-13C3-468B-AF03-9F1E9CE18C39}">
      <dgm:prSet/>
      <dgm:spPr/>
      <dgm:t>
        <a:bodyPr/>
        <a:lstStyle/>
        <a:p>
          <a:endParaRPr lang="en-US"/>
        </a:p>
      </dgm:t>
    </dgm:pt>
    <dgm:pt modelId="{914662C8-686A-4A69-B10C-DE2AA52BFCD2}">
      <dgm:prSet phldrT="[Text]" custT="1"/>
      <dgm:spPr/>
      <dgm:t>
        <a:bodyPr/>
        <a:lstStyle/>
        <a:p>
          <a:pPr algn="l"/>
          <a:r>
            <a:rPr lang="en-US" sz="2800" b="1" dirty="0" smtClean="0">
              <a:solidFill>
                <a:srgbClr val="B3E2FF"/>
              </a:solidFill>
            </a:rPr>
            <a:t>T</a:t>
          </a:r>
          <a:r>
            <a:rPr lang="en-US" sz="2800" b="1" dirty="0" smtClean="0"/>
            <a:t>ime Framed</a:t>
          </a:r>
          <a:endParaRPr lang="en-US" sz="2800" b="1" dirty="0"/>
        </a:p>
      </dgm:t>
    </dgm:pt>
    <dgm:pt modelId="{7E3CD7F7-F5FB-4DFC-A232-B6F78B0719AF}" type="parTrans" cxnId="{BF3D4EE1-30E4-41BA-A412-FA6DBDCD7EB5}">
      <dgm:prSet/>
      <dgm:spPr/>
      <dgm:t>
        <a:bodyPr/>
        <a:lstStyle/>
        <a:p>
          <a:endParaRPr lang="en-US"/>
        </a:p>
      </dgm:t>
    </dgm:pt>
    <dgm:pt modelId="{932A7F1C-E8DD-4A5F-A5E5-D2EC67BE1132}" type="sibTrans" cxnId="{BF3D4EE1-30E4-41BA-A412-FA6DBDCD7EB5}">
      <dgm:prSet/>
      <dgm:spPr/>
      <dgm:t>
        <a:bodyPr/>
        <a:lstStyle/>
        <a:p>
          <a:endParaRPr lang="en-US"/>
        </a:p>
      </dgm:t>
    </dgm:pt>
    <dgm:pt modelId="{7C4388D3-93C9-4226-8568-F1413E5F1659}">
      <dgm:prSet phldrT="[Text]" custT="1"/>
      <dgm:spPr>
        <a:solidFill>
          <a:schemeClr val="tx1">
            <a:lumMod val="95000"/>
            <a:alpha val="90000"/>
          </a:schemeClr>
        </a:solidFill>
      </dgm:spPr>
      <dgm:t>
        <a:bodyPr anchor="ctr"/>
        <a:lstStyle/>
        <a:p>
          <a:pPr marL="171450" indent="-114300"/>
          <a:r>
            <a:rPr lang="en-US" sz="1600" b="0" dirty="0" smtClean="0">
              <a:solidFill>
                <a:schemeClr val="bg2">
                  <a:lumMod val="50000"/>
                </a:schemeClr>
              </a:solidFill>
            </a:rPr>
            <a:t>When d</a:t>
          </a:r>
          <a:r>
            <a:rPr lang="en-US" sz="1600" dirty="0" smtClean="0">
              <a:solidFill>
                <a:schemeClr val="bg2">
                  <a:lumMod val="50000"/>
                </a:schemeClr>
              </a:solidFill>
            </a:rPr>
            <a:t>o you want to achieve your goal?</a:t>
          </a:r>
          <a:endParaRPr lang="en-US" sz="1600" dirty="0">
            <a:solidFill>
              <a:schemeClr val="bg2">
                <a:lumMod val="50000"/>
              </a:schemeClr>
            </a:solidFill>
          </a:endParaRPr>
        </a:p>
      </dgm:t>
    </dgm:pt>
    <dgm:pt modelId="{50CCA829-2E5E-4F5B-B50D-44AD7F711699}" type="parTrans" cxnId="{ABA5DE6D-8DD5-4839-86C6-4DEB8B6F5E8B}">
      <dgm:prSet/>
      <dgm:spPr/>
      <dgm:t>
        <a:bodyPr/>
        <a:lstStyle/>
        <a:p>
          <a:endParaRPr lang="en-US"/>
        </a:p>
      </dgm:t>
    </dgm:pt>
    <dgm:pt modelId="{9614EC63-FF74-42F4-A247-5A2F3C143731}" type="sibTrans" cxnId="{ABA5DE6D-8DD5-4839-86C6-4DEB8B6F5E8B}">
      <dgm:prSet/>
      <dgm:spPr/>
      <dgm:t>
        <a:bodyPr/>
        <a:lstStyle/>
        <a:p>
          <a:endParaRPr lang="en-US"/>
        </a:p>
      </dgm:t>
    </dgm:pt>
    <dgm:pt modelId="{84823078-8BFD-4D46-926D-6624B9CA3D0F}">
      <dgm:prSet phldrT="[Text]" custT="1"/>
      <dgm:spPr>
        <a:solidFill>
          <a:schemeClr val="tx1">
            <a:lumMod val="95000"/>
            <a:alpha val="90000"/>
          </a:schemeClr>
        </a:solidFill>
      </dgm:spPr>
      <dgm:t>
        <a:bodyPr anchor="ctr"/>
        <a:lstStyle/>
        <a:p>
          <a:pPr marL="171450" indent="-114300"/>
          <a:r>
            <a:rPr lang="en-US" sz="1600" dirty="0" smtClean="0">
              <a:solidFill>
                <a:schemeClr val="bg2">
                  <a:lumMod val="50000"/>
                </a:schemeClr>
              </a:solidFill>
            </a:rPr>
            <a:t>What is the target date for accomplishing the goal? </a:t>
          </a:r>
          <a:endParaRPr lang="en-US" sz="1600" dirty="0">
            <a:solidFill>
              <a:schemeClr val="bg2">
                <a:lumMod val="50000"/>
              </a:schemeClr>
            </a:solidFill>
          </a:endParaRPr>
        </a:p>
      </dgm:t>
    </dgm:pt>
    <dgm:pt modelId="{848EB1DD-8D58-43DA-BACD-67E389CF3DE6}" type="parTrans" cxnId="{6A0D563F-2001-4582-96E0-441E9BB54A6A}">
      <dgm:prSet/>
      <dgm:spPr/>
      <dgm:t>
        <a:bodyPr/>
        <a:lstStyle/>
        <a:p>
          <a:endParaRPr lang="en-US"/>
        </a:p>
      </dgm:t>
    </dgm:pt>
    <dgm:pt modelId="{C7C3D153-9364-47DE-B6F9-B32C9456D761}" type="sibTrans" cxnId="{6A0D563F-2001-4582-96E0-441E9BB54A6A}">
      <dgm:prSet/>
      <dgm:spPr/>
      <dgm:t>
        <a:bodyPr/>
        <a:lstStyle/>
        <a:p>
          <a:endParaRPr lang="en-US"/>
        </a:p>
      </dgm:t>
    </dgm:pt>
    <dgm:pt modelId="{50FA1552-8770-4902-8640-934D12EC524B}">
      <dgm:prSet phldrT="[Text]" custT="1"/>
      <dgm:spPr>
        <a:solidFill>
          <a:schemeClr val="tx1">
            <a:lumMod val="95000"/>
            <a:alpha val="90000"/>
          </a:schemeClr>
        </a:solidFill>
      </dgm:spPr>
      <dgm:t>
        <a:bodyPr anchor="ctr"/>
        <a:lstStyle/>
        <a:p>
          <a:pPr marL="168275" indent="-109538" algn="l">
            <a:tabLst>
              <a:tab pos="168275" algn="l"/>
            </a:tabLst>
          </a:pPr>
          <a:r>
            <a:rPr lang="en-US" sz="1600" b="0" dirty="0" smtClean="0">
              <a:solidFill>
                <a:schemeClr val="bg2">
                  <a:lumMod val="50000"/>
                </a:schemeClr>
              </a:solidFill>
            </a:rPr>
            <a:t>What do you want to achieve?</a:t>
          </a:r>
          <a:endParaRPr lang="en-US" sz="1600" b="0" dirty="0">
            <a:solidFill>
              <a:schemeClr val="bg2">
                <a:lumMod val="50000"/>
              </a:schemeClr>
            </a:solidFill>
          </a:endParaRPr>
        </a:p>
      </dgm:t>
    </dgm:pt>
    <dgm:pt modelId="{5BABE93F-4747-4436-AA39-B81AFF946364}" type="parTrans" cxnId="{9DCBF2AC-C274-4F97-BAB8-45DF4AD5D980}">
      <dgm:prSet/>
      <dgm:spPr/>
      <dgm:t>
        <a:bodyPr/>
        <a:lstStyle/>
        <a:p>
          <a:endParaRPr lang="en-US"/>
        </a:p>
      </dgm:t>
    </dgm:pt>
    <dgm:pt modelId="{57915523-6308-4A07-A5DD-830407A17DD9}" type="sibTrans" cxnId="{9DCBF2AC-C274-4F97-BAB8-45DF4AD5D980}">
      <dgm:prSet/>
      <dgm:spPr/>
      <dgm:t>
        <a:bodyPr/>
        <a:lstStyle/>
        <a:p>
          <a:endParaRPr lang="en-US"/>
        </a:p>
      </dgm:t>
    </dgm:pt>
    <dgm:pt modelId="{8E4B559E-2073-4AE3-845E-DC83DA04B545}">
      <dgm:prSet custT="1"/>
      <dgm:spPr>
        <a:solidFill>
          <a:schemeClr val="tx1">
            <a:lumMod val="95000"/>
            <a:alpha val="90000"/>
          </a:schemeClr>
        </a:solidFill>
      </dgm:spPr>
      <dgm:t>
        <a:bodyPr anchor="ctr"/>
        <a:lstStyle/>
        <a:p>
          <a:pPr marL="168275" indent="-109538"/>
          <a:r>
            <a:rPr lang="en-US" sz="1600" b="0" dirty="0" smtClean="0">
              <a:solidFill>
                <a:schemeClr val="bg2">
                  <a:lumMod val="50000"/>
                </a:schemeClr>
              </a:solidFill>
            </a:rPr>
            <a:t>Where will </a:t>
          </a:r>
          <a:r>
            <a:rPr lang="en-US" sz="1600" b="0" dirty="0">
              <a:solidFill>
                <a:schemeClr val="bg2">
                  <a:lumMod val="50000"/>
                </a:schemeClr>
              </a:solidFill>
            </a:rPr>
            <a:t>you focus your efforts? </a:t>
          </a:r>
        </a:p>
      </dgm:t>
    </dgm:pt>
    <dgm:pt modelId="{A0E0AE17-DB1B-43C2-9FD8-9C5646BD7C52}" type="parTrans" cxnId="{5622A4B3-5577-4211-95CA-231262773F93}">
      <dgm:prSet/>
      <dgm:spPr/>
      <dgm:t>
        <a:bodyPr/>
        <a:lstStyle/>
        <a:p>
          <a:endParaRPr lang="en-US"/>
        </a:p>
      </dgm:t>
    </dgm:pt>
    <dgm:pt modelId="{6F0F6C55-EBA0-4A8F-B7F6-563E4FCFFC9A}" type="sibTrans" cxnId="{5622A4B3-5577-4211-95CA-231262773F93}">
      <dgm:prSet/>
      <dgm:spPr/>
      <dgm:t>
        <a:bodyPr/>
        <a:lstStyle/>
        <a:p>
          <a:endParaRPr lang="en-US"/>
        </a:p>
      </dgm:t>
    </dgm:pt>
    <dgm:pt modelId="{F4FB609B-4B4F-4DE3-915E-469A080E2AD0}">
      <dgm:prSet phldrT="[Text]" custT="1"/>
      <dgm:spPr>
        <a:solidFill>
          <a:schemeClr val="tx1">
            <a:lumMod val="95000"/>
            <a:alpha val="90000"/>
          </a:schemeClr>
        </a:solidFill>
      </dgm:spPr>
      <dgm:t>
        <a:bodyPr anchor="ctr"/>
        <a:lstStyle/>
        <a:p>
          <a:pPr marL="171450" indent="-114300" algn="l"/>
          <a:r>
            <a:rPr lang="en-US" sz="1600" b="0" dirty="0" smtClean="0">
              <a:solidFill>
                <a:schemeClr val="bg2">
                  <a:lumMod val="50000"/>
                </a:schemeClr>
              </a:solidFill>
            </a:rPr>
            <a:t>Do you have the resources to achieve the goal? </a:t>
          </a:r>
          <a:endParaRPr lang="en-US" sz="1600" b="0" dirty="0">
            <a:solidFill>
              <a:schemeClr val="bg2">
                <a:lumMod val="50000"/>
              </a:schemeClr>
            </a:solidFill>
          </a:endParaRPr>
        </a:p>
      </dgm:t>
    </dgm:pt>
    <dgm:pt modelId="{38D295D9-2912-4183-90B7-96AAB67826F9}" type="parTrans" cxnId="{10EB098A-9490-413D-A919-468472FA054E}">
      <dgm:prSet/>
      <dgm:spPr/>
      <dgm:t>
        <a:bodyPr/>
        <a:lstStyle/>
        <a:p>
          <a:endParaRPr lang="en-US"/>
        </a:p>
      </dgm:t>
    </dgm:pt>
    <dgm:pt modelId="{19C9F401-E8E1-4222-99DA-39B82816315F}" type="sibTrans" cxnId="{10EB098A-9490-413D-A919-468472FA054E}">
      <dgm:prSet/>
      <dgm:spPr/>
      <dgm:t>
        <a:bodyPr/>
        <a:lstStyle/>
        <a:p>
          <a:endParaRPr lang="en-US"/>
        </a:p>
      </dgm:t>
    </dgm:pt>
    <dgm:pt modelId="{F58FAAA1-0137-48D3-B513-CB3D2ADAD2C6}">
      <dgm:prSet phldrT="[Text]" custT="1"/>
      <dgm:spPr>
        <a:solidFill>
          <a:schemeClr val="tx1">
            <a:lumMod val="95000"/>
            <a:alpha val="90000"/>
          </a:schemeClr>
        </a:solidFill>
      </dgm:spPr>
      <dgm:t>
        <a:bodyPr anchor="ctr"/>
        <a:lstStyle/>
        <a:p>
          <a:pPr marL="171450" indent="-114300" algn="l"/>
          <a:r>
            <a:rPr lang="en-US" sz="1600" b="0" dirty="0" smtClean="0">
              <a:solidFill>
                <a:schemeClr val="bg2">
                  <a:lumMod val="50000"/>
                </a:schemeClr>
              </a:solidFill>
            </a:rPr>
            <a:t>Is this important for your region to pursue?  </a:t>
          </a:r>
          <a:endParaRPr lang="en-US" sz="1600" b="0" dirty="0">
            <a:solidFill>
              <a:schemeClr val="bg2">
                <a:lumMod val="50000"/>
              </a:schemeClr>
            </a:solidFill>
          </a:endParaRPr>
        </a:p>
      </dgm:t>
    </dgm:pt>
    <dgm:pt modelId="{269AA2DF-E908-46D0-8717-17AC13D86A35}" type="parTrans" cxnId="{A9EEC199-6E65-4443-B6D2-3207F13D8922}">
      <dgm:prSet/>
      <dgm:spPr/>
      <dgm:t>
        <a:bodyPr/>
        <a:lstStyle/>
        <a:p>
          <a:endParaRPr lang="en-US"/>
        </a:p>
      </dgm:t>
    </dgm:pt>
    <dgm:pt modelId="{19F0A3D5-A011-43B1-82EC-7B949F8DAC8A}" type="sibTrans" cxnId="{A9EEC199-6E65-4443-B6D2-3207F13D8922}">
      <dgm:prSet/>
      <dgm:spPr/>
      <dgm:t>
        <a:bodyPr/>
        <a:lstStyle/>
        <a:p>
          <a:endParaRPr lang="en-US"/>
        </a:p>
      </dgm:t>
    </dgm:pt>
    <dgm:pt modelId="{31BB9D45-DEE7-4FB1-9B45-73601A7AC3BF}">
      <dgm:prSet custT="1"/>
      <dgm:spPr>
        <a:solidFill>
          <a:schemeClr val="tx1">
            <a:lumMod val="95000"/>
            <a:alpha val="90000"/>
          </a:schemeClr>
        </a:solidFill>
      </dgm:spPr>
      <dgm:t>
        <a:bodyPr anchor="ctr"/>
        <a:lstStyle/>
        <a:p>
          <a:pPr marL="171450" indent="-114300"/>
          <a:r>
            <a:rPr lang="en-US" sz="1600" b="0" dirty="0" smtClean="0">
              <a:solidFill>
                <a:schemeClr val="bg2">
                  <a:lumMod val="50000"/>
                </a:schemeClr>
              </a:solidFill>
            </a:rPr>
            <a:t>Does this that matter or bring benefit to the region?</a:t>
          </a:r>
          <a:endParaRPr lang="en-US" sz="1600" b="0" dirty="0">
            <a:solidFill>
              <a:schemeClr val="bg2">
                <a:lumMod val="50000"/>
              </a:schemeClr>
            </a:solidFill>
          </a:endParaRPr>
        </a:p>
      </dgm:t>
    </dgm:pt>
    <dgm:pt modelId="{33C616D6-0CCC-4626-B59E-415D619981C9}" type="parTrans" cxnId="{FA11AE78-7C8D-437D-AC5C-10612CC2739C}">
      <dgm:prSet/>
      <dgm:spPr/>
      <dgm:t>
        <a:bodyPr/>
        <a:lstStyle/>
        <a:p>
          <a:endParaRPr lang="en-US"/>
        </a:p>
      </dgm:t>
    </dgm:pt>
    <dgm:pt modelId="{6C725A59-BE89-4F67-84A5-D1A410A96457}" type="sibTrans" cxnId="{FA11AE78-7C8D-437D-AC5C-10612CC2739C}">
      <dgm:prSet/>
      <dgm:spPr/>
      <dgm:t>
        <a:bodyPr/>
        <a:lstStyle/>
        <a:p>
          <a:endParaRPr lang="en-US"/>
        </a:p>
      </dgm:t>
    </dgm:pt>
    <dgm:pt modelId="{B247BFB0-B5B5-44E8-91D1-DEC925DBC610}">
      <dgm:prSet custT="1"/>
      <dgm:spPr/>
      <dgm:t>
        <a:bodyPr/>
        <a:lstStyle/>
        <a:p>
          <a:pPr marL="168275" indent="-109538" algn="l"/>
          <a:r>
            <a:rPr lang="en-US" sz="2800" b="1" dirty="0" smtClean="0">
              <a:solidFill>
                <a:srgbClr val="B3E2FF"/>
              </a:solidFill>
            </a:rPr>
            <a:t>M</a:t>
          </a:r>
          <a:r>
            <a:rPr lang="en-US" sz="2800" b="1" dirty="0" smtClean="0"/>
            <a:t>easurable</a:t>
          </a:r>
          <a:endParaRPr lang="en-US" sz="2800" b="0" dirty="0">
            <a:solidFill>
              <a:schemeClr val="bg2">
                <a:lumMod val="50000"/>
              </a:schemeClr>
            </a:solidFill>
          </a:endParaRPr>
        </a:p>
      </dgm:t>
    </dgm:pt>
    <dgm:pt modelId="{AE47E990-AA6A-4CEC-A712-05357F069A4D}" type="parTrans" cxnId="{83066C1D-A6D1-4510-A613-8AED66DF7B3A}">
      <dgm:prSet/>
      <dgm:spPr/>
      <dgm:t>
        <a:bodyPr/>
        <a:lstStyle/>
        <a:p>
          <a:endParaRPr lang="en-US"/>
        </a:p>
      </dgm:t>
    </dgm:pt>
    <dgm:pt modelId="{2DA78F3D-C032-42DA-9FAC-89DED1EE3E0A}" type="sibTrans" cxnId="{83066C1D-A6D1-4510-A613-8AED66DF7B3A}">
      <dgm:prSet/>
      <dgm:spPr/>
      <dgm:t>
        <a:bodyPr/>
        <a:lstStyle/>
        <a:p>
          <a:endParaRPr lang="en-US"/>
        </a:p>
      </dgm:t>
    </dgm:pt>
    <dgm:pt modelId="{766DCDC9-5FBA-47BC-A6BE-24BC1D070743}">
      <dgm:prSet phldrT="[Text]" custT="1"/>
      <dgm:spPr>
        <a:solidFill>
          <a:schemeClr val="tx1">
            <a:lumMod val="95000"/>
            <a:alpha val="90000"/>
          </a:schemeClr>
        </a:solidFill>
      </dgm:spPr>
      <dgm:t>
        <a:bodyPr anchor="ctr"/>
        <a:lstStyle/>
        <a:p>
          <a:pPr marL="171450" indent="-114300" algn="l"/>
          <a:r>
            <a:rPr lang="en-US" sz="1600" b="0" dirty="0" smtClean="0">
              <a:solidFill>
                <a:schemeClr val="bg2">
                  <a:lumMod val="50000"/>
                </a:schemeClr>
              </a:solidFill>
            </a:rPr>
            <a:t>What factors might </a:t>
          </a:r>
          <a:r>
            <a:rPr lang="en-US" sz="1600" b="0" dirty="0" smtClean="0">
              <a:solidFill>
                <a:schemeClr val="bg2">
                  <a:lumMod val="50000"/>
                </a:schemeClr>
              </a:solidFill>
            </a:rPr>
            <a:t>prevent achieving </a:t>
          </a:r>
          <a:r>
            <a:rPr lang="en-US" sz="1600" b="0" dirty="0" smtClean="0">
              <a:solidFill>
                <a:schemeClr val="bg2">
                  <a:lumMod val="50000"/>
                </a:schemeClr>
              </a:solidFill>
            </a:rPr>
            <a:t>these goals?</a:t>
          </a:r>
          <a:endParaRPr lang="en-US" sz="1600" b="0" dirty="0">
            <a:solidFill>
              <a:schemeClr val="bg2">
                <a:lumMod val="50000"/>
              </a:schemeClr>
            </a:solidFill>
          </a:endParaRPr>
        </a:p>
      </dgm:t>
    </dgm:pt>
    <dgm:pt modelId="{C113C0EB-67A6-4267-B8A5-8BA6566FB76E}" type="parTrans" cxnId="{1427FC48-52DE-4021-9D8C-8415F4224D2E}">
      <dgm:prSet/>
      <dgm:spPr/>
      <dgm:t>
        <a:bodyPr/>
        <a:lstStyle/>
        <a:p>
          <a:endParaRPr lang="en-US"/>
        </a:p>
      </dgm:t>
    </dgm:pt>
    <dgm:pt modelId="{2AAE3B47-AEB9-48B4-A4C6-FCA2FBAAAEEE}" type="sibTrans" cxnId="{1427FC48-52DE-4021-9D8C-8415F4224D2E}">
      <dgm:prSet/>
      <dgm:spPr/>
      <dgm:t>
        <a:bodyPr/>
        <a:lstStyle/>
        <a:p>
          <a:endParaRPr lang="en-US"/>
        </a:p>
      </dgm:t>
    </dgm:pt>
    <dgm:pt modelId="{CACB7796-557F-4882-80C2-DCFEEA7CA65B}" type="pres">
      <dgm:prSet presAssocID="{983395E1-E54F-47D7-8D15-1AF1003CD740}" presName="Name0" presStyleCnt="0">
        <dgm:presLayoutVars>
          <dgm:dir/>
          <dgm:animLvl val="lvl"/>
          <dgm:resizeHandles/>
        </dgm:presLayoutVars>
      </dgm:prSet>
      <dgm:spPr/>
      <dgm:t>
        <a:bodyPr/>
        <a:lstStyle/>
        <a:p>
          <a:endParaRPr lang="en-US"/>
        </a:p>
      </dgm:t>
    </dgm:pt>
    <dgm:pt modelId="{C2B7D9E5-7CD2-4E2B-A89E-BE186CDD96F3}" type="pres">
      <dgm:prSet presAssocID="{8BDD998B-C6A5-46E6-9C24-7C02349A20FA}" presName="linNode" presStyleCnt="0"/>
      <dgm:spPr/>
      <dgm:t>
        <a:bodyPr/>
        <a:lstStyle/>
        <a:p>
          <a:endParaRPr lang="en-US"/>
        </a:p>
      </dgm:t>
    </dgm:pt>
    <dgm:pt modelId="{C25130F4-D09C-440B-8EE1-1ADEF1918D9C}" type="pres">
      <dgm:prSet presAssocID="{8BDD998B-C6A5-46E6-9C24-7C02349A20FA}" presName="parentShp" presStyleLbl="node1" presStyleIdx="0" presStyleCnt="5" custScaleX="74107" custLinFactNeighborX="-3869" custLinFactNeighborY="-7487">
        <dgm:presLayoutVars>
          <dgm:bulletEnabled val="1"/>
        </dgm:presLayoutVars>
      </dgm:prSet>
      <dgm:spPr/>
      <dgm:t>
        <a:bodyPr/>
        <a:lstStyle/>
        <a:p>
          <a:endParaRPr lang="en-US"/>
        </a:p>
      </dgm:t>
    </dgm:pt>
    <dgm:pt modelId="{D3DFEF07-1199-42F8-800F-AEFB0593611B}" type="pres">
      <dgm:prSet presAssocID="{8BDD998B-C6A5-46E6-9C24-7C02349A20FA}" presName="childShp" presStyleLbl="bgAccFollowNode1" presStyleIdx="0" presStyleCnt="5" custScaleX="109523" custScaleY="99468" custLinFactNeighborX="446" custLinFactNeighborY="-7487">
        <dgm:presLayoutVars>
          <dgm:bulletEnabled val="1"/>
        </dgm:presLayoutVars>
      </dgm:prSet>
      <dgm:spPr/>
      <dgm:t>
        <a:bodyPr/>
        <a:lstStyle/>
        <a:p>
          <a:endParaRPr lang="en-US"/>
        </a:p>
      </dgm:t>
    </dgm:pt>
    <dgm:pt modelId="{BCCF2E46-D9FF-417A-A34E-4F5CD522A7E2}" type="pres">
      <dgm:prSet presAssocID="{2AEDE0A1-2C2E-419D-A345-213E32E0F795}" presName="spacing" presStyleCnt="0"/>
      <dgm:spPr/>
      <dgm:t>
        <a:bodyPr/>
        <a:lstStyle/>
        <a:p>
          <a:endParaRPr lang="en-US"/>
        </a:p>
      </dgm:t>
    </dgm:pt>
    <dgm:pt modelId="{CDA0B726-B050-4697-A7D9-1F2186C5E129}" type="pres">
      <dgm:prSet presAssocID="{B247BFB0-B5B5-44E8-91D1-DEC925DBC610}" presName="linNode" presStyleCnt="0"/>
      <dgm:spPr/>
    </dgm:pt>
    <dgm:pt modelId="{9AFA48B9-E6D0-4E67-A045-99CB52F7ADA6}" type="pres">
      <dgm:prSet presAssocID="{B247BFB0-B5B5-44E8-91D1-DEC925DBC610}" presName="parentShp" presStyleLbl="node1" presStyleIdx="1" presStyleCnt="5" custScaleX="74107" custLinFactNeighborX="-4167" custLinFactNeighborY="-3991">
        <dgm:presLayoutVars>
          <dgm:bulletEnabled val="1"/>
        </dgm:presLayoutVars>
      </dgm:prSet>
      <dgm:spPr/>
      <dgm:t>
        <a:bodyPr/>
        <a:lstStyle/>
        <a:p>
          <a:endParaRPr lang="en-US"/>
        </a:p>
      </dgm:t>
    </dgm:pt>
    <dgm:pt modelId="{88070189-DA31-4EDE-9183-23899ADAD374}" type="pres">
      <dgm:prSet presAssocID="{B247BFB0-B5B5-44E8-91D1-DEC925DBC610}" presName="childShp" presStyleLbl="bgAccFollowNode1" presStyleIdx="1" presStyleCnt="5" custScaleX="108928">
        <dgm:presLayoutVars>
          <dgm:bulletEnabled val="1"/>
        </dgm:presLayoutVars>
      </dgm:prSet>
      <dgm:spPr/>
      <dgm:t>
        <a:bodyPr/>
        <a:lstStyle/>
        <a:p>
          <a:endParaRPr lang="en-US"/>
        </a:p>
      </dgm:t>
    </dgm:pt>
    <dgm:pt modelId="{49FFC06B-B38E-49D1-A8D4-E5517D881F30}" type="pres">
      <dgm:prSet presAssocID="{2DA78F3D-C032-42DA-9FAC-89DED1EE3E0A}" presName="spacing" presStyleCnt="0"/>
      <dgm:spPr/>
    </dgm:pt>
    <dgm:pt modelId="{9DB00B2C-F9B6-430B-85B6-7BA6329614A7}" type="pres">
      <dgm:prSet presAssocID="{A54489F3-DE3C-49F0-9639-B3AD3B6913FF}" presName="linNode" presStyleCnt="0"/>
      <dgm:spPr/>
      <dgm:t>
        <a:bodyPr/>
        <a:lstStyle/>
        <a:p>
          <a:endParaRPr lang="en-US"/>
        </a:p>
      </dgm:t>
    </dgm:pt>
    <dgm:pt modelId="{A60926B1-A55E-42FB-B164-DD0B8191365C}" type="pres">
      <dgm:prSet presAssocID="{A54489F3-DE3C-49F0-9639-B3AD3B6913FF}" presName="parentShp" presStyleLbl="node1" presStyleIdx="2" presStyleCnt="5" custScaleX="74107" custLinFactNeighborX="-7396" custLinFactNeighborY="-7509">
        <dgm:presLayoutVars>
          <dgm:bulletEnabled val="1"/>
        </dgm:presLayoutVars>
      </dgm:prSet>
      <dgm:spPr/>
      <dgm:t>
        <a:bodyPr/>
        <a:lstStyle/>
        <a:p>
          <a:endParaRPr lang="en-US"/>
        </a:p>
      </dgm:t>
    </dgm:pt>
    <dgm:pt modelId="{AD883331-ED1D-4740-8B95-DCDB172121C5}" type="pres">
      <dgm:prSet presAssocID="{A54489F3-DE3C-49F0-9639-B3AD3B6913FF}" presName="childShp" presStyleLbl="bgAccFollowNode1" presStyleIdx="2" presStyleCnt="5" custScaleX="108987" custScaleY="104040" custLinFactNeighborY="-9359">
        <dgm:presLayoutVars>
          <dgm:bulletEnabled val="1"/>
        </dgm:presLayoutVars>
      </dgm:prSet>
      <dgm:spPr/>
      <dgm:t>
        <a:bodyPr/>
        <a:lstStyle/>
        <a:p>
          <a:endParaRPr lang="en-US"/>
        </a:p>
      </dgm:t>
    </dgm:pt>
    <dgm:pt modelId="{E918012C-D102-4249-9C5F-068AC21C3C1A}" type="pres">
      <dgm:prSet presAssocID="{FA015FB0-82CB-49F7-83BC-4C3A7CFB39A7}" presName="spacing" presStyleCnt="0"/>
      <dgm:spPr/>
      <dgm:t>
        <a:bodyPr/>
        <a:lstStyle/>
        <a:p>
          <a:endParaRPr lang="en-US"/>
        </a:p>
      </dgm:t>
    </dgm:pt>
    <dgm:pt modelId="{14AF2D38-AA48-41DA-A671-8A1B96DAF892}" type="pres">
      <dgm:prSet presAssocID="{B6B67A0D-1567-4F4D-BB54-C0F331F022CB}" presName="linNode" presStyleCnt="0"/>
      <dgm:spPr/>
      <dgm:t>
        <a:bodyPr/>
        <a:lstStyle/>
        <a:p>
          <a:endParaRPr lang="en-US"/>
        </a:p>
      </dgm:t>
    </dgm:pt>
    <dgm:pt modelId="{919B7605-74F1-441A-BC10-CE0DE9E9AA4D}" type="pres">
      <dgm:prSet presAssocID="{B6B67A0D-1567-4F4D-BB54-C0F331F022CB}" presName="parentShp" presStyleLbl="node1" presStyleIdx="3" presStyleCnt="5" custScaleX="74107" custLinFactNeighborX="-7143" custLinFactNeighborY="-12962">
        <dgm:presLayoutVars>
          <dgm:bulletEnabled val="1"/>
        </dgm:presLayoutVars>
      </dgm:prSet>
      <dgm:spPr/>
      <dgm:t>
        <a:bodyPr/>
        <a:lstStyle/>
        <a:p>
          <a:endParaRPr lang="en-US"/>
        </a:p>
      </dgm:t>
    </dgm:pt>
    <dgm:pt modelId="{C7A6568F-DFC2-47B9-8AD7-7D11EBB7242E}" type="pres">
      <dgm:prSet presAssocID="{B6B67A0D-1567-4F4D-BB54-C0F331F022CB}" presName="childShp" presStyleLbl="bgAccFollowNode1" presStyleIdx="3" presStyleCnt="5" custScaleX="108928" custLinFactNeighborY="-17803">
        <dgm:presLayoutVars>
          <dgm:bulletEnabled val="1"/>
        </dgm:presLayoutVars>
      </dgm:prSet>
      <dgm:spPr/>
      <dgm:t>
        <a:bodyPr/>
        <a:lstStyle/>
        <a:p>
          <a:endParaRPr lang="en-US"/>
        </a:p>
      </dgm:t>
    </dgm:pt>
    <dgm:pt modelId="{7C20B8AB-F0D9-4D27-82AF-81259080377F}" type="pres">
      <dgm:prSet presAssocID="{324F6945-D2A8-4C75-88EC-2308BFDA2426}" presName="spacing" presStyleCnt="0"/>
      <dgm:spPr/>
      <dgm:t>
        <a:bodyPr/>
        <a:lstStyle/>
        <a:p>
          <a:endParaRPr lang="en-US"/>
        </a:p>
      </dgm:t>
    </dgm:pt>
    <dgm:pt modelId="{6E30F0F6-9DA4-4061-B56F-991DC1E2A733}" type="pres">
      <dgm:prSet presAssocID="{914662C8-686A-4A69-B10C-DE2AA52BFCD2}" presName="linNode" presStyleCnt="0"/>
      <dgm:spPr/>
      <dgm:t>
        <a:bodyPr/>
        <a:lstStyle/>
        <a:p>
          <a:endParaRPr lang="en-US"/>
        </a:p>
      </dgm:t>
    </dgm:pt>
    <dgm:pt modelId="{22A650EF-E86A-4450-A4E5-4430A14FC6F2}" type="pres">
      <dgm:prSet presAssocID="{914662C8-686A-4A69-B10C-DE2AA52BFCD2}" presName="parentShp" presStyleLbl="node1" presStyleIdx="4" presStyleCnt="5" custScaleX="74107" custLinFactNeighborX="-7143" custLinFactNeighborY="-15484">
        <dgm:presLayoutVars>
          <dgm:bulletEnabled val="1"/>
        </dgm:presLayoutVars>
      </dgm:prSet>
      <dgm:spPr/>
      <dgm:t>
        <a:bodyPr/>
        <a:lstStyle/>
        <a:p>
          <a:endParaRPr lang="en-US"/>
        </a:p>
      </dgm:t>
    </dgm:pt>
    <dgm:pt modelId="{DBF23985-1E39-4363-97E6-1E3920E439D1}" type="pres">
      <dgm:prSet presAssocID="{914662C8-686A-4A69-B10C-DE2AA52BFCD2}" presName="childShp" presStyleLbl="bgAccFollowNode1" presStyleIdx="4" presStyleCnt="5" custScaleX="108928" custLinFactNeighborY="-20272">
        <dgm:presLayoutVars>
          <dgm:bulletEnabled val="1"/>
        </dgm:presLayoutVars>
      </dgm:prSet>
      <dgm:spPr/>
      <dgm:t>
        <a:bodyPr/>
        <a:lstStyle/>
        <a:p>
          <a:endParaRPr lang="en-US"/>
        </a:p>
      </dgm:t>
    </dgm:pt>
  </dgm:ptLst>
  <dgm:cxnLst>
    <dgm:cxn modelId="{2CB29440-E4A3-4BBA-86F4-F51555C19BC9}" type="presOf" srcId="{7C4388D3-93C9-4226-8568-F1413E5F1659}" destId="{DBF23985-1E39-4363-97E6-1E3920E439D1}" srcOrd="0" destOrd="0" presId="urn:microsoft.com/office/officeart/2005/8/layout/vList6"/>
    <dgm:cxn modelId="{BF3D4EE1-30E4-41BA-A412-FA6DBDCD7EB5}" srcId="{983395E1-E54F-47D7-8D15-1AF1003CD740}" destId="{914662C8-686A-4A69-B10C-DE2AA52BFCD2}" srcOrd="4" destOrd="0" parTransId="{7E3CD7F7-F5FB-4DFC-A232-B6F78B0719AF}" sibTransId="{932A7F1C-E8DD-4A5F-A5E5-D2EC67BE1132}"/>
    <dgm:cxn modelId="{FA11AE78-7C8D-437D-AC5C-10612CC2739C}" srcId="{B6B67A0D-1567-4F4D-BB54-C0F331F022CB}" destId="{31BB9D45-DEE7-4FB1-9B45-73601A7AC3BF}" srcOrd="1" destOrd="0" parTransId="{33C616D6-0CCC-4626-B59E-415D619981C9}" sibTransId="{6C725A59-BE89-4F67-84A5-D1A410A96457}"/>
    <dgm:cxn modelId="{4E6CD344-5832-4000-BD47-6A0E0D18F31F}" type="presOf" srcId="{766DCDC9-5FBA-47BC-A6BE-24BC1D070743}" destId="{AD883331-ED1D-4740-8B95-DCDB172121C5}" srcOrd="0" destOrd="1" presId="urn:microsoft.com/office/officeart/2005/8/layout/vList6"/>
    <dgm:cxn modelId="{8F234045-1F88-4F57-8C5A-D27B72B695ED}" type="presOf" srcId="{914662C8-686A-4A69-B10C-DE2AA52BFCD2}" destId="{22A650EF-E86A-4450-A4E5-4430A14FC6F2}" srcOrd="0" destOrd="0" presId="urn:microsoft.com/office/officeart/2005/8/layout/vList6"/>
    <dgm:cxn modelId="{6C6A2398-A2E1-43C0-A0FA-29DFA4DCD8C7}" type="presOf" srcId="{6BBDD007-577F-4A8B-A4C4-86EDC0430AEA}" destId="{88070189-DA31-4EDE-9183-23899ADAD374}" srcOrd="0" destOrd="1" presId="urn:microsoft.com/office/officeart/2005/8/layout/vList6"/>
    <dgm:cxn modelId="{2C336BE0-13C3-468B-AF03-9F1E9CE18C39}" srcId="{983395E1-E54F-47D7-8D15-1AF1003CD740}" destId="{B6B67A0D-1567-4F4D-BB54-C0F331F022CB}" srcOrd="3" destOrd="0" parTransId="{702B5E13-9A23-44FB-A5A3-98FE80171B02}" sibTransId="{324F6945-D2A8-4C75-88EC-2308BFDA2426}"/>
    <dgm:cxn modelId="{83066C1D-A6D1-4510-A613-8AED66DF7B3A}" srcId="{983395E1-E54F-47D7-8D15-1AF1003CD740}" destId="{B247BFB0-B5B5-44E8-91D1-DEC925DBC610}" srcOrd="1" destOrd="0" parTransId="{AE47E990-AA6A-4CEC-A712-05357F069A4D}" sibTransId="{2DA78F3D-C032-42DA-9FAC-89DED1EE3E0A}"/>
    <dgm:cxn modelId="{6A0D563F-2001-4582-96E0-441E9BB54A6A}" srcId="{914662C8-686A-4A69-B10C-DE2AA52BFCD2}" destId="{84823078-8BFD-4D46-926D-6624B9CA3D0F}" srcOrd="1" destOrd="0" parTransId="{848EB1DD-8D58-43DA-BACD-67E389CF3DE6}" sibTransId="{C7C3D153-9364-47DE-B6F9-B32C9456D761}"/>
    <dgm:cxn modelId="{5AEFCE35-8155-4B1B-87F6-F397BB741C74}" type="presOf" srcId="{078614E8-C3FF-4F40-8A10-80424922D2AE}" destId="{88070189-DA31-4EDE-9183-23899ADAD374}" srcOrd="0" destOrd="0" presId="urn:microsoft.com/office/officeart/2005/8/layout/vList6"/>
    <dgm:cxn modelId="{A9EEC199-6E65-4443-B6D2-3207F13D8922}" srcId="{B6B67A0D-1567-4F4D-BB54-C0F331F022CB}" destId="{F58FAAA1-0137-48D3-B513-CB3D2ADAD2C6}" srcOrd="0" destOrd="0" parTransId="{269AA2DF-E908-46D0-8717-17AC13D86A35}" sibTransId="{19F0A3D5-A011-43B1-82EC-7B949F8DAC8A}"/>
    <dgm:cxn modelId="{767C8F41-219D-4D38-8480-8F3B9C87B3DF}" type="presOf" srcId="{F4FB609B-4B4F-4DE3-915E-469A080E2AD0}" destId="{AD883331-ED1D-4740-8B95-DCDB172121C5}" srcOrd="0" destOrd="0" presId="urn:microsoft.com/office/officeart/2005/8/layout/vList6"/>
    <dgm:cxn modelId="{7BD46102-4ED6-4D29-85BD-9024F9004D38}" type="presOf" srcId="{F58FAAA1-0137-48D3-B513-CB3D2ADAD2C6}" destId="{C7A6568F-DFC2-47B9-8AD7-7D11EBB7242E}" srcOrd="0" destOrd="0" presId="urn:microsoft.com/office/officeart/2005/8/layout/vList6"/>
    <dgm:cxn modelId="{E6BC0AA7-9807-42A2-B778-023B4C6E34FE}" srcId="{983395E1-E54F-47D7-8D15-1AF1003CD740}" destId="{8BDD998B-C6A5-46E6-9C24-7C02349A20FA}" srcOrd="0" destOrd="0" parTransId="{31F41B1C-1EB2-436C-9C83-73F58922C595}" sibTransId="{2AEDE0A1-2C2E-419D-A345-213E32E0F795}"/>
    <dgm:cxn modelId="{1032151A-DF07-4148-B12F-DCB797B09F35}" type="presOf" srcId="{983395E1-E54F-47D7-8D15-1AF1003CD740}" destId="{CACB7796-557F-4882-80C2-DCFEEA7CA65B}" srcOrd="0" destOrd="0" presId="urn:microsoft.com/office/officeart/2005/8/layout/vList6"/>
    <dgm:cxn modelId="{ABD023FF-DD62-433F-A7E0-97E032F104A1}" srcId="{B247BFB0-B5B5-44E8-91D1-DEC925DBC610}" destId="{078614E8-C3FF-4F40-8A10-80424922D2AE}" srcOrd="0" destOrd="0" parTransId="{89F84D7A-631F-4382-90B3-A2E41354D703}" sibTransId="{DE179C56-A29A-48B1-841F-1E55B6DBC0F2}"/>
    <dgm:cxn modelId="{2A11519D-2B35-4E73-A59B-CEFAE6EE30BA}" type="presOf" srcId="{B247BFB0-B5B5-44E8-91D1-DEC925DBC610}" destId="{9AFA48B9-E6D0-4E67-A045-99CB52F7ADA6}" srcOrd="0" destOrd="0" presId="urn:microsoft.com/office/officeart/2005/8/layout/vList6"/>
    <dgm:cxn modelId="{24422DCD-A78C-4B78-89AE-9002AEEFC81E}" type="presOf" srcId="{31BB9D45-DEE7-4FB1-9B45-73601A7AC3BF}" destId="{C7A6568F-DFC2-47B9-8AD7-7D11EBB7242E}" srcOrd="0" destOrd="1" presId="urn:microsoft.com/office/officeart/2005/8/layout/vList6"/>
    <dgm:cxn modelId="{F8FCD1FD-7AB2-4913-A6D1-55147201C3C3}" type="presOf" srcId="{B6B67A0D-1567-4F4D-BB54-C0F331F022CB}" destId="{919B7605-74F1-441A-BC10-CE0DE9E9AA4D}" srcOrd="0" destOrd="0" presId="urn:microsoft.com/office/officeart/2005/8/layout/vList6"/>
    <dgm:cxn modelId="{10EB098A-9490-413D-A919-468472FA054E}" srcId="{A54489F3-DE3C-49F0-9639-B3AD3B6913FF}" destId="{F4FB609B-4B4F-4DE3-915E-469A080E2AD0}" srcOrd="0" destOrd="0" parTransId="{38D295D9-2912-4183-90B7-96AAB67826F9}" sibTransId="{19C9F401-E8E1-4222-99DA-39B82816315F}"/>
    <dgm:cxn modelId="{5622A4B3-5577-4211-95CA-231262773F93}" srcId="{8BDD998B-C6A5-46E6-9C24-7C02349A20FA}" destId="{8E4B559E-2073-4AE3-845E-DC83DA04B545}" srcOrd="1" destOrd="0" parTransId="{A0E0AE17-DB1B-43C2-9FD8-9C5646BD7C52}" sibTransId="{6F0F6C55-EBA0-4A8F-B7F6-563E4FCFFC9A}"/>
    <dgm:cxn modelId="{452C7377-58F8-4F97-BF92-D5E249CBCD46}" type="presOf" srcId="{8E4B559E-2073-4AE3-845E-DC83DA04B545}" destId="{D3DFEF07-1199-42F8-800F-AEFB0593611B}" srcOrd="0" destOrd="1" presId="urn:microsoft.com/office/officeart/2005/8/layout/vList6"/>
    <dgm:cxn modelId="{1427FC48-52DE-4021-9D8C-8415F4224D2E}" srcId="{A54489F3-DE3C-49F0-9639-B3AD3B6913FF}" destId="{766DCDC9-5FBA-47BC-A6BE-24BC1D070743}" srcOrd="1" destOrd="0" parTransId="{C113C0EB-67A6-4267-B8A5-8BA6566FB76E}" sibTransId="{2AAE3B47-AEB9-48B4-A4C6-FCA2FBAAAEEE}"/>
    <dgm:cxn modelId="{ABA5DE6D-8DD5-4839-86C6-4DEB8B6F5E8B}" srcId="{914662C8-686A-4A69-B10C-DE2AA52BFCD2}" destId="{7C4388D3-93C9-4226-8568-F1413E5F1659}" srcOrd="0" destOrd="0" parTransId="{50CCA829-2E5E-4F5B-B50D-44AD7F711699}" sibTransId="{9614EC63-FF74-42F4-A247-5A2F3C143731}"/>
    <dgm:cxn modelId="{577B3CD9-D8E8-41F8-B848-A14CE9549463}" type="presOf" srcId="{8BDD998B-C6A5-46E6-9C24-7C02349A20FA}" destId="{C25130F4-D09C-440B-8EE1-1ADEF1918D9C}" srcOrd="0" destOrd="0" presId="urn:microsoft.com/office/officeart/2005/8/layout/vList6"/>
    <dgm:cxn modelId="{EF75A3CB-BF13-4F32-8EE1-307519868900}" type="presOf" srcId="{50FA1552-8770-4902-8640-934D12EC524B}" destId="{D3DFEF07-1199-42F8-800F-AEFB0593611B}" srcOrd="0" destOrd="0" presId="urn:microsoft.com/office/officeart/2005/8/layout/vList6"/>
    <dgm:cxn modelId="{9DCBF2AC-C274-4F97-BAB8-45DF4AD5D980}" srcId="{8BDD998B-C6A5-46E6-9C24-7C02349A20FA}" destId="{50FA1552-8770-4902-8640-934D12EC524B}" srcOrd="0" destOrd="0" parTransId="{5BABE93F-4747-4436-AA39-B81AFF946364}" sibTransId="{57915523-6308-4A07-A5DD-830407A17DD9}"/>
    <dgm:cxn modelId="{90D91754-CE6B-4A15-A62D-F18DC44891E6}" type="presOf" srcId="{84823078-8BFD-4D46-926D-6624B9CA3D0F}" destId="{DBF23985-1E39-4363-97E6-1E3920E439D1}" srcOrd="0" destOrd="1" presId="urn:microsoft.com/office/officeart/2005/8/layout/vList6"/>
    <dgm:cxn modelId="{EC84E277-1523-4DB5-8D6E-972F6BC877EF}" type="presOf" srcId="{A54489F3-DE3C-49F0-9639-B3AD3B6913FF}" destId="{A60926B1-A55E-42FB-B164-DD0B8191365C}" srcOrd="0" destOrd="0" presId="urn:microsoft.com/office/officeart/2005/8/layout/vList6"/>
    <dgm:cxn modelId="{FD6C3F26-D746-4F02-B742-0CE16F03EFCF}" srcId="{B247BFB0-B5B5-44E8-91D1-DEC925DBC610}" destId="{6BBDD007-577F-4A8B-A4C4-86EDC0430AEA}" srcOrd="1" destOrd="0" parTransId="{B3F30E0F-4BEC-44FF-B286-3EA542DFE675}" sibTransId="{2DEB1D63-91FC-432C-A931-E678954EB8B4}"/>
    <dgm:cxn modelId="{26413859-7F33-4AA8-9E4B-893BCBCA6CEE}" srcId="{983395E1-E54F-47D7-8D15-1AF1003CD740}" destId="{A54489F3-DE3C-49F0-9639-B3AD3B6913FF}" srcOrd="2" destOrd="0" parTransId="{2F83C7B9-E382-4081-84E0-0F53407C0159}" sibTransId="{FA015FB0-82CB-49F7-83BC-4C3A7CFB39A7}"/>
    <dgm:cxn modelId="{79B8B136-CFAF-4978-9F6E-2E222C291812}" type="presParOf" srcId="{CACB7796-557F-4882-80C2-DCFEEA7CA65B}" destId="{C2B7D9E5-7CD2-4E2B-A89E-BE186CDD96F3}" srcOrd="0" destOrd="0" presId="urn:microsoft.com/office/officeart/2005/8/layout/vList6"/>
    <dgm:cxn modelId="{28017545-6499-415B-910D-BDCC3C4E16AB}" type="presParOf" srcId="{C2B7D9E5-7CD2-4E2B-A89E-BE186CDD96F3}" destId="{C25130F4-D09C-440B-8EE1-1ADEF1918D9C}" srcOrd="0" destOrd="0" presId="urn:microsoft.com/office/officeart/2005/8/layout/vList6"/>
    <dgm:cxn modelId="{3019D345-289C-47D4-9BD1-D256BB9189B1}" type="presParOf" srcId="{C2B7D9E5-7CD2-4E2B-A89E-BE186CDD96F3}" destId="{D3DFEF07-1199-42F8-800F-AEFB0593611B}" srcOrd="1" destOrd="0" presId="urn:microsoft.com/office/officeart/2005/8/layout/vList6"/>
    <dgm:cxn modelId="{0B8C4C2B-AB59-4FBA-ADEB-1534A370DCC8}" type="presParOf" srcId="{CACB7796-557F-4882-80C2-DCFEEA7CA65B}" destId="{BCCF2E46-D9FF-417A-A34E-4F5CD522A7E2}" srcOrd="1" destOrd="0" presId="urn:microsoft.com/office/officeart/2005/8/layout/vList6"/>
    <dgm:cxn modelId="{B862DA9E-CDC4-46D5-B0BF-3457356B6F14}" type="presParOf" srcId="{CACB7796-557F-4882-80C2-DCFEEA7CA65B}" destId="{CDA0B726-B050-4697-A7D9-1F2186C5E129}" srcOrd="2" destOrd="0" presId="urn:microsoft.com/office/officeart/2005/8/layout/vList6"/>
    <dgm:cxn modelId="{497B4520-AC58-48E4-A265-BA12BCF4FAFB}" type="presParOf" srcId="{CDA0B726-B050-4697-A7D9-1F2186C5E129}" destId="{9AFA48B9-E6D0-4E67-A045-99CB52F7ADA6}" srcOrd="0" destOrd="0" presId="urn:microsoft.com/office/officeart/2005/8/layout/vList6"/>
    <dgm:cxn modelId="{4A73B284-03A8-4212-97DD-AF90639ED27D}" type="presParOf" srcId="{CDA0B726-B050-4697-A7D9-1F2186C5E129}" destId="{88070189-DA31-4EDE-9183-23899ADAD374}" srcOrd="1" destOrd="0" presId="urn:microsoft.com/office/officeart/2005/8/layout/vList6"/>
    <dgm:cxn modelId="{0E7EF734-0ACE-4B89-8CBF-3228735DB64F}" type="presParOf" srcId="{CACB7796-557F-4882-80C2-DCFEEA7CA65B}" destId="{49FFC06B-B38E-49D1-A8D4-E5517D881F30}" srcOrd="3" destOrd="0" presId="urn:microsoft.com/office/officeart/2005/8/layout/vList6"/>
    <dgm:cxn modelId="{530B296B-8B3D-4AAE-97F9-1833679FA904}" type="presParOf" srcId="{CACB7796-557F-4882-80C2-DCFEEA7CA65B}" destId="{9DB00B2C-F9B6-430B-85B6-7BA6329614A7}" srcOrd="4" destOrd="0" presId="urn:microsoft.com/office/officeart/2005/8/layout/vList6"/>
    <dgm:cxn modelId="{6FD4CD1D-3A58-481F-8C66-D337EC110FAE}" type="presParOf" srcId="{9DB00B2C-F9B6-430B-85B6-7BA6329614A7}" destId="{A60926B1-A55E-42FB-B164-DD0B8191365C}" srcOrd="0" destOrd="0" presId="urn:microsoft.com/office/officeart/2005/8/layout/vList6"/>
    <dgm:cxn modelId="{A41EE252-C6D6-413D-A181-1E9E1A88DBAC}" type="presParOf" srcId="{9DB00B2C-F9B6-430B-85B6-7BA6329614A7}" destId="{AD883331-ED1D-4740-8B95-DCDB172121C5}" srcOrd="1" destOrd="0" presId="urn:microsoft.com/office/officeart/2005/8/layout/vList6"/>
    <dgm:cxn modelId="{7579AF10-D794-4018-9F68-8DF2FE6BA2DE}" type="presParOf" srcId="{CACB7796-557F-4882-80C2-DCFEEA7CA65B}" destId="{E918012C-D102-4249-9C5F-068AC21C3C1A}" srcOrd="5" destOrd="0" presId="urn:microsoft.com/office/officeart/2005/8/layout/vList6"/>
    <dgm:cxn modelId="{9AD50DD4-F04E-456F-AA02-66AE8B468FCF}" type="presParOf" srcId="{CACB7796-557F-4882-80C2-DCFEEA7CA65B}" destId="{14AF2D38-AA48-41DA-A671-8A1B96DAF892}" srcOrd="6" destOrd="0" presId="urn:microsoft.com/office/officeart/2005/8/layout/vList6"/>
    <dgm:cxn modelId="{72FF6FF6-30CB-4397-AA85-37789CDB91FB}" type="presParOf" srcId="{14AF2D38-AA48-41DA-A671-8A1B96DAF892}" destId="{919B7605-74F1-441A-BC10-CE0DE9E9AA4D}" srcOrd="0" destOrd="0" presId="urn:microsoft.com/office/officeart/2005/8/layout/vList6"/>
    <dgm:cxn modelId="{489F6220-B96A-43F7-85CE-69DF4E3B0461}" type="presParOf" srcId="{14AF2D38-AA48-41DA-A671-8A1B96DAF892}" destId="{C7A6568F-DFC2-47B9-8AD7-7D11EBB7242E}" srcOrd="1" destOrd="0" presId="urn:microsoft.com/office/officeart/2005/8/layout/vList6"/>
    <dgm:cxn modelId="{A8DB4AF4-C020-454B-8DFE-9D19923FC174}" type="presParOf" srcId="{CACB7796-557F-4882-80C2-DCFEEA7CA65B}" destId="{7C20B8AB-F0D9-4D27-82AF-81259080377F}" srcOrd="7" destOrd="0" presId="urn:microsoft.com/office/officeart/2005/8/layout/vList6"/>
    <dgm:cxn modelId="{340221E3-801B-46B0-BE0C-DB8E53AB09C4}" type="presParOf" srcId="{CACB7796-557F-4882-80C2-DCFEEA7CA65B}" destId="{6E30F0F6-9DA4-4061-B56F-991DC1E2A733}" srcOrd="8" destOrd="0" presId="urn:microsoft.com/office/officeart/2005/8/layout/vList6"/>
    <dgm:cxn modelId="{E17EBB7D-CD3D-46E3-A1F7-7492372B9CC0}" type="presParOf" srcId="{6E30F0F6-9DA4-4061-B56F-991DC1E2A733}" destId="{22A650EF-E86A-4450-A4E5-4430A14FC6F2}" srcOrd="0" destOrd="0" presId="urn:microsoft.com/office/officeart/2005/8/layout/vList6"/>
    <dgm:cxn modelId="{CDA24641-4E1E-4A4A-ABE4-7FAD94F5E238}" type="presParOf" srcId="{6E30F0F6-9DA4-4061-B56F-991DC1E2A733}" destId="{DBF23985-1E39-4363-97E6-1E3920E439D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CD776-AC5D-4644-A7FB-D191B2502871}">
      <dsp:nvSpPr>
        <dsp:cNvPr id="0" name=""/>
        <dsp:cNvSpPr/>
      </dsp:nvSpPr>
      <dsp:spPr>
        <a:xfrm>
          <a:off x="1531025" y="753320"/>
          <a:ext cx="4890889" cy="4890889"/>
        </a:xfrm>
        <a:prstGeom prst="blockArc">
          <a:avLst>
            <a:gd name="adj1" fmla="val 11878271"/>
            <a:gd name="adj2" fmla="val 16093677"/>
            <a:gd name="adj3" fmla="val 4641"/>
          </a:avLst>
        </a:prstGeom>
        <a:gradFill rotWithShape="0">
          <a:gsLst>
            <a:gs pos="0">
              <a:schemeClr val="accent4">
                <a:hueOff val="14759561"/>
                <a:satOff val="7247"/>
                <a:lumOff val="-12549"/>
                <a:alphaOff val="0"/>
                <a:tint val="50000"/>
                <a:satMod val="300000"/>
              </a:schemeClr>
            </a:gs>
            <a:gs pos="35000">
              <a:schemeClr val="accent4">
                <a:hueOff val="14759561"/>
                <a:satOff val="7247"/>
                <a:lumOff val="-12549"/>
                <a:alphaOff val="0"/>
                <a:tint val="37000"/>
                <a:satMod val="300000"/>
              </a:schemeClr>
            </a:gs>
            <a:gs pos="100000">
              <a:schemeClr val="accent4">
                <a:hueOff val="14759561"/>
                <a:satOff val="7247"/>
                <a:lumOff val="-1254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3612673-C933-4D9E-8A5B-964F205D1C04}">
      <dsp:nvSpPr>
        <dsp:cNvPr id="0" name=""/>
        <dsp:cNvSpPr/>
      </dsp:nvSpPr>
      <dsp:spPr>
        <a:xfrm>
          <a:off x="1553535" y="679924"/>
          <a:ext cx="4890889" cy="4890889"/>
        </a:xfrm>
        <a:prstGeom prst="blockArc">
          <a:avLst>
            <a:gd name="adj1" fmla="val 7737881"/>
            <a:gd name="adj2" fmla="val 11767780"/>
            <a:gd name="adj3" fmla="val 4641"/>
          </a:avLst>
        </a:prstGeom>
        <a:gradFill rotWithShape="0">
          <a:gsLst>
            <a:gs pos="0">
              <a:schemeClr val="accent4">
                <a:hueOff val="11069670"/>
                <a:satOff val="5435"/>
                <a:lumOff val="-9412"/>
                <a:alphaOff val="0"/>
                <a:tint val="50000"/>
                <a:satMod val="300000"/>
              </a:schemeClr>
            </a:gs>
            <a:gs pos="35000">
              <a:schemeClr val="accent4">
                <a:hueOff val="11069670"/>
                <a:satOff val="5435"/>
                <a:lumOff val="-9412"/>
                <a:alphaOff val="0"/>
                <a:tint val="37000"/>
                <a:satMod val="300000"/>
              </a:schemeClr>
            </a:gs>
            <a:gs pos="100000">
              <a:schemeClr val="accent4">
                <a:hueOff val="11069670"/>
                <a:satOff val="5435"/>
                <a:lumOff val="-941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55C03F5-DA40-4649-A1E7-25C8E9DB1788}">
      <dsp:nvSpPr>
        <dsp:cNvPr id="0" name=""/>
        <dsp:cNvSpPr/>
      </dsp:nvSpPr>
      <dsp:spPr>
        <a:xfrm>
          <a:off x="1483687" y="625542"/>
          <a:ext cx="4890889" cy="4890889"/>
        </a:xfrm>
        <a:prstGeom prst="blockArc">
          <a:avLst>
            <a:gd name="adj1" fmla="val 3192175"/>
            <a:gd name="adj2" fmla="val 7610474"/>
            <a:gd name="adj3" fmla="val 4641"/>
          </a:avLst>
        </a:prstGeom>
        <a:gradFill rotWithShape="0">
          <a:gsLst>
            <a:gs pos="0">
              <a:schemeClr val="accent4">
                <a:hueOff val="7379780"/>
                <a:satOff val="3624"/>
                <a:lumOff val="-6275"/>
                <a:alphaOff val="0"/>
                <a:tint val="50000"/>
                <a:satMod val="300000"/>
              </a:schemeClr>
            </a:gs>
            <a:gs pos="35000">
              <a:schemeClr val="accent4">
                <a:hueOff val="7379780"/>
                <a:satOff val="3624"/>
                <a:lumOff val="-6275"/>
                <a:alphaOff val="0"/>
                <a:tint val="37000"/>
                <a:satMod val="300000"/>
              </a:schemeClr>
            </a:gs>
            <a:gs pos="100000">
              <a:schemeClr val="accent4">
                <a:hueOff val="7379780"/>
                <a:satOff val="3624"/>
                <a:lumOff val="-627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1457E76-3A4F-4787-9D3D-DA4A72A7D864}">
      <dsp:nvSpPr>
        <dsp:cNvPr id="0" name=""/>
        <dsp:cNvSpPr/>
      </dsp:nvSpPr>
      <dsp:spPr>
        <a:xfrm>
          <a:off x="1491259" y="619901"/>
          <a:ext cx="4890889" cy="4890889"/>
        </a:xfrm>
        <a:prstGeom prst="blockArc">
          <a:avLst>
            <a:gd name="adj1" fmla="val 20721815"/>
            <a:gd name="adj2" fmla="val 3205765"/>
            <a:gd name="adj3" fmla="val 4641"/>
          </a:avLst>
        </a:prstGeom>
        <a:gradFill rotWithShape="0">
          <a:gsLst>
            <a:gs pos="0">
              <a:schemeClr val="accent4">
                <a:hueOff val="3689890"/>
                <a:satOff val="1812"/>
                <a:lumOff val="-3137"/>
                <a:alphaOff val="0"/>
                <a:tint val="50000"/>
                <a:satMod val="300000"/>
              </a:schemeClr>
            </a:gs>
            <a:gs pos="35000">
              <a:schemeClr val="accent4">
                <a:hueOff val="3689890"/>
                <a:satOff val="1812"/>
                <a:lumOff val="-3137"/>
                <a:alphaOff val="0"/>
                <a:tint val="37000"/>
                <a:satMod val="300000"/>
              </a:schemeClr>
            </a:gs>
            <a:gs pos="100000">
              <a:schemeClr val="accent4">
                <a:hueOff val="3689890"/>
                <a:satOff val="1812"/>
                <a:lumOff val="-313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AFFEAF8-CBF6-42A2-A356-2A364D50F880}">
      <dsp:nvSpPr>
        <dsp:cNvPr id="0" name=""/>
        <dsp:cNvSpPr/>
      </dsp:nvSpPr>
      <dsp:spPr>
        <a:xfrm>
          <a:off x="1530291" y="753343"/>
          <a:ext cx="4890889" cy="4890889"/>
        </a:xfrm>
        <a:prstGeom prst="blockArc">
          <a:avLst>
            <a:gd name="adj1" fmla="val 16094735"/>
            <a:gd name="adj2" fmla="val 20521694"/>
            <a:gd name="adj3" fmla="val 4641"/>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C7DEA01-5C72-4C01-AC74-2F0B98714DD3}">
      <dsp:nvSpPr>
        <dsp:cNvPr id="0" name=""/>
        <dsp:cNvSpPr/>
      </dsp:nvSpPr>
      <dsp:spPr>
        <a:xfrm>
          <a:off x="2850065" y="2073874"/>
          <a:ext cx="2252067" cy="2252067"/>
        </a:xfrm>
        <a:prstGeom prst="ellipse">
          <a:avLst/>
        </a:prstGeom>
        <a:solidFill>
          <a:schemeClr val="tx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Vision Statement of a Regional Team</a:t>
          </a:r>
          <a:endParaRPr lang="en-US" sz="2300" b="1" kern="1200" dirty="0"/>
        </a:p>
      </dsp:txBody>
      <dsp:txXfrm>
        <a:off x="3179873" y="2403682"/>
        <a:ext cx="1592451" cy="1592451"/>
      </dsp:txXfrm>
    </dsp:sp>
    <dsp:sp modelId="{661E092A-C2DC-4AFA-B946-EE9085A91E6B}">
      <dsp:nvSpPr>
        <dsp:cNvPr id="0" name=""/>
        <dsp:cNvSpPr/>
      </dsp:nvSpPr>
      <dsp:spPr>
        <a:xfrm>
          <a:off x="2890525" y="-165732"/>
          <a:ext cx="2024157" cy="1953895"/>
        </a:xfrm>
        <a:prstGeom prst="ellipse">
          <a:avLst/>
        </a:prstGeom>
        <a:solidFill>
          <a:srgbClr val="D5E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Focuses on the future</a:t>
          </a:r>
          <a:endParaRPr lang="en-US" sz="2000" b="1" kern="1200" dirty="0"/>
        </a:p>
      </dsp:txBody>
      <dsp:txXfrm>
        <a:off x="3186956" y="120409"/>
        <a:ext cx="1431295" cy="1381613"/>
      </dsp:txXfrm>
    </dsp:sp>
    <dsp:sp modelId="{B073D867-C5F9-44EA-AA3E-B0C09CC3DE9D}">
      <dsp:nvSpPr>
        <dsp:cNvPr id="0" name=""/>
        <dsp:cNvSpPr/>
      </dsp:nvSpPr>
      <dsp:spPr>
        <a:xfrm>
          <a:off x="5205794" y="1443644"/>
          <a:ext cx="2084173" cy="2036233"/>
        </a:xfrm>
        <a:prstGeom prst="ellipse">
          <a:avLst/>
        </a:prstGeom>
        <a:solidFill>
          <a:srgbClr val="E0FFC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Gives shape and direction to the future</a:t>
          </a:r>
          <a:endParaRPr lang="en-US" sz="2000" b="1" kern="1200" dirty="0"/>
        </a:p>
      </dsp:txBody>
      <dsp:txXfrm>
        <a:off x="5511014" y="1741843"/>
        <a:ext cx="1473733" cy="1439835"/>
      </dsp:txXfrm>
    </dsp:sp>
    <dsp:sp modelId="{42F1D313-9D9E-415C-B38F-9CCA6AAA50AF}">
      <dsp:nvSpPr>
        <dsp:cNvPr id="0" name=""/>
        <dsp:cNvSpPr/>
      </dsp:nvSpPr>
      <dsp:spPr>
        <a:xfrm>
          <a:off x="4355271" y="4008578"/>
          <a:ext cx="2009292" cy="1950364"/>
        </a:xfrm>
        <a:prstGeom prst="ellipse">
          <a:avLst/>
        </a:prstGeom>
        <a:solidFill>
          <a:srgbClr val="FAFEC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Highlights its purpose and values</a:t>
          </a:r>
          <a:endParaRPr lang="en-US" sz="2000" b="1" kern="1200" dirty="0"/>
        </a:p>
      </dsp:txBody>
      <dsp:txXfrm>
        <a:off x="4649525" y="4294202"/>
        <a:ext cx="1420784" cy="1379116"/>
      </dsp:txXfrm>
    </dsp:sp>
    <dsp:sp modelId="{66A8654F-B92F-4A3A-BFF9-A76DF4520769}">
      <dsp:nvSpPr>
        <dsp:cNvPr id="0" name=""/>
        <dsp:cNvSpPr/>
      </dsp:nvSpPr>
      <dsp:spPr>
        <a:xfrm>
          <a:off x="1386746" y="4005725"/>
          <a:ext cx="2220252" cy="1953864"/>
        </a:xfrm>
        <a:prstGeom prst="ellipse">
          <a:avLst/>
        </a:prstGeom>
        <a:solidFill>
          <a:srgbClr val="D0D0F8"/>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Inspires people, groups, communities</a:t>
          </a:r>
          <a:endParaRPr lang="en-US" sz="1900" b="1" kern="1200" dirty="0"/>
        </a:p>
      </dsp:txBody>
      <dsp:txXfrm>
        <a:off x="1711894" y="4291862"/>
        <a:ext cx="1569956" cy="1381590"/>
      </dsp:txXfrm>
    </dsp:sp>
    <dsp:sp modelId="{76E38167-1907-479F-A62C-D0F0DF8E3916}">
      <dsp:nvSpPr>
        <dsp:cNvPr id="0" name=""/>
        <dsp:cNvSpPr/>
      </dsp:nvSpPr>
      <dsp:spPr>
        <a:xfrm>
          <a:off x="634832" y="1444984"/>
          <a:ext cx="2138970" cy="2033553"/>
        </a:xfrm>
        <a:prstGeom prst="ellipse">
          <a:avLst/>
        </a:prstGeom>
        <a:solidFill>
          <a:srgbClr val="FFE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t>Relevant for many years</a:t>
          </a:r>
          <a:endParaRPr lang="en-US" sz="2000" b="1" kern="1200" dirty="0"/>
        </a:p>
      </dsp:txBody>
      <dsp:txXfrm>
        <a:off x="948077" y="1742791"/>
        <a:ext cx="1512480" cy="143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5D974-9944-4869-ACEC-7B15B88DE4DA}">
      <dsp:nvSpPr>
        <dsp:cNvPr id="0" name=""/>
        <dsp:cNvSpPr/>
      </dsp:nvSpPr>
      <dsp:spPr>
        <a:xfrm>
          <a:off x="0" y="4680680"/>
          <a:ext cx="8382000" cy="499763"/>
        </a:xfrm>
        <a:prstGeom prst="rect">
          <a:avLst/>
        </a:prstGeom>
        <a:solidFill>
          <a:srgbClr val="CC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Finalize Your Vision Statement</a:t>
          </a:r>
          <a:endParaRPr lang="en-US" sz="2000" b="1" kern="1200" dirty="0">
            <a:solidFill>
              <a:schemeClr val="bg2"/>
            </a:solidFill>
          </a:endParaRPr>
        </a:p>
      </dsp:txBody>
      <dsp:txXfrm>
        <a:off x="0" y="4680680"/>
        <a:ext cx="8382000" cy="499763"/>
      </dsp:txXfrm>
    </dsp:sp>
    <dsp:sp modelId="{E5DA3537-899A-497D-9885-6BE084A482AA}">
      <dsp:nvSpPr>
        <dsp:cNvPr id="0" name=""/>
        <dsp:cNvSpPr/>
      </dsp:nvSpPr>
      <dsp:spPr>
        <a:xfrm rot="10800000">
          <a:off x="0" y="3388731"/>
          <a:ext cx="8382000" cy="1280541"/>
        </a:xfrm>
        <a:prstGeom prst="upArrowCallout">
          <a:avLst/>
        </a:prstGeom>
        <a:solidFill>
          <a:srgbClr val="CC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2"/>
              </a:solidFill>
            </a:rPr>
            <a:t>Draft a Vision Statement from the Key Theme</a:t>
          </a:r>
        </a:p>
      </dsp:txBody>
      <dsp:txXfrm rot="-10800000">
        <a:off x="0" y="3388731"/>
        <a:ext cx="8382000" cy="449469"/>
      </dsp:txXfrm>
    </dsp:sp>
    <dsp:sp modelId="{94716795-9EEF-4AA9-B017-A46EC7DDAA0D}">
      <dsp:nvSpPr>
        <dsp:cNvPr id="0" name=""/>
        <dsp:cNvSpPr/>
      </dsp:nvSpPr>
      <dsp:spPr>
        <a:xfrm>
          <a:off x="0" y="3838903"/>
          <a:ext cx="8382000" cy="35209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50000"/>
                </a:schemeClr>
              </a:solidFill>
            </a:rPr>
            <a:t>Share draft with others and seek input</a:t>
          </a:r>
          <a:endParaRPr lang="en-US" sz="1600" b="1" kern="1200" dirty="0">
            <a:solidFill>
              <a:schemeClr val="bg2">
                <a:lumMod val="50000"/>
              </a:schemeClr>
            </a:solidFill>
          </a:endParaRPr>
        </a:p>
      </dsp:txBody>
      <dsp:txXfrm>
        <a:off x="0" y="3838903"/>
        <a:ext cx="8382000" cy="352097"/>
      </dsp:txXfrm>
    </dsp:sp>
    <dsp:sp modelId="{C938C34C-1218-4913-8594-E4FB517A38E7}">
      <dsp:nvSpPr>
        <dsp:cNvPr id="0" name=""/>
        <dsp:cNvSpPr/>
      </dsp:nvSpPr>
      <dsp:spPr>
        <a:xfrm rot="10800000">
          <a:off x="0" y="2274608"/>
          <a:ext cx="8382000" cy="1147921"/>
        </a:xfrm>
        <a:prstGeom prst="upArrowCallout">
          <a:avLst/>
        </a:prstGeom>
        <a:solidFill>
          <a:srgbClr val="CC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Determine Common Themes then Prioritize</a:t>
          </a:r>
          <a:endParaRPr lang="en-US" sz="2000" b="1" kern="1200" dirty="0">
            <a:solidFill>
              <a:schemeClr val="bg2"/>
            </a:solidFill>
          </a:endParaRPr>
        </a:p>
      </dsp:txBody>
      <dsp:txXfrm rot="-10800000">
        <a:off x="0" y="2274608"/>
        <a:ext cx="8382000" cy="402920"/>
      </dsp:txXfrm>
    </dsp:sp>
    <dsp:sp modelId="{C11F6462-6907-4678-BF3E-2E1C28F8F44F}">
      <dsp:nvSpPr>
        <dsp:cNvPr id="0" name=""/>
        <dsp:cNvSpPr/>
      </dsp:nvSpPr>
      <dsp:spPr>
        <a:xfrm>
          <a:off x="0" y="2677528"/>
          <a:ext cx="4191000" cy="3432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50000"/>
                </a:schemeClr>
              </a:solidFill>
            </a:rPr>
            <a:t>Determine which themes to keep</a:t>
          </a:r>
          <a:endParaRPr lang="en-US" sz="1600" b="1" kern="1200" dirty="0">
            <a:solidFill>
              <a:schemeClr val="bg2">
                <a:lumMod val="50000"/>
              </a:schemeClr>
            </a:solidFill>
          </a:endParaRPr>
        </a:p>
      </dsp:txBody>
      <dsp:txXfrm>
        <a:off x="0" y="2677528"/>
        <a:ext cx="4191000" cy="343228"/>
      </dsp:txXfrm>
    </dsp:sp>
    <dsp:sp modelId="{AE672A5C-71A5-4B30-AECD-39A971D7A99A}">
      <dsp:nvSpPr>
        <dsp:cNvPr id="0" name=""/>
        <dsp:cNvSpPr/>
      </dsp:nvSpPr>
      <dsp:spPr>
        <a:xfrm>
          <a:off x="4191000" y="2677528"/>
          <a:ext cx="4191000" cy="3432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50000"/>
                </a:schemeClr>
              </a:solidFill>
            </a:rPr>
            <a:t>Remove ideas less relevant </a:t>
          </a:r>
          <a:endParaRPr lang="en-US" sz="1600" b="1" kern="1200" dirty="0">
            <a:solidFill>
              <a:schemeClr val="bg2">
                <a:lumMod val="50000"/>
              </a:schemeClr>
            </a:solidFill>
          </a:endParaRPr>
        </a:p>
      </dsp:txBody>
      <dsp:txXfrm>
        <a:off x="4191000" y="2677528"/>
        <a:ext cx="4191000" cy="343228"/>
      </dsp:txXfrm>
    </dsp:sp>
    <dsp:sp modelId="{05DEA098-761F-4AB8-B858-84106FA1F3B2}">
      <dsp:nvSpPr>
        <dsp:cNvPr id="0" name=""/>
        <dsp:cNvSpPr/>
      </dsp:nvSpPr>
      <dsp:spPr>
        <a:xfrm rot="10800000">
          <a:off x="0" y="1137882"/>
          <a:ext cx="8382000" cy="1147921"/>
        </a:xfrm>
        <a:prstGeom prst="upArrowCallout">
          <a:avLst/>
        </a:prstGeom>
        <a:solidFill>
          <a:srgbClr val="CC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bg2"/>
              </a:solidFill>
            </a:rPr>
            <a:t>Seek Input on Hopes/Aspirations for the Region</a:t>
          </a:r>
          <a:endParaRPr lang="en-US" sz="2000" b="1" i="0" kern="1200" dirty="0">
            <a:solidFill>
              <a:schemeClr val="bg2"/>
            </a:solidFill>
          </a:endParaRPr>
        </a:p>
      </dsp:txBody>
      <dsp:txXfrm rot="-10800000">
        <a:off x="0" y="1137882"/>
        <a:ext cx="8382000" cy="402920"/>
      </dsp:txXfrm>
    </dsp:sp>
    <dsp:sp modelId="{0DC1D98D-4B08-49A4-B4A8-889F45D4F889}">
      <dsp:nvSpPr>
        <dsp:cNvPr id="0" name=""/>
        <dsp:cNvSpPr/>
      </dsp:nvSpPr>
      <dsp:spPr>
        <a:xfrm>
          <a:off x="4092" y="1540802"/>
          <a:ext cx="2791271" cy="3432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50000"/>
                </a:schemeClr>
              </a:solidFill>
            </a:rPr>
            <a:t>Your</a:t>
          </a:r>
          <a:r>
            <a:rPr lang="en-US" sz="1600" kern="1200" dirty="0" smtClean="0">
              <a:solidFill>
                <a:schemeClr val="bg2">
                  <a:lumMod val="50000"/>
                </a:schemeClr>
              </a:solidFill>
            </a:rPr>
            <a:t> </a:t>
          </a:r>
          <a:r>
            <a:rPr lang="en-US" sz="1600" b="1" kern="1200" dirty="0" smtClean="0">
              <a:solidFill>
                <a:schemeClr val="bg2">
                  <a:lumMod val="50000"/>
                </a:schemeClr>
              </a:solidFill>
            </a:rPr>
            <a:t>Team</a:t>
          </a:r>
          <a:endParaRPr lang="en-US" sz="1600" b="1" kern="1200" dirty="0">
            <a:solidFill>
              <a:schemeClr val="bg2">
                <a:lumMod val="50000"/>
              </a:schemeClr>
            </a:solidFill>
          </a:endParaRPr>
        </a:p>
      </dsp:txBody>
      <dsp:txXfrm>
        <a:off x="4092" y="1540802"/>
        <a:ext cx="2791271" cy="343228"/>
      </dsp:txXfrm>
    </dsp:sp>
    <dsp:sp modelId="{4D079AF0-7885-462C-B404-2CA4D3BAA347}">
      <dsp:nvSpPr>
        <dsp:cNvPr id="0" name=""/>
        <dsp:cNvSpPr/>
      </dsp:nvSpPr>
      <dsp:spPr>
        <a:xfrm>
          <a:off x="2795364" y="1540802"/>
          <a:ext cx="2791271" cy="3432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50000"/>
                </a:schemeClr>
              </a:solidFill>
            </a:rPr>
            <a:t>Key Leaders and Groups</a:t>
          </a:r>
          <a:endParaRPr lang="en-US" sz="1600" b="1" kern="1200" dirty="0">
            <a:solidFill>
              <a:schemeClr val="bg2">
                <a:lumMod val="50000"/>
              </a:schemeClr>
            </a:solidFill>
          </a:endParaRPr>
        </a:p>
      </dsp:txBody>
      <dsp:txXfrm>
        <a:off x="2795364" y="1540802"/>
        <a:ext cx="2791271" cy="343228"/>
      </dsp:txXfrm>
    </dsp:sp>
    <dsp:sp modelId="{24B19CB0-5F49-4806-B00A-9D80AE215189}">
      <dsp:nvSpPr>
        <dsp:cNvPr id="0" name=""/>
        <dsp:cNvSpPr/>
      </dsp:nvSpPr>
      <dsp:spPr>
        <a:xfrm>
          <a:off x="5586635" y="1540802"/>
          <a:ext cx="2791271" cy="3432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50000"/>
                </a:schemeClr>
              </a:solidFill>
            </a:rPr>
            <a:t>Diversity of Residents</a:t>
          </a:r>
          <a:endParaRPr lang="en-US" sz="1600" b="1" kern="1200" dirty="0">
            <a:solidFill>
              <a:schemeClr val="bg2">
                <a:lumMod val="50000"/>
              </a:schemeClr>
            </a:solidFill>
          </a:endParaRPr>
        </a:p>
      </dsp:txBody>
      <dsp:txXfrm>
        <a:off x="5586635" y="1540802"/>
        <a:ext cx="2791271" cy="343228"/>
      </dsp:txXfrm>
    </dsp:sp>
    <dsp:sp modelId="{D437C691-DB2F-4A12-9327-93A91E776699}">
      <dsp:nvSpPr>
        <dsp:cNvPr id="0" name=""/>
        <dsp:cNvSpPr/>
      </dsp:nvSpPr>
      <dsp:spPr>
        <a:xfrm rot="10800000">
          <a:off x="0" y="0"/>
          <a:ext cx="8382000" cy="1147921"/>
        </a:xfrm>
        <a:prstGeom prst="upArrowCallout">
          <a:avLst/>
        </a:prstGeom>
        <a:solidFill>
          <a:srgbClr val="CC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Determine the Focus of Your Vision Statement</a:t>
          </a:r>
          <a:endParaRPr lang="en-US" sz="2000" b="1" kern="1200" dirty="0">
            <a:solidFill>
              <a:schemeClr val="bg2"/>
            </a:solidFill>
          </a:endParaRPr>
        </a:p>
      </dsp:txBody>
      <dsp:txXfrm rot="-10800000">
        <a:off x="0" y="0"/>
        <a:ext cx="8382000" cy="402920"/>
      </dsp:txXfrm>
    </dsp:sp>
    <dsp:sp modelId="{85377683-9E75-4327-9A7A-5B30D9D6E3BE}">
      <dsp:nvSpPr>
        <dsp:cNvPr id="0" name=""/>
        <dsp:cNvSpPr/>
      </dsp:nvSpPr>
      <dsp:spPr>
        <a:xfrm>
          <a:off x="4092" y="404076"/>
          <a:ext cx="2791271" cy="3432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50000"/>
                </a:schemeClr>
              </a:solidFill>
            </a:rPr>
            <a:t>Your Regional Team?</a:t>
          </a:r>
          <a:endParaRPr lang="en-US" sz="1600" b="1" kern="1200" dirty="0">
            <a:solidFill>
              <a:schemeClr val="bg2">
                <a:lumMod val="50000"/>
              </a:schemeClr>
            </a:solidFill>
          </a:endParaRPr>
        </a:p>
      </dsp:txBody>
      <dsp:txXfrm>
        <a:off x="4092" y="404076"/>
        <a:ext cx="2791271" cy="343228"/>
      </dsp:txXfrm>
    </dsp:sp>
    <dsp:sp modelId="{7F431BD4-8E1E-4F24-8EBE-7814993DA396}">
      <dsp:nvSpPr>
        <dsp:cNvPr id="0" name=""/>
        <dsp:cNvSpPr/>
      </dsp:nvSpPr>
      <dsp:spPr>
        <a:xfrm>
          <a:off x="2795364" y="404076"/>
          <a:ext cx="2791271" cy="3432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50000"/>
                </a:schemeClr>
              </a:solidFill>
            </a:rPr>
            <a:t>Economic</a:t>
          </a:r>
          <a:r>
            <a:rPr lang="en-US" sz="1600" kern="1200" dirty="0" smtClean="0">
              <a:solidFill>
                <a:schemeClr val="bg2">
                  <a:lumMod val="50000"/>
                </a:schemeClr>
              </a:solidFill>
            </a:rPr>
            <a:t> </a:t>
          </a:r>
          <a:r>
            <a:rPr lang="en-US" sz="1600" b="1" kern="1200" dirty="0" smtClean="0">
              <a:solidFill>
                <a:schemeClr val="bg2">
                  <a:lumMod val="50000"/>
                </a:schemeClr>
              </a:solidFill>
            </a:rPr>
            <a:t>Development</a:t>
          </a:r>
          <a:r>
            <a:rPr lang="en-US" sz="1600" kern="1200" dirty="0" smtClean="0">
              <a:solidFill>
                <a:schemeClr val="bg2">
                  <a:lumMod val="50000"/>
                </a:schemeClr>
              </a:solidFill>
            </a:rPr>
            <a:t>?</a:t>
          </a:r>
          <a:endParaRPr lang="en-US" sz="1600" kern="1200" dirty="0">
            <a:solidFill>
              <a:schemeClr val="bg2">
                <a:lumMod val="50000"/>
              </a:schemeClr>
            </a:solidFill>
          </a:endParaRPr>
        </a:p>
      </dsp:txBody>
      <dsp:txXfrm>
        <a:off x="2795364" y="404076"/>
        <a:ext cx="2791271" cy="343228"/>
      </dsp:txXfrm>
    </dsp:sp>
    <dsp:sp modelId="{01D5AB87-6B5D-4EB6-8622-DDFBF2227F3E}">
      <dsp:nvSpPr>
        <dsp:cNvPr id="0" name=""/>
        <dsp:cNvSpPr/>
      </dsp:nvSpPr>
      <dsp:spPr>
        <a:xfrm>
          <a:off x="5586635" y="404076"/>
          <a:ext cx="2791271" cy="3432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50000"/>
                </a:schemeClr>
              </a:solidFill>
            </a:rPr>
            <a:t>Quality of Life?</a:t>
          </a:r>
          <a:endParaRPr lang="en-US" sz="1600" b="1" kern="1200" dirty="0">
            <a:solidFill>
              <a:schemeClr val="bg2">
                <a:lumMod val="50000"/>
              </a:schemeClr>
            </a:solidFill>
          </a:endParaRPr>
        </a:p>
      </dsp:txBody>
      <dsp:txXfrm>
        <a:off x="5586635" y="404076"/>
        <a:ext cx="2791271" cy="343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FEF07-1199-42F8-800F-AEFB0593611B}">
      <dsp:nvSpPr>
        <dsp:cNvPr id="0" name=""/>
        <dsp:cNvSpPr/>
      </dsp:nvSpPr>
      <dsp:spPr>
        <a:xfrm>
          <a:off x="2816682" y="0"/>
          <a:ext cx="5758500" cy="1057571"/>
        </a:xfrm>
        <a:prstGeom prst="rightArrow">
          <a:avLst>
            <a:gd name="adj1" fmla="val 75000"/>
            <a:gd name="adj2" fmla="val 50000"/>
          </a:avLst>
        </a:prstGeom>
        <a:solidFill>
          <a:schemeClr val="tx1">
            <a:lumMod val="95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168275" lvl="1" indent="-109538" algn="l" defTabSz="711200">
            <a:lnSpc>
              <a:spcPct val="90000"/>
            </a:lnSpc>
            <a:spcBef>
              <a:spcPct val="0"/>
            </a:spcBef>
            <a:spcAft>
              <a:spcPct val="15000"/>
            </a:spcAft>
            <a:buChar char="••"/>
            <a:tabLst>
              <a:tab pos="168275" algn="l"/>
            </a:tabLst>
          </a:pPr>
          <a:r>
            <a:rPr lang="en-US" sz="1600" b="0" kern="1200" dirty="0" smtClean="0">
              <a:solidFill>
                <a:schemeClr val="bg2">
                  <a:lumMod val="50000"/>
                </a:schemeClr>
              </a:solidFill>
            </a:rPr>
            <a:t>What do you want to achieve?</a:t>
          </a:r>
          <a:endParaRPr lang="en-US" sz="1600" b="0" kern="1200" dirty="0">
            <a:solidFill>
              <a:schemeClr val="bg2">
                <a:lumMod val="50000"/>
              </a:schemeClr>
            </a:solidFill>
          </a:endParaRPr>
        </a:p>
        <a:p>
          <a:pPr marL="168275" lvl="1" indent="-109538" algn="l" defTabSz="711200">
            <a:lnSpc>
              <a:spcPct val="90000"/>
            </a:lnSpc>
            <a:spcBef>
              <a:spcPct val="0"/>
            </a:spcBef>
            <a:spcAft>
              <a:spcPct val="15000"/>
            </a:spcAft>
            <a:buChar char="••"/>
          </a:pPr>
          <a:r>
            <a:rPr lang="en-US" sz="1600" b="0" kern="1200" dirty="0" smtClean="0">
              <a:solidFill>
                <a:schemeClr val="bg2">
                  <a:lumMod val="50000"/>
                </a:schemeClr>
              </a:solidFill>
            </a:rPr>
            <a:t>Where will </a:t>
          </a:r>
          <a:r>
            <a:rPr lang="en-US" sz="1600" b="0" kern="1200" dirty="0">
              <a:solidFill>
                <a:schemeClr val="bg2">
                  <a:lumMod val="50000"/>
                </a:schemeClr>
              </a:solidFill>
            </a:rPr>
            <a:t>you focus your efforts? </a:t>
          </a:r>
        </a:p>
      </dsp:txBody>
      <dsp:txXfrm>
        <a:off x="2816682" y="132196"/>
        <a:ext cx="5361911" cy="793179"/>
      </dsp:txXfrm>
    </dsp:sp>
    <dsp:sp modelId="{C25130F4-D09C-440B-8EE1-1ADEF1918D9C}">
      <dsp:nvSpPr>
        <dsp:cNvPr id="0" name=""/>
        <dsp:cNvSpPr/>
      </dsp:nvSpPr>
      <dsp:spPr>
        <a:xfrm>
          <a:off x="26" y="0"/>
          <a:ext cx="2597598" cy="10632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B3E2FF"/>
              </a:solidFill>
            </a:rPr>
            <a:t>S</a:t>
          </a:r>
          <a:r>
            <a:rPr lang="en-US" sz="2800" b="1" kern="1200" dirty="0" smtClean="0"/>
            <a:t>pecific </a:t>
          </a:r>
          <a:endParaRPr lang="en-US" sz="2800" b="1" kern="1200" dirty="0"/>
        </a:p>
      </dsp:txBody>
      <dsp:txXfrm>
        <a:off x="51929" y="51903"/>
        <a:ext cx="2493792" cy="959422"/>
      </dsp:txXfrm>
    </dsp:sp>
    <dsp:sp modelId="{88070189-DA31-4EDE-9183-23899ADAD374}">
      <dsp:nvSpPr>
        <dsp:cNvPr id="0" name=""/>
        <dsp:cNvSpPr/>
      </dsp:nvSpPr>
      <dsp:spPr>
        <a:xfrm>
          <a:off x="2816691" y="1172957"/>
          <a:ext cx="5727216" cy="1063228"/>
        </a:xfrm>
        <a:prstGeom prst="rightArrow">
          <a:avLst>
            <a:gd name="adj1" fmla="val 75000"/>
            <a:gd name="adj2" fmla="val 50000"/>
          </a:avLst>
        </a:prstGeom>
        <a:solidFill>
          <a:schemeClr val="tx1">
            <a:lumMod val="95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171450" lvl="1" indent="-114300" algn="l" defTabSz="711200">
            <a:lnSpc>
              <a:spcPct val="90000"/>
            </a:lnSpc>
            <a:spcBef>
              <a:spcPct val="0"/>
            </a:spcBef>
            <a:spcAft>
              <a:spcPct val="15000"/>
            </a:spcAft>
            <a:buChar char="••"/>
          </a:pPr>
          <a:r>
            <a:rPr lang="en-US" sz="1600" b="0" kern="1200" dirty="0" smtClean="0">
              <a:solidFill>
                <a:schemeClr val="bg2">
                  <a:lumMod val="50000"/>
                </a:schemeClr>
              </a:solidFill>
            </a:rPr>
            <a:t>How do you plan to measure progress toward the goal?</a:t>
          </a:r>
          <a:endParaRPr lang="en-US" sz="1600" b="0" kern="1200" dirty="0">
            <a:solidFill>
              <a:schemeClr val="bg2">
                <a:lumMod val="50000"/>
              </a:schemeClr>
            </a:solidFill>
          </a:endParaRPr>
        </a:p>
        <a:p>
          <a:pPr marL="171450" lvl="1" indent="-114300" algn="l" defTabSz="711200">
            <a:lnSpc>
              <a:spcPct val="90000"/>
            </a:lnSpc>
            <a:spcBef>
              <a:spcPct val="0"/>
            </a:spcBef>
            <a:spcAft>
              <a:spcPct val="15000"/>
            </a:spcAft>
            <a:buChar char="••"/>
          </a:pPr>
          <a:r>
            <a:rPr lang="en-US" sz="1600" b="0" kern="1200" dirty="0" smtClean="0">
              <a:solidFill>
                <a:schemeClr val="bg2">
                  <a:lumMod val="50000"/>
                </a:schemeClr>
              </a:solidFill>
            </a:rPr>
            <a:t>What is the end </a:t>
          </a:r>
          <a:r>
            <a:rPr lang="en-US" sz="1600" b="0" kern="1200" dirty="0" smtClean="0">
              <a:solidFill>
                <a:schemeClr val="bg2">
                  <a:lumMod val="50000"/>
                </a:schemeClr>
              </a:solidFill>
            </a:rPr>
            <a:t>result </a:t>
          </a:r>
          <a:r>
            <a:rPr lang="en-US" sz="1600" b="0" kern="1200" dirty="0" smtClean="0">
              <a:solidFill>
                <a:schemeClr val="bg2">
                  <a:lumMod val="50000"/>
                </a:schemeClr>
              </a:solidFill>
            </a:rPr>
            <a:t>and milestones along the way?</a:t>
          </a:r>
          <a:endParaRPr lang="en-US" sz="1600" b="0" kern="1200" dirty="0">
            <a:solidFill>
              <a:schemeClr val="bg2">
                <a:lumMod val="50000"/>
              </a:schemeClr>
            </a:solidFill>
          </a:endParaRPr>
        </a:p>
      </dsp:txBody>
      <dsp:txXfrm>
        <a:off x="2816691" y="1305861"/>
        <a:ext cx="5328506" cy="797421"/>
      </dsp:txXfrm>
    </dsp:sp>
    <dsp:sp modelId="{9AFA48B9-E6D0-4E67-A045-99CB52F7ADA6}">
      <dsp:nvSpPr>
        <dsp:cNvPr id="0" name=""/>
        <dsp:cNvSpPr/>
      </dsp:nvSpPr>
      <dsp:spPr>
        <a:xfrm>
          <a:off x="0" y="1130524"/>
          <a:ext cx="2597598" cy="10632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168275" lvl="0" indent="-109538" algn="l" defTabSz="1244600">
            <a:lnSpc>
              <a:spcPct val="90000"/>
            </a:lnSpc>
            <a:spcBef>
              <a:spcPct val="0"/>
            </a:spcBef>
            <a:spcAft>
              <a:spcPct val="35000"/>
            </a:spcAft>
          </a:pPr>
          <a:r>
            <a:rPr lang="en-US" sz="2800" b="1" kern="1200" dirty="0" smtClean="0">
              <a:solidFill>
                <a:srgbClr val="B3E2FF"/>
              </a:solidFill>
            </a:rPr>
            <a:t>M</a:t>
          </a:r>
          <a:r>
            <a:rPr lang="en-US" sz="2800" b="1" kern="1200" dirty="0" smtClean="0"/>
            <a:t>easurable</a:t>
          </a:r>
          <a:endParaRPr lang="en-US" sz="2800" b="0" kern="1200" dirty="0">
            <a:solidFill>
              <a:schemeClr val="bg2">
                <a:lumMod val="50000"/>
              </a:schemeClr>
            </a:solidFill>
          </a:endParaRPr>
        </a:p>
      </dsp:txBody>
      <dsp:txXfrm>
        <a:off x="51903" y="1182427"/>
        <a:ext cx="2493792" cy="959422"/>
      </dsp:txXfrm>
    </dsp:sp>
    <dsp:sp modelId="{AD883331-ED1D-4740-8B95-DCDB172121C5}">
      <dsp:nvSpPr>
        <dsp:cNvPr id="0" name=""/>
        <dsp:cNvSpPr/>
      </dsp:nvSpPr>
      <dsp:spPr>
        <a:xfrm>
          <a:off x="2816669" y="2243001"/>
          <a:ext cx="5724722" cy="1106182"/>
        </a:xfrm>
        <a:prstGeom prst="rightArrow">
          <a:avLst>
            <a:gd name="adj1" fmla="val 75000"/>
            <a:gd name="adj2" fmla="val 50000"/>
          </a:avLst>
        </a:prstGeom>
        <a:solidFill>
          <a:schemeClr val="tx1">
            <a:lumMod val="95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171450" lvl="1" indent="-114300" algn="l" defTabSz="711200">
            <a:lnSpc>
              <a:spcPct val="90000"/>
            </a:lnSpc>
            <a:spcBef>
              <a:spcPct val="0"/>
            </a:spcBef>
            <a:spcAft>
              <a:spcPct val="15000"/>
            </a:spcAft>
            <a:buChar char="••"/>
          </a:pPr>
          <a:r>
            <a:rPr lang="en-US" sz="1600" b="0" kern="1200" dirty="0" smtClean="0">
              <a:solidFill>
                <a:schemeClr val="bg2">
                  <a:lumMod val="50000"/>
                </a:schemeClr>
              </a:solidFill>
            </a:rPr>
            <a:t>Do you have the resources to achieve the goal? </a:t>
          </a:r>
          <a:endParaRPr lang="en-US" sz="1600" b="0" kern="1200" dirty="0">
            <a:solidFill>
              <a:schemeClr val="bg2">
                <a:lumMod val="50000"/>
              </a:schemeClr>
            </a:solidFill>
          </a:endParaRPr>
        </a:p>
        <a:p>
          <a:pPr marL="171450" lvl="1" indent="-114300" algn="l" defTabSz="711200">
            <a:lnSpc>
              <a:spcPct val="90000"/>
            </a:lnSpc>
            <a:spcBef>
              <a:spcPct val="0"/>
            </a:spcBef>
            <a:spcAft>
              <a:spcPct val="15000"/>
            </a:spcAft>
            <a:buChar char="••"/>
          </a:pPr>
          <a:r>
            <a:rPr lang="en-US" sz="1600" b="0" kern="1200" dirty="0" smtClean="0">
              <a:solidFill>
                <a:schemeClr val="bg2">
                  <a:lumMod val="50000"/>
                </a:schemeClr>
              </a:solidFill>
            </a:rPr>
            <a:t>What factors might </a:t>
          </a:r>
          <a:r>
            <a:rPr lang="en-US" sz="1600" b="0" kern="1200" dirty="0" smtClean="0">
              <a:solidFill>
                <a:schemeClr val="bg2">
                  <a:lumMod val="50000"/>
                </a:schemeClr>
              </a:solidFill>
            </a:rPr>
            <a:t>prevent achieving </a:t>
          </a:r>
          <a:r>
            <a:rPr lang="en-US" sz="1600" b="0" kern="1200" dirty="0" smtClean="0">
              <a:solidFill>
                <a:schemeClr val="bg2">
                  <a:lumMod val="50000"/>
                </a:schemeClr>
              </a:solidFill>
            </a:rPr>
            <a:t>these goals?</a:t>
          </a:r>
          <a:endParaRPr lang="en-US" sz="1600" b="0" kern="1200" dirty="0">
            <a:solidFill>
              <a:schemeClr val="bg2">
                <a:lumMod val="50000"/>
              </a:schemeClr>
            </a:solidFill>
          </a:endParaRPr>
        </a:p>
      </dsp:txBody>
      <dsp:txXfrm>
        <a:off x="2816669" y="2381274"/>
        <a:ext cx="5309904" cy="829636"/>
      </dsp:txXfrm>
    </dsp:sp>
    <dsp:sp modelId="{A60926B1-A55E-42FB-B164-DD0B8191365C}">
      <dsp:nvSpPr>
        <dsp:cNvPr id="0" name=""/>
        <dsp:cNvSpPr/>
      </dsp:nvSpPr>
      <dsp:spPr>
        <a:xfrm>
          <a:off x="0" y="2284148"/>
          <a:ext cx="2595061" cy="10632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B3E2FF"/>
              </a:solidFill>
            </a:rPr>
            <a:t>A</a:t>
          </a:r>
          <a:r>
            <a:rPr lang="en-US" sz="2800" b="1" kern="1200" dirty="0" smtClean="0"/>
            <a:t>ttainable</a:t>
          </a:r>
          <a:endParaRPr lang="en-US" sz="2800" b="1" kern="1200" dirty="0"/>
        </a:p>
      </dsp:txBody>
      <dsp:txXfrm>
        <a:off x="51903" y="2336051"/>
        <a:ext cx="2491255" cy="959422"/>
      </dsp:txXfrm>
    </dsp:sp>
    <dsp:sp modelId="{C7A6568F-DFC2-47B9-8AD7-7D11EBB7242E}">
      <dsp:nvSpPr>
        <dsp:cNvPr id="0" name=""/>
        <dsp:cNvSpPr/>
      </dsp:nvSpPr>
      <dsp:spPr>
        <a:xfrm>
          <a:off x="2816691" y="3365727"/>
          <a:ext cx="5727216" cy="1063228"/>
        </a:xfrm>
        <a:prstGeom prst="rightArrow">
          <a:avLst>
            <a:gd name="adj1" fmla="val 75000"/>
            <a:gd name="adj2" fmla="val 50000"/>
          </a:avLst>
        </a:prstGeom>
        <a:solidFill>
          <a:schemeClr val="tx1">
            <a:lumMod val="95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171450" lvl="1" indent="-114300" algn="l" defTabSz="711200">
            <a:lnSpc>
              <a:spcPct val="90000"/>
            </a:lnSpc>
            <a:spcBef>
              <a:spcPct val="0"/>
            </a:spcBef>
            <a:spcAft>
              <a:spcPct val="15000"/>
            </a:spcAft>
            <a:buChar char="••"/>
          </a:pPr>
          <a:r>
            <a:rPr lang="en-US" sz="1600" b="0" kern="1200" dirty="0" smtClean="0">
              <a:solidFill>
                <a:schemeClr val="bg2">
                  <a:lumMod val="50000"/>
                </a:schemeClr>
              </a:solidFill>
            </a:rPr>
            <a:t>Is this important for your region to pursue?  </a:t>
          </a:r>
          <a:endParaRPr lang="en-US" sz="1600" b="0" kern="1200" dirty="0">
            <a:solidFill>
              <a:schemeClr val="bg2">
                <a:lumMod val="50000"/>
              </a:schemeClr>
            </a:solidFill>
          </a:endParaRPr>
        </a:p>
        <a:p>
          <a:pPr marL="171450" lvl="1" indent="-114300" algn="l" defTabSz="711200">
            <a:lnSpc>
              <a:spcPct val="90000"/>
            </a:lnSpc>
            <a:spcBef>
              <a:spcPct val="0"/>
            </a:spcBef>
            <a:spcAft>
              <a:spcPct val="15000"/>
            </a:spcAft>
            <a:buChar char="••"/>
          </a:pPr>
          <a:r>
            <a:rPr lang="en-US" sz="1600" b="0" kern="1200" dirty="0" smtClean="0">
              <a:solidFill>
                <a:schemeClr val="bg2">
                  <a:lumMod val="50000"/>
                </a:schemeClr>
              </a:solidFill>
            </a:rPr>
            <a:t>Does this that matter or bring benefit to the region?</a:t>
          </a:r>
          <a:endParaRPr lang="en-US" sz="1600" b="0" kern="1200" dirty="0">
            <a:solidFill>
              <a:schemeClr val="bg2">
                <a:lumMod val="50000"/>
              </a:schemeClr>
            </a:solidFill>
          </a:endParaRPr>
        </a:p>
      </dsp:txBody>
      <dsp:txXfrm>
        <a:off x="2816691" y="3498631"/>
        <a:ext cx="5328506" cy="797421"/>
      </dsp:txXfrm>
    </dsp:sp>
    <dsp:sp modelId="{919B7605-74F1-441A-BC10-CE0DE9E9AA4D}">
      <dsp:nvSpPr>
        <dsp:cNvPr id="0" name=""/>
        <dsp:cNvSpPr/>
      </dsp:nvSpPr>
      <dsp:spPr>
        <a:xfrm>
          <a:off x="0" y="3417198"/>
          <a:ext cx="2597598" cy="10632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B3E2FF"/>
              </a:solidFill>
            </a:rPr>
            <a:t>R</a:t>
          </a:r>
          <a:r>
            <a:rPr lang="en-US" sz="2800" b="1" kern="1200" dirty="0" smtClean="0"/>
            <a:t>elevant</a:t>
          </a:r>
          <a:endParaRPr lang="en-US" sz="2800" b="1" kern="1200" dirty="0"/>
        </a:p>
      </dsp:txBody>
      <dsp:txXfrm>
        <a:off x="51903" y="3469101"/>
        <a:ext cx="2493792" cy="959422"/>
      </dsp:txXfrm>
    </dsp:sp>
    <dsp:sp modelId="{DBF23985-1E39-4363-97E6-1E3920E439D1}">
      <dsp:nvSpPr>
        <dsp:cNvPr id="0" name=""/>
        <dsp:cNvSpPr/>
      </dsp:nvSpPr>
      <dsp:spPr>
        <a:xfrm>
          <a:off x="2816691" y="4509027"/>
          <a:ext cx="5727216" cy="1063228"/>
        </a:xfrm>
        <a:prstGeom prst="rightArrow">
          <a:avLst>
            <a:gd name="adj1" fmla="val 75000"/>
            <a:gd name="adj2" fmla="val 50000"/>
          </a:avLst>
        </a:prstGeom>
        <a:solidFill>
          <a:schemeClr val="tx1">
            <a:lumMod val="95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171450" lvl="1" indent="-114300" algn="l" defTabSz="711200">
            <a:lnSpc>
              <a:spcPct val="90000"/>
            </a:lnSpc>
            <a:spcBef>
              <a:spcPct val="0"/>
            </a:spcBef>
            <a:spcAft>
              <a:spcPct val="15000"/>
            </a:spcAft>
            <a:buChar char="••"/>
          </a:pPr>
          <a:r>
            <a:rPr lang="en-US" sz="1600" b="0" kern="1200" dirty="0" smtClean="0">
              <a:solidFill>
                <a:schemeClr val="bg2">
                  <a:lumMod val="50000"/>
                </a:schemeClr>
              </a:solidFill>
            </a:rPr>
            <a:t>When d</a:t>
          </a:r>
          <a:r>
            <a:rPr lang="en-US" sz="1600" kern="1200" dirty="0" smtClean="0">
              <a:solidFill>
                <a:schemeClr val="bg2">
                  <a:lumMod val="50000"/>
                </a:schemeClr>
              </a:solidFill>
            </a:rPr>
            <a:t>o you want to achieve your goal?</a:t>
          </a:r>
          <a:endParaRPr lang="en-US" sz="1600" kern="1200" dirty="0">
            <a:solidFill>
              <a:schemeClr val="bg2">
                <a:lumMod val="50000"/>
              </a:schemeClr>
            </a:solidFill>
          </a:endParaRPr>
        </a:p>
        <a:p>
          <a:pPr marL="171450" lvl="1" indent="-114300" algn="l" defTabSz="711200">
            <a:lnSpc>
              <a:spcPct val="90000"/>
            </a:lnSpc>
            <a:spcBef>
              <a:spcPct val="0"/>
            </a:spcBef>
            <a:spcAft>
              <a:spcPct val="15000"/>
            </a:spcAft>
            <a:buChar char="••"/>
          </a:pPr>
          <a:r>
            <a:rPr lang="en-US" sz="1600" kern="1200" dirty="0" smtClean="0">
              <a:solidFill>
                <a:schemeClr val="bg2">
                  <a:lumMod val="50000"/>
                </a:schemeClr>
              </a:solidFill>
            </a:rPr>
            <a:t>What is the target date for accomplishing the goal? </a:t>
          </a:r>
          <a:endParaRPr lang="en-US" sz="1600" kern="1200" dirty="0">
            <a:solidFill>
              <a:schemeClr val="bg2">
                <a:lumMod val="50000"/>
              </a:schemeClr>
            </a:solidFill>
          </a:endParaRPr>
        </a:p>
      </dsp:txBody>
      <dsp:txXfrm>
        <a:off x="2816691" y="4641931"/>
        <a:ext cx="5328506" cy="797421"/>
      </dsp:txXfrm>
    </dsp:sp>
    <dsp:sp modelId="{22A650EF-E86A-4450-A4E5-4430A14FC6F2}">
      <dsp:nvSpPr>
        <dsp:cNvPr id="0" name=""/>
        <dsp:cNvSpPr/>
      </dsp:nvSpPr>
      <dsp:spPr>
        <a:xfrm>
          <a:off x="0" y="4559934"/>
          <a:ext cx="2597598" cy="10632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B3E2FF"/>
              </a:solidFill>
            </a:rPr>
            <a:t>T</a:t>
          </a:r>
          <a:r>
            <a:rPr lang="en-US" sz="2800" b="1" kern="1200" dirty="0" smtClean="0"/>
            <a:t>ime Framed</a:t>
          </a:r>
          <a:endParaRPr lang="en-US" sz="2800" b="1" kern="1200" dirty="0"/>
        </a:p>
      </dsp:txBody>
      <dsp:txXfrm>
        <a:off x="51903" y="4611837"/>
        <a:ext cx="2493792" cy="9594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212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8B1C1A-ECF0-4F06-8DB7-07E3DC051F86}" type="datetimeFigureOut">
              <a:rPr lang="en-US"/>
              <a:pPr>
                <a:defRPr/>
              </a:pPr>
              <a:t>7/8/2013</a:t>
            </a:fld>
            <a:endParaRPr lang="en-US" dirty="0"/>
          </a:p>
        </p:txBody>
      </p:sp>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E4DFEEF-3E9A-4F3D-8017-B22BEC59CBAC}" type="slidenum">
              <a:rPr lang="en-US"/>
              <a:pPr>
                <a:defRPr/>
              </a:pPr>
              <a:t>‹#›</a:t>
            </a:fld>
            <a:endParaRPr lang="en-US" dirty="0"/>
          </a:p>
        </p:txBody>
      </p:sp>
    </p:spTree>
    <p:extLst>
      <p:ext uri="{BB962C8B-B14F-4D97-AF65-F5344CB8AC3E}">
        <p14:creationId xmlns:p14="http://schemas.microsoft.com/office/powerpoint/2010/main" val="2906373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212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992D056-6FDB-4C29-8C21-ACF85403E0A9}" type="datetimeFigureOut">
              <a:rPr lang="en-US"/>
              <a:pPr>
                <a:defRPr/>
              </a:pPr>
              <a:t>7/8/2013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387768"/>
            <a:ext cx="5608320" cy="415591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378"/>
            <a:ext cx="3037840" cy="4621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772378"/>
            <a:ext cx="3037840" cy="46212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CAD4104-B99C-4B90-A2F6-3A6BA9FAFA3C}" type="slidenum">
              <a:rPr lang="en-US"/>
              <a:pPr>
                <a:defRPr/>
              </a:pPr>
              <a:t>‹#›</a:t>
            </a:fld>
            <a:endParaRPr lang="en-US" dirty="0"/>
          </a:p>
        </p:txBody>
      </p:sp>
    </p:spTree>
    <p:extLst>
      <p:ext uri="{BB962C8B-B14F-4D97-AF65-F5344CB8AC3E}">
        <p14:creationId xmlns:p14="http://schemas.microsoft.com/office/powerpoint/2010/main" val="817775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indtools.com/pages/article/newLDR_90.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Instructions:</a:t>
            </a:r>
          </a:p>
          <a:p>
            <a:pPr eaLnBrk="1" hangingPunct="1">
              <a:spcBef>
                <a:spcPct val="0"/>
              </a:spcBef>
            </a:pPr>
            <a:endParaRPr lang="en-US" dirty="0" smtClean="0"/>
          </a:p>
          <a:p>
            <a:pPr eaLnBrk="1" hangingPunct="1">
              <a:spcBef>
                <a:spcPct val="0"/>
              </a:spcBef>
            </a:pPr>
            <a:r>
              <a:rPr lang="en-US" dirty="0" smtClean="0"/>
              <a:t>Show this slide and indicate to the participants that this module will focus on creating a regional vision and key goals.  </a:t>
            </a:r>
          </a:p>
          <a:p>
            <a:pPr eaLnBrk="1" hangingPunct="1">
              <a:spcBef>
                <a:spcPct val="0"/>
              </a:spcBef>
            </a:pPr>
            <a:endParaRPr lang="en-US" b="1" i="1" dirty="0" smtClean="0"/>
          </a:p>
          <a:p>
            <a:pPr eaLnBrk="1" hangingPunct="1">
              <a:spcBef>
                <a:spcPct val="0"/>
              </a:spcBef>
            </a:pPr>
            <a:r>
              <a:rPr lang="en-US" b="1" i="1" dirty="0" smtClean="0"/>
              <a:t>Script:</a:t>
            </a:r>
          </a:p>
          <a:p>
            <a:pPr eaLnBrk="1" hangingPunct="1">
              <a:spcBef>
                <a:spcPct val="0"/>
              </a:spcBef>
            </a:pPr>
            <a:endParaRPr lang="en-US" dirty="0" smtClean="0"/>
          </a:p>
          <a:p>
            <a:pPr eaLnBrk="1" hangingPunct="1">
              <a:spcBef>
                <a:spcPct val="0"/>
              </a:spcBef>
            </a:pPr>
            <a:r>
              <a:rPr lang="en-US" dirty="0" smtClean="0"/>
              <a:t>“Our session today will</a:t>
            </a:r>
            <a:r>
              <a:rPr lang="en-US" baseline="0" dirty="0" smtClean="0"/>
              <a:t> address the important ingredients for creating a </a:t>
            </a:r>
            <a:r>
              <a:rPr lang="en-US" dirty="0" smtClean="0"/>
              <a:t>regional vision and your team’s major goals.  </a:t>
            </a:r>
          </a:p>
          <a:p>
            <a:pPr eaLnBrk="1" hangingPunct="1">
              <a:spcBef>
                <a:spcPct val="0"/>
              </a:spcBef>
            </a:pPr>
            <a:endParaRPr lang="en-US" dirty="0" smtClean="0"/>
          </a:p>
          <a:p>
            <a:pPr eaLnBrk="1" hangingPunct="1">
              <a:spcBef>
                <a:spcPct val="0"/>
              </a:spcBef>
            </a:pPr>
            <a:r>
              <a:rPr lang="en-US" dirty="0" smtClean="0"/>
              <a:t>Some may wonder what purpose these</a:t>
            </a:r>
            <a:r>
              <a:rPr lang="en-US" baseline="0" dirty="0" smtClean="0"/>
              <a:t> will serve. </a:t>
            </a:r>
            <a:r>
              <a:rPr lang="en-US" dirty="0" smtClean="0"/>
              <a:t>Both represent your team’s calling card – it communicates what your team is focused on achieving in the region.”  </a:t>
            </a:r>
          </a:p>
          <a:p>
            <a:pPr eaLnBrk="1" hangingPunct="1">
              <a:spcBef>
                <a:spcPct val="0"/>
              </a:spcBef>
            </a:pPr>
            <a:endParaRPr lang="en-US" dirty="0" smtClean="0"/>
          </a:p>
          <a:p>
            <a:pPr eaLnBrk="1" hangingPunct="1">
              <a:spcBef>
                <a:spcPct val="0"/>
              </a:spcBef>
            </a:pPr>
            <a:r>
              <a:rPr lang="en-US" b="1" i="1" dirty="0" smtClean="0"/>
              <a:t>Time</a:t>
            </a:r>
            <a:r>
              <a:rPr lang="en-US" dirty="0" smtClean="0"/>
              <a:t>:  1 minute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36993-967A-4F45-A04F-B6777CD227E2}"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Instructions:</a:t>
            </a:r>
          </a:p>
          <a:p>
            <a:pPr eaLnBrk="1" hangingPunct="1">
              <a:spcBef>
                <a:spcPct val="0"/>
              </a:spcBef>
            </a:pPr>
            <a:endParaRPr lang="en-US" dirty="0" smtClean="0"/>
          </a:p>
          <a:p>
            <a:pPr eaLnBrk="1" hangingPunct="1">
              <a:spcBef>
                <a:spcPct val="0"/>
              </a:spcBef>
            </a:pPr>
            <a:r>
              <a:rPr lang="en-US" dirty="0" smtClean="0"/>
              <a:t>Guide participants in developing their own vision statement as a regional team. Again, if they already have a vision statement, we want them to refine it based on the core elements a strong vision statement should contain (see</a:t>
            </a:r>
            <a:r>
              <a:rPr lang="en-US" baseline="0" dirty="0" smtClean="0"/>
              <a:t> Slide 6)</a:t>
            </a:r>
            <a:r>
              <a:rPr lang="en-US" dirty="0" smtClean="0"/>
              <a:t>. This slide simply introduces them to the group activity.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i="1" dirty="0" smtClean="0"/>
              <a:t>Script:</a:t>
            </a:r>
          </a:p>
          <a:p>
            <a:pPr eaLnBrk="1" hangingPunct="1">
              <a:spcBef>
                <a:spcPct val="0"/>
              </a:spcBef>
            </a:pPr>
            <a:endParaRPr lang="en-US" dirty="0" smtClean="0"/>
          </a:p>
          <a:p>
            <a:pPr eaLnBrk="1" hangingPunct="1">
              <a:spcBef>
                <a:spcPct val="0"/>
              </a:spcBef>
            </a:pPr>
            <a:r>
              <a:rPr lang="en-US" dirty="0" smtClean="0"/>
              <a:t>“Hopefully, these sample vision statements</a:t>
            </a:r>
            <a:r>
              <a:rPr lang="en-US" baseline="0" dirty="0" smtClean="0"/>
              <a:t> from past SET regional teams will prove helpful to you. Now, it is time to begin</a:t>
            </a:r>
            <a:r>
              <a:rPr lang="en-US" dirty="0" smtClean="0"/>
              <a:t> work on creating a vision statement for your regional team – or refining your vision statement if you have one already developed.”</a:t>
            </a:r>
          </a:p>
          <a:p>
            <a:pPr eaLnBrk="1" hangingPunct="1">
              <a:spcBef>
                <a:spcPct val="0"/>
              </a:spcBef>
            </a:pPr>
            <a:endParaRPr lang="en-US" dirty="0" smtClean="0"/>
          </a:p>
          <a:p>
            <a:pPr eaLnBrk="1" hangingPunct="1">
              <a:spcBef>
                <a:spcPct val="0"/>
              </a:spcBef>
            </a:pPr>
            <a:r>
              <a:rPr lang="en-US" b="1" i="1" dirty="0" smtClean="0"/>
              <a:t>Time</a:t>
            </a:r>
            <a:r>
              <a:rPr lang="en-US" dirty="0" smtClean="0"/>
              <a:t>: </a:t>
            </a:r>
            <a:r>
              <a:rPr lang="en-US" baseline="0" dirty="0" smtClean="0"/>
              <a:t> 1 minute</a:t>
            </a:r>
            <a:endParaRPr lang="en-US" dirty="0" smtClean="0"/>
          </a:p>
          <a:p>
            <a:pPr eaLnBrk="1" hangingPunct="1">
              <a:spcBef>
                <a:spcPct val="0"/>
              </a:spcBef>
            </a:pPr>
            <a:r>
              <a:rPr lang="en-US" dirty="0" smtClean="0"/>
              <a:t>     </a:t>
            </a:r>
          </a:p>
          <a:p>
            <a:pPr eaLnBrk="1" hangingPunct="1">
              <a:spcBef>
                <a:spcPct val="0"/>
              </a:spcBef>
            </a:pPr>
            <a:endParaRPr lang="en-US" dirty="0" smtClean="0"/>
          </a:p>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7144B-47B1-4F12-B613-96254DC6D091}"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latin typeface="Times New Roman" pitchFamily="18" charset="0"/>
              </a:rPr>
              <a:t>Instructions:</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The team has </a:t>
            </a:r>
            <a:r>
              <a:rPr lang="en-US" baseline="0" dirty="0" smtClean="0">
                <a:latin typeface="Times New Roman" pitchFamily="18" charset="0"/>
              </a:rPr>
              <a:t>the opportunity to begin developing their </a:t>
            </a:r>
            <a:r>
              <a:rPr lang="en-US" dirty="0" smtClean="0">
                <a:latin typeface="Times New Roman" pitchFamily="18" charset="0"/>
              </a:rPr>
              <a:t>vision statement.</a:t>
            </a:r>
            <a:r>
              <a:rPr lang="en-US" baseline="0" dirty="0" smtClean="0">
                <a:latin typeface="Times New Roman" pitchFamily="18" charset="0"/>
              </a:rPr>
              <a:t> The</a:t>
            </a:r>
            <a:r>
              <a:rPr lang="en-US" dirty="0" smtClean="0">
                <a:latin typeface="Times New Roman" pitchFamily="18" charset="0"/>
              </a:rPr>
              <a:t> slide</a:t>
            </a:r>
            <a:r>
              <a:rPr lang="en-US" baseline="0" dirty="0" smtClean="0">
                <a:latin typeface="Times New Roman" pitchFamily="18" charset="0"/>
              </a:rPr>
              <a:t> outlines the steps, consistent with the ste</a:t>
            </a:r>
            <a:r>
              <a:rPr lang="en-US" dirty="0" smtClean="0">
                <a:latin typeface="Times New Roman" pitchFamily="18" charset="0"/>
              </a:rPr>
              <a:t>p-by-step process presented in an earlier slide.  </a:t>
            </a:r>
          </a:p>
          <a:p>
            <a:pPr eaLnBrk="1" hangingPunct="1">
              <a:spcBef>
                <a:spcPct val="0"/>
              </a:spcBef>
            </a:pPr>
            <a:endParaRPr lang="en-US" dirty="0" smtClean="0">
              <a:latin typeface="Times New Roman" pitchFamily="18" charset="0"/>
            </a:endParaRPr>
          </a:p>
          <a:p>
            <a:pPr eaLnBrk="1" hangingPunct="1">
              <a:spcBef>
                <a:spcPct val="0"/>
              </a:spcBef>
            </a:pPr>
            <a:r>
              <a:rPr lang="en-US" u="sng" dirty="0" smtClean="0">
                <a:latin typeface="Times New Roman" pitchFamily="18" charset="0"/>
              </a:rPr>
              <a:t>Step 1</a:t>
            </a:r>
            <a:r>
              <a:rPr lang="en-US" dirty="0" smtClean="0">
                <a:latin typeface="Times New Roman" pitchFamily="18" charset="0"/>
              </a:rPr>
              <a:t>: Have each person think through the questions outlined. The key is to have individuals consider their long-term aspirations for the region. In 20-30 years, what does this region look like? What will be the key components of the economy? Are there quality of life factors the group wants to include in its vision? Get them to think long-term. </a:t>
            </a:r>
          </a:p>
          <a:p>
            <a:pPr eaLnBrk="1" hangingPunct="1">
              <a:spcBef>
                <a:spcPct val="0"/>
              </a:spcBef>
            </a:pPr>
            <a:endParaRPr lang="en-US" dirty="0" smtClean="0">
              <a:latin typeface="Times New Roman" pitchFamily="18" charset="0"/>
            </a:endParaRPr>
          </a:p>
          <a:p>
            <a:pPr eaLnBrk="1" hangingPunct="1">
              <a:spcBef>
                <a:spcPct val="0"/>
              </a:spcBef>
            </a:pPr>
            <a:r>
              <a:rPr lang="en-US" u="sng" dirty="0" smtClean="0">
                <a:latin typeface="Times New Roman" pitchFamily="18" charset="0"/>
              </a:rPr>
              <a:t>Step 2</a:t>
            </a:r>
            <a:r>
              <a:rPr lang="en-US" dirty="0" smtClean="0">
                <a:latin typeface="Times New Roman" pitchFamily="18" charset="0"/>
              </a:rPr>
              <a:t>: Ask the participants to work in small groups (4-5 people) so each person can share his/her ideas with others in the group. Have each small group agree on common themes/ideas. Assign</a:t>
            </a:r>
            <a:r>
              <a:rPr lang="en-US" baseline="0" dirty="0" smtClean="0">
                <a:latin typeface="Times New Roman" pitchFamily="18" charset="0"/>
              </a:rPr>
              <a:t> s</a:t>
            </a:r>
            <a:r>
              <a:rPr lang="en-US" dirty="0" smtClean="0">
                <a:latin typeface="Times New Roman" pitchFamily="18" charset="0"/>
              </a:rPr>
              <a:t>omeone from the group</a:t>
            </a:r>
            <a:r>
              <a:rPr lang="en-US" baseline="0" dirty="0" smtClean="0">
                <a:latin typeface="Times New Roman" pitchFamily="18" charset="0"/>
              </a:rPr>
              <a:t> </a:t>
            </a:r>
            <a:r>
              <a:rPr lang="en-US" dirty="0" smtClean="0">
                <a:latin typeface="Times New Roman" pitchFamily="18" charset="0"/>
              </a:rPr>
              <a:t>to write their</a:t>
            </a:r>
            <a:r>
              <a:rPr lang="en-US" baseline="0" dirty="0" smtClean="0">
                <a:latin typeface="Times New Roman" pitchFamily="18" charset="0"/>
              </a:rPr>
              <a:t> final list of t</a:t>
            </a:r>
            <a:r>
              <a:rPr lang="en-US" dirty="0" smtClean="0">
                <a:latin typeface="Times New Roman" pitchFamily="18" charset="0"/>
              </a:rPr>
              <a:t>hemes/ideas on</a:t>
            </a:r>
            <a:r>
              <a:rPr lang="en-US" baseline="0" dirty="0" smtClean="0">
                <a:latin typeface="Times New Roman" pitchFamily="18" charset="0"/>
              </a:rPr>
              <a:t> a flip chart and place the list on the wall. [Make sure each paper is labeled by group, and ask them to number the ideas/themes they generate.]</a:t>
            </a:r>
          </a:p>
          <a:p>
            <a:pPr eaLnBrk="1" hangingPunct="1">
              <a:spcBef>
                <a:spcPct val="0"/>
              </a:spcBef>
            </a:pPr>
            <a:endParaRPr lang="en-US" dirty="0" smtClean="0">
              <a:latin typeface="Times New Roman" pitchFamily="18" charset="0"/>
            </a:endParaRPr>
          </a:p>
          <a:p>
            <a:pPr eaLnBrk="1" hangingPunct="1">
              <a:spcBef>
                <a:spcPct val="0"/>
              </a:spcBef>
            </a:pPr>
            <a:r>
              <a:rPr lang="en-US" u="sng" dirty="0" smtClean="0">
                <a:latin typeface="Times New Roman" pitchFamily="18" charset="0"/>
              </a:rPr>
              <a:t>Step 3</a:t>
            </a:r>
            <a:r>
              <a:rPr lang="en-US" dirty="0" smtClean="0">
                <a:latin typeface="Times New Roman" pitchFamily="18" charset="0"/>
              </a:rPr>
              <a:t>: When</a:t>
            </a:r>
            <a:r>
              <a:rPr lang="en-US" baseline="0" dirty="0" smtClean="0">
                <a:latin typeface="Times New Roman" pitchFamily="18" charset="0"/>
              </a:rPr>
              <a:t> each group’s poster has been taped to the wall, h</a:t>
            </a:r>
            <a:r>
              <a:rPr lang="en-US" dirty="0" smtClean="0">
                <a:latin typeface="Times New Roman" pitchFamily="18" charset="0"/>
              </a:rPr>
              <a:t>ave the participants</a:t>
            </a:r>
            <a:r>
              <a:rPr lang="en-US" baseline="0" dirty="0" smtClean="0">
                <a:latin typeface="Times New Roman" pitchFamily="18" charset="0"/>
              </a:rPr>
              <a:t> study the list of </a:t>
            </a:r>
            <a:r>
              <a:rPr lang="en-US" dirty="0" smtClean="0">
                <a:latin typeface="Times New Roman" pitchFamily="18" charset="0"/>
              </a:rPr>
              <a:t>ideas/themes</a:t>
            </a:r>
            <a:r>
              <a:rPr lang="en-US" baseline="0" dirty="0" smtClean="0">
                <a:latin typeface="Times New Roman" pitchFamily="18" charset="0"/>
              </a:rPr>
              <a:t> and jot down on Handout One the THREE ideas/themes they feel should be incorporated into a vision statement. Collect the completed forms.</a:t>
            </a:r>
            <a:endParaRPr lang="en-US" dirty="0" smtClean="0">
              <a:latin typeface="Times New Roman" pitchFamily="18" charset="0"/>
            </a:endParaRPr>
          </a:p>
          <a:p>
            <a:pPr eaLnBrk="1" hangingPunct="1">
              <a:spcBef>
                <a:spcPct val="0"/>
              </a:spcBef>
            </a:pPr>
            <a:endParaRPr lang="en-US" dirty="0" smtClean="0">
              <a:latin typeface="Times New Roman" pitchFamily="18" charset="0"/>
            </a:endParaRPr>
          </a:p>
          <a:p>
            <a:pPr eaLnBrk="1" hangingPunct="1">
              <a:spcBef>
                <a:spcPct val="0"/>
              </a:spcBef>
            </a:pPr>
            <a:r>
              <a:rPr lang="en-US" u="sng" dirty="0" smtClean="0">
                <a:latin typeface="Times New Roman" pitchFamily="18" charset="0"/>
              </a:rPr>
              <a:t>Step 4</a:t>
            </a:r>
            <a:r>
              <a:rPr lang="en-US" u="none" dirty="0" smtClean="0">
                <a:latin typeface="Times New Roman" pitchFamily="18" charset="0"/>
              </a:rPr>
              <a:t>:</a:t>
            </a:r>
            <a:r>
              <a:rPr lang="en-US" u="none" baseline="0" dirty="0" smtClean="0">
                <a:latin typeface="Times New Roman" pitchFamily="18" charset="0"/>
              </a:rPr>
              <a:t> Ask for </a:t>
            </a:r>
            <a:r>
              <a:rPr lang="en-US" dirty="0" smtClean="0">
                <a:latin typeface="Times New Roman" pitchFamily="18" charset="0"/>
              </a:rPr>
              <a:t>4-5 volunteers to serve as members</a:t>
            </a:r>
            <a:r>
              <a:rPr lang="en-US" baseline="0" dirty="0" smtClean="0">
                <a:latin typeface="Times New Roman" pitchFamily="18" charset="0"/>
              </a:rPr>
              <a:t> of the Vision Statement Committee, who will be responsible for studying the recommendations recorded on the SET team members’ worksheets and determining areas of commonality and clear-cut differences. The group will prepare a solid first draft of the vision statement and share it at the beginning of the regional team’s next meeting or email it to SET regional team members prior to the next meeting to get feedback ahead of time. Remind this committee to use Slide 6 as a guide on what good vision statements should contain.   </a:t>
            </a:r>
            <a:r>
              <a:rPr lang="en-US" dirty="0" smtClean="0">
                <a:latin typeface="Times New Roman" pitchFamily="18" charset="0"/>
              </a:rPr>
              <a:t>             </a:t>
            </a:r>
          </a:p>
          <a:p>
            <a:pPr eaLnBrk="1" hangingPunct="1">
              <a:spcBef>
                <a:spcPct val="0"/>
              </a:spcBef>
            </a:pPr>
            <a:endParaRPr lang="en-US" dirty="0" smtClean="0">
              <a:latin typeface="Times New Roman" pitchFamily="18" charset="0"/>
            </a:endParaRPr>
          </a:p>
          <a:p>
            <a:pPr eaLnBrk="1" hangingPunct="1">
              <a:spcBef>
                <a:spcPct val="0"/>
              </a:spcBef>
            </a:pPr>
            <a:endParaRPr lang="en-US" b="1" i="1" dirty="0" smtClean="0">
              <a:latin typeface="Times New Roman" pitchFamily="18" charset="0"/>
            </a:endParaRPr>
          </a:p>
          <a:p>
            <a:pPr eaLnBrk="1" hangingPunct="1">
              <a:spcBef>
                <a:spcPct val="0"/>
              </a:spcBef>
            </a:pPr>
            <a:r>
              <a:rPr lang="en-US" b="1" i="1" dirty="0" smtClean="0">
                <a:latin typeface="Times New Roman" pitchFamily="18" charset="0"/>
              </a:rPr>
              <a:t>Script:</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“It’s time to focus on a vision statement that aligns with the long-term hopes and aspirations you have for the region. These four steps will guide this</a:t>
            </a:r>
            <a:r>
              <a:rPr lang="en-US" baseline="0" dirty="0" smtClean="0">
                <a:latin typeface="Times New Roman" pitchFamily="18" charset="0"/>
              </a:rPr>
              <a:t> process </a:t>
            </a:r>
            <a:r>
              <a:rPr lang="en-US" dirty="0" smtClean="0">
                <a:latin typeface="Times New Roman" pitchFamily="18" charset="0"/>
              </a:rPr>
              <a:t>over the next 35-45 </a:t>
            </a:r>
            <a:r>
              <a:rPr lang="en-US" baseline="0" dirty="0" smtClean="0">
                <a:latin typeface="Times New Roman" pitchFamily="18" charset="0"/>
              </a:rPr>
              <a:t>minutes</a:t>
            </a:r>
            <a:r>
              <a:rPr lang="en-US" dirty="0" smtClean="0">
                <a:latin typeface="Times New Roman" pitchFamily="18" charset="0"/>
              </a:rPr>
              <a:t>. </a:t>
            </a:r>
            <a:r>
              <a:rPr lang="en-US" baseline="0" dirty="0" smtClean="0">
                <a:latin typeface="Times New Roman" pitchFamily="18" charset="0"/>
              </a:rPr>
              <a:t>Give some thought to the </a:t>
            </a:r>
            <a:r>
              <a:rPr lang="en-US" dirty="0" smtClean="0">
                <a:latin typeface="Times New Roman" pitchFamily="18" charset="0"/>
              </a:rPr>
              <a:t>questions listed under step one. Jot down your ideas on</a:t>
            </a:r>
            <a:r>
              <a:rPr lang="en-US" baseline="0" dirty="0" smtClean="0">
                <a:latin typeface="Times New Roman" pitchFamily="18" charset="0"/>
              </a:rPr>
              <a:t> </a:t>
            </a:r>
            <a:r>
              <a:rPr lang="en-US" dirty="0" smtClean="0">
                <a:latin typeface="Times New Roman" pitchFamily="18" charset="0"/>
              </a:rPr>
              <a:t>Handout</a:t>
            </a:r>
            <a:r>
              <a:rPr lang="en-US" baseline="0" dirty="0" smtClean="0">
                <a:latin typeface="Times New Roman" pitchFamily="18" charset="0"/>
              </a:rPr>
              <a:t> One: </a:t>
            </a:r>
            <a:r>
              <a:rPr lang="en-US" dirty="0" smtClean="0">
                <a:latin typeface="Times New Roman" pitchFamily="18" charset="0"/>
              </a:rPr>
              <a:t>Vision Statement Worksheet.</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[Give</a:t>
            </a:r>
            <a:r>
              <a:rPr lang="en-US" baseline="0" dirty="0" smtClean="0">
                <a:latin typeface="Times New Roman" pitchFamily="18" charset="0"/>
              </a:rPr>
              <a:t> them</a:t>
            </a:r>
            <a:r>
              <a:rPr lang="en-US" dirty="0" smtClean="0">
                <a:latin typeface="Times New Roman" pitchFamily="18" charset="0"/>
              </a:rPr>
              <a:t> 5-10</a:t>
            </a:r>
            <a:r>
              <a:rPr lang="en-US" baseline="0" dirty="0" smtClean="0">
                <a:latin typeface="Times New Roman" pitchFamily="18" charset="0"/>
              </a:rPr>
              <a:t> </a:t>
            </a:r>
            <a:r>
              <a:rPr lang="en-US" dirty="0" smtClean="0">
                <a:latin typeface="Times New Roman" pitchFamily="18" charset="0"/>
              </a:rPr>
              <a:t>minutes.]</a:t>
            </a:r>
          </a:p>
          <a:p>
            <a:pPr eaLnBrk="1" hangingPunct="1">
              <a:spcBef>
                <a:spcPct val="0"/>
              </a:spcBef>
            </a:pPr>
            <a:endParaRPr lang="en-US" dirty="0" smtClean="0">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Times New Roman" pitchFamily="18" charset="0"/>
              </a:rPr>
              <a:t>In groups of 4-5 people, please share your thoughts and ideas with the members of your small group. As a group, select</a:t>
            </a:r>
            <a:r>
              <a:rPr lang="en-US" baseline="0" dirty="0" smtClean="0">
                <a:latin typeface="Times New Roman" pitchFamily="18" charset="0"/>
              </a:rPr>
              <a:t> a few </a:t>
            </a:r>
            <a:r>
              <a:rPr lang="en-US" dirty="0" smtClean="0">
                <a:latin typeface="Times New Roman" pitchFamily="18" charset="0"/>
              </a:rPr>
              <a:t>common ideas or themes and write these on</a:t>
            </a:r>
            <a:r>
              <a:rPr lang="en-US" baseline="0" dirty="0" smtClean="0">
                <a:latin typeface="Times New Roman" pitchFamily="18" charset="0"/>
              </a:rPr>
              <a:t> the flip chart provided. Please number each of the major ideas/themes you identify.</a:t>
            </a:r>
            <a:endParaRPr lang="en-US" dirty="0" smtClean="0">
              <a:latin typeface="Times New Roman" pitchFamily="18" charset="0"/>
            </a:endParaRP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[After 10 minutes or so, ask each group to report to the rest of the participants. Have them post their information</a:t>
            </a:r>
            <a:r>
              <a:rPr lang="en-US" baseline="0" dirty="0" smtClean="0">
                <a:latin typeface="Times New Roman" pitchFamily="18" charset="0"/>
              </a:rPr>
              <a:t> on the wall for all to see as they present their major ideas/themes</a:t>
            </a:r>
            <a:r>
              <a:rPr lang="en-US" dirty="0" smtClean="0">
                <a:latin typeface="Times New Roman" pitchFamily="18" charset="0"/>
              </a:rPr>
              <a:t>. When all</a:t>
            </a:r>
            <a:r>
              <a:rPr lang="en-US" baseline="0" dirty="0" smtClean="0">
                <a:latin typeface="Times New Roman" pitchFamily="18" charset="0"/>
              </a:rPr>
              <a:t> reports are completed, ask for some overall comments and reactions. Try to limit this to about 10 minutes.</a:t>
            </a:r>
            <a:r>
              <a:rPr lang="en-US" dirty="0" smtClean="0">
                <a:latin typeface="Times New Roman" pitchFamily="18" charset="0"/>
              </a:rPr>
              <a:t>]</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Now, </a:t>
            </a:r>
            <a:r>
              <a:rPr lang="en-US" baseline="0" dirty="0" smtClean="0">
                <a:latin typeface="Times New Roman" pitchFamily="18" charset="0"/>
              </a:rPr>
              <a:t>select the THREE ideas/themes from the various group reports that you believe are most important to include in your region’s vision statement. Write them on Handout Two: </a:t>
            </a:r>
            <a:r>
              <a:rPr lang="en-US" dirty="0" smtClean="0">
                <a:latin typeface="Times New Roman" pitchFamily="18" charset="0"/>
              </a:rPr>
              <a:t>Vision</a:t>
            </a:r>
            <a:r>
              <a:rPr lang="en-US" baseline="0" dirty="0" smtClean="0">
                <a:latin typeface="Times New Roman" pitchFamily="18" charset="0"/>
              </a:rPr>
              <a:t> Statement Selection, and turn your completed worksheet in to me.  </a:t>
            </a:r>
            <a:endParaRPr lang="en-US" dirty="0" smtClean="0">
              <a:latin typeface="Times New Roman" pitchFamily="18" charset="0"/>
            </a:endParaRP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[Once</a:t>
            </a:r>
            <a:r>
              <a:rPr lang="en-US" baseline="0" dirty="0" smtClean="0">
                <a:latin typeface="Times New Roman" pitchFamily="18" charset="0"/>
              </a:rPr>
              <a:t> you collect the handouts:] </a:t>
            </a:r>
            <a:r>
              <a:rPr lang="en-US" dirty="0" smtClean="0">
                <a:latin typeface="Times New Roman" pitchFamily="18" charset="0"/>
              </a:rPr>
              <a:t>Do we have 4-5 people willing to serve</a:t>
            </a:r>
            <a:r>
              <a:rPr lang="en-US" baseline="0" dirty="0" smtClean="0">
                <a:latin typeface="Times New Roman" pitchFamily="18" charset="0"/>
              </a:rPr>
              <a:t> on the Vision Statement Committee? Your role is to study the input of the SET members (found on the handouts) and develop a </a:t>
            </a:r>
            <a:r>
              <a:rPr lang="en-US" dirty="0" smtClean="0">
                <a:latin typeface="Times New Roman" pitchFamily="18" charset="0"/>
              </a:rPr>
              <a:t>good working draft of a vision statement. You</a:t>
            </a:r>
            <a:r>
              <a:rPr lang="en-US" baseline="0" dirty="0" smtClean="0">
                <a:latin typeface="Times New Roman" pitchFamily="18" charset="0"/>
              </a:rPr>
              <a:t> should plan to report </a:t>
            </a:r>
            <a:r>
              <a:rPr lang="en-US" dirty="0" smtClean="0">
                <a:latin typeface="Times New Roman" pitchFamily="18" charset="0"/>
              </a:rPr>
              <a:t>back to the team at the next</a:t>
            </a:r>
            <a:r>
              <a:rPr lang="en-US" baseline="0" dirty="0" smtClean="0">
                <a:latin typeface="Times New Roman" pitchFamily="18" charset="0"/>
              </a:rPr>
              <a:t> SET meeting or email the statement to the team members for them to react to prior to the next meeting. </a:t>
            </a:r>
            <a:r>
              <a:rPr lang="en-US" dirty="0" smtClean="0">
                <a:latin typeface="Times New Roman" pitchFamily="18" charset="0"/>
              </a:rPr>
              <a:t>  </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[If you get people to volunteer, then say:] </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Great, thanks for agreeing to do this. We look forward</a:t>
            </a:r>
            <a:r>
              <a:rPr lang="en-US" baseline="0" dirty="0" smtClean="0">
                <a:latin typeface="Times New Roman" pitchFamily="18" charset="0"/>
              </a:rPr>
              <a:t> to seeing the results of your committee’s assignment.</a:t>
            </a:r>
            <a:r>
              <a:rPr lang="en-US" dirty="0" smtClean="0">
                <a:latin typeface="Times New Roman" pitchFamily="18" charset="0"/>
              </a:rPr>
              <a:t>”</a:t>
            </a:r>
          </a:p>
          <a:p>
            <a:pPr eaLnBrk="1" hangingPunct="1">
              <a:spcBef>
                <a:spcPct val="0"/>
              </a:spcBef>
            </a:pPr>
            <a:endParaRPr lang="en-US" dirty="0" smtClean="0">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b="1" dirty="0" smtClean="0">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latin typeface="Times New Roman" pitchFamily="18" charset="0"/>
              </a:rPr>
              <a:t>Worksheets:</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Times New Roman" pitchFamily="18" charset="0"/>
              </a:rPr>
              <a:t>Handout</a:t>
            </a:r>
            <a:r>
              <a:rPr lang="en-US" baseline="0" dirty="0" smtClean="0">
                <a:latin typeface="Times New Roman" pitchFamily="18" charset="0"/>
              </a:rPr>
              <a:t> One: </a:t>
            </a:r>
            <a:r>
              <a:rPr lang="en-US" dirty="0" smtClean="0">
                <a:latin typeface="Times New Roman" pitchFamily="18" charset="0"/>
              </a:rPr>
              <a:t>Vision Statement Worksheet</a:t>
            </a:r>
            <a:br>
              <a:rPr lang="en-US" dirty="0" smtClean="0">
                <a:latin typeface="Times New Roman" pitchFamily="18" charset="0"/>
              </a:rPr>
            </a:br>
            <a:r>
              <a:rPr lang="en-US" dirty="0" smtClean="0">
                <a:latin typeface="Times New Roman" pitchFamily="18" charset="0"/>
              </a:rPr>
              <a:t>Handout Two: Vision</a:t>
            </a:r>
            <a:r>
              <a:rPr lang="en-US" baseline="0" dirty="0" smtClean="0">
                <a:latin typeface="Times New Roman" pitchFamily="18" charset="0"/>
              </a:rPr>
              <a:t> Statement Selection</a:t>
            </a:r>
            <a:endParaRPr lang="en-US" dirty="0" smtClean="0">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Times New Roman" pitchFamily="18" charset="0"/>
            </a:endParaRPr>
          </a:p>
          <a:p>
            <a:pPr eaLnBrk="1" hangingPunct="1">
              <a:spcBef>
                <a:spcPct val="0"/>
              </a:spcBef>
            </a:pPr>
            <a:r>
              <a:rPr lang="en-US" b="1" i="1" dirty="0" smtClean="0">
                <a:latin typeface="Times New Roman" pitchFamily="18" charset="0"/>
              </a:rPr>
              <a:t>Additional Comments:</a:t>
            </a:r>
          </a:p>
          <a:p>
            <a:pPr eaLnBrk="1" hangingPunct="1">
              <a:spcBef>
                <a:spcPct val="0"/>
              </a:spcBef>
            </a:pPr>
            <a:r>
              <a:rPr lang="en-US" dirty="0" smtClean="0">
                <a:latin typeface="Times New Roman" pitchFamily="18" charset="0"/>
              </a:rPr>
              <a:t>If the group already has a vision statement, urge them to still work through this activity.</a:t>
            </a:r>
            <a:r>
              <a:rPr lang="en-US" baseline="0" dirty="0" smtClean="0">
                <a:latin typeface="Times New Roman" pitchFamily="18" charset="0"/>
              </a:rPr>
              <a:t> T</a:t>
            </a:r>
            <a:r>
              <a:rPr lang="en-US" dirty="0" smtClean="0">
                <a:latin typeface="Times New Roman" pitchFamily="18" charset="0"/>
              </a:rPr>
              <a:t>hey can determine if the ideas/themes they brainstorm as part of this exercise are consistent with, or are different from, the major ideas/themes incorporated in their current vision statement. Ask them to consider making changes to their vision statement in light of the results of this small group activity. </a:t>
            </a:r>
          </a:p>
          <a:p>
            <a:pPr eaLnBrk="1" hangingPunct="1">
              <a:spcBef>
                <a:spcPct val="0"/>
              </a:spcBef>
            </a:pPr>
            <a:endParaRPr lang="en-US" dirty="0" smtClean="0">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latin typeface="Times New Roman" pitchFamily="18" charset="0"/>
              </a:rPr>
              <a:t>Source:</a:t>
            </a:r>
            <a:br>
              <a:rPr lang="en-US" b="1" dirty="0" smtClean="0">
                <a:latin typeface="Times New Roman" pitchFamily="18" charset="0"/>
              </a:rPr>
            </a:br>
            <a:r>
              <a:rPr lang="en-US" b="0" dirty="0" smtClean="0">
                <a:latin typeface="Times New Roman" pitchFamily="18" charset="0"/>
              </a:rPr>
              <a:t>Adapted</a:t>
            </a:r>
            <a:r>
              <a:rPr lang="en-US" b="0" baseline="0" dirty="0" smtClean="0">
                <a:latin typeface="Times New Roman" pitchFamily="18" charset="0"/>
              </a:rPr>
              <a:t> from: </a:t>
            </a:r>
            <a:r>
              <a:rPr lang="en-US" sz="1200" kern="1200" dirty="0" smtClean="0">
                <a:solidFill>
                  <a:schemeClr val="tx1"/>
                </a:solidFill>
                <a:latin typeface="+mn-lt"/>
                <a:ea typeface="+mn-ea"/>
                <a:cs typeface="+mn-cs"/>
              </a:rPr>
              <a:t>Whitney, D. &amp; Trosten-Bloom, A. (2010).</a:t>
            </a:r>
            <a:r>
              <a:rPr lang="en-US" sz="1200" i="1" kern="1200" dirty="0" smtClean="0">
                <a:solidFill>
                  <a:schemeClr val="tx1"/>
                </a:solidFill>
                <a:latin typeface="+mn-lt"/>
                <a:ea typeface="+mn-ea"/>
                <a:cs typeface="+mn-cs"/>
              </a:rPr>
              <a:t> The Power of Appreciative inquiry: A Practical Guide to Positive Change (2</a:t>
            </a:r>
            <a:r>
              <a:rPr lang="en-US" sz="1200" i="1" kern="1200" baseline="30000" dirty="0" smtClean="0">
                <a:solidFill>
                  <a:schemeClr val="tx1"/>
                </a:solidFill>
                <a:latin typeface="+mn-lt"/>
                <a:ea typeface="+mn-ea"/>
                <a:cs typeface="+mn-cs"/>
              </a:rPr>
              <a:t>nd</a:t>
            </a:r>
            <a:r>
              <a:rPr lang="en-US" sz="1200" i="1" kern="1200" dirty="0" smtClean="0">
                <a:solidFill>
                  <a:schemeClr val="tx1"/>
                </a:solidFill>
                <a:latin typeface="+mn-lt"/>
                <a:ea typeface="+mn-ea"/>
                <a:cs typeface="+mn-cs"/>
              </a:rPr>
              <a:t> ed). </a:t>
            </a:r>
            <a:r>
              <a:rPr lang="en-US" sz="1200" kern="1200" dirty="0" smtClean="0">
                <a:solidFill>
                  <a:schemeClr val="tx1"/>
                </a:solidFill>
                <a:latin typeface="+mn-lt"/>
                <a:ea typeface="+mn-ea"/>
                <a:cs typeface="+mn-cs"/>
              </a:rPr>
              <a:t>San Francisco, CA: Berrett-Koehler Publishers, Inc.</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eaLnBrk="1" hangingPunct="1">
              <a:spcBef>
                <a:spcPct val="0"/>
              </a:spcBef>
            </a:pPr>
            <a:r>
              <a:rPr lang="en-US" b="1" dirty="0" smtClean="0"/>
              <a:t>Time:  </a:t>
            </a:r>
            <a:r>
              <a:rPr lang="en-US" b="0" dirty="0" smtClean="0"/>
              <a:t>45 minutes</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F26D2D-6818-43C0-89B2-519F79E55549}"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Instructions</a:t>
            </a:r>
            <a:r>
              <a:rPr lang="en-US" dirty="0" smtClean="0"/>
              <a:t>:</a:t>
            </a:r>
          </a:p>
          <a:p>
            <a:endParaRPr lang="en-US" dirty="0" smtClean="0"/>
          </a:p>
          <a:p>
            <a:r>
              <a:rPr lang="en-US" dirty="0" smtClean="0"/>
              <a:t>This transition slide </a:t>
            </a:r>
            <a:r>
              <a:rPr lang="en-US" baseline="0" dirty="0" smtClean="0"/>
              <a:t>sets the stage for the next section on writing SMART goals.  </a:t>
            </a:r>
            <a:endParaRPr lang="en-US" dirty="0" smtClean="0"/>
          </a:p>
          <a:p>
            <a:endParaRPr lang="en-US" dirty="0" smtClean="0"/>
          </a:p>
          <a:p>
            <a:endParaRPr lang="en-US" b="1" i="1" dirty="0" smtClean="0"/>
          </a:p>
          <a:p>
            <a:r>
              <a:rPr lang="en-US" b="1" i="1" dirty="0" smtClean="0"/>
              <a:t>Script</a:t>
            </a:r>
            <a:r>
              <a:rPr lang="en-US" dirty="0" smtClean="0"/>
              <a:t>:</a:t>
            </a:r>
          </a:p>
          <a:p>
            <a:endParaRPr lang="en-US" dirty="0" smtClean="0"/>
          </a:p>
          <a:p>
            <a:r>
              <a:rPr lang="en-US" dirty="0" smtClean="0"/>
              <a:t>“When a pilot takes off from an airport,</a:t>
            </a:r>
            <a:r>
              <a:rPr lang="en-US" baseline="0" dirty="0" smtClean="0"/>
              <a:t> he or she has to have a flight plan in place that indicates where the plane is going and what route will be used to get to the destination. In many respects, you are serving as the pilots for this region. As such, you should have a flight plan – an idea of where you want to take this region. This is where goals come into play.”</a:t>
            </a:r>
          </a:p>
          <a:p>
            <a:r>
              <a:rPr lang="en-US" baseline="0" dirty="0" smtClean="0"/>
              <a:t> </a:t>
            </a:r>
          </a:p>
          <a:p>
            <a:r>
              <a:rPr lang="en-US" b="1" i="1" baseline="0" dirty="0" smtClean="0"/>
              <a:t>Time:  </a:t>
            </a:r>
            <a:r>
              <a:rPr lang="en-US" b="0" i="0" baseline="0" dirty="0" smtClean="0"/>
              <a:t>1</a:t>
            </a:r>
            <a:r>
              <a:rPr lang="en-US" baseline="0" dirty="0" smtClean="0"/>
              <a:t> </a:t>
            </a:r>
            <a:r>
              <a:rPr lang="en-US" baseline="0" dirty="0" smtClean="0"/>
              <a:t>minute</a:t>
            </a:r>
          </a:p>
          <a:p>
            <a:endParaRPr lang="en-US" dirty="0"/>
          </a:p>
        </p:txBody>
      </p:sp>
      <p:sp>
        <p:nvSpPr>
          <p:cNvPr id="4" name="Slide Number Placeholder 3"/>
          <p:cNvSpPr>
            <a:spLocks noGrp="1"/>
          </p:cNvSpPr>
          <p:nvPr>
            <p:ph type="sldNum" sz="quarter" idx="10"/>
          </p:nvPr>
        </p:nvSpPr>
        <p:spPr/>
        <p:txBody>
          <a:bodyPr/>
          <a:lstStyle/>
          <a:p>
            <a:pPr>
              <a:defRPr/>
            </a:pPr>
            <a:fld id="{DCAD4104-B99C-4B90-A2F6-3A6BA9FAFA3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Instructions:</a:t>
            </a:r>
          </a:p>
          <a:p>
            <a:pPr eaLnBrk="1" hangingPunct="1">
              <a:spcBef>
                <a:spcPct val="0"/>
              </a:spcBef>
            </a:pPr>
            <a:endParaRPr lang="en-US" dirty="0" smtClean="0"/>
          </a:p>
          <a:p>
            <a:pPr eaLnBrk="1" hangingPunct="1">
              <a:spcBef>
                <a:spcPct val="0"/>
              </a:spcBef>
            </a:pPr>
            <a:r>
              <a:rPr lang="en-US" dirty="0" smtClean="0"/>
              <a:t>Read</a:t>
            </a:r>
            <a:r>
              <a:rPr lang="en-US" baseline="0" dirty="0" smtClean="0"/>
              <a:t> the definition of a goal, as shown on the slide.</a:t>
            </a: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r>
              <a:rPr lang="en-US" b="1" i="1" dirty="0" smtClean="0"/>
              <a:t>Script:</a:t>
            </a:r>
          </a:p>
          <a:p>
            <a:pPr eaLnBrk="1" hangingPunct="1">
              <a:spcBef>
                <a:spcPct val="0"/>
              </a:spcBef>
            </a:pPr>
            <a:endParaRPr lang="en-US" dirty="0" smtClean="0"/>
          </a:p>
          <a:p>
            <a:r>
              <a:rPr lang="en-US" dirty="0" smtClean="0"/>
              <a:t>“Let’s begin by defining</a:t>
            </a:r>
            <a:r>
              <a:rPr lang="en-US" baseline="0" dirty="0" smtClean="0"/>
              <a:t> what we mean by a goal. It is an </a:t>
            </a:r>
            <a:r>
              <a:rPr lang="en-US" dirty="0" smtClean="0"/>
              <a:t>observable and measurable outcome that we want to achieve</a:t>
            </a:r>
            <a:r>
              <a:rPr lang="en-US" baseline="0" dirty="0" smtClean="0"/>
              <a:t> within a specified period of time. </a:t>
            </a:r>
            <a:r>
              <a:rPr lang="en-US" dirty="0" smtClean="0"/>
              <a:t>Goals focus on accomplishments and</a:t>
            </a:r>
            <a:r>
              <a:rPr lang="en-US" baseline="0" dirty="0" smtClean="0"/>
              <a:t> shouldn’t include the methods that you plan to use to realize these goals. One of the best ways to </a:t>
            </a:r>
            <a:r>
              <a:rPr lang="en-US" dirty="0" smtClean="0"/>
              <a:t>meet the requirements of a goal</a:t>
            </a:r>
            <a:r>
              <a:rPr lang="en-US" baseline="0" dirty="0" smtClean="0"/>
              <a:t> is to make sure they are </a:t>
            </a:r>
            <a:r>
              <a:rPr lang="en-US" dirty="0" smtClean="0"/>
              <a:t>SMART.”</a:t>
            </a:r>
          </a:p>
          <a:p>
            <a:endParaRPr lang="en-US" dirty="0" smtClean="0"/>
          </a:p>
          <a:p>
            <a:pPr eaLnBrk="1" hangingPunct="1">
              <a:spcBef>
                <a:spcPct val="0"/>
              </a:spcBef>
            </a:pPr>
            <a:r>
              <a:rPr lang="en-US" b="1" i="1" dirty="0" smtClean="0"/>
              <a:t>Time</a:t>
            </a:r>
            <a:r>
              <a:rPr lang="en-US" dirty="0" smtClean="0"/>
              <a:t>:  1 minute</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095413-A6CB-4C2D-A5A1-9FD505EF33DF}"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US" b="1" i="1" dirty="0" smtClean="0"/>
              <a:t>Instructions: </a:t>
            </a:r>
            <a:endParaRPr lang="en-US" dirty="0" smtClean="0"/>
          </a:p>
          <a:p>
            <a:pPr eaLnBrk="1" hangingPunct="1"/>
            <a:endParaRPr lang="en-US" dirty="0" smtClean="0"/>
          </a:p>
          <a:p>
            <a:pPr eaLnBrk="1" hangingPunct="1"/>
            <a:r>
              <a:rPr lang="en-US" dirty="0" smtClean="0"/>
              <a:t>During this section, the participants will identify the regional goals they intend to pursue together. </a:t>
            </a:r>
          </a:p>
          <a:p>
            <a:pPr eaLnBrk="1" hangingPunct="1"/>
            <a:endParaRPr lang="en-US" b="1" i="1" dirty="0" smtClean="0"/>
          </a:p>
          <a:p>
            <a:pPr eaLnBrk="1" hangingPunct="1"/>
            <a:r>
              <a:rPr lang="en-US" b="1" i="1" dirty="0" smtClean="0"/>
              <a:t>Script:</a:t>
            </a:r>
          </a:p>
          <a:p>
            <a:pPr eaLnBrk="1" hangingPunct="1"/>
            <a:endParaRPr lang="en-US" dirty="0" smtClean="0"/>
          </a:p>
          <a:p>
            <a:pPr defTabSz="928299" eaLnBrk="1" hangingPunct="1">
              <a:defRPr/>
            </a:pPr>
            <a:r>
              <a:rPr lang="en-US" dirty="0" smtClean="0"/>
              <a:t>“Let’s start by thinking</a:t>
            </a:r>
            <a:r>
              <a:rPr lang="en-US" baseline="0" dirty="0" smtClean="0"/>
              <a:t> about </a:t>
            </a:r>
            <a:r>
              <a:rPr lang="en-US" dirty="0" smtClean="0"/>
              <a:t>where we want</a:t>
            </a:r>
            <a:r>
              <a:rPr lang="en-US" baseline="0" dirty="0" smtClean="0"/>
              <a:t> to head as a region</a:t>
            </a:r>
            <a:r>
              <a:rPr lang="en-US" dirty="0" smtClean="0"/>
              <a:t>.  All of you are no doubt</a:t>
            </a:r>
            <a:r>
              <a:rPr lang="en-US" baseline="0" dirty="0" smtClean="0"/>
              <a:t> able to pursue meaningful goals individually within your own organizations. However, for this regional initiative to be effective, the team needs to determine a direction you can all embrace.”</a:t>
            </a:r>
          </a:p>
          <a:p>
            <a:pPr defTabSz="928299" eaLnBrk="1" hangingPunct="1">
              <a:defRPr/>
            </a:pPr>
            <a:endParaRPr lang="en-US" baseline="0" dirty="0" smtClean="0"/>
          </a:p>
          <a:p>
            <a:pPr defTabSz="928299" eaLnBrk="1" hangingPunct="1">
              <a:defRPr/>
            </a:pPr>
            <a:r>
              <a:rPr lang="en-US" b="1" i="1" baseline="0" dirty="0" smtClean="0"/>
              <a:t>Time</a:t>
            </a:r>
            <a:r>
              <a:rPr lang="en-US" baseline="0" dirty="0" smtClean="0"/>
              <a:t>:  1 minute</a:t>
            </a:r>
            <a:endParaRPr lang="en-US" dirty="0" smtClean="0"/>
          </a:p>
        </p:txBody>
      </p:sp>
      <p:sp>
        <p:nvSpPr>
          <p:cNvPr id="45060" name="Slide Number Placeholder 3"/>
          <p:cNvSpPr>
            <a:spLocks noGrp="1"/>
          </p:cNvSpPr>
          <p:nvPr>
            <p:ph type="sldNum" sz="quarter" idx="5"/>
          </p:nvPr>
        </p:nvSpPr>
        <p:spPr>
          <a:noFill/>
        </p:spPr>
        <p:txBody>
          <a:bodyPr/>
          <a:lstStyle/>
          <a:p>
            <a:fld id="{D30B8412-0119-44AF-885A-ED4F1D17D5A2}"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smtClean="0"/>
              <a:t>Instructions:</a:t>
            </a:r>
          </a:p>
          <a:p>
            <a:endParaRPr lang="en-US" dirty="0" smtClean="0"/>
          </a:p>
          <a:p>
            <a:r>
              <a:rPr lang="en-US" dirty="0" smtClean="0"/>
              <a:t>Over the next few minutes, guide the </a:t>
            </a:r>
            <a:r>
              <a:rPr lang="en-US" baseline="0" dirty="0" smtClean="0"/>
              <a:t>team through a review of potential ideas developed during </a:t>
            </a:r>
            <a:r>
              <a:rPr lang="en-US" baseline="0" dirty="0" smtClean="0"/>
              <a:t>the previous exploration </a:t>
            </a:r>
            <a:r>
              <a:rPr lang="en-US" baseline="0" dirty="0" smtClean="0"/>
              <a:t>of clusters within the region within the context of the C.A.R.E. model. </a:t>
            </a:r>
            <a:r>
              <a:rPr lang="en-US" baseline="0" dirty="0" smtClean="0"/>
              <a:t>Allow </a:t>
            </a:r>
            <a:r>
              <a:rPr lang="en-US" baseline="0" dirty="0" smtClean="0"/>
              <a:t>time for discussion of other potential goals that could surface. This is not the time to debate the merits of each possible direction, but rather to get potential ideas on the table.</a:t>
            </a:r>
          </a:p>
          <a:p>
            <a:endParaRPr lang="en-US" baseline="0" dirty="0" smtClean="0"/>
          </a:p>
          <a:p>
            <a:endParaRPr lang="en-US" b="1" i="1" dirty="0" smtClean="0"/>
          </a:p>
          <a:p>
            <a:r>
              <a:rPr lang="en-US" b="1" i="1" dirty="0" smtClean="0"/>
              <a:t>Script:</a:t>
            </a:r>
          </a:p>
          <a:p>
            <a:endParaRPr lang="en-US" dirty="0" smtClean="0"/>
          </a:p>
          <a:p>
            <a:r>
              <a:rPr lang="en-US" dirty="0" smtClean="0"/>
              <a:t>We are ready</a:t>
            </a:r>
            <a:r>
              <a:rPr lang="en-US" baseline="0" dirty="0" smtClean="0"/>
              <a:t> to hone in on the regional goals that make sense for this region. Let’s take a minute to review the ideas suggested during the exploration of regional clusters within the context of the C.A.R.E. model. </a:t>
            </a:r>
            <a:r>
              <a:rPr lang="en-US" baseline="0" dirty="0" smtClean="0"/>
              <a:t>We </a:t>
            </a:r>
            <a:r>
              <a:rPr lang="en-US" baseline="0" dirty="0" smtClean="0"/>
              <a:t>want to make sure all potential ideas are considered as we move forward to designing the regional plan. Think about this list for a minute. Are there any missing ideas you would like to suggest for consideration? We won’t worry too much about debating these yet. We just want to make sure all ideas are on the table.” [Allow for responses. Add these to the list</a:t>
            </a:r>
            <a:r>
              <a:rPr lang="en-US" baseline="0" dirty="0" smtClean="0"/>
              <a:t>.</a:t>
            </a:r>
            <a:endParaRPr lang="en-US" baseline="0" dirty="0" smtClean="0"/>
          </a:p>
          <a:p>
            <a:endParaRPr lang="en-US" baseline="0" dirty="0" smtClean="0"/>
          </a:p>
          <a:p>
            <a:r>
              <a:rPr lang="en-US" baseline="0" dirty="0" smtClean="0"/>
              <a:t>Depending </a:t>
            </a:r>
            <a:r>
              <a:rPr lang="en-US" baseline="0" dirty="0" smtClean="0"/>
              <a:t>on the number of potential goals identified, you may need to help the group narrow the list before moving ahead to the next step. Suggestions for accomplishing this task:</a:t>
            </a:r>
          </a:p>
          <a:p>
            <a:endParaRPr lang="en-US" baseline="0" dirty="0" smtClean="0"/>
          </a:p>
          <a:p>
            <a:pPr>
              <a:buFont typeface="Arial" pitchFamily="34" charset="0"/>
              <a:buChar char="•"/>
            </a:pPr>
            <a:r>
              <a:rPr lang="en-US" baseline="0" dirty="0" smtClean="0"/>
              <a:t> Ask the group if there are any similar ideas that could be combined into one goal. If so, work with the group to combine the ideas.</a:t>
            </a:r>
          </a:p>
          <a:p>
            <a:pPr>
              <a:buFont typeface="Arial" pitchFamily="34" charset="0"/>
              <a:buChar char="•"/>
            </a:pPr>
            <a:r>
              <a:rPr lang="en-US" baseline="0" dirty="0" smtClean="0"/>
              <a:t> Give each person in the group three sticky dots and have them place them on the chart indicating the top three goals they are interested in helping pursue. Once all the dots are placed, ask the group if they are ok with putting the ones with only a few votes (or no votes) in a “parking lot” for later consideration. Most groups are usually ok with that. However, you can proceed to the next step with any goal(s) the group still wants to consider.]  </a:t>
            </a:r>
            <a:endParaRPr lang="en-US" dirty="0" smtClean="0"/>
          </a:p>
          <a:p>
            <a:endParaRPr lang="en-US" dirty="0" smtClean="0"/>
          </a:p>
          <a:p>
            <a:r>
              <a:rPr lang="en-US" b="1" i="1" dirty="0" smtClean="0"/>
              <a:t>Time</a:t>
            </a:r>
            <a:r>
              <a:rPr lang="en-US" dirty="0" smtClean="0"/>
              <a:t>:  5 minutes</a:t>
            </a:r>
            <a:endParaRPr lang="en-US" dirty="0"/>
          </a:p>
        </p:txBody>
      </p:sp>
      <p:sp>
        <p:nvSpPr>
          <p:cNvPr id="4" name="Slide Number Placeholder 3"/>
          <p:cNvSpPr>
            <a:spLocks noGrp="1"/>
          </p:cNvSpPr>
          <p:nvPr>
            <p:ph type="sldNum" sz="quarter" idx="10"/>
          </p:nvPr>
        </p:nvSpPr>
        <p:spPr/>
        <p:txBody>
          <a:bodyPr/>
          <a:lstStyle/>
          <a:p>
            <a:pPr>
              <a:defRPr/>
            </a:pPr>
            <a:fld id="{DDC628BA-C67F-457E-950C-0D3D815B9F3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defTabSz="928299" eaLnBrk="1" hangingPunct="1">
              <a:defRPr/>
            </a:pPr>
            <a:r>
              <a:rPr lang="en-US" dirty="0" smtClean="0"/>
              <a:t>This slide organizes the elements that go into goal selection</a:t>
            </a:r>
            <a:r>
              <a:rPr lang="en-US" baseline="0" dirty="0" smtClean="0"/>
              <a:t> into a practical model that will be used to consider potential goals.  </a:t>
            </a:r>
          </a:p>
          <a:p>
            <a:pPr defTabSz="928299" eaLnBrk="1" hangingPunct="1">
              <a:defRPr/>
            </a:pPr>
            <a:endParaRPr lang="en-US" baseline="0" dirty="0" smtClean="0"/>
          </a:p>
          <a:p>
            <a:pPr defTabSz="928299" eaLnBrk="1" hangingPunct="1">
              <a:defRPr/>
            </a:pPr>
            <a:r>
              <a:rPr lang="en-US" dirty="0" smtClean="0"/>
              <a:t>As participants</a:t>
            </a:r>
            <a:r>
              <a:rPr lang="en-US" baseline="0" dirty="0" smtClean="0"/>
              <a:t> have moved through previous modules </a:t>
            </a:r>
            <a:r>
              <a:rPr lang="en-US" dirty="0" smtClean="0"/>
              <a:t>–</a:t>
            </a:r>
            <a:r>
              <a:rPr lang="en-US" baseline="0" dirty="0" smtClean="0"/>
              <a:t> </a:t>
            </a:r>
            <a:r>
              <a:rPr lang="en-US" dirty="0" smtClean="0"/>
              <a:t>those dealing with assets and barriers, population and economic data, and potential strategies – they have looked at many </a:t>
            </a:r>
            <a:r>
              <a:rPr lang="en-US" baseline="0" dirty="0" smtClean="0"/>
              <a:t>of the elements depicted on this slide</a:t>
            </a:r>
            <a:r>
              <a:rPr lang="en-US" dirty="0" smtClean="0"/>
              <a:t>. Now that they have a list of potential goals identified, the next step is to evaluate the goals in light of these</a:t>
            </a:r>
            <a:r>
              <a:rPr lang="en-US" baseline="0" dirty="0" smtClean="0"/>
              <a:t> elements to see which one(s) seem to be the best fit. The process described in this slide and the next is designed to help the regional group understand the context in which the potential goals would take place. This can be helpful if they seek to prioritize goals or narrow the list of potential goals to a more manageable number. If, however, the group has already settled on one or two goals they plan to pursue, walking through the process described for the selected goal(s) will still be of value in strengthening the planning process.  </a:t>
            </a:r>
          </a:p>
          <a:p>
            <a:pPr defTabSz="928299" eaLnBrk="1" hangingPunct="1">
              <a:defRPr/>
            </a:pPr>
            <a:endParaRPr lang="en-US" baseline="0" dirty="0" smtClean="0"/>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“Now that you</a:t>
            </a:r>
            <a:r>
              <a:rPr lang="en-US" baseline="0" dirty="0" smtClean="0"/>
              <a:t> have narrowed the possible regional goals down to [number identified], the next step is to think about which goal(s) best fit the region. When you think about ‘fit’ to the region, consider these elements: what the data tell you, the region’s economic strengths, potential barriers to overcome, regional assets that can support the goal, and past strategies (and their results) related to the goal. Each element helps form a piece of the climate in which the goal would be pursued.</a:t>
            </a:r>
            <a:endParaRPr lang="en-US" dirty="0" smtClean="0"/>
          </a:p>
          <a:p>
            <a:pPr eaLnBrk="1" hangingPunct="1"/>
            <a:endParaRPr lang="en-US" dirty="0" smtClean="0"/>
          </a:p>
          <a:p>
            <a:pPr eaLnBrk="1" hangingPunct="1"/>
            <a:r>
              <a:rPr lang="en-US" dirty="0" smtClean="0"/>
              <a:t>Let’s consider how this might look for a region.” [Go</a:t>
            </a:r>
            <a:r>
              <a:rPr lang="en-US" baseline="0" dirty="0" smtClean="0"/>
              <a:t> to n</a:t>
            </a:r>
            <a:r>
              <a:rPr lang="en-US" dirty="0" smtClean="0"/>
              <a:t>ext slide.]</a:t>
            </a:r>
          </a:p>
          <a:p>
            <a:pPr eaLnBrk="1" hangingPunct="1"/>
            <a:endParaRPr lang="en-US" dirty="0" smtClean="0"/>
          </a:p>
          <a:p>
            <a:pPr eaLnBrk="1" hangingPunct="1"/>
            <a:r>
              <a:rPr lang="en-US" b="1" i="1" dirty="0" smtClean="0"/>
              <a:t>Time</a:t>
            </a:r>
            <a:r>
              <a:rPr lang="en-US" dirty="0" smtClean="0"/>
              <a:t>:  </a:t>
            </a:r>
            <a:r>
              <a:rPr lang="en-US" dirty="0" smtClean="0"/>
              <a:t>2 </a:t>
            </a:r>
            <a:r>
              <a:rPr lang="en-US" dirty="0" smtClean="0"/>
              <a:t>minutes</a:t>
            </a:r>
          </a:p>
        </p:txBody>
      </p:sp>
      <p:sp>
        <p:nvSpPr>
          <p:cNvPr id="46084" name="Slide Number Placeholder 3"/>
          <p:cNvSpPr>
            <a:spLocks noGrp="1"/>
          </p:cNvSpPr>
          <p:nvPr>
            <p:ph type="sldNum" sz="quarter" idx="5"/>
          </p:nvPr>
        </p:nvSpPr>
        <p:spPr>
          <a:noFill/>
        </p:spPr>
        <p:txBody>
          <a:bodyPr/>
          <a:lstStyle/>
          <a:p>
            <a:fld id="{C7AD6B53-78DC-45F8-9C51-C3624A0C6CAD}"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eaLnBrk="1" hangingPunct="1"/>
            <a:r>
              <a:rPr lang="en-US" dirty="0" smtClean="0"/>
              <a:t>Using this example OR</a:t>
            </a:r>
            <a:r>
              <a:rPr lang="en-US" baseline="0" dirty="0" smtClean="0"/>
              <a:t> using one of the actual goals identified by the group, walk through each element of the climate related to the potential goal. Help the participants understand what relates to the goal within each of the elements. Once they understand the model and example, have them develop a similar chart for each remaining potential regional goal. If a number of goals are still under consideration, you may want to divide the regional team into small groups to work on each goal separately. If only one goal remains, the process will still be of value in helping the group through the rest of the planning process. If space allows, have group(s) develop the model on flip chart paper so everyone can see the results. A handout version is also available, if needed.</a:t>
            </a:r>
            <a:endParaRPr lang="en-US" dirty="0" smtClean="0"/>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“Here is an example of how these elements might define the climate of a potential</a:t>
            </a:r>
            <a:r>
              <a:rPr lang="en-US" baseline="0" dirty="0" smtClean="0"/>
              <a:t> goal. Suppose the region decided to establish an entrepreneurship support network to connect </a:t>
            </a:r>
            <a:r>
              <a:rPr lang="en-US" baseline="0" dirty="0" smtClean="0"/>
              <a:t>entrepreneurs, who </a:t>
            </a:r>
            <a:r>
              <a:rPr lang="en-US" baseline="0" dirty="0" smtClean="0"/>
              <a:t>may be willing to fill leakages in a cluster to available </a:t>
            </a:r>
            <a:r>
              <a:rPr lang="en-US" baseline="0" dirty="0" smtClean="0"/>
              <a:t>resources, </a:t>
            </a:r>
            <a:r>
              <a:rPr lang="en-US" baseline="0" dirty="0" smtClean="0"/>
              <a:t>and business </a:t>
            </a:r>
            <a:r>
              <a:rPr lang="en-US" baseline="0" dirty="0" smtClean="0"/>
              <a:t>coaches, who will </a:t>
            </a:r>
            <a:r>
              <a:rPr lang="en-US" baseline="0" dirty="0" smtClean="0"/>
              <a:t>help them successfully launch their businesses. The slide shows some examples of how these five elements might help define the context for that goal. By thinking through these elements systematically, it becomes easier to see which goals may have the needed support in the region.  </a:t>
            </a:r>
          </a:p>
          <a:p>
            <a:pPr eaLnBrk="1" hangingPunct="1"/>
            <a:endParaRPr lang="en-US" baseline="0" dirty="0" smtClean="0"/>
          </a:p>
          <a:p>
            <a:pPr eaLnBrk="1" hangingPunct="1"/>
            <a:r>
              <a:rPr lang="en-US" baseline="0" dirty="0" smtClean="0"/>
              <a:t>For the next few minutes, we will define these elements for each of the potential regional goals you have identified.”</a:t>
            </a:r>
          </a:p>
          <a:p>
            <a:pPr eaLnBrk="1" hangingPunct="1"/>
            <a:endParaRPr lang="en-US" baseline="0" dirty="0" smtClean="0"/>
          </a:p>
          <a:p>
            <a:pPr eaLnBrk="1" hangingPunct="1"/>
            <a:r>
              <a:rPr lang="en-US" baseline="0" dirty="0" smtClean="0"/>
              <a:t>[Break the team into small groups as appropriate for the number of goals under consideration. If only one goal exists, you can either walk through this exercise together or have small groups work individually. Ask group(s) to record their responses on flip chart paper to share, or a worksheet version is available if space does not allow for chart work.</a:t>
            </a:r>
          </a:p>
          <a:p>
            <a:pPr eaLnBrk="1" hangingPunct="1"/>
            <a:endParaRPr lang="en-US" baseline="0" dirty="0" smtClean="0"/>
          </a:p>
          <a:p>
            <a:pPr eaLnBrk="1" hangingPunct="1"/>
            <a:r>
              <a:rPr lang="en-US" baseline="0" dirty="0" smtClean="0"/>
              <a:t>Once groups have completed this assessment, have them report back to the group. Depending on what you need to accomplish from here, talk the group through the debrief below.</a:t>
            </a:r>
          </a:p>
          <a:p>
            <a:pPr eaLnBrk="1" hangingPunct="1"/>
            <a:endParaRPr lang="en-US" baseline="0" dirty="0" smtClean="0"/>
          </a:p>
          <a:p>
            <a:pPr eaLnBrk="1" hangingPunct="1"/>
            <a:r>
              <a:rPr lang="en-US" i="1" baseline="0" dirty="0" smtClean="0"/>
              <a:t>If groups need to prioritize and/or narrow goals (i.e. they have too many to consider), ask:</a:t>
            </a:r>
            <a:endParaRPr lang="en-US" baseline="0" dirty="0" smtClean="0"/>
          </a:p>
          <a:p>
            <a:pPr eaLnBrk="1" hangingPunct="1">
              <a:buFont typeface="Arial" pitchFamily="34" charset="0"/>
              <a:buChar char="•"/>
            </a:pPr>
            <a:r>
              <a:rPr lang="en-US" baseline="0" dirty="0" smtClean="0"/>
              <a:t>  Which of the potential goals seem to have the most support in the current climate?</a:t>
            </a:r>
          </a:p>
          <a:p>
            <a:pPr eaLnBrk="1" hangingPunct="1">
              <a:buFont typeface="Arial" pitchFamily="34" charset="0"/>
              <a:buChar char="•"/>
            </a:pPr>
            <a:r>
              <a:rPr lang="en-US" baseline="0" dirty="0" smtClean="0"/>
              <a:t>  What are the weak points within the climate for the potential goals?</a:t>
            </a:r>
          </a:p>
          <a:p>
            <a:pPr eaLnBrk="1" hangingPunct="1">
              <a:buFont typeface="Arial" pitchFamily="34" charset="0"/>
              <a:buChar char="•"/>
            </a:pPr>
            <a:r>
              <a:rPr lang="en-US" baseline="0" dirty="0" smtClean="0"/>
              <a:t>  What are the strong points?</a:t>
            </a:r>
          </a:p>
          <a:p>
            <a:pPr eaLnBrk="1" hangingPunct="1"/>
            <a:endParaRPr lang="en-US" baseline="0" dirty="0" smtClean="0"/>
          </a:p>
          <a:p>
            <a:pPr eaLnBrk="1" hangingPunct="1"/>
            <a:r>
              <a:rPr lang="en-US" i="1" baseline="0" dirty="0" smtClean="0"/>
              <a:t>This discussion may lead the group to its own conclusion about which goal(s) to pursue. If it is still not clear:</a:t>
            </a:r>
          </a:p>
          <a:p>
            <a:pPr eaLnBrk="1" hangingPunct="1">
              <a:buFont typeface="Arial" pitchFamily="34" charset="0"/>
              <a:buChar char="•"/>
            </a:pPr>
            <a:r>
              <a:rPr lang="en-US" baseline="0" dirty="0" smtClean="0"/>
              <a:t>  You may want to ask if there is missing information that would help inform the decision.  </a:t>
            </a:r>
          </a:p>
          <a:p>
            <a:pPr eaLnBrk="1" hangingPunct="1">
              <a:buFont typeface="Arial" pitchFamily="34" charset="0"/>
              <a:buChar char="•"/>
            </a:pPr>
            <a:r>
              <a:rPr lang="en-US" baseline="0" dirty="0" smtClean="0"/>
              <a:t>  </a:t>
            </a:r>
            <a:r>
              <a:rPr lang="en-US" baseline="0" dirty="0" smtClean="0"/>
              <a:t>Or, </a:t>
            </a:r>
            <a:r>
              <a:rPr lang="en-US" baseline="0" dirty="0" smtClean="0"/>
              <a:t>you may want to use the sticky dot voting method to see where the group stands. </a:t>
            </a:r>
          </a:p>
          <a:p>
            <a:pPr eaLnBrk="1" hangingPunct="1">
              <a:buFont typeface="Arial" pitchFamily="34" charset="0"/>
              <a:buChar char="•"/>
            </a:pPr>
            <a:r>
              <a:rPr lang="en-US" baseline="0" dirty="0" smtClean="0"/>
              <a:t>  Finally, if the challenge still exists, it may be helpful to ask the ones NOT supporting a particular goal to tell the group what could be changed in the climate to gain their support.</a:t>
            </a:r>
          </a:p>
          <a:p>
            <a:pPr eaLnBrk="1" hangingPunct="1">
              <a:buFont typeface="Arial" pitchFamily="34" charset="0"/>
              <a:buChar char="•"/>
            </a:pPr>
            <a:endParaRPr lang="en-US" baseline="0" dirty="0" smtClean="0"/>
          </a:p>
          <a:p>
            <a:pPr eaLnBrk="1" hangingPunct="1">
              <a:buFont typeface="Arial" pitchFamily="34" charset="0"/>
              <a:buNone/>
            </a:pPr>
            <a:r>
              <a:rPr lang="en-US" baseline="0" dirty="0" smtClean="0"/>
              <a:t>This information may help identify some strategies or simply lead to refining the goal to gain stronger regional support.</a:t>
            </a:r>
          </a:p>
          <a:p>
            <a:pPr eaLnBrk="1" hangingPunct="1"/>
            <a:endParaRPr lang="en-US" baseline="0" dirty="0" smtClean="0"/>
          </a:p>
          <a:p>
            <a:pPr eaLnBrk="1" hangingPunct="1"/>
            <a:r>
              <a:rPr lang="en-US" i="1" baseline="0" dirty="0" smtClean="0"/>
              <a:t>If group has already settled on its goal(s), ask:</a:t>
            </a:r>
          </a:p>
          <a:p>
            <a:pPr eaLnBrk="1" hangingPunct="1">
              <a:buFont typeface="Arial" pitchFamily="34" charset="0"/>
              <a:buChar char="•"/>
            </a:pPr>
            <a:r>
              <a:rPr lang="en-US" baseline="0" dirty="0" smtClean="0"/>
              <a:t>  What do you learn from this exercise that can help you strengthen the pursuit of this goal?</a:t>
            </a:r>
          </a:p>
          <a:p>
            <a:pPr eaLnBrk="1" hangingPunct="1">
              <a:buFont typeface="Arial" pitchFamily="34" charset="0"/>
              <a:buChar char="•"/>
            </a:pPr>
            <a:r>
              <a:rPr lang="en-US" baseline="0" dirty="0" smtClean="0"/>
              <a:t>  What other information or resources may be needed to help in the planning process?</a:t>
            </a:r>
          </a:p>
          <a:p>
            <a:pPr eaLnBrk="1" hangingPunct="1">
              <a:buFont typeface="Arial" pitchFamily="34" charset="0"/>
              <a:buChar char="•"/>
            </a:pPr>
            <a:r>
              <a:rPr lang="en-US" baseline="0" dirty="0" smtClean="0"/>
              <a:t>  How can you plan to address the potential barriers?]</a:t>
            </a:r>
            <a:endParaRPr lang="en-US" dirty="0" smtClean="0"/>
          </a:p>
          <a:p>
            <a:pPr defTabSz="928299" eaLnBrk="1" hangingPunct="1">
              <a:defRPr/>
            </a:pPr>
            <a:endParaRPr lang="en-US" b="1" i="1" dirty="0" smtClean="0"/>
          </a:p>
          <a:p>
            <a:pPr defTabSz="928299" eaLnBrk="1" hangingPunct="1">
              <a:defRPr/>
            </a:pPr>
            <a:r>
              <a:rPr lang="en-US" b="1" i="1" dirty="0" smtClean="0"/>
              <a:t>Handout Three:  </a:t>
            </a:r>
            <a:r>
              <a:rPr lang="en-US" b="0" i="0" dirty="0" smtClean="0"/>
              <a:t>Goal Evaluation Chart</a:t>
            </a:r>
            <a:endParaRPr lang="en-US" b="0" i="0" baseline="0" dirty="0" smtClean="0"/>
          </a:p>
          <a:p>
            <a:pPr defTabSz="928299" eaLnBrk="1" hangingPunct="1">
              <a:defRPr/>
            </a:pPr>
            <a:endParaRPr lang="en-US" b="0" i="0" baseline="0" dirty="0" smtClean="0"/>
          </a:p>
          <a:p>
            <a:pPr defTabSz="928299" eaLnBrk="1" hangingPunct="1">
              <a:defRPr/>
            </a:pPr>
            <a:r>
              <a:rPr lang="en-US" b="1" i="1" baseline="0" dirty="0" smtClean="0"/>
              <a:t>Time</a:t>
            </a:r>
            <a:r>
              <a:rPr lang="en-US" b="0" i="0" baseline="0" dirty="0" smtClean="0"/>
              <a:t>:  20 minutes</a:t>
            </a:r>
            <a:endParaRPr lang="en-US" b="0" i="0" dirty="0" smtClean="0"/>
          </a:p>
          <a:p>
            <a:pPr eaLnBrk="1" hangingPunct="1"/>
            <a:endParaRPr lang="en-US" dirty="0" smtClean="0"/>
          </a:p>
        </p:txBody>
      </p:sp>
      <p:sp>
        <p:nvSpPr>
          <p:cNvPr id="46084" name="Slide Number Placeholder 3"/>
          <p:cNvSpPr>
            <a:spLocks noGrp="1"/>
          </p:cNvSpPr>
          <p:nvPr>
            <p:ph type="sldNum" sz="quarter" idx="5"/>
          </p:nvPr>
        </p:nvSpPr>
        <p:spPr>
          <a:noFill/>
        </p:spPr>
        <p:txBody>
          <a:bodyPr/>
          <a:lstStyle/>
          <a:p>
            <a:fld id="{C7AD6B53-78DC-45F8-9C51-C3624A0C6CAD}"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Instructions:</a:t>
            </a:r>
          </a:p>
          <a:p>
            <a:pPr eaLnBrk="1" hangingPunct="1">
              <a:spcBef>
                <a:spcPct val="0"/>
              </a:spcBef>
            </a:pPr>
            <a:endParaRPr lang="en-US" dirty="0" smtClean="0"/>
          </a:p>
          <a:p>
            <a:pPr eaLnBrk="1" hangingPunct="1">
              <a:spcBef>
                <a:spcPct val="0"/>
              </a:spcBef>
            </a:pPr>
            <a:r>
              <a:rPr lang="en-US" dirty="0" smtClean="0"/>
              <a:t>With</a:t>
            </a:r>
            <a:r>
              <a:rPr lang="en-US" baseline="0" dirty="0" smtClean="0"/>
              <a:t> the basic goals selected, the team will now begin the work of refining them to be SMART goals.</a:t>
            </a: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r>
              <a:rPr lang="en-US" b="1" i="1" dirty="0" smtClean="0"/>
              <a:t>Script:</a:t>
            </a:r>
          </a:p>
          <a:p>
            <a:pPr eaLnBrk="1" hangingPunct="1">
              <a:spcBef>
                <a:spcPct val="0"/>
              </a:spcBef>
            </a:pPr>
            <a:endParaRPr lang="en-US" dirty="0" smtClean="0"/>
          </a:p>
          <a:p>
            <a:pPr eaLnBrk="1" hangingPunct="1">
              <a:spcBef>
                <a:spcPct val="0"/>
              </a:spcBef>
            </a:pPr>
            <a:r>
              <a:rPr lang="en-US" dirty="0" smtClean="0"/>
              <a:t>“Now that you</a:t>
            </a:r>
            <a:r>
              <a:rPr lang="en-US" baseline="0" dirty="0" smtClean="0"/>
              <a:t> have selected your basic pool of regional goals, refining them into crystal clear SMART goals is the next task. </a:t>
            </a:r>
            <a:r>
              <a:rPr lang="en-US" baseline="0" dirty="0" smtClean="0"/>
              <a:t>As </a:t>
            </a:r>
            <a:r>
              <a:rPr lang="en-US" baseline="0" dirty="0" smtClean="0"/>
              <a:t>this slide points out, </a:t>
            </a:r>
            <a:r>
              <a:rPr lang="en-US" baseline="0" dirty="0" smtClean="0"/>
              <a:t>vague </a:t>
            </a:r>
            <a:r>
              <a:rPr lang="en-US" baseline="0" dirty="0" smtClean="0"/>
              <a:t>goals equal vague results</a:t>
            </a:r>
            <a:r>
              <a:rPr lang="en-US" baseline="0" dirty="0" smtClean="0"/>
              <a:t>. Teams </a:t>
            </a:r>
            <a:r>
              <a:rPr lang="en-US" baseline="0" dirty="0" smtClean="0"/>
              <a:t>that are serious about making meaningful headway toward their identified goals will benefit from writing them SMART.  Let’s explore that further.” [Next slide.]</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i="1" dirty="0" smtClean="0"/>
              <a:t>Time</a:t>
            </a:r>
            <a:r>
              <a:rPr lang="en-US" dirty="0" smtClean="0"/>
              <a:t>:  1 minute</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797D0-C1EC-4185-BB54-CBC86176C44D}"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Instructions: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Distribute </a:t>
            </a:r>
            <a:r>
              <a:rPr lang="en-US" b="0" dirty="0" smtClean="0"/>
              <a:t>Handout </a:t>
            </a:r>
            <a:r>
              <a:rPr lang="en-US" b="0" dirty="0" smtClean="0"/>
              <a:t>Four: </a:t>
            </a:r>
            <a:r>
              <a:rPr lang="en-US" b="0" dirty="0" smtClean="0"/>
              <a:t>SMART </a:t>
            </a:r>
            <a:r>
              <a:rPr lang="en-US" dirty="0" smtClean="0"/>
              <a:t>Goals.</a:t>
            </a:r>
            <a:r>
              <a:rPr lang="en-US" baseline="0" dirty="0" smtClean="0"/>
              <a:t> E</a:t>
            </a:r>
            <a:r>
              <a:rPr lang="en-US" dirty="0" smtClean="0"/>
              <a:t>xplain to the participants what the SMART acronym means,</a:t>
            </a:r>
            <a:r>
              <a:rPr lang="en-US" baseline="0" dirty="0" smtClean="0"/>
              <a:t> and t</a:t>
            </a:r>
            <a:r>
              <a:rPr lang="en-US" dirty="0" smtClean="0"/>
              <a:t>hen present the key elements associated with each</a:t>
            </a:r>
            <a:r>
              <a:rPr lang="en-US" baseline="0" dirty="0" smtClean="0"/>
              <a:t> of the </a:t>
            </a:r>
            <a:r>
              <a:rPr lang="en-US" dirty="0" smtClean="0"/>
              <a:t>SMART components. For example, the first letter refers to the need for each regional goal to be SPECIFIC. Listed to the right of the word SPECIFIC are ideas on how the team can address this first element. Please make sure you highlight each of the five dimensions of the SMART goals, including a brief description of each.</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i="1" dirty="0" smtClean="0"/>
              <a:t>Script:</a:t>
            </a:r>
          </a:p>
          <a:p>
            <a:pPr eaLnBrk="1" hangingPunct="1">
              <a:spcBef>
                <a:spcPct val="0"/>
              </a:spcBef>
            </a:pPr>
            <a:endParaRPr lang="en-US" b="1" i="1" dirty="0" smtClean="0"/>
          </a:p>
          <a:p>
            <a:pPr eaLnBrk="1" hangingPunct="1">
              <a:spcBef>
                <a:spcPct val="0"/>
              </a:spcBef>
            </a:pPr>
            <a:r>
              <a:rPr lang="en-US" b="0" i="0" dirty="0" smtClean="0"/>
              <a:t>“SMART is an acronym that helps define a solid goal. This slide outlines the characteristics of SMART goals and provides a few guiding thoughts for each.</a:t>
            </a:r>
          </a:p>
          <a:p>
            <a:pPr eaLnBrk="1" hangingPunct="1">
              <a:spcBef>
                <a:spcPct val="0"/>
              </a:spcBef>
            </a:pPr>
            <a:endParaRPr lang="en-US" b="0" i="0" dirty="0" smtClean="0"/>
          </a:p>
          <a:p>
            <a:pPr eaLnBrk="1" hangingPunct="1">
              <a:spcBef>
                <a:spcPct val="0"/>
              </a:spcBef>
            </a:pPr>
            <a:r>
              <a:rPr lang="en-US" b="0" i="0" u="sng" dirty="0" smtClean="0"/>
              <a:t>S means Specific</a:t>
            </a:r>
            <a:r>
              <a:rPr lang="en-US" b="0" i="0" dirty="0" smtClean="0"/>
              <a:t>: Knowing what the region</a:t>
            </a:r>
            <a:r>
              <a:rPr lang="en-US" b="0" i="0" baseline="0" dirty="0" smtClean="0"/>
              <a:t> </a:t>
            </a:r>
            <a:r>
              <a:rPr lang="en-US" b="0" i="0" dirty="0" smtClean="0"/>
              <a:t>wants to achieve and where they want to focus their efforts is important. As you develop specific goals, think through exactly what you hope to accomplish</a:t>
            </a:r>
            <a:r>
              <a:rPr lang="en-US" b="0" i="0" dirty="0" smtClean="0"/>
              <a:t>. </a:t>
            </a:r>
            <a:r>
              <a:rPr lang="en-US" b="0" i="0" dirty="0" smtClean="0"/>
              <a:t>Be clear.</a:t>
            </a:r>
          </a:p>
          <a:p>
            <a:pPr eaLnBrk="1" hangingPunct="1">
              <a:spcBef>
                <a:spcPct val="0"/>
              </a:spcBef>
            </a:pPr>
            <a:endParaRPr lang="en-US" b="0" i="0" dirty="0" smtClean="0"/>
          </a:p>
          <a:p>
            <a:pPr eaLnBrk="1" hangingPunct="1">
              <a:spcBef>
                <a:spcPct val="0"/>
              </a:spcBef>
            </a:pPr>
            <a:r>
              <a:rPr lang="en-US" b="0" i="0" u="sng" dirty="0" smtClean="0"/>
              <a:t>M means Measurable</a:t>
            </a:r>
            <a:r>
              <a:rPr lang="en-US" b="0" i="0" dirty="0" smtClean="0"/>
              <a:t>: Develop measures that will allow you to document whether you are moving in the right direction in terms of achieving your goals. Think about the ultimate outcomes you want to achieve and the measures you want to use to document your progress along the way.</a:t>
            </a:r>
          </a:p>
          <a:p>
            <a:pPr eaLnBrk="1" hangingPunct="1">
              <a:spcBef>
                <a:spcPct val="0"/>
              </a:spcBef>
            </a:pPr>
            <a:r>
              <a:rPr lang="en-US" b="0" i="0" dirty="0" smtClean="0"/>
              <a:t>   </a:t>
            </a:r>
          </a:p>
          <a:p>
            <a:pPr eaLnBrk="1" hangingPunct="1">
              <a:spcBef>
                <a:spcPct val="0"/>
              </a:spcBef>
            </a:pPr>
            <a:r>
              <a:rPr lang="en-US" b="0" i="0" u="sng" dirty="0" smtClean="0"/>
              <a:t>A means Attainable</a:t>
            </a:r>
            <a:r>
              <a:rPr lang="en-US" b="0" i="0" dirty="0" smtClean="0"/>
              <a:t>: Avoid embracing goals at odds with the current or anticipated resources that will be available in your region. Consider goals that align with the assets of your region. </a:t>
            </a:r>
            <a:r>
              <a:rPr lang="en-US" b="0" i="0" dirty="0" smtClean="0"/>
              <a:t>These </a:t>
            </a:r>
            <a:r>
              <a:rPr lang="en-US" b="0" i="0" dirty="0" smtClean="0"/>
              <a:t>assets could be people, volunteer groups, local institutions, or physical resources (a topic we’ll cover</a:t>
            </a:r>
            <a:r>
              <a:rPr lang="en-US" b="0" i="0" baseline="0" dirty="0" smtClean="0"/>
              <a:t> in a future SET module).</a:t>
            </a:r>
            <a:r>
              <a:rPr lang="en-US" b="0" i="0" dirty="0" smtClean="0"/>
              <a:t> </a:t>
            </a:r>
          </a:p>
          <a:p>
            <a:pPr eaLnBrk="1" hangingPunct="1">
              <a:spcBef>
                <a:spcPct val="0"/>
              </a:spcBef>
            </a:pPr>
            <a:r>
              <a:rPr lang="en-US" b="0" i="0" dirty="0" smtClean="0"/>
              <a:t>  </a:t>
            </a:r>
          </a:p>
          <a:p>
            <a:pPr marL="0" marR="0" indent="0" algn="l" defTabSz="914400" rtl="0" eaLnBrk="1" fontAlgn="base" latinLnBrk="0" hangingPunct="1">
              <a:lnSpc>
                <a:spcPct val="100000"/>
              </a:lnSpc>
              <a:spcBef>
                <a:spcPct val="0"/>
              </a:spcBef>
              <a:spcAft>
                <a:spcPct val="0"/>
              </a:spcAft>
              <a:buClrTx/>
              <a:buSzTx/>
              <a:buFontTx/>
              <a:buNone/>
              <a:tabLst/>
              <a:defRPr/>
            </a:pPr>
            <a:r>
              <a:rPr lang="en-US" b="0" i="0" u="sng" dirty="0" smtClean="0"/>
              <a:t>R means Relevant</a:t>
            </a:r>
            <a:r>
              <a:rPr lang="en-US" b="0" i="0" dirty="0" smtClean="0"/>
              <a:t>: Is the goal something that the region is truly committed to tackling? Since your region may have a variety of goals it wants to pursue related to regional economic development, taking a hard look at the importance and relevance of each specific goal is vital. Consider whether each goal will benefit the region as a whole and support</a:t>
            </a:r>
            <a:r>
              <a:rPr lang="en-US" b="0" i="0" baseline="0" dirty="0" smtClean="0"/>
              <a:t> the identified regional clusters</a:t>
            </a:r>
            <a:r>
              <a:rPr lang="en-US" b="0" i="0" dirty="0" smtClean="0"/>
              <a:t>. </a:t>
            </a:r>
          </a:p>
          <a:p>
            <a:pPr eaLnBrk="1" hangingPunct="1">
              <a:spcBef>
                <a:spcPct val="0"/>
              </a:spcBef>
            </a:pPr>
            <a:endParaRPr lang="en-US" b="0" i="0" dirty="0" smtClean="0"/>
          </a:p>
          <a:p>
            <a:pPr eaLnBrk="1" hangingPunct="1">
              <a:spcBef>
                <a:spcPct val="0"/>
              </a:spcBef>
            </a:pPr>
            <a:r>
              <a:rPr lang="en-US" b="0" i="0" u="sng" dirty="0" smtClean="0"/>
              <a:t>T means Time Framed</a:t>
            </a:r>
            <a:r>
              <a:rPr lang="en-US" b="0" i="0" dirty="0" smtClean="0"/>
              <a:t>: Having timelines for each of your goals is important. If you don’t have target dates or time frames, then you are likely going to muddle along, having no clear sense of what key actions need to be undertaken and by when. In order to keep things on track, build a timeline of when your team goals are to be accomplished.” </a:t>
            </a:r>
          </a:p>
          <a:p>
            <a:pPr eaLnBrk="1" hangingPunct="1">
              <a:spcBef>
                <a:spcPct val="0"/>
              </a:spcBef>
            </a:pPr>
            <a:endParaRPr lang="en-US" b="1" i="1" dirty="0" smtClean="0"/>
          </a:p>
          <a:p>
            <a:pPr eaLnBrk="1" hangingPunct="1">
              <a:spcBef>
                <a:spcPct val="0"/>
              </a:spcBef>
            </a:pPr>
            <a:r>
              <a:rPr lang="en-US" b="1" i="1" dirty="0" smtClean="0"/>
              <a:t>Handout </a:t>
            </a:r>
            <a:r>
              <a:rPr lang="en-US" b="1" i="1" dirty="0" smtClean="0"/>
              <a:t>Four</a:t>
            </a:r>
            <a:r>
              <a:rPr lang="en-US" b="1" dirty="0" smtClean="0"/>
              <a:t>: </a:t>
            </a:r>
            <a:r>
              <a:rPr lang="en-US" dirty="0" smtClean="0"/>
              <a:t>SMART Goals</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1" i="1" dirty="0" smtClean="0"/>
              <a:t>Adapted</a:t>
            </a:r>
            <a:r>
              <a:rPr lang="en-US" b="1" i="1" baseline="0" dirty="0" smtClean="0"/>
              <a:t> from the following </a:t>
            </a:r>
            <a:r>
              <a:rPr lang="en-US" b="1" i="1" baseline="0" dirty="0" smtClean="0"/>
              <a:t>s</a:t>
            </a:r>
            <a:r>
              <a:rPr lang="en-US" b="1" i="1" dirty="0" smtClean="0"/>
              <a:t>ource</a:t>
            </a:r>
            <a:r>
              <a:rPr lang="en-US" b="1" i="1" dirty="0" smtClean="0"/>
              <a:t>:</a:t>
            </a:r>
            <a:br>
              <a:rPr lang="en-US" b="1" i="1" dirty="0" smtClean="0"/>
            </a:br>
            <a:r>
              <a:rPr lang="en-US" b="0" dirty="0" smtClean="0"/>
              <a:t>Heathfield, S. M. (2011). Beyond smart goals. </a:t>
            </a:r>
            <a:r>
              <a:rPr lang="en-US" b="0" i="1" dirty="0" smtClean="0"/>
              <a:t>About.com Human Resources</a:t>
            </a:r>
            <a:r>
              <a:rPr lang="en-US" b="0" dirty="0" smtClean="0"/>
              <a:t>. Retrieved from</a:t>
            </a:r>
            <a:r>
              <a:rPr lang="en-US" b="0" baseline="0" dirty="0" smtClean="0"/>
              <a:t> </a:t>
            </a:r>
            <a:r>
              <a:rPr lang="en-US" b="0" dirty="0" smtClean="0"/>
              <a:t>http://humanresources.about.com/cs/performancemanage/a/goalsetting.htm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1" i="1" dirty="0" smtClean="0"/>
              <a:t>Time</a:t>
            </a:r>
            <a:r>
              <a:rPr lang="en-US" b="0" dirty="0" smtClean="0"/>
              <a:t>:  5 minutes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394F19-4CE7-418E-8ECD-829347E03CEE}"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b="1" i="1" dirty="0" smtClean="0"/>
              <a:t>Instructions:</a:t>
            </a:r>
          </a:p>
          <a:p>
            <a:pPr>
              <a:defRPr/>
            </a:pPr>
            <a:endParaRPr lang="en-US" dirty="0" smtClean="0"/>
          </a:p>
          <a:p>
            <a:pPr>
              <a:defRPr/>
            </a:pPr>
            <a:r>
              <a:rPr lang="en-US" dirty="0" smtClean="0"/>
              <a:t>This session on developing the region’s vision and goals has a clear alignment within</a:t>
            </a:r>
            <a:r>
              <a:rPr lang="en-US" baseline="0" dirty="0" smtClean="0"/>
              <a:t> the HQP elements. Emphasize to the regional team that the vision, goals, and resulting strategies should all define a clear path together</a:t>
            </a:r>
            <a:r>
              <a:rPr lang="en-US" dirty="0" smtClean="0"/>
              <a:t>.</a:t>
            </a:r>
          </a:p>
          <a:p>
            <a:pPr>
              <a:defRPr/>
            </a:pPr>
            <a:endParaRPr lang="en-US" dirty="0" smtClean="0"/>
          </a:p>
          <a:p>
            <a:pPr>
              <a:defRPr/>
            </a:pPr>
            <a:endParaRPr lang="en-US" dirty="0" smtClean="0"/>
          </a:p>
          <a:p>
            <a:pPr>
              <a:defRPr/>
            </a:pPr>
            <a:r>
              <a:rPr lang="en-US" b="1" i="1" dirty="0" smtClean="0"/>
              <a:t>Script:</a:t>
            </a:r>
          </a:p>
          <a:p>
            <a:pPr>
              <a:defRPr/>
            </a:pPr>
            <a:endParaRPr lang="en-US" dirty="0" smtClean="0"/>
          </a:p>
          <a:p>
            <a:pPr>
              <a:defRPr/>
            </a:pPr>
            <a:r>
              <a:rPr lang="en-US" dirty="0" smtClean="0"/>
              <a:t>“Today, we will begin the process of outlining a path to</a:t>
            </a:r>
            <a:r>
              <a:rPr lang="en-US" baseline="0" dirty="0" smtClean="0"/>
              <a:t> the region’s vision through its goals. These two initial steps are vital to guiding the regional team’s future path.”</a:t>
            </a:r>
          </a:p>
          <a:p>
            <a:pPr>
              <a:defRPr/>
            </a:pPr>
            <a:endParaRPr lang="en-US" dirty="0" smtClean="0"/>
          </a:p>
          <a:p>
            <a:pPr>
              <a:defRPr/>
            </a:pPr>
            <a:r>
              <a:rPr lang="en-US" u="sng" dirty="0" smtClean="0"/>
              <a:t>Aligned with the Vision and Goals</a:t>
            </a:r>
            <a:r>
              <a:rPr lang="en-US" dirty="0" smtClean="0"/>
              <a:t>: The plan must be in synch with the regional team’s vision statement</a:t>
            </a:r>
            <a:r>
              <a:rPr lang="en-US" baseline="0" dirty="0" smtClean="0"/>
              <a:t> </a:t>
            </a:r>
            <a:r>
              <a:rPr lang="en-US" dirty="0" smtClean="0"/>
              <a:t>and the specific</a:t>
            </a:r>
            <a:r>
              <a:rPr lang="en-US" baseline="0" dirty="0" smtClean="0"/>
              <a:t> goals they have developed</a:t>
            </a:r>
            <a:r>
              <a:rPr lang="en-US" dirty="0" smtClean="0"/>
              <a:t>.</a:t>
            </a:r>
          </a:p>
          <a:p>
            <a:pPr>
              <a:defRPr/>
            </a:pPr>
            <a:endParaRPr lang="en-US" dirty="0" smtClean="0"/>
          </a:p>
          <a:p>
            <a:pPr>
              <a:defRPr/>
            </a:pPr>
            <a:r>
              <a:rPr lang="en-US" b="1" i="1" dirty="0" smtClean="0"/>
              <a:t>Time</a:t>
            </a:r>
            <a:r>
              <a:rPr lang="en-US" dirty="0" smtClean="0"/>
              <a:t>:  1 minute</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3897B8C-DA07-4A72-873E-39F03BF5731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b="1" i="1" dirty="0" smtClean="0"/>
              <a:t>Instructions:</a:t>
            </a:r>
          </a:p>
          <a:p>
            <a:endParaRPr lang="en-US" dirty="0" smtClean="0"/>
          </a:p>
          <a:p>
            <a:pPr eaLnBrk="1" hangingPunct="1">
              <a:spcBef>
                <a:spcPct val="0"/>
              </a:spcBef>
            </a:pPr>
            <a:r>
              <a:rPr lang="en-US" dirty="0" smtClean="0"/>
              <a:t>A SMART goal</a:t>
            </a:r>
            <a:r>
              <a:rPr lang="en-US" baseline="0" dirty="0" smtClean="0"/>
              <a:t> e</a:t>
            </a:r>
            <a:r>
              <a:rPr lang="en-US" dirty="0" smtClean="0"/>
              <a:t>xample</a:t>
            </a:r>
            <a:r>
              <a:rPr lang="en-US" baseline="0" dirty="0" smtClean="0"/>
              <a:t> is presented on this slide</a:t>
            </a:r>
            <a:r>
              <a:rPr lang="en-US" dirty="0" smtClean="0"/>
              <a:t>. Share with the participants how the five key elements of a SMART goal are found</a:t>
            </a:r>
            <a:r>
              <a:rPr lang="en-US" baseline="0" dirty="0" smtClean="0"/>
              <a:t> in this statement.    </a:t>
            </a:r>
            <a:r>
              <a:rPr lang="en-US" dirty="0" smtClean="0"/>
              <a:t>  </a:t>
            </a:r>
          </a:p>
          <a:p>
            <a:endParaRPr lang="en-US" b="1" i="1" dirty="0" smtClean="0"/>
          </a:p>
          <a:p>
            <a:endParaRPr lang="en-US" b="1" i="1" dirty="0" smtClean="0"/>
          </a:p>
          <a:p>
            <a:r>
              <a:rPr lang="en-US" b="1" i="1" dirty="0" smtClean="0"/>
              <a:t>Script:</a:t>
            </a:r>
          </a:p>
          <a:p>
            <a:endParaRPr lang="en-US" dirty="0" smtClean="0"/>
          </a:p>
          <a:p>
            <a:r>
              <a:rPr lang="en-US" dirty="0" smtClean="0"/>
              <a:t>“We want to share with you an example of</a:t>
            </a:r>
            <a:r>
              <a:rPr lang="en-US" baseline="0" dirty="0" smtClean="0"/>
              <a:t> a SMART goal and demonstrate how it can be dissected into its five major parts. Take a look at the five labels that have been assigned to the different parts of the goal statement. This is a good example of how a goal can be concise but still contain all the SMART elements.”</a:t>
            </a:r>
          </a:p>
          <a:p>
            <a:endParaRPr lang="en-US" baseline="0" dirty="0" smtClean="0"/>
          </a:p>
          <a:p>
            <a:r>
              <a:rPr lang="en-US" b="1" i="1" baseline="0" dirty="0" smtClean="0"/>
              <a:t>Time</a:t>
            </a:r>
            <a:r>
              <a:rPr lang="en-US" baseline="0" dirty="0" smtClean="0"/>
              <a:t>:  1 minute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b="1" i="1" dirty="0" smtClean="0"/>
              <a:t>Instructions:</a:t>
            </a:r>
            <a:r>
              <a:rPr lang="en-US" dirty="0" smtClean="0"/>
              <a:t> </a:t>
            </a:r>
            <a:r>
              <a:rPr lang="en-US" b="1" i="1" dirty="0" smtClean="0"/>
              <a:t> </a:t>
            </a:r>
            <a:endParaRPr lang="en-US" dirty="0" smtClean="0"/>
          </a:p>
          <a:p>
            <a:pPr eaLnBrk="1" hangingPunct="1">
              <a:defRPr/>
            </a:pPr>
            <a:endParaRPr lang="en-US" dirty="0" smtClean="0"/>
          </a:p>
          <a:p>
            <a:pPr eaLnBrk="1" hangingPunct="1">
              <a:defRPr/>
            </a:pPr>
            <a:r>
              <a:rPr lang="en-US" baseline="0" dirty="0" smtClean="0"/>
              <a:t>This process is crucial in moving through the next sessions. </a:t>
            </a:r>
            <a:r>
              <a:rPr lang="en-US" baseline="0" dirty="0" smtClean="0"/>
              <a:t>While </a:t>
            </a:r>
            <a:r>
              <a:rPr lang="en-US" baseline="0" dirty="0" smtClean="0"/>
              <a:t>the team will have opportunity to refine and revisit these goals, they will define much of the remaining work.</a:t>
            </a:r>
          </a:p>
          <a:p>
            <a:pPr eaLnBrk="1" hangingPunct="1">
              <a:defRPr/>
            </a:pPr>
            <a:endParaRPr lang="en-US" dirty="0" smtClean="0"/>
          </a:p>
          <a:p>
            <a:pPr eaLnBrk="1" hangingPunct="1">
              <a:defRPr/>
            </a:pPr>
            <a:endParaRPr lang="en-US" b="1" i="1" dirty="0" smtClean="0"/>
          </a:p>
          <a:p>
            <a:pPr eaLnBrk="1" hangingPunct="1">
              <a:defRPr/>
            </a:pPr>
            <a:r>
              <a:rPr lang="en-US" b="1" i="1" dirty="0" smtClean="0"/>
              <a:t>Script: </a:t>
            </a:r>
            <a:endParaRPr lang="en-US" dirty="0" smtClean="0"/>
          </a:p>
          <a:p>
            <a:pPr eaLnBrk="1" hangingPunct="1">
              <a:defRPr/>
            </a:pPr>
            <a:r>
              <a:rPr lang="en-US" b="1" i="1" dirty="0" smtClean="0"/>
              <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“Using the goals your</a:t>
            </a:r>
            <a:r>
              <a:rPr lang="en-US" baseline="0" dirty="0" smtClean="0"/>
              <a:t> region has identified, let’s take some time to refine them into SMART goals. </a:t>
            </a:r>
            <a:r>
              <a:rPr lang="en-US" baseline="0" dirty="0" smtClean="0"/>
              <a:t>You </a:t>
            </a:r>
            <a:r>
              <a:rPr lang="en-US" baseline="0" dirty="0" smtClean="0"/>
              <a:t>have a handout that looks like the chart on this slide</a:t>
            </a:r>
            <a:r>
              <a:rPr lang="en-US" baseline="0" dirty="0" smtClean="0"/>
              <a:t>. </a:t>
            </a:r>
            <a:r>
              <a:rPr lang="en-US" baseline="0" dirty="0" smtClean="0"/>
              <a:t>Begin by writing the goals “as is” in the space at the top. </a:t>
            </a:r>
            <a:r>
              <a:rPr lang="en-US" baseline="0" dirty="0" smtClean="0"/>
              <a:t>Then </a:t>
            </a:r>
            <a:r>
              <a:rPr lang="en-US" baseline="0" dirty="0" smtClean="0"/>
              <a:t>use the following rows to examine each aspect to ensure the goal is SMART.  If not, what changes do you need to make</a:t>
            </a:r>
            <a:r>
              <a:rPr lang="en-US" baseline="0" dirty="0" smtClean="0"/>
              <a:t>? </a:t>
            </a:r>
            <a:r>
              <a:rPr lang="en-US" baseline="0" dirty="0" smtClean="0"/>
              <a:t>Finally, write your refined SMART goal in the bottom row.” </a:t>
            </a:r>
            <a:r>
              <a:rPr lang="en-US" baseline="0" dirty="0" smtClean="0"/>
              <a:t>[</a:t>
            </a:r>
            <a:r>
              <a:rPr lang="en-US" baseline="0" dirty="0" smtClean="0"/>
              <a:t>Depending on the size of the group and the overall number of selected goals, you may want to break the group into small teams and ask each team to refine one goal.]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u="none" dirty="0" smtClean="0"/>
          </a:p>
          <a:p>
            <a:pPr eaLnBrk="1" fontAlgn="auto" hangingPunct="1">
              <a:spcBef>
                <a:spcPts val="0"/>
              </a:spcBef>
              <a:spcAft>
                <a:spcPts val="0"/>
              </a:spcAft>
              <a:defRPr/>
            </a:pPr>
            <a:r>
              <a:rPr lang="en-US" b="1" i="1" u="none" dirty="0" smtClean="0"/>
              <a:t>Handout</a:t>
            </a:r>
            <a:r>
              <a:rPr lang="en-US" b="1" i="1" u="none" baseline="0" dirty="0" smtClean="0"/>
              <a:t> </a:t>
            </a:r>
            <a:r>
              <a:rPr lang="en-US" b="1" i="1" u="none" baseline="0" dirty="0" smtClean="0"/>
              <a:t>Five</a:t>
            </a:r>
            <a:r>
              <a:rPr lang="en-US" b="1" u="none" baseline="0" dirty="0" smtClean="0"/>
              <a:t>: </a:t>
            </a:r>
            <a:r>
              <a:rPr lang="en-US" sz="1200" b="0" kern="1200" dirty="0" smtClean="0">
                <a:solidFill>
                  <a:schemeClr val="tx1"/>
                </a:solidFill>
                <a:latin typeface="+mn-lt"/>
                <a:ea typeface="+mn-ea"/>
                <a:cs typeface="+mn-cs"/>
              </a:rPr>
              <a:t>SMART Goal Worksheet</a:t>
            </a:r>
          </a:p>
          <a:p>
            <a:pPr eaLnBrk="1" fontAlgn="auto" hangingPunct="1">
              <a:spcBef>
                <a:spcPts val="0"/>
              </a:spcBef>
              <a:spcAft>
                <a:spcPts val="0"/>
              </a:spcAft>
              <a:defRPr/>
            </a:pPr>
            <a:endParaRPr lang="en-US" sz="1200" b="0" kern="1200" dirty="0" smtClean="0">
              <a:solidFill>
                <a:schemeClr val="tx1"/>
              </a:solidFill>
              <a:latin typeface="+mn-lt"/>
              <a:ea typeface="+mn-ea"/>
              <a:cs typeface="+mn-cs"/>
            </a:endParaRPr>
          </a:p>
          <a:p>
            <a:pPr eaLnBrk="1" fontAlgn="auto" hangingPunct="1">
              <a:spcBef>
                <a:spcPts val="0"/>
              </a:spcBef>
              <a:spcAft>
                <a:spcPts val="0"/>
              </a:spcAft>
              <a:defRPr/>
            </a:pPr>
            <a:r>
              <a:rPr lang="en-US" sz="1200" b="1" i="1" kern="1200" dirty="0" smtClean="0">
                <a:solidFill>
                  <a:schemeClr val="tx1"/>
                </a:solidFill>
                <a:latin typeface="+mn-lt"/>
                <a:ea typeface="+mn-ea"/>
                <a:cs typeface="+mn-cs"/>
              </a:rPr>
              <a:t>Time:  </a:t>
            </a:r>
            <a:r>
              <a:rPr lang="en-US" sz="1200" b="0" kern="1200" dirty="0" smtClean="0">
                <a:solidFill>
                  <a:schemeClr val="tx1"/>
                </a:solidFill>
                <a:latin typeface="+mn-lt"/>
                <a:ea typeface="+mn-ea"/>
                <a:cs typeface="+mn-cs"/>
              </a:rPr>
              <a:t>10 minutes</a:t>
            </a:r>
            <a:endParaRPr lang="en-US" b="0"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AD8038-B790-4A80-8F86-BC857283C9B4}"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Instructions:</a:t>
            </a:r>
          </a:p>
          <a:p>
            <a:pPr eaLnBrk="1" hangingPunct="1">
              <a:spcBef>
                <a:spcPct val="0"/>
              </a:spcBef>
            </a:pPr>
            <a:endParaRPr lang="en-US" dirty="0" smtClean="0"/>
          </a:p>
          <a:p>
            <a:pPr eaLnBrk="1" hangingPunct="1">
              <a:spcBef>
                <a:spcPct val="0"/>
              </a:spcBef>
            </a:pPr>
            <a:r>
              <a:rPr lang="en-US" dirty="0" smtClean="0"/>
              <a:t>Review with the team some specific activities that might need to be completed prior to their next meeting.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i="1" dirty="0" smtClean="0"/>
              <a:t>Script:</a:t>
            </a:r>
          </a:p>
          <a:p>
            <a:pPr eaLnBrk="1" hangingPunct="1">
              <a:spcBef>
                <a:spcPct val="0"/>
              </a:spcBef>
            </a:pPr>
            <a:endParaRPr lang="en-US" dirty="0" smtClean="0"/>
          </a:p>
          <a:p>
            <a:pPr eaLnBrk="1" hangingPunct="1">
              <a:spcBef>
                <a:spcPct val="0"/>
              </a:spcBef>
            </a:pPr>
            <a:r>
              <a:rPr lang="en-US" dirty="0" smtClean="0"/>
              <a:t>“A lot of significant planning work was done during this session today</a:t>
            </a:r>
            <a:r>
              <a:rPr lang="en-US" dirty="0" smtClean="0"/>
              <a:t>. </a:t>
            </a:r>
            <a:r>
              <a:rPr lang="en-US" dirty="0" smtClean="0"/>
              <a:t>However, in order to prepare for the</a:t>
            </a:r>
            <a:r>
              <a:rPr lang="en-US" baseline="0" dirty="0" smtClean="0"/>
              <a:t> next session, we need to finalize the vision statement and SMART goals. </a:t>
            </a:r>
            <a:r>
              <a:rPr lang="en-US" baseline="0" dirty="0" smtClean="0"/>
              <a:t>Who </a:t>
            </a:r>
            <a:r>
              <a:rPr lang="en-US" baseline="0" dirty="0" smtClean="0"/>
              <a:t>would volunteer to work on these and send out to the team before our next session</a:t>
            </a:r>
            <a:r>
              <a:rPr lang="en-US" baseline="0" dirty="0" smtClean="0"/>
              <a:t>? </a:t>
            </a:r>
            <a:r>
              <a:rPr lang="en-US" baseline="0" dirty="0" smtClean="0"/>
              <a:t>Are there other items that are needed?</a:t>
            </a:r>
            <a:r>
              <a:rPr lang="en-US" dirty="0" smtClean="0"/>
              <a:t>”  </a:t>
            </a:r>
          </a:p>
          <a:p>
            <a:pPr eaLnBrk="1" hangingPunct="1">
              <a:spcBef>
                <a:spcPct val="0"/>
              </a:spcBef>
            </a:pPr>
            <a:endParaRPr lang="en-US" dirty="0" smtClean="0"/>
          </a:p>
          <a:p>
            <a:pPr eaLnBrk="1" hangingPunct="1">
              <a:spcBef>
                <a:spcPct val="0"/>
              </a:spcBef>
            </a:pPr>
            <a:r>
              <a:rPr lang="en-US" dirty="0" smtClean="0"/>
              <a:t>[Check in with the team to make sure that</a:t>
            </a:r>
            <a:r>
              <a:rPr lang="en-US" baseline="0" dirty="0" smtClean="0"/>
              <a:t> any previous progress or work toward writing the plan as they go is being completed and vetted with the entire group.]</a:t>
            </a:r>
          </a:p>
          <a:p>
            <a:pPr eaLnBrk="1" hangingPunct="1">
              <a:spcBef>
                <a:spcPct val="0"/>
              </a:spcBef>
            </a:pPr>
            <a:endParaRPr lang="en-US" baseline="0" dirty="0" smtClean="0"/>
          </a:p>
          <a:p>
            <a:pPr eaLnBrk="1" hangingPunct="1">
              <a:spcBef>
                <a:spcPct val="0"/>
              </a:spcBef>
            </a:pPr>
            <a:r>
              <a:rPr lang="en-US" b="1" i="1" baseline="0" dirty="0" smtClean="0"/>
              <a:t>Time</a:t>
            </a:r>
            <a:r>
              <a:rPr lang="en-US" baseline="0" dirty="0" smtClean="0"/>
              <a:t>: 1 minute</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CF03AD-294A-4942-B389-9C748C06B09A}"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Instructions:</a:t>
            </a:r>
          </a:p>
          <a:p>
            <a:pPr eaLnBrk="1" hangingPunct="1">
              <a:spcBef>
                <a:spcPct val="0"/>
              </a:spcBef>
            </a:pPr>
            <a:endParaRPr lang="en-US" dirty="0" smtClean="0"/>
          </a:p>
          <a:p>
            <a:pPr eaLnBrk="1" hangingPunct="1">
              <a:spcBef>
                <a:spcPct val="0"/>
              </a:spcBef>
            </a:pPr>
            <a:r>
              <a:rPr lang="en-US" dirty="0" smtClean="0"/>
              <a:t>Briefly review what will be covered in the next module.</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1" i="1" dirty="0" smtClean="0"/>
              <a:t>Script:</a:t>
            </a:r>
          </a:p>
          <a:p>
            <a:pPr eaLnBrk="1" hangingPunct="1">
              <a:spcBef>
                <a:spcPct val="0"/>
              </a:spcBef>
            </a:pPr>
            <a:endParaRPr lang="en-US" dirty="0" smtClean="0"/>
          </a:p>
          <a:p>
            <a:pPr eaLnBrk="1" hangingPunct="1">
              <a:spcBef>
                <a:spcPct val="0"/>
              </a:spcBef>
            </a:pPr>
            <a:r>
              <a:rPr lang="en-US" dirty="0" smtClean="0"/>
              <a:t>“In the next module</a:t>
            </a:r>
            <a:r>
              <a:rPr lang="en-US" baseline="0" dirty="0" smtClean="0"/>
              <a:t>, we will explore the regional assets that can be used in support of the regional goals</a:t>
            </a:r>
            <a:r>
              <a:rPr lang="en-US" baseline="0" dirty="0" smtClean="0"/>
              <a:t>. </a:t>
            </a:r>
            <a:r>
              <a:rPr lang="en-US" baseline="0" dirty="0" smtClean="0"/>
              <a:t>These assets can take on a number of forms.” </a:t>
            </a:r>
          </a:p>
          <a:p>
            <a:pPr eaLnBrk="1" hangingPunct="1">
              <a:spcBef>
                <a:spcPct val="0"/>
              </a:spcBef>
            </a:pPr>
            <a:endParaRPr lang="en-US" baseline="0" dirty="0" smtClean="0"/>
          </a:p>
          <a:p>
            <a:pPr eaLnBrk="1" hangingPunct="1">
              <a:spcBef>
                <a:spcPct val="0"/>
              </a:spcBef>
            </a:pPr>
            <a:r>
              <a:rPr lang="en-US" b="1" i="1" baseline="0" dirty="0" smtClean="0"/>
              <a:t>Time</a:t>
            </a:r>
            <a:r>
              <a:rPr lang="en-US" baseline="0" dirty="0" smtClean="0"/>
              <a:t>:  1 minute</a:t>
            </a: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0288A-0A07-4E9F-83EE-FB032C6941D6}"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i="1" dirty="0" smtClean="0"/>
              <a:t>Instructions: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Take a few minutes at the end of the module to ask individuals what they felt were the major takeaways. What did they find most valuable and what remains a bit unclear to them? Take time to clarify these items, as appropriate.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i="1" dirty="0" smtClean="0"/>
              <a:t>Script: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“Let’s take this time to reflect on today’s session. Tell me what you found most useful or valuable. </a:t>
            </a:r>
            <a:r>
              <a:rPr lang="en-US" dirty="0" smtClean="0"/>
              <a:t>What</a:t>
            </a:r>
            <a:r>
              <a:rPr lang="en-US" dirty="0" smtClean="0"/>
              <a:t>, if anything, remains a bit fuzzy to you? What needs to be clarified? Any other thoughts or observations about this module?”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i="1" dirty="0" smtClean="0"/>
              <a:t>Time:</a:t>
            </a:r>
            <a:r>
              <a:rPr lang="en-US" b="1" i="1" baseline="0" dirty="0" smtClean="0"/>
              <a:t>  </a:t>
            </a:r>
            <a:r>
              <a:rPr lang="en-US" baseline="0" dirty="0" smtClean="0"/>
              <a:t>5 minutes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8E82EA-C948-4467-B51C-3409414B16D9}" type="slidenum">
              <a:rPr lang="en-US" smtClean="0"/>
              <a:pPr fontAlgn="base">
                <a:spcBef>
                  <a:spcPct val="0"/>
                </a:spcBef>
                <a:spcAft>
                  <a:spcPct val="0"/>
                </a:spcAft>
                <a:defRPr/>
              </a:pPr>
              <a:t>24</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Instructions:</a:t>
            </a:r>
          </a:p>
          <a:p>
            <a:pPr eaLnBrk="1" hangingPunct="1">
              <a:spcBef>
                <a:spcPct val="0"/>
              </a:spcBef>
            </a:pPr>
            <a:endParaRPr lang="en-US" dirty="0" smtClean="0"/>
          </a:p>
          <a:p>
            <a:pPr eaLnBrk="1" hangingPunct="1">
              <a:spcBef>
                <a:spcPct val="0"/>
              </a:spcBef>
            </a:pPr>
            <a:r>
              <a:rPr lang="en-US" dirty="0" smtClean="0"/>
              <a:t>Briefly share the content of this module. Today’s work on writing a regional vision statement and drafting initial</a:t>
            </a:r>
            <a:r>
              <a:rPr lang="en-US" baseline="0" dirty="0" smtClean="0"/>
              <a:t> SMART goals will be significant steps toward the development of the High Quality Plan.</a:t>
            </a:r>
            <a:r>
              <a:rPr lang="en-US" dirty="0" smtClean="0"/>
              <a:t>  </a:t>
            </a:r>
          </a:p>
          <a:p>
            <a:pPr eaLnBrk="1" hangingPunct="1">
              <a:spcBef>
                <a:spcPct val="0"/>
              </a:spcBef>
            </a:pPr>
            <a:endParaRPr lang="en-US" dirty="0" smtClean="0"/>
          </a:p>
          <a:p>
            <a:pPr eaLnBrk="1" hangingPunct="1">
              <a:spcBef>
                <a:spcPct val="0"/>
              </a:spcBef>
            </a:pPr>
            <a:r>
              <a:rPr lang="en-US" dirty="0" smtClean="0"/>
              <a:t/>
            </a:r>
            <a:br>
              <a:rPr lang="en-US" dirty="0" smtClean="0"/>
            </a:br>
            <a:r>
              <a:rPr lang="en-US" b="1" i="1" dirty="0" smtClean="0"/>
              <a:t>Script:</a:t>
            </a:r>
          </a:p>
          <a:p>
            <a:pPr eaLnBrk="1" hangingPunct="1">
              <a:spcBef>
                <a:spcPct val="0"/>
              </a:spcBef>
            </a:pPr>
            <a:endParaRPr lang="en-US" dirty="0" smtClean="0"/>
          </a:p>
          <a:p>
            <a:pPr eaLnBrk="1" hangingPunct="1">
              <a:spcBef>
                <a:spcPct val="0"/>
              </a:spcBef>
            </a:pPr>
            <a:r>
              <a:rPr lang="en-US" dirty="0" smtClean="0"/>
              <a:t>“The first task</a:t>
            </a:r>
            <a:r>
              <a:rPr lang="en-US" baseline="0" dirty="0" smtClean="0"/>
              <a:t> of the day will be to write the region’s vision statement. This is an important effort in that it sets the overall direction for the regional plan. With that step complete, the team will then write draft goals based on SMART principles and established on the foundation of the previous sessions’ work (evidence based).”</a:t>
            </a:r>
          </a:p>
          <a:p>
            <a:pPr eaLnBrk="1" hangingPunct="1">
              <a:spcBef>
                <a:spcPct val="0"/>
              </a:spcBef>
            </a:pPr>
            <a:endParaRPr lang="en-US" baseline="0" dirty="0" smtClean="0"/>
          </a:p>
          <a:p>
            <a:pPr eaLnBrk="1" hangingPunct="1">
              <a:spcBef>
                <a:spcPct val="0"/>
              </a:spcBef>
            </a:pPr>
            <a:r>
              <a:rPr lang="en-US" b="1" i="1" baseline="0" dirty="0" smtClean="0"/>
              <a:t>Time</a:t>
            </a:r>
            <a:r>
              <a:rPr lang="en-US" baseline="0" dirty="0" smtClean="0"/>
              <a:t>: 1 minute</a:t>
            </a:r>
          </a:p>
          <a:p>
            <a:pPr eaLnBrk="1" hangingPunct="1">
              <a:spcBef>
                <a:spcPct val="0"/>
              </a:spcBef>
            </a:pPr>
            <a:r>
              <a:rPr lang="en-US" baseline="0" dirty="0" smtClean="0"/>
              <a:t> </a:t>
            </a: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33A4F9-41AF-411F-BCB2-B8669BA5405D}"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i="1" dirty="0" smtClean="0"/>
              <a:t>Instructions: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Read the statements on this slide,</a:t>
            </a:r>
            <a:r>
              <a:rPr lang="en-US" baseline="0" dirty="0" smtClean="0"/>
              <a:t> and t</a:t>
            </a:r>
            <a:r>
              <a:rPr lang="en-US" dirty="0" smtClean="0"/>
              <a:t>hen ask the participants to share their reactions to the two statements.</a:t>
            </a:r>
            <a:r>
              <a:rPr lang="en-US" baseline="0" dirty="0" smtClean="0"/>
              <a:t> </a:t>
            </a:r>
            <a:r>
              <a:rPr lang="en-US" dirty="0" smtClean="0"/>
              <a:t>Can they identify with either (or both) of these statements? Call on a small number of people to share their thoughts.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i="1" dirty="0" smtClean="0"/>
              <a:t>Script: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Japanese proverb really hits at the heart of why having a vision is so crucial to the work of your regional team. The first portion of the proverb states: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‘Vision without action is a daydream’</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I’m sure you’ve worked with people, or have served on committees, that have done a superb job of coming up with great ideas, but they struggle in getting things off the ground. They may be great thinkers, but they’re not great doers. Having a vision is great, but if you’re paralyzed in your ability to get things off the ground, then there</a:t>
            </a:r>
            <a:r>
              <a:rPr lang="en-US" baseline="0" dirty="0" smtClean="0"/>
              <a:t> is</a:t>
            </a:r>
            <a:r>
              <a:rPr lang="en-US" dirty="0" smtClean="0"/>
              <a:t> little hope you’ll ever achieve your vision.</a:t>
            </a:r>
            <a:r>
              <a:rPr lang="en-US" baseline="0" dirty="0" smtClean="0"/>
              <a:t> Y</a:t>
            </a:r>
            <a:r>
              <a:rPr lang="en-US" dirty="0" smtClean="0"/>
              <a:t>ou are simply daydreaming.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Now, let’s look at the second portion: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‘Action without vision is a nightmare.’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Again, many of you have carried out activities but were frustrated because</a:t>
            </a:r>
            <a:r>
              <a:rPr lang="en-US" baseline="0" dirty="0" smtClean="0"/>
              <a:t> </a:t>
            </a:r>
            <a:r>
              <a:rPr lang="en-US" dirty="0" smtClean="0"/>
              <a:t>you didn’t know where these efforts were going or what they intended to achieve. Without a vision in place, it’s easy for your actions to lead to chaos. When that happens, you have a nightmare on your hands.”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i="1" dirty="0" smtClean="0"/>
              <a:t>Time</a:t>
            </a:r>
            <a:r>
              <a:rPr lang="en-US" dirty="0" smtClean="0"/>
              <a:t>:  </a:t>
            </a:r>
            <a:r>
              <a:rPr lang="en-US" dirty="0" smtClean="0"/>
              <a:t>2 </a:t>
            </a:r>
            <a:r>
              <a:rPr lang="en-US" dirty="0" smtClean="0"/>
              <a:t>minutes</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4CE839-E62E-4ADE-AE53-1EA40271DCF4}"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i="1" dirty="0" smtClean="0"/>
              <a:t>Instructions: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Read the statement by Jonathan Swift about vision. Then, share with your participants the characteristics of a vision.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i="1" dirty="0" smtClean="0"/>
              <a:t>Script: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 what’s this thing we call vision? According to Jonathan Swift, it is the art of seeing the invisible.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number</a:t>
            </a:r>
            <a:r>
              <a:rPr lang="en-US" baseline="0" dirty="0" smtClean="0"/>
              <a:t> </a:t>
            </a:r>
            <a:r>
              <a:rPr lang="en-US" dirty="0" smtClean="0"/>
              <a:t>of books written over the past several years highlight some of our nation’s most effective and successful public, private, and not-for-profit sector leaders. A common theme associated</a:t>
            </a:r>
            <a:r>
              <a:rPr lang="en-US" baseline="0" dirty="0" smtClean="0"/>
              <a:t> with many of these </a:t>
            </a:r>
            <a:r>
              <a:rPr lang="en-US" dirty="0" smtClean="0"/>
              <a:t>individuals is that they seem to be visionary – they see things that others oftentimes cannot see. Even in your own experiences, you</a:t>
            </a:r>
            <a:r>
              <a:rPr lang="en-US" baseline="0" dirty="0" smtClean="0"/>
              <a:t> may feel e</a:t>
            </a:r>
            <a:r>
              <a:rPr lang="en-US" dirty="0" smtClean="0"/>
              <a:t>nergized when you work with someone who seems to have a vision about the direction of</a:t>
            </a:r>
            <a:r>
              <a:rPr lang="en-US" baseline="0" dirty="0" smtClean="0"/>
              <a:t> his/her</a:t>
            </a:r>
            <a:r>
              <a:rPr lang="en-US" dirty="0" smtClean="0"/>
              <a:t> company, organization, or agency.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Some important characteristics of a vision:  </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baseline="0" dirty="0" smtClean="0"/>
              <a:t>  </a:t>
            </a:r>
            <a:r>
              <a:rPr lang="en-US" dirty="0" smtClean="0"/>
              <a:t>It focuses on the future – something we hope to achieve someday in the region.</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baseline="0" dirty="0" smtClean="0"/>
              <a:t>  </a:t>
            </a:r>
            <a:r>
              <a:rPr lang="en-US" dirty="0" smtClean="0"/>
              <a:t>It expresses the hopes, aspirations and dreams you have for the</a:t>
            </a:r>
            <a:r>
              <a:rPr lang="en-US" baseline="0" dirty="0" smtClean="0"/>
              <a:t> </a:t>
            </a:r>
            <a:r>
              <a:rPr lang="en-US" dirty="0" smtClean="0"/>
              <a:t>region.</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baseline="0" dirty="0" smtClean="0"/>
              <a:t>  </a:t>
            </a:r>
            <a:r>
              <a:rPr lang="en-US" dirty="0" smtClean="0"/>
              <a:t>It delineates what you want your region to be – not so much now, but in years to come.”    </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b="1" i="1" dirty="0" smtClean="0"/>
              <a:t>Time:  </a:t>
            </a:r>
            <a:r>
              <a:rPr lang="en-US" b="0" i="0" dirty="0" smtClean="0"/>
              <a:t>2 minutes</a:t>
            </a:r>
          </a:p>
          <a:p>
            <a:pPr eaLnBrk="1" fontAlgn="auto" hangingPunct="1">
              <a:spcBef>
                <a:spcPts val="0"/>
              </a:spcBef>
              <a:spcAft>
                <a:spcPts val="0"/>
              </a:spcAft>
              <a:defRPr/>
            </a:pPr>
            <a:endParaRPr lang="en-US" b="0" i="0"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D5623-E7B4-4B2B-9D1F-5A8DDDF25CC0}"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i="1" dirty="0" smtClean="0"/>
              <a:t>Instructions: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Having discussed what we mean by a vision, the next step is to put that vision into words that</a:t>
            </a:r>
            <a:r>
              <a:rPr lang="en-US" baseline="0" dirty="0" smtClean="0"/>
              <a:t> </a:t>
            </a:r>
            <a:r>
              <a:rPr lang="en-US" dirty="0" smtClean="0"/>
              <a:t>provide local</a:t>
            </a:r>
            <a:r>
              <a:rPr lang="en-US" baseline="0" dirty="0" smtClean="0"/>
              <a:t> p</a:t>
            </a:r>
            <a:r>
              <a:rPr lang="en-US" dirty="0" smtClean="0"/>
              <a:t>eople, organizations, and communities with an understanding of the team’s hopes and aspirations for the region.</a:t>
            </a:r>
            <a:r>
              <a:rPr lang="en-US" baseline="0" dirty="0" smtClean="0"/>
              <a:t> </a:t>
            </a:r>
            <a:r>
              <a:rPr lang="en-US" dirty="0" smtClean="0"/>
              <a:t>The slide identifies the various elements that should be incorporated into a strong vision statement. Don’t worry if your participants struggle with this topic, as writing a strong regional vision statement is tough work. However, it</a:t>
            </a:r>
            <a:r>
              <a:rPr lang="en-US" baseline="0" dirty="0" smtClean="0"/>
              <a:t> is work that is worth the effort</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i="1" dirty="0" smtClean="0"/>
              <a:t>Script: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“Preparing a vision statement is not easy. It requires some careful thought and discussion on the part of your team</a:t>
            </a:r>
            <a:r>
              <a:rPr lang="en-US" baseline="0" dirty="0" smtClean="0"/>
              <a:t> </a:t>
            </a:r>
            <a:r>
              <a:rPr lang="en-US" dirty="0" smtClean="0"/>
              <a:t>and others. Fortunately, we</a:t>
            </a:r>
            <a:r>
              <a:rPr lang="en-US" baseline="0" dirty="0" smtClean="0"/>
              <a:t> </a:t>
            </a:r>
            <a:r>
              <a:rPr lang="en-US" dirty="0" smtClean="0"/>
              <a:t>have five core elements that should</a:t>
            </a:r>
            <a:r>
              <a:rPr lang="en-US" baseline="0" dirty="0" smtClean="0"/>
              <a:t> be captured in a</a:t>
            </a:r>
            <a:r>
              <a:rPr lang="en-US" dirty="0" smtClean="0"/>
              <a:t> vision statement</a:t>
            </a:r>
            <a:r>
              <a:rPr lang="en-US" baseline="0" dirty="0" smtClean="0"/>
              <a:t> </a:t>
            </a:r>
            <a:r>
              <a:rPr lang="en-US" dirty="0" smtClean="0"/>
              <a:t>noted in our slide. As you begin to develop a vision statement for your regional team – or consider ways to refine your existing vision statement – try to make sure the vision statement:</a:t>
            </a:r>
          </a:p>
          <a:p>
            <a:pPr marL="228600" indent="-228600" eaLnBrk="1" fontAlgn="auto" hangingPunct="1">
              <a:spcBef>
                <a:spcPts val="0"/>
              </a:spcBef>
              <a:spcAft>
                <a:spcPts val="0"/>
              </a:spcAft>
              <a:buFontTx/>
              <a:buAutoNum type="alphaLcParenBoth"/>
              <a:defRPr/>
            </a:pPr>
            <a:endParaRPr lang="en-US" dirty="0" smtClean="0"/>
          </a:p>
          <a:p>
            <a:pPr marL="228600" indent="-228600" eaLnBrk="1" fontAlgn="auto" hangingPunct="1">
              <a:spcBef>
                <a:spcPts val="0"/>
              </a:spcBef>
              <a:spcAft>
                <a:spcPts val="0"/>
              </a:spcAft>
              <a:buFontTx/>
              <a:buAutoNum type="alphaLcParenBoth"/>
              <a:defRPr/>
            </a:pPr>
            <a:r>
              <a:rPr lang="en-US" dirty="0" smtClean="0"/>
              <a:t> Focuses on the future</a:t>
            </a:r>
          </a:p>
          <a:p>
            <a:pPr marL="228600" indent="-228600" eaLnBrk="1" fontAlgn="auto" hangingPunct="1">
              <a:spcBef>
                <a:spcPts val="0"/>
              </a:spcBef>
              <a:spcAft>
                <a:spcPts val="0"/>
              </a:spcAft>
              <a:buFontTx/>
              <a:buAutoNum type="alphaLcParenBoth"/>
              <a:defRPr/>
            </a:pPr>
            <a:r>
              <a:rPr lang="en-US" dirty="0" smtClean="0"/>
              <a:t> Gives attention to the nature and direction of the change you envision for the region</a:t>
            </a:r>
          </a:p>
          <a:p>
            <a:pPr marL="228600" indent="-228600" eaLnBrk="1" fontAlgn="auto" hangingPunct="1">
              <a:spcBef>
                <a:spcPts val="0"/>
              </a:spcBef>
              <a:spcAft>
                <a:spcPts val="0"/>
              </a:spcAft>
              <a:buFontTx/>
              <a:buAutoNum type="alphaLcParenBoth"/>
              <a:defRPr/>
            </a:pPr>
            <a:r>
              <a:rPr lang="en-US" dirty="0" smtClean="0"/>
              <a:t> Highlights the purpose of your efforts and includes the values to which you subscribe in the region</a:t>
            </a:r>
          </a:p>
          <a:p>
            <a:pPr marL="228600" indent="-228600" eaLnBrk="1" fontAlgn="auto" hangingPunct="1">
              <a:spcBef>
                <a:spcPts val="0"/>
              </a:spcBef>
              <a:spcAft>
                <a:spcPts val="0"/>
              </a:spcAft>
              <a:buFontTx/>
              <a:buAutoNum type="alphaLcParenBoth"/>
              <a:defRPr/>
            </a:pPr>
            <a:r>
              <a:rPr lang="en-US" dirty="0" smtClean="0"/>
              <a:t> Is written in such a way that it inspires people, groups and communities in your region</a:t>
            </a:r>
          </a:p>
          <a:p>
            <a:pPr marL="228600" indent="-228600" eaLnBrk="1" fontAlgn="auto" hangingPunct="1">
              <a:spcBef>
                <a:spcPts val="0"/>
              </a:spcBef>
              <a:spcAft>
                <a:spcPts val="0"/>
              </a:spcAft>
              <a:buFontTx/>
              <a:buAutoNum type="alphaLcParenBoth"/>
              <a:defRPr/>
            </a:pPr>
            <a:r>
              <a:rPr lang="en-US" baseline="0" dirty="0" smtClean="0"/>
              <a:t> </a:t>
            </a:r>
            <a:r>
              <a:rPr lang="en-US" dirty="0" smtClean="0"/>
              <a:t>Represents something that won’t soon become outdated,</a:t>
            </a:r>
            <a:r>
              <a:rPr lang="en-US" baseline="0" dirty="0" smtClean="0"/>
              <a:t> as</a:t>
            </a:r>
            <a:r>
              <a:rPr lang="en-US" dirty="0" smtClean="0"/>
              <a:t> it remains relevant for many years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No doubt, it may seem difficult to incorporate all these dimensions into your vision statement, but it’s important to try to capture as many of these components as possible.” </a:t>
            </a:r>
          </a:p>
          <a:p>
            <a:pPr marL="228600" indent="-228600" eaLnBrk="1" fontAlgn="auto" hangingPunct="1">
              <a:spcBef>
                <a:spcPts val="0"/>
              </a:spcBef>
              <a:spcAft>
                <a:spcPts val="0"/>
              </a:spcAft>
              <a:defRPr/>
            </a:pPr>
            <a:endParaRPr lang="en-US" dirty="0" smtClean="0"/>
          </a:p>
          <a:p>
            <a:pPr marL="228600" indent="-228600" eaLnBrk="1" fontAlgn="auto" hangingPunct="1">
              <a:spcBef>
                <a:spcPts val="0"/>
              </a:spcBef>
              <a:spcAft>
                <a:spcPts val="0"/>
              </a:spcAft>
              <a:defRPr/>
            </a:pPr>
            <a:r>
              <a:rPr lang="en-US" b="1" i="1" dirty="0" smtClean="0"/>
              <a:t>Source</a:t>
            </a:r>
            <a:r>
              <a:rPr lang="en-US" b="1" dirty="0" smtClean="0"/>
              <a:t>:</a:t>
            </a:r>
          </a:p>
          <a:p>
            <a:pPr marL="228600" indent="-228600" eaLnBrk="1" fontAlgn="auto" hangingPunct="1">
              <a:spcBef>
                <a:spcPts val="0"/>
              </a:spcBef>
              <a:spcAft>
                <a:spcPts val="0"/>
              </a:spcAft>
              <a:defRPr/>
            </a:pPr>
            <a:endParaRPr lang="en-US" sz="1200" kern="1200" dirty="0" smtClean="0">
              <a:solidFill>
                <a:schemeClr val="tx1"/>
              </a:solidFill>
              <a:latin typeface="+mn-lt"/>
              <a:ea typeface="+mn-ea"/>
              <a:cs typeface="+mn-cs"/>
            </a:endParaRPr>
          </a:p>
          <a:p>
            <a:pPr marL="228600" indent="-228600" eaLnBrk="1" fontAlgn="auto" hangingPunct="1">
              <a:spcBef>
                <a:spcPts val="0"/>
              </a:spcBef>
              <a:spcAft>
                <a:spcPts val="0"/>
              </a:spcAft>
              <a:defRPr/>
            </a:pPr>
            <a:r>
              <a:rPr lang="en-US" sz="1200" kern="1200" dirty="0" smtClean="0">
                <a:solidFill>
                  <a:schemeClr val="tx1"/>
                </a:solidFill>
                <a:latin typeface="+mn-lt"/>
                <a:ea typeface="+mn-ea"/>
                <a:cs typeface="+mn-cs"/>
              </a:rPr>
              <a:t>Killam, D. (2003).Vision, mission, goals and objectives . . . Oh my! </a:t>
            </a:r>
            <a:r>
              <a:rPr lang="en-US" sz="1200" i="1" kern="1200" dirty="0" smtClean="0">
                <a:solidFill>
                  <a:schemeClr val="tx1"/>
                </a:solidFill>
                <a:latin typeface="+mn-lt"/>
                <a:ea typeface="+mn-ea"/>
                <a:cs typeface="+mn-cs"/>
              </a:rPr>
              <a:t>Group Works: Getting Things Done in Groups Bulletin (#6107)</a:t>
            </a:r>
            <a:r>
              <a:rPr lang="en-US" sz="1200" kern="1200" dirty="0" smtClean="0">
                <a:solidFill>
                  <a:schemeClr val="tx1"/>
                </a:solidFill>
                <a:latin typeface="+mn-lt"/>
                <a:ea typeface="+mn-ea"/>
                <a:cs typeface="+mn-cs"/>
              </a:rPr>
              <a:t>. University of Maine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Cooperative Extension, Orono, ME. Retrieved from </a:t>
            </a:r>
            <a:r>
              <a:rPr lang="en-US" sz="1200" u="none" kern="1200" dirty="0" smtClean="0">
                <a:solidFill>
                  <a:schemeClr val="tx1"/>
                </a:solidFill>
                <a:latin typeface="+mn-lt"/>
                <a:ea typeface="+mn-ea"/>
                <a:cs typeface="+mn-cs"/>
              </a:rPr>
              <a:t>http://www.umext.maine.edu/onlinepubs/PDFpubs/6107.pdf</a:t>
            </a:r>
          </a:p>
          <a:p>
            <a:pPr marL="228600" indent="-228600" eaLnBrk="1" fontAlgn="auto" hangingPunct="1">
              <a:spcBef>
                <a:spcPts val="0"/>
              </a:spcBef>
              <a:spcAft>
                <a:spcPts val="0"/>
              </a:spcAft>
              <a:defRPr/>
            </a:pPr>
            <a:endParaRPr lang="en-US" sz="1200" u="none" kern="1200" dirty="0" smtClean="0">
              <a:solidFill>
                <a:schemeClr val="tx1"/>
              </a:solidFill>
              <a:latin typeface="+mn-lt"/>
              <a:ea typeface="+mn-ea"/>
              <a:cs typeface="+mn-cs"/>
            </a:endParaRPr>
          </a:p>
          <a:p>
            <a:pPr marL="228600" indent="-228600" eaLnBrk="1" fontAlgn="auto" hangingPunct="1">
              <a:spcBef>
                <a:spcPts val="0"/>
              </a:spcBef>
              <a:spcAft>
                <a:spcPts val="0"/>
              </a:spcAft>
              <a:defRPr/>
            </a:pPr>
            <a:r>
              <a:rPr lang="en-US" sz="1200" b="1" i="1" u="none" kern="1200" dirty="0" smtClean="0">
                <a:solidFill>
                  <a:schemeClr val="tx1"/>
                </a:solidFill>
                <a:latin typeface="+mn-lt"/>
                <a:ea typeface="+mn-ea"/>
                <a:cs typeface="+mn-cs"/>
              </a:rPr>
              <a:t>Time</a:t>
            </a:r>
            <a:r>
              <a:rPr lang="en-US" sz="1200" u="none" kern="1200" dirty="0" smtClean="0">
                <a:solidFill>
                  <a:schemeClr val="tx1"/>
                </a:solidFill>
                <a:latin typeface="+mn-lt"/>
                <a:ea typeface="+mn-ea"/>
                <a:cs typeface="+mn-cs"/>
              </a:rPr>
              <a:t>:  5 minutes</a:t>
            </a:r>
            <a:endParaRPr lang="en-US" u="none" dirty="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8191C4-EEFF-49F6-8A6E-7BD614FBE9B4}"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Instructions:</a:t>
            </a:r>
          </a:p>
          <a:p>
            <a:pPr eaLnBrk="1" hangingPunct="1">
              <a:spcBef>
                <a:spcPct val="0"/>
              </a:spcBef>
            </a:pPr>
            <a:endParaRPr lang="en-US" dirty="0" smtClean="0"/>
          </a:p>
          <a:p>
            <a:pPr eaLnBrk="1" hangingPunct="1">
              <a:spcBef>
                <a:spcPct val="0"/>
              </a:spcBef>
            </a:pPr>
            <a:r>
              <a:rPr lang="en-US" dirty="0" smtClean="0"/>
              <a:t>This</a:t>
            </a:r>
            <a:r>
              <a:rPr lang="en-US" baseline="0" dirty="0" smtClean="0"/>
              <a:t> s</a:t>
            </a:r>
            <a:r>
              <a:rPr lang="en-US" dirty="0" smtClean="0"/>
              <a:t>lide provides SET participants with a good roadmap for developing a vision statement. One important point to convey is that a vision statement is not something that should be developed in isolation from the people, groups and communities</a:t>
            </a:r>
            <a:r>
              <a:rPr lang="en-US" baseline="0" dirty="0" smtClean="0"/>
              <a:t> </a:t>
            </a:r>
            <a:r>
              <a:rPr lang="en-US" dirty="0" smtClean="0"/>
              <a:t>likely to be most impacted by the efforts of the regional team. Thus,</a:t>
            </a:r>
            <a:r>
              <a:rPr lang="en-US" baseline="0" dirty="0" smtClean="0"/>
              <a:t> reaching </a:t>
            </a:r>
            <a:r>
              <a:rPr lang="en-US" dirty="0" smtClean="0"/>
              <a:t>out to others in the region is important because when</a:t>
            </a:r>
            <a:r>
              <a:rPr lang="en-US" baseline="0" dirty="0" smtClean="0"/>
              <a:t> </a:t>
            </a:r>
            <a:r>
              <a:rPr lang="en-US" dirty="0" smtClean="0"/>
              <a:t>others (outside of the team) have had some role in helping create the vision, buy-in is increased.</a:t>
            </a:r>
          </a:p>
          <a:p>
            <a:pPr eaLnBrk="1" hangingPunct="1">
              <a:spcBef>
                <a:spcPct val="0"/>
              </a:spcBef>
            </a:pPr>
            <a:endParaRPr lang="en-US" dirty="0" smtClean="0"/>
          </a:p>
          <a:p>
            <a:pPr eaLnBrk="1" hangingPunct="1">
              <a:spcBef>
                <a:spcPct val="0"/>
              </a:spcBef>
            </a:pPr>
            <a:r>
              <a:rPr lang="en-US" dirty="0" smtClean="0"/>
              <a:t>Walk the team through the five steps of developing a vision statement. The key steps are noted in the green</a:t>
            </a:r>
            <a:r>
              <a:rPr lang="en-US" baseline="0" dirty="0" smtClean="0"/>
              <a:t> </a:t>
            </a:r>
            <a:r>
              <a:rPr lang="en-US" dirty="0" smtClean="0"/>
              <a:t>boxes. The gray boxes, located below each major step, provide additional information on completing that specific step.      </a:t>
            </a:r>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r>
              <a:rPr lang="en-US" b="1" i="1" dirty="0" smtClean="0"/>
              <a:t>Script:</a:t>
            </a:r>
          </a:p>
          <a:p>
            <a:pPr eaLnBrk="1" hangingPunct="1">
              <a:spcBef>
                <a:spcPct val="0"/>
              </a:spcBef>
            </a:pPr>
            <a:endParaRPr lang="en-US" dirty="0" smtClean="0"/>
          </a:p>
          <a:p>
            <a:pPr eaLnBrk="1" hangingPunct="1">
              <a:spcBef>
                <a:spcPct val="0"/>
              </a:spcBef>
            </a:pPr>
            <a:r>
              <a:rPr lang="en-US" dirty="0" smtClean="0"/>
              <a:t>“This slide illustrates a step-by-step process for developing a vision statement,</a:t>
            </a:r>
            <a:r>
              <a:rPr lang="en-US" baseline="0" dirty="0" smtClean="0"/>
              <a:t> which includes five steps</a:t>
            </a:r>
            <a:r>
              <a:rPr lang="en-US" dirty="0" smtClean="0"/>
              <a:t>.</a:t>
            </a:r>
          </a:p>
          <a:p>
            <a:pPr eaLnBrk="1" hangingPunct="1">
              <a:spcBef>
                <a:spcPct val="0"/>
              </a:spcBef>
            </a:pPr>
            <a:endParaRPr lang="en-US" dirty="0" smtClean="0"/>
          </a:p>
          <a:p>
            <a:pPr eaLnBrk="1" hangingPunct="1">
              <a:spcBef>
                <a:spcPct val="0"/>
              </a:spcBef>
            </a:pPr>
            <a:r>
              <a:rPr lang="en-US" u="sng" dirty="0" smtClean="0"/>
              <a:t>Step 1</a:t>
            </a:r>
            <a:r>
              <a:rPr lang="en-US" dirty="0" smtClean="0"/>
              <a:t>: Determine the central focus of your vision statement. For example, will the focus be on the economic vitality of the region, on efforts to build strong and lasting working relationships among local governments in the region, on advancing the region’s overall quality of</a:t>
            </a:r>
            <a:r>
              <a:rPr lang="en-US" baseline="0" dirty="0" smtClean="0"/>
              <a:t> life, </a:t>
            </a:r>
            <a:r>
              <a:rPr lang="en-US" dirty="0" smtClean="0"/>
              <a:t>or something else?</a:t>
            </a:r>
          </a:p>
          <a:p>
            <a:pPr eaLnBrk="1" hangingPunct="1">
              <a:spcBef>
                <a:spcPct val="0"/>
              </a:spcBef>
            </a:pPr>
            <a:endParaRPr lang="en-US" dirty="0" smtClean="0"/>
          </a:p>
          <a:p>
            <a:pPr eaLnBrk="1" hangingPunct="1">
              <a:spcBef>
                <a:spcPct val="0"/>
              </a:spcBef>
            </a:pPr>
            <a:r>
              <a:rPr lang="en-US" u="sng" dirty="0" smtClean="0"/>
              <a:t>Step 2</a:t>
            </a:r>
            <a:r>
              <a:rPr lang="en-US" dirty="0" smtClean="0"/>
              <a:t>: Seek input from all members of the regional team, colleagues, local leaders and groups, and a diversity of residents. Ask them, ‘What are your future hopes and aspirations for this region with regard to ______ (insert the focus of your vision statement)?’</a:t>
            </a:r>
          </a:p>
          <a:p>
            <a:pPr eaLnBrk="1" hangingPunct="1">
              <a:spcBef>
                <a:spcPct val="0"/>
              </a:spcBef>
            </a:pPr>
            <a:r>
              <a:rPr lang="en-US" dirty="0" smtClean="0"/>
              <a:t> </a:t>
            </a:r>
          </a:p>
          <a:p>
            <a:pPr eaLnBrk="1" hangingPunct="1">
              <a:spcBef>
                <a:spcPct val="0"/>
              </a:spcBef>
            </a:pPr>
            <a:r>
              <a:rPr lang="en-US" u="sng" dirty="0" smtClean="0"/>
              <a:t>Step 3</a:t>
            </a:r>
            <a:r>
              <a:rPr lang="en-US" dirty="0" smtClean="0"/>
              <a:t>: Look for common themes and ideas from the inputs received. Study these inputs and prioritize the ideas/themes. As a team, decide which ones to retain and which ones to remove from the list if they don’t align with the team’s focus from Step 1.</a:t>
            </a:r>
          </a:p>
          <a:p>
            <a:pPr eaLnBrk="1" hangingPunct="1">
              <a:spcBef>
                <a:spcPct val="0"/>
              </a:spcBef>
            </a:pPr>
            <a:endParaRPr lang="en-US" dirty="0" smtClean="0"/>
          </a:p>
          <a:p>
            <a:pPr eaLnBrk="1" hangingPunct="1">
              <a:spcBef>
                <a:spcPct val="0"/>
              </a:spcBef>
            </a:pPr>
            <a:r>
              <a:rPr lang="en-US" u="sng" dirty="0" smtClean="0"/>
              <a:t>Step 4</a:t>
            </a:r>
            <a:r>
              <a:rPr lang="en-US" dirty="0" smtClean="0"/>
              <a:t>: Take a stab at drafting a vision statement from the core ideas and themes retained. When you feel you have a good draft of your vision statement, share it with others. These could be the same groups or individuals you tapped in Step 2.  </a:t>
            </a:r>
          </a:p>
          <a:p>
            <a:pPr eaLnBrk="1" hangingPunct="1">
              <a:spcBef>
                <a:spcPct val="0"/>
              </a:spcBef>
            </a:pPr>
            <a:endParaRPr lang="en-US" dirty="0" smtClean="0"/>
          </a:p>
          <a:p>
            <a:pPr eaLnBrk="1" hangingPunct="1">
              <a:spcBef>
                <a:spcPct val="0"/>
              </a:spcBef>
            </a:pPr>
            <a:r>
              <a:rPr lang="en-US" u="sng" dirty="0" smtClean="0"/>
              <a:t> Step 5</a:t>
            </a:r>
            <a:r>
              <a:rPr lang="en-US" dirty="0" smtClean="0"/>
              <a:t>: Develop a polished version of your vision statement. This should be something your team can use time and time again to inspire others to join or support your efforts in the region.”   </a:t>
            </a:r>
          </a:p>
          <a:p>
            <a:pPr eaLnBrk="1" hangingPunct="1">
              <a:spcBef>
                <a:spcPct val="0"/>
              </a:spcBef>
            </a:pPr>
            <a:endParaRPr lang="en-US" dirty="0" smtClean="0"/>
          </a:p>
          <a:p>
            <a:pPr eaLnBrk="1" hangingPunct="1">
              <a:spcBef>
                <a:spcPct val="0"/>
              </a:spcBef>
            </a:pPr>
            <a:r>
              <a:rPr lang="en-US" b="1" dirty="0" smtClean="0"/>
              <a:t>Source:</a:t>
            </a:r>
            <a:br>
              <a:rPr lang="en-US" b="1" dirty="0" smtClean="0"/>
            </a:br>
            <a:r>
              <a:rPr lang="en-US" sz="1200" kern="1200" dirty="0" smtClean="0">
                <a:solidFill>
                  <a:schemeClr val="tx1"/>
                </a:solidFill>
                <a:latin typeface="+mn-lt"/>
                <a:ea typeface="+mn-ea"/>
                <a:cs typeface="+mn-cs"/>
              </a:rPr>
              <a:t>Mind Tools, LTD. (2011). Mission statements and vision statements. Unleashing the power of purpose. </a:t>
            </a:r>
            <a:r>
              <a:rPr lang="en-US" sz="1200" i="1" kern="1200" dirty="0" smtClean="0">
                <a:solidFill>
                  <a:schemeClr val="tx1"/>
                </a:solidFill>
                <a:latin typeface="+mn-lt"/>
                <a:ea typeface="+mn-ea"/>
                <a:cs typeface="+mn-cs"/>
              </a:rPr>
              <a:t>Mind Tools, Essential Skills for an Excellent Career. </a:t>
            </a:r>
            <a:r>
              <a:rPr lang="en-US" sz="1200" kern="1200" dirty="0" smtClean="0">
                <a:solidFill>
                  <a:schemeClr val="tx1"/>
                </a:solidFill>
                <a:latin typeface="+mn-lt"/>
                <a:ea typeface="+mn-ea"/>
                <a:cs typeface="+mn-cs"/>
              </a:rPr>
              <a:t>Retrieved from </a:t>
            </a:r>
            <a:r>
              <a:rPr lang="en-US" sz="1200" u="sng" kern="1200" dirty="0" smtClean="0">
                <a:solidFill>
                  <a:schemeClr val="tx1"/>
                </a:solidFill>
                <a:latin typeface="+mn-lt"/>
                <a:ea typeface="+mn-ea"/>
                <a:cs typeface="+mn-cs"/>
                <a:hlinkClick r:id="rId3"/>
              </a:rPr>
              <a:t>http://www.mindtools.com/pages/article/newLDR_90.htm</a:t>
            </a:r>
            <a:endParaRPr lang="en-US" sz="1200" u="sng" kern="1200" dirty="0" smtClean="0">
              <a:solidFill>
                <a:schemeClr val="tx1"/>
              </a:solidFill>
              <a:latin typeface="+mn-lt"/>
              <a:ea typeface="+mn-ea"/>
              <a:cs typeface="+mn-cs"/>
            </a:endParaRPr>
          </a:p>
          <a:p>
            <a:pPr eaLnBrk="1" hangingPunct="1">
              <a:spcBef>
                <a:spcPct val="0"/>
              </a:spcBef>
            </a:pPr>
            <a:endParaRPr lang="en-US" sz="1200" b="1" u="none" kern="1200" dirty="0" smtClean="0">
              <a:solidFill>
                <a:schemeClr val="tx1"/>
              </a:solidFill>
              <a:latin typeface="+mn-lt"/>
              <a:ea typeface="+mn-ea"/>
              <a:cs typeface="+mn-cs"/>
            </a:endParaRPr>
          </a:p>
          <a:p>
            <a:pPr eaLnBrk="1" hangingPunct="1">
              <a:spcBef>
                <a:spcPct val="0"/>
              </a:spcBef>
            </a:pPr>
            <a:r>
              <a:rPr lang="en-US" sz="1200" b="1" u="none" kern="1200" dirty="0" smtClean="0">
                <a:solidFill>
                  <a:schemeClr val="tx1"/>
                </a:solidFill>
                <a:latin typeface="+mn-lt"/>
                <a:ea typeface="+mn-ea"/>
                <a:cs typeface="+mn-cs"/>
              </a:rPr>
              <a:t>Time:  </a:t>
            </a:r>
            <a:r>
              <a:rPr lang="en-US" sz="1200" b="0" u="none" kern="1200" dirty="0" smtClean="0">
                <a:solidFill>
                  <a:schemeClr val="tx1"/>
                </a:solidFill>
                <a:latin typeface="+mn-lt"/>
                <a:ea typeface="+mn-ea"/>
                <a:cs typeface="+mn-cs"/>
              </a:rPr>
              <a:t>5 minutes</a:t>
            </a:r>
            <a:endParaRPr lang="en-US" b="0" u="none"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FF1584-B78E-47AA-B0B2-E75DDB840164}"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Instructions:</a:t>
            </a:r>
          </a:p>
          <a:p>
            <a:endParaRPr lang="en-US" dirty="0" smtClean="0"/>
          </a:p>
          <a:p>
            <a:r>
              <a:rPr lang="en-US" dirty="0" smtClean="0"/>
              <a:t>Thi</a:t>
            </a:r>
            <a:r>
              <a:rPr lang="en-US" baseline="0" dirty="0" smtClean="0"/>
              <a:t>s slide and the next are intended to </a:t>
            </a:r>
            <a:r>
              <a:rPr lang="en-US" dirty="0" smtClean="0"/>
              <a:t>showcase a</a:t>
            </a:r>
            <a:r>
              <a:rPr lang="en-US" baseline="0" dirty="0" smtClean="0"/>
              <a:t> few of the excellent vision statements that other SET regions have developed. Briefly review these statements with the participants to give them an idea of how these regions have developed their vision statements. </a:t>
            </a:r>
          </a:p>
          <a:p>
            <a:endParaRPr lang="en-US" baseline="0" dirty="0" smtClean="0"/>
          </a:p>
          <a:p>
            <a:endParaRPr lang="en-US" baseline="0" dirty="0" smtClean="0"/>
          </a:p>
          <a:p>
            <a:r>
              <a:rPr lang="en-US" b="1" i="1" baseline="0" dirty="0" smtClean="0"/>
              <a:t>Script:</a:t>
            </a:r>
          </a:p>
          <a:p>
            <a:endParaRPr lang="en-US" baseline="0" dirty="0" smtClean="0"/>
          </a:p>
          <a:p>
            <a:r>
              <a:rPr lang="en-US" baseline="0" dirty="0" smtClean="0"/>
              <a:t>“This slide and the next contain actual examples of vision statements developed by previous SET regions.”  </a:t>
            </a:r>
          </a:p>
          <a:p>
            <a:endParaRPr lang="en-US" baseline="0" dirty="0" smtClean="0"/>
          </a:p>
          <a:p>
            <a:r>
              <a:rPr lang="en-US" baseline="0" dirty="0" smtClean="0"/>
              <a:t>[Review the three vision statements highlighted on this slide and the next slide.]</a:t>
            </a:r>
          </a:p>
          <a:p>
            <a:endParaRPr lang="en-US" baseline="0" dirty="0" smtClean="0"/>
          </a:p>
          <a:p>
            <a:r>
              <a:rPr lang="en-US" b="1" i="1" baseline="0" dirty="0" smtClean="0"/>
              <a:t>Time</a:t>
            </a:r>
            <a:r>
              <a:rPr lang="en-US" baseline="0" dirty="0" smtClean="0"/>
              <a:t>:  </a:t>
            </a:r>
            <a:r>
              <a:rPr lang="en-US" baseline="0" dirty="0" smtClean="0"/>
              <a:t>1 minute</a:t>
            </a:r>
            <a:endParaRPr lang="en-US" dirty="0"/>
          </a:p>
        </p:txBody>
      </p:sp>
      <p:sp>
        <p:nvSpPr>
          <p:cNvPr id="4" name="Slide Number Placeholder 3"/>
          <p:cNvSpPr>
            <a:spLocks noGrp="1"/>
          </p:cNvSpPr>
          <p:nvPr>
            <p:ph type="sldNum" sz="quarter" idx="10"/>
          </p:nvPr>
        </p:nvSpPr>
        <p:spPr/>
        <p:txBody>
          <a:bodyPr/>
          <a:lstStyle/>
          <a:p>
            <a:pPr>
              <a:defRPr/>
            </a:pPr>
            <a:fld id="{DCAD4104-B99C-4B90-A2F6-3A6BA9FAFA3C}" type="slidenum">
              <a:rPr lang="en-US" smtClean="0"/>
              <a:pPr>
                <a:defRPr/>
              </a:pPr>
              <a:t>8</a:t>
            </a:fld>
            <a:endParaRPr lang="en-US" dirty="0"/>
          </a:p>
        </p:txBody>
      </p:sp>
    </p:spTree>
    <p:extLst>
      <p:ext uri="{BB962C8B-B14F-4D97-AF65-F5344CB8AC3E}">
        <p14:creationId xmlns:p14="http://schemas.microsoft.com/office/powerpoint/2010/main" val="309032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Instructions:</a:t>
            </a:r>
          </a:p>
          <a:p>
            <a:endParaRPr lang="en-US" dirty="0" smtClean="0"/>
          </a:p>
          <a:p>
            <a:r>
              <a:rPr lang="en-US" dirty="0" smtClean="0"/>
              <a:t>Continue</a:t>
            </a:r>
            <a:r>
              <a:rPr lang="en-US" baseline="0" dirty="0" smtClean="0"/>
              <a:t> to highlight the visions statements prepared by states/regions that have been part of SET.  </a:t>
            </a:r>
          </a:p>
          <a:p>
            <a:endParaRPr lang="en-US" baseline="0" dirty="0" smtClean="0"/>
          </a:p>
          <a:p>
            <a:r>
              <a:rPr lang="en-US" b="1" i="1" baseline="0" dirty="0" smtClean="0"/>
              <a:t>Time</a:t>
            </a:r>
            <a:r>
              <a:rPr lang="en-US" baseline="0" dirty="0" smtClean="0"/>
              <a:t>:  2 minutes</a:t>
            </a:r>
            <a:endParaRPr lang="en-US" dirty="0"/>
          </a:p>
        </p:txBody>
      </p:sp>
      <p:sp>
        <p:nvSpPr>
          <p:cNvPr id="4" name="Slide Number Placeholder 3"/>
          <p:cNvSpPr>
            <a:spLocks noGrp="1"/>
          </p:cNvSpPr>
          <p:nvPr>
            <p:ph type="sldNum" sz="quarter" idx="10"/>
          </p:nvPr>
        </p:nvSpPr>
        <p:spPr/>
        <p:txBody>
          <a:bodyPr/>
          <a:lstStyle/>
          <a:p>
            <a:pPr>
              <a:defRPr/>
            </a:pPr>
            <a:fld id="{DCAD4104-B99C-4B90-A2F6-3A6BA9FAFA3C}" type="slidenum">
              <a:rPr lang="en-US" smtClean="0"/>
              <a:pPr>
                <a:defRPr/>
              </a:pPr>
              <a:t>9</a:t>
            </a:fld>
            <a:endParaRPr lang="en-US" dirty="0"/>
          </a:p>
        </p:txBody>
      </p:sp>
    </p:spTree>
    <p:extLst>
      <p:ext uri="{BB962C8B-B14F-4D97-AF65-F5344CB8AC3E}">
        <p14:creationId xmlns:p14="http://schemas.microsoft.com/office/powerpoint/2010/main" val="1455689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228600"/>
            <a:ext cx="7010400" cy="917575"/>
          </a:xfrm>
        </p:spPr>
        <p:txBody>
          <a:bodyPr/>
          <a:lstStyle>
            <a:lvl1pPr algn="ctr">
              <a:defRPr>
                <a:effectLst>
                  <a:outerShdw blurRad="38100" dist="38100" dir="2700000" algn="tl">
                    <a:srgbClr val="000000"/>
                  </a:outerShdw>
                </a:effectLst>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1066800"/>
            <a:ext cx="6400800" cy="533400"/>
          </a:xfrm>
        </p:spPr>
        <p:txBody>
          <a:bodyPr/>
          <a:lstStyle>
            <a:lvl1pPr marL="0" indent="0" algn="ctr">
              <a:buFontTx/>
              <a:buNone/>
              <a:defRPr sz="2800">
                <a:solidFill>
                  <a:schemeClr val="tx1"/>
                </a:solidFill>
                <a:effectLst>
                  <a:outerShdw blurRad="38100" dist="38100" dir="2700000" algn="tl">
                    <a:srgbClr val="000000"/>
                  </a:outerShdw>
                </a:effectLst>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400800"/>
            <a:ext cx="2362200" cy="381000"/>
          </a:xfrm>
        </p:spPr>
        <p:txBody>
          <a:bodyPr/>
          <a:lstStyle>
            <a:lvl1pPr>
              <a:defRPr/>
            </a:lvl1pPr>
          </a:lstStyle>
          <a:p>
            <a:pPr>
              <a:defRPr/>
            </a:pPr>
            <a:fld id="{EC17AEF8-6266-4D33-86C1-3BA53B62DB47}" type="datetimeFigureOut">
              <a:rPr lang="en-US" smtClean="0"/>
              <a:pPr>
                <a:defRPr/>
              </a:pPr>
              <a:t>7/8/2013</a:t>
            </a:fld>
            <a:endParaRPr lang="en-US" dirty="0"/>
          </a:p>
        </p:txBody>
      </p:sp>
      <p:sp>
        <p:nvSpPr>
          <p:cNvPr id="5" name="Rectangle 5"/>
          <p:cNvSpPr>
            <a:spLocks noGrp="1" noChangeArrowheads="1"/>
          </p:cNvSpPr>
          <p:nvPr>
            <p:ph type="ftr" sz="quarter" idx="11"/>
          </p:nvPr>
        </p:nvSpPr>
        <p:spPr>
          <a:xfrm>
            <a:off x="3276600" y="6400800"/>
            <a:ext cx="2895600" cy="381000"/>
          </a:xfr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400800"/>
            <a:ext cx="2133600" cy="381000"/>
          </a:xfrm>
        </p:spPr>
        <p:txBody>
          <a:bodyPr/>
          <a:lstStyle>
            <a:lvl1pPr>
              <a:defRPr smtClean="0"/>
            </a:lvl1pPr>
          </a:lstStyle>
          <a:p>
            <a:pPr>
              <a:defRPr/>
            </a:pPr>
            <a:fld id="{ADD4DBFD-E894-4CCA-8D6F-539238E2E9F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C8E56BA-C54C-4ADB-8591-0F49BB3F4EE6}" type="datetimeFigureOut">
              <a:rPr lang="en-US" smtClean="0"/>
              <a:pPr>
                <a:defRPr/>
              </a:pPr>
              <a:t>7/8/2013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BE0A9D-6279-42D6-933A-FD922C2FDC7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19050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76200"/>
            <a:ext cx="55626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4CCAA52-B863-43E5-9CE2-1D09FA137E54}" type="datetimeFigureOut">
              <a:rPr lang="en-US" smtClean="0"/>
              <a:pPr>
                <a:defRPr/>
              </a:pPr>
              <a:t>7/8/2013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5C9B51-1E84-45B2-88AA-9B6E7D692FC8}"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20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295400"/>
            <a:ext cx="7620000" cy="52578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B634EBB7-87EB-487D-9F9B-04B63BDEE90B}" type="datetimeFigureOut">
              <a:rPr lang="en-US" smtClean="0"/>
              <a:pPr>
                <a:defRPr/>
              </a:pPr>
              <a:t>7/8/2013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78D163A-7443-4B84-A02A-BDAC9C8FC038}"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8D0FBDD-7A82-4404-97CD-C47ABFA50385}" type="datetimeFigureOut">
              <a:rPr lang="en-US" smtClean="0"/>
              <a:pPr>
                <a:defRPr/>
              </a:pPr>
              <a:t>7/8/2013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6778C3C-9754-42C0-B854-C89E5CD1188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ctr">
              <a:defRPr sz="4000" b="1" cap="none" baseline="0">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C6A5AD6-A41F-40BD-AC44-A9946EC3C031}" type="datetimeFigureOut">
              <a:rPr lang="en-US" smtClean="0"/>
              <a:pPr>
                <a:defRPr/>
              </a:pPr>
              <a:t>7/8/2013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724A9D-7DDE-44F2-B417-F831C66BA0A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30A641A-B0D2-4AA4-99AF-675F760F9413}" type="datetimeFigureOut">
              <a:rPr lang="en-US" smtClean="0"/>
              <a:pPr>
                <a:defRPr/>
              </a:pPr>
              <a:t>7/8/2013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744F9B-F7E9-4273-A3DA-0B806729D7C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106B9CF-439F-46DC-B21F-B8EB1ECEEBA8}" type="datetimeFigureOut">
              <a:rPr lang="en-US" smtClean="0"/>
              <a:pPr>
                <a:defRPr/>
              </a:pPr>
              <a:t>7/8/2013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6DBC367-71D2-4802-BCB0-FFB55E4C5A6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5B41AC4-8C89-442D-8FBA-5B4C34ECE1DB}" type="datetimeFigureOut">
              <a:rPr lang="en-US" smtClean="0"/>
              <a:pPr>
                <a:defRPr/>
              </a:pPr>
              <a:t>7/8/2013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A6283FE-C6DC-4CDD-9EB1-7F56BC88259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CB95AF5-0C96-4371-96CD-78795CECC6AF}" type="datetimeFigureOut">
              <a:rPr lang="en-US" smtClean="0"/>
              <a:pPr>
                <a:defRPr/>
              </a:pPr>
              <a:t>7/8/2013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66F9CEC-A659-4CAD-ACD5-4C438977D90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056D28D-7717-4780-A626-2AA080D9DAA6}" type="datetimeFigureOut">
              <a:rPr lang="en-US" smtClean="0"/>
              <a:pPr>
                <a:defRPr/>
              </a:pPr>
              <a:t>7/8/2013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563ADF8-8E84-462A-BBBC-251FE535A5CF}"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9C44DB-138E-4AC3-8C55-F7B119714FF6}" type="datetimeFigureOut">
              <a:rPr lang="en-US" smtClean="0"/>
              <a:pPr>
                <a:defRPr/>
              </a:pPr>
              <a:t>7/8/2013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1AD7931-9CC4-4749-BE1D-5080740505F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76200"/>
            <a:ext cx="7620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1066800" y="16002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17526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fld id="{B634EBB7-87EB-487D-9F9B-04B63BDEE90B}" type="datetimeFigureOut">
              <a:rPr lang="en-US" smtClean="0"/>
              <a:pPr>
                <a:defRPr/>
              </a:pPr>
              <a:t>7/8/2013</a:t>
            </a:fld>
            <a:endParaRPr lang="en-US" dirty="0"/>
          </a:p>
        </p:txBody>
      </p:sp>
      <p:sp>
        <p:nvSpPr>
          <p:cNvPr id="1029" name="Rectangle 5"/>
          <p:cNvSpPr>
            <a:spLocks noGrp="1" noChangeArrowheads="1"/>
          </p:cNvSpPr>
          <p:nvPr>
            <p:ph type="ftr" sz="quarter" idx="3"/>
          </p:nvPr>
        </p:nvSpPr>
        <p:spPr bwMode="auto">
          <a:xfrm>
            <a:off x="4073525" y="6324600"/>
            <a:ext cx="2784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1030" name="Rectangle 6"/>
          <p:cNvSpPr>
            <a:spLocks noGrp="1" noChangeArrowheads="1"/>
          </p:cNvSpPr>
          <p:nvPr>
            <p:ph type="sldNum" sz="quarter" idx="4"/>
          </p:nvPr>
        </p:nvSpPr>
        <p:spPr bwMode="auto">
          <a:xfrm>
            <a:off x="7315200" y="63246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978D163A-7443-4B84-A02A-BDAC9C8FC038}"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charset="0"/>
        </a:defRPr>
      </a:lvl2pPr>
      <a:lvl3pPr algn="ctr" rtl="0" eaLnBrk="1" fontAlgn="base" hangingPunct="1">
        <a:spcBef>
          <a:spcPct val="0"/>
        </a:spcBef>
        <a:spcAft>
          <a:spcPct val="0"/>
        </a:spcAft>
        <a:defRPr sz="4400" b="1">
          <a:solidFill>
            <a:schemeClr val="tx2"/>
          </a:solidFill>
          <a:latin typeface="Arial" charset="0"/>
        </a:defRPr>
      </a:lvl3pPr>
      <a:lvl4pPr algn="ctr" rtl="0" eaLnBrk="1" fontAlgn="base" hangingPunct="1">
        <a:spcBef>
          <a:spcPct val="0"/>
        </a:spcBef>
        <a:spcAft>
          <a:spcPct val="0"/>
        </a:spcAft>
        <a:defRPr sz="4400" b="1">
          <a:solidFill>
            <a:schemeClr val="tx2"/>
          </a:solidFill>
          <a:latin typeface="Arial" charset="0"/>
        </a:defRPr>
      </a:lvl4pPr>
      <a:lvl5pPr algn="ctr"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57200"/>
            <a:ext cx="9067800" cy="838200"/>
          </a:xfrm>
        </p:spPr>
        <p:txBody>
          <a:bodyPr>
            <a:noAutofit/>
          </a:bodyPr>
          <a:lstStyle/>
          <a:p>
            <a:pPr eaLnBrk="1" fontAlgn="auto" hangingPunct="1">
              <a:spcAft>
                <a:spcPts val="0"/>
              </a:spcAft>
              <a:defRPr/>
            </a:pPr>
            <a:r>
              <a:rPr lang="en-US" sz="4000" dirty="0" smtClean="0">
                <a:solidFill>
                  <a:srgbClr val="B3E2FF"/>
                </a:solidFill>
              </a:rPr>
              <a:t>Developing Your Vision</a:t>
            </a:r>
            <a:br>
              <a:rPr lang="en-US" sz="4000" dirty="0" smtClean="0">
                <a:solidFill>
                  <a:srgbClr val="B3E2FF"/>
                </a:solidFill>
              </a:rPr>
            </a:br>
            <a:r>
              <a:rPr lang="en-US" sz="4000" dirty="0" smtClean="0">
                <a:solidFill>
                  <a:srgbClr val="B3E2FF"/>
                </a:solidFill>
              </a:rPr>
              <a:t>and Goals</a:t>
            </a:r>
            <a:endParaRPr lang="en-US" sz="4000" i="1" dirty="0">
              <a:solidFill>
                <a:srgbClr val="B3E2FF"/>
              </a:solidFill>
            </a:endParaRPr>
          </a:p>
        </p:txBody>
      </p:sp>
      <p:sp>
        <p:nvSpPr>
          <p:cNvPr id="4" name="Subtitle 3"/>
          <p:cNvSpPr>
            <a:spLocks noGrp="1"/>
          </p:cNvSpPr>
          <p:nvPr>
            <p:ph type="subTitle" idx="1"/>
          </p:nvPr>
        </p:nvSpPr>
        <p:spPr>
          <a:xfrm>
            <a:off x="4800600" y="3962400"/>
            <a:ext cx="1676400" cy="1295400"/>
          </a:xfrm>
        </p:spPr>
        <p:txBody>
          <a:bodyPr/>
          <a:lstStyle/>
          <a:p>
            <a:pPr eaLnBrk="1" hangingPunct="1">
              <a:defRPr/>
            </a:pPr>
            <a:r>
              <a:rPr lang="en-US" sz="3200" b="1" dirty="0" smtClean="0"/>
              <a:t>Module Five</a:t>
            </a:r>
            <a:endParaRPr lang="en-US" sz="3200" b="1" dirty="0">
              <a:solidFill>
                <a:schemeClr val="tx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Documents and Settings\ljb\Local Settings\Temporary Internet Files\Content.IE5\NPT3UUIE\MP900216070[1].jpg"/>
          <p:cNvPicPr>
            <a:picLocks noChangeAspect="1" noChangeArrowheads="1"/>
          </p:cNvPicPr>
          <p:nvPr/>
        </p:nvPicPr>
        <p:blipFill>
          <a:blip r:embed="rId3" cstate="print"/>
          <a:srcRect/>
          <a:stretch>
            <a:fillRect/>
          </a:stretch>
        </p:blipFill>
        <p:spPr bwMode="auto">
          <a:xfrm>
            <a:off x="2362200" y="1071027"/>
            <a:ext cx="4337129" cy="2898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291" name="TextBox 3"/>
          <p:cNvSpPr txBox="1">
            <a:spLocks noChangeArrowheads="1"/>
          </p:cNvSpPr>
          <p:nvPr/>
        </p:nvSpPr>
        <p:spPr bwMode="auto">
          <a:xfrm>
            <a:off x="1135723" y="4347627"/>
            <a:ext cx="6921767" cy="1138773"/>
          </a:xfrm>
          <a:prstGeom prst="rect">
            <a:avLst/>
          </a:prstGeom>
          <a:noFill/>
          <a:ln w="9525">
            <a:noFill/>
            <a:miter lim="800000"/>
            <a:headEnd/>
            <a:tailEnd/>
          </a:ln>
        </p:spPr>
        <p:txBody>
          <a:bodyPr wrap="none">
            <a:spAutoFit/>
          </a:bodyPr>
          <a:lstStyle/>
          <a:p>
            <a:pPr algn="ctr"/>
            <a:r>
              <a:rPr lang="en-US" sz="3200" b="1" dirty="0">
                <a:solidFill>
                  <a:srgbClr val="B3E2FF"/>
                </a:solidFill>
              </a:rPr>
              <a:t>Group Activity:</a:t>
            </a:r>
          </a:p>
          <a:p>
            <a:pPr algn="ctr"/>
            <a:r>
              <a:rPr lang="en-US" sz="3600" b="1" dirty="0">
                <a:solidFill>
                  <a:srgbClr val="B3E2FF"/>
                </a:solidFill>
              </a:rPr>
              <a:t>Developing a Vision Statement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0" y="-288925"/>
            <a:ext cx="9144000" cy="1279525"/>
          </a:xfrm>
        </p:spPr>
        <p:txBody>
          <a:bodyPr/>
          <a:lstStyle/>
          <a:p>
            <a:pPr algn="ctr" eaLnBrk="1" hangingPunct="1"/>
            <a:r>
              <a:rPr lang="en-US" sz="3200" dirty="0" smtClean="0">
                <a:solidFill>
                  <a:srgbClr val="B3E2FF"/>
                </a:solidFill>
                <a:latin typeface="Gill Sans"/>
                <a:sym typeface="Gill Sans"/>
              </a:rPr>
              <a:t>Steps in Building a Vision Statement</a:t>
            </a:r>
            <a:endParaRPr lang="en-US" sz="3200" dirty="0" smtClean="0">
              <a:solidFill>
                <a:srgbClr val="B3E2FF"/>
              </a:solidFill>
              <a:latin typeface="Gill Sans"/>
              <a:ea typeface="ヒラギノ角ゴ ProN W3"/>
              <a:cs typeface="ヒラギノ角ゴ ProN W3"/>
              <a:sym typeface="Gill Sans"/>
            </a:endParaRPr>
          </a:p>
        </p:txBody>
      </p:sp>
      <p:sp>
        <p:nvSpPr>
          <p:cNvPr id="8195" name="Rectangle 2"/>
          <p:cNvSpPr>
            <a:spLocks noGrp="1" noChangeArrowheads="1"/>
          </p:cNvSpPr>
          <p:nvPr>
            <p:ph idx="1"/>
          </p:nvPr>
        </p:nvSpPr>
        <p:spPr>
          <a:xfrm>
            <a:off x="457200" y="1676400"/>
            <a:ext cx="8699938" cy="5829300"/>
          </a:xfrm>
        </p:spPr>
        <p:txBody>
          <a:bodyPr/>
          <a:lstStyle/>
          <a:p>
            <a:pPr marL="636588" lvl="1" indent="-457200" eaLnBrk="1" hangingPunct="1">
              <a:spcBef>
                <a:spcPct val="0"/>
              </a:spcBef>
              <a:buSzPct val="80000"/>
              <a:buFontTx/>
              <a:buNone/>
              <a:defRPr/>
            </a:pPr>
            <a:r>
              <a:rPr lang="en-US" sz="2300" b="1" dirty="0" smtClean="0">
                <a:ea typeface="ヒラギノ角ゴ ProN W3" charset="-128"/>
                <a:cs typeface="+mn-cs"/>
                <a:sym typeface="Gill Sans" charset="0"/>
              </a:rPr>
              <a:t>1.	Each Person – Reflect on the Following (5 </a:t>
            </a:r>
            <a:r>
              <a:rPr lang="en-US" sz="2300" b="1" dirty="0" err="1" smtClean="0">
                <a:ea typeface="ヒラギノ角ゴ ProN W3" charset="-128"/>
                <a:cs typeface="+mn-cs"/>
                <a:sym typeface="Gill Sans" charset="0"/>
              </a:rPr>
              <a:t>mins</a:t>
            </a:r>
            <a:r>
              <a:rPr lang="en-US" sz="2300" b="1" dirty="0" smtClean="0">
                <a:ea typeface="ヒラギノ角ゴ ProN W3" charset="-128"/>
                <a:cs typeface="+mn-cs"/>
                <a:sym typeface="Gill Sans" charset="0"/>
              </a:rPr>
              <a:t>):</a:t>
            </a:r>
          </a:p>
          <a:p>
            <a:pPr marL="1031875" lvl="1" indent="-457200" eaLnBrk="1" hangingPunct="1">
              <a:spcBef>
                <a:spcPct val="0"/>
              </a:spcBef>
              <a:buSzPct val="80000"/>
              <a:defRPr/>
            </a:pPr>
            <a:r>
              <a:rPr lang="en-US" sz="1800" b="1" dirty="0" smtClean="0">
                <a:solidFill>
                  <a:srgbClr val="B3E2FF"/>
                </a:solidFill>
                <a:ea typeface="ヒラギノ角ゴ ProN W3" charset="-128"/>
                <a:cs typeface="+mn-cs"/>
                <a:sym typeface="Gill Sans" charset="0"/>
              </a:rPr>
              <a:t>What does this region look like in 20-30 years? </a:t>
            </a:r>
          </a:p>
          <a:p>
            <a:pPr marL="1031875" lvl="1" indent="-457200" eaLnBrk="1" hangingPunct="1">
              <a:spcBef>
                <a:spcPct val="0"/>
              </a:spcBef>
              <a:buSzPct val="80000"/>
              <a:defRPr/>
            </a:pPr>
            <a:r>
              <a:rPr lang="en-US" sz="1800" b="1" dirty="0" smtClean="0">
                <a:solidFill>
                  <a:srgbClr val="B3E2FF"/>
                </a:solidFill>
                <a:ea typeface="ヒラギノ角ゴ ProN W3" charset="-128"/>
                <a:cs typeface="+mn-cs"/>
                <a:sym typeface="Gill Sans" charset="0"/>
              </a:rPr>
              <a:t>How and where do people live and work? </a:t>
            </a:r>
          </a:p>
          <a:p>
            <a:pPr marL="1031875" lvl="1" indent="-457200" eaLnBrk="1" hangingPunct="1">
              <a:spcBef>
                <a:spcPct val="0"/>
              </a:spcBef>
              <a:buSzPct val="80000"/>
              <a:defRPr/>
            </a:pPr>
            <a:r>
              <a:rPr lang="en-US" sz="1800" b="1" dirty="0" smtClean="0">
                <a:solidFill>
                  <a:srgbClr val="B3E2FF"/>
                </a:solidFill>
                <a:ea typeface="ヒラギノ角ゴ ProN W3" charset="-128"/>
                <a:cs typeface="+mn-cs"/>
                <a:sym typeface="Gill Sans" charset="0"/>
              </a:rPr>
              <a:t>What are your hopes/aspirations for the region?</a:t>
            </a:r>
          </a:p>
          <a:p>
            <a:pPr marL="574675" lvl="1" indent="0" eaLnBrk="1" hangingPunct="1">
              <a:spcBef>
                <a:spcPct val="0"/>
              </a:spcBef>
              <a:buSzPct val="80000"/>
              <a:buNone/>
              <a:defRPr/>
            </a:pPr>
            <a:endParaRPr lang="en-US" sz="1800" b="1" dirty="0" smtClean="0">
              <a:solidFill>
                <a:srgbClr val="B3E2FF"/>
              </a:solidFill>
              <a:ea typeface="ヒラギノ角ゴ ProN W3" charset="-128"/>
              <a:cs typeface="+mn-cs"/>
              <a:sym typeface="Gill Sans" charset="0"/>
            </a:endParaRPr>
          </a:p>
          <a:p>
            <a:pPr marL="636588" lvl="1" indent="-457200" eaLnBrk="1" hangingPunct="1">
              <a:spcBef>
                <a:spcPct val="0"/>
              </a:spcBef>
              <a:buSzPct val="80000"/>
              <a:buFontTx/>
              <a:buNone/>
              <a:defRPr/>
            </a:pPr>
            <a:r>
              <a:rPr lang="en-US" sz="2300" b="1" dirty="0" smtClean="0">
                <a:ea typeface="ヒラギノ角ゴ ProN W3" charset="-128"/>
                <a:cs typeface="+mn-cs"/>
                <a:sym typeface="Gill Sans" charset="0"/>
              </a:rPr>
              <a:t>2.	In Small Groups</a:t>
            </a:r>
            <a:r>
              <a:rPr lang="en-US" sz="2300" b="1" dirty="0" smtClean="0">
                <a:ea typeface="ヒラギノ角ゴ ProN W3" charset="-128"/>
                <a:sym typeface="Gill Sans" charset="0"/>
              </a:rPr>
              <a:t> – </a:t>
            </a:r>
            <a:r>
              <a:rPr lang="en-US" sz="2300" b="1" dirty="0" smtClean="0">
                <a:ea typeface="ヒラギノ角ゴ ProN W3" charset="-128"/>
                <a:cs typeface="+mn-cs"/>
                <a:sym typeface="Gill Sans" charset="0"/>
              </a:rPr>
              <a:t>Share Your Ideas (10 </a:t>
            </a:r>
            <a:r>
              <a:rPr lang="en-US" sz="2300" b="1" dirty="0" err="1" smtClean="0">
                <a:ea typeface="ヒラギノ角ゴ ProN W3" charset="-128"/>
                <a:cs typeface="+mn-cs"/>
                <a:sym typeface="Gill Sans" charset="0"/>
              </a:rPr>
              <a:t>mins</a:t>
            </a:r>
            <a:r>
              <a:rPr lang="en-US" sz="2300" b="1" dirty="0" smtClean="0">
                <a:ea typeface="ヒラギノ角ゴ ProN W3" charset="-128"/>
                <a:cs typeface="+mn-cs"/>
                <a:sym typeface="Gill Sans" charset="0"/>
              </a:rPr>
              <a:t>):</a:t>
            </a:r>
          </a:p>
          <a:p>
            <a:pPr marL="1031875" lvl="1" indent="-457200" eaLnBrk="1" hangingPunct="1">
              <a:spcBef>
                <a:spcPct val="0"/>
              </a:spcBef>
              <a:buSzPct val="80000"/>
              <a:buFontTx/>
              <a:buChar char="–"/>
              <a:tabLst>
                <a:tab pos="1025525" algn="l"/>
              </a:tabLst>
              <a:defRPr/>
            </a:pPr>
            <a:r>
              <a:rPr lang="en-US" sz="1800" b="1" dirty="0">
                <a:solidFill>
                  <a:srgbClr val="B3E2FF"/>
                </a:solidFill>
                <a:ea typeface="ヒラギノ角ゴ ProN W3" charset="-128"/>
                <a:cs typeface="+mn-cs"/>
                <a:sym typeface="Gill Sans" charset="0"/>
              </a:rPr>
              <a:t>Discuss ideas</a:t>
            </a:r>
          </a:p>
          <a:p>
            <a:pPr marL="1031875" lvl="1" indent="-457200" eaLnBrk="1" hangingPunct="1">
              <a:spcBef>
                <a:spcPct val="0"/>
              </a:spcBef>
              <a:buSzPct val="80000"/>
              <a:buFontTx/>
              <a:buChar char="–"/>
              <a:tabLst>
                <a:tab pos="1025525" algn="l"/>
              </a:tabLst>
              <a:defRPr/>
            </a:pPr>
            <a:r>
              <a:rPr lang="en-US" sz="1800" b="1" dirty="0">
                <a:solidFill>
                  <a:srgbClr val="B3E2FF"/>
                </a:solidFill>
                <a:ea typeface="ヒラギノ角ゴ ProN W3" charset="-128"/>
                <a:cs typeface="+mn-cs"/>
                <a:sym typeface="Gill Sans" charset="0"/>
              </a:rPr>
              <a:t>Determine common themes</a:t>
            </a:r>
          </a:p>
          <a:p>
            <a:pPr marL="1031875" lvl="1" indent="-457200" eaLnBrk="1" hangingPunct="1">
              <a:spcBef>
                <a:spcPct val="0"/>
              </a:spcBef>
              <a:buSzPct val="80000"/>
              <a:buFontTx/>
              <a:buChar char="–"/>
              <a:tabLst>
                <a:tab pos="1025525" algn="l"/>
              </a:tabLst>
              <a:defRPr/>
            </a:pPr>
            <a:r>
              <a:rPr lang="en-US" sz="1800" b="1" dirty="0">
                <a:solidFill>
                  <a:srgbClr val="B3E2FF"/>
                </a:solidFill>
                <a:ea typeface="ヒラギノ角ゴ ProN W3" charset="-128"/>
                <a:cs typeface="+mn-cs"/>
                <a:sym typeface="Gill Sans" charset="0"/>
              </a:rPr>
              <a:t>Select most </a:t>
            </a:r>
            <a:r>
              <a:rPr lang="en-US" sz="1800" b="1" dirty="0" smtClean="0">
                <a:solidFill>
                  <a:srgbClr val="B3E2FF"/>
                </a:solidFill>
                <a:ea typeface="ヒラギノ角ゴ ProN W3" charset="-128"/>
                <a:cs typeface="+mn-cs"/>
                <a:sym typeface="Gill Sans" charset="0"/>
              </a:rPr>
              <a:t>important themes for the regional team’s work </a:t>
            </a:r>
          </a:p>
          <a:p>
            <a:pPr marL="574675" lvl="1" indent="0" eaLnBrk="1" hangingPunct="1">
              <a:spcBef>
                <a:spcPct val="0"/>
              </a:spcBef>
              <a:buSzPct val="80000"/>
              <a:buNone/>
              <a:tabLst>
                <a:tab pos="1025525" algn="l"/>
              </a:tabLst>
              <a:defRPr/>
            </a:pPr>
            <a:endParaRPr lang="en-US" sz="1800" b="1" dirty="0" smtClean="0">
              <a:solidFill>
                <a:srgbClr val="B3E2FF"/>
              </a:solidFill>
              <a:ea typeface="ヒラギノ角ゴ ProN W3" charset="-128"/>
              <a:cs typeface="+mn-cs"/>
              <a:sym typeface="Gill Sans" charset="0"/>
            </a:endParaRPr>
          </a:p>
          <a:p>
            <a:pPr marL="636588" lvl="1" indent="-457200" eaLnBrk="1" hangingPunct="1">
              <a:spcBef>
                <a:spcPct val="0"/>
              </a:spcBef>
              <a:buSzPct val="80000"/>
              <a:buFontTx/>
              <a:buNone/>
              <a:defRPr/>
            </a:pPr>
            <a:r>
              <a:rPr lang="en-US" sz="2300" b="1" dirty="0" smtClean="0">
                <a:ea typeface="ヒラギノ角ゴ ProN W3" charset="-128"/>
                <a:cs typeface="+mn-cs"/>
                <a:sym typeface="Gill Sans" charset="0"/>
              </a:rPr>
              <a:t>3.	Report  Small Group Themes to Whole Group  (8 </a:t>
            </a:r>
            <a:r>
              <a:rPr lang="en-US" sz="2300" b="1" dirty="0" err="1" smtClean="0">
                <a:ea typeface="ヒラギノ角ゴ ProN W3" charset="-128"/>
                <a:cs typeface="+mn-cs"/>
                <a:sym typeface="Gill Sans" charset="0"/>
              </a:rPr>
              <a:t>mins</a:t>
            </a:r>
            <a:r>
              <a:rPr lang="en-US" sz="2300" b="1" dirty="0" smtClean="0">
                <a:ea typeface="ヒラギノ角ゴ ProN W3" charset="-128"/>
                <a:cs typeface="+mn-cs"/>
                <a:sym typeface="Gill Sans" charset="0"/>
              </a:rPr>
              <a:t>):</a:t>
            </a:r>
          </a:p>
          <a:p>
            <a:pPr marL="1031875" lvl="1" indent="-457200" eaLnBrk="1" hangingPunct="1">
              <a:spcBef>
                <a:spcPct val="0"/>
              </a:spcBef>
              <a:buSzPct val="80000"/>
              <a:tabLst>
                <a:tab pos="1025525" algn="l"/>
              </a:tabLst>
              <a:defRPr/>
            </a:pPr>
            <a:r>
              <a:rPr lang="en-US" sz="1800" b="1" dirty="0">
                <a:solidFill>
                  <a:srgbClr val="B3E2FF"/>
                </a:solidFill>
                <a:ea typeface="ヒラギノ角ゴ ProN W3" charset="-128"/>
                <a:cs typeface="+mn-cs"/>
                <a:sym typeface="Gill Sans" charset="0"/>
              </a:rPr>
              <a:t>Identify common themes and </a:t>
            </a:r>
            <a:r>
              <a:rPr lang="en-US" sz="1800" b="1" dirty="0" smtClean="0">
                <a:solidFill>
                  <a:srgbClr val="B3E2FF"/>
                </a:solidFill>
                <a:ea typeface="ヒラギノ角ゴ ProN W3" charset="-128"/>
                <a:cs typeface="+mn-cs"/>
                <a:sym typeface="Gill Sans" charset="0"/>
              </a:rPr>
              <a:t>opportunities</a:t>
            </a:r>
            <a:endParaRPr lang="en-US" sz="1800" b="1" dirty="0">
              <a:solidFill>
                <a:srgbClr val="B3E2FF"/>
              </a:solidFill>
              <a:ea typeface="ヒラギノ角ゴ ProN W3" charset="-128"/>
              <a:cs typeface="+mn-cs"/>
              <a:sym typeface="Gill Sans" charset="0"/>
            </a:endParaRPr>
          </a:p>
          <a:p>
            <a:pPr marL="1031875" lvl="1" indent="-457200" eaLnBrk="1" hangingPunct="1">
              <a:spcBef>
                <a:spcPct val="0"/>
              </a:spcBef>
              <a:buSzPct val="80000"/>
              <a:tabLst>
                <a:tab pos="1025525" algn="l"/>
              </a:tabLst>
              <a:defRPr/>
            </a:pPr>
            <a:r>
              <a:rPr lang="en-US" sz="1800" b="1" dirty="0">
                <a:solidFill>
                  <a:srgbClr val="B3E2FF"/>
                </a:solidFill>
                <a:ea typeface="ヒラギノ角ゴ ProN W3" charset="-128"/>
                <a:cs typeface="+mn-cs"/>
                <a:sym typeface="Gill Sans" charset="0"/>
              </a:rPr>
              <a:t>Select most  </a:t>
            </a:r>
            <a:r>
              <a:rPr lang="en-US" sz="1800" b="1" dirty="0" smtClean="0">
                <a:solidFill>
                  <a:srgbClr val="B3E2FF"/>
                </a:solidFill>
                <a:ea typeface="ヒラギノ角ゴ ProN W3" charset="-128"/>
                <a:cs typeface="+mn-cs"/>
                <a:sym typeface="Gill Sans" charset="0"/>
              </a:rPr>
              <a:t>important themes and </a:t>
            </a:r>
            <a:r>
              <a:rPr lang="en-US" sz="1800" b="1" dirty="0" smtClean="0">
                <a:solidFill>
                  <a:srgbClr val="B3E2FF"/>
                </a:solidFill>
                <a:ea typeface="ヒラギノ角ゴ ProN W3" charset="-128"/>
                <a:cs typeface="+mn-cs"/>
                <a:sym typeface="Gill Sans" charset="0"/>
              </a:rPr>
              <a:t>opportunities</a:t>
            </a:r>
            <a:endParaRPr lang="en-US" sz="2700" b="1" dirty="0">
              <a:solidFill>
                <a:srgbClr val="B3E2FF"/>
              </a:solidFill>
              <a:ea typeface="ヒラギノ角ゴ ProN W3" charset="-128"/>
              <a:sym typeface="Gill Sans" charset="0"/>
            </a:endParaRPr>
          </a:p>
          <a:p>
            <a:pPr marL="174625" indent="0" eaLnBrk="1" hangingPunct="1">
              <a:spcBef>
                <a:spcPct val="0"/>
              </a:spcBef>
              <a:buSzPct val="80000"/>
              <a:buNone/>
              <a:tabLst>
                <a:tab pos="1025525" algn="l"/>
              </a:tabLst>
              <a:defRPr/>
            </a:pPr>
            <a:r>
              <a:rPr lang="en-US" sz="2300" b="1" dirty="0" smtClean="0">
                <a:ea typeface="ヒラギノ角ゴ ProN W3" charset="-128"/>
                <a:cs typeface="+mn-cs"/>
                <a:sym typeface="Gill Sans" charset="0"/>
              </a:rPr>
              <a:t>4.  Develop an initial draft of vision statement (10 </a:t>
            </a:r>
            <a:r>
              <a:rPr lang="en-US" sz="2300" b="1" dirty="0" err="1" smtClean="0">
                <a:ea typeface="ヒラギノ角ゴ ProN W3" charset="-128"/>
                <a:cs typeface="+mn-cs"/>
                <a:sym typeface="Gill Sans" charset="0"/>
              </a:rPr>
              <a:t>mins</a:t>
            </a:r>
            <a:r>
              <a:rPr lang="en-US" sz="2300" b="1" dirty="0" smtClean="0">
                <a:ea typeface="ヒラギノ角ゴ ProN W3" charset="-128"/>
                <a:cs typeface="+mn-cs"/>
                <a:sym typeface="Gill Sans" charset="0"/>
              </a:rPr>
              <a:t>) or  </a:t>
            </a:r>
            <a:br>
              <a:rPr lang="en-US" sz="2300" b="1" dirty="0" smtClean="0">
                <a:ea typeface="ヒラギノ角ゴ ProN W3" charset="-128"/>
                <a:cs typeface="+mn-cs"/>
                <a:sym typeface="Gill Sans" charset="0"/>
              </a:rPr>
            </a:br>
            <a:r>
              <a:rPr lang="en-US" sz="2300" b="1" dirty="0" smtClean="0">
                <a:ea typeface="ヒラギノ角ゴ ProN W3" charset="-128"/>
                <a:cs typeface="+mn-cs"/>
                <a:sym typeface="Gill Sans" charset="0"/>
              </a:rPr>
              <a:t>     assign to a Vision Statement Committee</a:t>
            </a:r>
          </a:p>
          <a:p>
            <a:pPr marL="1493838" lvl="3" indent="-457200" eaLnBrk="1" hangingPunct="1">
              <a:spcBef>
                <a:spcPct val="0"/>
              </a:spcBef>
              <a:buSzPct val="80000"/>
              <a:buFontTx/>
              <a:buNone/>
              <a:defRPr/>
            </a:pPr>
            <a:endParaRPr lang="en-US" sz="1600" b="1" dirty="0" smtClean="0">
              <a:ea typeface="ヒラギノ角ゴ ProN W3" charset="-128"/>
              <a:cs typeface="+mn-cs"/>
              <a:sym typeface="Gill Sans" charset="0"/>
            </a:endParaRPr>
          </a:p>
        </p:txBody>
      </p:sp>
      <p:sp>
        <p:nvSpPr>
          <p:cNvPr id="13316" name="Rectangle 5"/>
          <p:cNvSpPr>
            <a:spLocks/>
          </p:cNvSpPr>
          <p:nvPr/>
        </p:nvSpPr>
        <p:spPr bwMode="auto">
          <a:xfrm>
            <a:off x="2286000" y="6248400"/>
            <a:ext cx="6553200" cy="533400"/>
          </a:xfrm>
          <a:prstGeom prst="rect">
            <a:avLst/>
          </a:prstGeom>
          <a:noFill/>
          <a:ln w="12700">
            <a:noFill/>
            <a:miter lim="800000"/>
            <a:headEnd/>
            <a:tailEnd/>
          </a:ln>
        </p:spPr>
        <p:txBody>
          <a:bodyPr lIns="0" tIns="0" rIns="0" bIns="0" anchor="ctr"/>
          <a:lstStyle/>
          <a:p>
            <a:r>
              <a:rPr lang="en-US" sz="1600" i="1" dirty="0">
                <a:solidFill>
                  <a:schemeClr val="bg2"/>
                </a:solidFill>
                <a:latin typeface="Helvetica Neue Bold Condensed"/>
                <a:sym typeface="Helvetica Neue Bold Condensed"/>
              </a:rPr>
              <a:t>Source</a:t>
            </a:r>
            <a:r>
              <a:rPr lang="en-US" sz="1600" dirty="0">
                <a:solidFill>
                  <a:schemeClr val="bg2"/>
                </a:solidFill>
                <a:latin typeface="Helvetica Neue Bold Condensed"/>
                <a:sym typeface="Helvetica Neue Bold Condensed"/>
              </a:rPr>
              <a:t>:  Adapted from </a:t>
            </a:r>
            <a:r>
              <a:rPr lang="en-US" sz="1600" i="1" dirty="0">
                <a:solidFill>
                  <a:schemeClr val="bg2"/>
                </a:solidFill>
                <a:latin typeface="Helvetica Neue Bold Condensed"/>
                <a:sym typeface="Helvetica Neue Bold Condensed"/>
              </a:rPr>
              <a:t>The Power of Appreciative Inquiry 2</a:t>
            </a:r>
            <a:r>
              <a:rPr lang="en-US" sz="1600" i="1" baseline="30000" dirty="0">
                <a:solidFill>
                  <a:schemeClr val="bg2"/>
                </a:solidFill>
                <a:latin typeface="Helvetica Neue Bold Condensed"/>
                <a:sym typeface="Helvetica Neue Bold Condensed"/>
              </a:rPr>
              <a:t>nd</a:t>
            </a:r>
            <a:r>
              <a:rPr lang="en-US" sz="1600" i="1" dirty="0">
                <a:solidFill>
                  <a:schemeClr val="bg2"/>
                </a:solidFill>
                <a:latin typeface="Helvetica Neue Bold Condensed"/>
                <a:sym typeface="Helvetica Neue Bold Condensed"/>
              </a:rPr>
              <a:t> Edition.  </a:t>
            </a:r>
            <a:r>
              <a:rPr lang="en-US" sz="1600" dirty="0">
                <a:solidFill>
                  <a:schemeClr val="bg2"/>
                </a:solidFill>
                <a:latin typeface="Helvetica Neue Bold Condensed"/>
                <a:sym typeface="Helvetica Neue Bold Condensed"/>
              </a:rPr>
              <a:t>Diana Whitney and Amanda Trosten-Bloom (2010)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00200"/>
            <a:ext cx="7696200" cy="1362075"/>
          </a:xfrm>
        </p:spPr>
        <p:txBody>
          <a:bodyPr/>
          <a:lstStyle/>
          <a:p>
            <a:pPr algn="ctr"/>
            <a:r>
              <a:rPr lang="en-US" sz="3600" dirty="0" smtClean="0"/>
              <a:t>Thinking of our destination:</a:t>
            </a:r>
            <a:br>
              <a:rPr lang="en-US" sz="3600" dirty="0" smtClean="0"/>
            </a:br>
            <a:r>
              <a:rPr lang="en-US" sz="3600" dirty="0" smtClean="0"/>
              <a:t>Being </a:t>
            </a:r>
            <a:r>
              <a:rPr lang="en-US" sz="3600" dirty="0" smtClean="0">
                <a:solidFill>
                  <a:srgbClr val="B3E2FF"/>
                </a:solidFill>
              </a:rPr>
              <a:t>smart</a:t>
            </a:r>
            <a:r>
              <a:rPr lang="en-US" dirty="0" smtClean="0">
                <a:solidFill>
                  <a:srgbClr val="B3E2FF"/>
                </a:solidFill>
              </a:rPr>
              <a:t>!</a:t>
            </a:r>
            <a:endParaRPr lang="en-US" dirty="0">
              <a:solidFill>
                <a:srgbClr val="B3E2FF"/>
              </a:solidFill>
            </a:endParaRPr>
          </a:p>
        </p:txBody>
      </p:sp>
      <p:pic>
        <p:nvPicPr>
          <p:cNvPr id="1029" name="Picture 5" descr="C:\Documents and Settings\rachelw\Local Settings\Temporary Internet Files\Content.IE5\YEIM50V2\MP900442499[1].jpg"/>
          <p:cNvPicPr>
            <a:picLocks noChangeAspect="1" noChangeArrowheads="1"/>
          </p:cNvPicPr>
          <p:nvPr/>
        </p:nvPicPr>
        <p:blipFill>
          <a:blip r:embed="rId3" cstate="print"/>
          <a:srcRect/>
          <a:stretch>
            <a:fillRect/>
          </a:stretch>
        </p:blipFill>
        <p:spPr bwMode="auto">
          <a:xfrm>
            <a:off x="2065449" y="2971800"/>
            <a:ext cx="5706951" cy="383161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p:cNvSpPr>
            <a:spLocks noGrp="1"/>
          </p:cNvSpPr>
          <p:nvPr>
            <p:ph type="title"/>
          </p:nvPr>
        </p:nvSpPr>
        <p:spPr>
          <a:xfrm>
            <a:off x="0" y="152400"/>
            <a:ext cx="9144000" cy="1295400"/>
          </a:xfrm>
        </p:spPr>
        <p:txBody>
          <a:bodyPr/>
          <a:lstStyle/>
          <a:p>
            <a:pPr algn="ctr" eaLnBrk="1" hangingPunct="1"/>
            <a:r>
              <a:rPr lang="en-US" sz="4000" dirty="0" smtClean="0">
                <a:solidFill>
                  <a:srgbClr val="B3E2FF"/>
                </a:solidFill>
              </a:rPr>
              <a:t>A Goal is. . . </a:t>
            </a:r>
          </a:p>
        </p:txBody>
      </p:sp>
      <p:sp>
        <p:nvSpPr>
          <p:cNvPr id="15366" name="Content Placeholder 2"/>
          <p:cNvSpPr>
            <a:spLocks noGrp="1"/>
          </p:cNvSpPr>
          <p:nvPr>
            <p:ph idx="1"/>
          </p:nvPr>
        </p:nvSpPr>
        <p:spPr>
          <a:xfrm>
            <a:off x="614855" y="1981200"/>
            <a:ext cx="6170984" cy="3962400"/>
          </a:xfrm>
        </p:spPr>
        <p:txBody>
          <a:bodyPr/>
          <a:lstStyle/>
          <a:p>
            <a:pPr marL="0" indent="0" algn="ctr" eaLnBrk="1" hangingPunct="1">
              <a:buNone/>
            </a:pPr>
            <a:endParaRPr lang="en-US" dirty="0" smtClean="0">
              <a:latin typeface="Calibri" charset="0"/>
              <a:ea typeface="ＭＳ Ｐゴシック" charset="0"/>
              <a:cs typeface="ＭＳ Ｐゴシック" charset="0"/>
            </a:endParaRPr>
          </a:p>
          <a:p>
            <a:pPr marL="0" indent="0" algn="ctr" eaLnBrk="1" hangingPunct="1">
              <a:buNone/>
            </a:pPr>
            <a:r>
              <a:rPr lang="en-US" sz="4000" b="1" dirty="0" smtClean="0">
                <a:latin typeface="Calibri" charset="0"/>
                <a:ea typeface="ＭＳ Ｐゴシック" charset="0"/>
                <a:cs typeface="ＭＳ Ｐゴシック" charset="0"/>
              </a:rPr>
              <a:t>An observable and </a:t>
            </a:r>
            <a:r>
              <a:rPr lang="en-US" sz="4000" b="1" dirty="0">
                <a:latin typeface="Calibri" charset="0"/>
                <a:ea typeface="ＭＳ Ｐゴシック" charset="0"/>
                <a:cs typeface="ＭＳ Ｐゴシック" charset="0"/>
              </a:rPr>
              <a:t>measurable </a:t>
            </a:r>
            <a:r>
              <a:rPr lang="en-US" sz="4000" b="1" dirty="0" smtClean="0">
                <a:latin typeface="Calibri" charset="0"/>
                <a:ea typeface="ＭＳ Ｐゴシック" charset="0"/>
                <a:cs typeface="ＭＳ Ｐゴシック" charset="0"/>
              </a:rPr>
              <a:t>outcome </a:t>
            </a:r>
            <a:r>
              <a:rPr lang="en-US" sz="4000" b="1" dirty="0">
                <a:latin typeface="Calibri" charset="0"/>
                <a:ea typeface="ＭＳ Ｐゴシック" charset="0"/>
                <a:cs typeface="ＭＳ Ｐゴシック" charset="0"/>
              </a:rPr>
              <a:t>that you want to achieve within a specific period of </a:t>
            </a:r>
            <a:r>
              <a:rPr lang="en-US" sz="4000" b="1" dirty="0" smtClean="0">
                <a:latin typeface="Calibri" charset="0"/>
                <a:ea typeface="ＭＳ Ｐゴシック" charset="0"/>
                <a:cs typeface="ＭＳ Ｐゴシック" charset="0"/>
              </a:rPr>
              <a:t>time</a:t>
            </a:r>
            <a:endParaRPr lang="en-US" sz="4000" b="1" dirty="0">
              <a:latin typeface="Calibri" charset="0"/>
              <a:ea typeface="ＭＳ Ｐゴシック" charset="0"/>
              <a:cs typeface="ＭＳ Ｐゴシック" charset="0"/>
            </a:endParaRPr>
          </a:p>
          <a:p>
            <a:pPr marL="0" indent="0" algn="ctr" eaLnBrk="1" hangingPunct="1">
              <a:buFontTx/>
              <a:buNone/>
            </a:pPr>
            <a:endParaRPr lang="en-US" dirty="0" smtClean="0"/>
          </a:p>
        </p:txBody>
      </p:sp>
      <p:pic>
        <p:nvPicPr>
          <p:cNvPr id="2052" name="Picture 4" descr="C:\Documents and Settings\ljb\Local Settings\Temporary Internet Files\Content.IE5\14GIC00U\MP900448695[1].jpg"/>
          <p:cNvPicPr>
            <a:picLocks noChangeAspect="1" noChangeArrowheads="1"/>
          </p:cNvPicPr>
          <p:nvPr/>
        </p:nvPicPr>
        <p:blipFill>
          <a:blip r:embed="rId3" cstate="print"/>
          <a:srcRect/>
          <a:stretch>
            <a:fillRect/>
          </a:stretch>
        </p:blipFill>
        <p:spPr bwMode="auto">
          <a:xfrm>
            <a:off x="6785839" y="2133600"/>
            <a:ext cx="2129561" cy="31999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7988" y="0"/>
            <a:ext cx="6477000" cy="1524000"/>
          </a:xfrm>
        </p:spPr>
        <p:txBody>
          <a:bodyPr/>
          <a:lstStyle/>
          <a:p>
            <a:pPr algn="ctr" eaLnBrk="1" hangingPunct="1">
              <a:defRPr/>
            </a:pPr>
            <a:r>
              <a:rPr lang="en-US" dirty="0" smtClean="0">
                <a:solidFill>
                  <a:srgbClr val="CCECFF"/>
                </a:solidFill>
                <a:latin typeface="+mn-lt"/>
              </a:rPr>
              <a:t>Defining the Goal:</a:t>
            </a:r>
            <a:br>
              <a:rPr lang="en-US" dirty="0" smtClean="0">
                <a:solidFill>
                  <a:srgbClr val="CCECFF"/>
                </a:solidFill>
                <a:latin typeface="+mn-lt"/>
              </a:rPr>
            </a:br>
            <a:r>
              <a:rPr lang="en-US" dirty="0" smtClean="0">
                <a:solidFill>
                  <a:srgbClr val="CCECFF"/>
                </a:solidFill>
                <a:latin typeface="+mn-lt"/>
              </a:rPr>
              <a:t>Getting on the Same Path</a:t>
            </a:r>
            <a:endParaRPr lang="en-US" dirty="0">
              <a:solidFill>
                <a:srgbClr val="CCECFF"/>
              </a:solidFill>
              <a:latin typeface="+mn-lt"/>
            </a:endParaRPr>
          </a:p>
        </p:txBody>
      </p:sp>
      <p:pic>
        <p:nvPicPr>
          <p:cNvPr id="2" name="Picture 2" descr="C:\Documents and Settings\rachelw\Local Settings\Temporary Internet Files\Content.IE5\ZHFOAPIH\MP900402340[1].jpg"/>
          <p:cNvPicPr>
            <a:picLocks noChangeAspect="1" noChangeArrowheads="1"/>
          </p:cNvPicPr>
          <p:nvPr/>
        </p:nvPicPr>
        <p:blipFill>
          <a:blip r:embed="rId3" cstate="print"/>
          <a:srcRect/>
          <a:stretch>
            <a:fillRect/>
          </a:stretch>
        </p:blipFill>
        <p:spPr bwMode="auto">
          <a:xfrm>
            <a:off x="762000" y="2514600"/>
            <a:ext cx="3914488" cy="2608639"/>
          </a:xfrm>
          <a:prstGeom prst="rect">
            <a:avLst/>
          </a:prstGeom>
          <a:noFill/>
        </p:spPr>
      </p:pic>
      <p:pic>
        <p:nvPicPr>
          <p:cNvPr id="1029" name="Picture 5" descr="C:\Documents and Settings\rachelw\Local Settings\Temporary Internet Files\Content.IE5\OTHDEQHK\MP900402036[1].jpg"/>
          <p:cNvPicPr>
            <a:picLocks noChangeAspect="1" noChangeArrowheads="1"/>
          </p:cNvPicPr>
          <p:nvPr/>
        </p:nvPicPr>
        <p:blipFill>
          <a:blip r:embed="rId4" cstate="print"/>
          <a:srcRect/>
          <a:stretch>
            <a:fillRect/>
          </a:stretch>
        </p:blipFill>
        <p:spPr bwMode="auto">
          <a:xfrm>
            <a:off x="4953000" y="2514600"/>
            <a:ext cx="3914488" cy="2608639"/>
          </a:xfrm>
          <a:prstGeom prst="rect">
            <a:avLst/>
          </a:prstGeom>
          <a:noFill/>
        </p:spPr>
      </p:pic>
    </p:spTree>
    <p:extLst>
      <p:ext uri="{BB962C8B-B14F-4D97-AF65-F5344CB8AC3E}">
        <p14:creationId xmlns:p14="http://schemas.microsoft.com/office/powerpoint/2010/main" val="943725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8" name="Picture 18" descr="C:\Documents and Settings\rachelw\Local Settings\Temporary Internet Files\Content.IE5\ZYXACD1C\MP900423748[1].jpg"/>
          <p:cNvPicPr>
            <a:picLocks noChangeAspect="1" noChangeArrowheads="1"/>
          </p:cNvPicPr>
          <p:nvPr/>
        </p:nvPicPr>
        <p:blipFill>
          <a:blip r:embed="rId3" cstate="print"/>
          <a:srcRect/>
          <a:stretch>
            <a:fillRect/>
          </a:stretch>
        </p:blipFill>
        <p:spPr bwMode="auto">
          <a:xfrm>
            <a:off x="5867401" y="3429001"/>
            <a:ext cx="2485132" cy="2514600"/>
          </a:xfrm>
          <a:prstGeom prst="rect">
            <a:avLst/>
          </a:prstGeom>
          <a:noFill/>
        </p:spPr>
      </p:pic>
      <p:sp>
        <p:nvSpPr>
          <p:cNvPr id="2" name="Title 1"/>
          <p:cNvSpPr>
            <a:spLocks noGrp="1"/>
          </p:cNvSpPr>
          <p:nvPr>
            <p:ph type="title"/>
          </p:nvPr>
        </p:nvSpPr>
        <p:spPr>
          <a:xfrm>
            <a:off x="304800" y="228600"/>
            <a:ext cx="8610600" cy="1066800"/>
          </a:xfrm>
        </p:spPr>
        <p:txBody>
          <a:bodyPr/>
          <a:lstStyle/>
          <a:p>
            <a:pPr algn="ctr"/>
            <a:r>
              <a:rPr lang="en-US" dirty="0" smtClean="0">
                <a:solidFill>
                  <a:srgbClr val="CCECFF"/>
                </a:solidFill>
              </a:rPr>
              <a:t>Considering Potential Goals</a:t>
            </a:r>
            <a:endParaRPr lang="en-US" dirty="0">
              <a:solidFill>
                <a:srgbClr val="CCECFF"/>
              </a:solidFill>
            </a:endParaRPr>
          </a:p>
        </p:txBody>
      </p:sp>
      <p:sp>
        <p:nvSpPr>
          <p:cNvPr id="3" name="Content Placeholder 2"/>
          <p:cNvSpPr>
            <a:spLocks noGrp="1"/>
          </p:cNvSpPr>
          <p:nvPr>
            <p:ph idx="1"/>
          </p:nvPr>
        </p:nvSpPr>
        <p:spPr>
          <a:xfrm>
            <a:off x="228600" y="1905000"/>
            <a:ext cx="5334000" cy="3581400"/>
          </a:xfrm>
        </p:spPr>
        <p:txBody>
          <a:bodyPr/>
          <a:lstStyle/>
          <a:p>
            <a:r>
              <a:rPr lang="en-US" dirty="0" smtClean="0"/>
              <a:t>Any ideas missing?</a:t>
            </a:r>
          </a:p>
          <a:p>
            <a:r>
              <a:rPr lang="en-US" dirty="0" smtClean="0"/>
              <a:t>Don’t get bogged down in detail.</a:t>
            </a:r>
          </a:p>
          <a:p>
            <a:r>
              <a:rPr lang="en-US" dirty="0" smtClean="0"/>
              <a:t>Consensus is not necessary </a:t>
            </a:r>
            <a:r>
              <a:rPr lang="en-US" i="1" dirty="0" smtClean="0"/>
              <a:t>yet.</a:t>
            </a:r>
            <a:endParaRPr lang="en-US" i="1" dirty="0"/>
          </a:p>
        </p:txBody>
      </p:sp>
      <p:pic>
        <p:nvPicPr>
          <p:cNvPr id="92173" name="Picture 13" descr="C:\Documents and Settings\rachelw\Local Settings\Temporary Internet Files\Content.IE5\ZHFOAPIH\MP900443225[1].jpg"/>
          <p:cNvPicPr>
            <a:picLocks noChangeAspect="1" noChangeArrowheads="1"/>
          </p:cNvPicPr>
          <p:nvPr/>
        </p:nvPicPr>
        <p:blipFill>
          <a:blip r:embed="rId4" cstate="print"/>
          <a:srcRect/>
          <a:stretch>
            <a:fillRect/>
          </a:stretch>
        </p:blipFill>
        <p:spPr bwMode="auto">
          <a:xfrm>
            <a:off x="5486804" y="1524000"/>
            <a:ext cx="3320565" cy="2209799"/>
          </a:xfrm>
          <a:prstGeom prst="rect">
            <a:avLst/>
          </a:prstGeom>
          <a:noFill/>
        </p:spPr>
      </p:pic>
    </p:spTree>
    <p:extLst>
      <p:ext uri="{BB962C8B-B14F-4D97-AF65-F5344CB8AC3E}">
        <p14:creationId xmlns:p14="http://schemas.microsoft.com/office/powerpoint/2010/main" val="938468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6200"/>
            <a:ext cx="9067800" cy="838200"/>
          </a:xfrm>
        </p:spPr>
        <p:txBody>
          <a:bodyPr/>
          <a:lstStyle/>
          <a:p>
            <a:pPr eaLnBrk="1" hangingPunct="1"/>
            <a:r>
              <a:rPr lang="en-US" sz="3600" dirty="0" smtClean="0">
                <a:solidFill>
                  <a:srgbClr val="CCECFF"/>
                </a:solidFill>
              </a:rPr>
              <a:t>The Climate: Elements to Consider </a:t>
            </a:r>
          </a:p>
        </p:txBody>
      </p:sp>
      <p:sp>
        <p:nvSpPr>
          <p:cNvPr id="6" name="Rounded Rectangle 5"/>
          <p:cNvSpPr/>
          <p:nvPr/>
        </p:nvSpPr>
        <p:spPr>
          <a:xfrm>
            <a:off x="3733800" y="2819400"/>
            <a:ext cx="2133600" cy="1600200"/>
          </a:xfrm>
          <a:prstGeom prst="roundRect">
            <a:avLst/>
          </a:prstGeom>
          <a:solidFill>
            <a:srgbClr val="CCECFF"/>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b="1" dirty="0">
                <a:solidFill>
                  <a:schemeClr val="bg2"/>
                </a:solidFill>
              </a:rPr>
              <a:t>Regional</a:t>
            </a:r>
          </a:p>
          <a:p>
            <a:pPr algn="ctr">
              <a:defRPr/>
            </a:pPr>
            <a:r>
              <a:rPr lang="en-US" sz="2400" b="1" dirty="0">
                <a:solidFill>
                  <a:schemeClr val="bg2"/>
                </a:solidFill>
              </a:rPr>
              <a:t>Goals</a:t>
            </a:r>
          </a:p>
        </p:txBody>
      </p:sp>
      <p:sp>
        <p:nvSpPr>
          <p:cNvPr id="8" name="Left Arrow 7"/>
          <p:cNvSpPr/>
          <p:nvPr/>
        </p:nvSpPr>
        <p:spPr>
          <a:xfrm rot="520879">
            <a:off x="5723442" y="3621444"/>
            <a:ext cx="694059"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 Arrow 14"/>
          <p:cNvSpPr/>
          <p:nvPr/>
        </p:nvSpPr>
        <p:spPr>
          <a:xfrm rot="9969605">
            <a:off x="3270250" y="3687763"/>
            <a:ext cx="5969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eft Arrow 15"/>
          <p:cNvSpPr/>
          <p:nvPr/>
        </p:nvSpPr>
        <p:spPr>
          <a:xfrm rot="13668301">
            <a:off x="3663191" y="2484729"/>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Left Arrow 16"/>
          <p:cNvSpPr/>
          <p:nvPr/>
        </p:nvSpPr>
        <p:spPr>
          <a:xfrm rot="5400000">
            <a:off x="4533900" y="4305300"/>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 Arrow 17"/>
          <p:cNvSpPr/>
          <p:nvPr/>
        </p:nvSpPr>
        <p:spPr>
          <a:xfrm rot="18612736">
            <a:off x="5641975" y="2560638"/>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143000" y="3124200"/>
            <a:ext cx="2209800" cy="1981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smtClean="0"/>
              <a:t>Past history &amp; strategies</a:t>
            </a:r>
            <a:endParaRPr lang="en-US" sz="2000" b="1" dirty="0"/>
          </a:p>
        </p:txBody>
      </p:sp>
      <p:sp>
        <p:nvSpPr>
          <p:cNvPr id="23" name="Oval 22"/>
          <p:cNvSpPr/>
          <p:nvPr/>
        </p:nvSpPr>
        <p:spPr>
          <a:xfrm>
            <a:off x="3657600" y="4724400"/>
            <a:ext cx="2286000" cy="1905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t>Regional </a:t>
            </a:r>
            <a:r>
              <a:rPr lang="en-US" sz="2000" b="1" dirty="0" smtClean="0"/>
              <a:t>assets</a:t>
            </a:r>
            <a:endParaRPr lang="en-US" sz="2000" b="1" dirty="0"/>
          </a:p>
        </p:txBody>
      </p:sp>
      <p:sp>
        <p:nvSpPr>
          <p:cNvPr id="24" name="Oval 23"/>
          <p:cNvSpPr/>
          <p:nvPr/>
        </p:nvSpPr>
        <p:spPr>
          <a:xfrm>
            <a:off x="5410200" y="838200"/>
            <a:ext cx="2286000" cy="1981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smtClean="0"/>
              <a:t>Economic</a:t>
            </a:r>
          </a:p>
          <a:p>
            <a:pPr algn="ctr">
              <a:defRPr/>
            </a:pPr>
            <a:r>
              <a:rPr lang="en-US" sz="2000" b="1" dirty="0" smtClean="0"/>
              <a:t>strength</a:t>
            </a:r>
            <a:endParaRPr lang="en-US" sz="2000" b="1" dirty="0"/>
          </a:p>
        </p:txBody>
      </p:sp>
      <p:sp>
        <p:nvSpPr>
          <p:cNvPr id="25" name="Oval 24"/>
          <p:cNvSpPr/>
          <p:nvPr/>
        </p:nvSpPr>
        <p:spPr>
          <a:xfrm>
            <a:off x="6324600" y="3124200"/>
            <a:ext cx="2209800" cy="20574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t>Potential </a:t>
            </a:r>
            <a:r>
              <a:rPr lang="en-US" sz="2000" b="1" dirty="0" smtClean="0"/>
              <a:t>barriers</a:t>
            </a:r>
            <a:endParaRPr lang="en-US" sz="2000" b="1" dirty="0"/>
          </a:p>
        </p:txBody>
      </p:sp>
      <p:sp>
        <p:nvSpPr>
          <p:cNvPr id="5" name="Oval 4"/>
          <p:cNvSpPr/>
          <p:nvPr/>
        </p:nvSpPr>
        <p:spPr>
          <a:xfrm>
            <a:off x="2133600" y="838200"/>
            <a:ext cx="2209800" cy="1905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smtClean="0"/>
              <a:t>Regional</a:t>
            </a:r>
            <a:endParaRPr lang="en-US" sz="2000" b="1" dirty="0"/>
          </a:p>
          <a:p>
            <a:pPr algn="ctr">
              <a:defRPr/>
            </a:pPr>
            <a:r>
              <a:rPr lang="en-US" sz="2000" b="1" dirty="0"/>
              <a:t>d</a:t>
            </a:r>
            <a:r>
              <a:rPr lang="en-US" sz="2000" b="1" dirty="0" smtClean="0"/>
              <a:t>ata</a:t>
            </a:r>
            <a:endParaRPr lang="en-US" sz="2000" b="1" dirty="0"/>
          </a:p>
        </p:txBody>
      </p:sp>
    </p:spTree>
    <p:extLst>
      <p:ext uri="{BB962C8B-B14F-4D97-AF65-F5344CB8AC3E}">
        <p14:creationId xmlns:p14="http://schemas.microsoft.com/office/powerpoint/2010/main" val="3323650756"/>
      </p:ext>
    </p:extLst>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76200"/>
            <a:ext cx="8077200" cy="838200"/>
          </a:xfrm>
        </p:spPr>
        <p:txBody>
          <a:bodyPr/>
          <a:lstStyle/>
          <a:p>
            <a:pPr algn="ctr" eaLnBrk="1" hangingPunct="1"/>
            <a:r>
              <a:rPr lang="en-US" dirty="0" smtClean="0">
                <a:solidFill>
                  <a:srgbClr val="CCECFF"/>
                </a:solidFill>
              </a:rPr>
              <a:t>Evaluating a Potential Goal</a:t>
            </a:r>
            <a:endParaRPr lang="en-US" dirty="0" smtClean="0">
              <a:solidFill>
                <a:srgbClr val="E1F9FB"/>
              </a:solidFill>
            </a:endParaRPr>
          </a:p>
        </p:txBody>
      </p:sp>
      <p:sp>
        <p:nvSpPr>
          <p:cNvPr id="6" name="Rounded Rectangle 5"/>
          <p:cNvSpPr/>
          <p:nvPr/>
        </p:nvSpPr>
        <p:spPr>
          <a:xfrm>
            <a:off x="3733800" y="2819400"/>
            <a:ext cx="2133600" cy="1600200"/>
          </a:xfrm>
          <a:prstGeom prst="roundRect">
            <a:avLst/>
          </a:prstGeom>
          <a:solidFill>
            <a:srgbClr val="CCECFF"/>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000" b="1" dirty="0" smtClean="0">
                <a:solidFill>
                  <a:schemeClr val="bg2"/>
                </a:solidFill>
              </a:rPr>
              <a:t>Establish an Entrepreneur-ship Support Network</a:t>
            </a:r>
            <a:endParaRPr lang="en-US" sz="2000" b="1" dirty="0">
              <a:solidFill>
                <a:schemeClr val="bg2"/>
              </a:solidFill>
            </a:endParaRPr>
          </a:p>
        </p:txBody>
      </p:sp>
      <p:sp>
        <p:nvSpPr>
          <p:cNvPr id="8" name="Left Arrow 7"/>
          <p:cNvSpPr/>
          <p:nvPr/>
        </p:nvSpPr>
        <p:spPr>
          <a:xfrm rot="1459982">
            <a:off x="5707063" y="3617913"/>
            <a:ext cx="7112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 Arrow 14"/>
          <p:cNvSpPr/>
          <p:nvPr/>
        </p:nvSpPr>
        <p:spPr>
          <a:xfrm rot="9969605">
            <a:off x="3270250" y="3687763"/>
            <a:ext cx="5969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eft Arrow 15"/>
          <p:cNvSpPr/>
          <p:nvPr/>
        </p:nvSpPr>
        <p:spPr>
          <a:xfrm rot="13668301">
            <a:off x="3511550" y="2560638"/>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Left Arrow 16"/>
          <p:cNvSpPr/>
          <p:nvPr/>
        </p:nvSpPr>
        <p:spPr>
          <a:xfrm rot="5400000">
            <a:off x="4533900" y="4305300"/>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 Arrow 17"/>
          <p:cNvSpPr/>
          <p:nvPr/>
        </p:nvSpPr>
        <p:spPr>
          <a:xfrm rot="18612736">
            <a:off x="5641975" y="2560638"/>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0" y="3124200"/>
            <a:ext cx="3429000" cy="1981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solidFill>
                  <a:schemeClr val="accent2">
                    <a:lumMod val="75000"/>
                  </a:schemeClr>
                </a:solidFill>
              </a:rPr>
              <a:t>Past </a:t>
            </a:r>
            <a:r>
              <a:rPr lang="en-US" sz="2000" b="1" dirty="0" smtClean="0">
                <a:solidFill>
                  <a:schemeClr val="accent2">
                    <a:lumMod val="75000"/>
                  </a:schemeClr>
                </a:solidFill>
              </a:rPr>
              <a:t>Strategies: </a:t>
            </a:r>
            <a:r>
              <a:rPr lang="en-US" sz="1600" b="1" dirty="0"/>
              <a:t>Business incubator successfully piloted in 1 county</a:t>
            </a:r>
          </a:p>
        </p:txBody>
      </p:sp>
      <p:sp>
        <p:nvSpPr>
          <p:cNvPr id="23" name="Oval 22"/>
          <p:cNvSpPr/>
          <p:nvPr/>
        </p:nvSpPr>
        <p:spPr>
          <a:xfrm>
            <a:off x="2590800" y="4724400"/>
            <a:ext cx="4343400" cy="1905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solidFill>
                  <a:schemeClr val="accent2">
                    <a:lumMod val="75000"/>
                  </a:schemeClr>
                </a:solidFill>
              </a:rPr>
              <a:t>Regional </a:t>
            </a:r>
            <a:r>
              <a:rPr lang="en-US" sz="2000" b="1" dirty="0" smtClean="0">
                <a:solidFill>
                  <a:schemeClr val="accent2">
                    <a:lumMod val="75000"/>
                  </a:schemeClr>
                </a:solidFill>
              </a:rPr>
              <a:t>Assets:  </a:t>
            </a:r>
          </a:p>
          <a:p>
            <a:pPr algn="ctr">
              <a:defRPr/>
            </a:pPr>
            <a:r>
              <a:rPr lang="en-US" sz="1600" b="1" dirty="0"/>
              <a:t>Sm. Bus. Development Center, community college, Extension</a:t>
            </a:r>
          </a:p>
        </p:txBody>
      </p:sp>
      <p:sp>
        <p:nvSpPr>
          <p:cNvPr id="24" name="Oval 23"/>
          <p:cNvSpPr/>
          <p:nvPr/>
        </p:nvSpPr>
        <p:spPr>
          <a:xfrm>
            <a:off x="5181600" y="838200"/>
            <a:ext cx="3505200" cy="1981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smtClean="0">
                <a:solidFill>
                  <a:schemeClr val="accent2">
                    <a:lumMod val="75000"/>
                  </a:schemeClr>
                </a:solidFill>
              </a:rPr>
              <a:t>Economic Strength:  </a:t>
            </a:r>
          </a:p>
          <a:p>
            <a:pPr algn="ctr">
              <a:defRPr/>
            </a:pPr>
            <a:r>
              <a:rPr lang="en-US" sz="1600" b="1" dirty="0" smtClean="0"/>
              <a:t>Evidence of future growth in the clusters gives opportunity for related small business growth </a:t>
            </a:r>
            <a:endParaRPr lang="en-US" sz="1600" b="1" dirty="0"/>
          </a:p>
        </p:txBody>
      </p:sp>
      <p:sp>
        <p:nvSpPr>
          <p:cNvPr id="25" name="Oval 24"/>
          <p:cNvSpPr/>
          <p:nvPr/>
        </p:nvSpPr>
        <p:spPr>
          <a:xfrm>
            <a:off x="6400800" y="3124200"/>
            <a:ext cx="2743200" cy="20574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solidFill>
                  <a:schemeClr val="accent2">
                    <a:lumMod val="75000"/>
                  </a:schemeClr>
                </a:solidFill>
              </a:rPr>
              <a:t>Potential </a:t>
            </a:r>
            <a:r>
              <a:rPr lang="en-US" sz="2000" b="1" dirty="0" smtClean="0">
                <a:solidFill>
                  <a:schemeClr val="accent2">
                    <a:lumMod val="75000"/>
                  </a:schemeClr>
                </a:solidFill>
              </a:rPr>
              <a:t>Barriers:  </a:t>
            </a:r>
            <a:r>
              <a:rPr lang="en-US" sz="1600" b="1" dirty="0"/>
              <a:t>Identifying existing resources</a:t>
            </a:r>
          </a:p>
        </p:txBody>
      </p:sp>
      <p:sp>
        <p:nvSpPr>
          <p:cNvPr id="5" name="Oval 4"/>
          <p:cNvSpPr/>
          <p:nvPr/>
        </p:nvSpPr>
        <p:spPr>
          <a:xfrm>
            <a:off x="685800" y="838200"/>
            <a:ext cx="3657600" cy="1905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smtClean="0">
                <a:solidFill>
                  <a:schemeClr val="accent2">
                    <a:lumMod val="75000"/>
                  </a:schemeClr>
                </a:solidFill>
              </a:rPr>
              <a:t>Regional</a:t>
            </a:r>
            <a:endParaRPr lang="en-US" sz="2000" b="1" dirty="0">
              <a:solidFill>
                <a:schemeClr val="accent2">
                  <a:lumMod val="75000"/>
                </a:schemeClr>
              </a:solidFill>
            </a:endParaRPr>
          </a:p>
          <a:p>
            <a:pPr algn="ctr">
              <a:defRPr/>
            </a:pPr>
            <a:r>
              <a:rPr lang="en-US" sz="2000" b="1" dirty="0" smtClean="0">
                <a:solidFill>
                  <a:schemeClr val="accent2">
                    <a:lumMod val="75000"/>
                  </a:schemeClr>
                </a:solidFill>
              </a:rPr>
              <a:t>Data:  </a:t>
            </a:r>
          </a:p>
          <a:p>
            <a:pPr algn="ctr">
              <a:defRPr/>
            </a:pPr>
            <a:r>
              <a:rPr lang="en-US" sz="1600" b="1" dirty="0" smtClean="0"/>
              <a:t>Growing number of small businesses within the regional clusters</a:t>
            </a:r>
            <a:endParaRPr lang="en-US" sz="1600" b="1" dirty="0"/>
          </a:p>
        </p:txBody>
      </p:sp>
    </p:spTree>
    <p:extLst>
      <p:ext uri="{BB962C8B-B14F-4D97-AF65-F5344CB8AC3E}">
        <p14:creationId xmlns:p14="http://schemas.microsoft.com/office/powerpoint/2010/main" val="3398352584"/>
      </p:ext>
    </p:extLst>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76200"/>
            <a:ext cx="7620000" cy="1295400"/>
          </a:xfrm>
        </p:spPr>
        <p:txBody>
          <a:bodyPr/>
          <a:lstStyle/>
          <a:p>
            <a:pPr algn="ctr" eaLnBrk="1" hangingPunct="1"/>
            <a:r>
              <a:rPr lang="en-US" sz="4000" dirty="0" smtClean="0">
                <a:solidFill>
                  <a:srgbClr val="B3E2FF"/>
                </a:solidFill>
              </a:rPr>
              <a:t>Developing a SMART Goal</a:t>
            </a:r>
          </a:p>
        </p:txBody>
      </p:sp>
      <p:sp>
        <p:nvSpPr>
          <p:cNvPr id="16387" name="Content Placeholder 2"/>
          <p:cNvSpPr>
            <a:spLocks noGrp="1"/>
          </p:cNvSpPr>
          <p:nvPr>
            <p:ph idx="1"/>
          </p:nvPr>
        </p:nvSpPr>
        <p:spPr>
          <a:xfrm>
            <a:off x="609600" y="4114800"/>
            <a:ext cx="4648200" cy="1905000"/>
          </a:xfrm>
        </p:spPr>
        <p:txBody>
          <a:bodyPr/>
          <a:lstStyle/>
          <a:p>
            <a:pPr algn="ctr" eaLnBrk="1" hangingPunct="1">
              <a:buNone/>
            </a:pPr>
            <a:r>
              <a:rPr lang="en-US" dirty="0" smtClean="0"/>
              <a:t>Prepare a goal that’s </a:t>
            </a:r>
          </a:p>
          <a:p>
            <a:pPr algn="ctr" eaLnBrk="1" hangingPunct="1">
              <a:buNone/>
            </a:pPr>
            <a:r>
              <a:rPr lang="en-US" dirty="0" smtClean="0"/>
              <a:t>crystal clear, concise:  </a:t>
            </a:r>
          </a:p>
          <a:p>
            <a:pPr algn="ctr" eaLnBrk="1" hangingPunct="1">
              <a:buNone/>
            </a:pPr>
            <a:r>
              <a:rPr lang="en-US" b="1" dirty="0" smtClean="0">
                <a:solidFill>
                  <a:srgbClr val="B3E2FF"/>
                </a:solidFill>
              </a:rPr>
              <a:t>SMART!</a:t>
            </a:r>
          </a:p>
        </p:txBody>
      </p:sp>
      <p:pic>
        <p:nvPicPr>
          <p:cNvPr id="2058" name="Picture 10" descr="C:\Documents and Settings\rachelw\Local Settings\Temporary Internet Files\Content.IE5\TKD0CWN9\MP900447451[1].jpg"/>
          <p:cNvPicPr>
            <a:picLocks noChangeAspect="1" noChangeArrowheads="1"/>
          </p:cNvPicPr>
          <p:nvPr/>
        </p:nvPicPr>
        <p:blipFill>
          <a:blip r:embed="rId3" cstate="print"/>
          <a:srcRect/>
          <a:stretch>
            <a:fillRect/>
          </a:stretch>
        </p:blipFill>
        <p:spPr bwMode="auto">
          <a:xfrm>
            <a:off x="838200" y="1901780"/>
            <a:ext cx="2057400" cy="2060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60" name="Picture 12" descr="C:\Documents and Settings\rachelw\Local Settings\Temporary Internet Files\Content.IE5\6KS15R1K\MP900444332[1].jpg"/>
          <p:cNvPicPr>
            <a:picLocks noChangeAspect="1" noChangeArrowheads="1"/>
          </p:cNvPicPr>
          <p:nvPr/>
        </p:nvPicPr>
        <p:blipFill>
          <a:blip r:embed="rId4" cstate="print"/>
          <a:srcRect/>
          <a:stretch>
            <a:fillRect/>
          </a:stretch>
        </p:blipFill>
        <p:spPr bwMode="auto">
          <a:xfrm>
            <a:off x="5486400" y="3276600"/>
            <a:ext cx="3167356" cy="2107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3124200" y="2206579"/>
            <a:ext cx="5638800" cy="584775"/>
          </a:xfrm>
          <a:prstGeom prst="rect">
            <a:avLst/>
          </a:prstGeom>
          <a:noFill/>
        </p:spPr>
        <p:txBody>
          <a:bodyPr wrap="square" rtlCol="0">
            <a:spAutoFit/>
          </a:bodyPr>
          <a:lstStyle/>
          <a:p>
            <a:pPr eaLnBrk="1" hangingPunct="1">
              <a:buNone/>
            </a:pPr>
            <a:r>
              <a:rPr lang="en-US" sz="3200" dirty="0" smtClean="0">
                <a:solidFill>
                  <a:schemeClr val="bg2"/>
                </a:solidFill>
              </a:rPr>
              <a:t>Vague Goals = Vague Results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52400"/>
            <a:ext cx="7620000" cy="1295400"/>
          </a:xfrm>
        </p:spPr>
        <p:txBody>
          <a:bodyPr/>
          <a:lstStyle/>
          <a:p>
            <a:pPr algn="ctr" eaLnBrk="1" hangingPunct="1"/>
            <a:r>
              <a:rPr lang="en-US" sz="4000" dirty="0" smtClean="0">
                <a:solidFill>
                  <a:srgbClr val="B3E2FF"/>
                </a:solidFill>
              </a:rPr>
              <a:t>SMART Goals</a:t>
            </a:r>
          </a:p>
        </p:txBody>
      </p:sp>
      <p:graphicFrame>
        <p:nvGraphicFramePr>
          <p:cNvPr id="8" name="Diagram 7"/>
          <p:cNvGraphicFramePr/>
          <p:nvPr>
            <p:extLst>
              <p:ext uri="{D42A27DB-BD31-4B8C-83A1-F6EECF244321}">
                <p14:modId xmlns:p14="http://schemas.microsoft.com/office/powerpoint/2010/main" val="3084654995"/>
              </p:ext>
            </p:extLst>
          </p:nvPr>
        </p:nvGraphicFramePr>
        <p:xfrm>
          <a:off x="381000" y="685800"/>
          <a:ext cx="8763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362200" y="6477000"/>
            <a:ext cx="4419600" cy="369332"/>
          </a:xfrm>
          <a:prstGeom prst="rect">
            <a:avLst/>
          </a:prstGeom>
          <a:noFill/>
        </p:spPr>
        <p:txBody>
          <a:bodyPr wrap="square" rtlCol="0">
            <a:spAutoFit/>
          </a:bodyPr>
          <a:lstStyle/>
          <a:p>
            <a:r>
              <a:rPr lang="en-US" dirty="0" smtClean="0">
                <a:solidFill>
                  <a:schemeClr val="bg2"/>
                </a:solidFill>
              </a:rPr>
              <a:t>Adapted from: Heathfield, S.M. (2011)</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endCxn id="11" idx="1"/>
          </p:cNvCxnSpPr>
          <p:nvPr/>
        </p:nvCxnSpPr>
        <p:spPr>
          <a:xfrm>
            <a:off x="5410200" y="4267200"/>
            <a:ext cx="838200" cy="1143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9" idx="0"/>
          </p:cNvCxnSpPr>
          <p:nvPr/>
        </p:nvCxnSpPr>
        <p:spPr>
          <a:xfrm>
            <a:off x="4572000" y="4800600"/>
            <a:ext cx="38100" cy="4572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410200" y="2590800"/>
            <a:ext cx="914400" cy="6096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p:cNvCxnSpPr>
          <p:nvPr/>
        </p:nvCxnSpPr>
        <p:spPr>
          <a:xfrm>
            <a:off x="2895600" y="2971800"/>
            <a:ext cx="914400" cy="490661"/>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3"/>
          </p:cNvCxnSpPr>
          <p:nvPr/>
        </p:nvCxnSpPr>
        <p:spPr>
          <a:xfrm flipV="1">
            <a:off x="2895600" y="4191000"/>
            <a:ext cx="685800" cy="1905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339" name="Title 1"/>
          <p:cNvSpPr>
            <a:spLocks noGrp="1"/>
          </p:cNvSpPr>
          <p:nvPr>
            <p:ph type="title"/>
          </p:nvPr>
        </p:nvSpPr>
        <p:spPr>
          <a:xfrm>
            <a:off x="762000" y="76200"/>
            <a:ext cx="7620000" cy="1295400"/>
          </a:xfrm>
        </p:spPr>
        <p:txBody>
          <a:bodyPr/>
          <a:lstStyle/>
          <a:p>
            <a:pPr algn="ctr"/>
            <a:r>
              <a:rPr lang="en-US" sz="3200" dirty="0" smtClean="0">
                <a:solidFill>
                  <a:srgbClr val="CCECFF"/>
                </a:solidFill>
              </a:rPr>
              <a:t>Producing a High Quality Plan: </a:t>
            </a:r>
            <a:br>
              <a:rPr lang="en-US" sz="3200" dirty="0" smtClean="0">
                <a:solidFill>
                  <a:srgbClr val="CCECFF"/>
                </a:solidFill>
              </a:rPr>
            </a:br>
            <a:r>
              <a:rPr lang="en-US" sz="2800" i="1" dirty="0" smtClean="0">
                <a:solidFill>
                  <a:srgbClr val="CCECFF"/>
                </a:solidFill>
              </a:rPr>
              <a:t>The Essential Components</a:t>
            </a:r>
          </a:p>
        </p:txBody>
      </p:sp>
      <p:sp>
        <p:nvSpPr>
          <p:cNvPr id="2" name="Content Placeholder 1"/>
          <p:cNvSpPr>
            <a:spLocks noGrp="1"/>
          </p:cNvSpPr>
          <p:nvPr>
            <p:ph idx="1"/>
          </p:nvPr>
        </p:nvSpPr>
        <p:spPr>
          <a:xfrm>
            <a:off x="762000" y="1676400"/>
            <a:ext cx="7620000" cy="4114800"/>
          </a:xfrm>
        </p:spPr>
        <p:txBody>
          <a:bodyPr/>
          <a:lstStyle/>
          <a:p>
            <a:endParaRPr lang="en-US" dirty="0" smtClean="0"/>
          </a:p>
          <a:p>
            <a:endParaRPr lang="en-US" dirty="0"/>
          </a:p>
        </p:txBody>
      </p:sp>
      <p:sp>
        <p:nvSpPr>
          <p:cNvPr id="7" name="Rounded Rectangle 6"/>
          <p:cNvSpPr/>
          <p:nvPr/>
        </p:nvSpPr>
        <p:spPr>
          <a:xfrm>
            <a:off x="1828800" y="1828800"/>
            <a:ext cx="2133600" cy="1143000"/>
          </a:xfrm>
          <a:prstGeom prst="roundRect">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endParaRPr lang="en-US" sz="2000" dirty="0"/>
          </a:p>
          <a:p>
            <a:pPr algn="ctr"/>
            <a:endParaRPr lang="en-US" sz="2000" dirty="0" smtClean="0"/>
          </a:p>
          <a:p>
            <a:pPr algn="ctr"/>
            <a:r>
              <a:rPr lang="en-US" sz="2000" b="1" i="1" dirty="0" smtClean="0">
                <a:solidFill>
                  <a:schemeClr val="bg2"/>
                </a:solidFill>
              </a:rPr>
              <a:t>Evidence-Based</a:t>
            </a:r>
            <a:endParaRPr lang="en-US" sz="2000" dirty="0" smtClean="0">
              <a:solidFill>
                <a:schemeClr val="bg2"/>
              </a:solidFill>
            </a:endParaRPr>
          </a:p>
          <a:p>
            <a:pPr marL="174625" indent="-174625">
              <a:buFont typeface="Arial" pitchFamily="34" charset="0"/>
              <a:buChar char="•"/>
            </a:pPr>
            <a:endParaRPr lang="en-US" sz="2000" dirty="0" smtClean="0"/>
          </a:p>
          <a:p>
            <a:endParaRPr lang="en-US" sz="2000" dirty="0" smtClean="0"/>
          </a:p>
          <a:p>
            <a:pPr algn="ctr"/>
            <a:endParaRPr lang="en-US" sz="2000" dirty="0"/>
          </a:p>
        </p:txBody>
      </p:sp>
      <p:sp>
        <p:nvSpPr>
          <p:cNvPr id="9" name="Rounded Rectangle 8"/>
          <p:cNvSpPr/>
          <p:nvPr/>
        </p:nvSpPr>
        <p:spPr>
          <a:xfrm>
            <a:off x="3505200" y="5257800"/>
            <a:ext cx="2209800" cy="1295400"/>
          </a:xfrm>
          <a:prstGeom prst="roundRect">
            <a:avLst/>
          </a:prstGeom>
          <a:solidFill>
            <a:schemeClr val="bg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smtClean="0">
              <a:solidFill>
                <a:schemeClr val="bg2"/>
              </a:solidFill>
            </a:endParaRPr>
          </a:p>
          <a:p>
            <a:pPr algn="ctr"/>
            <a:endParaRPr lang="en-US" sz="2000" b="1" i="1" dirty="0">
              <a:solidFill>
                <a:schemeClr val="bg2"/>
              </a:solidFill>
            </a:endParaRPr>
          </a:p>
          <a:p>
            <a:pPr algn="ctr"/>
            <a:r>
              <a:rPr lang="en-US" sz="2000" b="1" i="1" dirty="0" smtClean="0">
                <a:solidFill>
                  <a:schemeClr val="bg2"/>
                </a:solidFill>
              </a:rPr>
              <a:t>Focused on Regional Economic Development </a:t>
            </a:r>
          </a:p>
          <a:p>
            <a:pPr marL="111125" indent="-111125">
              <a:buFont typeface="Arial" pitchFamily="34" charset="0"/>
              <a:buChar char="•"/>
            </a:pPr>
            <a:endParaRPr lang="en-US" sz="2000" dirty="0" smtClean="0">
              <a:solidFill>
                <a:schemeClr val="bg2"/>
              </a:solidFill>
            </a:endParaRPr>
          </a:p>
          <a:p>
            <a:pPr marL="111125" indent="-111125">
              <a:buFont typeface="Arial" pitchFamily="34" charset="0"/>
              <a:buChar char="•"/>
            </a:pPr>
            <a:endParaRPr lang="en-US" sz="2000" dirty="0"/>
          </a:p>
        </p:txBody>
      </p:sp>
      <p:sp>
        <p:nvSpPr>
          <p:cNvPr id="10" name="Rounded Rectangle 9"/>
          <p:cNvSpPr/>
          <p:nvPr/>
        </p:nvSpPr>
        <p:spPr>
          <a:xfrm>
            <a:off x="914400" y="3733800"/>
            <a:ext cx="1981200" cy="1295400"/>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bg2"/>
                </a:solidFill>
              </a:rPr>
              <a:t>Aligned with Vision &amp; Goals</a:t>
            </a:r>
          </a:p>
        </p:txBody>
      </p:sp>
      <p:sp>
        <p:nvSpPr>
          <p:cNvPr id="11" name="Rounded Rectangle 10"/>
          <p:cNvSpPr/>
          <p:nvPr/>
        </p:nvSpPr>
        <p:spPr>
          <a:xfrm>
            <a:off x="6248400" y="3733800"/>
            <a:ext cx="2057400" cy="1295400"/>
          </a:xfrm>
          <a:prstGeom prst="roundRect">
            <a:avLst/>
          </a:prstGeom>
          <a:solidFill>
            <a:schemeClr val="bg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smtClean="0">
              <a:solidFill>
                <a:schemeClr val="bg2"/>
              </a:solidFill>
            </a:endParaRPr>
          </a:p>
          <a:p>
            <a:pPr algn="ctr"/>
            <a:endParaRPr lang="en-US" sz="2000" b="1" i="1" dirty="0">
              <a:solidFill>
                <a:schemeClr val="bg2"/>
              </a:solidFill>
            </a:endParaRPr>
          </a:p>
          <a:p>
            <a:pPr algn="ctr"/>
            <a:endParaRPr lang="en-US" sz="2000" b="1" i="1" dirty="0" smtClean="0">
              <a:solidFill>
                <a:schemeClr val="bg2"/>
              </a:solidFill>
            </a:endParaRPr>
          </a:p>
          <a:p>
            <a:pPr algn="ctr"/>
            <a:r>
              <a:rPr lang="en-US" sz="2000" b="1" i="1" dirty="0" smtClean="0">
                <a:solidFill>
                  <a:schemeClr val="bg2"/>
                </a:solidFill>
              </a:rPr>
              <a:t>Broadly Supported</a:t>
            </a:r>
          </a:p>
          <a:p>
            <a:pPr marL="111125" indent="-111125">
              <a:buFont typeface="Arial" pitchFamily="34" charset="0"/>
              <a:buChar char="•"/>
            </a:pPr>
            <a:endParaRPr lang="en-US" sz="2000" dirty="0" smtClean="0">
              <a:solidFill>
                <a:schemeClr val="bg2"/>
              </a:solidFill>
            </a:endParaRPr>
          </a:p>
          <a:p>
            <a:pPr marL="111125" indent="-111125">
              <a:buFont typeface="Arial" pitchFamily="34" charset="0"/>
              <a:buChar char="•"/>
            </a:pPr>
            <a:endParaRPr lang="en-US" sz="2000" dirty="0" smtClean="0">
              <a:solidFill>
                <a:schemeClr val="bg2"/>
              </a:solidFill>
            </a:endParaRPr>
          </a:p>
          <a:p>
            <a:pPr marL="111125" indent="-111125">
              <a:buFont typeface="Arial" pitchFamily="34" charset="0"/>
              <a:buChar char="•"/>
            </a:pPr>
            <a:endParaRPr lang="en-US" sz="2000" b="1" i="1" dirty="0">
              <a:solidFill>
                <a:schemeClr val="bg2"/>
              </a:solidFill>
            </a:endParaRPr>
          </a:p>
        </p:txBody>
      </p:sp>
      <p:sp>
        <p:nvSpPr>
          <p:cNvPr id="12" name="Rounded Rectangle 11"/>
          <p:cNvSpPr/>
          <p:nvPr/>
        </p:nvSpPr>
        <p:spPr>
          <a:xfrm>
            <a:off x="5257800" y="1828800"/>
            <a:ext cx="1981199" cy="1143000"/>
          </a:xfrm>
          <a:prstGeom prst="roundRect">
            <a:avLst/>
          </a:prstGeom>
          <a:solidFill>
            <a:schemeClr val="bg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bg2"/>
              </a:solidFill>
            </a:endParaRPr>
          </a:p>
          <a:p>
            <a:pPr algn="ctr"/>
            <a:endParaRPr lang="en-US" sz="2000" b="1" dirty="0" smtClean="0">
              <a:solidFill>
                <a:schemeClr val="bg2"/>
              </a:solidFill>
            </a:endParaRPr>
          </a:p>
          <a:p>
            <a:pPr algn="ctr"/>
            <a:endParaRPr lang="en-US" sz="2000" b="1" dirty="0" smtClean="0">
              <a:solidFill>
                <a:schemeClr val="bg2"/>
              </a:solidFill>
            </a:endParaRPr>
          </a:p>
          <a:p>
            <a:pPr algn="ctr"/>
            <a:r>
              <a:rPr lang="en-US" sz="2000" b="1" i="1" dirty="0" smtClean="0">
                <a:solidFill>
                  <a:schemeClr val="bg2"/>
                </a:solidFill>
              </a:rPr>
              <a:t>Practical</a:t>
            </a:r>
            <a:endParaRPr lang="en-US" sz="2000" dirty="0" smtClean="0">
              <a:solidFill>
                <a:schemeClr val="bg2"/>
              </a:solidFill>
            </a:endParaRPr>
          </a:p>
          <a:p>
            <a:pPr marL="111125" indent="-111125">
              <a:buFont typeface="Arial" pitchFamily="34" charset="0"/>
              <a:buChar char="•"/>
            </a:pPr>
            <a:endParaRPr lang="en-US" sz="2000" dirty="0" smtClean="0">
              <a:solidFill>
                <a:schemeClr val="bg2"/>
              </a:solidFill>
            </a:endParaRPr>
          </a:p>
          <a:p>
            <a:endParaRPr lang="en-US" sz="2000" dirty="0" smtClean="0">
              <a:solidFill>
                <a:schemeClr val="bg2"/>
              </a:solidFill>
            </a:endParaRPr>
          </a:p>
          <a:p>
            <a:endParaRPr lang="en-US" sz="2000" b="1" dirty="0" smtClean="0">
              <a:solidFill>
                <a:schemeClr val="bg2"/>
              </a:solidFill>
            </a:endParaRPr>
          </a:p>
        </p:txBody>
      </p:sp>
      <p:sp>
        <p:nvSpPr>
          <p:cNvPr id="8" name="Oval 7"/>
          <p:cNvSpPr/>
          <p:nvPr/>
        </p:nvSpPr>
        <p:spPr>
          <a:xfrm>
            <a:off x="3505200" y="3200400"/>
            <a:ext cx="2133600" cy="1600200"/>
          </a:xfrm>
          <a:prstGeom prst="ellipse">
            <a:avLst/>
          </a:prstGeom>
          <a:solidFill>
            <a:srgbClr val="008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b="1" dirty="0" smtClean="0"/>
              <a:t>Team’s</a:t>
            </a:r>
          </a:p>
          <a:p>
            <a:pPr algn="ctr"/>
            <a:r>
              <a:rPr lang="en-US" sz="2000" b="1" dirty="0" smtClean="0"/>
              <a:t>Regional Plan </a:t>
            </a:r>
            <a:endParaRPr lang="en-US" sz="2000" b="1" dirty="0"/>
          </a:p>
        </p:txBody>
      </p:sp>
    </p:spTree>
    <p:extLst>
      <p:ext uri="{BB962C8B-B14F-4D97-AF65-F5344CB8AC3E}">
        <p14:creationId xmlns:p14="http://schemas.microsoft.com/office/powerpoint/2010/main" val="3696262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p:txBody>
          <a:bodyPr wrap="square" numCol="1" anchorCtr="0" compatLnSpc="1">
            <a:prstTxWarp prst="textNoShape">
              <a:avLst/>
            </a:prstTxWarp>
          </a:bodyPr>
          <a:lstStyle/>
          <a:p>
            <a:pPr algn="ctr"/>
            <a:r>
              <a:rPr lang="en-US" sz="3800" dirty="0" smtClean="0">
                <a:solidFill>
                  <a:srgbClr val="B3E2FF"/>
                </a:solidFill>
              </a:rPr>
              <a:t>SMART Goal Example:</a:t>
            </a:r>
            <a:br>
              <a:rPr lang="en-US" sz="3800" dirty="0" smtClean="0">
                <a:solidFill>
                  <a:srgbClr val="B3E2FF"/>
                </a:solidFill>
              </a:rPr>
            </a:br>
            <a:r>
              <a:rPr lang="en-US" sz="3800" dirty="0" smtClean="0">
                <a:solidFill>
                  <a:srgbClr val="B3E2FF"/>
                </a:solidFill>
              </a:rPr>
              <a:t>An Example</a:t>
            </a:r>
          </a:p>
        </p:txBody>
      </p:sp>
      <p:sp>
        <p:nvSpPr>
          <p:cNvPr id="28675" name="Content Placeholder 2"/>
          <p:cNvSpPr>
            <a:spLocks noGrp="1"/>
          </p:cNvSpPr>
          <p:nvPr>
            <p:ph idx="1"/>
          </p:nvPr>
        </p:nvSpPr>
        <p:spPr>
          <a:xfrm>
            <a:off x="1370615" y="994832"/>
            <a:ext cx="6421438" cy="4110568"/>
          </a:xfrm>
        </p:spPr>
        <p:txBody>
          <a:bodyPr/>
          <a:lstStyle/>
          <a:p>
            <a:pPr marL="0" indent="0" algn="ctr">
              <a:buFont typeface="Wingdings" pitchFamily="2" charset="2"/>
              <a:buNone/>
            </a:pPr>
            <a:endParaRPr lang="en-US" b="1" dirty="0"/>
          </a:p>
          <a:p>
            <a:pPr marL="649288" lvl="1" indent="0">
              <a:buClr>
                <a:srgbClr val="99CC00"/>
              </a:buClr>
              <a:buNone/>
            </a:pPr>
            <a:endParaRPr lang="en-US" sz="2000" b="1" dirty="0">
              <a:solidFill>
                <a:srgbClr val="CCFF99"/>
              </a:solidFill>
            </a:endParaRPr>
          </a:p>
          <a:p>
            <a:pPr marL="649288" lvl="1" indent="0">
              <a:buClr>
                <a:srgbClr val="99CC00"/>
              </a:buClr>
              <a:buNone/>
            </a:pPr>
            <a:endParaRPr lang="en-US" sz="2000" b="1" dirty="0" smtClean="0">
              <a:solidFill>
                <a:srgbClr val="CCFF99"/>
              </a:solidFill>
            </a:endParaRPr>
          </a:p>
          <a:p>
            <a:pPr marL="649288" lvl="1" indent="0">
              <a:buClr>
                <a:srgbClr val="99CC00"/>
              </a:buClr>
              <a:buNone/>
            </a:pPr>
            <a:endParaRPr lang="en-US" sz="2000" dirty="0" smtClean="0"/>
          </a:p>
          <a:p>
            <a:pPr marL="649288" lvl="1" indent="0">
              <a:buClr>
                <a:srgbClr val="99CC00"/>
              </a:buClr>
              <a:buNone/>
            </a:pPr>
            <a:r>
              <a:rPr lang="en-US" sz="2400" b="1" dirty="0" smtClean="0"/>
              <a:t>Increase </a:t>
            </a:r>
            <a:r>
              <a:rPr lang="en-US" sz="2400" b="1" dirty="0"/>
              <a:t>the </a:t>
            </a:r>
            <a:r>
              <a:rPr lang="en-US" sz="2400" b="1" dirty="0">
                <a:solidFill>
                  <a:srgbClr val="7030A0"/>
                </a:solidFill>
              </a:rPr>
              <a:t>survival rate </a:t>
            </a:r>
            <a:r>
              <a:rPr lang="en-US" sz="2400" b="1" dirty="0"/>
              <a:t>of </a:t>
            </a:r>
            <a:r>
              <a:rPr lang="en-US" sz="2400" b="1" dirty="0">
                <a:solidFill>
                  <a:srgbClr val="FF99FF"/>
                </a:solidFill>
              </a:rPr>
              <a:t>new business start-ups (less than </a:t>
            </a:r>
            <a:r>
              <a:rPr lang="en-US" sz="2400" b="1" dirty="0" smtClean="0">
                <a:solidFill>
                  <a:srgbClr val="FF99FF"/>
                </a:solidFill>
              </a:rPr>
              <a:t>5-years-old)</a:t>
            </a:r>
            <a:r>
              <a:rPr lang="en-US" sz="2400" b="1" dirty="0" smtClean="0"/>
              <a:t> from </a:t>
            </a:r>
            <a:r>
              <a:rPr lang="en-US" sz="2400" b="1" dirty="0">
                <a:solidFill>
                  <a:srgbClr val="CCFF99"/>
                </a:solidFill>
              </a:rPr>
              <a:t>50% to 75% </a:t>
            </a:r>
            <a:r>
              <a:rPr lang="en-US" sz="2400" b="1" dirty="0"/>
              <a:t>in </a:t>
            </a:r>
            <a:r>
              <a:rPr lang="en-US" sz="2400" b="1" dirty="0">
                <a:solidFill>
                  <a:srgbClr val="00FFFF"/>
                </a:solidFill>
              </a:rPr>
              <a:t>the Big Coast Region</a:t>
            </a:r>
            <a:r>
              <a:rPr lang="en-US" sz="2400" b="1" dirty="0"/>
              <a:t> by </a:t>
            </a:r>
            <a:r>
              <a:rPr lang="en-US" sz="2400" b="1" dirty="0">
                <a:solidFill>
                  <a:srgbClr val="FFC000"/>
                </a:solidFill>
              </a:rPr>
              <a:t>Dec.  2014 </a:t>
            </a:r>
            <a:endParaRPr lang="en-US" sz="2400" b="1" dirty="0" smtClean="0">
              <a:solidFill>
                <a:srgbClr val="FFC000"/>
              </a:solidFill>
            </a:endParaRPr>
          </a:p>
          <a:p>
            <a:pPr marL="922338" lvl="1" indent="-273050">
              <a:buClr>
                <a:srgbClr val="99CC00"/>
              </a:buClr>
            </a:pPr>
            <a:endParaRPr lang="en-US" sz="2000" dirty="0" smtClean="0">
              <a:solidFill>
                <a:schemeClr val="tx1"/>
              </a:solidFill>
            </a:endParaRPr>
          </a:p>
          <a:p>
            <a:pPr marL="649288" lvl="1" indent="0">
              <a:buClr>
                <a:srgbClr val="99CC00"/>
              </a:buClr>
              <a:buNone/>
            </a:pPr>
            <a:endParaRPr lang="en-US" sz="2000" dirty="0" smtClean="0">
              <a:solidFill>
                <a:schemeClr val="tx1"/>
              </a:solidFill>
            </a:endParaRPr>
          </a:p>
          <a:p>
            <a:pPr marL="922338" lvl="1" indent="-273050">
              <a:buClr>
                <a:srgbClr val="99CC00"/>
              </a:buClr>
            </a:pPr>
            <a:endParaRPr lang="en-US" sz="1800" b="1" dirty="0" smtClean="0">
              <a:solidFill>
                <a:schemeClr val="tx1"/>
              </a:solidFill>
            </a:endParaRPr>
          </a:p>
        </p:txBody>
      </p:sp>
      <p:sp>
        <p:nvSpPr>
          <p:cNvPr id="28677" name="Slide Number Placeholder 1"/>
          <p:cNvSpPr>
            <a:spLocks noGrp="1"/>
          </p:cNvSpPr>
          <p:nvPr>
            <p:ph type="sldNum" sz="quarter" idx="12"/>
          </p:nvPr>
        </p:nvSpPr>
        <p:spPr bwMode="auto">
          <a:noFill/>
          <a:ln>
            <a:miter lim="800000"/>
            <a:headEnd/>
            <a:tailEnd/>
          </a:ln>
        </p:spPr>
        <p:txBody>
          <a:bodyPr/>
          <a:lstStyle/>
          <a:p>
            <a:fld id="{AE5B26A9-B72D-4026-A364-2B58D82F31F6}" type="slidenum">
              <a:rPr lang="en-US" smtClean="0">
                <a:ea typeface="ＭＳ Ｐゴシック" pitchFamily="34" charset="-128"/>
              </a:rPr>
              <a:pPr/>
              <a:t>20</a:t>
            </a:fld>
            <a:endParaRPr lang="en-US" dirty="0" smtClean="0">
              <a:ea typeface="ＭＳ Ｐゴシック" pitchFamily="34" charset="-128"/>
            </a:endParaRPr>
          </a:p>
        </p:txBody>
      </p:sp>
      <p:sp>
        <p:nvSpPr>
          <p:cNvPr id="9" name="TextBox 8"/>
          <p:cNvSpPr txBox="1"/>
          <p:nvPr/>
        </p:nvSpPr>
        <p:spPr>
          <a:xfrm>
            <a:off x="4089769" y="2001881"/>
            <a:ext cx="1476772" cy="369332"/>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solidFill>
                  <a:schemeClr val="tx1"/>
                </a:solidFill>
              </a:rPr>
              <a:t>Relevant</a:t>
            </a:r>
            <a:endParaRPr lang="en-US" b="1" dirty="0">
              <a:solidFill>
                <a:schemeClr val="tx1"/>
              </a:solidFill>
            </a:endParaRPr>
          </a:p>
        </p:txBody>
      </p:sp>
      <p:cxnSp>
        <p:nvCxnSpPr>
          <p:cNvPr id="25" name="Straight Arrow Connector 24"/>
          <p:cNvCxnSpPr/>
          <p:nvPr/>
        </p:nvCxnSpPr>
        <p:spPr>
          <a:xfrm flipH="1" flipV="1">
            <a:off x="7236372" y="3862552"/>
            <a:ext cx="662234" cy="5094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314889" y="3610181"/>
            <a:ext cx="700030" cy="5046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4945117" y="3723057"/>
            <a:ext cx="777765" cy="394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3487776" y="4238546"/>
            <a:ext cx="350015" cy="83257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2"/>
          </p:cNvCxnSpPr>
          <p:nvPr/>
        </p:nvCxnSpPr>
        <p:spPr>
          <a:xfrm>
            <a:off x="4828155" y="2371213"/>
            <a:ext cx="0" cy="371987"/>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7543800" y="4343400"/>
            <a:ext cx="1493837" cy="369332"/>
          </a:xfrm>
          <a:prstGeom prst="rect">
            <a:avLst/>
          </a:prstGeom>
          <a:solidFill>
            <a:srgbClr val="00FFFF"/>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t>Attainable</a:t>
            </a:r>
            <a:endParaRPr lang="en-US" b="1" dirty="0"/>
          </a:p>
        </p:txBody>
      </p:sp>
      <p:sp>
        <p:nvSpPr>
          <p:cNvPr id="10" name="TextBox 9"/>
          <p:cNvSpPr txBox="1"/>
          <p:nvPr/>
        </p:nvSpPr>
        <p:spPr>
          <a:xfrm>
            <a:off x="5410200" y="4114800"/>
            <a:ext cx="1720850" cy="369332"/>
          </a:xfrm>
          <a:prstGeom prst="rect">
            <a:avLst/>
          </a:prstGeom>
          <a:solidFill>
            <a:srgbClr val="CCFF99"/>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t>Measurable</a:t>
            </a:r>
            <a:endParaRPr lang="en-US" b="1" dirty="0"/>
          </a:p>
        </p:txBody>
      </p:sp>
      <p:sp>
        <p:nvSpPr>
          <p:cNvPr id="6" name="TextBox 5"/>
          <p:cNvSpPr txBox="1"/>
          <p:nvPr/>
        </p:nvSpPr>
        <p:spPr>
          <a:xfrm>
            <a:off x="304800" y="4038600"/>
            <a:ext cx="1546225" cy="369332"/>
          </a:xfrm>
          <a:prstGeom prst="rect">
            <a:avLst/>
          </a:prstGeom>
          <a:solidFill>
            <a:srgbClr val="FF99FF"/>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solidFill>
                  <a:schemeClr val="bg2">
                    <a:lumMod val="50000"/>
                  </a:schemeClr>
                </a:solidFill>
              </a:rPr>
              <a:t>Specific</a:t>
            </a:r>
            <a:endParaRPr lang="en-US" b="1" dirty="0">
              <a:solidFill>
                <a:schemeClr val="bg2">
                  <a:lumMod val="50000"/>
                </a:schemeClr>
              </a:solidFill>
            </a:endParaRPr>
          </a:p>
        </p:txBody>
      </p:sp>
      <p:sp>
        <p:nvSpPr>
          <p:cNvPr id="8" name="TextBox 7"/>
          <p:cNvSpPr txBox="1"/>
          <p:nvPr/>
        </p:nvSpPr>
        <p:spPr>
          <a:xfrm>
            <a:off x="2425135" y="5029200"/>
            <a:ext cx="1847850" cy="369332"/>
          </a:xfrm>
          <a:prstGeom prst="rect">
            <a:avLst/>
          </a:prstGeom>
          <a:solidFill>
            <a:srgbClr val="FFCC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t>Time-Framed</a:t>
            </a:r>
            <a:endParaRPr lang="en-US" b="1"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0"/>
            <a:ext cx="7620000" cy="1295400"/>
          </a:xfrm>
        </p:spPr>
        <p:txBody>
          <a:bodyPr/>
          <a:lstStyle/>
          <a:p>
            <a:pPr algn="ctr" eaLnBrk="1" hangingPunct="1"/>
            <a:r>
              <a:rPr lang="en-US" sz="3600" dirty="0" smtClean="0">
                <a:solidFill>
                  <a:srgbClr val="B3E2FF"/>
                </a:solidFill>
              </a:rPr>
              <a:t>SMART Goal Worksheet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8380103"/>
              </p:ext>
            </p:extLst>
          </p:nvPr>
        </p:nvGraphicFramePr>
        <p:xfrm>
          <a:off x="457200" y="1417320"/>
          <a:ext cx="8382000" cy="4907280"/>
        </p:xfrm>
        <a:graphic>
          <a:graphicData uri="http://schemas.openxmlformats.org/drawingml/2006/table">
            <a:tbl>
              <a:tblPr firstRow="1" bandRow="1">
                <a:tableStyleId>{5C22544A-7EE6-4342-B048-85BDC9FD1C3A}</a:tableStyleId>
              </a:tblPr>
              <a:tblGrid>
                <a:gridCol w="2537670"/>
                <a:gridCol w="5844330"/>
              </a:tblGrid>
              <a:tr h="609600">
                <a:tc gridSpan="2">
                  <a:txBody>
                    <a:bodyPr/>
                    <a:lstStyle/>
                    <a:p>
                      <a:r>
                        <a:rPr lang="en-US" dirty="0" smtClean="0"/>
                        <a:t>YOUR</a:t>
                      </a:r>
                      <a:r>
                        <a:rPr lang="en-US" baseline="0" dirty="0" smtClean="0"/>
                        <a:t> </a:t>
                      </a:r>
                      <a:r>
                        <a:rPr lang="en-US" dirty="0" smtClean="0"/>
                        <a:t>GOAL:</a:t>
                      </a:r>
                      <a:r>
                        <a:rPr lang="en-US" baseline="0" dirty="0" smtClean="0"/>
                        <a:t>  (write your goal in this box and then analyze it using the SMART criteria below)</a:t>
                      </a:r>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r>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Write Your</a:t>
                      </a:r>
                      <a:r>
                        <a:rPr lang="en-US" b="1" baseline="0" dirty="0" smtClean="0"/>
                        <a:t> Comments Below</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b="1" dirty="0" smtClean="0"/>
                        <a:t>Specific</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b="1" dirty="0" smtClean="0"/>
                        <a:t>Measurable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b="1" dirty="0" smtClean="0"/>
                        <a:t>Attainable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b="1" dirty="0" smtClean="0"/>
                        <a:t>Relevant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b="1" dirty="0" smtClean="0"/>
                        <a:t>Time Framed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gridSpan="2">
                  <a:txBody>
                    <a:bodyPr/>
                    <a:lstStyle/>
                    <a:p>
                      <a:r>
                        <a:rPr lang="en-US" b="1" dirty="0" smtClean="0"/>
                        <a:t>REVISION</a:t>
                      </a:r>
                      <a:r>
                        <a:rPr lang="en-US" b="1" baseline="0" dirty="0" smtClean="0"/>
                        <a:t> OF YOUR GOAL?</a:t>
                      </a:r>
                      <a:endParaRPr lang="en-US" b="1" dirty="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152400"/>
            <a:ext cx="7620000" cy="1295400"/>
          </a:xfrm>
        </p:spPr>
        <p:txBody>
          <a:bodyPr/>
          <a:lstStyle/>
          <a:p>
            <a:pPr algn="ctr" eaLnBrk="1" hangingPunct="1"/>
            <a:r>
              <a:rPr lang="en-US" sz="4000" dirty="0" smtClean="0">
                <a:solidFill>
                  <a:srgbClr val="B3E2FF"/>
                </a:solidFill>
              </a:rPr>
              <a:t>Homework</a:t>
            </a:r>
          </a:p>
        </p:txBody>
      </p:sp>
      <p:sp>
        <p:nvSpPr>
          <p:cNvPr id="23555" name="Content Placeholder 2"/>
          <p:cNvSpPr>
            <a:spLocks noGrp="1"/>
          </p:cNvSpPr>
          <p:nvPr>
            <p:ph idx="1"/>
          </p:nvPr>
        </p:nvSpPr>
        <p:spPr>
          <a:xfrm>
            <a:off x="457200" y="1752600"/>
            <a:ext cx="6096000" cy="3352800"/>
          </a:xfrm>
        </p:spPr>
        <p:txBody>
          <a:bodyPr/>
          <a:lstStyle/>
          <a:p>
            <a:pPr eaLnBrk="1" hangingPunct="1"/>
            <a:r>
              <a:rPr lang="en-US" sz="2800" dirty="0" smtClean="0"/>
              <a:t>Finalize the Vision Statement</a:t>
            </a:r>
          </a:p>
          <a:p>
            <a:pPr eaLnBrk="1" hangingPunct="1"/>
            <a:endParaRPr lang="en-US" sz="2800" dirty="0" smtClean="0"/>
          </a:p>
          <a:p>
            <a:pPr eaLnBrk="1" hangingPunct="1"/>
            <a:r>
              <a:rPr lang="en-US" sz="2800" dirty="0" smtClean="0"/>
              <a:t>Ask 2-3 locals for reactions to the vision statement once complete</a:t>
            </a:r>
          </a:p>
          <a:p>
            <a:pPr eaLnBrk="1" hangingPunct="1"/>
            <a:endParaRPr lang="en-US" sz="2800" dirty="0" smtClean="0"/>
          </a:p>
          <a:p>
            <a:pPr eaLnBrk="1" hangingPunct="1"/>
            <a:r>
              <a:rPr lang="en-US" sz="2800" dirty="0" smtClean="0"/>
              <a:t>Finalize all SMART goals</a:t>
            </a:r>
          </a:p>
          <a:p>
            <a:pPr eaLnBrk="1" hangingPunct="1"/>
            <a:endParaRPr lang="en-US" sz="2800" dirty="0" smtClean="0"/>
          </a:p>
          <a:p>
            <a:pPr eaLnBrk="1" hangingPunct="1"/>
            <a:r>
              <a:rPr lang="en-US" sz="2800" dirty="0" smtClean="0"/>
              <a:t>Other items?   </a:t>
            </a:r>
          </a:p>
          <a:p>
            <a:pPr eaLnBrk="1" hangingPunct="1"/>
            <a:endParaRPr lang="en-US" sz="2800" dirty="0" smtClean="0"/>
          </a:p>
        </p:txBody>
      </p:sp>
      <p:pic>
        <p:nvPicPr>
          <p:cNvPr id="2051" name="Picture 3" descr="C:\Documents and Settings\rachelw\Local Settings\Temporary Internet Files\Content.IE5\LBQGKLRL\MP900442186[1].jpg"/>
          <p:cNvPicPr>
            <a:picLocks noChangeAspect="1" noChangeArrowheads="1"/>
          </p:cNvPicPr>
          <p:nvPr/>
        </p:nvPicPr>
        <p:blipFill>
          <a:blip r:embed="rId3" cstate="print"/>
          <a:srcRect/>
          <a:stretch>
            <a:fillRect/>
          </a:stretch>
        </p:blipFill>
        <p:spPr bwMode="auto">
          <a:xfrm>
            <a:off x="6306207" y="1600200"/>
            <a:ext cx="2532993" cy="37994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sz="4000" dirty="0" smtClean="0">
                <a:solidFill>
                  <a:srgbClr val="B3E2FF"/>
                </a:solidFill>
              </a:rPr>
              <a:t>What Is Ahead</a:t>
            </a:r>
          </a:p>
        </p:txBody>
      </p:sp>
      <p:sp>
        <p:nvSpPr>
          <p:cNvPr id="24579" name="Content Placeholder 3"/>
          <p:cNvSpPr>
            <a:spLocks noGrp="1"/>
          </p:cNvSpPr>
          <p:nvPr>
            <p:ph idx="1"/>
          </p:nvPr>
        </p:nvSpPr>
        <p:spPr>
          <a:xfrm>
            <a:off x="304800" y="1905000"/>
            <a:ext cx="8153400" cy="4114800"/>
          </a:xfrm>
        </p:spPr>
        <p:txBody>
          <a:bodyPr/>
          <a:lstStyle/>
          <a:p>
            <a:pPr eaLnBrk="1" hangingPunct="1">
              <a:buNone/>
            </a:pPr>
            <a:r>
              <a:rPr lang="en-US" b="1" i="1" dirty="0" smtClean="0"/>
              <a:t>Module Six:  </a:t>
            </a:r>
            <a:r>
              <a:rPr lang="en-US" dirty="0" smtClean="0">
                <a:solidFill>
                  <a:srgbClr val="B3E2FF"/>
                </a:solidFill>
              </a:rPr>
              <a:t>Examine regional </a:t>
            </a:r>
            <a:r>
              <a:rPr lang="en-US" dirty="0" smtClean="0">
                <a:solidFill>
                  <a:srgbClr val="B3E2FF"/>
                </a:solidFill>
              </a:rPr>
              <a:t>assets related </a:t>
            </a:r>
            <a:r>
              <a:rPr lang="en-US" dirty="0" smtClean="0">
                <a:solidFill>
                  <a:srgbClr val="B3E2FF"/>
                </a:solidFill>
              </a:rPr>
              <a:t>to goals</a:t>
            </a:r>
          </a:p>
          <a:p>
            <a:pPr marL="1143000" lvl="1" indent="-457200" eaLnBrk="1" hangingPunct="1">
              <a:buFont typeface="Wingdings" pitchFamily="2" charset="2"/>
              <a:buChar char="§"/>
            </a:pPr>
            <a:endParaRPr lang="en-US" dirty="0" smtClean="0"/>
          </a:p>
          <a:p>
            <a:pPr marL="1143000" lvl="1" indent="-457200" eaLnBrk="1" hangingPunct="1">
              <a:buFont typeface="Wingdings" pitchFamily="2" charset="2"/>
              <a:buChar char="§"/>
            </a:pPr>
            <a:r>
              <a:rPr lang="en-US" dirty="0" smtClean="0"/>
              <a:t>People</a:t>
            </a:r>
          </a:p>
          <a:p>
            <a:pPr marL="1143000" lvl="1" indent="-457200" eaLnBrk="1" hangingPunct="1">
              <a:buFont typeface="Wingdings" pitchFamily="2" charset="2"/>
              <a:buChar char="§"/>
            </a:pPr>
            <a:r>
              <a:rPr lang="en-US" dirty="0" smtClean="0"/>
              <a:t>Institutions </a:t>
            </a:r>
          </a:p>
          <a:p>
            <a:pPr marL="1143000" lvl="1" indent="-457200" eaLnBrk="1" hangingPunct="1">
              <a:buFont typeface="Wingdings" pitchFamily="2" charset="2"/>
              <a:buChar char="§"/>
            </a:pPr>
            <a:r>
              <a:rPr lang="en-US" dirty="0" smtClean="0"/>
              <a:t>Organizations</a:t>
            </a:r>
          </a:p>
          <a:p>
            <a:pPr marL="1143000" lvl="1" indent="-457200" eaLnBrk="1" hangingPunct="1">
              <a:buFont typeface="Wingdings" pitchFamily="2" charset="2"/>
              <a:buChar char="§"/>
            </a:pPr>
            <a:r>
              <a:rPr lang="en-US" dirty="0" smtClean="0"/>
              <a:t>Physical Resources</a:t>
            </a:r>
          </a:p>
        </p:txBody>
      </p:sp>
      <p:pic>
        <p:nvPicPr>
          <p:cNvPr id="1032" name="Picture 8" descr="C:\Users\rachelw\AppData\Local\Microsoft\Windows\Temporary Internet Files\Content.IE5\FK64C2YK\MP9004486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704196"/>
            <a:ext cx="1524000" cy="22833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0.gstatic.com/images?q=tbn:ANd9GcRVvTUlmbvgHl1NbF3FFJs9FN-I4Gsu51cNCBFLsoPB7ZlTwmSuIK6AD2sw"/>
          <p:cNvPicPr>
            <a:picLocks noChangeAspect="1" noChangeArrowheads="1"/>
          </p:cNvPicPr>
          <p:nvPr/>
        </p:nvPicPr>
        <p:blipFill>
          <a:blip r:embed="rId4" cstate="print"/>
          <a:srcRect/>
          <a:stretch>
            <a:fillRect/>
          </a:stretch>
        </p:blipFill>
        <p:spPr bwMode="auto">
          <a:xfrm>
            <a:off x="5818239" y="2971800"/>
            <a:ext cx="1524000" cy="2269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rachelw\AppData\Local\Microsoft\Windows\Temporary Internet Files\Content.IE5\LH3DUSI1\MP90044236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4267200"/>
            <a:ext cx="1524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28600"/>
            <a:ext cx="9144000" cy="990600"/>
          </a:xfrm>
        </p:spPr>
        <p:txBody>
          <a:bodyPr/>
          <a:lstStyle/>
          <a:p>
            <a:pPr algn="ctr" eaLnBrk="1" hangingPunct="1"/>
            <a:r>
              <a:rPr lang="en-US" dirty="0" smtClean="0">
                <a:solidFill>
                  <a:srgbClr val="B3E2FF"/>
                </a:solidFill>
              </a:rPr>
              <a:t>Final Reflections</a:t>
            </a:r>
          </a:p>
        </p:txBody>
      </p:sp>
      <p:sp>
        <p:nvSpPr>
          <p:cNvPr id="22531" name="Content Placeholder 2"/>
          <p:cNvSpPr>
            <a:spLocks noGrp="1"/>
          </p:cNvSpPr>
          <p:nvPr>
            <p:ph idx="1"/>
          </p:nvPr>
        </p:nvSpPr>
        <p:spPr>
          <a:xfrm>
            <a:off x="762000" y="2133600"/>
            <a:ext cx="5410200" cy="3733800"/>
          </a:xfrm>
        </p:spPr>
        <p:txBody>
          <a:bodyPr/>
          <a:lstStyle/>
          <a:p>
            <a:pPr eaLnBrk="1" hangingPunct="1"/>
            <a:r>
              <a:rPr lang="en-US" sz="3300" dirty="0" smtClean="0"/>
              <a:t>What did you find most helpful and valuable in this module?</a:t>
            </a:r>
          </a:p>
          <a:p>
            <a:pPr eaLnBrk="1" hangingPunct="1"/>
            <a:endParaRPr lang="en-US" sz="3300" dirty="0" smtClean="0"/>
          </a:p>
          <a:p>
            <a:pPr eaLnBrk="1" hangingPunct="1"/>
            <a:r>
              <a:rPr lang="en-US" sz="3300" dirty="0" smtClean="0"/>
              <a:t>Are there any items that need to be clarified?</a:t>
            </a:r>
          </a:p>
        </p:txBody>
      </p:sp>
      <p:pic>
        <p:nvPicPr>
          <p:cNvPr id="4101" name="Picture 5" descr="C:\Documents and Settings\rachelw\Local Settings\Temporary Internet Files\Content.IE5\OTHDEQHK\MP900448464[1].jpg"/>
          <p:cNvPicPr>
            <a:picLocks noChangeAspect="1" noChangeArrowheads="1"/>
          </p:cNvPicPr>
          <p:nvPr/>
        </p:nvPicPr>
        <p:blipFill>
          <a:blip r:embed="rId3" cstate="print"/>
          <a:srcRect/>
          <a:stretch>
            <a:fillRect/>
          </a:stretch>
        </p:blipFill>
        <p:spPr bwMode="auto">
          <a:xfrm>
            <a:off x="6172200" y="2057400"/>
            <a:ext cx="2438400" cy="3657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152400"/>
            <a:ext cx="7620000" cy="1295400"/>
          </a:xfrm>
        </p:spPr>
        <p:txBody>
          <a:bodyPr/>
          <a:lstStyle/>
          <a:p>
            <a:pPr algn="ctr" eaLnBrk="1" hangingPunct="1"/>
            <a:r>
              <a:rPr lang="en-US" sz="4000" dirty="0" smtClean="0">
                <a:solidFill>
                  <a:srgbClr val="B3E2FF"/>
                </a:solidFill>
              </a:rPr>
              <a:t>Outline of Module Five</a:t>
            </a:r>
          </a:p>
        </p:txBody>
      </p:sp>
      <p:sp>
        <p:nvSpPr>
          <p:cNvPr id="5123" name="Content Placeholder 2"/>
          <p:cNvSpPr>
            <a:spLocks noGrp="1"/>
          </p:cNvSpPr>
          <p:nvPr>
            <p:ph idx="1"/>
          </p:nvPr>
        </p:nvSpPr>
        <p:spPr>
          <a:xfrm>
            <a:off x="1066800" y="1828800"/>
            <a:ext cx="7772400" cy="4648200"/>
          </a:xfrm>
        </p:spPr>
        <p:txBody>
          <a:bodyPr/>
          <a:lstStyle/>
          <a:p>
            <a:pPr eaLnBrk="1" hangingPunct="1"/>
            <a:r>
              <a:rPr lang="en-US" dirty="0" smtClean="0"/>
              <a:t>Designing a strong regional vision statement</a:t>
            </a:r>
          </a:p>
          <a:p>
            <a:pPr eaLnBrk="1" hangingPunct="1"/>
            <a:r>
              <a:rPr lang="en-US" dirty="0" smtClean="0"/>
              <a:t>Writing SMART goals</a:t>
            </a:r>
          </a:p>
          <a:p>
            <a:pPr eaLnBrk="1" hangingPunct="1"/>
            <a:r>
              <a:rPr lang="en-US" dirty="0" smtClean="0">
                <a:solidFill>
                  <a:srgbClr val="B3E2FF"/>
                </a:solidFill>
              </a:rPr>
              <a:t>Deliverable</a:t>
            </a:r>
            <a:r>
              <a:rPr lang="en-US" dirty="0" smtClean="0"/>
              <a:t>: Draft a regional vision statement</a:t>
            </a:r>
          </a:p>
          <a:p>
            <a:pPr eaLnBrk="1" hangingPunct="1"/>
            <a:r>
              <a:rPr lang="en-US" dirty="0" smtClean="0">
                <a:solidFill>
                  <a:srgbClr val="B3E2FF"/>
                </a:solidFill>
              </a:rPr>
              <a:t>Deliverable</a:t>
            </a:r>
            <a:r>
              <a:rPr lang="en-US" dirty="0" smtClean="0"/>
              <a:t>: Draft initial SMART goals</a:t>
            </a:r>
          </a:p>
          <a:p>
            <a:pPr eaLnBrk="1" hangingPunct="1"/>
            <a:r>
              <a:rPr lang="en-US" dirty="0" smtClean="0">
                <a:solidFill>
                  <a:srgbClr val="B3E2FF"/>
                </a:solidFill>
              </a:rPr>
              <a:t>HQP</a:t>
            </a:r>
            <a:r>
              <a:rPr lang="en-US" dirty="0" smtClean="0"/>
              <a:t>: Draft vision and goals for plan</a:t>
            </a:r>
          </a:p>
          <a:p>
            <a:pPr eaLnBrk="1" hangingPunct="1"/>
            <a:endParaRPr lang="en-US" sz="3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04800"/>
            <a:ext cx="7620000" cy="1295400"/>
          </a:xfrm>
        </p:spPr>
        <p:txBody>
          <a:bodyPr/>
          <a:lstStyle/>
          <a:p>
            <a:pPr algn="ctr" eaLnBrk="1" hangingPunct="1"/>
            <a:r>
              <a:rPr lang="en-US" sz="4000" dirty="0" smtClean="0">
                <a:solidFill>
                  <a:srgbClr val="B3E2FF"/>
                </a:solidFill>
              </a:rPr>
              <a:t>Something to Think About</a:t>
            </a:r>
          </a:p>
        </p:txBody>
      </p:sp>
      <p:sp>
        <p:nvSpPr>
          <p:cNvPr id="3" name="Content Placeholder 2"/>
          <p:cNvSpPr>
            <a:spLocks noGrp="1"/>
          </p:cNvSpPr>
          <p:nvPr>
            <p:ph idx="1"/>
          </p:nvPr>
        </p:nvSpPr>
        <p:spPr>
          <a:xfrm>
            <a:off x="685800" y="1905000"/>
            <a:ext cx="8458200" cy="4114800"/>
          </a:xfrm>
        </p:spPr>
        <p:txBody>
          <a:bodyPr/>
          <a:lstStyle/>
          <a:p>
            <a:pPr eaLnBrk="1" hangingPunct="1">
              <a:buFontTx/>
              <a:buNone/>
            </a:pPr>
            <a:r>
              <a:rPr lang="en-US" sz="3600" b="1" dirty="0" smtClean="0"/>
              <a:t>Vision without action is a daydream.</a:t>
            </a:r>
          </a:p>
          <a:p>
            <a:pPr eaLnBrk="1" hangingPunct="1">
              <a:buFontTx/>
              <a:buNone/>
            </a:pPr>
            <a:endParaRPr lang="en-US" sz="3600" b="1" dirty="0" smtClean="0"/>
          </a:p>
          <a:p>
            <a:pPr eaLnBrk="1" hangingPunct="1">
              <a:buFontTx/>
              <a:buNone/>
            </a:pPr>
            <a:r>
              <a:rPr lang="en-US" sz="3600" b="1" dirty="0" smtClean="0"/>
              <a:t>Action without vision is a nightmare. </a:t>
            </a:r>
          </a:p>
          <a:p>
            <a:pPr marL="3311525" lvl="2" indent="-2397125" eaLnBrk="1" hangingPunct="1">
              <a:buFontTx/>
              <a:buNone/>
            </a:pPr>
            <a:endParaRPr lang="en-US" b="1" i="1" dirty="0" smtClean="0">
              <a:solidFill>
                <a:srgbClr val="EEF094"/>
              </a:solidFill>
            </a:endParaRPr>
          </a:p>
          <a:p>
            <a:pPr marL="3311525" lvl="2" indent="-2397125" eaLnBrk="1" hangingPunct="1">
              <a:buFontTx/>
              <a:buNone/>
            </a:pPr>
            <a:r>
              <a:rPr lang="en-US" b="1" i="1" dirty="0" smtClean="0">
                <a:solidFill>
                  <a:srgbClr val="EEF094"/>
                </a:solidFill>
              </a:rPr>
              <a:t>Japanese Proverb</a:t>
            </a:r>
          </a:p>
        </p:txBody>
      </p:sp>
      <p:pic>
        <p:nvPicPr>
          <p:cNvPr id="1027" name="Picture 3" descr="C:\Documents and Settings\ljb\Local Settings\Temporary Internet Files\Content.IE5\8B47TXVM\MP900255382[1].jpg"/>
          <p:cNvPicPr>
            <a:picLocks noChangeAspect="1" noChangeArrowheads="1"/>
          </p:cNvPicPr>
          <p:nvPr/>
        </p:nvPicPr>
        <p:blipFill>
          <a:blip r:embed="rId3" cstate="print"/>
          <a:srcRect/>
          <a:stretch>
            <a:fillRect/>
          </a:stretch>
        </p:blipFill>
        <p:spPr bwMode="auto">
          <a:xfrm>
            <a:off x="5334000" y="4495800"/>
            <a:ext cx="3200400" cy="20859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chelw\AppData\Local\Microsoft\Windows\Temporary Internet Files\Content.IE5\XJSQ79DN\MP900442372[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71955" y="3352800"/>
            <a:ext cx="3467100" cy="230460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85800" y="1760483"/>
            <a:ext cx="8077200" cy="1143000"/>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fontAlgn="b" hangingPunct="1">
              <a:buFontTx/>
              <a:buNone/>
              <a:defRPr/>
            </a:pPr>
            <a:r>
              <a:rPr lang="en-US" sz="3200" b="1" i="1" dirty="0">
                <a:solidFill>
                  <a:schemeClr val="tx1"/>
                </a:solidFill>
              </a:rPr>
              <a:t>Vision is the art of seeing the </a:t>
            </a:r>
            <a:r>
              <a:rPr lang="en-US" sz="3200" b="1" i="1" dirty="0" smtClean="0">
                <a:solidFill>
                  <a:schemeClr val="tx1"/>
                </a:solidFill>
              </a:rPr>
              <a:t>invisible</a:t>
            </a:r>
            <a:endParaRPr lang="en-US" sz="3200" b="1" dirty="0" smtClean="0">
              <a:solidFill>
                <a:schemeClr val="tx1"/>
              </a:solidFill>
            </a:endParaRPr>
          </a:p>
          <a:p>
            <a:pPr algn="ctr" eaLnBrk="1" fontAlgn="b" hangingPunct="1">
              <a:buFontTx/>
              <a:buNone/>
              <a:defRPr/>
            </a:pPr>
            <a:r>
              <a:rPr lang="en-US" b="1" dirty="0" smtClean="0">
                <a:solidFill>
                  <a:schemeClr val="tx1"/>
                </a:solidFill>
              </a:rPr>
              <a:t>Jonathan </a:t>
            </a:r>
            <a:r>
              <a:rPr lang="en-US" b="1" dirty="0">
                <a:solidFill>
                  <a:schemeClr val="tx1"/>
                </a:solidFill>
              </a:rPr>
              <a:t>Swift</a:t>
            </a:r>
          </a:p>
        </p:txBody>
      </p:sp>
      <p:sp>
        <p:nvSpPr>
          <p:cNvPr id="6149" name="Title 1"/>
          <p:cNvSpPr>
            <a:spLocks noGrp="1"/>
          </p:cNvSpPr>
          <p:nvPr>
            <p:ph type="title"/>
          </p:nvPr>
        </p:nvSpPr>
        <p:spPr>
          <a:xfrm>
            <a:off x="533400" y="76200"/>
            <a:ext cx="8077200" cy="1295400"/>
          </a:xfrm>
        </p:spPr>
        <p:txBody>
          <a:bodyPr/>
          <a:lstStyle/>
          <a:p>
            <a:pPr algn="ctr" eaLnBrk="1" hangingPunct="1"/>
            <a:r>
              <a:rPr lang="en-US" sz="3600" dirty="0" smtClean="0">
                <a:solidFill>
                  <a:srgbClr val="B3E2FF"/>
                </a:solidFill>
              </a:rPr>
              <a:t>What Is Vision?</a:t>
            </a:r>
          </a:p>
        </p:txBody>
      </p:sp>
      <p:sp>
        <p:nvSpPr>
          <p:cNvPr id="3" name="Content Placeholder 2"/>
          <p:cNvSpPr>
            <a:spLocks noGrp="1"/>
          </p:cNvSpPr>
          <p:nvPr>
            <p:ph idx="1"/>
          </p:nvPr>
        </p:nvSpPr>
        <p:spPr>
          <a:xfrm>
            <a:off x="3739055" y="3200400"/>
            <a:ext cx="5257800" cy="3200400"/>
          </a:xfrm>
          <a:noFill/>
          <a:scene3d>
            <a:camera prst="orthographicFront"/>
            <a:lightRig rig="threePt" dir="t"/>
          </a:scene3d>
          <a:sp3d>
            <a:bevelT prst="relaxedInset"/>
          </a:sp3d>
        </p:spPr>
        <p:txBody>
          <a:bodyPr/>
          <a:lstStyle/>
          <a:p>
            <a:pPr marL="693738" indent="-457200" eaLnBrk="1" hangingPunct="1">
              <a:defRPr/>
            </a:pPr>
            <a:r>
              <a:rPr lang="en-US" sz="2800" dirty="0" smtClean="0"/>
              <a:t>Focuses on the future you want to achieve</a:t>
            </a:r>
          </a:p>
          <a:p>
            <a:pPr marL="693738" indent="-457200" eaLnBrk="1" hangingPunct="1">
              <a:defRPr/>
            </a:pPr>
            <a:r>
              <a:rPr lang="en-US" sz="2800" dirty="0" smtClean="0"/>
              <a:t>Expresses the hopes and dreams for the region</a:t>
            </a:r>
          </a:p>
          <a:p>
            <a:pPr marL="693738" indent="-457200" eaLnBrk="1" hangingPunct="1">
              <a:defRPr/>
            </a:pPr>
            <a:r>
              <a:rPr lang="en-US" sz="2800" dirty="0" smtClean="0"/>
              <a:t>Describes what you want the region to be</a:t>
            </a: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76200"/>
            <a:ext cx="8686800" cy="685800"/>
          </a:xfrm>
        </p:spPr>
        <p:txBody>
          <a:bodyPr/>
          <a:lstStyle/>
          <a:p>
            <a:pPr algn="ctr" eaLnBrk="1" hangingPunct="1"/>
            <a:r>
              <a:rPr lang="en-US" sz="3600" dirty="0" smtClean="0">
                <a:solidFill>
                  <a:srgbClr val="B3E2FF"/>
                </a:solidFill>
              </a:rPr>
              <a:t>Features of a Strong Vision Statement</a:t>
            </a:r>
          </a:p>
        </p:txBody>
      </p:sp>
      <p:sp>
        <p:nvSpPr>
          <p:cNvPr id="8195" name="Content Placeholder 2"/>
          <p:cNvSpPr>
            <a:spLocks noGrp="1"/>
          </p:cNvSpPr>
          <p:nvPr>
            <p:ph idx="1"/>
          </p:nvPr>
        </p:nvSpPr>
        <p:spPr>
          <a:xfrm>
            <a:off x="950913" y="1371600"/>
            <a:ext cx="6516687" cy="2590800"/>
          </a:xfrm>
        </p:spPr>
        <p:txBody>
          <a:bodyPr/>
          <a:lstStyle/>
          <a:p>
            <a:pPr eaLnBrk="1" hangingPunct="1">
              <a:buFontTx/>
              <a:buNone/>
            </a:pPr>
            <a:endParaRPr lang="en-US" sz="1100" dirty="0" smtClean="0"/>
          </a:p>
          <a:p>
            <a:pPr eaLnBrk="1" hangingPunct="1">
              <a:buFontTx/>
              <a:buNone/>
            </a:pPr>
            <a:endParaRPr lang="en-US" sz="1100" dirty="0" smtClean="0"/>
          </a:p>
        </p:txBody>
      </p:sp>
      <p:graphicFrame>
        <p:nvGraphicFramePr>
          <p:cNvPr id="4" name="Diagram 3"/>
          <p:cNvGraphicFramePr/>
          <p:nvPr>
            <p:extLst>
              <p:ext uri="{D42A27DB-BD31-4B8C-83A1-F6EECF244321}">
                <p14:modId xmlns:p14="http://schemas.microsoft.com/office/powerpoint/2010/main" val="95869555"/>
              </p:ext>
            </p:extLst>
          </p:nvPr>
        </p:nvGraphicFramePr>
        <p:xfrm>
          <a:off x="762000" y="914400"/>
          <a:ext cx="7924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007772" y="6197025"/>
            <a:ext cx="2364828" cy="584775"/>
          </a:xfrm>
          <a:prstGeom prst="rect">
            <a:avLst/>
          </a:prstGeom>
          <a:noFill/>
        </p:spPr>
        <p:txBody>
          <a:bodyPr wrap="square" rtlCol="0">
            <a:spAutoFit/>
          </a:bodyPr>
          <a:lstStyle/>
          <a:p>
            <a:r>
              <a:rPr lang="en-US" sz="1600" dirty="0" smtClean="0">
                <a:solidFill>
                  <a:schemeClr val="accent4">
                    <a:lumMod val="10000"/>
                  </a:schemeClr>
                </a:solidFill>
              </a:rPr>
              <a:t>Source: Killam, D. (2003)</a:t>
            </a:r>
            <a:endParaRPr lang="en-US" sz="1600" dirty="0">
              <a:solidFill>
                <a:schemeClr val="accent4">
                  <a:lumMod val="10000"/>
                </a:schemeClr>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686800" cy="685800"/>
          </a:xfrm>
        </p:spPr>
        <p:txBody>
          <a:bodyPr/>
          <a:lstStyle/>
          <a:p>
            <a:pPr algn="ctr" eaLnBrk="1" hangingPunct="1"/>
            <a:r>
              <a:rPr lang="en-US" sz="3500" dirty="0" smtClean="0">
                <a:solidFill>
                  <a:srgbClr val="B3E2FF"/>
                </a:solidFill>
              </a:rPr>
              <a:t>Building a Shared Vision:</a:t>
            </a:r>
            <a:r>
              <a:rPr lang="en-US" sz="3600" dirty="0" smtClean="0">
                <a:solidFill>
                  <a:srgbClr val="B3E2FF"/>
                </a:solidFill>
              </a:rPr>
              <a:t/>
            </a:r>
            <a:br>
              <a:rPr lang="en-US" sz="3600" dirty="0" smtClean="0">
                <a:solidFill>
                  <a:srgbClr val="B3E2FF"/>
                </a:solidFill>
              </a:rPr>
            </a:br>
            <a:r>
              <a:rPr lang="en-US" sz="2400" i="1" dirty="0" smtClean="0">
                <a:solidFill>
                  <a:srgbClr val="B3E2FF"/>
                </a:solidFill>
              </a:rPr>
              <a:t>A Step-by-Step Approach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7112"/>
              </p:ext>
            </p:extLst>
          </p:nvPr>
        </p:nvGraphicFramePr>
        <p:xfrm>
          <a:off x="457200" y="1219200"/>
          <a:ext cx="838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0" y="6488668"/>
            <a:ext cx="4572000" cy="369332"/>
          </a:xfrm>
          <a:prstGeom prst="rect">
            <a:avLst/>
          </a:prstGeom>
          <a:noFill/>
        </p:spPr>
        <p:txBody>
          <a:bodyPr wrap="square" rtlCol="0">
            <a:spAutoFit/>
          </a:bodyPr>
          <a:lstStyle/>
          <a:p>
            <a:pPr algn="ctr"/>
            <a:r>
              <a:rPr lang="en-US" dirty="0" smtClean="0">
                <a:solidFill>
                  <a:schemeClr val="bg2"/>
                </a:solidFill>
              </a:rPr>
              <a:t>Source: Mind Tools, LTD (2011)</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133600"/>
            <a:ext cx="8153400" cy="2819400"/>
          </a:xfrm>
          <a:prstGeom prst="rect">
            <a:avLst/>
          </a:prstGeom>
          <a:solidFill>
            <a:srgbClr val="CCFF9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dirty="0" smtClean="0">
                <a:solidFill>
                  <a:schemeClr val="accent4">
                    <a:lumMod val="10000"/>
                  </a:schemeClr>
                </a:solidFill>
              </a:rPr>
              <a:t>The Western Potomac Economic Partnership will be a magnet for economic growth by attracting new, diverse businesses and investments from around the world. The region’s economy will enjoy a global status that ensures superior job opportunities for residents.</a:t>
            </a:r>
            <a:endParaRPr lang="en-US" sz="2400" dirty="0">
              <a:solidFill>
                <a:schemeClr val="accent4">
                  <a:lumMod val="10000"/>
                </a:schemeClr>
              </a:solidFill>
            </a:endParaRPr>
          </a:p>
        </p:txBody>
      </p:sp>
      <p:sp>
        <p:nvSpPr>
          <p:cNvPr id="2" name="Title 1"/>
          <p:cNvSpPr>
            <a:spLocks noGrp="1"/>
          </p:cNvSpPr>
          <p:nvPr>
            <p:ph type="title"/>
          </p:nvPr>
        </p:nvSpPr>
        <p:spPr>
          <a:xfrm>
            <a:off x="762000" y="0"/>
            <a:ext cx="7620000" cy="1295400"/>
          </a:xfrm>
        </p:spPr>
        <p:txBody>
          <a:bodyPr/>
          <a:lstStyle/>
          <a:p>
            <a:pPr algn="ctr"/>
            <a:r>
              <a:rPr lang="en-US" sz="3600" dirty="0" smtClean="0">
                <a:solidFill>
                  <a:srgbClr val="B3E2FF"/>
                </a:solidFill>
              </a:rPr>
              <a:t>Examples of Vision Statements </a:t>
            </a:r>
            <a:endParaRPr lang="en-US" sz="3600" dirty="0">
              <a:solidFill>
                <a:srgbClr val="B3E2FF"/>
              </a:solidFill>
            </a:endParaRPr>
          </a:p>
        </p:txBody>
      </p:sp>
    </p:spTree>
    <p:extLst>
      <p:ext uri="{BB962C8B-B14F-4D97-AF65-F5344CB8AC3E}">
        <p14:creationId xmlns:p14="http://schemas.microsoft.com/office/powerpoint/2010/main" val="23313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703" y="4495800"/>
            <a:ext cx="8153400" cy="2057400"/>
          </a:xfrm>
          <a:prstGeom prst="rect">
            <a:avLst/>
          </a:prstGeom>
          <a:solidFill>
            <a:srgbClr val="CCFF9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85800" y="2209800"/>
            <a:ext cx="8153400" cy="1295400"/>
          </a:xfrm>
          <a:prstGeom prst="rect">
            <a:avLst/>
          </a:prstGeom>
          <a:solidFill>
            <a:srgbClr val="CCFF9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0"/>
            <a:ext cx="7620000" cy="1295400"/>
          </a:xfrm>
        </p:spPr>
        <p:txBody>
          <a:bodyPr/>
          <a:lstStyle/>
          <a:p>
            <a:pPr algn="ctr"/>
            <a:r>
              <a:rPr lang="en-US" sz="3600" dirty="0" smtClean="0">
                <a:solidFill>
                  <a:srgbClr val="B3E2FF"/>
                </a:solidFill>
              </a:rPr>
              <a:t>Examples of Vision Statements</a:t>
            </a:r>
            <a:endParaRPr lang="en-US" sz="3600" dirty="0">
              <a:solidFill>
                <a:srgbClr val="B3E2FF"/>
              </a:solidFill>
            </a:endParaRPr>
          </a:p>
        </p:txBody>
      </p:sp>
      <p:sp>
        <p:nvSpPr>
          <p:cNvPr id="3" name="Content Placeholder 2"/>
          <p:cNvSpPr>
            <a:spLocks noGrp="1"/>
          </p:cNvSpPr>
          <p:nvPr>
            <p:ph idx="1"/>
          </p:nvPr>
        </p:nvSpPr>
        <p:spPr>
          <a:xfrm>
            <a:off x="731782" y="1752600"/>
            <a:ext cx="7924800" cy="4572000"/>
          </a:xfrm>
        </p:spPr>
        <p:txBody>
          <a:bodyPr/>
          <a:lstStyle/>
          <a:p>
            <a:pPr marL="0" indent="0">
              <a:buNone/>
            </a:pPr>
            <a:r>
              <a:rPr lang="en-US" sz="2800" b="1" dirty="0" smtClean="0">
                <a:solidFill>
                  <a:srgbClr val="B3E2FF"/>
                </a:solidFill>
              </a:rPr>
              <a:t>New Mexico:</a:t>
            </a:r>
          </a:p>
          <a:p>
            <a:pPr marL="0" indent="0">
              <a:buNone/>
            </a:pPr>
            <a:r>
              <a:rPr lang="en-US" sz="2400" dirty="0" smtClean="0">
                <a:solidFill>
                  <a:schemeClr val="accent4">
                    <a:lumMod val="10000"/>
                  </a:schemeClr>
                </a:solidFill>
              </a:rPr>
              <a:t>Develop </a:t>
            </a:r>
            <a:r>
              <a:rPr lang="en-US" sz="2400" dirty="0">
                <a:solidFill>
                  <a:schemeClr val="accent4">
                    <a:lumMod val="10000"/>
                  </a:schemeClr>
                </a:solidFill>
              </a:rPr>
              <a:t>a regionally integrated economy while honoring and protecting natural resources, rural lifestyles, "small town" values, traditions, and </a:t>
            </a:r>
            <a:r>
              <a:rPr lang="en-US" sz="2400" dirty="0" smtClean="0">
                <a:solidFill>
                  <a:schemeClr val="accent4">
                    <a:lumMod val="10000"/>
                  </a:schemeClr>
                </a:solidFill>
              </a:rPr>
              <a:t>culture </a:t>
            </a:r>
          </a:p>
          <a:p>
            <a:endParaRPr lang="en-US" dirty="0" smtClean="0"/>
          </a:p>
          <a:p>
            <a:pPr marL="0" indent="0">
              <a:buNone/>
            </a:pPr>
            <a:r>
              <a:rPr lang="en-US" sz="2800" b="1" dirty="0" smtClean="0">
                <a:solidFill>
                  <a:srgbClr val="B3E2FF"/>
                </a:solidFill>
              </a:rPr>
              <a:t>Colorado:</a:t>
            </a:r>
          </a:p>
          <a:p>
            <a:pPr marL="0" indent="0">
              <a:buNone/>
            </a:pPr>
            <a:r>
              <a:rPr lang="en-US" sz="2200" dirty="0">
                <a:solidFill>
                  <a:schemeClr val="accent4">
                    <a:lumMod val="10000"/>
                  </a:schemeClr>
                </a:solidFill>
              </a:rPr>
              <a:t>The Raton Basin Region is a model of economic prosperity and a healthy </a:t>
            </a:r>
            <a:r>
              <a:rPr lang="en-US" sz="2200" dirty="0" smtClean="0">
                <a:solidFill>
                  <a:schemeClr val="accent4">
                    <a:lumMod val="10000"/>
                  </a:schemeClr>
                </a:solidFill>
              </a:rPr>
              <a:t>rural lifestyle </a:t>
            </a:r>
            <a:r>
              <a:rPr lang="en-US" sz="2200" dirty="0">
                <a:solidFill>
                  <a:schemeClr val="accent4">
                    <a:lumMod val="10000"/>
                  </a:schemeClr>
                </a:solidFill>
              </a:rPr>
              <a:t>throughout a </a:t>
            </a:r>
            <a:r>
              <a:rPr lang="en-US" sz="2200" dirty="0" smtClean="0">
                <a:solidFill>
                  <a:schemeClr val="accent4">
                    <a:lumMod val="10000"/>
                  </a:schemeClr>
                </a:solidFill>
              </a:rPr>
              <a:t>multi-state </a:t>
            </a:r>
            <a:r>
              <a:rPr lang="en-US" sz="2200" dirty="0">
                <a:solidFill>
                  <a:schemeClr val="accent4">
                    <a:lumMod val="10000"/>
                  </a:schemeClr>
                </a:solidFill>
              </a:rPr>
              <a:t>and diverse cultural area. </a:t>
            </a:r>
            <a:r>
              <a:rPr lang="en-US" sz="2200" dirty="0" smtClean="0">
                <a:solidFill>
                  <a:schemeClr val="accent4">
                    <a:lumMod val="10000"/>
                  </a:schemeClr>
                </a:solidFill>
              </a:rPr>
              <a:t>The Region thrives </a:t>
            </a:r>
            <a:r>
              <a:rPr lang="en-US" sz="2200" dirty="0">
                <a:solidFill>
                  <a:schemeClr val="accent4">
                    <a:lumMod val="10000"/>
                  </a:schemeClr>
                </a:solidFill>
              </a:rPr>
              <a:t>by cooperatively and collaboratively embracing </a:t>
            </a:r>
            <a:r>
              <a:rPr lang="en-US" sz="2200" dirty="0" smtClean="0">
                <a:solidFill>
                  <a:schemeClr val="accent4">
                    <a:lumMod val="10000"/>
                  </a:schemeClr>
                </a:solidFill>
              </a:rPr>
              <a:t>cultural</a:t>
            </a:r>
            <a:r>
              <a:rPr lang="en-US" sz="2200" dirty="0">
                <a:solidFill>
                  <a:schemeClr val="accent4">
                    <a:lumMod val="10000"/>
                  </a:schemeClr>
                </a:solidFill>
              </a:rPr>
              <a:t>, </a:t>
            </a:r>
            <a:r>
              <a:rPr lang="en-US" sz="2200" dirty="0" smtClean="0">
                <a:solidFill>
                  <a:schemeClr val="accent4">
                    <a:lumMod val="10000"/>
                  </a:schemeClr>
                </a:solidFill>
              </a:rPr>
              <a:t>economic, educational</a:t>
            </a:r>
            <a:r>
              <a:rPr lang="en-US" sz="2200" dirty="0">
                <a:solidFill>
                  <a:schemeClr val="accent4">
                    <a:lumMod val="10000"/>
                  </a:schemeClr>
                </a:solidFill>
              </a:rPr>
              <a:t>, technological, and social endeavors.</a:t>
            </a:r>
            <a:endParaRPr lang="en-US" sz="2200" dirty="0" smtClean="0">
              <a:solidFill>
                <a:schemeClr val="accent4">
                  <a:lumMod val="10000"/>
                </a:schemeClr>
              </a:solidFill>
            </a:endParaRPr>
          </a:p>
        </p:txBody>
      </p:sp>
    </p:spTree>
    <p:extLst>
      <p:ext uri="{BB962C8B-B14F-4D97-AF65-F5344CB8AC3E}">
        <p14:creationId xmlns:p14="http://schemas.microsoft.com/office/powerpoint/2010/main" val="460881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usTeam_am_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Team_am_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Team_am_2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Team_am_2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Team_am_2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Team_am_2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Team_am_2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Team_am_2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Team_am_2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Team_am_2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Team_am_2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Team_am_2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M1-print-PhaseIV</Template>
  <TotalTime>10136</TotalTime>
  <Words>5435</Words>
  <Application>Microsoft Office PowerPoint</Application>
  <PresentationFormat>On-screen Show (4:3)</PresentationFormat>
  <Paragraphs>2439</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Theme1</vt:lpstr>
      <vt:lpstr>Developing Your Vision and Goals</vt:lpstr>
      <vt:lpstr>Producing a High Quality Plan:  The Essential Components</vt:lpstr>
      <vt:lpstr>Outline of Module Five</vt:lpstr>
      <vt:lpstr>Something to Think About</vt:lpstr>
      <vt:lpstr>What Is Vision?</vt:lpstr>
      <vt:lpstr>Features of a Strong Vision Statement</vt:lpstr>
      <vt:lpstr>Building a Shared Vision: A Step-by-Step Approach</vt:lpstr>
      <vt:lpstr>Examples of Vision Statements </vt:lpstr>
      <vt:lpstr>Examples of Vision Statements</vt:lpstr>
      <vt:lpstr>PowerPoint Presentation</vt:lpstr>
      <vt:lpstr>Steps in Building a Vision Statement</vt:lpstr>
      <vt:lpstr>Thinking of our destination: Being smart!</vt:lpstr>
      <vt:lpstr>A Goal is. . . </vt:lpstr>
      <vt:lpstr>Defining the Goal: Getting on the Same Path</vt:lpstr>
      <vt:lpstr>Considering Potential Goals</vt:lpstr>
      <vt:lpstr>The Climate: Elements to Consider </vt:lpstr>
      <vt:lpstr>Evaluating a Potential Goal</vt:lpstr>
      <vt:lpstr>Developing a SMART Goal</vt:lpstr>
      <vt:lpstr>SMART Goals</vt:lpstr>
      <vt:lpstr>SMART Goal Example: An Example</vt:lpstr>
      <vt:lpstr>SMART Goal Worksheet</vt:lpstr>
      <vt:lpstr>Homework</vt:lpstr>
      <vt:lpstr>What Is Ahead</vt:lpstr>
      <vt:lpstr>Final Reflections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version for USDA-RD grant</dc:title>
  <dc:creator>Valued Acer Customer</dc:creator>
  <cp:lastModifiedBy>Extension Service</cp:lastModifiedBy>
  <cp:revision>785</cp:revision>
  <cp:lastPrinted>2012-05-10T19:21:01Z</cp:lastPrinted>
  <dcterms:created xsi:type="dcterms:W3CDTF">2009-12-02T16:00:41Z</dcterms:created>
  <dcterms:modified xsi:type="dcterms:W3CDTF">2013-07-08T17:34:14Z</dcterms:modified>
</cp:coreProperties>
</file>