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70" r:id="rId4"/>
    <p:sldId id="271" r:id="rId5"/>
    <p:sldId id="259" r:id="rId6"/>
    <p:sldId id="256" r:id="rId7"/>
    <p:sldId id="268" r:id="rId8"/>
    <p:sldId id="257" r:id="rId9"/>
    <p:sldId id="260" r:id="rId10"/>
    <p:sldId id="272" r:id="rId11"/>
    <p:sldId id="269" r:id="rId12"/>
    <p:sldId id="266" r:id="rId13"/>
  </p:sldIdLst>
  <p:sldSz cx="12801600" cy="9601200" type="A3"/>
  <p:notesSz cx="7315200" cy="9601200"/>
  <p:defaultTextStyle>
    <a:defPPr>
      <a:defRPr lang="en-US"/>
    </a:defPPr>
    <a:lvl1pPr marL="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9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8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37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162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95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74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53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32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5" autoAdjust="0"/>
  </p:normalViewPr>
  <p:slideViewPr>
    <p:cSldViewPr showGuides="1">
      <p:cViewPr varScale="1">
        <p:scale>
          <a:sx n="78" d="100"/>
          <a:sy n="78" d="100"/>
        </p:scale>
        <p:origin x="-1644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Southern Illinois </a:t>
            </a:r>
            <a:r>
              <a:rPr lang="en-US" dirty="0" smtClean="0"/>
              <a:t>Communities Region,</a:t>
            </a:r>
            <a:r>
              <a:rPr lang="en-US" baseline="0" dirty="0" smtClean="0"/>
              <a:t> </a:t>
            </a:r>
            <a:r>
              <a:rPr lang="en-US" baseline="0" dirty="0"/>
              <a:t>Earnings per Worker, 2012</a:t>
            </a:r>
            <a:endParaRPr lang="en-US" dirty="0"/>
          </a:p>
        </c:rich>
      </c:tx>
      <c:layout>
        <c:manualLayout>
          <c:xMode val="edge"/>
          <c:yMode val="edge"/>
          <c:x val="0.30275155404304332"/>
          <c:y val="1.32101195683872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014480020601136E-2"/>
          <c:y val="8.4163534463682591E-2"/>
          <c:w val="0.91878166428660935"/>
          <c:h val="0.5188351906056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Earning_chart!$C$2</c:f>
              <c:strCache>
                <c:ptCount val="1"/>
                <c:pt idx="0">
                  <c:v>Earnings per Worker, 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4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7"/>
            <c:invertIfNegative val="0"/>
            <c:bubble3D val="0"/>
          </c:dPt>
          <c:cat>
            <c:strRef>
              <c:f>Earning_chart!$B$3:$B$24</c:f>
              <c:strCache>
                <c:ptCount val="22"/>
                <c:pt idx="0">
                  <c:v>Glass &amp; Ceramics</c:v>
                </c:pt>
                <c:pt idx="1">
                  <c:v>Comp. &amp; Electrn. Prod. Mfg</c:v>
                </c:pt>
                <c:pt idx="2">
                  <c:v>Chemicals &amp; Chemical Based </c:v>
                </c:pt>
                <c:pt idx="3">
                  <c:v>Advanced Materials</c:v>
                </c:pt>
                <c:pt idx="4">
                  <c:v>Mining</c:v>
                </c:pt>
                <c:pt idx="5">
                  <c:v>Machinery Mfg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IT &amp; Telecomm.</c:v>
                </c:pt>
                <c:pt idx="9">
                  <c:v>Transportation &amp; Logistics</c:v>
                </c:pt>
                <c:pt idx="10">
                  <c:v>Primary Metal Mfg</c:v>
                </c:pt>
                <c:pt idx="11">
                  <c:v>Transportation Equip. Mfg</c:v>
                </c:pt>
                <c:pt idx="12">
                  <c:v>Fab. Metal Prod. Mfg</c:v>
                </c:pt>
                <c:pt idx="13">
                  <c:v>Agri. &amp; Food Process.</c:v>
                </c:pt>
                <c:pt idx="14">
                  <c:v>Forest &amp; Wood Prod.</c:v>
                </c:pt>
                <c:pt idx="15">
                  <c:v>Biomedical/Biotechnical</c:v>
                </c:pt>
                <c:pt idx="16">
                  <c:v>Defense &amp; Security</c:v>
                </c:pt>
                <c:pt idx="17">
                  <c:v>Business &amp; Financial Services</c:v>
                </c:pt>
                <c:pt idx="18">
                  <c:v>Apparel &amp; Textiles</c:v>
                </c:pt>
                <c:pt idx="19">
                  <c:v>Arts &amp; Ent.</c:v>
                </c:pt>
                <c:pt idx="20">
                  <c:v>Printing &amp; Publishing</c:v>
                </c:pt>
                <c:pt idx="21">
                  <c:v>Edu. &amp; Knowledge</c:v>
                </c:pt>
              </c:strCache>
            </c:strRef>
          </c:cat>
          <c:val>
            <c:numRef>
              <c:f>Earning_chart!$C$3:$C$24</c:f>
              <c:numCache>
                <c:formatCode>_("$"* #,##0_);_("$"* \(#,##0\);_("$"* "-"??_);_(@_)</c:formatCode>
                <c:ptCount val="22"/>
                <c:pt idx="0">
                  <c:v>78677</c:v>
                </c:pt>
                <c:pt idx="1">
                  <c:v>77590</c:v>
                </c:pt>
                <c:pt idx="2">
                  <c:v>76964</c:v>
                </c:pt>
                <c:pt idx="3">
                  <c:v>71198</c:v>
                </c:pt>
                <c:pt idx="4">
                  <c:v>66872</c:v>
                </c:pt>
                <c:pt idx="5">
                  <c:v>66436</c:v>
                </c:pt>
                <c:pt idx="6">
                  <c:v>64441</c:v>
                </c:pt>
                <c:pt idx="7">
                  <c:v>59365</c:v>
                </c:pt>
                <c:pt idx="8">
                  <c:v>57440</c:v>
                </c:pt>
                <c:pt idx="9">
                  <c:v>50930</c:v>
                </c:pt>
                <c:pt idx="10">
                  <c:v>46742</c:v>
                </c:pt>
                <c:pt idx="11">
                  <c:v>43974</c:v>
                </c:pt>
                <c:pt idx="12">
                  <c:v>43019</c:v>
                </c:pt>
                <c:pt idx="13">
                  <c:v>40968</c:v>
                </c:pt>
                <c:pt idx="14">
                  <c:v>34687</c:v>
                </c:pt>
                <c:pt idx="15">
                  <c:v>34383</c:v>
                </c:pt>
                <c:pt idx="16">
                  <c:v>33258</c:v>
                </c:pt>
                <c:pt idx="17">
                  <c:v>28470</c:v>
                </c:pt>
                <c:pt idx="18">
                  <c:v>25248</c:v>
                </c:pt>
                <c:pt idx="19">
                  <c:v>24923</c:v>
                </c:pt>
                <c:pt idx="20">
                  <c:v>24153</c:v>
                </c:pt>
                <c:pt idx="21">
                  <c:v>13250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60544"/>
        <c:axId val="129274624"/>
      </c:barChart>
      <c:lineChart>
        <c:grouping val="standard"/>
        <c:varyColors val="0"/>
        <c:ser>
          <c:idx val="1"/>
          <c:order val="1"/>
          <c:tx>
            <c:strRef>
              <c:f>Earning_chart!$D$2</c:f>
              <c:strCache>
                <c:ptCount val="1"/>
                <c:pt idx="0">
                  <c:v>Average Earnings, Region, 2012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Earning_chart!$B$3:$B$24</c:f>
              <c:strCache>
                <c:ptCount val="22"/>
                <c:pt idx="0">
                  <c:v>Glass &amp; Ceramics</c:v>
                </c:pt>
                <c:pt idx="1">
                  <c:v>Comp. &amp; Electrn. Prod. Mfg</c:v>
                </c:pt>
                <c:pt idx="2">
                  <c:v>Chemicals &amp; Chemical Based </c:v>
                </c:pt>
                <c:pt idx="3">
                  <c:v>Advanced Materials</c:v>
                </c:pt>
                <c:pt idx="4">
                  <c:v>Mining</c:v>
                </c:pt>
                <c:pt idx="5">
                  <c:v>Machinery Mfg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IT &amp; Telecomm.</c:v>
                </c:pt>
                <c:pt idx="9">
                  <c:v>Transportation &amp; Logistics</c:v>
                </c:pt>
                <c:pt idx="10">
                  <c:v>Primary Metal Mfg</c:v>
                </c:pt>
                <c:pt idx="11">
                  <c:v>Transportation Equip. Mfg</c:v>
                </c:pt>
                <c:pt idx="12">
                  <c:v>Fab. Metal Prod. Mfg</c:v>
                </c:pt>
                <c:pt idx="13">
                  <c:v>Agri. &amp; Food Process.</c:v>
                </c:pt>
                <c:pt idx="14">
                  <c:v>Forest &amp; Wood Prod.</c:v>
                </c:pt>
                <c:pt idx="15">
                  <c:v>Biomedical/Biotechnical</c:v>
                </c:pt>
                <c:pt idx="16">
                  <c:v>Defense &amp; Security</c:v>
                </c:pt>
                <c:pt idx="17">
                  <c:v>Business &amp; Financial Services</c:v>
                </c:pt>
                <c:pt idx="18">
                  <c:v>Apparel &amp; Textiles</c:v>
                </c:pt>
                <c:pt idx="19">
                  <c:v>Arts &amp; Ent.</c:v>
                </c:pt>
                <c:pt idx="20">
                  <c:v>Printing &amp; Publishing</c:v>
                </c:pt>
                <c:pt idx="21">
                  <c:v>Edu. &amp; Knowledge</c:v>
                </c:pt>
              </c:strCache>
            </c:strRef>
          </c:cat>
          <c:val>
            <c:numRef>
              <c:f>Earning_chart!$D$3:$D$24</c:f>
              <c:numCache>
                <c:formatCode>"$"#,##0_);[Red]\("$"#,##0\)</c:formatCode>
                <c:ptCount val="22"/>
                <c:pt idx="0">
                  <c:v>37253</c:v>
                </c:pt>
                <c:pt idx="1">
                  <c:v>37253</c:v>
                </c:pt>
                <c:pt idx="2">
                  <c:v>37253</c:v>
                </c:pt>
                <c:pt idx="3">
                  <c:v>37253</c:v>
                </c:pt>
                <c:pt idx="4">
                  <c:v>37253</c:v>
                </c:pt>
                <c:pt idx="5">
                  <c:v>37253</c:v>
                </c:pt>
                <c:pt idx="6">
                  <c:v>37253</c:v>
                </c:pt>
                <c:pt idx="7">
                  <c:v>37253</c:v>
                </c:pt>
                <c:pt idx="8">
                  <c:v>37253</c:v>
                </c:pt>
                <c:pt idx="9">
                  <c:v>37253</c:v>
                </c:pt>
                <c:pt idx="10">
                  <c:v>37253</c:v>
                </c:pt>
                <c:pt idx="11">
                  <c:v>37253</c:v>
                </c:pt>
                <c:pt idx="12">
                  <c:v>37253</c:v>
                </c:pt>
                <c:pt idx="13">
                  <c:v>37253</c:v>
                </c:pt>
                <c:pt idx="14">
                  <c:v>37253</c:v>
                </c:pt>
                <c:pt idx="15">
                  <c:v>37253</c:v>
                </c:pt>
                <c:pt idx="16">
                  <c:v>37253</c:v>
                </c:pt>
                <c:pt idx="17">
                  <c:v>37253</c:v>
                </c:pt>
                <c:pt idx="18">
                  <c:v>37253</c:v>
                </c:pt>
                <c:pt idx="19">
                  <c:v>37253</c:v>
                </c:pt>
                <c:pt idx="20">
                  <c:v>37253</c:v>
                </c:pt>
                <c:pt idx="21">
                  <c:v>37253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Earning_chart!$E$2</c:f>
              <c:strCache>
                <c:ptCount val="1"/>
                <c:pt idx="0">
                  <c:v>Average Earnings, State, 2012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Earning_chart!$B$3:$B$24</c:f>
              <c:strCache>
                <c:ptCount val="22"/>
                <c:pt idx="0">
                  <c:v>Glass &amp; Ceramics</c:v>
                </c:pt>
                <c:pt idx="1">
                  <c:v>Comp. &amp; Electrn. Prod. Mfg</c:v>
                </c:pt>
                <c:pt idx="2">
                  <c:v>Chemicals &amp; Chemical Based </c:v>
                </c:pt>
                <c:pt idx="3">
                  <c:v>Advanced Materials</c:v>
                </c:pt>
                <c:pt idx="4">
                  <c:v>Mining</c:v>
                </c:pt>
                <c:pt idx="5">
                  <c:v>Machinery Mfg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IT &amp; Telecomm.</c:v>
                </c:pt>
                <c:pt idx="9">
                  <c:v>Transportation &amp; Logistics</c:v>
                </c:pt>
                <c:pt idx="10">
                  <c:v>Primary Metal Mfg</c:v>
                </c:pt>
                <c:pt idx="11">
                  <c:v>Transportation Equip. Mfg</c:v>
                </c:pt>
                <c:pt idx="12">
                  <c:v>Fab. Metal Prod. Mfg</c:v>
                </c:pt>
                <c:pt idx="13">
                  <c:v>Agri. &amp; Food Process.</c:v>
                </c:pt>
                <c:pt idx="14">
                  <c:v>Forest &amp; Wood Prod.</c:v>
                </c:pt>
                <c:pt idx="15">
                  <c:v>Biomedical/Biotechnical</c:v>
                </c:pt>
                <c:pt idx="16">
                  <c:v>Defense &amp; Security</c:v>
                </c:pt>
                <c:pt idx="17">
                  <c:v>Business &amp; Financial Services</c:v>
                </c:pt>
                <c:pt idx="18">
                  <c:v>Apparel &amp; Textiles</c:v>
                </c:pt>
                <c:pt idx="19">
                  <c:v>Arts &amp; Ent.</c:v>
                </c:pt>
                <c:pt idx="20">
                  <c:v>Printing &amp; Publishing</c:v>
                </c:pt>
                <c:pt idx="21">
                  <c:v>Edu. &amp; Knowledge</c:v>
                </c:pt>
              </c:strCache>
            </c:strRef>
          </c:cat>
          <c:val>
            <c:numRef>
              <c:f>Earning_chart!$E$3:$E$24</c:f>
              <c:numCache>
                <c:formatCode>"$"#,##0_);[Red]\("$"#,##0\)</c:formatCode>
                <c:ptCount val="22"/>
                <c:pt idx="0">
                  <c:v>54833</c:v>
                </c:pt>
                <c:pt idx="1">
                  <c:v>54833</c:v>
                </c:pt>
                <c:pt idx="2">
                  <c:v>54833</c:v>
                </c:pt>
                <c:pt idx="3">
                  <c:v>54833</c:v>
                </c:pt>
                <c:pt idx="4">
                  <c:v>54833</c:v>
                </c:pt>
                <c:pt idx="5">
                  <c:v>54833</c:v>
                </c:pt>
                <c:pt idx="6">
                  <c:v>54833</c:v>
                </c:pt>
                <c:pt idx="7">
                  <c:v>54833</c:v>
                </c:pt>
                <c:pt idx="8">
                  <c:v>54833</c:v>
                </c:pt>
                <c:pt idx="9">
                  <c:v>54833</c:v>
                </c:pt>
                <c:pt idx="10">
                  <c:v>54833</c:v>
                </c:pt>
                <c:pt idx="11">
                  <c:v>54833</c:v>
                </c:pt>
                <c:pt idx="12">
                  <c:v>54833</c:v>
                </c:pt>
                <c:pt idx="13">
                  <c:v>54833</c:v>
                </c:pt>
                <c:pt idx="14">
                  <c:v>54833</c:v>
                </c:pt>
                <c:pt idx="15">
                  <c:v>54833</c:v>
                </c:pt>
                <c:pt idx="16">
                  <c:v>54833</c:v>
                </c:pt>
                <c:pt idx="17">
                  <c:v>54833</c:v>
                </c:pt>
                <c:pt idx="18">
                  <c:v>54833</c:v>
                </c:pt>
                <c:pt idx="19">
                  <c:v>54833</c:v>
                </c:pt>
                <c:pt idx="20">
                  <c:v>54833</c:v>
                </c:pt>
                <c:pt idx="21">
                  <c:v>54833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60544"/>
        <c:axId val="129274624"/>
      </c:lineChart>
      <c:catAx>
        <c:axId val="129260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29274624"/>
        <c:crosses val="autoZero"/>
        <c:auto val="1"/>
        <c:lblAlgn val="ctr"/>
        <c:lblOffset val="100"/>
        <c:noMultiLvlLbl val="0"/>
      </c:catAx>
      <c:valAx>
        <c:axId val="129274624"/>
        <c:scaling>
          <c:orientation val="minMax"/>
          <c:min val="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2926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25554723185794"/>
          <c:y val="0.10706183840799256"/>
          <c:w val="0.22193919355305142"/>
          <c:h val="0.11859783165468453"/>
        </c:manualLayout>
      </c:layout>
      <c:overlay val="0"/>
      <c:spPr>
        <a:solidFill>
          <a:sysClr val="window" lastClr="FFFFFF">
            <a:lumMod val="85000"/>
          </a:sys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dirty="0"/>
              <a:t>Regional Requirements</a:t>
            </a:r>
            <a:r>
              <a:rPr lang="en-US" baseline="0" dirty="0"/>
              <a:t> , Expenditures &amp; Leakages, 2011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016329768594376"/>
          <c:y val="7.0727860922301572E-2"/>
          <c:w val="0.68580950761725767"/>
          <c:h val="0.8110718848453772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'Exp&amp;Leakage'!$D$2</c:f>
              <c:strCache>
                <c:ptCount val="1"/>
                <c:pt idx="0">
                  <c:v>Satisfied in region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'Exp&amp;Leakage'!$B$3:$B$25</c:f>
              <c:strCache>
                <c:ptCount val="23"/>
                <c:pt idx="0">
                  <c:v>Electrical Equipment</c:v>
                </c:pt>
                <c:pt idx="1">
                  <c:v>Glass &amp; Ceramics **</c:v>
                </c:pt>
                <c:pt idx="2">
                  <c:v>Apparel &amp; Textiles</c:v>
                </c:pt>
                <c:pt idx="3">
                  <c:v>Primary Metal</c:v>
                </c:pt>
                <c:pt idx="4">
                  <c:v>Computer &amp; Electronic Product</c:v>
                </c:pt>
                <c:pt idx="5">
                  <c:v>Fabricated Metal</c:v>
                </c:pt>
                <c:pt idx="6">
                  <c:v>Forestry &amp; Wood Products **</c:v>
                </c:pt>
                <c:pt idx="7">
                  <c:v>Machinery Manufacturing **</c:v>
                </c:pt>
                <c:pt idx="8">
                  <c:v>Printing &amp; Publishing</c:v>
                </c:pt>
                <c:pt idx="9">
                  <c:v>Transportation Equipment</c:v>
                </c:pt>
                <c:pt idx="10">
                  <c:v>Education &amp; Knowledge Creation</c:v>
                </c:pt>
                <c:pt idx="11">
                  <c:v>Mining **</c:v>
                </c:pt>
                <c:pt idx="12">
                  <c:v>Defense &amp; Security</c:v>
                </c:pt>
                <c:pt idx="13">
                  <c:v>Arts, Entertainment &amp; Visitor Industries</c:v>
                </c:pt>
                <c:pt idx="14">
                  <c:v>Chemical and Chemical-based Industry Clsuters</c:v>
                </c:pt>
                <c:pt idx="15">
                  <c:v>Transportation and Logistics **</c:v>
                </c:pt>
                <c:pt idx="16">
                  <c:v>Agribusiness &amp; Food Processing</c:v>
                </c:pt>
                <c:pt idx="17">
                  <c:v>Advanced Materials</c:v>
                </c:pt>
                <c:pt idx="18">
                  <c:v>Manufacturing Supercluster</c:v>
                </c:pt>
                <c:pt idx="19">
                  <c:v>IT &amp; Telecommunications</c:v>
                </c:pt>
                <c:pt idx="20">
                  <c:v>Biomed/Biotechnical</c:v>
                </c:pt>
                <c:pt idx="21">
                  <c:v>Energy (Fossil &amp; Renewable) **</c:v>
                </c:pt>
                <c:pt idx="22">
                  <c:v>Business &amp; Finance</c:v>
                </c:pt>
              </c:strCache>
            </c:strRef>
          </c:cat>
          <c:val>
            <c:numRef>
              <c:f>'Exp&amp;Leakage'!$D$3:$D$25</c:f>
              <c:numCache>
                <c:formatCode>_("$"* #,##0_);_("$"* \(#,##0\);_("$"* "-"??_);_(@_)</c:formatCode>
                <c:ptCount val="23"/>
                <c:pt idx="0">
                  <c:v>14609</c:v>
                </c:pt>
                <c:pt idx="1">
                  <c:v>4635946</c:v>
                </c:pt>
                <c:pt idx="2">
                  <c:v>461038</c:v>
                </c:pt>
                <c:pt idx="3">
                  <c:v>446006</c:v>
                </c:pt>
                <c:pt idx="4">
                  <c:v>67673</c:v>
                </c:pt>
                <c:pt idx="5">
                  <c:v>687365</c:v>
                </c:pt>
                <c:pt idx="6">
                  <c:v>4691263</c:v>
                </c:pt>
                <c:pt idx="7">
                  <c:v>724005</c:v>
                </c:pt>
                <c:pt idx="8">
                  <c:v>6317195</c:v>
                </c:pt>
                <c:pt idx="9">
                  <c:v>323655</c:v>
                </c:pt>
                <c:pt idx="10">
                  <c:v>5297381</c:v>
                </c:pt>
                <c:pt idx="11">
                  <c:v>16993143</c:v>
                </c:pt>
                <c:pt idx="12">
                  <c:v>5115811</c:v>
                </c:pt>
                <c:pt idx="13">
                  <c:v>17524737</c:v>
                </c:pt>
                <c:pt idx="14">
                  <c:v>10058064</c:v>
                </c:pt>
                <c:pt idx="15">
                  <c:v>38680543</c:v>
                </c:pt>
                <c:pt idx="16">
                  <c:v>16391125</c:v>
                </c:pt>
                <c:pt idx="17">
                  <c:v>4777766</c:v>
                </c:pt>
                <c:pt idx="18">
                  <c:v>2263313</c:v>
                </c:pt>
                <c:pt idx="19">
                  <c:v>30972254</c:v>
                </c:pt>
                <c:pt idx="20">
                  <c:v>93301516</c:v>
                </c:pt>
                <c:pt idx="21">
                  <c:v>157151351</c:v>
                </c:pt>
                <c:pt idx="22">
                  <c:v>85753542</c:v>
                </c:pt>
              </c:numCache>
            </c:numRef>
          </c:val>
        </c:ser>
        <c:ser>
          <c:idx val="0"/>
          <c:order val="1"/>
          <c:tx>
            <c:strRef>
              <c:f>'Exp&amp;Leakage'!$E$2</c:f>
              <c:strCache>
                <c:ptCount val="1"/>
                <c:pt idx="0">
                  <c:v>Satisfied outside region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'Exp&amp;Leakage'!$B$3:$B$25</c:f>
              <c:strCache>
                <c:ptCount val="23"/>
                <c:pt idx="0">
                  <c:v>Electrical Equipment</c:v>
                </c:pt>
                <c:pt idx="1">
                  <c:v>Glass &amp; Ceramics **</c:v>
                </c:pt>
                <c:pt idx="2">
                  <c:v>Apparel &amp; Textiles</c:v>
                </c:pt>
                <c:pt idx="3">
                  <c:v>Primary Metal</c:v>
                </c:pt>
                <c:pt idx="4">
                  <c:v>Computer &amp; Electronic Product</c:v>
                </c:pt>
                <c:pt idx="5">
                  <c:v>Fabricated Metal</c:v>
                </c:pt>
                <c:pt idx="6">
                  <c:v>Forestry &amp; Wood Products **</c:v>
                </c:pt>
                <c:pt idx="7">
                  <c:v>Machinery Manufacturing **</c:v>
                </c:pt>
                <c:pt idx="8">
                  <c:v>Printing &amp; Publishing</c:v>
                </c:pt>
                <c:pt idx="9">
                  <c:v>Transportation Equipment</c:v>
                </c:pt>
                <c:pt idx="10">
                  <c:v>Education &amp; Knowledge Creation</c:v>
                </c:pt>
                <c:pt idx="11">
                  <c:v>Mining **</c:v>
                </c:pt>
                <c:pt idx="12">
                  <c:v>Defense &amp; Security</c:v>
                </c:pt>
                <c:pt idx="13">
                  <c:v>Arts, Entertainment &amp; Visitor Industries</c:v>
                </c:pt>
                <c:pt idx="14">
                  <c:v>Chemical and Chemical-based Industry Clsuters</c:v>
                </c:pt>
                <c:pt idx="15">
                  <c:v>Transportation and Logistics **</c:v>
                </c:pt>
                <c:pt idx="16">
                  <c:v>Agribusiness &amp; Food Processing</c:v>
                </c:pt>
                <c:pt idx="17">
                  <c:v>Advanced Materials</c:v>
                </c:pt>
                <c:pt idx="18">
                  <c:v>Manufacturing Supercluster</c:v>
                </c:pt>
                <c:pt idx="19">
                  <c:v>IT &amp; Telecommunications</c:v>
                </c:pt>
                <c:pt idx="20">
                  <c:v>Biomed/Biotechnical</c:v>
                </c:pt>
                <c:pt idx="21">
                  <c:v>Energy (Fossil &amp; Renewable) **</c:v>
                </c:pt>
                <c:pt idx="22">
                  <c:v>Business &amp; Finance</c:v>
                </c:pt>
              </c:strCache>
            </c:strRef>
          </c:cat>
          <c:val>
            <c:numRef>
              <c:f>'Exp&amp;Leakage'!$E$3:$E$25</c:f>
              <c:numCache>
                <c:formatCode>_("$"* #,##0_);_("$"* \(#,##0\);_("$"* "-"??_);_(@_)</c:formatCode>
                <c:ptCount val="23"/>
                <c:pt idx="0">
                  <c:v>21336394</c:v>
                </c:pt>
                <c:pt idx="1">
                  <c:v>19015186</c:v>
                </c:pt>
                <c:pt idx="2">
                  <c:v>29110096</c:v>
                </c:pt>
                <c:pt idx="3">
                  <c:v>44475465</c:v>
                </c:pt>
                <c:pt idx="4">
                  <c:v>53863096</c:v>
                </c:pt>
                <c:pt idx="5">
                  <c:v>59592707</c:v>
                </c:pt>
                <c:pt idx="6">
                  <c:v>66894121</c:v>
                </c:pt>
                <c:pt idx="7">
                  <c:v>76768229</c:v>
                </c:pt>
                <c:pt idx="8">
                  <c:v>86567188</c:v>
                </c:pt>
                <c:pt idx="9">
                  <c:v>92771449</c:v>
                </c:pt>
                <c:pt idx="10">
                  <c:v>91116352</c:v>
                </c:pt>
                <c:pt idx="11">
                  <c:v>103547614</c:v>
                </c:pt>
                <c:pt idx="12">
                  <c:v>142118411</c:v>
                </c:pt>
                <c:pt idx="13">
                  <c:v>131137313</c:v>
                </c:pt>
                <c:pt idx="14">
                  <c:v>213768967</c:v>
                </c:pt>
                <c:pt idx="15">
                  <c:v>199771410</c:v>
                </c:pt>
                <c:pt idx="16">
                  <c:v>247936689</c:v>
                </c:pt>
                <c:pt idx="17">
                  <c:v>340418955</c:v>
                </c:pt>
                <c:pt idx="18">
                  <c:v>348807340</c:v>
                </c:pt>
                <c:pt idx="19">
                  <c:v>328647175</c:v>
                </c:pt>
                <c:pt idx="20">
                  <c:v>373916173</c:v>
                </c:pt>
                <c:pt idx="21">
                  <c:v>577195487</c:v>
                </c:pt>
                <c:pt idx="22">
                  <c:v>754015172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3394048"/>
        <c:axId val="73395584"/>
      </c:barChart>
      <c:catAx>
        <c:axId val="7339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3395584"/>
        <c:crosses val="autoZero"/>
        <c:auto val="1"/>
        <c:lblAlgn val="ctr"/>
        <c:lblOffset val="100"/>
        <c:noMultiLvlLbl val="0"/>
      </c:catAx>
      <c:valAx>
        <c:axId val="73395584"/>
        <c:scaling>
          <c:orientation val="minMax"/>
        </c:scaling>
        <c:delete val="0"/>
        <c:axPos val="b"/>
        <c:majorGridlines/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733940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53018883399156835"/>
                <c:y val="0.91859186649303048"/>
              </c:manualLayout>
            </c:layout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  <c:spPr>
        <a:ln w="12700"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42596910713469505"/>
          <c:y val="0.95058915730216531"/>
          <c:w val="0.27559319592398118"/>
          <c:h val="3.9242190394963267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1" y="411164"/>
            <a:ext cx="4031615" cy="8736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411164"/>
            <a:ext cx="11885930" cy="8736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1"/>
            <a:ext cx="10881360" cy="210026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3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389189"/>
            <a:ext cx="7958772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1" y="2389189"/>
            <a:ext cx="7958773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826"/>
            <a:ext cx="5656263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60"/>
            <a:ext cx="5658485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6"/>
            <a:ext cx="5658485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0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9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9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9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200"/>
            </a:lvl1pPr>
            <a:lvl2pPr marL="600790" indent="0">
              <a:buNone/>
              <a:defRPr sz="3700"/>
            </a:lvl2pPr>
            <a:lvl3pPr marL="1201581" indent="0">
              <a:buNone/>
              <a:defRPr sz="3200"/>
            </a:lvl3pPr>
            <a:lvl4pPr marL="1802371" indent="0">
              <a:buNone/>
              <a:defRPr sz="2600"/>
            </a:lvl4pPr>
            <a:lvl5pPr marL="2403162" indent="0">
              <a:buNone/>
              <a:defRPr sz="2600"/>
            </a:lvl5pPr>
            <a:lvl6pPr marL="3003954" indent="0">
              <a:buNone/>
              <a:defRPr sz="2600"/>
            </a:lvl6pPr>
            <a:lvl7pPr marL="3604744" indent="0">
              <a:buNone/>
              <a:defRPr sz="2600"/>
            </a:lvl7pPr>
            <a:lvl8pPr marL="4205535" indent="0">
              <a:buNone/>
              <a:defRPr sz="2600"/>
            </a:lvl8pPr>
            <a:lvl9pPr marL="4806325" indent="0">
              <a:buNone/>
              <a:defRPr sz="2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8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0157" tIns="60080" rIns="120157" bIns="600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6336349"/>
          </a:xfrm>
          <a:prstGeom prst="rect">
            <a:avLst/>
          </a:prstGeom>
        </p:spPr>
        <p:txBody>
          <a:bodyPr vert="horz" lIns="120157" tIns="60080" rIns="120157" bIns="600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0DFE-3767-47D7-BB9C-4C0D3D1E6F12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81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93" indent="-450593" algn="l" defTabSz="1201581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84" indent="-375493" algn="l" defTabSz="120158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976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766" indent="-300395" algn="l" defTabSz="120158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558" indent="-300395" algn="l" defTabSz="120158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348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13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92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720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9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8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7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62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5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74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53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32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Communities 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9067800"/>
            <a:ext cx="419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RDM, PCRD &amp; ESRI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81051" y="7023100"/>
            <a:ext cx="5924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Region includes the following counties: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051" y="7352219"/>
            <a:ext cx="5924549" cy="1737360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Alexander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Gallatin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Hamilton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Hardin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Massac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Pulaski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White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 bwMode="auto">
          <a:xfrm>
            <a:off x="457199" y="720466"/>
            <a:ext cx="9984097" cy="613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t="24242" r="38007" b="5372"/>
          <a:stretch/>
        </p:blipFill>
        <p:spPr bwMode="auto">
          <a:xfrm>
            <a:off x="9753600" y="4791560"/>
            <a:ext cx="2540099" cy="4460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160" y="267655"/>
            <a:ext cx="102412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Industry Clusters, 2012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25783"/>
              </p:ext>
            </p:extLst>
          </p:nvPr>
        </p:nvGraphicFramePr>
        <p:xfrm>
          <a:off x="76200" y="1371600"/>
          <a:ext cx="12572117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11211057" imgH="5648400" progId="Excel.Sheet.12">
                  <p:embed/>
                </p:oleObj>
              </mc:Choice>
              <mc:Fallback>
                <p:oleObj name="Worksheet" r:id="rId3" imgW="11211057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371600"/>
                        <a:ext cx="12572117" cy="633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300" y="835660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Electrical equipment manufacturing did not exist in 2007-2012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9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267655"/>
            <a:ext cx="102412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Industry Clusters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20292"/>
              </p:ext>
            </p:extLst>
          </p:nvPr>
        </p:nvGraphicFramePr>
        <p:xfrm>
          <a:off x="144853" y="1524000"/>
          <a:ext cx="12397411" cy="670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78100"/>
            <a:ext cx="4644980" cy="222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5067300"/>
            <a:ext cx="6400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Purdue Center for Regional Development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Gerald D. and Edna E. Mann Hall, Suite 266</a:t>
            </a:r>
          </a:p>
          <a:p>
            <a:pPr algn="ctr"/>
            <a:r>
              <a:rPr lang="en-US" dirty="0"/>
              <a:t>203 Martin Jischke Drive</a:t>
            </a:r>
          </a:p>
          <a:p>
            <a:pPr algn="ctr"/>
            <a:r>
              <a:rPr lang="en-US" dirty="0"/>
              <a:t>West Lafayette, IN 47907-2057</a:t>
            </a:r>
          </a:p>
        </p:txBody>
      </p:sp>
    </p:spTree>
    <p:extLst>
      <p:ext uri="{BB962C8B-B14F-4D97-AF65-F5344CB8AC3E}">
        <p14:creationId xmlns:p14="http://schemas.microsoft.com/office/powerpoint/2010/main" val="3838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79458"/>
              </p:ext>
            </p:extLst>
          </p:nvPr>
        </p:nvGraphicFramePr>
        <p:xfrm>
          <a:off x="685799" y="1264264"/>
          <a:ext cx="11506201" cy="702962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315561"/>
                <a:gridCol w="1989336"/>
                <a:gridCol w="3462918"/>
                <a:gridCol w="2738386"/>
              </a:tblGrid>
              <a:tr h="63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Economic &amp; Demographic Attributes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Remarks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Source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Population 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121,231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People living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Census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Jobs 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Full and part-time 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(QCEW, 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Average Earnings 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Include wages, salaries, supplements and proprietor income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70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Completions (2010)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Students completing a specific course of 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(NCES; IPEDS)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GRP, Gross Regional Product </a:t>
                      </a:r>
                      <a:r>
                        <a:rPr lang="en-US" sz="2000" u="none" strike="noStrike" dirty="0">
                          <a:effectLst/>
                        </a:rPr>
                        <a:t>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$3,429,365,935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Final market value of all goods and services produced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</a:t>
                      </a:r>
                      <a:r>
                        <a:rPr lang="en-US" sz="2000" u="none" strike="noStrike" dirty="0" smtClean="0">
                          <a:effectLst/>
                        </a:rPr>
                        <a:t>BEA; QCEW, BLS)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Exports 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$5,487,309,701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earned from selling goods and services to </a:t>
                      </a:r>
                      <a:r>
                        <a:rPr lang="en-US" sz="2000" u="none" strike="noStrike" dirty="0" smtClean="0">
                          <a:effectLst/>
                        </a:rPr>
                        <a:t>foreign </a:t>
                      </a:r>
                      <a:r>
                        <a:rPr lang="en-US" sz="2000" u="none" strike="noStrike" dirty="0">
                          <a:effectLst/>
                        </a:rPr>
                        <a:t>and external domestic regions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Imports (2011)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$6,206,862,353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spent on procuring goods and services from foreign and external domestic region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28600"/>
            <a:ext cx="119634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Region: Economic Attributes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6868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 &amp; Census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90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" y="1752600"/>
            <a:ext cx="12085638" cy="665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1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89789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2007, and Employment 2007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927803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6" name="TextBox 1"/>
          <p:cNvSpPr txBox="1"/>
          <p:nvPr/>
        </p:nvSpPr>
        <p:spPr>
          <a:xfrm>
            <a:off x="531260" y="2209800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322462" y="2209800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1260" y="7543800"/>
            <a:ext cx="1373017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178881" y="7543800"/>
            <a:ext cx="1112786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7803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0" y="1600200"/>
            <a:ext cx="1229872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1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89789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2007, and Employment 2007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27803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9" name="TextBox 1"/>
          <p:cNvSpPr txBox="1"/>
          <p:nvPr/>
        </p:nvSpPr>
        <p:spPr>
          <a:xfrm>
            <a:off x="554120" y="2263356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380672" y="2263356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54120" y="8005340"/>
            <a:ext cx="1373017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178881" y="8005340"/>
            <a:ext cx="1112786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273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2007-2012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26" name="Group 25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Up Arrow 37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086600" y="6215865"/>
            <a:ext cx="4590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Business 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Computer &amp; Electronic Product Manufacturing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390321" y="1724033"/>
            <a:ext cx="4477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Biomedical/Biotechnical (Life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Agribusiness, Food Processing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Chemicals &amp; Chemical Based Products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0419" y="1779304"/>
            <a:ext cx="4670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Energy (Fossil &amp; Renewable)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Transportation &amp; 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Forest &amp; Wood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Glass &amp; Ceramics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Machinery Manufacturing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2619" y="6186863"/>
            <a:ext cx="49071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Arts, Entertainment, Recreation &amp; Visitor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Advanced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Defense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Information Technology &amp; Telecommunications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Education &amp; Knowledge 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Printing &amp; Publishing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Apparel &amp; Textiles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Transportation Equipment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Fabricated Metal Product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Primary Metal </a:t>
            </a:r>
            <a:r>
              <a:rPr lang="en-US" sz="1600" b="1" dirty="0" smtClean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Manufacturing Supercluster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94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12344400" cy="67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28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89789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2012, and Employment 2012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27803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9" name="TextBox 1"/>
          <p:cNvSpPr txBox="1"/>
          <p:nvPr/>
        </p:nvSpPr>
        <p:spPr>
          <a:xfrm>
            <a:off x="634885" y="2286000"/>
            <a:ext cx="1076249" cy="382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371971" y="2285999"/>
            <a:ext cx="1076249" cy="382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0680" y="7613602"/>
            <a:ext cx="1524661" cy="382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212532" y="7599643"/>
            <a:ext cx="1235688" cy="3825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6283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00200"/>
            <a:ext cx="12249150" cy="67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8583053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Label includes cluster name, LQ 2012, and Employment 2012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892243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80160" y="306893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Illinois Communities Region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64264" y="2083182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120790" y="2083182"/>
            <a:ext cx="969205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914400" y="7543800"/>
            <a:ext cx="1373017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Transforming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049000" y="7543800"/>
            <a:ext cx="1112786" cy="3134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Emerging</a:t>
            </a:r>
          </a:p>
        </p:txBody>
      </p:sp>
    </p:spTree>
    <p:extLst>
      <p:ext uri="{BB962C8B-B14F-4D97-AF65-F5344CB8AC3E}">
        <p14:creationId xmlns:p14="http://schemas.microsoft.com/office/powerpoint/2010/main" val="3634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Up Arrow 5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2002-2007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060400"/>
            <a:ext cx="4965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Arts, Entertainment, Recreation &amp; Visitor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Education &amp; Knowledge 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Information Technology &amp; Telecommunications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Apparel &amp; Textiles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Forest &amp; Wood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Fabricated Metal Product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Transportation Equipment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Primary Metal </a:t>
            </a:r>
            <a:r>
              <a:rPr lang="en-US" sz="2000" b="1" dirty="0" smtClean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Manufacturing Supercluster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143000" y="1647089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Chemicals &amp; Chemical Based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1668193"/>
            <a:ext cx="4876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Energy (Fossil &amp; Renewable)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Biomedical/Biotechnical (Life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Transportation &amp; 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Agribusiness, Food Processing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Glass &amp; Ceramics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52319" y="6186863"/>
            <a:ext cx="4615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Business 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Advanced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Defense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Printing &amp; Publishing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Machinery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Computer &amp; Electronic Product </a:t>
            </a:r>
            <a:r>
              <a:rPr lang="en-US" sz="2000" b="1" dirty="0" smtClean="0"/>
              <a:t>Manufacturing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6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Average Earnings of Industry Clusters, 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471" y="892265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2012.4, industry cluster definitions by PCRD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9601200" y="8896290"/>
            <a:ext cx="266700" cy="26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34600" y="88200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 clusters</a:t>
            </a:r>
            <a:endParaRPr lang="en-US" sz="20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05349"/>
              </p:ext>
            </p:extLst>
          </p:nvPr>
        </p:nvGraphicFramePr>
        <p:xfrm>
          <a:off x="80190" y="1676400"/>
          <a:ext cx="1264122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8356600"/>
            <a:ext cx="1074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Electrical equipment manufacturing did not exist in 2007-2012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9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9597</TotalTime>
  <Words>729</Words>
  <Application>Microsoft Office PowerPoint</Application>
  <PresentationFormat>A3 Paper (297x420 mm)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Agricululture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Indraneel Kumar</dc:creator>
  <cp:lastModifiedBy>Kumar, Indraneel</cp:lastModifiedBy>
  <cp:revision>197</cp:revision>
  <cp:lastPrinted>2013-10-24T21:30:07Z</cp:lastPrinted>
  <dcterms:created xsi:type="dcterms:W3CDTF">2013-08-01T20:47:50Z</dcterms:created>
  <dcterms:modified xsi:type="dcterms:W3CDTF">2013-10-26T00:03:37Z</dcterms:modified>
</cp:coreProperties>
</file>