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8" r:id="rId4"/>
    <p:sldId id="257" r:id="rId5"/>
    <p:sldId id="271" r:id="rId6"/>
    <p:sldId id="259" r:id="rId7"/>
    <p:sldId id="260" r:id="rId8"/>
    <p:sldId id="272" r:id="rId9"/>
    <p:sldId id="269" r:id="rId10"/>
    <p:sldId id="266" r:id="rId11"/>
  </p:sldIdLst>
  <p:sldSz cx="12801600" cy="9601200" type="A3"/>
  <p:notesSz cx="7315200" cy="9601200"/>
  <p:defaultTextStyle>
    <a:defPPr>
      <a:defRPr lang="en-US"/>
    </a:defPPr>
    <a:lvl1pPr marL="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9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8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37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162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95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74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53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32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5" autoAdjust="0"/>
  </p:normalViewPr>
  <p:slideViewPr>
    <p:cSldViewPr showGuides="1">
      <p:cViewPr varScale="1">
        <p:scale>
          <a:sx n="81" d="100"/>
          <a:sy n="81" d="100"/>
        </p:scale>
        <p:origin x="-1518" y="-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144bigboy1\YDrive\StrongerEconomiesTogether\PhaseIV(StrongerEconomiesTogether)\IndustryClusters\BubbleChart\SD2_Rank_Clusters_2007_2012_lq_earn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144bigboy1\YDrive\StrongerEconomiesTogether\PhaseIV(StrongerEconomiesTogether)\IndustryClusters\BubbleChart\SD2_Rank_Clusters_2002_2007_lq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144Bigboy1\YDrive\StrongerEconomiesTogether\PhaseIV(StrongerEconomiesTogether)\IndustryClusters\BubbleChart\SD2_Rank_Clusters_2007_2012_lq_earning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144Bigboy1\YDrive\StrongerEconomiesTogether\PhaseIV(StrongerEconomiesTogether)\IndustryClusters\RegionalRequirements\Copy%20of%20SD2_exp_leak_chart201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Industry Cluster Analysis, 2007-2012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563944571665087E-2"/>
          <c:y val="8.4227095679415886E-2"/>
          <c:w val="0.92601691553147814"/>
          <c:h val="0.85732242046459695"/>
        </c:manualLayout>
      </c:layout>
      <c:bubbleChart>
        <c:varyColors val="0"/>
        <c:ser>
          <c:idx val="0"/>
          <c:order val="0"/>
          <c:tx>
            <c:strRef>
              <c:f>Bubble_chart!$B$3</c:f>
              <c:strCache>
                <c:ptCount val="1"/>
                <c:pt idx="0">
                  <c:v>Energy (Fossil &amp; Renewable)</c:v>
                </c:pt>
              </c:strCache>
            </c:strRef>
          </c:tx>
          <c:spPr>
            <a:solidFill>
              <a:srgbClr val="FEEE55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7495793443845889E-3"/>
                  <c:y val="-5.1774420072609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Energy (Fossil &amp; Renewable),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1.18</a:t>
                    </a:r>
                    <a:r>
                      <a:rPr lang="en-US" dirty="0"/>
                      <a:t>, 419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Bubble_chart!$D$3</c:f>
              <c:numCache>
                <c:formatCode>0%</c:formatCode>
                <c:ptCount val="1"/>
                <c:pt idx="0">
                  <c:v>0.03</c:v>
                </c:pt>
              </c:numCache>
            </c:numRef>
          </c:xVal>
          <c:yVal>
            <c:numRef>
              <c:f>Bubble_chart!$E$3</c:f>
              <c:numCache>
                <c:formatCode>General</c:formatCode>
                <c:ptCount val="1"/>
                <c:pt idx="0">
                  <c:v>1.18</c:v>
                </c:pt>
              </c:numCache>
            </c:numRef>
          </c:yVal>
          <c:bubbleSize>
            <c:numRef>
              <c:f>Bubble_chart!$F$3</c:f>
              <c:numCache>
                <c:formatCode>#,##0</c:formatCode>
                <c:ptCount val="1"/>
                <c:pt idx="0">
                  <c:v>419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Bubble_chart!$B$4</c:f>
              <c:strCache>
                <c:ptCount val="1"/>
                <c:pt idx="0">
                  <c:v>Business &amp; Financial Services</c:v>
                </c:pt>
              </c:strCache>
            </c:strRef>
          </c:tx>
          <c:spPr>
            <a:solidFill>
              <a:srgbClr val="FC913A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0431783868154262E-2"/>
                  <c:y val="-3.6773252070617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Business &amp; Financial Services,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0.16</a:t>
                    </a:r>
                    <a:r>
                      <a:rPr lang="en-US" dirty="0"/>
                      <a:t>, 163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xVal>
          <c:yVal>
            <c:numRef>
              <c:f>Bubble_chart!$E$4</c:f>
              <c:numCache>
                <c:formatCode>General</c:formatCode>
                <c:ptCount val="1"/>
                <c:pt idx="0">
                  <c:v>0.16</c:v>
                </c:pt>
              </c:numCache>
            </c:numRef>
          </c:yVal>
          <c:bubbleSize>
            <c:numRef>
              <c:f>Bubble_chart!$F$4</c:f>
              <c:numCache>
                <c:formatCode>#,##0</c:formatCode>
                <c:ptCount val="1"/>
                <c:pt idx="0">
                  <c:v>163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Bubble_chart!$B$5</c:f>
              <c:strCache>
                <c:ptCount val="1"/>
                <c:pt idx="0">
                  <c:v>Mfg Supercluster</c:v>
                </c:pt>
              </c:strCache>
            </c:strRef>
          </c:tx>
          <c:spPr>
            <a:solidFill>
              <a:srgbClr val="FEFE38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5.9750867965502382E-3"/>
                  <c:y val="-4.7471259869776858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Bubble_chart!$D$5</c:f>
              <c:numCache>
                <c:formatCode>0%</c:formatCode>
                <c:ptCount val="1"/>
              </c:numCache>
            </c:numRef>
          </c:xVal>
          <c:yVal>
            <c:numRef>
              <c:f>Bubble_chart!$E$5</c:f>
              <c:numCache>
                <c:formatCode>General</c:formatCode>
                <c:ptCount val="1"/>
              </c:numCache>
            </c:numRef>
          </c:yVal>
          <c:bubbleSize>
            <c:numRef>
              <c:f>Bubble_chart!$F$5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4"/>
          <c:order val="3"/>
          <c:tx>
            <c:strRef>
              <c:f>Bubble_chart!$B$7</c:f>
              <c:strCache>
                <c:ptCount val="1"/>
                <c:pt idx="0">
                  <c:v>Advanced Materials</c:v>
                </c:pt>
              </c:strCache>
            </c:strRef>
          </c:tx>
          <c:spPr>
            <a:solidFill>
              <a:srgbClr val="FFFF99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0717734646962117E-2"/>
                  <c:y val="-2.433366144793864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Bubble_chart!$D$7</c:f>
              <c:numCache>
                <c:formatCode>0.0000%</c:formatCode>
                <c:ptCount val="1"/>
              </c:numCache>
            </c:numRef>
          </c:xVal>
          <c:yVal>
            <c:numRef>
              <c:f>Bubble_chart!$E$7</c:f>
              <c:numCache>
                <c:formatCode>General</c:formatCode>
                <c:ptCount val="1"/>
              </c:numCache>
            </c:numRef>
          </c:yVal>
          <c:bubbleSize>
            <c:numRef>
              <c:f>Bubble_chart!$F$7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5"/>
          <c:order val="4"/>
          <c:tx>
            <c:strRef>
              <c:f>Bubble_chart!$B$8</c:f>
              <c:strCache>
                <c:ptCount val="1"/>
                <c:pt idx="0">
                  <c:v>Transportation &amp; Logistics</c:v>
                </c:pt>
              </c:strCache>
            </c:strRef>
          </c:tx>
          <c:spPr>
            <a:solidFill>
              <a:srgbClr val="557777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2644512007479292"/>
                  <c:y val="-5.53602584863819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Transportation &amp; Logistics,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0.2</a:t>
                    </a:r>
                    <a:r>
                      <a:rPr lang="en-US" dirty="0"/>
                      <a:t>, 51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1"/>
            </c:dLbl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Bubble_chart!$D$8</c:f>
              <c:numCache>
                <c:formatCode>0%</c:formatCode>
                <c:ptCount val="1"/>
                <c:pt idx="0">
                  <c:v>-0.26</c:v>
                </c:pt>
              </c:numCache>
            </c:numRef>
          </c:xVal>
          <c:yVal>
            <c:numRef>
              <c:f>Bubble_chart!$E$8</c:f>
              <c:numCache>
                <c:formatCode>General</c:formatCode>
                <c:ptCount val="1"/>
                <c:pt idx="0">
                  <c:v>0.2</c:v>
                </c:pt>
              </c:numCache>
            </c:numRef>
          </c:yVal>
          <c:bubbleSize>
            <c:numRef>
              <c:f>Bubble_chart!$F$8</c:f>
              <c:numCache>
                <c:formatCode>#,##0</c:formatCode>
                <c:ptCount val="1"/>
                <c:pt idx="0">
                  <c:v>51</c:v>
                </c:pt>
              </c:numCache>
            </c:numRef>
          </c:bubbleSize>
          <c:bubble3D val="0"/>
        </c:ser>
        <c:ser>
          <c:idx val="6"/>
          <c:order val="5"/>
          <c:tx>
            <c:strRef>
              <c:f>Bubble_chart!$B$9</c:f>
              <c:strCache>
                <c:ptCount val="1"/>
                <c:pt idx="0">
                  <c:v>Chemicals &amp; Chemical Based </c:v>
                </c:pt>
              </c:strCache>
            </c:strRef>
          </c:tx>
          <c:spPr>
            <a:solidFill>
              <a:srgbClr val="FF8844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8CC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0.14317760697938398"/>
                  <c:y val="-0.12796770629829524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Bubble_chart!$D$9</c:f>
              <c:numCache>
                <c:formatCode>0%</c:formatCode>
                <c:ptCount val="1"/>
              </c:numCache>
            </c:numRef>
          </c:xVal>
          <c:yVal>
            <c:numRef>
              <c:f>Bubble_chart!$E$9</c:f>
              <c:numCache>
                <c:formatCode>General</c:formatCode>
                <c:ptCount val="1"/>
              </c:numCache>
            </c:numRef>
          </c:yVal>
          <c:bubbleSize>
            <c:numRef>
              <c:f>Bubble_chart!$F$9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7"/>
          <c:order val="6"/>
          <c:tx>
            <c:strRef>
              <c:f>Bubble_chart!$B$10</c:f>
              <c:strCache>
                <c:ptCount val="1"/>
                <c:pt idx="0">
                  <c:v>Arts &amp; Ent.</c:v>
                </c:pt>
              </c:strCache>
            </c:strRef>
          </c:tx>
          <c:spPr>
            <a:solidFill>
              <a:srgbClr val="5599EE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4329691892888598E-3"/>
                  <c:y val="-5.56816265728421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Arts &amp; Ent.,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0.63</a:t>
                    </a:r>
                    <a:r>
                      <a:rPr lang="en-US" dirty="0"/>
                      <a:t>, 209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Bubble_chart!$D$10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Bubble_chart!$E$10</c:f>
              <c:numCache>
                <c:formatCode>General</c:formatCode>
                <c:ptCount val="1"/>
                <c:pt idx="0">
                  <c:v>0.63</c:v>
                </c:pt>
              </c:numCache>
            </c:numRef>
          </c:yVal>
          <c:bubbleSize>
            <c:numRef>
              <c:f>Bubble_chart!$F$10</c:f>
              <c:numCache>
                <c:formatCode>#,##0</c:formatCode>
                <c:ptCount val="1"/>
                <c:pt idx="0">
                  <c:v>209</c:v>
                </c:pt>
              </c:numCache>
            </c:numRef>
          </c:bubbleSize>
          <c:bubble3D val="0"/>
        </c:ser>
        <c:ser>
          <c:idx val="8"/>
          <c:order val="7"/>
          <c:tx>
            <c:strRef>
              <c:f>Bubble_chart!$B$11</c:f>
              <c:strCache>
                <c:ptCount val="1"/>
                <c:pt idx="0">
                  <c:v>Edu. &amp; Knowledge</c:v>
                </c:pt>
              </c:strCache>
            </c:strRef>
          </c:tx>
          <c:spPr>
            <a:solidFill>
              <a:srgbClr val="FF1417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2634747705398476E-2"/>
                  <c:y val="-8.48482294353920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Edu. &amp; Knowledge,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0.9</a:t>
                    </a:r>
                    <a:r>
                      <a:rPr lang="en-US" dirty="0"/>
                      <a:t>, 178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Bubble_chart!$D$11</c:f>
              <c:numCache>
                <c:formatCode>0%</c:formatCode>
                <c:ptCount val="1"/>
                <c:pt idx="0">
                  <c:v>1.5</c:v>
                </c:pt>
              </c:numCache>
            </c:numRef>
          </c:xVal>
          <c:yVal>
            <c:numRef>
              <c:f>Bubble_chart!$E$11</c:f>
              <c:numCache>
                <c:formatCode>General</c:formatCode>
                <c:ptCount val="1"/>
                <c:pt idx="0">
                  <c:v>0.9</c:v>
                </c:pt>
              </c:numCache>
            </c:numRef>
          </c:yVal>
          <c:bubbleSize>
            <c:numRef>
              <c:f>Bubble_chart!$F$11</c:f>
              <c:numCache>
                <c:formatCode>#,##0</c:formatCode>
                <c:ptCount val="1"/>
                <c:pt idx="0">
                  <c:v>178</c:v>
                </c:pt>
              </c:numCache>
            </c:numRef>
          </c:bubbleSize>
          <c:bubble3D val="0"/>
        </c:ser>
        <c:ser>
          <c:idx val="9"/>
          <c:order val="8"/>
          <c:tx>
            <c:strRef>
              <c:f>Bubble_chart!$B$12</c:f>
              <c:strCache>
                <c:ptCount val="1"/>
                <c:pt idx="0">
                  <c:v>Defense &amp; Security</c:v>
                </c:pt>
              </c:strCache>
            </c:strRef>
          </c:tx>
          <c:spPr>
            <a:solidFill>
              <a:srgbClr val="A1597D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6790067657230498E-2"/>
                  <c:y val="7.201898181455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Defense &amp; Security,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0.06</a:t>
                    </a:r>
                    <a:r>
                      <a:rPr lang="en-US" dirty="0"/>
                      <a:t>, 16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Bubble_chart!$D$12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Bubble_chart!$E$12</c:f>
              <c:numCache>
                <c:formatCode>General</c:formatCode>
                <c:ptCount val="1"/>
                <c:pt idx="0">
                  <c:v>0.06</c:v>
                </c:pt>
              </c:numCache>
            </c:numRef>
          </c:yVal>
          <c:bubbleSize>
            <c:numRef>
              <c:f>Bubble_chart!$F$12</c:f>
              <c:numCache>
                <c:formatCode>#,##0</c:formatCode>
                <c:ptCount val="1"/>
                <c:pt idx="0">
                  <c:v>16</c:v>
                </c:pt>
              </c:numCache>
            </c:numRef>
          </c:bubbleSize>
          <c:bubble3D val="0"/>
        </c:ser>
        <c:ser>
          <c:idx val="10"/>
          <c:order val="9"/>
          <c:tx>
            <c:strRef>
              <c:f>Bubble_chart!$B$13</c:f>
              <c:strCache>
                <c:ptCount val="1"/>
                <c:pt idx="0">
                  <c:v>IT &amp; Telecomm.</c:v>
                </c:pt>
              </c:strCache>
            </c:strRef>
          </c:tx>
          <c:spPr>
            <a:solidFill>
              <a:srgbClr val="175279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5084693974893842"/>
                  <c:y val="0.123383084831707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IT &amp; Telecomm.,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0.09</a:t>
                    </a:r>
                    <a:r>
                      <a:rPr lang="en-US" dirty="0"/>
                      <a:t>, 27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Bubble_chart!$D$13</c:f>
              <c:numCache>
                <c:formatCode>0%</c:formatCode>
                <c:ptCount val="1"/>
                <c:pt idx="0">
                  <c:v>-0.1</c:v>
                </c:pt>
              </c:numCache>
            </c:numRef>
          </c:xVal>
          <c:yVal>
            <c:numRef>
              <c:f>Bubble_chart!$E$13</c:f>
              <c:numCache>
                <c:formatCode>General</c:formatCode>
                <c:ptCount val="1"/>
                <c:pt idx="0">
                  <c:v>0.09</c:v>
                </c:pt>
              </c:numCache>
            </c:numRef>
          </c:yVal>
          <c:bubbleSize>
            <c:numRef>
              <c:f>Bubble_chart!$F$13</c:f>
              <c:numCache>
                <c:formatCode>#,##0</c:formatCode>
                <c:ptCount val="1"/>
                <c:pt idx="0">
                  <c:v>27</c:v>
                </c:pt>
              </c:numCache>
            </c:numRef>
          </c:bubbleSize>
          <c:bubble3D val="0"/>
        </c:ser>
        <c:ser>
          <c:idx val="11"/>
          <c:order val="10"/>
          <c:tx>
            <c:strRef>
              <c:f>Bubble_chart!$B$14</c:f>
              <c:strCache>
                <c:ptCount val="1"/>
                <c:pt idx="0">
                  <c:v>Printing &amp; Publishing</c:v>
                </c:pt>
              </c:strCache>
            </c:strRef>
          </c:tx>
          <c:spPr>
            <a:solidFill>
              <a:srgbClr val="226688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4079385993467797"/>
                  <c:y val="-0.118742437551349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Printing &amp; Publishing,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0.24</a:t>
                    </a:r>
                    <a:r>
                      <a:rPr lang="en-US" dirty="0"/>
                      <a:t>, 35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Bubble_chart!$D$14</c:f>
              <c:numCache>
                <c:formatCode>0%</c:formatCode>
                <c:ptCount val="1"/>
                <c:pt idx="0">
                  <c:v>-0.08</c:v>
                </c:pt>
              </c:numCache>
            </c:numRef>
          </c:xVal>
          <c:yVal>
            <c:numRef>
              <c:f>Bubble_chart!$E$14</c:f>
              <c:numCache>
                <c:formatCode>General</c:formatCode>
                <c:ptCount val="1"/>
                <c:pt idx="0">
                  <c:v>0.24</c:v>
                </c:pt>
              </c:numCache>
            </c:numRef>
          </c:yVal>
          <c:bubbleSize>
            <c:numRef>
              <c:f>Bubble_chart!$F$14</c:f>
              <c:numCache>
                <c:formatCode>#,##0</c:formatCode>
                <c:ptCount val="1"/>
                <c:pt idx="0">
                  <c:v>35</c:v>
                </c:pt>
              </c:numCache>
            </c:numRef>
          </c:bubbleSize>
          <c:bubble3D val="0"/>
        </c:ser>
        <c:ser>
          <c:idx val="12"/>
          <c:order val="11"/>
          <c:tx>
            <c:strRef>
              <c:f>Bubble_chart!$B$15</c:f>
              <c:strCache>
                <c:ptCount val="1"/>
                <c:pt idx="0">
                  <c:v>Agri. &amp; Food Process.</c:v>
                </c:pt>
              </c:strCache>
            </c:strRef>
          </c:tx>
          <c:spPr>
            <a:solidFill>
              <a:srgbClr val="0088CC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2425056788703244"/>
                  <c:y val="-1.4269280358090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Agri. &amp; Food Process.,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0.74</a:t>
                    </a:r>
                    <a:r>
                      <a:rPr lang="en-US" dirty="0"/>
                      <a:t>, 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Bubble_chart!$D$15</c:f>
              <c:numCache>
                <c:formatCode>0%</c:formatCode>
                <c:ptCount val="1"/>
                <c:pt idx="0">
                  <c:v>-0.05</c:v>
                </c:pt>
              </c:numCache>
            </c:numRef>
          </c:xVal>
          <c:yVal>
            <c:numRef>
              <c:f>Bubble_chart!$E$15</c:f>
              <c:numCache>
                <c:formatCode>General</c:formatCode>
                <c:ptCount val="1"/>
                <c:pt idx="0">
                  <c:v>0.74</c:v>
                </c:pt>
              </c:numCache>
            </c:numRef>
          </c:yVal>
          <c:bubbleSize>
            <c:numRef>
              <c:f>Bubble_chart!$F$15</c:f>
              <c:numCache>
                <c:formatCode>#,##0</c:formatCode>
                <c:ptCount val="1"/>
                <c:pt idx="0">
                  <c:v>93</c:v>
                </c:pt>
              </c:numCache>
            </c:numRef>
          </c:bubbleSize>
          <c:bubble3D val="0"/>
        </c:ser>
        <c:ser>
          <c:idx val="13"/>
          <c:order val="12"/>
          <c:tx>
            <c:strRef>
              <c:f>Bubble_chart!$B$16</c:f>
              <c:strCache>
                <c:ptCount val="1"/>
                <c:pt idx="0">
                  <c:v>Glass &amp; Ceramics</c:v>
                </c:pt>
              </c:strCache>
            </c:strRef>
          </c:tx>
          <c:spPr>
            <a:solidFill>
              <a:srgbClr val="AACC22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581991799992562"/>
                  <c:y val="-1.52013055014551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Bubble_chart!$D$16</c:f>
              <c:numCache>
                <c:formatCode>0%</c:formatCode>
                <c:ptCount val="1"/>
              </c:numCache>
            </c:numRef>
          </c:xVal>
          <c:yVal>
            <c:numRef>
              <c:f>Bubble_chart!$E$16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Bubble_chart!$F$16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4"/>
          <c:order val="13"/>
          <c:tx>
            <c:strRef>
              <c:f>Bubble_chart!$B$17</c:f>
              <c:strCache>
                <c:ptCount val="1"/>
                <c:pt idx="0">
                  <c:v>Apparel &amp; Textiles</c:v>
                </c:pt>
              </c:strCache>
            </c:strRef>
          </c:tx>
          <c:spPr>
            <a:solidFill>
              <a:srgbClr val="FF0000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5.8384259373769403E-3"/>
                  <c:y val="-3.9649689996919535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Bubble_chart!$D$17</c:f>
              <c:numCache>
                <c:formatCode>0%</c:formatCode>
                <c:ptCount val="1"/>
              </c:numCache>
            </c:numRef>
          </c:xVal>
          <c:yVal>
            <c:numRef>
              <c:f>Bubble_chart!$E$17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Bubble_chart!$F$17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5"/>
          <c:order val="14"/>
          <c:tx>
            <c:strRef>
              <c:f>Bubble_chart!$B$18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FFCC00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1239901910244778"/>
                  <c:y val="-9.974433149408540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Bubble_chart!$D$18</c:f>
              <c:numCache>
                <c:formatCode>0%</c:formatCode>
                <c:ptCount val="1"/>
              </c:numCache>
            </c:numRef>
          </c:xVal>
          <c:yVal>
            <c:numRef>
              <c:f>Bubble_chart!$E$18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Bubble_chart!$F$18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6"/>
          <c:order val="15"/>
          <c:tx>
            <c:strRef>
              <c:f>Bubble_chart!$B$19</c:f>
              <c:strCache>
                <c:ptCount val="1"/>
                <c:pt idx="0">
                  <c:v>Forest &amp; Wood Prod.</c:v>
                </c:pt>
              </c:strCache>
            </c:strRef>
          </c:tx>
          <c:spPr>
            <a:solidFill>
              <a:srgbClr val="FF6611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7.7579949716632523E-3"/>
                  <c:y val="9.1576083957202615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Bubble_chart!$D$19</c:f>
              <c:numCache>
                <c:formatCode>0%</c:formatCode>
                <c:ptCount val="1"/>
              </c:numCache>
            </c:numRef>
          </c:xVal>
          <c:yVal>
            <c:numRef>
              <c:f>Bubble_chart!$E$19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Bubble_chart!$F$19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3"/>
          <c:order val="16"/>
          <c:tx>
            <c:strRef>
              <c:f>Bubble_chart!$B$6</c:f>
              <c:strCache>
                <c:ptCount val="1"/>
                <c:pt idx="0">
                  <c:v>Biomedical/Biotechnical</c:v>
                </c:pt>
              </c:strCache>
            </c:strRef>
          </c:tx>
          <c:spPr>
            <a:solidFill>
              <a:srgbClr val="767676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21264760027622676"/>
                  <c:y val="7.3511670446238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Biomedical/Biotechnical,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0.12</a:t>
                    </a:r>
                    <a:r>
                      <a:rPr lang="en-US" dirty="0"/>
                      <a:t>, 78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1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Bubble_chart!$D$6</c:f>
              <c:numCache>
                <c:formatCode>0%</c:formatCode>
                <c:ptCount val="1"/>
                <c:pt idx="0">
                  <c:v>-0.5</c:v>
                </c:pt>
              </c:numCache>
            </c:numRef>
          </c:xVal>
          <c:yVal>
            <c:numRef>
              <c:f>Bubble_chart!$E$6</c:f>
              <c:numCache>
                <c:formatCode>General</c:formatCode>
                <c:ptCount val="1"/>
                <c:pt idx="0">
                  <c:v>0.12</c:v>
                </c:pt>
              </c:numCache>
            </c:numRef>
          </c:yVal>
          <c:bubbleSize>
            <c:numRef>
              <c:f>Bubble_chart!$F$6</c:f>
              <c:numCache>
                <c:formatCode>#,##0</c:formatCode>
                <c:ptCount val="1"/>
                <c:pt idx="0">
                  <c:v>78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3305472"/>
        <c:axId val="113308800"/>
      </c:bubbleChart>
      <c:valAx>
        <c:axId val="113305472"/>
        <c:scaling>
          <c:orientation val="minMax"/>
          <c:max val="1.8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% Change in LQ, 2007-2012</a:t>
                </a:r>
              </a:p>
            </c:rich>
          </c:tx>
          <c:layout>
            <c:manualLayout>
              <c:xMode val="edge"/>
              <c:yMode val="edge"/>
              <c:x val="0.28594769022322503"/>
              <c:y val="0.95655556354427052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spPr>
          <a:ln w="19050"/>
        </c:spPr>
        <c:crossAx val="113308800"/>
        <c:crossesAt val="1"/>
        <c:crossBetween val="midCat"/>
      </c:valAx>
      <c:valAx>
        <c:axId val="113308800"/>
        <c:scaling>
          <c:orientation val="minMax"/>
          <c:max val="2"/>
          <c:min val="-0.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LQ, 2012</a:t>
                </a:r>
              </a:p>
            </c:rich>
          </c:tx>
          <c:layout>
            <c:manualLayout>
              <c:xMode val="edge"/>
              <c:yMode val="edge"/>
              <c:x val="1.0905741759841671E-2"/>
              <c:y val="0.470896614402561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330547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Industry Cluster Analysis, 2002-2007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641904136982877E-2"/>
          <c:y val="8.2494243980064594E-2"/>
          <c:w val="0.93544142919635043"/>
          <c:h val="0.86025780704254917"/>
        </c:manualLayout>
      </c:layout>
      <c:bubbleChart>
        <c:varyColors val="0"/>
        <c:ser>
          <c:idx val="0"/>
          <c:order val="0"/>
          <c:tx>
            <c:strRef>
              <c:f>Bubble_chart!$B$3</c:f>
              <c:strCache>
                <c:ptCount val="1"/>
                <c:pt idx="0">
                  <c:v>Energy (Fossil &amp; Renewable)</c:v>
                </c:pt>
              </c:strCache>
            </c:strRef>
          </c:tx>
          <c:spPr>
            <a:solidFill>
              <a:srgbClr val="FFEE55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5316668701857867E-2"/>
                  <c:y val="-8.8644625793821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Energy (Fossil &amp; Renewable),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1.15</a:t>
                    </a:r>
                    <a:r>
                      <a:rPr lang="en-US" dirty="0"/>
                      <a:t>, 362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Bubble_chart!$D$3</c:f>
              <c:numCache>
                <c:formatCode>0%</c:formatCode>
                <c:ptCount val="1"/>
                <c:pt idx="0">
                  <c:v>0.03</c:v>
                </c:pt>
              </c:numCache>
            </c:numRef>
          </c:xVal>
          <c:yVal>
            <c:numRef>
              <c:f>Bubble_chart!$E$3</c:f>
              <c:numCache>
                <c:formatCode>General</c:formatCode>
                <c:ptCount val="1"/>
                <c:pt idx="0">
                  <c:v>1.1499999999999999</c:v>
                </c:pt>
              </c:numCache>
            </c:numRef>
          </c:yVal>
          <c:bubbleSize>
            <c:numRef>
              <c:f>Bubble_chart!$F$3</c:f>
              <c:numCache>
                <c:formatCode>#,##0</c:formatCode>
                <c:ptCount val="1"/>
                <c:pt idx="0">
                  <c:v>362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Bubble_chart!$B$4</c:f>
              <c:strCache>
                <c:ptCount val="1"/>
                <c:pt idx="0">
                  <c:v>Business &amp; Financial Services</c:v>
                </c:pt>
              </c:strCache>
            </c:strRef>
          </c:tx>
          <c:spPr>
            <a:solidFill>
              <a:srgbClr val="FF6611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6365546855575605E-2"/>
                  <c:y val="-5.2251832809386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Business &amp; Financial Services,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0.14</a:t>
                    </a:r>
                    <a:r>
                      <a:rPr lang="en-US" dirty="0"/>
                      <a:t>, 132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Bubble_chart!$D$4</c:f>
              <c:numCache>
                <c:formatCode>0%</c:formatCode>
                <c:ptCount val="1"/>
                <c:pt idx="0">
                  <c:v>0.17</c:v>
                </c:pt>
              </c:numCache>
            </c:numRef>
          </c:xVal>
          <c:yVal>
            <c:numRef>
              <c:f>Bubble_chart!$E$4</c:f>
              <c:numCache>
                <c:formatCode>General</c:formatCode>
                <c:ptCount val="1"/>
                <c:pt idx="0">
                  <c:v>0.14000000000000001</c:v>
                </c:pt>
              </c:numCache>
            </c:numRef>
          </c:yVal>
          <c:bubbleSize>
            <c:numRef>
              <c:f>Bubble_chart!$F$4</c:f>
              <c:numCache>
                <c:formatCode>#,##0</c:formatCode>
                <c:ptCount val="1"/>
                <c:pt idx="0">
                  <c:v>132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Bubble_chart!$B$5</c:f>
              <c:strCache>
                <c:ptCount val="1"/>
                <c:pt idx="0">
                  <c:v>Mfg Supercluster</c:v>
                </c:pt>
              </c:strCache>
            </c:strRef>
          </c:tx>
          <c:spPr>
            <a:solidFill>
              <a:srgbClr val="FF1417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2.2015364244206352E-2"/>
                  <c:y val="-6.633968925774187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Bubble_chart!$D$5</c:f>
              <c:numCache>
                <c:formatCode>0%</c:formatCode>
                <c:ptCount val="1"/>
              </c:numCache>
            </c:numRef>
          </c:xVal>
          <c:yVal>
            <c:numRef>
              <c:f>Bubble_chart!$E$5</c:f>
              <c:numCache>
                <c:formatCode>General</c:formatCode>
                <c:ptCount val="1"/>
              </c:numCache>
            </c:numRef>
          </c:yVal>
          <c:bubbleSize>
            <c:numRef>
              <c:f>Bubble_chart!$F$5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4"/>
          <c:order val="3"/>
          <c:tx>
            <c:strRef>
              <c:f>Bubble_chart!$B$7</c:f>
              <c:strCache>
                <c:ptCount val="1"/>
                <c:pt idx="0">
                  <c:v>Advanced Materials</c:v>
                </c:pt>
              </c:strCache>
            </c:strRef>
          </c:tx>
          <c:spPr>
            <a:solidFill>
              <a:srgbClr val="226688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8844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8.3252206257441886E-3"/>
                  <c:y val="-1.796201697165270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Bubble_chart!$D$7</c:f>
              <c:numCache>
                <c:formatCode>0%</c:formatCode>
                <c:ptCount val="1"/>
              </c:numCache>
            </c:numRef>
          </c:xVal>
          <c:yVal>
            <c:numRef>
              <c:f>Bubble_chart!$E$7</c:f>
              <c:numCache>
                <c:formatCode>General</c:formatCode>
                <c:ptCount val="1"/>
              </c:numCache>
            </c:numRef>
          </c:yVal>
          <c:bubbleSize>
            <c:numRef>
              <c:f>Bubble_chart!$F$7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5"/>
          <c:order val="4"/>
          <c:tx>
            <c:strRef>
              <c:f>Bubble_chart!$B$8</c:f>
              <c:strCache>
                <c:ptCount val="1"/>
                <c:pt idx="0">
                  <c:v>Biomedical/Biotechnical</c:v>
                </c:pt>
              </c:strCache>
            </c:strRef>
          </c:tx>
          <c:spPr>
            <a:solidFill>
              <a:srgbClr val="767676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2272028867805412E-2"/>
                  <c:y val="-3.1753126608008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Biomedical/Biotechnical,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0.24</a:t>
                    </a:r>
                    <a:r>
                      <a:rPr lang="en-US" dirty="0"/>
                      <a:t>, 139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1"/>
            </c:dLbl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Bubble_chart!$D$8</c:f>
              <c:numCache>
                <c:formatCode>0%</c:formatCode>
                <c:ptCount val="1"/>
                <c:pt idx="0">
                  <c:v>-0.35</c:v>
                </c:pt>
              </c:numCache>
            </c:numRef>
          </c:xVal>
          <c:yVal>
            <c:numRef>
              <c:f>Bubble_chart!$E$8</c:f>
              <c:numCache>
                <c:formatCode>General</c:formatCode>
                <c:ptCount val="1"/>
                <c:pt idx="0">
                  <c:v>0.24</c:v>
                </c:pt>
              </c:numCache>
            </c:numRef>
          </c:yVal>
          <c:bubbleSize>
            <c:numRef>
              <c:f>Bubble_chart!$F$8</c:f>
              <c:numCache>
                <c:formatCode>#,##0</c:formatCode>
                <c:ptCount val="1"/>
                <c:pt idx="0">
                  <c:v>139</c:v>
                </c:pt>
              </c:numCache>
            </c:numRef>
          </c:bubbleSize>
          <c:bubble3D val="0"/>
        </c:ser>
        <c:ser>
          <c:idx val="6"/>
          <c:order val="5"/>
          <c:tx>
            <c:strRef>
              <c:f>Bubble_chart!$B$9</c:f>
              <c:strCache>
                <c:ptCount val="1"/>
                <c:pt idx="0">
                  <c:v>Chemicals &amp; Chemical Based </c:v>
                </c:pt>
              </c:strCache>
            </c:strRef>
          </c:tx>
          <c:spPr>
            <a:solidFill>
              <a:srgbClr val="AA6688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2485851967005425E-2"/>
                  <c:y val="0.12689807275314244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Bubble_chart!$D$9</c:f>
              <c:numCache>
                <c:formatCode>0%</c:formatCode>
                <c:ptCount val="1"/>
              </c:numCache>
            </c:numRef>
          </c:xVal>
          <c:yVal>
            <c:numRef>
              <c:f>Bubble_chart!$E$9</c:f>
              <c:numCache>
                <c:formatCode>General</c:formatCode>
                <c:ptCount val="1"/>
              </c:numCache>
            </c:numRef>
          </c:yVal>
          <c:bubbleSize>
            <c:numRef>
              <c:f>Bubble_chart!$F$9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7"/>
          <c:order val="6"/>
          <c:tx>
            <c:strRef>
              <c:f>Bubble_chart!$B$10</c:f>
              <c:strCache>
                <c:ptCount val="1"/>
                <c:pt idx="0">
                  <c:v>Arts &amp; Ent.</c:v>
                </c:pt>
              </c:strCache>
            </c:strRef>
          </c:tx>
          <c:spPr>
            <a:solidFill>
              <a:srgbClr val="5599EE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9.3343736954791846E-3"/>
                  <c:y val="-4.38690230713734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Arts &amp; Ent.,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0.63</a:t>
                    </a:r>
                    <a:r>
                      <a:rPr lang="en-US" dirty="0"/>
                      <a:t>, 201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Bubble_chart!$D$10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Bubble_chart!$E$10</c:f>
              <c:numCache>
                <c:formatCode>General</c:formatCode>
                <c:ptCount val="1"/>
                <c:pt idx="0">
                  <c:v>0.63</c:v>
                </c:pt>
              </c:numCache>
            </c:numRef>
          </c:yVal>
          <c:bubbleSize>
            <c:numRef>
              <c:f>Bubble_chart!$F$10</c:f>
              <c:numCache>
                <c:formatCode>#,##0</c:formatCode>
                <c:ptCount val="1"/>
                <c:pt idx="0">
                  <c:v>201</c:v>
                </c:pt>
              </c:numCache>
            </c:numRef>
          </c:bubbleSize>
          <c:bubble3D val="0"/>
        </c:ser>
        <c:ser>
          <c:idx val="8"/>
          <c:order val="7"/>
          <c:tx>
            <c:strRef>
              <c:f>Bubble_chart!$B$11</c:f>
              <c:strCache>
                <c:ptCount val="1"/>
                <c:pt idx="0">
                  <c:v>Transportation &amp; Logistics</c:v>
                </c:pt>
              </c:strCache>
            </c:strRef>
          </c:tx>
          <c:spPr>
            <a:solidFill>
              <a:srgbClr val="0088CC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4635553368328958"/>
                  <c:y val="5.7206098405230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Transportation &amp; Logistics,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0.27</a:t>
                    </a:r>
                    <a:r>
                      <a:rPr lang="en-US" dirty="0"/>
                      <a:t>, 67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Bubble_chart!$D$11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Bubble_chart!$E$11</c:f>
              <c:numCache>
                <c:formatCode>General</c:formatCode>
                <c:ptCount val="1"/>
                <c:pt idx="0">
                  <c:v>0.27</c:v>
                </c:pt>
              </c:numCache>
            </c:numRef>
          </c:yVal>
          <c:bubbleSize>
            <c:numRef>
              <c:f>Bubble_chart!$F$11</c:f>
              <c:numCache>
                <c:formatCode>#,##0</c:formatCode>
                <c:ptCount val="1"/>
                <c:pt idx="0">
                  <c:v>67</c:v>
                </c:pt>
              </c:numCache>
            </c:numRef>
          </c:bubbleSize>
          <c:bubble3D val="0"/>
        </c:ser>
        <c:ser>
          <c:idx val="9"/>
          <c:order val="8"/>
          <c:tx>
            <c:strRef>
              <c:f>Bubble_chart!$B$12</c:f>
              <c:strCache>
                <c:ptCount val="1"/>
                <c:pt idx="0">
                  <c:v>Printing &amp; Publishing</c:v>
                </c:pt>
              </c:strCache>
            </c:strRef>
          </c:tx>
          <c:spPr>
            <a:solidFill>
              <a:srgbClr val="FF1417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2301660816900671E-2"/>
                  <c:y val="-4.42183936150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Printing &amp; Publishing,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0.26</a:t>
                    </a:r>
                    <a:r>
                      <a:rPr lang="en-US" dirty="0"/>
                      <a:t>, 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Bubble_chart!$D$12</c:f>
              <c:numCache>
                <c:formatCode>0%</c:formatCode>
                <c:ptCount val="1"/>
                <c:pt idx="0">
                  <c:v>0.73</c:v>
                </c:pt>
              </c:numCache>
            </c:numRef>
          </c:xVal>
          <c:yVal>
            <c:numRef>
              <c:f>Bubble_chart!$E$12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bubbleSize>
            <c:numRef>
              <c:f>Bubble_chart!$F$12</c:f>
              <c:numCache>
                <c:formatCode>#,##0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10"/>
          <c:order val="9"/>
          <c:tx>
            <c:strRef>
              <c:f>Bubble_chart!$B$13</c:f>
              <c:strCache>
                <c:ptCount val="1"/>
                <c:pt idx="0">
                  <c:v>IT &amp; Telecomm.</c:v>
                </c:pt>
              </c:strCache>
            </c:strRef>
          </c:tx>
          <c:spPr>
            <a:solidFill>
              <a:srgbClr val="FF5950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6.6551202186092302E-3"/>
                  <c:y val="-1.13778171113940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IT &amp; Telecomm.,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0.1</a:t>
                    </a:r>
                    <a:r>
                      <a:rPr lang="en-US" dirty="0"/>
                      <a:t>, 29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Bubble_chart!$D$13</c:f>
              <c:numCache>
                <c:formatCode>0%</c:formatCode>
                <c:ptCount val="1"/>
                <c:pt idx="0">
                  <c:v>0.25</c:v>
                </c:pt>
              </c:numCache>
            </c:numRef>
          </c:xVal>
          <c:yVal>
            <c:numRef>
              <c:f>Bubble_chart!$E$13</c:f>
              <c:numCache>
                <c:formatCode>General</c:formatCode>
                <c:ptCount val="1"/>
                <c:pt idx="0">
                  <c:v>0.1</c:v>
                </c:pt>
              </c:numCache>
            </c:numRef>
          </c:yVal>
          <c:bubbleSize>
            <c:numRef>
              <c:f>Bubble_chart!$F$13</c:f>
              <c:numCache>
                <c:formatCode>#,##0</c:formatCode>
                <c:ptCount val="1"/>
                <c:pt idx="0">
                  <c:v>29</c:v>
                </c:pt>
              </c:numCache>
            </c:numRef>
          </c:bubbleSize>
          <c:bubble3D val="0"/>
        </c:ser>
        <c:ser>
          <c:idx val="11"/>
          <c:order val="10"/>
          <c:tx>
            <c:strRef>
              <c:f>Bubble_chart!$B$14</c:f>
              <c:strCache>
                <c:ptCount val="1"/>
                <c:pt idx="0">
                  <c:v>Defense &amp; Security</c:v>
                </c:pt>
              </c:strCache>
            </c:strRef>
          </c:tx>
          <c:spPr>
            <a:solidFill>
              <a:srgbClr val="A9834B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75279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0.19447139713512701"/>
                  <c:y val="4.4633285939001451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Bubble_chart!$D$14</c:f>
              <c:numCache>
                <c:formatCode>0%</c:formatCode>
                <c:ptCount val="1"/>
              </c:numCache>
            </c:numRef>
          </c:xVal>
          <c:yVal>
            <c:numRef>
              <c:f>Bubble_chart!$E$14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Bubble_chart!$F$14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2"/>
          <c:order val="11"/>
          <c:tx>
            <c:strRef>
              <c:f>Bubble_chart!$B$15</c:f>
              <c:strCache>
                <c:ptCount val="1"/>
                <c:pt idx="0">
                  <c:v>Agri. &amp; Food Process.</c:v>
                </c:pt>
              </c:strCache>
            </c:strRef>
          </c:tx>
          <c:spPr>
            <a:solidFill>
              <a:srgbClr val="557777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0267530578401614"/>
                  <c:y val="6.91106821059853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Agri. &amp; Food Process.,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0.78</a:t>
                    </a:r>
                    <a:r>
                      <a:rPr lang="en-US" dirty="0"/>
                      <a:t>, 92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Bubble_chart!$D$15</c:f>
              <c:numCache>
                <c:formatCode>0%</c:formatCode>
                <c:ptCount val="1"/>
                <c:pt idx="0">
                  <c:v>-0.26</c:v>
                </c:pt>
              </c:numCache>
            </c:numRef>
          </c:xVal>
          <c:yVal>
            <c:numRef>
              <c:f>Bubble_chart!$E$15</c:f>
              <c:numCache>
                <c:formatCode>General</c:formatCode>
                <c:ptCount val="1"/>
                <c:pt idx="0">
                  <c:v>0.78</c:v>
                </c:pt>
              </c:numCache>
            </c:numRef>
          </c:yVal>
          <c:bubbleSize>
            <c:numRef>
              <c:f>Bubble_chart!$F$15</c:f>
              <c:numCache>
                <c:formatCode>#,##0</c:formatCode>
                <c:ptCount val="1"/>
                <c:pt idx="0">
                  <c:v>92</c:v>
                </c:pt>
              </c:numCache>
            </c:numRef>
          </c:bubbleSize>
          <c:bubble3D val="0"/>
        </c:ser>
        <c:ser>
          <c:idx val="13"/>
          <c:order val="12"/>
          <c:tx>
            <c:strRef>
              <c:f>Bubble_chart!$B$16</c:f>
              <c:strCache>
                <c:ptCount val="1"/>
                <c:pt idx="0">
                  <c:v>Glass &amp; Ceramics</c:v>
                </c:pt>
              </c:strCache>
            </c:strRef>
          </c:tx>
          <c:spPr>
            <a:solidFill>
              <a:srgbClr val="DDA76D"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ACC22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0.17066392928355215"/>
                  <c:y val="-1.9449068485645718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Bubble_chart!$D$16</c:f>
              <c:numCache>
                <c:formatCode>0%</c:formatCode>
                <c:ptCount val="1"/>
              </c:numCache>
            </c:numRef>
          </c:xVal>
          <c:yVal>
            <c:numRef>
              <c:f>Bubble_chart!$E$16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Bubble_chart!$F$16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4"/>
          <c:order val="13"/>
          <c:tx>
            <c:strRef>
              <c:f>Bubble_chart!$B$17</c:f>
              <c:strCache>
                <c:ptCount val="1"/>
                <c:pt idx="0">
                  <c:v>Apparel &amp; Textiles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  <a:alpha val="80000"/>
              </a:sys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-2.4912445973940523E-3"/>
                  <c:y val="0.1362112094785988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1"/>
            <c:showPercent val="0"/>
            <c:showBubbleSize val="1"/>
            <c:showLeaderLines val="0"/>
          </c:dLbls>
          <c:xVal>
            <c:numRef>
              <c:f>Bubble_chart!$D$17</c:f>
              <c:numCache>
                <c:formatCode>0%</c:formatCode>
                <c:ptCount val="1"/>
              </c:numCache>
            </c:numRef>
          </c:xVal>
          <c:yVal>
            <c:numRef>
              <c:f>Bubble_chart!$E$17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Bubble_chart!$F$17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5"/>
          <c:order val="14"/>
          <c:tx>
            <c:strRef>
              <c:f>Bubble_chart!$B$18</c:f>
              <c:strCache>
                <c:ptCount val="1"/>
                <c:pt idx="0">
                  <c:v>Forest &amp; Wood Prod.</c:v>
                </c:pt>
              </c:strCache>
            </c:strRef>
          </c:tx>
          <c:spPr>
            <a:solidFill>
              <a:srgbClr val="EEECE1">
                <a:lumMod val="50000"/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5050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2.4608471630451129E-2"/>
                  <c:y val="-6.15144646363696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Bubble_chart!$D$18</c:f>
              <c:numCache>
                <c:formatCode>0%</c:formatCode>
                <c:ptCount val="1"/>
              </c:numCache>
            </c:numRef>
          </c:xVal>
          <c:yVal>
            <c:numRef>
              <c:f>Bubble_chart!$E$18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Bubble_chart!$F$18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16"/>
          <c:order val="15"/>
          <c:tx>
            <c:strRef>
              <c:f>Bubble_chart!$B$19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C0504D">
                <a:lumMod val="75000"/>
                <a:alpha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3.3309042286238565E-2"/>
                  <c:y val="5.800688271391249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Bubble_chart!$D$19</c:f>
              <c:numCache>
                <c:formatCode>0%</c:formatCode>
                <c:ptCount val="1"/>
              </c:numCache>
            </c:numRef>
          </c:xVal>
          <c:yVal>
            <c:numRef>
              <c:f>Bubble_chart!$E$19</c:f>
              <c:numCache>
                <c:formatCode>General</c:formatCode>
                <c:ptCount val="1"/>
              </c:numCache>
            </c:numRef>
          </c:yVal>
          <c:bubbleSize>
            <c:numRef>
              <c:f>Bubble_chart!$F$19</c:f>
              <c:numCache>
                <c:formatCode>#,##0</c:formatCode>
                <c:ptCount val="1"/>
              </c:numCache>
            </c:numRef>
          </c:bubbleSize>
          <c:bubble3D val="0"/>
        </c:ser>
        <c:ser>
          <c:idx val="3"/>
          <c:order val="16"/>
          <c:tx>
            <c:strRef>
              <c:f>Bubble_chart!$B$6</c:f>
              <c:strCache>
                <c:ptCount val="1"/>
                <c:pt idx="0">
                  <c:v>Edu. &amp; Knowledge</c:v>
                </c:pt>
              </c:strCache>
            </c:strRef>
          </c:tx>
          <c:spPr>
            <a:solidFill>
              <a:srgbClr val="FC913A">
                <a:alpha val="8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9.49139986989774E-3"/>
                  <c:y val="-2.07023258007451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Edu. &amp; Knowledge,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0.36</a:t>
                    </a:r>
                    <a:r>
                      <a:rPr lang="en-US" dirty="0"/>
                      <a:t>, 61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1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Bubble_chart!$D$6</c:f>
              <c:numCache>
                <c:formatCode>0%</c:formatCode>
                <c:ptCount val="1"/>
                <c:pt idx="0">
                  <c:v>0.03</c:v>
                </c:pt>
              </c:numCache>
            </c:numRef>
          </c:xVal>
          <c:yVal>
            <c:numRef>
              <c:f>Bubble_chart!$E$6</c:f>
              <c:numCache>
                <c:formatCode>General</c:formatCode>
                <c:ptCount val="1"/>
                <c:pt idx="0">
                  <c:v>0.36</c:v>
                </c:pt>
              </c:numCache>
            </c:numRef>
          </c:yVal>
          <c:bubbleSize>
            <c:numRef>
              <c:f>Bubble_chart!$F$6</c:f>
              <c:numCache>
                <c:formatCode>#,##0</c:formatCode>
                <c:ptCount val="1"/>
                <c:pt idx="0">
                  <c:v>61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7484544"/>
        <c:axId val="137625984"/>
      </c:bubbleChart>
      <c:valAx>
        <c:axId val="137484544"/>
        <c:scaling>
          <c:orientation val="minMax"/>
          <c:max val="0.8"/>
          <c:min val="-0.4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% Change in LQ, 2002-2007</a:t>
                </a:r>
              </a:p>
            </c:rich>
          </c:tx>
          <c:layout>
            <c:manualLayout>
              <c:xMode val="edge"/>
              <c:yMode val="edge"/>
              <c:x val="0.25014482564679413"/>
              <c:y val="0.95791285934010173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spPr>
          <a:ln w="19050"/>
        </c:spPr>
        <c:crossAx val="137625984"/>
        <c:crossesAt val="1"/>
        <c:crossBetween val="midCat"/>
        <c:majorUnit val="0.2"/>
      </c:valAx>
      <c:valAx>
        <c:axId val="137625984"/>
        <c:scaling>
          <c:orientation val="minMax"/>
          <c:max val="2"/>
          <c:min val="-0.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LQ, </a:t>
                </a:r>
                <a:r>
                  <a:rPr lang="en-US" sz="1800" dirty="0"/>
                  <a:t>2007</a:t>
                </a:r>
              </a:p>
            </c:rich>
          </c:tx>
          <c:layout>
            <c:manualLayout>
              <c:xMode val="edge"/>
              <c:yMode val="edge"/>
              <c:x val="5.774278215223097E-3"/>
              <c:y val="0.33466474120621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748454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Pine Ridge Indian Reservation, 3-County Region, Average</a:t>
            </a:r>
            <a:r>
              <a:rPr lang="en-US" baseline="0" dirty="0"/>
              <a:t> E</a:t>
            </a:r>
            <a:r>
              <a:rPr lang="en-US" sz="1800" b="1" i="0" u="none" strike="noStrike" baseline="0" dirty="0">
                <a:effectLst/>
              </a:rPr>
              <a:t>arnings 2</a:t>
            </a:r>
            <a:r>
              <a:rPr lang="en-US" baseline="0" dirty="0"/>
              <a:t>012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592566775066587E-2"/>
          <c:y val="0.11935037570653391"/>
          <c:w val="0.90620358107045529"/>
          <c:h val="0.58418234823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'Earnings chart'!$C$2</c:f>
              <c:strCache>
                <c:ptCount val="1"/>
                <c:pt idx="0">
                  <c:v>Earnings per Worker, 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7"/>
            <c:invertIfNegative val="0"/>
            <c:bubble3D val="0"/>
          </c:dPt>
          <c:cat>
            <c:strRef>
              <c:f>'Earnings chart'!$B$3:$B$12</c:f>
              <c:strCache>
                <c:ptCount val="10"/>
                <c:pt idx="0">
                  <c:v>IT &amp; Telecomm.</c:v>
                </c:pt>
                <c:pt idx="1">
                  <c:v>Defense &amp; Security</c:v>
                </c:pt>
                <c:pt idx="2">
                  <c:v>Transportation &amp; Logistics</c:v>
                </c:pt>
                <c:pt idx="3">
                  <c:v>Printing &amp; Publishing</c:v>
                </c:pt>
                <c:pt idx="4">
                  <c:v>Biomedical/Biotechnical</c:v>
                </c:pt>
                <c:pt idx="5">
                  <c:v>Business &amp; Financial Services</c:v>
                </c:pt>
                <c:pt idx="6">
                  <c:v>Energy (Fossil &amp; Renewable)</c:v>
                </c:pt>
                <c:pt idx="7">
                  <c:v>Agri. &amp; Food Process.</c:v>
                </c:pt>
                <c:pt idx="8">
                  <c:v>Arts &amp; Ent.</c:v>
                </c:pt>
                <c:pt idx="9">
                  <c:v>Edu. &amp; Knowledge</c:v>
                </c:pt>
              </c:strCache>
            </c:strRef>
          </c:cat>
          <c:val>
            <c:numRef>
              <c:f>'Earnings chart'!$C$3:$C$12</c:f>
              <c:numCache>
                <c:formatCode>_("$"* #,##0_);_("$"* \(#,##0\);_("$"* "-"??_);_(@_)</c:formatCode>
                <c:ptCount val="10"/>
                <c:pt idx="0">
                  <c:v>72318</c:v>
                </c:pt>
                <c:pt idx="1">
                  <c:v>42847</c:v>
                </c:pt>
                <c:pt idx="2">
                  <c:v>37699</c:v>
                </c:pt>
                <c:pt idx="3">
                  <c:v>28099</c:v>
                </c:pt>
                <c:pt idx="4">
                  <c:v>26313</c:v>
                </c:pt>
                <c:pt idx="5">
                  <c:v>25950</c:v>
                </c:pt>
                <c:pt idx="6">
                  <c:v>25474</c:v>
                </c:pt>
                <c:pt idx="7">
                  <c:v>20553</c:v>
                </c:pt>
                <c:pt idx="8">
                  <c:v>12955</c:v>
                </c:pt>
                <c:pt idx="9">
                  <c:v>7091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24416"/>
        <c:axId val="179326336"/>
      </c:barChart>
      <c:lineChart>
        <c:grouping val="standard"/>
        <c:varyColors val="0"/>
        <c:ser>
          <c:idx val="1"/>
          <c:order val="1"/>
          <c:tx>
            <c:strRef>
              <c:f>'Earnings chart'!$D$2</c:f>
              <c:strCache>
                <c:ptCount val="1"/>
                <c:pt idx="0">
                  <c:v>Average Earnings, Region, 2012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'Earnings chart'!$B$3:$B$12</c:f>
              <c:strCache>
                <c:ptCount val="10"/>
                <c:pt idx="0">
                  <c:v>IT &amp; Telecomm.</c:v>
                </c:pt>
                <c:pt idx="1">
                  <c:v>Defense &amp; Security</c:v>
                </c:pt>
                <c:pt idx="2">
                  <c:v>Transportation &amp; Logistics</c:v>
                </c:pt>
                <c:pt idx="3">
                  <c:v>Printing &amp; Publishing</c:v>
                </c:pt>
                <c:pt idx="4">
                  <c:v>Biomedical/Biotechnical</c:v>
                </c:pt>
                <c:pt idx="5">
                  <c:v>Business &amp; Financial Services</c:v>
                </c:pt>
                <c:pt idx="6">
                  <c:v>Energy (Fossil &amp; Renewable)</c:v>
                </c:pt>
                <c:pt idx="7">
                  <c:v>Agri. &amp; Food Process.</c:v>
                </c:pt>
                <c:pt idx="8">
                  <c:v>Arts &amp; Ent.</c:v>
                </c:pt>
                <c:pt idx="9">
                  <c:v>Edu. &amp; Knowledge</c:v>
                </c:pt>
              </c:strCache>
            </c:strRef>
          </c:cat>
          <c:val>
            <c:numRef>
              <c:f>'Earnings chart'!$D$3:$D$12</c:f>
              <c:numCache>
                <c:formatCode>"$"#,##0_);[Red]\("$"#,##0\)</c:formatCode>
                <c:ptCount val="10"/>
                <c:pt idx="0">
                  <c:v>36196</c:v>
                </c:pt>
                <c:pt idx="1">
                  <c:v>36196</c:v>
                </c:pt>
                <c:pt idx="2">
                  <c:v>36196</c:v>
                </c:pt>
                <c:pt idx="3">
                  <c:v>36196</c:v>
                </c:pt>
                <c:pt idx="4">
                  <c:v>36196</c:v>
                </c:pt>
                <c:pt idx="5">
                  <c:v>36196</c:v>
                </c:pt>
                <c:pt idx="6">
                  <c:v>36196</c:v>
                </c:pt>
                <c:pt idx="7">
                  <c:v>36196</c:v>
                </c:pt>
                <c:pt idx="8">
                  <c:v>36196</c:v>
                </c:pt>
                <c:pt idx="9">
                  <c:v>36196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'Earnings chart'!$E$2</c:f>
              <c:strCache>
                <c:ptCount val="1"/>
                <c:pt idx="0">
                  <c:v>Average Earnings, State, 2012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'Earnings chart'!$B$3:$B$12</c:f>
              <c:strCache>
                <c:ptCount val="10"/>
                <c:pt idx="0">
                  <c:v>IT &amp; Telecomm.</c:v>
                </c:pt>
                <c:pt idx="1">
                  <c:v>Defense &amp; Security</c:v>
                </c:pt>
                <c:pt idx="2">
                  <c:v>Transportation &amp; Logistics</c:v>
                </c:pt>
                <c:pt idx="3">
                  <c:v>Printing &amp; Publishing</c:v>
                </c:pt>
                <c:pt idx="4">
                  <c:v>Biomedical/Biotechnical</c:v>
                </c:pt>
                <c:pt idx="5">
                  <c:v>Business &amp; Financial Services</c:v>
                </c:pt>
                <c:pt idx="6">
                  <c:v>Energy (Fossil &amp; Renewable)</c:v>
                </c:pt>
                <c:pt idx="7">
                  <c:v>Agri. &amp; Food Process.</c:v>
                </c:pt>
                <c:pt idx="8">
                  <c:v>Arts &amp; Ent.</c:v>
                </c:pt>
                <c:pt idx="9">
                  <c:v>Edu. &amp; Knowledge</c:v>
                </c:pt>
              </c:strCache>
            </c:strRef>
          </c:cat>
          <c:val>
            <c:numRef>
              <c:f>'Earnings chart'!$E$3:$E$12</c:f>
              <c:numCache>
                <c:formatCode>_("$"* #,##0_);_("$"* \(#,##0\);_("$"* "-"??_);_(@_)</c:formatCode>
                <c:ptCount val="10"/>
                <c:pt idx="0">
                  <c:v>38567</c:v>
                </c:pt>
                <c:pt idx="1">
                  <c:v>38567</c:v>
                </c:pt>
                <c:pt idx="2">
                  <c:v>38567</c:v>
                </c:pt>
                <c:pt idx="3">
                  <c:v>38567</c:v>
                </c:pt>
                <c:pt idx="4">
                  <c:v>38567</c:v>
                </c:pt>
                <c:pt idx="5">
                  <c:v>38567</c:v>
                </c:pt>
                <c:pt idx="6">
                  <c:v>38567</c:v>
                </c:pt>
                <c:pt idx="7">
                  <c:v>38567</c:v>
                </c:pt>
                <c:pt idx="8">
                  <c:v>38567</c:v>
                </c:pt>
                <c:pt idx="9">
                  <c:v>38567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324416"/>
        <c:axId val="179326336"/>
      </c:lineChart>
      <c:catAx>
        <c:axId val="17932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9326336"/>
        <c:crosses val="autoZero"/>
        <c:auto val="1"/>
        <c:lblAlgn val="ctr"/>
        <c:lblOffset val="100"/>
        <c:noMultiLvlLbl val="0"/>
      </c:catAx>
      <c:valAx>
        <c:axId val="17932633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932441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929820929629331"/>
          <c:y val="0.14484783633052201"/>
          <c:w val="0.2055432736244627"/>
          <c:h val="0.10096827378041577"/>
        </c:manualLayout>
      </c:layout>
      <c:overlay val="0"/>
      <c:spPr>
        <a:solidFill>
          <a:sysClr val="window" lastClr="FFFFFF">
            <a:lumMod val="85000"/>
          </a:sys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dirty="0"/>
              <a:t>Regional Requirements, Expenditures</a:t>
            </a:r>
            <a:r>
              <a:rPr lang="en-US" baseline="0" dirty="0"/>
              <a:t> &amp; Leakages, 2011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352399061384666"/>
          <c:y val="9.5132558291715269E-2"/>
          <c:w val="0.70244884193965984"/>
          <c:h val="0.7968357564346376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'Exp&amp;Leakage'!$D$2</c:f>
              <c:strCache>
                <c:ptCount val="1"/>
                <c:pt idx="0">
                  <c:v>Satisfied in region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'Exp&amp;Leakage'!$B$3:$B$25</c:f>
              <c:strCache>
                <c:ptCount val="23"/>
                <c:pt idx="0">
                  <c:v>Glass &amp; Ceramics</c:v>
                </c:pt>
                <c:pt idx="1">
                  <c:v>Primary Metal</c:v>
                </c:pt>
                <c:pt idx="2">
                  <c:v>Electrical Equipment</c:v>
                </c:pt>
                <c:pt idx="3">
                  <c:v>Apparel &amp; Textiles</c:v>
                </c:pt>
                <c:pt idx="4">
                  <c:v>Fabricated Metal</c:v>
                </c:pt>
                <c:pt idx="5">
                  <c:v>Mining</c:v>
                </c:pt>
                <c:pt idx="6">
                  <c:v>Forestry &amp; Wood Products</c:v>
                </c:pt>
                <c:pt idx="7">
                  <c:v>Machinery Manufacturing</c:v>
                </c:pt>
                <c:pt idx="8">
                  <c:v>Printing &amp; Publishing</c:v>
                </c:pt>
                <c:pt idx="9">
                  <c:v>Computer &amp; Electronic Product</c:v>
                </c:pt>
                <c:pt idx="10">
                  <c:v>Education &amp; Knowledge Creation</c:v>
                </c:pt>
                <c:pt idx="11">
                  <c:v>Transportation Equipment</c:v>
                </c:pt>
                <c:pt idx="12">
                  <c:v>Chemical and Chemical-based Industry Clsuters</c:v>
                </c:pt>
                <c:pt idx="13">
                  <c:v>Arts, Entertainment &amp; Visitor Industries</c:v>
                </c:pt>
                <c:pt idx="14">
                  <c:v>Transportation and Logistics</c:v>
                </c:pt>
                <c:pt idx="15">
                  <c:v>Agribusiness &amp; Food Processing</c:v>
                </c:pt>
                <c:pt idx="16">
                  <c:v>Defense &amp; Security</c:v>
                </c:pt>
                <c:pt idx="17">
                  <c:v>Advanced Materials</c:v>
                </c:pt>
                <c:pt idx="18">
                  <c:v>Manufacturing Supercluster</c:v>
                </c:pt>
                <c:pt idx="19">
                  <c:v>Biomed/Biotechnical</c:v>
                </c:pt>
                <c:pt idx="20">
                  <c:v>Energy (Fossil &amp; Renewable) **</c:v>
                </c:pt>
                <c:pt idx="21">
                  <c:v>IT &amp; Telecommunications</c:v>
                </c:pt>
                <c:pt idx="22">
                  <c:v>Business &amp; Finance</c:v>
                </c:pt>
              </c:strCache>
            </c:strRef>
          </c:cat>
          <c:val>
            <c:numRef>
              <c:f>'Exp&amp;Leakage'!$D$3:$D$25</c:f>
              <c:numCache>
                <c:formatCode>_("$"* #,##0_);_("$"* \(#,##0\);_("$"* "-"??_);_(@_)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10940</c:v>
                </c:pt>
                <c:pt idx="4">
                  <c:v>0</c:v>
                </c:pt>
                <c:pt idx="5">
                  <c:v>496800</c:v>
                </c:pt>
                <c:pt idx="6">
                  <c:v>1255</c:v>
                </c:pt>
                <c:pt idx="7">
                  <c:v>27128</c:v>
                </c:pt>
                <c:pt idx="8">
                  <c:v>774767</c:v>
                </c:pt>
                <c:pt idx="9">
                  <c:v>0</c:v>
                </c:pt>
                <c:pt idx="10">
                  <c:v>970795</c:v>
                </c:pt>
                <c:pt idx="11">
                  <c:v>0</c:v>
                </c:pt>
                <c:pt idx="12">
                  <c:v>152286</c:v>
                </c:pt>
                <c:pt idx="13">
                  <c:v>2877948</c:v>
                </c:pt>
                <c:pt idx="14">
                  <c:v>2123718</c:v>
                </c:pt>
                <c:pt idx="15">
                  <c:v>1058454</c:v>
                </c:pt>
                <c:pt idx="16">
                  <c:v>643526</c:v>
                </c:pt>
                <c:pt idx="17">
                  <c:v>254637</c:v>
                </c:pt>
                <c:pt idx="18">
                  <c:v>27128</c:v>
                </c:pt>
                <c:pt idx="19">
                  <c:v>2206161</c:v>
                </c:pt>
                <c:pt idx="20">
                  <c:v>4775096</c:v>
                </c:pt>
                <c:pt idx="21">
                  <c:v>5085023</c:v>
                </c:pt>
                <c:pt idx="22">
                  <c:v>4581602</c:v>
                </c:pt>
              </c:numCache>
            </c:numRef>
          </c:val>
        </c:ser>
        <c:ser>
          <c:idx val="0"/>
          <c:order val="1"/>
          <c:tx>
            <c:strRef>
              <c:f>'Exp&amp;Leakage'!$E$2</c:f>
              <c:strCache>
                <c:ptCount val="1"/>
                <c:pt idx="0">
                  <c:v>Satisfied outside region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'Exp&amp;Leakage'!$B$3:$B$25</c:f>
              <c:strCache>
                <c:ptCount val="23"/>
                <c:pt idx="0">
                  <c:v>Glass &amp; Ceramics</c:v>
                </c:pt>
                <c:pt idx="1">
                  <c:v>Primary Metal</c:v>
                </c:pt>
                <c:pt idx="2">
                  <c:v>Electrical Equipment</c:v>
                </c:pt>
                <c:pt idx="3">
                  <c:v>Apparel &amp; Textiles</c:v>
                </c:pt>
                <c:pt idx="4">
                  <c:v>Fabricated Metal</c:v>
                </c:pt>
                <c:pt idx="5">
                  <c:v>Mining</c:v>
                </c:pt>
                <c:pt idx="6">
                  <c:v>Forestry &amp; Wood Products</c:v>
                </c:pt>
                <c:pt idx="7">
                  <c:v>Machinery Manufacturing</c:v>
                </c:pt>
                <c:pt idx="8">
                  <c:v>Printing &amp; Publishing</c:v>
                </c:pt>
                <c:pt idx="9">
                  <c:v>Computer &amp; Electronic Product</c:v>
                </c:pt>
                <c:pt idx="10">
                  <c:v>Education &amp; Knowledge Creation</c:v>
                </c:pt>
                <c:pt idx="11">
                  <c:v>Transportation Equipment</c:v>
                </c:pt>
                <c:pt idx="12">
                  <c:v>Chemical and Chemical-based Industry Clsuters</c:v>
                </c:pt>
                <c:pt idx="13">
                  <c:v>Arts, Entertainment &amp; Visitor Industries</c:v>
                </c:pt>
                <c:pt idx="14">
                  <c:v>Transportation and Logistics</c:v>
                </c:pt>
                <c:pt idx="15">
                  <c:v>Agribusiness &amp; Food Processing</c:v>
                </c:pt>
                <c:pt idx="16">
                  <c:v>Defense &amp; Security</c:v>
                </c:pt>
                <c:pt idx="17">
                  <c:v>Advanced Materials</c:v>
                </c:pt>
                <c:pt idx="18">
                  <c:v>Manufacturing Supercluster</c:v>
                </c:pt>
                <c:pt idx="19">
                  <c:v>Biomed/Biotechnical</c:v>
                </c:pt>
                <c:pt idx="20">
                  <c:v>Energy (Fossil &amp; Renewable) **</c:v>
                </c:pt>
                <c:pt idx="21">
                  <c:v>IT &amp; Telecommunications</c:v>
                </c:pt>
                <c:pt idx="22">
                  <c:v>Business &amp; Finance</c:v>
                </c:pt>
              </c:strCache>
            </c:strRef>
          </c:cat>
          <c:val>
            <c:numRef>
              <c:f>'Exp&amp;Leakage'!$E$3:$E$25</c:f>
              <c:numCache>
                <c:formatCode>_("$"* #,##0_);_("$"* \(#,##0\);_("$"* "-"??_);_(@_)</c:formatCode>
                <c:ptCount val="23"/>
                <c:pt idx="0">
                  <c:v>573595</c:v>
                </c:pt>
                <c:pt idx="1">
                  <c:v>615039</c:v>
                </c:pt>
                <c:pt idx="2">
                  <c:v>2676308</c:v>
                </c:pt>
                <c:pt idx="3">
                  <c:v>3083858</c:v>
                </c:pt>
                <c:pt idx="4">
                  <c:v>3449660</c:v>
                </c:pt>
                <c:pt idx="5">
                  <c:v>3098480</c:v>
                </c:pt>
                <c:pt idx="6">
                  <c:v>6246673</c:v>
                </c:pt>
                <c:pt idx="7">
                  <c:v>6520851</c:v>
                </c:pt>
                <c:pt idx="8">
                  <c:v>9702846</c:v>
                </c:pt>
                <c:pt idx="9">
                  <c:v>10588115</c:v>
                </c:pt>
                <c:pt idx="10">
                  <c:v>11648366</c:v>
                </c:pt>
                <c:pt idx="11">
                  <c:v>15820306</c:v>
                </c:pt>
                <c:pt idx="12">
                  <c:v>16716467</c:v>
                </c:pt>
                <c:pt idx="13">
                  <c:v>14506788</c:v>
                </c:pt>
                <c:pt idx="14">
                  <c:v>15408513</c:v>
                </c:pt>
                <c:pt idx="15">
                  <c:v>32507138</c:v>
                </c:pt>
                <c:pt idx="16">
                  <c:v>33812277</c:v>
                </c:pt>
                <c:pt idx="17">
                  <c:v>35551166</c:v>
                </c:pt>
                <c:pt idx="18">
                  <c:v>39670279</c:v>
                </c:pt>
                <c:pt idx="19">
                  <c:v>54312762</c:v>
                </c:pt>
                <c:pt idx="20">
                  <c:v>55227829</c:v>
                </c:pt>
                <c:pt idx="21">
                  <c:v>57852737</c:v>
                </c:pt>
                <c:pt idx="22">
                  <c:v>83262264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329472"/>
        <c:axId val="6331008"/>
      </c:barChart>
      <c:catAx>
        <c:axId val="632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331008"/>
        <c:crosses val="autoZero"/>
        <c:auto val="1"/>
        <c:lblAlgn val="ctr"/>
        <c:lblOffset val="100"/>
        <c:noMultiLvlLbl val="0"/>
      </c:catAx>
      <c:valAx>
        <c:axId val="6331008"/>
        <c:scaling>
          <c:orientation val="minMax"/>
          <c:max val="90000000"/>
        </c:scaling>
        <c:delete val="0"/>
        <c:axPos val="b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63294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53018884346094519"/>
                <c:y val="0.94322669363620548"/>
              </c:manualLayout>
            </c:layout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  <c:spPr>
        <a:ln w="12700"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60831362290078139"/>
          <c:y val="0.53558627263207559"/>
          <c:w val="0.27559319592398118"/>
          <c:h val="3.9242190394963267E-2"/>
        </c:manualLayout>
      </c:layout>
      <c:overlay val="0"/>
      <c:spPr>
        <a:solidFill>
          <a:sysClr val="window" lastClr="FFFFFF">
            <a:lumMod val="85000"/>
          </a:sysClr>
        </a:solidFill>
      </c:spPr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0.26386</cdr:x>
      <cdr:y>0.58743</cdr:y>
    </cdr:from>
    <cdr:to>
      <cdr:x>0.33939</cdr:x>
      <cdr:y>0.68522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379985" y="4591695"/>
          <a:ext cx="967498" cy="7643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0.28405</cdr:x>
      <cdr:y>0.74371</cdr:y>
    </cdr:from>
    <cdr:to>
      <cdr:x>0.33939</cdr:x>
      <cdr:y>0.85029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>
          <a:off x="3638615" y="5813291"/>
          <a:ext cx="708868" cy="8330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0.37508</cdr:x>
      <cdr:y>0.75346</cdr:y>
    </cdr:from>
    <cdr:to>
      <cdr:x>0.39293</cdr:x>
      <cdr:y>0.81195</cdr:y>
    </cdr:to>
    <cdr:cxnSp macro="">
      <cdr:nvCxnSpPr>
        <cdr:cNvPr id="16" name="Straight Connector 15"/>
        <cdr:cNvCxnSpPr/>
      </cdr:nvCxnSpPr>
      <cdr:spPr>
        <a:xfrm xmlns:a="http://schemas.openxmlformats.org/drawingml/2006/main">
          <a:off x="4804683" y="5889491"/>
          <a:ext cx="228600" cy="457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1" y="411164"/>
            <a:ext cx="4031615" cy="8736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411164"/>
            <a:ext cx="11885930" cy="8736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1"/>
            <a:ext cx="10881360" cy="210026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3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389189"/>
            <a:ext cx="7958772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1" y="2389189"/>
            <a:ext cx="7958773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826"/>
            <a:ext cx="5656263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60"/>
            <a:ext cx="5658485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6"/>
            <a:ext cx="5658485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0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9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9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9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200"/>
            </a:lvl1pPr>
            <a:lvl2pPr marL="600790" indent="0">
              <a:buNone/>
              <a:defRPr sz="3700"/>
            </a:lvl2pPr>
            <a:lvl3pPr marL="1201581" indent="0">
              <a:buNone/>
              <a:defRPr sz="3200"/>
            </a:lvl3pPr>
            <a:lvl4pPr marL="1802371" indent="0">
              <a:buNone/>
              <a:defRPr sz="2600"/>
            </a:lvl4pPr>
            <a:lvl5pPr marL="2403162" indent="0">
              <a:buNone/>
              <a:defRPr sz="2600"/>
            </a:lvl5pPr>
            <a:lvl6pPr marL="3003954" indent="0">
              <a:buNone/>
              <a:defRPr sz="2600"/>
            </a:lvl6pPr>
            <a:lvl7pPr marL="3604744" indent="0">
              <a:buNone/>
              <a:defRPr sz="2600"/>
            </a:lvl7pPr>
            <a:lvl8pPr marL="4205535" indent="0">
              <a:buNone/>
              <a:defRPr sz="2600"/>
            </a:lvl8pPr>
            <a:lvl9pPr marL="4806325" indent="0">
              <a:buNone/>
              <a:defRPr sz="2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8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0157" tIns="60080" rIns="120157" bIns="600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6336349"/>
          </a:xfrm>
          <a:prstGeom prst="rect">
            <a:avLst/>
          </a:prstGeom>
        </p:spPr>
        <p:txBody>
          <a:bodyPr vert="horz" lIns="120157" tIns="60080" rIns="120157" bIns="600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0DFE-3767-47D7-BB9C-4C0D3D1E6F12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81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93" indent="-450593" algn="l" defTabSz="1201581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84" indent="-375493" algn="l" defTabSz="120158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976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766" indent="-300395" algn="l" defTabSz="120158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558" indent="-300395" algn="l" defTabSz="120158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348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13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92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720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9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8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7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62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5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74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53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32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067800"/>
            <a:ext cx="419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RDM, PCRD &amp; ESRI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81051" y="7023100"/>
            <a:ext cx="5924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Pine Ridge Region is within the following counties: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Bennett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Jackson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Shannon</a:t>
            </a:r>
            <a:endParaRPr 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/>
          <a:stretch/>
        </p:blipFill>
        <p:spPr bwMode="auto">
          <a:xfrm>
            <a:off x="499445" y="749496"/>
            <a:ext cx="9787555" cy="60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32138" r="24551" b="19598"/>
          <a:stretch/>
        </p:blipFill>
        <p:spPr bwMode="auto">
          <a:xfrm>
            <a:off x="7620000" y="6075600"/>
            <a:ext cx="5036457" cy="32691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3222" y="3585866"/>
            <a:ext cx="10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Jackson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45621" y="5181600"/>
            <a:ext cx="103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Bennett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4138376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Shannon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34653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 analysis is conducted for 3-county region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78100"/>
            <a:ext cx="4644980" cy="222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5067300"/>
            <a:ext cx="6400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Purdue Center for Regional Development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Gerald D. and Edna E. Mann Hall, Suite 266</a:t>
            </a:r>
          </a:p>
          <a:p>
            <a:pPr algn="ctr"/>
            <a:r>
              <a:rPr lang="en-US" dirty="0"/>
              <a:t>203 Martin Jischke Drive</a:t>
            </a:r>
          </a:p>
          <a:p>
            <a:pPr algn="ctr"/>
            <a:r>
              <a:rPr lang="en-US" dirty="0"/>
              <a:t>West Lafayette, IN 47907-2057</a:t>
            </a:r>
          </a:p>
        </p:txBody>
      </p:sp>
    </p:spTree>
    <p:extLst>
      <p:ext uri="{BB962C8B-B14F-4D97-AF65-F5344CB8AC3E}">
        <p14:creationId xmlns:p14="http://schemas.microsoft.com/office/powerpoint/2010/main" val="3838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79070"/>
              </p:ext>
            </p:extLst>
          </p:nvPr>
        </p:nvGraphicFramePr>
        <p:xfrm>
          <a:off x="685799" y="1264264"/>
          <a:ext cx="11506201" cy="702962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315561"/>
                <a:gridCol w="1989336"/>
                <a:gridCol w="3462918"/>
                <a:gridCol w="2738386"/>
              </a:tblGrid>
              <a:tr h="63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Economic &amp; Demographic Attributes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Remarks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Source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Population (</a:t>
                      </a:r>
                      <a:r>
                        <a:rPr lang="en-US" sz="2000" u="none" strike="noStrike" dirty="0" smtClean="0">
                          <a:effectLst/>
                        </a:rPr>
                        <a:t>2010; 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20,048; 20,686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People living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Census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Jobs 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Full and part-time 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(QCEW, 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Average Earnings 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$36,196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Include wages, salaries, supplements and proprietor income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70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Completions (2010)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Students completing a specific course of 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(NCES; IPEDS)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GRP, Gross Regional Product </a:t>
                      </a:r>
                      <a:r>
                        <a:rPr lang="en-US" sz="2000" u="none" strike="noStrike" dirty="0">
                          <a:effectLst/>
                        </a:rPr>
                        <a:t>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$433,373,900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Final market value of all goods and services produced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</a:t>
                      </a:r>
                      <a:r>
                        <a:rPr lang="en-US" sz="2000" u="none" strike="noStrike" dirty="0" smtClean="0">
                          <a:effectLst/>
                        </a:rPr>
                        <a:t>BEA; QCEW, BLS)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Exports 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$1,249,231,841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earned from selling goods and services to </a:t>
                      </a:r>
                      <a:r>
                        <a:rPr lang="en-US" sz="2000" u="none" strike="noStrike" dirty="0" smtClean="0">
                          <a:effectLst/>
                        </a:rPr>
                        <a:t>foreign </a:t>
                      </a:r>
                      <a:r>
                        <a:rPr lang="en-US" sz="2000" u="none" strike="noStrike" dirty="0">
                          <a:effectLst/>
                        </a:rPr>
                        <a:t>and external domestic regions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Imports 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$971,190,249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spent on procuring goods and services from foreign and external domestic region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28600"/>
            <a:ext cx="119634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Region: Economic Attributes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6868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 &amp; Census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90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978957"/>
              </p:ext>
            </p:extLst>
          </p:nvPr>
        </p:nvGraphicFramePr>
        <p:xfrm>
          <a:off x="-4083" y="892309"/>
          <a:ext cx="12809766" cy="78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8970918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2012, and Employment 2012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1718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801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Region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64195" y="1769702"/>
            <a:ext cx="1323153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147006" y="1612962"/>
            <a:ext cx="1323153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Stars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1452" y="7868166"/>
            <a:ext cx="187443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048999" y="7857280"/>
            <a:ext cx="1519169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634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Up Arrow 5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2007-2012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0280" y="6192428"/>
            <a:ext cx="470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Business 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Education &amp; Knowledge Creation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110280" y="1724033"/>
            <a:ext cx="441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Energy (Fossil &amp; Renewable)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265019" y="6192428"/>
            <a:ext cx="47547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Biomedical/Biotechnical (Life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Transportation &amp; 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Arts, Entertainment, Recreation &amp; Visitor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Defense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Information Technology &amp; Telecommunications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Printing &amp; Publishing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Agribusiness, Food Processing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026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07686"/>
              </p:ext>
            </p:extLst>
          </p:nvPr>
        </p:nvGraphicFramePr>
        <p:xfrm>
          <a:off x="0" y="998125"/>
          <a:ext cx="12801600" cy="798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01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9789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2007, and Employment 2007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27803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9" name="TextBox 1"/>
          <p:cNvSpPr txBox="1"/>
          <p:nvPr/>
        </p:nvSpPr>
        <p:spPr>
          <a:xfrm>
            <a:off x="381000" y="1828800"/>
            <a:ext cx="1373017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521440" y="1849579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Stars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1260" y="8016226"/>
            <a:ext cx="1945074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932368" y="8017649"/>
            <a:ext cx="1576420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273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2002-2007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26" name="Group 25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Up Arrow 37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939737" y="6186863"/>
            <a:ext cx="4947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Business 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Education &amp; Knowledge 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Printing &amp; Publishing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Information Technology &amp; Telecommunications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1724033"/>
            <a:ext cx="4132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Energy (Fossil &amp; Renewable)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63246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Biomedical/Biotechnical (Life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Arts, Entertainment, Recreation &amp; Visitor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 &amp; 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Agribusiness, Food Processing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794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471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9601200" y="8896290"/>
            <a:ext cx="266700" cy="26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34600" y="88200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 clusters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3471" y="8356600"/>
            <a:ext cx="1074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Manufacturing clusters, sub clusters and several other clusters do not exist in this region. Of 23 clusters and sub clusters, only 10 are present in this region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22826"/>
            <a:ext cx="10241280" cy="5522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Industry Clusters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73557"/>
              </p:ext>
            </p:extLst>
          </p:nvPr>
        </p:nvGraphicFramePr>
        <p:xfrm>
          <a:off x="461682" y="1927105"/>
          <a:ext cx="11878236" cy="574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67655"/>
            <a:ext cx="10988040" cy="5522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Industry Clusters, 2012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3251"/>
              </p:ext>
            </p:extLst>
          </p:nvPr>
        </p:nvGraphicFramePr>
        <p:xfrm>
          <a:off x="574431" y="1828800"/>
          <a:ext cx="11654424" cy="3581405"/>
        </p:xfrm>
        <a:graphic>
          <a:graphicData uri="http://schemas.openxmlformats.org/drawingml/2006/table">
            <a:tbl>
              <a:tblPr/>
              <a:tblGrid>
                <a:gridCol w="3889849"/>
                <a:gridCol w="1530990"/>
                <a:gridCol w="1557451"/>
                <a:gridCol w="1394902"/>
                <a:gridCol w="1557451"/>
                <a:gridCol w="1723781"/>
              </a:tblGrid>
              <a:tr h="784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Cluster Name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 Jobs</a:t>
                      </a:r>
                    </a:p>
                  </a:txBody>
                  <a:tcPr marL="11352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 LQ</a:t>
                      </a:r>
                    </a:p>
                  </a:txBody>
                  <a:tcPr marL="11352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Percent Change LQ, 2007-2012</a:t>
                      </a:r>
                    </a:p>
                  </a:txBody>
                  <a:tcPr marL="11352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 EPW</a:t>
                      </a:r>
                    </a:p>
                  </a:txBody>
                  <a:tcPr marL="11352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Competitive Effect (shift-share), 2007-2012</a:t>
                      </a:r>
                    </a:p>
                  </a:txBody>
                  <a:tcPr marL="11352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61C"/>
                    </a:solidFill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(Fossil &amp; Renewable)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1.18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25,474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Arts, Entertainment, Recreation &amp; Visitor Industries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0.63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12,955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Education &amp; Knowledge Creation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0.90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  7,091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Business &amp; Financial Services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0.16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25,950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Agribusiness, Food Processing &amp; Technology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20,553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Biomedical/Biotechnical (Life Sciences)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0.12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-44%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26,313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-73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Transportation &amp; Logistics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0.20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37,699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Printing &amp; Publishing 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0.24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28,099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Information Technology &amp; Telecommunications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72,318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Defense &amp; Security</a:t>
                      </a:r>
                    </a:p>
                  </a:txBody>
                  <a:tcPr marL="136221" marR="11352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    42,847 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352" marR="136221" marT="11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267655"/>
            <a:ext cx="10241280" cy="5522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Pine Ridge Indian Reservation, 3 County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Industry Clusters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168516"/>
              </p:ext>
            </p:extLst>
          </p:nvPr>
        </p:nvGraphicFramePr>
        <p:xfrm>
          <a:off x="221053" y="1524000"/>
          <a:ext cx="12397411" cy="670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11951</TotalTime>
  <Words>960</Words>
  <Application>Microsoft Office PowerPoint</Application>
  <PresentationFormat>A3 Paper (297x420 mm)</PresentationFormat>
  <Paragraphs>197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Agricululture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Indraneel Kumar</dc:creator>
  <cp:lastModifiedBy>Indraneel Kumar</cp:lastModifiedBy>
  <cp:revision>181</cp:revision>
  <cp:lastPrinted>2013-10-22T20:32:52Z</cp:lastPrinted>
  <dcterms:created xsi:type="dcterms:W3CDTF">2013-08-01T20:47:50Z</dcterms:created>
  <dcterms:modified xsi:type="dcterms:W3CDTF">2013-11-21T16:26:54Z</dcterms:modified>
</cp:coreProperties>
</file>