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6" r:id="rId4"/>
    <p:sldId id="268" r:id="rId5"/>
    <p:sldId id="257" r:id="rId6"/>
    <p:sldId id="270" r:id="rId7"/>
    <p:sldId id="271" r:id="rId8"/>
    <p:sldId id="259" r:id="rId9"/>
    <p:sldId id="260" r:id="rId10"/>
    <p:sldId id="272" r:id="rId11"/>
    <p:sldId id="269" r:id="rId12"/>
    <p:sldId id="266" r:id="rId13"/>
  </p:sldIdLst>
  <p:sldSz cx="12801600" cy="9601200" type="A3"/>
  <p:notesSz cx="7315200" cy="9601200"/>
  <p:defaultTextStyle>
    <a:defPPr>
      <a:defRPr lang="en-US"/>
    </a:defPPr>
    <a:lvl1pPr marL="0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790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581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371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162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3954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4744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535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325" algn="l" defTabSz="12015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4944">
          <p15:clr>
            <a:srgbClr val="A4A3A4"/>
          </p15:clr>
        </p15:guide>
        <p15:guide id="6" pos="7893">
          <p15:clr>
            <a:srgbClr val="A4A3A4"/>
          </p15:clr>
        </p15:guide>
        <p15:guide id="7" pos="1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17"/>
    <a:srgbClr val="767676"/>
    <a:srgbClr val="AACC22"/>
    <a:srgbClr val="FEFE38"/>
    <a:srgbClr val="FEF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5" autoAdjust="0"/>
  </p:normalViewPr>
  <p:slideViewPr>
    <p:cSldViewPr showGuides="1">
      <p:cViewPr>
        <p:scale>
          <a:sx n="67" d="100"/>
          <a:sy n="67" d="100"/>
        </p:scale>
        <p:origin x="-1138" y="-58"/>
      </p:cViewPr>
      <p:guideLst>
        <p:guide orient="horz" pos="3024"/>
        <p:guide orient="horz" pos="720"/>
        <p:guide orient="horz"/>
        <p:guide orient="horz" pos="4944"/>
        <p:guide pos="4032"/>
        <p:guide pos="7893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South Plains Region, Average</a:t>
            </a:r>
            <a:r>
              <a:rPr lang="en-US" baseline="0" dirty="0"/>
              <a:t> Earnings, 2012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636618779988234"/>
          <c:y val="8.4163534463682591E-2"/>
          <c:w val="0.83242998315579586"/>
          <c:h val="0.51883519060567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'Earnings chart'!$C$2</c:f>
              <c:strCache>
                <c:ptCount val="1"/>
                <c:pt idx="0">
                  <c:v>Earnings per Worker, 2012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5599EE"/>
              </a:solidFill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5599EE"/>
              </a:solidFill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7"/>
            <c:invertIfNegative val="0"/>
            <c:bubble3D val="0"/>
          </c:dPt>
          <c:cat>
            <c:strRef>
              <c:f>'Earnings chart'!$B$3:$B$20</c:f>
              <c:strCache>
                <c:ptCount val="18"/>
                <c:pt idx="0">
                  <c:v>Chemicals &amp; Chemical Based </c:v>
                </c:pt>
                <c:pt idx="1">
                  <c:v>Mining</c:v>
                </c:pt>
                <c:pt idx="2">
                  <c:v>Advanced Materials</c:v>
                </c:pt>
                <c:pt idx="3">
                  <c:v>Fab. Metal Prod. Mfg</c:v>
                </c:pt>
                <c:pt idx="4">
                  <c:v>Transportation &amp; Logistics</c:v>
                </c:pt>
                <c:pt idx="5">
                  <c:v>IT &amp; Telecomm.</c:v>
                </c:pt>
                <c:pt idx="6">
                  <c:v>Energy (Fossil &amp; Renewable)</c:v>
                </c:pt>
                <c:pt idx="7">
                  <c:v>Mfg Supercluster</c:v>
                </c:pt>
                <c:pt idx="8">
                  <c:v>Machinery Mfg</c:v>
                </c:pt>
                <c:pt idx="9">
                  <c:v>Biomedical/Biotechnical</c:v>
                </c:pt>
                <c:pt idx="10">
                  <c:v>Agri. &amp; Food Process.</c:v>
                </c:pt>
                <c:pt idx="11">
                  <c:v>Forest &amp; Wood Prod.</c:v>
                </c:pt>
                <c:pt idx="12">
                  <c:v>Apparel &amp; Textiles</c:v>
                </c:pt>
                <c:pt idx="13">
                  <c:v>Business &amp; Financial Services</c:v>
                </c:pt>
                <c:pt idx="14">
                  <c:v>Printing &amp; Publishing</c:v>
                </c:pt>
                <c:pt idx="15">
                  <c:v>Edu. &amp; Knowledge</c:v>
                </c:pt>
                <c:pt idx="16">
                  <c:v>Defense &amp; Security</c:v>
                </c:pt>
                <c:pt idx="17">
                  <c:v>Arts &amp; Ent.</c:v>
                </c:pt>
              </c:strCache>
            </c:strRef>
          </c:cat>
          <c:val>
            <c:numRef>
              <c:f>'Earnings chart'!$C$3:$C$20</c:f>
              <c:numCache>
                <c:formatCode>_("$"* #,##0_);_("$"* \(#,##0\);_("$"* "-"??_);_(@_)</c:formatCode>
                <c:ptCount val="18"/>
                <c:pt idx="0">
                  <c:v>83082</c:v>
                </c:pt>
                <c:pt idx="1">
                  <c:v>76190</c:v>
                </c:pt>
                <c:pt idx="2">
                  <c:v>60168</c:v>
                </c:pt>
                <c:pt idx="3">
                  <c:v>53912</c:v>
                </c:pt>
                <c:pt idx="4">
                  <c:v>48321</c:v>
                </c:pt>
                <c:pt idx="5">
                  <c:v>47938</c:v>
                </c:pt>
                <c:pt idx="6">
                  <c:v>47699</c:v>
                </c:pt>
                <c:pt idx="7">
                  <c:v>45852</c:v>
                </c:pt>
                <c:pt idx="8">
                  <c:v>43048</c:v>
                </c:pt>
                <c:pt idx="9">
                  <c:v>40734</c:v>
                </c:pt>
                <c:pt idx="10">
                  <c:v>38489</c:v>
                </c:pt>
                <c:pt idx="11">
                  <c:v>36236</c:v>
                </c:pt>
                <c:pt idx="12">
                  <c:v>32436</c:v>
                </c:pt>
                <c:pt idx="13">
                  <c:v>30416</c:v>
                </c:pt>
                <c:pt idx="14">
                  <c:v>27608</c:v>
                </c:pt>
                <c:pt idx="15">
                  <c:v>26675</c:v>
                </c:pt>
                <c:pt idx="16">
                  <c:v>24464</c:v>
                </c:pt>
                <c:pt idx="17">
                  <c:v>15747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07712"/>
        <c:axId val="58309248"/>
      </c:barChart>
      <c:lineChart>
        <c:grouping val="standard"/>
        <c:varyColors val="0"/>
        <c:ser>
          <c:idx val="1"/>
          <c:order val="1"/>
          <c:tx>
            <c:strRef>
              <c:f>'Earnings chart'!$D$2</c:f>
              <c:strCache>
                <c:ptCount val="1"/>
                <c:pt idx="0">
                  <c:v>Average Earnings, Region, 2012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strRef>
              <c:f>'Earnings chart'!$B$3:$B$20</c:f>
              <c:strCache>
                <c:ptCount val="18"/>
                <c:pt idx="0">
                  <c:v>Chemicals &amp; Chemical Based </c:v>
                </c:pt>
                <c:pt idx="1">
                  <c:v>Mining</c:v>
                </c:pt>
                <c:pt idx="2">
                  <c:v>Advanced Materials</c:v>
                </c:pt>
                <c:pt idx="3">
                  <c:v>Fab. Metal Prod. Mfg</c:v>
                </c:pt>
                <c:pt idx="4">
                  <c:v>Transportation &amp; Logistics</c:v>
                </c:pt>
                <c:pt idx="5">
                  <c:v>IT &amp; Telecomm.</c:v>
                </c:pt>
                <c:pt idx="6">
                  <c:v>Energy (Fossil &amp; Renewable)</c:v>
                </c:pt>
                <c:pt idx="7">
                  <c:v>Mfg Supercluster</c:v>
                </c:pt>
                <c:pt idx="8">
                  <c:v>Machinery Mfg</c:v>
                </c:pt>
                <c:pt idx="9">
                  <c:v>Biomedical/Biotechnical</c:v>
                </c:pt>
                <c:pt idx="10">
                  <c:v>Agri. &amp; Food Process.</c:v>
                </c:pt>
                <c:pt idx="11">
                  <c:v>Forest &amp; Wood Prod.</c:v>
                </c:pt>
                <c:pt idx="12">
                  <c:v>Apparel &amp; Textiles</c:v>
                </c:pt>
                <c:pt idx="13">
                  <c:v>Business &amp; Financial Services</c:v>
                </c:pt>
                <c:pt idx="14">
                  <c:v>Printing &amp; Publishing</c:v>
                </c:pt>
                <c:pt idx="15">
                  <c:v>Edu. &amp; Knowledge</c:v>
                </c:pt>
                <c:pt idx="16">
                  <c:v>Defense &amp; Security</c:v>
                </c:pt>
                <c:pt idx="17">
                  <c:v>Arts &amp; Ent.</c:v>
                </c:pt>
              </c:strCache>
            </c:strRef>
          </c:cat>
          <c:val>
            <c:numRef>
              <c:f>'Earnings chart'!$D$3:$D$20</c:f>
              <c:numCache>
                <c:formatCode>"$"#,##0_);[Red]\("$"#,##0\)</c:formatCode>
                <c:ptCount val="18"/>
                <c:pt idx="0">
                  <c:v>33655</c:v>
                </c:pt>
                <c:pt idx="1">
                  <c:v>33655</c:v>
                </c:pt>
                <c:pt idx="2">
                  <c:v>33655</c:v>
                </c:pt>
                <c:pt idx="3">
                  <c:v>33655</c:v>
                </c:pt>
                <c:pt idx="4">
                  <c:v>33655</c:v>
                </c:pt>
                <c:pt idx="5">
                  <c:v>33655</c:v>
                </c:pt>
                <c:pt idx="6">
                  <c:v>33655</c:v>
                </c:pt>
                <c:pt idx="7">
                  <c:v>33655</c:v>
                </c:pt>
                <c:pt idx="8">
                  <c:v>33655</c:v>
                </c:pt>
                <c:pt idx="9">
                  <c:v>33655</c:v>
                </c:pt>
                <c:pt idx="10">
                  <c:v>33655</c:v>
                </c:pt>
                <c:pt idx="11">
                  <c:v>33655</c:v>
                </c:pt>
                <c:pt idx="12">
                  <c:v>33655</c:v>
                </c:pt>
                <c:pt idx="13">
                  <c:v>33655</c:v>
                </c:pt>
                <c:pt idx="14">
                  <c:v>33655</c:v>
                </c:pt>
                <c:pt idx="15">
                  <c:v>33655</c:v>
                </c:pt>
                <c:pt idx="16">
                  <c:v>33655</c:v>
                </c:pt>
                <c:pt idx="17">
                  <c:v>33655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'Earnings chart'!$E$2</c:f>
              <c:strCache>
                <c:ptCount val="1"/>
                <c:pt idx="0">
                  <c:v>Average Earnings, TX, 2012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strRef>
              <c:f>'Earnings chart'!$B$3:$B$20</c:f>
              <c:strCache>
                <c:ptCount val="18"/>
                <c:pt idx="0">
                  <c:v>Chemicals &amp; Chemical Based </c:v>
                </c:pt>
                <c:pt idx="1">
                  <c:v>Mining</c:v>
                </c:pt>
                <c:pt idx="2">
                  <c:v>Advanced Materials</c:v>
                </c:pt>
                <c:pt idx="3">
                  <c:v>Fab. Metal Prod. Mfg</c:v>
                </c:pt>
                <c:pt idx="4">
                  <c:v>Transportation &amp; Logistics</c:v>
                </c:pt>
                <c:pt idx="5">
                  <c:v>IT &amp; Telecomm.</c:v>
                </c:pt>
                <c:pt idx="6">
                  <c:v>Energy (Fossil &amp; Renewable)</c:v>
                </c:pt>
                <c:pt idx="7">
                  <c:v>Mfg Supercluster</c:v>
                </c:pt>
                <c:pt idx="8">
                  <c:v>Machinery Mfg</c:v>
                </c:pt>
                <c:pt idx="9">
                  <c:v>Biomedical/Biotechnical</c:v>
                </c:pt>
                <c:pt idx="10">
                  <c:v>Agri. &amp; Food Process.</c:v>
                </c:pt>
                <c:pt idx="11">
                  <c:v>Forest &amp; Wood Prod.</c:v>
                </c:pt>
                <c:pt idx="12">
                  <c:v>Apparel &amp; Textiles</c:v>
                </c:pt>
                <c:pt idx="13">
                  <c:v>Business &amp; Financial Services</c:v>
                </c:pt>
                <c:pt idx="14">
                  <c:v>Printing &amp; Publishing</c:v>
                </c:pt>
                <c:pt idx="15">
                  <c:v>Edu. &amp; Knowledge</c:v>
                </c:pt>
                <c:pt idx="16">
                  <c:v>Defense &amp; Security</c:v>
                </c:pt>
                <c:pt idx="17">
                  <c:v>Arts &amp; Ent.</c:v>
                </c:pt>
              </c:strCache>
            </c:strRef>
          </c:cat>
          <c:val>
            <c:numRef>
              <c:f>'Earnings chart'!$E$3:$E$20</c:f>
              <c:numCache>
                <c:formatCode>"$"#,##0_);[Red]\("$"#,##0\)</c:formatCode>
                <c:ptCount val="18"/>
                <c:pt idx="0">
                  <c:v>51472</c:v>
                </c:pt>
                <c:pt idx="1">
                  <c:v>51472</c:v>
                </c:pt>
                <c:pt idx="2">
                  <c:v>51472</c:v>
                </c:pt>
                <c:pt idx="3">
                  <c:v>51472</c:v>
                </c:pt>
                <c:pt idx="4">
                  <c:v>51472</c:v>
                </c:pt>
                <c:pt idx="5">
                  <c:v>51472</c:v>
                </c:pt>
                <c:pt idx="6">
                  <c:v>51472</c:v>
                </c:pt>
                <c:pt idx="7">
                  <c:v>51472</c:v>
                </c:pt>
                <c:pt idx="8">
                  <c:v>51472</c:v>
                </c:pt>
                <c:pt idx="9">
                  <c:v>51472</c:v>
                </c:pt>
                <c:pt idx="10">
                  <c:v>51472</c:v>
                </c:pt>
                <c:pt idx="11">
                  <c:v>51472</c:v>
                </c:pt>
                <c:pt idx="12">
                  <c:v>51472</c:v>
                </c:pt>
                <c:pt idx="13">
                  <c:v>51472</c:v>
                </c:pt>
                <c:pt idx="14">
                  <c:v>51472</c:v>
                </c:pt>
                <c:pt idx="15">
                  <c:v>51472</c:v>
                </c:pt>
                <c:pt idx="16">
                  <c:v>51472</c:v>
                </c:pt>
                <c:pt idx="17">
                  <c:v>51472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307712"/>
        <c:axId val="58309248"/>
      </c:lineChart>
      <c:catAx>
        <c:axId val="58307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309248"/>
        <c:crosses val="autoZero"/>
        <c:auto val="1"/>
        <c:lblAlgn val="ctr"/>
        <c:lblOffset val="100"/>
        <c:noMultiLvlLbl val="0"/>
      </c:catAx>
      <c:valAx>
        <c:axId val="5830924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5830771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4542513474427585"/>
          <c:y val="0.1071475573088769"/>
          <c:w val="0.2055432736244627"/>
          <c:h val="0.10096827378041577"/>
        </c:manualLayout>
      </c:layout>
      <c:overlay val="0"/>
      <c:spPr>
        <a:solidFill>
          <a:sysClr val="window" lastClr="FFFFFF">
            <a:lumMod val="85000"/>
          </a:sysClr>
        </a:solidFill>
      </c:sp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3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4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8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5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1" y="411164"/>
            <a:ext cx="4031615" cy="87366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411164"/>
            <a:ext cx="11885930" cy="87366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7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9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1"/>
            <a:ext cx="10881360" cy="2100261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79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3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3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47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5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3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2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389189"/>
            <a:ext cx="7958772" cy="67586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1" y="2389189"/>
            <a:ext cx="7958773" cy="67586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7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2149160"/>
            <a:ext cx="5656263" cy="89566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90" indent="0">
              <a:buNone/>
              <a:defRPr sz="2600" b="1"/>
            </a:lvl2pPr>
            <a:lvl3pPr marL="1201581" indent="0">
              <a:buNone/>
              <a:defRPr sz="2400" b="1"/>
            </a:lvl3pPr>
            <a:lvl4pPr marL="1802371" indent="0">
              <a:buNone/>
              <a:defRPr sz="2100" b="1"/>
            </a:lvl4pPr>
            <a:lvl5pPr marL="2403162" indent="0">
              <a:buNone/>
              <a:defRPr sz="2100" b="1"/>
            </a:lvl5pPr>
            <a:lvl6pPr marL="3003954" indent="0">
              <a:buNone/>
              <a:defRPr sz="2100" b="1"/>
            </a:lvl6pPr>
            <a:lvl7pPr marL="3604744" indent="0">
              <a:buNone/>
              <a:defRPr sz="2100" b="1"/>
            </a:lvl7pPr>
            <a:lvl8pPr marL="4205535" indent="0">
              <a:buNone/>
              <a:defRPr sz="2100" b="1"/>
            </a:lvl8pPr>
            <a:lvl9pPr marL="48063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3044826"/>
            <a:ext cx="5656263" cy="553180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8" y="2149160"/>
            <a:ext cx="5658485" cy="89566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90" indent="0">
              <a:buNone/>
              <a:defRPr sz="2600" b="1"/>
            </a:lvl2pPr>
            <a:lvl3pPr marL="1201581" indent="0">
              <a:buNone/>
              <a:defRPr sz="2400" b="1"/>
            </a:lvl3pPr>
            <a:lvl4pPr marL="1802371" indent="0">
              <a:buNone/>
              <a:defRPr sz="2100" b="1"/>
            </a:lvl4pPr>
            <a:lvl5pPr marL="2403162" indent="0">
              <a:buNone/>
              <a:defRPr sz="2100" b="1"/>
            </a:lvl5pPr>
            <a:lvl6pPr marL="3003954" indent="0">
              <a:buNone/>
              <a:defRPr sz="2100" b="1"/>
            </a:lvl6pPr>
            <a:lvl7pPr marL="3604744" indent="0">
              <a:buNone/>
              <a:defRPr sz="2100" b="1"/>
            </a:lvl7pPr>
            <a:lvl8pPr marL="4205535" indent="0">
              <a:buNone/>
              <a:defRPr sz="2100" b="1"/>
            </a:lvl8pPr>
            <a:lvl9pPr marL="48063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8" y="3044826"/>
            <a:ext cx="5658485" cy="553180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0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9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9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9"/>
          </a:xfrm>
        </p:spPr>
        <p:txBody>
          <a:bodyPr/>
          <a:lstStyle>
            <a:lvl1pPr marL="0" indent="0">
              <a:buNone/>
              <a:defRPr sz="1800"/>
            </a:lvl1pPr>
            <a:lvl2pPr marL="600790" indent="0">
              <a:buNone/>
              <a:defRPr sz="1600"/>
            </a:lvl2pPr>
            <a:lvl3pPr marL="1201581" indent="0">
              <a:buNone/>
              <a:defRPr sz="1300"/>
            </a:lvl3pPr>
            <a:lvl4pPr marL="1802371" indent="0">
              <a:buNone/>
              <a:defRPr sz="1200"/>
            </a:lvl4pPr>
            <a:lvl5pPr marL="2403162" indent="0">
              <a:buNone/>
              <a:defRPr sz="1200"/>
            </a:lvl5pPr>
            <a:lvl6pPr marL="3003954" indent="0">
              <a:buNone/>
              <a:defRPr sz="1200"/>
            </a:lvl6pPr>
            <a:lvl7pPr marL="3604744" indent="0">
              <a:buNone/>
              <a:defRPr sz="1200"/>
            </a:lvl7pPr>
            <a:lvl8pPr marL="4205535" indent="0">
              <a:buNone/>
              <a:defRPr sz="1200"/>
            </a:lvl8pPr>
            <a:lvl9pPr marL="48063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9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200"/>
            </a:lvl1pPr>
            <a:lvl2pPr marL="600790" indent="0">
              <a:buNone/>
              <a:defRPr sz="3700"/>
            </a:lvl2pPr>
            <a:lvl3pPr marL="1201581" indent="0">
              <a:buNone/>
              <a:defRPr sz="3200"/>
            </a:lvl3pPr>
            <a:lvl4pPr marL="1802371" indent="0">
              <a:buNone/>
              <a:defRPr sz="2600"/>
            </a:lvl4pPr>
            <a:lvl5pPr marL="2403162" indent="0">
              <a:buNone/>
              <a:defRPr sz="2600"/>
            </a:lvl5pPr>
            <a:lvl6pPr marL="3003954" indent="0">
              <a:buNone/>
              <a:defRPr sz="2600"/>
            </a:lvl6pPr>
            <a:lvl7pPr marL="3604744" indent="0">
              <a:buNone/>
              <a:defRPr sz="2600"/>
            </a:lvl7pPr>
            <a:lvl8pPr marL="4205535" indent="0">
              <a:buNone/>
              <a:defRPr sz="2600"/>
            </a:lvl8pPr>
            <a:lvl9pPr marL="4806325" indent="0">
              <a:buNone/>
              <a:defRPr sz="2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6"/>
          </a:xfrm>
        </p:spPr>
        <p:txBody>
          <a:bodyPr/>
          <a:lstStyle>
            <a:lvl1pPr marL="0" indent="0">
              <a:buNone/>
              <a:defRPr sz="1800"/>
            </a:lvl1pPr>
            <a:lvl2pPr marL="600790" indent="0">
              <a:buNone/>
              <a:defRPr sz="1600"/>
            </a:lvl2pPr>
            <a:lvl3pPr marL="1201581" indent="0">
              <a:buNone/>
              <a:defRPr sz="1300"/>
            </a:lvl3pPr>
            <a:lvl4pPr marL="1802371" indent="0">
              <a:buNone/>
              <a:defRPr sz="1200"/>
            </a:lvl4pPr>
            <a:lvl5pPr marL="2403162" indent="0">
              <a:buNone/>
              <a:defRPr sz="1200"/>
            </a:lvl5pPr>
            <a:lvl6pPr marL="3003954" indent="0">
              <a:buNone/>
              <a:defRPr sz="1200"/>
            </a:lvl6pPr>
            <a:lvl7pPr marL="3604744" indent="0">
              <a:buNone/>
              <a:defRPr sz="1200"/>
            </a:lvl7pPr>
            <a:lvl8pPr marL="4205535" indent="0">
              <a:buNone/>
              <a:defRPr sz="1200"/>
            </a:lvl8pPr>
            <a:lvl9pPr marL="48063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DFE-3767-47D7-BB9C-4C0D3D1E6F12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8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  <a:prstGeom prst="rect">
            <a:avLst/>
          </a:prstGeom>
        </p:spPr>
        <p:txBody>
          <a:bodyPr vert="horz" lIns="120157" tIns="60080" rIns="120157" bIns="600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6336349"/>
          </a:xfrm>
          <a:prstGeom prst="rect">
            <a:avLst/>
          </a:prstGeom>
        </p:spPr>
        <p:txBody>
          <a:bodyPr vert="horz" lIns="120157" tIns="60080" rIns="120157" bIns="600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0157" tIns="60080" rIns="120157" bIns="6008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0DFE-3767-47D7-BB9C-4C0D3D1E6F12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0157" tIns="60080" rIns="120157" bIns="6008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0157" tIns="60080" rIns="120157" bIns="6008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45C0-ECF4-44E2-99C8-CD6EB5D1A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581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593" indent="-450593" algn="l" defTabSz="1201581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284" indent="-375493" algn="l" defTabSz="1201581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1976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766" indent="-300395" algn="l" defTabSz="120158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558" indent="-300395" algn="l" defTabSz="120158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348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139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929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720" indent="-300395" algn="l" defTabSz="12015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90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581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371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162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954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744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535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325" algn="l" defTabSz="12015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4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541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 Plains Region, TX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7315200"/>
            <a:ext cx="472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region includes the following counties: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Castro, Floyd, Hale, Lamb, and Swisher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9067800"/>
            <a:ext cx="4191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RDM, PCRD &amp; ESRI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541" r="50252" b="6533"/>
          <a:stretch/>
        </p:blipFill>
        <p:spPr>
          <a:xfrm>
            <a:off x="891436" y="1066800"/>
            <a:ext cx="10538564" cy="5119371"/>
          </a:xfrm>
          <a:prstGeom prst="rect">
            <a:avLst/>
          </a:prstGeom>
          <a:ln w="38100">
            <a:solidFill>
              <a:srgbClr val="FF1417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468" t="21247" r="71865" b="22456"/>
          <a:stretch/>
        </p:blipFill>
        <p:spPr>
          <a:xfrm>
            <a:off x="8364415" y="6334145"/>
            <a:ext cx="3048000" cy="28956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0590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8392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2013.2, industry cluster definitions by PCRD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80160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 Plains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Region, Industry Clusters, 2012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Computer &amp; electronic product mfg, Glass &amp; ceramics, Transportation equipment mfg, Electrical equip mfg, and Primary metal mfg do not exist in the region</a:t>
            </a:r>
            <a:endParaRPr lang="en-US" sz="1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58376"/>
              </p:ext>
            </p:extLst>
          </p:nvPr>
        </p:nvGraphicFramePr>
        <p:xfrm>
          <a:off x="228600" y="1676400"/>
          <a:ext cx="12213128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Worksheet" r:id="rId4" imgW="9077277" imgH="4190940" progId="Excel.Sheet.12">
                  <p:embed/>
                </p:oleObj>
              </mc:Choice>
              <mc:Fallback>
                <p:oleObj name="Worksheet" r:id="rId4" imgW="9077277" imgH="41909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676400"/>
                        <a:ext cx="12213128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4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104" y="8229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: ** presents  “Star clusters”.</a:t>
            </a:r>
          </a:p>
          <a:p>
            <a:r>
              <a:rPr lang="en-US" sz="1200" dirty="0" smtClean="0"/>
              <a:t>Data Source: EMSI 2013. 2, industry cluster definitions by PCRD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59541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 Plains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1626"/>
            <a:ext cx="12316540" cy="694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7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78100"/>
            <a:ext cx="4644980" cy="222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5067300"/>
            <a:ext cx="64008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Purdue Center for Regional Development</a:t>
            </a:r>
          </a:p>
          <a:p>
            <a:pPr algn="ctr"/>
            <a:r>
              <a:rPr lang="en-US" dirty="0"/>
              <a:t>Purdue University</a:t>
            </a:r>
          </a:p>
          <a:p>
            <a:pPr algn="ctr"/>
            <a:r>
              <a:rPr lang="en-US" dirty="0"/>
              <a:t>Gerald D. and Edna E. Mann Hall, Suite 266</a:t>
            </a:r>
          </a:p>
          <a:p>
            <a:pPr algn="ctr"/>
            <a:r>
              <a:rPr lang="en-US" dirty="0"/>
              <a:t>203 Martin Jischke Drive</a:t>
            </a:r>
          </a:p>
          <a:p>
            <a:pPr algn="ctr"/>
            <a:r>
              <a:rPr lang="en-US" dirty="0"/>
              <a:t>West Lafayette, IN 47907-2057</a:t>
            </a:r>
          </a:p>
        </p:txBody>
      </p:sp>
    </p:spTree>
    <p:extLst>
      <p:ext uri="{BB962C8B-B14F-4D97-AF65-F5344CB8AC3E}">
        <p14:creationId xmlns:p14="http://schemas.microsoft.com/office/powerpoint/2010/main" val="38383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780970"/>
              </p:ext>
            </p:extLst>
          </p:nvPr>
        </p:nvGraphicFramePr>
        <p:xfrm>
          <a:off x="685799" y="1264264"/>
          <a:ext cx="11506201" cy="7029622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{08FB837D-C827-4EFA-A057-4D05807E0F7C}</a:tableStyleId>
              </a:tblPr>
              <a:tblGrid>
                <a:gridCol w="3315561"/>
                <a:gridCol w="1989336"/>
                <a:gridCol w="3462918"/>
                <a:gridCol w="2738386"/>
              </a:tblGrid>
              <a:tr h="63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Economic &amp; Demographic Attributes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Value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Remarks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Source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b"/>
                </a:tc>
              </a:tr>
              <a:tr h="63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Population (</a:t>
                      </a:r>
                      <a:r>
                        <a:rPr lang="en-US" sz="2000" u="none" strike="noStrike" dirty="0" smtClean="0">
                          <a:effectLst/>
                        </a:rPr>
                        <a:t>2012)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marL="0" algn="r" defTabSz="1201581" rtl="0" eaLnBrk="1" fontAlgn="ctr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72,815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People living in the region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marL="0" algn="r" defTabSz="1201581" rtl="0" eaLnBrk="1" fontAlgn="ctr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Census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383" marR="98383" marT="13158" marB="0" anchor="ctr"/>
                </a:tc>
              </a:tr>
              <a:tr h="63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Jobs </a:t>
                      </a:r>
                      <a:r>
                        <a:rPr lang="en-US" sz="2000" u="none" strike="noStrike" dirty="0" smtClean="0">
                          <a:effectLst/>
                        </a:rPr>
                        <a:t>(2012)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36,797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Full and part-time jobs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(QCEW, BLS; BEA)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94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Average Earnings </a:t>
                      </a:r>
                      <a:r>
                        <a:rPr lang="en-US" sz="2000" u="none" strike="noStrike" dirty="0" smtClean="0">
                          <a:effectLst/>
                        </a:rPr>
                        <a:t>(2012)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$33,655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Include wages, salaries, supplements and proprietor income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(BLS; BEA)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706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Completions (2010)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Students completing a specific course of study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(NCES; IPEDS)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94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GRP, Gross Regional Product </a:t>
                      </a:r>
                      <a:r>
                        <a:rPr lang="en-US" sz="2000" u="none" strike="noStrike" dirty="0">
                          <a:effectLst/>
                        </a:rPr>
                        <a:t>(</a:t>
                      </a:r>
                      <a:r>
                        <a:rPr lang="en-US" sz="2000" u="none" strike="noStrike" dirty="0" smtClean="0">
                          <a:effectLst/>
                        </a:rPr>
                        <a:t>2012)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$1,939,526,721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Final market value of all goods and services produced in the region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(</a:t>
                      </a:r>
                      <a:r>
                        <a:rPr lang="en-US" sz="2000" u="none" strike="noStrike" dirty="0" smtClean="0">
                          <a:effectLst/>
                        </a:rPr>
                        <a:t>BEA; QCEW, BLS)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1259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Exports </a:t>
                      </a:r>
                      <a:r>
                        <a:rPr lang="en-US" sz="2000" u="none" strike="noStrike" dirty="0" smtClean="0">
                          <a:effectLst/>
                        </a:rPr>
                        <a:t>(2012)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$3,966,991,475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$ earned from selling goods and services to </a:t>
                      </a:r>
                      <a:r>
                        <a:rPr lang="en-US" sz="2000" u="none" strike="noStrike" dirty="0" smtClean="0">
                          <a:effectLst/>
                        </a:rPr>
                        <a:t>foreign </a:t>
                      </a:r>
                      <a:r>
                        <a:rPr lang="en-US" sz="2000" u="none" strike="noStrike" dirty="0">
                          <a:effectLst/>
                        </a:rPr>
                        <a:t>and external domestic regions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model (BEA)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  <a:tr h="1259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Imports </a:t>
                      </a:r>
                      <a:r>
                        <a:rPr lang="en-US" sz="2000" u="none" strike="noStrike" dirty="0" smtClean="0">
                          <a:effectLst/>
                        </a:rPr>
                        <a:t>(2012)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$4,224,584,568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$ spent on procuring goods and services from foreign and external domestic region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EMSI model (BEA)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383" marR="98383" marT="13158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541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 Plains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Region: Economic Attributes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5344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2013.1 &amp; Census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90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8044" y="8218532"/>
            <a:ext cx="5257800" cy="576134"/>
            <a:chOff x="838200" y="8978900"/>
            <a:chExt cx="5257800" cy="576134"/>
          </a:xfrm>
        </p:grpSpPr>
        <p:sp>
          <p:nvSpPr>
            <p:cNvPr id="2" name="TextBox 1"/>
            <p:cNvSpPr txBox="1"/>
            <p:nvPr/>
          </p:nvSpPr>
          <p:spPr>
            <a:xfrm>
              <a:off x="838200" y="8978900"/>
              <a:ext cx="525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Note: Label includes cluster name, </a:t>
              </a:r>
              <a:r>
                <a:rPr lang="en-US" sz="1200" dirty="0" smtClean="0">
                  <a:solidFill>
                    <a:srgbClr val="FF0000"/>
                  </a:solidFill>
                </a:rPr>
                <a:t>LQ 2012</a:t>
              </a:r>
              <a:r>
                <a:rPr lang="en-US" sz="1200" dirty="0" smtClean="0"/>
                <a:t>, and Employment 2012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8200" y="9278035"/>
              <a:ext cx="525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Data Source: EMSI 2013. 2, industry cluster definitions by PCRD</a:t>
              </a:r>
              <a:endParaRPr lang="en-US" sz="12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259541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 Plains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269181"/>
              </p:ext>
            </p:extLst>
          </p:nvPr>
        </p:nvGraphicFramePr>
        <p:xfrm>
          <a:off x="-96928" y="1295401"/>
          <a:ext cx="12974728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Worksheet" r:id="rId4" imgW="12201635" imgH="6162750" progId="Excel.Sheet.12">
                  <p:embed/>
                </p:oleObj>
              </mc:Choice>
              <mc:Fallback>
                <p:oleObj name="Worksheet" r:id="rId4" imgW="12201635" imgH="6162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6928" y="1295401"/>
                        <a:ext cx="12974728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3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59541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 Plains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8044" y="8218532"/>
            <a:ext cx="5257800" cy="576134"/>
            <a:chOff x="838200" y="8978900"/>
            <a:chExt cx="5257800" cy="576134"/>
          </a:xfrm>
        </p:grpSpPr>
        <p:sp>
          <p:nvSpPr>
            <p:cNvPr id="16" name="TextBox 15"/>
            <p:cNvSpPr txBox="1"/>
            <p:nvPr/>
          </p:nvSpPr>
          <p:spPr>
            <a:xfrm>
              <a:off x="838200" y="8978900"/>
              <a:ext cx="525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Note: Label includes cluster name, </a:t>
              </a:r>
              <a:r>
                <a:rPr lang="en-US" sz="1200" dirty="0" smtClean="0">
                  <a:solidFill>
                    <a:srgbClr val="FF0000"/>
                  </a:solidFill>
                </a:rPr>
                <a:t>LQ 2012</a:t>
              </a:r>
              <a:r>
                <a:rPr lang="en-US" sz="1200" dirty="0" smtClean="0"/>
                <a:t>, and Employment 2012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0" y="9278035"/>
              <a:ext cx="525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Data Source: EMSI 2013. 2, industry cluster definitions by PCRD</a:t>
              </a:r>
              <a:endParaRPr lang="en-US" sz="1200"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" y="1143000"/>
            <a:ext cx="1278733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5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19601" y="908425"/>
            <a:ext cx="11201400" cy="8586096"/>
            <a:chOff x="190500" y="152400"/>
            <a:chExt cx="8648700" cy="6629401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228600"/>
              <a:ext cx="8382000" cy="6400800"/>
              <a:chOff x="457200" y="228600"/>
              <a:chExt cx="8382000" cy="6400800"/>
            </a:xfrm>
          </p:grpSpPr>
          <p:sp>
            <p:nvSpPr>
              <p:cNvPr id="5" name="Right Arrow 4"/>
              <p:cNvSpPr/>
              <p:nvPr/>
            </p:nvSpPr>
            <p:spPr>
              <a:xfrm>
                <a:off x="457200" y="3276600"/>
                <a:ext cx="8382000" cy="22860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0000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Up Arrow 5"/>
              <p:cNvSpPr/>
              <p:nvPr/>
            </p:nvSpPr>
            <p:spPr>
              <a:xfrm>
                <a:off x="4343400" y="228600"/>
                <a:ext cx="228600" cy="6400800"/>
              </a:xfrm>
              <a:prstGeom prst="upArrow">
                <a:avLst/>
              </a:prstGeom>
              <a:solidFill>
                <a:srgbClr val="FFFF00"/>
              </a:solidFill>
              <a:ln>
                <a:solidFill>
                  <a:srgbClr val="FF0000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4724400" y="191952"/>
              <a:ext cx="4076699" cy="3048000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6071" y="152400"/>
              <a:ext cx="1095259" cy="6297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7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Stars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0500" y="192315"/>
              <a:ext cx="4000500" cy="3048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83656" y="152400"/>
              <a:ext cx="1426218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4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Mature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0500" y="3733801"/>
              <a:ext cx="4000500" cy="3048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3947" y="3657600"/>
              <a:ext cx="3020861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Transforming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724400" y="3733800"/>
              <a:ext cx="4076700" cy="3048000"/>
            </a:xfrm>
            <a:prstGeom prst="roundRect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53944" y="3657600"/>
              <a:ext cx="1754157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Emerging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8700" y="3423920"/>
              <a:ext cx="3657600" cy="23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 e r c e n t    G 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 o w t h    i n    S p e c i a l i z a t i o 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8409" y="262467"/>
              <a:ext cx="308928" cy="309033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1400" dirty="0" smtClean="0"/>
                <a:t>L e v e l    o f    S p e c i a l i z a t i o n</a:t>
              </a:r>
              <a:endParaRPr lang="en-US" sz="1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80160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Industry Cluster Analysis,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2007-2012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6600" y="6078201"/>
            <a:ext cx="48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Advanced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Biomedical/Biotechnical </a:t>
            </a:r>
            <a:r>
              <a:rPr lang="en-US" sz="2000" b="1" dirty="0"/>
              <a:t>(Life Sciences</a:t>
            </a:r>
            <a:r>
              <a:rPr lang="en-US" sz="20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Business </a:t>
            </a:r>
            <a:r>
              <a:rPr lang="en-US" sz="2000" b="1" dirty="0"/>
              <a:t>&amp; Financial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Chemicals &amp; Chemical Based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Education </a:t>
            </a:r>
            <a:r>
              <a:rPr lang="en-US" sz="2000" b="1" dirty="0"/>
              <a:t>&amp; Knowledge </a:t>
            </a:r>
            <a:r>
              <a:rPr lang="en-US" sz="2000" b="1" dirty="0" smtClean="0"/>
              <a:t>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Fabricated Metal Product </a:t>
            </a:r>
            <a:r>
              <a:rPr lang="en-US" sz="2000" b="1" dirty="0" smtClean="0"/>
              <a:t>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Forest &amp; Wood </a:t>
            </a:r>
            <a:r>
              <a:rPr lang="en-US" sz="2000" b="1" dirty="0" smtClean="0"/>
              <a:t>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Manufacturing Supercluster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Printing &amp; </a:t>
            </a:r>
            <a:r>
              <a:rPr lang="en-US" sz="2000" b="1" dirty="0" smtClean="0"/>
              <a:t>Publishing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143000" y="1647089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Agribusiness, Food Processing &amp;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Apparel &amp; Textiles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Transportation &amp; </a:t>
            </a:r>
            <a:r>
              <a:rPr lang="en-US" b="1" dirty="0" smtClean="0"/>
              <a:t>Logistics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7086600" y="1724033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Energy (Fossil &amp; Renewable</a:t>
            </a:r>
            <a:r>
              <a:rPr lang="en-US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Machinery </a:t>
            </a:r>
            <a:r>
              <a:rPr lang="en-US" b="1" dirty="0" smtClean="0"/>
              <a:t>Manufacturing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1143000" y="6181441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Arts, Entertainment, Recreation &amp; Visitor </a:t>
            </a:r>
            <a:r>
              <a:rPr lang="en-US" b="1" dirty="0" smtClean="0"/>
              <a:t>Industries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Defense &amp;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Information Technology &amp; Telecommunications</a:t>
            </a:r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269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59541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 Plains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8044" y="8218532"/>
            <a:ext cx="5257800" cy="576134"/>
            <a:chOff x="838200" y="8978900"/>
            <a:chExt cx="5257800" cy="576134"/>
          </a:xfrm>
        </p:grpSpPr>
        <p:sp>
          <p:nvSpPr>
            <p:cNvPr id="17" name="TextBox 16"/>
            <p:cNvSpPr txBox="1"/>
            <p:nvPr/>
          </p:nvSpPr>
          <p:spPr>
            <a:xfrm>
              <a:off x="838200" y="8978900"/>
              <a:ext cx="525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Note: Label includes cluster name, </a:t>
              </a:r>
              <a:r>
                <a:rPr lang="en-US" sz="1200" dirty="0" smtClean="0">
                  <a:solidFill>
                    <a:srgbClr val="FF0000"/>
                  </a:solidFill>
                </a:rPr>
                <a:t>LQ 2007</a:t>
              </a:r>
              <a:r>
                <a:rPr lang="en-US" sz="1200" dirty="0" smtClean="0"/>
                <a:t>, and Employment 2007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" y="9278035"/>
              <a:ext cx="525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Data Source: EMSI 2013. 2, industry cluster definitions by PCRD</a:t>
              </a:r>
              <a:endParaRPr lang="en-US" sz="1200" dirty="0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306886"/>
              </p:ext>
            </p:extLst>
          </p:nvPr>
        </p:nvGraphicFramePr>
        <p:xfrm>
          <a:off x="47517" y="1143000"/>
          <a:ext cx="13058883" cy="682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Worksheet" r:id="rId4" imgW="11791843" imgH="6162750" progId="Excel.Sheet.12">
                  <p:embed/>
                </p:oleObj>
              </mc:Choice>
              <mc:Fallback>
                <p:oleObj name="Worksheet" r:id="rId4" imgW="11791843" imgH="6162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17" y="1143000"/>
                        <a:ext cx="13058883" cy="6824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03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59541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South Plains Group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8044" y="8218532"/>
            <a:ext cx="5257800" cy="576134"/>
            <a:chOff x="838200" y="8978900"/>
            <a:chExt cx="5257800" cy="576134"/>
          </a:xfrm>
        </p:grpSpPr>
        <p:sp>
          <p:nvSpPr>
            <p:cNvPr id="9" name="TextBox 8"/>
            <p:cNvSpPr txBox="1"/>
            <p:nvPr/>
          </p:nvSpPr>
          <p:spPr>
            <a:xfrm>
              <a:off x="838200" y="8978900"/>
              <a:ext cx="525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Note: Label includes cluster name, </a:t>
              </a:r>
              <a:r>
                <a:rPr lang="en-US" sz="1200" dirty="0" smtClean="0">
                  <a:solidFill>
                    <a:srgbClr val="FF0000"/>
                  </a:solidFill>
                </a:rPr>
                <a:t>LQ 2007</a:t>
              </a:r>
              <a:r>
                <a:rPr lang="en-US" sz="1200" dirty="0" smtClean="0"/>
                <a:t>, and Employment 2007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9278035"/>
              <a:ext cx="525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Data Source: EMSI 2013. 2, industry cluster definitions by PCRD</a:t>
              </a:r>
              <a:endParaRPr lang="en-US" sz="1200"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023"/>
            <a:ext cx="12801600" cy="673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3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280160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Industry Cluster Analysis,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2002-2007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19601" y="908425"/>
            <a:ext cx="11201400" cy="8586096"/>
            <a:chOff x="190500" y="152400"/>
            <a:chExt cx="8648700" cy="6629401"/>
          </a:xfrm>
        </p:grpSpPr>
        <p:grpSp>
          <p:nvGrpSpPr>
            <p:cNvPr id="26" name="Group 25"/>
            <p:cNvGrpSpPr/>
            <p:nvPr/>
          </p:nvGrpSpPr>
          <p:grpSpPr>
            <a:xfrm>
              <a:off x="457200" y="228600"/>
              <a:ext cx="8382000" cy="6400800"/>
              <a:chOff x="457200" y="228600"/>
              <a:chExt cx="8382000" cy="6400800"/>
            </a:xfrm>
          </p:grpSpPr>
          <p:sp>
            <p:nvSpPr>
              <p:cNvPr id="37" name="Right Arrow 36"/>
              <p:cNvSpPr/>
              <p:nvPr/>
            </p:nvSpPr>
            <p:spPr>
              <a:xfrm>
                <a:off x="457200" y="3276600"/>
                <a:ext cx="8382000" cy="22860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0000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Up Arrow 37"/>
              <p:cNvSpPr/>
              <p:nvPr/>
            </p:nvSpPr>
            <p:spPr>
              <a:xfrm>
                <a:off x="4343400" y="228600"/>
                <a:ext cx="228600" cy="6400800"/>
              </a:xfrm>
              <a:prstGeom prst="upArrow">
                <a:avLst/>
              </a:prstGeom>
              <a:solidFill>
                <a:srgbClr val="FFFF00"/>
              </a:solidFill>
              <a:ln>
                <a:solidFill>
                  <a:srgbClr val="FF0000">
                    <a:alpha val="3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4724400" y="191952"/>
              <a:ext cx="4076699" cy="3048000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96071" y="152400"/>
              <a:ext cx="1095259" cy="6297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7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Stars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90500" y="192315"/>
              <a:ext cx="4000500" cy="3048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83656" y="152400"/>
              <a:ext cx="1426218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4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Mature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90500" y="3733801"/>
              <a:ext cx="4000500" cy="3048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53947" y="3657600"/>
              <a:ext cx="3020861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Transforming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724400" y="3733800"/>
              <a:ext cx="4076700" cy="3048000"/>
            </a:xfrm>
            <a:prstGeom prst="roundRect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53944" y="3657600"/>
              <a:ext cx="1754157" cy="57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Emerging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38700" y="3423920"/>
              <a:ext cx="3657600" cy="23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 e r c e n t    G 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 o w t h    i n    S p e c i a l i z a t i o 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28409" y="262467"/>
              <a:ext cx="308928" cy="309033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1400" dirty="0" smtClean="0"/>
                <a:t>L e v e l    o f    S p e c i a l i z a t i o n</a:t>
              </a:r>
              <a:endParaRPr lang="en-US" sz="14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7086600" y="6108680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Arts, Entertainment, Recreation &amp; Visitor </a:t>
            </a:r>
            <a:r>
              <a:rPr lang="en-US" b="1" dirty="0" smtClean="0"/>
              <a:t>Industries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Fabricated Metal Product </a:t>
            </a:r>
            <a:r>
              <a:rPr lang="en-US" b="1" dirty="0" smtClean="0"/>
              <a:t>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Forest &amp; Wood </a:t>
            </a:r>
            <a:r>
              <a:rPr lang="en-US" b="1" dirty="0" smtClean="0"/>
              <a:t>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Manufacturing </a:t>
            </a:r>
            <a:r>
              <a:rPr lang="en-US" b="1" dirty="0" smtClean="0"/>
              <a:t>Supercluster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Printing </a:t>
            </a:r>
            <a:r>
              <a:rPr lang="en-US" b="1" dirty="0"/>
              <a:t>&amp; </a:t>
            </a:r>
            <a:r>
              <a:rPr lang="en-US" b="1" dirty="0" smtClean="0"/>
              <a:t>Publishing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7086600" y="1724033"/>
            <a:ext cx="472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Agribusiness, Food Processing &amp;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Apparel &amp; </a:t>
            </a:r>
            <a:r>
              <a:rPr lang="en-US" b="1" dirty="0" smtClean="0"/>
              <a:t>Textiles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Machinery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Transportation &amp; </a:t>
            </a:r>
            <a:r>
              <a:rPr lang="en-US" b="1" dirty="0" smtClean="0"/>
              <a:t>Logistics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261390" y="6098427"/>
            <a:ext cx="46060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Advanced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Biomedical/Biotechnical (Life Sciences)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Business &amp; Financial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Chemicals &amp; Chemical Based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Defense &amp;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Education &amp; Knowledge 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Energy (Fossil &amp; Renewable</a:t>
            </a:r>
            <a:r>
              <a:rPr lang="en-US" sz="20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Information Technology &amp; </a:t>
            </a:r>
            <a:r>
              <a:rPr lang="en-US" sz="2000" b="1" dirty="0" smtClean="0"/>
              <a:t>Telecommunications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Mining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4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106681"/>
            <a:ext cx="102412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Average Earnings of Industry Clusters, 2012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642" y="8232717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EMSI 2013.2 &amp; 2013.1, industry cluster definitions by PCRD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124977"/>
              </p:ext>
            </p:extLst>
          </p:nvPr>
        </p:nvGraphicFramePr>
        <p:xfrm>
          <a:off x="126642" y="1676400"/>
          <a:ext cx="12336662" cy="611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98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14134</TotalTime>
  <Words>696</Words>
  <Application>Microsoft Office PowerPoint</Application>
  <PresentationFormat>A3 Paper (297x420 mm)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Agricululture Information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Indraneel Kumar</dc:creator>
  <cp:lastModifiedBy>Extension Service</cp:lastModifiedBy>
  <cp:revision>248</cp:revision>
  <cp:lastPrinted>2013-10-14T16:55:52Z</cp:lastPrinted>
  <dcterms:created xsi:type="dcterms:W3CDTF">2013-08-01T20:47:50Z</dcterms:created>
  <dcterms:modified xsi:type="dcterms:W3CDTF">2014-04-08T14:23:14Z</dcterms:modified>
</cp:coreProperties>
</file>