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8" r:id="rId2"/>
    <p:sldMasterId id="2147483822" r:id="rId3"/>
  </p:sldMasterIdLst>
  <p:notesMasterIdLst>
    <p:notesMasterId r:id="rId29"/>
  </p:notesMasterIdLst>
  <p:sldIdLst>
    <p:sldId id="412" r:id="rId4"/>
    <p:sldId id="422" r:id="rId5"/>
    <p:sldId id="414" r:id="rId6"/>
    <p:sldId id="415" r:id="rId7"/>
    <p:sldId id="416" r:id="rId8"/>
    <p:sldId id="417" r:id="rId9"/>
    <p:sldId id="418" r:id="rId10"/>
    <p:sldId id="419" r:id="rId11"/>
    <p:sldId id="420" r:id="rId12"/>
    <p:sldId id="421" r:id="rId13"/>
    <p:sldId id="325" r:id="rId14"/>
    <p:sldId id="349" r:id="rId15"/>
    <p:sldId id="397" r:id="rId16"/>
    <p:sldId id="351" r:id="rId17"/>
    <p:sldId id="352" r:id="rId18"/>
    <p:sldId id="396" r:id="rId19"/>
    <p:sldId id="350" r:id="rId20"/>
    <p:sldId id="398" r:id="rId21"/>
    <p:sldId id="399" r:id="rId22"/>
    <p:sldId id="392" r:id="rId23"/>
    <p:sldId id="393" r:id="rId24"/>
    <p:sldId id="394" r:id="rId25"/>
    <p:sldId id="395" r:id="rId26"/>
    <p:sldId id="410" r:id="rId27"/>
    <p:sldId id="411"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21">
          <p15:clr>
            <a:srgbClr val="A4A3A4"/>
          </p15:clr>
        </p15:guide>
        <p15:guide id="2" orient="horz" pos="1035">
          <p15:clr>
            <a:srgbClr val="A4A3A4"/>
          </p15:clr>
        </p15:guide>
        <p15:guide id="3" orient="horz" pos="4117">
          <p15:clr>
            <a:srgbClr val="A4A3A4"/>
          </p15:clr>
        </p15:guide>
        <p15:guide id="4" pos="496">
          <p15:clr>
            <a:srgbClr val="A4A3A4"/>
          </p15:clr>
        </p15:guide>
        <p15:guide id="5" pos="2384">
          <p15:clr>
            <a:srgbClr val="A4A3A4"/>
          </p15:clr>
        </p15:guide>
        <p15:guide id="6" pos="453">
          <p15:clr>
            <a:srgbClr val="A4A3A4"/>
          </p15:clr>
        </p15:guide>
        <p15:guide id="7" pos="5323">
          <p15:clr>
            <a:srgbClr val="A4A3A4"/>
          </p15:clr>
        </p15:guide>
        <p15:guide id="8" pos="5056">
          <p15:clr>
            <a:srgbClr val="A4A3A4"/>
          </p15:clr>
        </p15:guide>
        <p15:guide id="9" orient="horz" pos="3637">
          <p15:clr>
            <a:srgbClr val="A4A3A4"/>
          </p15:clr>
        </p15:guide>
        <p15:guide id="10" pos="432">
          <p15:clr>
            <a:srgbClr val="A4A3A4"/>
          </p15:clr>
        </p15:guide>
        <p15:guide id="11" orient="horz" pos="763">
          <p15:clr>
            <a:srgbClr val="A4A3A4"/>
          </p15:clr>
        </p15:guide>
        <p15:guide id="12" orient="horz" pos="1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B9C"/>
    <a:srgbClr val="D1D3D4"/>
    <a:srgbClr val="E4E4E4"/>
    <a:srgbClr val="44BF87"/>
    <a:srgbClr val="FBD258"/>
    <a:srgbClr val="DA727E"/>
    <a:srgbClr val="AC6C82"/>
    <a:srgbClr val="685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3" autoAdjust="0"/>
    <p:restoredTop sz="94660" autoAdjust="0"/>
  </p:normalViewPr>
  <p:slideViewPr>
    <p:cSldViewPr snapToGrid="0">
      <p:cViewPr varScale="1">
        <p:scale>
          <a:sx n="116" d="100"/>
          <a:sy n="116" d="100"/>
        </p:scale>
        <p:origin x="762" y="108"/>
      </p:cViewPr>
      <p:guideLst>
        <p:guide orient="horz" pos="421"/>
        <p:guide orient="horz" pos="1035"/>
        <p:guide orient="horz" pos="4117"/>
        <p:guide pos="496"/>
        <p:guide pos="2384"/>
        <p:guide pos="453"/>
        <p:guide pos="5323"/>
        <p:guide pos="5056"/>
        <p:guide orient="horz" pos="3637"/>
        <p:guide pos="432"/>
        <p:guide orient="horz" pos="763"/>
        <p:guide orient="horz" pos="1328"/>
      </p:guideLst>
    </p:cSldViewPr>
  </p:slideViewPr>
  <p:outlineViewPr>
    <p:cViewPr>
      <p:scale>
        <a:sx n="33" d="100"/>
        <a:sy n="33" d="100"/>
      </p:scale>
      <p:origin x="0" y="1716"/>
    </p:cViewPr>
  </p:outlin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1144PRODGIS2\Dobis_Elizabeth\Francisco\PCRD\Region_EIRPC_IN\Agbusiness_Industry_I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144PRODGIS2\Dobis_Elizabeth\Francisco\PCRD\Region_EIRPC_IN\AdvancedMateiral_Industry_IO.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lumMod val="65000"/>
                    <a:lumOff val="35000"/>
                  </a:schemeClr>
                </a:solidFill>
              </a:defRPr>
            </a:pPr>
            <a:r>
              <a:rPr lang="en-US" sz="1400" b="0" dirty="0">
                <a:solidFill>
                  <a:schemeClr val="tx1">
                    <a:lumMod val="65000"/>
                    <a:lumOff val="35000"/>
                  </a:schemeClr>
                </a:solidFill>
                <a:latin typeface="Franklin Gothic Book" panose="020B0503020102020204" pitchFamily="34" charset="0"/>
              </a:rPr>
              <a:t>Leakage</a:t>
            </a:r>
            <a:r>
              <a:rPr lang="en-US" sz="1400" b="0" baseline="0" dirty="0">
                <a:solidFill>
                  <a:schemeClr val="tx1">
                    <a:lumMod val="65000"/>
                    <a:lumOff val="35000"/>
                  </a:schemeClr>
                </a:solidFill>
                <a:latin typeface="Franklin Gothic Book" panose="020B0503020102020204" pitchFamily="34" charset="0"/>
              </a:rPr>
              <a:t> Analysis, 2013</a:t>
            </a:r>
            <a:endParaRPr lang="en-US" sz="1400" b="0" dirty="0">
              <a:solidFill>
                <a:schemeClr val="tx1">
                  <a:lumMod val="65000"/>
                  <a:lumOff val="35000"/>
                </a:schemeClr>
              </a:solidFill>
              <a:latin typeface="Franklin Gothic Book" panose="020B0503020102020204" pitchFamily="34" charset="0"/>
            </a:endParaRPr>
          </a:p>
        </c:rich>
      </c:tx>
      <c:layout/>
      <c:overlay val="0"/>
    </c:title>
    <c:autoTitleDeleted val="0"/>
    <c:plotArea>
      <c:layout>
        <c:manualLayout>
          <c:layoutTarget val="inner"/>
          <c:xMode val="edge"/>
          <c:yMode val="edge"/>
          <c:x val="0.38906694872196357"/>
          <c:y val="7.6071003172796178E-2"/>
          <c:w val="0.58498939629727864"/>
          <c:h val="0.78794822333955239"/>
        </c:manualLayout>
      </c:layout>
      <c:barChart>
        <c:barDir val="bar"/>
        <c:grouping val="stacked"/>
        <c:varyColors val="0"/>
        <c:ser>
          <c:idx val="0"/>
          <c:order val="0"/>
          <c:tx>
            <c:v>Within Region</c:v>
          </c:tx>
          <c:spPr>
            <a:solidFill>
              <a:srgbClr val="208B9C"/>
            </a:solidFill>
            <a:ln w="25400">
              <a:noFill/>
            </a:ln>
          </c:spPr>
          <c:invertIfNegative val="0"/>
          <c:cat>
            <c:strRef>
              <c:f>Sheet1!$B$2:$B$16</c:f>
              <c:strCache>
                <c:ptCount val="15"/>
                <c:pt idx="0">
                  <c:v>General Freight Trucking, Long-Distance, Truckload</c:v>
                </c:pt>
                <c:pt idx="1">
                  <c:v>Fluid Milk Manufacturing</c:v>
                </c:pt>
                <c:pt idx="2">
                  <c:v>Metal Can Manufacturing**</c:v>
                </c:pt>
                <c:pt idx="3">
                  <c:v>Flour Milling**</c:v>
                </c:pt>
                <c:pt idx="4">
                  <c:v>Meat Processed from Carcasses**</c:v>
                </c:pt>
                <c:pt idx="5">
                  <c:v>Wet Corn Milling**</c:v>
                </c:pt>
                <c:pt idx="6">
                  <c:v>Fats and Oils Refining and Blending**</c:v>
                </c:pt>
                <c:pt idx="7">
                  <c:v>Rail transportation</c:v>
                </c:pt>
                <c:pt idx="8">
                  <c:v>Animal (except Poultry) Slaughtering</c:v>
                </c:pt>
                <c:pt idx="9">
                  <c:v>Soybean and Other Oilseed Processing**</c:v>
                </c:pt>
                <c:pt idx="10">
                  <c:v>Wholesale Trade Agents and Brokers</c:v>
                </c:pt>
                <c:pt idx="11">
                  <c:v>Corporate, Subsidiary, and Regional Managing Offices</c:v>
                </c:pt>
                <c:pt idx="12">
                  <c:v>Other Animal Food Manufacturing</c:v>
                </c:pt>
                <c:pt idx="13">
                  <c:v>Animal Production and Aquaculture</c:v>
                </c:pt>
                <c:pt idx="14">
                  <c:v>Crop Production</c:v>
                </c:pt>
              </c:strCache>
            </c:strRef>
          </c:cat>
          <c:val>
            <c:numRef>
              <c:f>Sheet1!$D$2:$D$16</c:f>
              <c:numCache>
                <c:formatCode>"$"#,##0;[Red]\ \("$"#,##0\)</c:formatCode>
                <c:ptCount val="15"/>
                <c:pt idx="0">
                  <c:v>2712205.691290698</c:v>
                </c:pt>
                <c:pt idx="1">
                  <c:v>1951179.5843326289</c:v>
                </c:pt>
                <c:pt idx="2">
                  <c:v>0</c:v>
                </c:pt>
                <c:pt idx="3">
                  <c:v>0</c:v>
                </c:pt>
                <c:pt idx="4">
                  <c:v>0</c:v>
                </c:pt>
                <c:pt idx="5">
                  <c:v>0</c:v>
                </c:pt>
                <c:pt idx="6">
                  <c:v>0</c:v>
                </c:pt>
                <c:pt idx="7">
                  <c:v>1008690.6833696458</c:v>
                </c:pt>
                <c:pt idx="8">
                  <c:v>21600.865967567504</c:v>
                </c:pt>
                <c:pt idx="9">
                  <c:v>0</c:v>
                </c:pt>
                <c:pt idx="10">
                  <c:v>723675.29778935493</c:v>
                </c:pt>
                <c:pt idx="11">
                  <c:v>615653.07248348102</c:v>
                </c:pt>
                <c:pt idx="12">
                  <c:v>12054570.465808446</c:v>
                </c:pt>
                <c:pt idx="13">
                  <c:v>7030687.445276577</c:v>
                </c:pt>
                <c:pt idx="14">
                  <c:v>8000828.9823406637</c:v>
                </c:pt>
              </c:numCache>
            </c:numRef>
          </c:val>
        </c:ser>
        <c:ser>
          <c:idx val="1"/>
          <c:order val="1"/>
          <c:tx>
            <c:v>Outside Region</c:v>
          </c:tx>
          <c:spPr>
            <a:solidFill>
              <a:schemeClr val="accent6"/>
            </a:solidFill>
            <a:ln w="25400">
              <a:noFill/>
            </a:ln>
          </c:spPr>
          <c:invertIfNegative val="0"/>
          <c:cat>
            <c:strRef>
              <c:f>Sheet1!$B$2:$B$16</c:f>
              <c:strCache>
                <c:ptCount val="15"/>
                <c:pt idx="0">
                  <c:v>General Freight Trucking, Long-Distance, Truckload</c:v>
                </c:pt>
                <c:pt idx="1">
                  <c:v>Fluid Milk Manufacturing</c:v>
                </c:pt>
                <c:pt idx="2">
                  <c:v>Metal Can Manufacturing**</c:v>
                </c:pt>
                <c:pt idx="3">
                  <c:v>Flour Milling**</c:v>
                </c:pt>
                <c:pt idx="4">
                  <c:v>Meat Processed from Carcasses**</c:v>
                </c:pt>
                <c:pt idx="5">
                  <c:v>Wet Corn Milling**</c:v>
                </c:pt>
                <c:pt idx="6">
                  <c:v>Fats and Oils Refining and Blending**</c:v>
                </c:pt>
                <c:pt idx="7">
                  <c:v>Rail transportation</c:v>
                </c:pt>
                <c:pt idx="8">
                  <c:v>Animal (except Poultry) Slaughtering</c:v>
                </c:pt>
                <c:pt idx="9">
                  <c:v>Soybean and Other Oilseed Processing**</c:v>
                </c:pt>
                <c:pt idx="10">
                  <c:v>Wholesale Trade Agents and Brokers</c:v>
                </c:pt>
                <c:pt idx="11">
                  <c:v>Corporate, Subsidiary, and Regional Managing Offices</c:v>
                </c:pt>
                <c:pt idx="12">
                  <c:v>Other Animal Food Manufacturing</c:v>
                </c:pt>
                <c:pt idx="13">
                  <c:v>Animal Production and Aquaculture</c:v>
                </c:pt>
                <c:pt idx="14">
                  <c:v>Crop Production</c:v>
                </c:pt>
              </c:strCache>
            </c:strRef>
          </c:cat>
          <c:val>
            <c:numRef>
              <c:f>Sheet1!$E$2:$E$16</c:f>
              <c:numCache>
                <c:formatCode>"$"#,##0;[Red]\ \("$"#,##0\)</c:formatCode>
                <c:ptCount val="15"/>
                <c:pt idx="0">
                  <c:v>4807131.9730093023</c:v>
                </c:pt>
                <c:pt idx="1">
                  <c:v>5696841.1790673705</c:v>
                </c:pt>
                <c:pt idx="2">
                  <c:v>9897579.6071899999</c:v>
                </c:pt>
                <c:pt idx="3">
                  <c:v>9997842.4928600006</c:v>
                </c:pt>
                <c:pt idx="4">
                  <c:v>10461139.6306</c:v>
                </c:pt>
                <c:pt idx="5">
                  <c:v>10865890.171</c:v>
                </c:pt>
                <c:pt idx="6">
                  <c:v>10960687.163899999</c:v>
                </c:pt>
                <c:pt idx="7">
                  <c:v>9954294.0815259703</c:v>
                </c:pt>
                <c:pt idx="8">
                  <c:v>11580375.979429184</c:v>
                </c:pt>
                <c:pt idx="9">
                  <c:v>12808115.9482</c:v>
                </c:pt>
                <c:pt idx="10">
                  <c:v>12515005.750514617</c:v>
                </c:pt>
                <c:pt idx="11">
                  <c:v>14640768.423921097</c:v>
                </c:pt>
                <c:pt idx="12">
                  <c:v>28233550.264891557</c:v>
                </c:pt>
                <c:pt idx="13">
                  <c:v>68079955.209908396</c:v>
                </c:pt>
                <c:pt idx="14">
                  <c:v>84475992.222596318</c:v>
                </c:pt>
              </c:numCache>
            </c:numRef>
          </c:val>
        </c:ser>
        <c:dLbls>
          <c:showLegendKey val="0"/>
          <c:showVal val="0"/>
          <c:showCatName val="0"/>
          <c:showSerName val="0"/>
          <c:showPercent val="0"/>
          <c:showBubbleSize val="0"/>
        </c:dLbls>
        <c:gapWidth val="100"/>
        <c:overlap val="100"/>
        <c:axId val="443030240"/>
        <c:axId val="443030632"/>
      </c:barChart>
      <c:catAx>
        <c:axId val="443030240"/>
        <c:scaling>
          <c:orientation val="minMax"/>
        </c:scaling>
        <c:delete val="0"/>
        <c:axPos val="l"/>
        <c:title>
          <c:tx>
            <c:rich>
              <a:bodyPr/>
              <a:lstStyle/>
              <a:p>
                <a:pPr>
                  <a:defRPr>
                    <a:solidFill>
                      <a:schemeClr val="tx1">
                        <a:lumMod val="65000"/>
                        <a:lumOff val="35000"/>
                      </a:schemeClr>
                    </a:solidFill>
                  </a:defRPr>
                </a:pPr>
                <a:r>
                  <a:rPr lang="en-US" dirty="0">
                    <a:solidFill>
                      <a:schemeClr val="tx1">
                        <a:lumMod val="65000"/>
                        <a:lumOff val="35000"/>
                      </a:schemeClr>
                    </a:solidFill>
                    <a:latin typeface="Franklin Gothic Book" panose="020B0503020102020204" pitchFamily="34" charset="0"/>
                  </a:rPr>
                  <a:t>Top Input Sectors</a:t>
                </a:r>
              </a:p>
            </c:rich>
          </c:tx>
          <c:layout>
            <c:manualLayout>
              <c:xMode val="edge"/>
              <c:yMode val="edge"/>
              <c:x val="5.0269544275193976E-3"/>
              <c:y val="0.35345791814054223"/>
            </c:manualLayout>
          </c:layout>
          <c:overlay val="0"/>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43030632"/>
        <c:crosses val="autoZero"/>
        <c:auto val="1"/>
        <c:lblAlgn val="ctr"/>
        <c:lblOffset val="100"/>
        <c:noMultiLvlLbl val="0"/>
      </c:catAx>
      <c:valAx>
        <c:axId val="443030632"/>
        <c:scaling>
          <c:orientation val="minMax"/>
          <c:max val="100000000"/>
          <c:min val="0"/>
        </c:scaling>
        <c:delete val="0"/>
        <c:axPos val="b"/>
        <c:majorGridlines>
          <c:spPr>
            <a:ln>
              <a:solidFill>
                <a:schemeClr val="bg1">
                  <a:lumMod val="85000"/>
                </a:schemeClr>
              </a:solidFill>
            </a:ln>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latin typeface="Franklin Gothic Book" panose="020B0503020102020204" pitchFamily="34" charset="0"/>
                  </a:rPr>
                  <a:t>$ </a:t>
                </a:r>
                <a:r>
                  <a:rPr lang="en-US" sz="1200" b="1" dirty="0" smtClean="0">
                    <a:latin typeface="Franklin Gothic Book" panose="020B0503020102020204" pitchFamily="34" charset="0"/>
                  </a:rPr>
                  <a:t>Millions</a:t>
                </a:r>
                <a:endParaRPr lang="en-US" sz="1200" b="1" dirty="0">
                  <a:latin typeface="Franklin Gothic Book" panose="020B0503020102020204" pitchFamily="34" charset="0"/>
                </a:endParaRPr>
              </a:p>
            </c:rich>
          </c:tx>
          <c:layout/>
          <c:overlay val="0"/>
          <c:spPr>
            <a:noFill/>
            <a:ln w="25400">
              <a:noFill/>
            </a:ln>
          </c:spPr>
        </c:title>
        <c:numFmt formatCode="#,##0,," sourceLinked="0"/>
        <c:majorTickMark val="none"/>
        <c:minorTickMark val="none"/>
        <c:tickLblPos val="nextTo"/>
        <c:spPr>
          <a:ln w="12700">
            <a:solidFill>
              <a:schemeClr val="bg1">
                <a:lumMod val="75000"/>
              </a:schemeClr>
            </a:solid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43030240"/>
        <c:crosses val="autoZero"/>
        <c:crossBetween val="between"/>
      </c:valAx>
      <c:spPr>
        <a:noFill/>
        <a:ln w="25400">
          <a:noFill/>
        </a:ln>
      </c:spPr>
    </c:plotArea>
    <c:legend>
      <c:legendPos val="b"/>
      <c:layout>
        <c:manualLayout>
          <c:xMode val="edge"/>
          <c:yMode val="edge"/>
          <c:x val="0.6754670907690159"/>
          <c:y val="0.76376629067202295"/>
          <c:w val="0.26353272627925117"/>
          <c:h val="4.687537551781928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lumMod val="65000"/>
                    <a:lumOff val="35000"/>
                  </a:schemeClr>
                </a:solidFill>
              </a:defRPr>
            </a:pPr>
            <a:r>
              <a:rPr lang="en-US" b="0" dirty="0">
                <a:solidFill>
                  <a:schemeClr val="tx1">
                    <a:lumMod val="65000"/>
                    <a:lumOff val="35000"/>
                  </a:schemeClr>
                </a:solidFill>
                <a:latin typeface="Franklin Gothic Book" panose="020B0503020102020204" pitchFamily="34" charset="0"/>
              </a:rPr>
              <a:t>Leakage Analysis, 2013</a:t>
            </a:r>
          </a:p>
        </c:rich>
      </c:tx>
      <c:layout/>
      <c:overlay val="0"/>
    </c:title>
    <c:autoTitleDeleted val="0"/>
    <c:plotArea>
      <c:layout>
        <c:manualLayout>
          <c:layoutTarget val="inner"/>
          <c:xMode val="edge"/>
          <c:yMode val="edge"/>
          <c:x val="0.45693342953979493"/>
          <c:y val="8.0555555555555561E-2"/>
          <c:w val="0.51712285964254467"/>
          <c:h val="0.79922659667541562"/>
        </c:manualLayout>
      </c:layout>
      <c:barChart>
        <c:barDir val="bar"/>
        <c:grouping val="stacked"/>
        <c:varyColors val="0"/>
        <c:ser>
          <c:idx val="0"/>
          <c:order val="0"/>
          <c:tx>
            <c:v>Within Region</c:v>
          </c:tx>
          <c:spPr>
            <a:solidFill>
              <a:srgbClr val="208B9C"/>
            </a:solidFill>
            <a:ln w="25400">
              <a:noFill/>
            </a:ln>
          </c:spPr>
          <c:invertIfNegative val="0"/>
          <c:cat>
            <c:strRef>
              <c:f>Sheet1!$B$2:$B$16</c:f>
              <c:strCache>
                <c:ptCount val="15"/>
                <c:pt idx="0">
                  <c:v>Lessors of Nonfi. Intangible Assets (excpt. Copyrighted Works)**</c:v>
                </c:pt>
                <c:pt idx="1">
                  <c:v>Unlaminated Plastics Film and Sheet (except Packaging) Mftg</c:v>
                </c:pt>
                <c:pt idx="2">
                  <c:v>Alumina Refining and Primary Aluminum Production**</c:v>
                </c:pt>
                <c:pt idx="3">
                  <c:v>Rail transportation</c:v>
                </c:pt>
                <c:pt idx="4">
                  <c:v>Secondary Smelting and Alloying of Aluminum**</c:v>
                </c:pt>
                <c:pt idx="5">
                  <c:v>Motor Vehicle Metal Stamping</c:v>
                </c:pt>
                <c:pt idx="6">
                  <c:v>Wholesale Trade Agents and Brokers</c:v>
                </c:pt>
                <c:pt idx="7">
                  <c:v>All Other Basic Organic Chemical Manufacturing</c:v>
                </c:pt>
                <c:pt idx="8">
                  <c:v>Petrochemical Manufacturing**</c:v>
                </c:pt>
                <c:pt idx="9">
                  <c:v>Machine Shops</c:v>
                </c:pt>
                <c:pt idx="10">
                  <c:v>Nonferrous Metal (except Aluminum) Smelting and Refining**</c:v>
                </c:pt>
                <c:pt idx="11">
                  <c:v>Iron and Steel Mills and Ferroalloy Manufacturing**</c:v>
                </c:pt>
                <c:pt idx="12">
                  <c:v>Copper Rolling, Drawing, Extruding, and Alloying</c:v>
                </c:pt>
                <c:pt idx="13">
                  <c:v>Corporate, Subsidiary, and Regional Managing Offices</c:v>
                </c:pt>
                <c:pt idx="14">
                  <c:v>Plastics Material and Resin Manufacturing**</c:v>
                </c:pt>
              </c:strCache>
            </c:strRef>
          </c:cat>
          <c:val>
            <c:numRef>
              <c:f>Sheet1!$D$2:$D$16</c:f>
              <c:numCache>
                <c:formatCode>"$"#,##0;[Red]\ \("$"#,##0\)</c:formatCode>
                <c:ptCount val="15"/>
                <c:pt idx="0">
                  <c:v>0</c:v>
                </c:pt>
                <c:pt idx="1">
                  <c:v>2799212.8235417949</c:v>
                </c:pt>
                <c:pt idx="2">
                  <c:v>0</c:v>
                </c:pt>
                <c:pt idx="3">
                  <c:v>906659.56243269239</c:v>
                </c:pt>
                <c:pt idx="4">
                  <c:v>0</c:v>
                </c:pt>
                <c:pt idx="5">
                  <c:v>253990.12246083989</c:v>
                </c:pt>
                <c:pt idx="6">
                  <c:v>551838.58132520248</c:v>
                </c:pt>
                <c:pt idx="7">
                  <c:v>315422.53310070594</c:v>
                </c:pt>
                <c:pt idx="8">
                  <c:v>0</c:v>
                </c:pt>
                <c:pt idx="9">
                  <c:v>1733653.7738625172</c:v>
                </c:pt>
                <c:pt idx="10">
                  <c:v>0</c:v>
                </c:pt>
                <c:pt idx="11">
                  <c:v>0</c:v>
                </c:pt>
                <c:pt idx="12">
                  <c:v>8388028.4825794715</c:v>
                </c:pt>
                <c:pt idx="13">
                  <c:v>1540825.3846408085</c:v>
                </c:pt>
                <c:pt idx="14">
                  <c:v>0</c:v>
                </c:pt>
              </c:numCache>
            </c:numRef>
          </c:val>
        </c:ser>
        <c:ser>
          <c:idx val="1"/>
          <c:order val="1"/>
          <c:tx>
            <c:v>Outside Region</c:v>
          </c:tx>
          <c:spPr>
            <a:solidFill>
              <a:schemeClr val="accent6"/>
            </a:solidFill>
            <a:ln w="25400">
              <a:noFill/>
            </a:ln>
          </c:spPr>
          <c:invertIfNegative val="0"/>
          <c:cat>
            <c:strRef>
              <c:f>Sheet1!$B$2:$B$16</c:f>
              <c:strCache>
                <c:ptCount val="15"/>
                <c:pt idx="0">
                  <c:v>Lessors of Nonfi. Intangible Assets (excpt. Copyrighted Works)**</c:v>
                </c:pt>
                <c:pt idx="1">
                  <c:v>Unlaminated Plastics Film and Sheet (except Packaging) Mftg</c:v>
                </c:pt>
                <c:pt idx="2">
                  <c:v>Alumina Refining and Primary Aluminum Production**</c:v>
                </c:pt>
                <c:pt idx="3">
                  <c:v>Rail transportation</c:v>
                </c:pt>
                <c:pt idx="4">
                  <c:v>Secondary Smelting and Alloying of Aluminum**</c:v>
                </c:pt>
                <c:pt idx="5">
                  <c:v>Motor Vehicle Metal Stamping</c:v>
                </c:pt>
                <c:pt idx="6">
                  <c:v>Wholesale Trade Agents and Brokers</c:v>
                </c:pt>
                <c:pt idx="7">
                  <c:v>All Other Basic Organic Chemical Manufacturing</c:v>
                </c:pt>
                <c:pt idx="8">
                  <c:v>Petrochemical Manufacturing**</c:v>
                </c:pt>
                <c:pt idx="9">
                  <c:v>Machine Shops</c:v>
                </c:pt>
                <c:pt idx="10">
                  <c:v>Nonferrous Metal (except Aluminum) Smelting and Refining**</c:v>
                </c:pt>
                <c:pt idx="11">
                  <c:v>Iron and Steel Mills and Ferroalloy Manufacturing**</c:v>
                </c:pt>
                <c:pt idx="12">
                  <c:v>Copper Rolling, Drawing, Extruding, and Alloying</c:v>
                </c:pt>
                <c:pt idx="13">
                  <c:v>Corporate, Subsidiary, and Regional Managing Offices</c:v>
                </c:pt>
                <c:pt idx="14">
                  <c:v>Plastics Material and Resin Manufacturing**</c:v>
                </c:pt>
              </c:strCache>
            </c:strRef>
          </c:cat>
          <c:val>
            <c:numRef>
              <c:f>Sheet1!$E$2:$E$16</c:f>
              <c:numCache>
                <c:formatCode>"$"#,##0;[Red]\ \("$"#,##0\)</c:formatCode>
                <c:ptCount val="15"/>
                <c:pt idx="0">
                  <c:v>6651373.1370099997</c:v>
                </c:pt>
                <c:pt idx="1">
                  <c:v>5194387.3348182049</c:v>
                </c:pt>
                <c:pt idx="2">
                  <c:v>8005471.7587599996</c:v>
                </c:pt>
                <c:pt idx="3">
                  <c:v>7163307.4732573079</c:v>
                </c:pt>
                <c:pt idx="4">
                  <c:v>8409392.1204100009</c:v>
                </c:pt>
                <c:pt idx="5">
                  <c:v>9822358.0587401669</c:v>
                </c:pt>
                <c:pt idx="6">
                  <c:v>10149067.264575867</c:v>
                </c:pt>
                <c:pt idx="7">
                  <c:v>14531104.505502263</c:v>
                </c:pt>
                <c:pt idx="8">
                  <c:v>15086662.599199999</c:v>
                </c:pt>
                <c:pt idx="9">
                  <c:v>13355419.078637481</c:v>
                </c:pt>
                <c:pt idx="10">
                  <c:v>25280862.1855</c:v>
                </c:pt>
                <c:pt idx="11">
                  <c:v>28752877.081599999</c:v>
                </c:pt>
                <c:pt idx="12">
                  <c:v>24214117.263920527</c:v>
                </c:pt>
                <c:pt idx="13">
                  <c:v>41876439.865454853</c:v>
                </c:pt>
                <c:pt idx="14">
                  <c:v>60923247.969700001</c:v>
                </c:pt>
              </c:numCache>
            </c:numRef>
          </c:val>
        </c:ser>
        <c:dLbls>
          <c:showLegendKey val="0"/>
          <c:showVal val="0"/>
          <c:showCatName val="0"/>
          <c:showSerName val="0"/>
          <c:showPercent val="0"/>
          <c:showBubbleSize val="0"/>
        </c:dLbls>
        <c:gapWidth val="100"/>
        <c:overlap val="100"/>
        <c:axId val="443031808"/>
        <c:axId val="443032200"/>
      </c:barChart>
      <c:catAx>
        <c:axId val="443031808"/>
        <c:scaling>
          <c:orientation val="minMax"/>
        </c:scaling>
        <c:delete val="0"/>
        <c:axPos val="l"/>
        <c:title>
          <c:tx>
            <c:rich>
              <a:bodyPr/>
              <a:lstStyle/>
              <a:p>
                <a:pPr>
                  <a:defRPr>
                    <a:solidFill>
                      <a:schemeClr val="tx1">
                        <a:lumMod val="65000"/>
                        <a:lumOff val="35000"/>
                      </a:schemeClr>
                    </a:solidFill>
                  </a:defRPr>
                </a:pPr>
                <a:r>
                  <a:rPr lang="en-US" dirty="0">
                    <a:solidFill>
                      <a:schemeClr val="tx1">
                        <a:lumMod val="65000"/>
                        <a:lumOff val="35000"/>
                      </a:schemeClr>
                    </a:solidFill>
                    <a:latin typeface="Franklin Gothic Book" panose="020B0503020102020204" pitchFamily="34" charset="0"/>
                  </a:rPr>
                  <a:t>Top Input Sectors</a:t>
                </a:r>
              </a:p>
            </c:rich>
          </c:tx>
          <c:layout>
            <c:manualLayout>
              <c:xMode val="edge"/>
              <c:yMode val="edge"/>
              <c:x val="7.6484232414981822E-3"/>
              <c:y val="0.36434629097738258"/>
            </c:manualLayout>
          </c:layout>
          <c:overlay val="0"/>
        </c:title>
        <c:numFmt formatCode="General" sourceLinked="1"/>
        <c:majorTickMark val="none"/>
        <c:minorTickMark val="none"/>
        <c:tickLblPos val="nextTo"/>
        <c:spPr>
          <a:noFill/>
          <a:ln w="12700"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43032200"/>
        <c:crosses val="autoZero"/>
        <c:auto val="1"/>
        <c:lblAlgn val="ctr"/>
        <c:lblOffset val="100"/>
        <c:noMultiLvlLbl val="0"/>
      </c:catAx>
      <c:valAx>
        <c:axId val="443032200"/>
        <c:scaling>
          <c:orientation val="minMax"/>
        </c:scaling>
        <c:delete val="0"/>
        <c:axPos val="b"/>
        <c:majorGridlines>
          <c:spPr>
            <a:ln>
              <a:solidFill>
                <a:schemeClr val="bg1">
                  <a:lumMod val="85000"/>
                </a:schemeClr>
              </a:solidFill>
            </a:ln>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latin typeface="Franklin Gothic Book" panose="020B0503020102020204" pitchFamily="34" charset="0"/>
                  </a:rPr>
                  <a:t>$ </a:t>
                </a:r>
                <a:r>
                  <a:rPr lang="en-US" b="1" dirty="0" smtClean="0">
                    <a:latin typeface="Franklin Gothic Book" panose="020B0503020102020204" pitchFamily="34" charset="0"/>
                  </a:rPr>
                  <a:t>Millions</a:t>
                </a:r>
                <a:endParaRPr lang="en-US" b="1" dirty="0">
                  <a:latin typeface="Franklin Gothic Book" panose="020B0503020102020204" pitchFamily="34" charset="0"/>
                </a:endParaRPr>
              </a:p>
            </c:rich>
          </c:tx>
          <c:layout/>
          <c:overlay val="0"/>
          <c:spPr>
            <a:noFill/>
            <a:ln w="25400">
              <a:noFill/>
            </a:ln>
          </c:spPr>
        </c:title>
        <c:numFmt formatCode="#,##0,," sourceLinked="0"/>
        <c:majorTickMark val="none"/>
        <c:minorTickMark val="none"/>
        <c:tickLblPos val="nextTo"/>
        <c:spPr>
          <a:ln w="12700">
            <a:solidFill>
              <a:schemeClr val="bg1">
                <a:lumMod val="75000"/>
              </a:schemeClr>
            </a:solidFill>
          </a:ln>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43031808"/>
        <c:crosses val="autoZero"/>
        <c:crossBetween val="between"/>
      </c:valAx>
      <c:spPr>
        <a:noFill/>
        <a:ln w="25400">
          <a:noFill/>
        </a:ln>
      </c:spPr>
    </c:plotArea>
    <c:legend>
      <c:legendPos val="b"/>
      <c:layout>
        <c:manualLayout>
          <c:xMode val="edge"/>
          <c:yMode val="edge"/>
          <c:x val="0.71448390015077901"/>
          <c:y val="0.78781055978518144"/>
          <c:w val="0.25456916010498687"/>
          <c:h val="4.6875328083989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lumMod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Franklin Gothic Book"/>
                <a:ea typeface="Franklin Gothic Book"/>
                <a:cs typeface="Franklin Gothic Book"/>
              </a:defRPr>
            </a:pPr>
            <a:r>
              <a:rPr lang="en-US" sz="1400" dirty="0"/>
              <a:t>Leakage Analysis, 2013</a:t>
            </a:r>
          </a:p>
        </c:rich>
      </c:tx>
      <c:layout/>
      <c:overlay val="0"/>
    </c:title>
    <c:autoTitleDeleted val="0"/>
    <c:plotArea>
      <c:layout>
        <c:manualLayout>
          <c:layoutTarget val="inner"/>
          <c:xMode val="edge"/>
          <c:yMode val="edge"/>
          <c:x val="0.42938010439864743"/>
          <c:y val="7.6965441819772523E-2"/>
          <c:w val="0.52936437239478662"/>
          <c:h val="0.8107852143482065"/>
        </c:manualLayout>
      </c:layout>
      <c:barChart>
        <c:barDir val="bar"/>
        <c:grouping val="stacked"/>
        <c:varyColors val="0"/>
        <c:ser>
          <c:idx val="0"/>
          <c:order val="0"/>
          <c:tx>
            <c:v>Within Region</c:v>
          </c:tx>
          <c:spPr>
            <a:solidFill>
              <a:srgbClr val="208B9C"/>
            </a:solidFill>
            <a:ln w="25400">
              <a:noFill/>
            </a:ln>
          </c:spPr>
          <c:invertIfNegative val="0"/>
          <c:cat>
            <c:strRef>
              <c:f>Sheet1!$B$2:$B$16</c:f>
              <c:strCache>
                <c:ptCount val="15"/>
                <c:pt idx="0">
                  <c:v>Cheese Manufacturing</c:v>
                </c:pt>
                <c:pt idx="1">
                  <c:v>Offices of Lawyers</c:v>
                </c:pt>
                <c:pt idx="2">
                  <c:v>Cable and Other Subscription Programming</c:v>
                </c:pt>
                <c:pt idx="3">
                  <c:v>Other Activities Related to Real Estate</c:v>
                </c:pt>
                <c:pt idx="4">
                  <c:v>Internet Publishing and Broadcasting and Web Search Portals</c:v>
                </c:pt>
                <c:pt idx="5">
                  <c:v>Radio Stations</c:v>
                </c:pt>
                <c:pt idx="6">
                  <c:v>Lessors of Nonfinan. Intangible Assets (expt Copyrighted Works)**</c:v>
                </c:pt>
                <c:pt idx="7">
                  <c:v>Advertising Agencies</c:v>
                </c:pt>
                <c:pt idx="8">
                  <c:v>Offices of Real Estate Agents and Brokers</c:v>
                </c:pt>
                <c:pt idx="9">
                  <c:v>Independent Artists, Writers, and Performers</c:v>
                </c:pt>
                <c:pt idx="10">
                  <c:v>Lessors of Nonresidential Buildings (except Miniwarehouses)</c:v>
                </c:pt>
                <c:pt idx="11">
                  <c:v>Lessors of Residential Buildings and Dwellings</c:v>
                </c:pt>
                <c:pt idx="12">
                  <c:v>Television Broadcasting</c:v>
                </c:pt>
                <c:pt idx="13">
                  <c:v>Sports Teams and Clubs</c:v>
                </c:pt>
                <c:pt idx="14">
                  <c:v>Corporate, Subsidiary, and Regional Managing Offices</c:v>
                </c:pt>
              </c:strCache>
            </c:strRef>
          </c:cat>
          <c:val>
            <c:numRef>
              <c:f>Sheet1!$D$2:$D$16</c:f>
              <c:numCache>
                <c:formatCode>"$"#,##0;[Red]\ \("$"#,##0\)</c:formatCode>
                <c:ptCount val="15"/>
                <c:pt idx="0">
                  <c:v>21785.800292111766</c:v>
                </c:pt>
                <c:pt idx="1">
                  <c:v>24419.422117895971</c:v>
                </c:pt>
                <c:pt idx="2">
                  <c:v>1931.6568201188165</c:v>
                </c:pt>
                <c:pt idx="3">
                  <c:v>38846.007403805175</c:v>
                </c:pt>
                <c:pt idx="4">
                  <c:v>12435.155581188719</c:v>
                </c:pt>
                <c:pt idx="5">
                  <c:v>382730.3707580716</c:v>
                </c:pt>
                <c:pt idx="6">
                  <c:v>0</c:v>
                </c:pt>
                <c:pt idx="7">
                  <c:v>15971.469410808157</c:v>
                </c:pt>
                <c:pt idx="8">
                  <c:v>72900.407687546205</c:v>
                </c:pt>
                <c:pt idx="9">
                  <c:v>58499.992677519454</c:v>
                </c:pt>
                <c:pt idx="10">
                  <c:v>121550.62468429937</c:v>
                </c:pt>
                <c:pt idx="11">
                  <c:v>163992.54617084734</c:v>
                </c:pt>
                <c:pt idx="12">
                  <c:v>145392.09242776124</c:v>
                </c:pt>
                <c:pt idx="13">
                  <c:v>66931.973948375948</c:v>
                </c:pt>
                <c:pt idx="14">
                  <c:v>54930.368722922307</c:v>
                </c:pt>
              </c:numCache>
            </c:numRef>
          </c:val>
        </c:ser>
        <c:ser>
          <c:idx val="1"/>
          <c:order val="1"/>
          <c:tx>
            <c:v>Outside Region</c:v>
          </c:tx>
          <c:spPr>
            <a:solidFill>
              <a:srgbClr val="F79646"/>
            </a:solidFill>
            <a:ln w="25400">
              <a:noFill/>
            </a:ln>
          </c:spPr>
          <c:invertIfNegative val="0"/>
          <c:cat>
            <c:strRef>
              <c:f>Sheet1!$B$2:$B$16</c:f>
              <c:strCache>
                <c:ptCount val="15"/>
                <c:pt idx="0">
                  <c:v>Cheese Manufacturing</c:v>
                </c:pt>
                <c:pt idx="1">
                  <c:v>Offices of Lawyers</c:v>
                </c:pt>
                <c:pt idx="2">
                  <c:v>Cable and Other Subscription Programming</c:v>
                </c:pt>
                <c:pt idx="3">
                  <c:v>Other Activities Related to Real Estate</c:v>
                </c:pt>
                <c:pt idx="4">
                  <c:v>Internet Publishing and Broadcasting and Web Search Portals</c:v>
                </c:pt>
                <c:pt idx="5">
                  <c:v>Radio Stations</c:v>
                </c:pt>
                <c:pt idx="6">
                  <c:v>Lessors of Nonfinan. Intangible Assets (expt Copyrighted Works)**</c:v>
                </c:pt>
                <c:pt idx="7">
                  <c:v>Advertising Agencies</c:v>
                </c:pt>
                <c:pt idx="8">
                  <c:v>Offices of Real Estate Agents and Brokers</c:v>
                </c:pt>
                <c:pt idx="9">
                  <c:v>Independent Artists, Writers, and Performers</c:v>
                </c:pt>
                <c:pt idx="10">
                  <c:v>Lessors of Nonresidential Buildings (except Miniwarehouses)</c:v>
                </c:pt>
                <c:pt idx="11">
                  <c:v>Lessors of Residential Buildings and Dwellings</c:v>
                </c:pt>
                <c:pt idx="12">
                  <c:v>Television Broadcasting</c:v>
                </c:pt>
                <c:pt idx="13">
                  <c:v>Sports Teams and Clubs</c:v>
                </c:pt>
                <c:pt idx="14">
                  <c:v>Corporate, Subsidiary, and Regional Managing Offices</c:v>
                </c:pt>
              </c:strCache>
            </c:strRef>
          </c:cat>
          <c:val>
            <c:numRef>
              <c:f>Sheet1!$E$2:$E$16</c:f>
              <c:numCache>
                <c:formatCode>"$"#,##0;[Red]\ \("$"#,##0\)</c:formatCode>
                <c:ptCount val="15"/>
                <c:pt idx="0">
                  <c:v>332012.0700739944</c:v>
                </c:pt>
                <c:pt idx="1">
                  <c:v>362904.0994060653</c:v>
                </c:pt>
                <c:pt idx="2">
                  <c:v>404038.19473769853</c:v>
                </c:pt>
                <c:pt idx="3">
                  <c:v>380042.78268440429</c:v>
                </c:pt>
                <c:pt idx="4">
                  <c:v>441542.41811981128</c:v>
                </c:pt>
                <c:pt idx="5">
                  <c:v>84350.488892928406</c:v>
                </c:pt>
                <c:pt idx="6">
                  <c:v>509941.12799100002</c:v>
                </c:pt>
                <c:pt idx="7">
                  <c:v>566181.79394895898</c:v>
                </c:pt>
                <c:pt idx="8">
                  <c:v>525661.95132745383</c:v>
                </c:pt>
                <c:pt idx="9">
                  <c:v>561599.75156872848</c:v>
                </c:pt>
                <c:pt idx="10">
                  <c:v>658422.81937670067</c:v>
                </c:pt>
                <c:pt idx="11">
                  <c:v>686002.49631715263</c:v>
                </c:pt>
                <c:pt idx="12">
                  <c:v>1007478.6693422388</c:v>
                </c:pt>
                <c:pt idx="13">
                  <c:v>1098273.6547012746</c:v>
                </c:pt>
                <c:pt idx="14">
                  <c:v>1443169.5239464785</c:v>
                </c:pt>
              </c:numCache>
            </c:numRef>
          </c:val>
        </c:ser>
        <c:dLbls>
          <c:showLegendKey val="0"/>
          <c:showVal val="0"/>
          <c:showCatName val="0"/>
          <c:showSerName val="0"/>
          <c:showPercent val="0"/>
          <c:showBubbleSize val="0"/>
        </c:dLbls>
        <c:gapWidth val="85"/>
        <c:overlap val="100"/>
        <c:axId val="760676176"/>
        <c:axId val="760673824"/>
      </c:barChart>
      <c:catAx>
        <c:axId val="760676176"/>
        <c:scaling>
          <c:orientation val="minMax"/>
        </c:scaling>
        <c:delete val="0"/>
        <c:axPos val="l"/>
        <c:title>
          <c:tx>
            <c:rich>
              <a:bodyPr/>
              <a:lstStyle/>
              <a:p>
                <a:pPr>
                  <a:defRPr sz="1000" b="1" i="0" u="none" strike="noStrike" baseline="0">
                    <a:solidFill>
                      <a:srgbClr val="000000"/>
                    </a:solidFill>
                    <a:latin typeface="Franklin Gothic Book"/>
                    <a:ea typeface="Franklin Gothic Book"/>
                    <a:cs typeface="Franklin Gothic Book"/>
                  </a:defRPr>
                </a:pPr>
                <a:r>
                  <a:rPr lang="en-US" dirty="0"/>
                  <a:t>Total Input Sectors</a:t>
                </a:r>
              </a:p>
            </c:rich>
          </c:tx>
          <c:layout>
            <c:manualLayout>
              <c:xMode val="edge"/>
              <c:yMode val="edge"/>
              <c:x val="1.0452538707066484E-2"/>
              <c:y val="0.35457826165295508"/>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Franklin Gothic Book"/>
                <a:ea typeface="Franklin Gothic Book"/>
                <a:cs typeface="Franklin Gothic Book"/>
              </a:defRPr>
            </a:pPr>
            <a:endParaRPr lang="en-US"/>
          </a:p>
        </c:txPr>
        <c:crossAx val="760673824"/>
        <c:crosses val="autoZero"/>
        <c:auto val="1"/>
        <c:lblAlgn val="ctr"/>
        <c:lblOffset val="100"/>
        <c:noMultiLvlLbl val="0"/>
      </c:catAx>
      <c:valAx>
        <c:axId val="760673824"/>
        <c:scaling>
          <c:orientation val="minMax"/>
          <c:max val="1500000"/>
          <c:min val="0"/>
        </c:scaling>
        <c:delete val="0"/>
        <c:axPos val="b"/>
        <c:majorGridlines>
          <c:spPr>
            <a:ln>
              <a:solidFill>
                <a:sysClr val="window" lastClr="FFFFFF">
                  <a:lumMod val="85000"/>
                </a:sysClr>
              </a:solidFill>
            </a:ln>
          </c:spPr>
        </c:majorGridlines>
        <c:title>
          <c:tx>
            <c:rich>
              <a:bodyPr/>
              <a:lstStyle/>
              <a:p>
                <a:pPr>
                  <a:defRPr sz="1000" b="1" i="0" u="none" strike="noStrike" baseline="0">
                    <a:solidFill>
                      <a:srgbClr val="333333"/>
                    </a:solidFill>
                    <a:latin typeface="Franklin Gothic Book"/>
                    <a:ea typeface="Franklin Gothic Book"/>
                    <a:cs typeface="Franklin Gothic Book"/>
                  </a:defRPr>
                </a:pPr>
                <a:r>
                  <a:rPr lang="en-US" dirty="0"/>
                  <a:t>$ </a:t>
                </a:r>
                <a:r>
                  <a:rPr lang="en-US" dirty="0" smtClean="0"/>
                  <a:t>Millions</a:t>
                </a:r>
                <a:endParaRPr lang="en-US" dirty="0"/>
              </a:p>
            </c:rich>
          </c:tx>
          <c:layout/>
          <c:overlay val="0"/>
          <c:spPr>
            <a:noFill/>
            <a:ln w="25400">
              <a:noFill/>
            </a:ln>
          </c:spPr>
        </c:title>
        <c:numFmt formatCode="#,##0.0,," sourceLinked="0"/>
        <c:majorTickMark val="none"/>
        <c:minorTickMark val="none"/>
        <c:tickLblPos val="nextTo"/>
        <c:spPr>
          <a:noFill/>
          <a:ln w="6350">
            <a:solidFill>
              <a:schemeClr val="bg1">
                <a:lumMod val="75000"/>
              </a:schemeClr>
            </a:solidFill>
          </a:ln>
        </c:spPr>
        <c:txPr>
          <a:bodyPr rot="0" vert="horz"/>
          <a:lstStyle/>
          <a:p>
            <a:pPr>
              <a:defRPr sz="1000" b="0" i="0" u="none" strike="noStrike" baseline="0">
                <a:solidFill>
                  <a:srgbClr val="333333"/>
                </a:solidFill>
                <a:latin typeface="Franklin Gothic Book" panose="020B0503020102020204" pitchFamily="34" charset="0"/>
                <a:ea typeface="Calibri"/>
                <a:cs typeface="Calibri"/>
              </a:defRPr>
            </a:pPr>
            <a:endParaRPr lang="en-US"/>
          </a:p>
        </c:txPr>
        <c:crossAx val="760676176"/>
        <c:crosses val="autoZero"/>
        <c:crossBetween val="between"/>
      </c:valAx>
      <c:spPr>
        <a:noFill/>
        <a:ln w="25400">
          <a:noFill/>
        </a:ln>
      </c:spPr>
    </c:plotArea>
    <c:legend>
      <c:legendPos val="b"/>
      <c:layout>
        <c:manualLayout>
          <c:xMode val="edge"/>
          <c:yMode val="edge"/>
          <c:x val="0.70616058527240266"/>
          <c:y val="0.76882476630885432"/>
          <c:w val="0.25456916010498687"/>
          <c:h val="4.6875328083989531E-2"/>
        </c:manualLayout>
      </c:layout>
      <c:overlay val="0"/>
      <c:spPr>
        <a:noFill/>
        <a:ln>
          <a:noFill/>
        </a:ln>
        <a:effectLst/>
      </c:spPr>
      <c:txPr>
        <a:bodyPr/>
        <a:lstStyle/>
        <a:p>
          <a:pPr>
            <a:defRPr sz="1000" b="0" i="0" u="none" strike="noStrike" baseline="0">
              <a:solidFill>
                <a:srgbClr val="333333"/>
              </a:solidFill>
              <a:latin typeface="Franklin Gothic Book" panose="020B0503020102020204" pitchFamily="34" charset="0"/>
              <a:ea typeface="Calibri"/>
              <a:cs typeface="Calibri"/>
            </a:defRPr>
          </a:pPr>
          <a:endParaRPr lang="en-US"/>
        </a:p>
      </c:txPr>
    </c:legend>
    <c:plotVisOnly val="1"/>
    <c:dispBlanksAs val="gap"/>
    <c:showDLblsOverMax val="0"/>
  </c:chart>
  <c:spPr>
    <a:solidFill>
      <a:schemeClr val="bg1"/>
    </a:solidFill>
    <a:ln w="9525" cap="flat" cmpd="sng" algn="ctr">
      <a:solidFill>
        <a:sysClr val="window" lastClr="FFFFFF">
          <a:lumMod val="85000"/>
        </a:sys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D2B6EA9-E701-4E64-8AB8-A5DF11BBABE7}" type="datetimeFigureOut">
              <a:rPr lang="en-US"/>
              <a:pPr>
                <a:defRPr/>
              </a:pPr>
              <a:t>12/7/2015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2511CD9C-C71D-449B-9E65-075773132BF0}" type="slidenum">
              <a:rPr lang="en-US"/>
              <a:pPr>
                <a:defRPr/>
              </a:pPr>
              <a:t>‹#›</a:t>
            </a:fld>
            <a:endParaRPr lang="en-US" dirty="0"/>
          </a:p>
        </p:txBody>
      </p:sp>
    </p:spTree>
    <p:extLst>
      <p:ext uri="{BB962C8B-B14F-4D97-AF65-F5344CB8AC3E}">
        <p14:creationId xmlns:p14="http://schemas.microsoft.com/office/powerpoint/2010/main" val="1697976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D70B11-2C99-4A8B-AA0D-21C43D95BC1D}" type="slidenum">
              <a:rPr lang="en-US" altLang="en-US"/>
              <a:pPr fontAlgn="base">
                <a:spcBef>
                  <a:spcPct val="0"/>
                </a:spcBef>
                <a:spcAft>
                  <a:spcPct val="0"/>
                </a:spcAft>
              </a:pPr>
              <a:t>1</a:t>
            </a:fld>
            <a:endParaRPr lang="en-US" altLang="en-US" dirty="0"/>
          </a:p>
        </p:txBody>
      </p:sp>
    </p:spTree>
    <p:extLst>
      <p:ext uri="{BB962C8B-B14F-4D97-AF65-F5344CB8AC3E}">
        <p14:creationId xmlns:p14="http://schemas.microsoft.com/office/powerpoint/2010/main" val="302907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38B7CFF-AECE-468F-8183-8BF3309439B0}" type="slidenum">
              <a:rPr lang="en-US" smtClean="0"/>
              <a:pPr>
                <a:defRPr/>
              </a:pPr>
              <a:t>11</a:t>
            </a:fld>
            <a:endParaRPr lang="en-US" dirty="0"/>
          </a:p>
        </p:txBody>
      </p:sp>
    </p:spTree>
    <p:extLst>
      <p:ext uri="{BB962C8B-B14F-4D97-AF65-F5344CB8AC3E}">
        <p14:creationId xmlns:p14="http://schemas.microsoft.com/office/powerpoint/2010/main" val="120482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71C703-27FB-4A0F-B6BF-8EA70A12DC88}" type="slidenum">
              <a:rPr lang="en-US" altLang="en-US" smtClean="0"/>
              <a:pPr fontAlgn="base">
                <a:spcBef>
                  <a:spcPct val="0"/>
                </a:spcBef>
                <a:spcAft>
                  <a:spcPct val="0"/>
                </a:spcAft>
              </a:pPr>
              <a:t>12</a:t>
            </a:fld>
            <a:endParaRPr lang="en-US" altLang="en-US" dirty="0" smtClean="0"/>
          </a:p>
        </p:txBody>
      </p:sp>
    </p:spTree>
    <p:extLst>
      <p:ext uri="{BB962C8B-B14F-4D97-AF65-F5344CB8AC3E}">
        <p14:creationId xmlns:p14="http://schemas.microsoft.com/office/powerpoint/2010/main" val="386655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B0B0076-B5B5-4609-87B8-13D573C5002E}" type="slidenum">
              <a:rPr lang="en-US" smtClean="0"/>
              <a:pPr>
                <a:defRPr/>
              </a:pPr>
              <a:t>13</a:t>
            </a:fld>
            <a:endParaRPr lang="en-US" dirty="0"/>
          </a:p>
        </p:txBody>
      </p:sp>
    </p:spTree>
    <p:extLst>
      <p:ext uri="{BB962C8B-B14F-4D97-AF65-F5344CB8AC3E}">
        <p14:creationId xmlns:p14="http://schemas.microsoft.com/office/powerpoint/2010/main" val="353822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99B6501-5138-47E7-81C1-C58C6EAA6DC2}" type="slidenum">
              <a:rPr lang="en-US" smtClean="0"/>
              <a:pPr>
                <a:defRPr/>
              </a:pPr>
              <a:t>14</a:t>
            </a:fld>
            <a:endParaRPr lang="en-US" dirty="0"/>
          </a:p>
        </p:txBody>
      </p:sp>
    </p:spTree>
    <p:extLst>
      <p:ext uri="{BB962C8B-B14F-4D97-AF65-F5344CB8AC3E}">
        <p14:creationId xmlns:p14="http://schemas.microsoft.com/office/powerpoint/2010/main" val="349387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54BA295-1B19-467D-8310-0671BF0E24EE}" type="slidenum">
              <a:rPr lang="en-US" smtClean="0"/>
              <a:pPr>
                <a:defRPr/>
              </a:pPr>
              <a:t>15</a:t>
            </a:fld>
            <a:endParaRPr lang="en-US" dirty="0"/>
          </a:p>
        </p:txBody>
      </p:sp>
    </p:spTree>
    <p:extLst>
      <p:ext uri="{BB962C8B-B14F-4D97-AF65-F5344CB8AC3E}">
        <p14:creationId xmlns:p14="http://schemas.microsoft.com/office/powerpoint/2010/main" val="296178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80CE99-1910-40F8-AC71-4236DE45232B}" type="slidenum">
              <a:rPr lang="en-US" altLang="en-US" smtClean="0"/>
              <a:pPr fontAlgn="base">
                <a:spcBef>
                  <a:spcPct val="0"/>
                </a:spcBef>
                <a:spcAft>
                  <a:spcPct val="0"/>
                </a:spcAft>
              </a:pPr>
              <a:t>16</a:t>
            </a:fld>
            <a:endParaRPr lang="en-US" altLang="en-US" dirty="0" smtClean="0"/>
          </a:p>
        </p:txBody>
      </p:sp>
    </p:spTree>
    <p:extLst>
      <p:ext uri="{BB962C8B-B14F-4D97-AF65-F5344CB8AC3E}">
        <p14:creationId xmlns:p14="http://schemas.microsoft.com/office/powerpoint/2010/main" val="256594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E57DDA3D-8B0A-4716-AEB9-A7F497CF25E1}" type="slidenum">
              <a:rPr lang="en-US" smtClean="0"/>
              <a:pPr>
                <a:defRPr/>
              </a:pPr>
              <a:t>17</a:t>
            </a:fld>
            <a:endParaRPr lang="en-US" dirty="0"/>
          </a:p>
        </p:txBody>
      </p:sp>
    </p:spTree>
    <p:extLst>
      <p:ext uri="{BB962C8B-B14F-4D97-AF65-F5344CB8AC3E}">
        <p14:creationId xmlns:p14="http://schemas.microsoft.com/office/powerpoint/2010/main" val="3274277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1824A128-C09F-467F-AFA9-F427CE30B6F9}" type="slidenum">
              <a:rPr lang="en-US" smtClean="0"/>
              <a:pPr>
                <a:defRPr/>
              </a:pPr>
              <a:t>18</a:t>
            </a:fld>
            <a:endParaRPr lang="en-US" dirty="0"/>
          </a:p>
        </p:txBody>
      </p:sp>
    </p:spTree>
    <p:extLst>
      <p:ext uri="{BB962C8B-B14F-4D97-AF65-F5344CB8AC3E}">
        <p14:creationId xmlns:p14="http://schemas.microsoft.com/office/powerpoint/2010/main" val="91102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171233B0-81E7-4463-A98D-F020FD517D47}" type="slidenum">
              <a:rPr lang="en-US" smtClean="0"/>
              <a:pPr>
                <a:defRPr/>
              </a:pPr>
              <a:t>19</a:t>
            </a:fld>
            <a:endParaRPr lang="en-US" dirty="0"/>
          </a:p>
        </p:txBody>
      </p:sp>
    </p:spTree>
    <p:extLst>
      <p:ext uri="{BB962C8B-B14F-4D97-AF65-F5344CB8AC3E}">
        <p14:creationId xmlns:p14="http://schemas.microsoft.com/office/powerpoint/2010/main" val="4214860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20AAFF-B75C-44BC-AFB5-C80B8FE52C4C}" type="slidenum">
              <a:rPr lang="en-US" altLang="en-US" smtClean="0"/>
              <a:pPr fontAlgn="base">
                <a:spcBef>
                  <a:spcPct val="0"/>
                </a:spcBef>
                <a:spcAft>
                  <a:spcPct val="0"/>
                </a:spcAft>
              </a:pPr>
              <a:t>20</a:t>
            </a:fld>
            <a:endParaRPr lang="en-US" altLang="en-US" dirty="0" smtClean="0"/>
          </a:p>
        </p:txBody>
      </p:sp>
    </p:spTree>
    <p:extLst>
      <p:ext uri="{BB962C8B-B14F-4D97-AF65-F5344CB8AC3E}">
        <p14:creationId xmlns:p14="http://schemas.microsoft.com/office/powerpoint/2010/main" val="400887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E277AA-4E16-48F3-BE90-A9D4C0C77FBF}" type="slidenum">
              <a:rPr lang="en-US" altLang="en-US"/>
              <a:pPr fontAlgn="base">
                <a:spcBef>
                  <a:spcPct val="0"/>
                </a:spcBef>
                <a:spcAft>
                  <a:spcPct val="0"/>
                </a:spcAft>
              </a:pPr>
              <a:t>3</a:t>
            </a:fld>
            <a:endParaRPr lang="en-US" altLang="en-US" dirty="0"/>
          </a:p>
        </p:txBody>
      </p:sp>
    </p:spTree>
    <p:extLst>
      <p:ext uri="{BB962C8B-B14F-4D97-AF65-F5344CB8AC3E}">
        <p14:creationId xmlns:p14="http://schemas.microsoft.com/office/powerpoint/2010/main" val="171660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D17FFAC-F0CC-4107-AF24-9FC8A6BAC778}" type="slidenum">
              <a:rPr lang="en-US" smtClean="0"/>
              <a:pPr>
                <a:defRPr/>
              </a:pPr>
              <a:t>21</a:t>
            </a:fld>
            <a:endParaRPr lang="en-US" dirty="0"/>
          </a:p>
        </p:txBody>
      </p:sp>
    </p:spTree>
    <p:extLst>
      <p:ext uri="{BB962C8B-B14F-4D97-AF65-F5344CB8AC3E}">
        <p14:creationId xmlns:p14="http://schemas.microsoft.com/office/powerpoint/2010/main" val="146800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CBDA9BB-98D2-43D4-80FE-4485A685F013}" type="slidenum">
              <a:rPr lang="en-US" smtClean="0"/>
              <a:pPr>
                <a:defRPr/>
              </a:pPr>
              <a:t>22</a:t>
            </a:fld>
            <a:endParaRPr lang="en-US" dirty="0"/>
          </a:p>
        </p:txBody>
      </p:sp>
    </p:spTree>
    <p:extLst>
      <p:ext uri="{BB962C8B-B14F-4D97-AF65-F5344CB8AC3E}">
        <p14:creationId xmlns:p14="http://schemas.microsoft.com/office/powerpoint/2010/main" val="1897398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C5A1BF4-0E62-4FBC-8B77-D54AE63CC141}" type="slidenum">
              <a:rPr lang="en-US" smtClean="0"/>
              <a:pPr>
                <a:defRPr/>
              </a:pPr>
              <a:t>23</a:t>
            </a:fld>
            <a:endParaRPr lang="en-US" dirty="0"/>
          </a:p>
        </p:txBody>
      </p:sp>
    </p:spTree>
    <p:extLst>
      <p:ext uri="{BB962C8B-B14F-4D97-AF65-F5344CB8AC3E}">
        <p14:creationId xmlns:p14="http://schemas.microsoft.com/office/powerpoint/2010/main" val="2937814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C53614-C913-4703-8E07-C6035A782AD9}" type="slidenum">
              <a:rPr lang="en-US" altLang="en-US" smtClean="0">
                <a:solidFill>
                  <a:srgbClr val="000000"/>
                </a:solidFill>
              </a:rPr>
              <a:pPr fontAlgn="base">
                <a:spcBef>
                  <a:spcPct val="0"/>
                </a:spcBef>
                <a:spcAft>
                  <a:spcPct val="0"/>
                </a:spcAft>
              </a:pPr>
              <a:t>24</a:t>
            </a:fld>
            <a:endParaRPr lang="en-US" altLang="en-US" dirty="0" smtClean="0">
              <a:solidFill>
                <a:srgbClr val="000000"/>
              </a:solidFill>
            </a:endParaRPr>
          </a:p>
        </p:txBody>
      </p:sp>
    </p:spTree>
    <p:extLst>
      <p:ext uri="{BB962C8B-B14F-4D97-AF65-F5344CB8AC3E}">
        <p14:creationId xmlns:p14="http://schemas.microsoft.com/office/powerpoint/2010/main" val="2045081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FA9205-834F-4B99-886E-8CBE4D55308C}" type="slidenum">
              <a:rPr lang="en-US" altLang="en-US" smtClean="0">
                <a:solidFill>
                  <a:srgbClr val="000000"/>
                </a:solidFill>
              </a:rPr>
              <a:pPr fontAlgn="base">
                <a:spcBef>
                  <a:spcPct val="0"/>
                </a:spcBef>
                <a:spcAft>
                  <a:spcPct val="0"/>
                </a:spcAft>
              </a:pPr>
              <a:t>25</a:t>
            </a:fld>
            <a:endParaRPr lang="en-US" altLang="en-US" dirty="0" smtClean="0">
              <a:solidFill>
                <a:srgbClr val="000000"/>
              </a:solidFill>
            </a:endParaRPr>
          </a:p>
        </p:txBody>
      </p:sp>
    </p:spTree>
    <p:extLst>
      <p:ext uri="{BB962C8B-B14F-4D97-AF65-F5344CB8AC3E}">
        <p14:creationId xmlns:p14="http://schemas.microsoft.com/office/powerpoint/2010/main" val="13333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3E9BA-284F-44EB-B8AB-AAED2E7BEA65}" type="slidenum">
              <a:rPr lang="en-US" altLang="en-US"/>
              <a:pPr fontAlgn="base">
                <a:spcBef>
                  <a:spcPct val="0"/>
                </a:spcBef>
                <a:spcAft>
                  <a:spcPct val="0"/>
                </a:spcAft>
              </a:pPr>
              <a:t>4</a:t>
            </a:fld>
            <a:endParaRPr lang="en-US" altLang="en-US" dirty="0"/>
          </a:p>
        </p:txBody>
      </p:sp>
    </p:spTree>
    <p:extLst>
      <p:ext uri="{BB962C8B-B14F-4D97-AF65-F5344CB8AC3E}">
        <p14:creationId xmlns:p14="http://schemas.microsoft.com/office/powerpoint/2010/main" val="81610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AB2B97-B623-481A-9FD4-4849EF9F034F}" type="slidenum">
              <a:rPr lang="en-US" altLang="en-US"/>
              <a:pPr fontAlgn="base">
                <a:spcBef>
                  <a:spcPct val="0"/>
                </a:spcBef>
                <a:spcAft>
                  <a:spcPct val="0"/>
                </a:spcAft>
              </a:pPr>
              <a:t>5</a:t>
            </a:fld>
            <a:endParaRPr lang="en-US" altLang="en-US" dirty="0"/>
          </a:p>
        </p:txBody>
      </p:sp>
    </p:spTree>
    <p:extLst>
      <p:ext uri="{BB962C8B-B14F-4D97-AF65-F5344CB8AC3E}">
        <p14:creationId xmlns:p14="http://schemas.microsoft.com/office/powerpoint/2010/main" val="7649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902677-3A81-4129-8102-7372F8E59A9E}" type="slidenum">
              <a:rPr lang="en-US" altLang="en-US"/>
              <a:pPr fontAlgn="base">
                <a:spcBef>
                  <a:spcPct val="0"/>
                </a:spcBef>
                <a:spcAft>
                  <a:spcPct val="0"/>
                </a:spcAft>
              </a:pPr>
              <a:t>6</a:t>
            </a:fld>
            <a:endParaRPr lang="en-US" altLang="en-US" dirty="0"/>
          </a:p>
        </p:txBody>
      </p:sp>
    </p:spTree>
    <p:extLst>
      <p:ext uri="{BB962C8B-B14F-4D97-AF65-F5344CB8AC3E}">
        <p14:creationId xmlns:p14="http://schemas.microsoft.com/office/powerpoint/2010/main" val="2725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DB0BF3-B0A3-4FD8-9C17-58E4D4250436}" type="slidenum">
              <a:rPr lang="en-US" altLang="en-US"/>
              <a:pPr fontAlgn="base">
                <a:spcBef>
                  <a:spcPct val="0"/>
                </a:spcBef>
                <a:spcAft>
                  <a:spcPct val="0"/>
                </a:spcAft>
              </a:pPr>
              <a:t>7</a:t>
            </a:fld>
            <a:endParaRPr lang="en-US" altLang="en-US" dirty="0"/>
          </a:p>
        </p:txBody>
      </p:sp>
    </p:spTree>
    <p:extLst>
      <p:ext uri="{BB962C8B-B14F-4D97-AF65-F5344CB8AC3E}">
        <p14:creationId xmlns:p14="http://schemas.microsoft.com/office/powerpoint/2010/main" val="364180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1BBF5A-A6D2-45EA-92A4-DB041003E731}" type="slidenum">
              <a:rPr lang="en-US" altLang="en-US">
                <a:solidFill>
                  <a:srgbClr val="000000"/>
                </a:solidFill>
              </a:rPr>
              <a:pPr fontAlgn="base">
                <a:spcBef>
                  <a:spcPct val="0"/>
                </a:spcBef>
                <a:spcAft>
                  <a:spcPct val="0"/>
                </a:spcAft>
              </a:pPr>
              <a:t>8</a:t>
            </a:fld>
            <a:endParaRPr lang="en-US" altLang="en-US" dirty="0">
              <a:solidFill>
                <a:srgbClr val="000000"/>
              </a:solidFill>
            </a:endParaRPr>
          </a:p>
        </p:txBody>
      </p:sp>
    </p:spTree>
    <p:extLst>
      <p:ext uri="{BB962C8B-B14F-4D97-AF65-F5344CB8AC3E}">
        <p14:creationId xmlns:p14="http://schemas.microsoft.com/office/powerpoint/2010/main" val="57441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E78F13-64F2-4F57-97C4-929BC08B58D3}" type="slidenum">
              <a:rPr lang="en-US" altLang="en-US"/>
              <a:pPr fontAlgn="base">
                <a:spcBef>
                  <a:spcPct val="0"/>
                </a:spcBef>
                <a:spcAft>
                  <a:spcPct val="0"/>
                </a:spcAft>
              </a:pPr>
              <a:t>9</a:t>
            </a:fld>
            <a:endParaRPr lang="en-US" altLang="en-US" dirty="0"/>
          </a:p>
        </p:txBody>
      </p:sp>
    </p:spTree>
    <p:extLst>
      <p:ext uri="{BB962C8B-B14F-4D97-AF65-F5344CB8AC3E}">
        <p14:creationId xmlns:p14="http://schemas.microsoft.com/office/powerpoint/2010/main" val="213023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F7F9BA-993B-4610-A2BE-6D0EE1EFA36D}" type="slidenum">
              <a:rPr lang="en-US" altLang="en-US"/>
              <a:pPr fontAlgn="base">
                <a:spcBef>
                  <a:spcPct val="0"/>
                </a:spcBef>
                <a:spcAft>
                  <a:spcPct val="0"/>
                </a:spcAft>
              </a:pPr>
              <a:t>10</a:t>
            </a:fld>
            <a:endParaRPr lang="en-US" altLang="en-US" dirty="0"/>
          </a:p>
        </p:txBody>
      </p:sp>
    </p:spTree>
    <p:extLst>
      <p:ext uri="{BB962C8B-B14F-4D97-AF65-F5344CB8AC3E}">
        <p14:creationId xmlns:p14="http://schemas.microsoft.com/office/powerpoint/2010/main" val="83013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3BE064-92D8-45E2-BBB4-48983790E0DC}"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37E61C-21A1-4A5A-B2AF-4A8C53D04FDB}" type="slidenum">
              <a:rPr lang="en-US"/>
              <a:pPr>
                <a:defRPr/>
              </a:pPr>
              <a:t>‹#›</a:t>
            </a:fld>
            <a:endParaRPr lang="en-US" dirty="0"/>
          </a:p>
        </p:txBody>
      </p:sp>
    </p:spTree>
    <p:extLst>
      <p:ext uri="{BB962C8B-B14F-4D97-AF65-F5344CB8AC3E}">
        <p14:creationId xmlns:p14="http://schemas.microsoft.com/office/powerpoint/2010/main" val="319048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B52190-7E89-4B24-ACD7-0A8C3BA7C68F}"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B6F60F-9A4A-424D-9E4E-B83D2C19AF92}" type="slidenum">
              <a:rPr lang="en-US"/>
              <a:pPr>
                <a:defRPr/>
              </a:pPr>
              <a:t>‹#›</a:t>
            </a:fld>
            <a:endParaRPr lang="en-US" dirty="0"/>
          </a:p>
        </p:txBody>
      </p:sp>
    </p:spTree>
    <p:extLst>
      <p:ext uri="{BB962C8B-B14F-4D97-AF65-F5344CB8AC3E}">
        <p14:creationId xmlns:p14="http://schemas.microsoft.com/office/powerpoint/2010/main" val="417827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9F0F7D-AD8A-403A-93A8-AC926CCE04A4}"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6CDAD5-D76B-4D4A-B377-840000F4925F}" type="slidenum">
              <a:rPr lang="en-US"/>
              <a:pPr>
                <a:defRPr/>
              </a:pPr>
              <a:t>‹#›</a:t>
            </a:fld>
            <a:endParaRPr lang="en-US" dirty="0"/>
          </a:p>
        </p:txBody>
      </p:sp>
    </p:spTree>
    <p:extLst>
      <p:ext uri="{BB962C8B-B14F-4D97-AF65-F5344CB8AC3E}">
        <p14:creationId xmlns:p14="http://schemas.microsoft.com/office/powerpoint/2010/main" val="126965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1908B3FB-B352-4FFD-A110-E814D3EDE13A}"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6619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gue">
    <p:bg>
      <p:bgPr>
        <a:solidFill>
          <a:srgbClr val="E5E5E5"/>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chemeClr val="tx2"/>
              </a:solidFill>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168995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531A5915-2FC8-4920-AAF4-0C1BCB2B0480}"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0"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48026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925507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nvGrpSpPr>
          <p:cNvPr id="5" name="Group 4"/>
          <p:cNvGrpSpPr>
            <a:grpSpLocks/>
          </p:cNvGrpSpPr>
          <p:nvPr userDrawn="1"/>
        </p:nvGrpSpPr>
        <p:grpSpPr bwMode="auto">
          <a:xfrm>
            <a:off x="677863" y="1733550"/>
            <a:ext cx="7780337" cy="2671763"/>
            <a:chOff x="914400" y="1732950"/>
            <a:chExt cx="7316788" cy="2672550"/>
          </a:xfrm>
        </p:grpSpPr>
        <p:cxnSp>
          <p:nvCxnSpPr>
            <p:cNvPr id="6" name="Straight Connector 5"/>
            <p:cNvCxnSpPr/>
            <p:nvPr userDrawn="1"/>
          </p:nvCxnSpPr>
          <p:spPr>
            <a:xfrm>
              <a:off x="914400" y="1732950"/>
              <a:ext cx="731529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userDrawn="1"/>
          </p:nvSpPr>
          <p:spPr bwMode="auto">
            <a:xfrm>
              <a:off x="915892" y="4302282"/>
              <a:ext cx="7315296" cy="103218"/>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dirty="0">
                <a:solidFill>
                  <a:prstClr val="black"/>
                </a:solidFill>
                <a:latin typeface="Franklin Gothic Book"/>
              </a:endParaRPr>
            </a:p>
          </p:txBody>
        </p:sp>
      </p:grpSp>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674703" y="4620890"/>
            <a:ext cx="7783445" cy="1415772"/>
          </a:xfrm>
        </p:spPr>
        <p:txBody>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564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0" y="297180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0" y="294835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0" y="3886205"/>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0" y="3862758"/>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0" y="480061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0" y="477716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0" y="297180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0" y="294835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0" y="3886205"/>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0" y="3862758"/>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0" y="4800610"/>
            <a:ext cx="2725270" cy="914399"/>
          </a:xfrm>
        </p:spPr>
        <p:txBody>
          <a:bodyPr anchor="t" anchorCtr="0"/>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0" y="4777163"/>
            <a:ext cx="932330" cy="937839"/>
          </a:xfrm>
        </p:spPr>
        <p:txBody>
          <a:bodyPr anchor="t" anchorCtr="0"/>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1578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ACAE99D4-0B2F-4BC4-852F-36BB924AC1DC}"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0"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315889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FC22A40E-93E5-454B-810C-E5F847C041CD}"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28713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CFB9E-776A-47E5-A825-3CDC279A405F}"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A6D993-0978-48DD-B126-61F283978972}" type="slidenum">
              <a:rPr lang="en-US"/>
              <a:pPr>
                <a:defRPr/>
              </a:pPr>
              <a:t>‹#›</a:t>
            </a:fld>
            <a:endParaRPr lang="en-US" dirty="0"/>
          </a:p>
        </p:txBody>
      </p:sp>
    </p:spTree>
    <p:extLst>
      <p:ext uri="{BB962C8B-B14F-4D97-AF65-F5344CB8AC3E}">
        <p14:creationId xmlns:p14="http://schemas.microsoft.com/office/powerpoint/2010/main" val="2712455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CCA08A38-796C-4CE6-9426-46499213C95A}"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24835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CDB47451-BA1C-4F9B-A426-FFC19CE59C79}"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7"/>
          <p:cNvSpPr>
            <a:spLocks noGrp="1"/>
          </p:cNvSpPr>
          <p:nvPr>
            <p:ph sz="quarter" idx="16"/>
          </p:nvPr>
        </p:nvSpPr>
        <p:spPr>
          <a:xfrm>
            <a:off x="34290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5"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206484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AE4A6DDA-9257-4FCF-877D-01EE0532AA74}"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
        <p:nvSpPr>
          <p:cNvPr id="19"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1280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7249788C-0997-4389-AE3E-A43EE06D1D97}"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1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
        <p:nvSpPr>
          <p:cNvPr id="19" name="Text Placeholder 2"/>
          <p:cNvSpPr>
            <a:spLocks noGrp="1"/>
          </p:cNvSpPr>
          <p:nvPr>
            <p:ph type="body" idx="28"/>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hart Placeholder 3"/>
          <p:cNvSpPr>
            <a:spLocks noGrp="1"/>
          </p:cNvSpPr>
          <p:nvPr>
            <p:ph type="chart" sz="quarter" idx="29"/>
          </p:nvPr>
        </p:nvSpPr>
        <p:spPr>
          <a:xfrm>
            <a:off x="685800" y="2057400"/>
            <a:ext cx="7772400" cy="4000500"/>
          </a:xfrm>
        </p:spPr>
        <p:txBody>
          <a:bodyPr/>
          <a:lstStyle>
            <a:lvl1pPr algn="ctr">
              <a:defRPr>
                <a:solidFill>
                  <a:schemeClr val="tx2"/>
                </a:solidFill>
              </a:defRPr>
            </a:lvl1pPr>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3132563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600C8B61-DB98-45C5-94AF-7C6535B04E0B}"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sp>
        <p:nvSpPr>
          <p:cNvPr id="12"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34197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nvGrpSpPr>
          <p:cNvPr id="5" name="Group 4"/>
          <p:cNvGrpSpPr>
            <a:grpSpLocks/>
          </p:cNvGrpSpPr>
          <p:nvPr userDrawn="1"/>
        </p:nvGrpSpPr>
        <p:grpSpPr bwMode="auto">
          <a:xfrm>
            <a:off x="684213" y="1733550"/>
            <a:ext cx="7775575" cy="2671763"/>
            <a:chOff x="914400" y="1732950"/>
            <a:chExt cx="7316788" cy="2672550"/>
          </a:xfrm>
        </p:grpSpPr>
        <p:cxnSp>
          <p:nvCxnSpPr>
            <p:cNvPr id="6" name="Straight Connector 5"/>
            <p:cNvCxnSpPr/>
            <p:nvPr userDrawn="1"/>
          </p:nvCxnSpPr>
          <p:spPr>
            <a:xfrm>
              <a:off x="914400" y="1732950"/>
              <a:ext cx="731529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userDrawn="1"/>
          </p:nvSpPr>
          <p:spPr bwMode="auto">
            <a:xfrm>
              <a:off x="915893" y="4302282"/>
              <a:ext cx="7315295" cy="103218"/>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dirty="0">
                <a:solidFill>
                  <a:srgbClr val="323232">
                    <a:lumMod val="20000"/>
                    <a:lumOff val="80000"/>
                  </a:srgbClr>
                </a:solidFill>
                <a:latin typeface="Franklin Gothic Book"/>
              </a:endParaRPr>
            </a:p>
          </p:txBody>
        </p:sp>
      </p:gr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685269" y="4620890"/>
            <a:ext cx="7775100" cy="1415772"/>
          </a:xfrm>
        </p:spPr>
        <p:txBody>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3237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684213" y="1733550"/>
            <a:ext cx="7775575" cy="2671763"/>
            <a:chOff x="914400" y="1732950"/>
            <a:chExt cx="7316788" cy="2672550"/>
          </a:xfrm>
        </p:grpSpPr>
        <p:cxnSp>
          <p:nvCxnSpPr>
            <p:cNvPr id="5" name="Straight Connector 4"/>
            <p:cNvCxnSpPr/>
            <p:nvPr userDrawn="1"/>
          </p:nvCxnSpPr>
          <p:spPr>
            <a:xfrm>
              <a:off x="914400" y="1732950"/>
              <a:ext cx="731529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reeform 6"/>
            <p:cNvSpPr>
              <a:spLocks/>
            </p:cNvSpPr>
            <p:nvPr userDrawn="1"/>
          </p:nvSpPr>
          <p:spPr bwMode="auto">
            <a:xfrm>
              <a:off x="915893" y="4302282"/>
              <a:ext cx="7315295" cy="103218"/>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dirty="0">
                <a:solidFill>
                  <a:prstClr val="black"/>
                </a:solidFill>
                <a:latin typeface="Franklin Gothic Book"/>
              </a:endParaRPr>
            </a:p>
          </p:txBody>
        </p:sp>
      </p:grpSp>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683581" y="4620890"/>
            <a:ext cx="7776788" cy="1415772"/>
          </a:xfrm>
        </p:spPr>
        <p:txBody>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8988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gue">
    <p:bg>
      <p:bgPr>
        <a:solidFill>
          <a:srgbClr val="C6F2F2"/>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rgbClr val="323232"/>
              </a:solidFill>
              <a:latin typeface="Franklin Gothic Book" panose="020B0503020102020204" pitchFamily="34" charset="0"/>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4086557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8D6BEAED-6B68-4CCA-A0A3-E2EB06B81690}" type="slidenum">
              <a:rPr lang="en-US" altLang="en-US" sz="800" smtClean="0">
                <a:solidFill>
                  <a:srgbClr val="848484"/>
                </a:solidFill>
                <a:latin typeface="Franklin Gothic Book" panose="020B0503020102020204" pitchFamily="34" charset="0"/>
              </a:rPr>
              <a:pPr algn="r" eaLnBrk="1" hangingPunct="1">
                <a:defRPr/>
              </a:pPr>
              <a:t>‹#›</a:t>
            </a:fld>
            <a:endParaRPr lang="en-US" altLang="en-US" sz="800" dirty="0" smtClean="0">
              <a:solidFill>
                <a:srgbClr val="848484"/>
              </a:solidFill>
              <a:latin typeface="Franklin Gothic Book" panose="020B0503020102020204" pitchFamily="34" charset="0"/>
            </a:endParaRPr>
          </a:p>
        </p:txBody>
      </p:sp>
      <p:grpSp>
        <p:nvGrpSpPr>
          <p:cNvPr id="4" name="Group 4"/>
          <p:cNvGrpSpPr>
            <a:grpSpLocks/>
          </p:cNvGrpSpPr>
          <p:nvPr userDrawn="1"/>
        </p:nvGrpSpPr>
        <p:grpSpPr bwMode="auto">
          <a:xfrm>
            <a:off x="0" y="0"/>
            <a:ext cx="9144000" cy="6908800"/>
            <a:chOff x="0" y="0"/>
            <a:chExt cx="9144000" cy="6908105"/>
          </a:xfrm>
        </p:grpSpPr>
        <p:grpSp>
          <p:nvGrpSpPr>
            <p:cNvPr id="5" name="Group 4"/>
            <p:cNvGrpSpPr/>
            <p:nvPr userDrawn="1"/>
          </p:nvGrpSpPr>
          <p:grpSpPr>
            <a:xfrm>
              <a:off x="0" y="0"/>
              <a:ext cx="9144000" cy="6858000"/>
              <a:chOff x="0" y="0"/>
              <a:chExt cx="9144000" cy="6858000"/>
            </a:xfrm>
            <a:solidFill>
              <a:schemeClr val="bg1">
                <a:lumMod val="95000"/>
              </a:schemeClr>
            </a:solidFill>
          </p:grpSpPr>
          <p:sp>
            <p:nvSpPr>
              <p:cNvPr id="24" name="Rectangle 23"/>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sp>
            <p:nvSpPr>
              <p:cNvPr id="25" name="Rectangle 24"/>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sp>
            <p:nvSpPr>
              <p:cNvPr id="26" name="Rectangle 25"/>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sp>
            <p:nvSpPr>
              <p:cNvPr id="27" name="Rectangle 26"/>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26531"/>
                  </a:solidFill>
                </a:endParaRPr>
              </a:p>
            </p:txBody>
          </p:sp>
        </p:grpSp>
        <p:cxnSp>
          <p:nvCxnSpPr>
            <p:cNvPr id="6" name="Straight Connector 5"/>
            <p:cNvCxnSpPr/>
            <p:nvPr userDrawn="1"/>
          </p:nvCxnSpPr>
          <p:spPr>
            <a:xfrm flipV="1">
              <a:off x="685800" y="0"/>
              <a:ext cx="0" cy="685731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8458200" y="0"/>
              <a:ext cx="0" cy="685731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8"/>
            <p:cNvGrpSpPr>
              <a:grpSpLocks/>
            </p:cNvGrpSpPr>
            <p:nvPr userDrawn="1"/>
          </p:nvGrpSpPr>
          <p:grpSpPr bwMode="auto">
            <a:xfrm>
              <a:off x="5715000" y="0"/>
              <a:ext cx="457200" cy="6908105"/>
              <a:chOff x="2956470" y="50104"/>
              <a:chExt cx="457200" cy="6858001"/>
            </a:xfrm>
          </p:grpSpPr>
          <p:cxnSp>
            <p:nvCxnSpPr>
              <p:cNvPr id="22" name="Straight Connector 21"/>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userDrawn="1"/>
          </p:nvCxnSpPr>
          <p:spPr>
            <a:xfrm rot="5400000" flipV="1">
              <a:off x="4572000" y="-3886269"/>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10"/>
            <p:cNvGrpSpPr>
              <a:grpSpLocks/>
            </p:cNvGrpSpPr>
            <p:nvPr userDrawn="1"/>
          </p:nvGrpSpPr>
          <p:grpSpPr bwMode="auto">
            <a:xfrm>
              <a:off x="0" y="1143000"/>
              <a:ext cx="9144000" cy="914400"/>
              <a:chOff x="0" y="1143000"/>
              <a:chExt cx="9144000" cy="914400"/>
            </a:xfrm>
          </p:grpSpPr>
          <p:cxnSp>
            <p:nvCxnSpPr>
              <p:cNvPr id="20" name="Straight Connector 19"/>
              <p:cNvCxnSpPr/>
              <p:nvPr/>
            </p:nvCxnSpPr>
            <p:spPr>
              <a:xfrm rot="5400000" flipV="1">
                <a:off x="4572000" y="-2514807"/>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V="1">
                <a:off x="4572000" y="-3429115"/>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1"/>
            <p:cNvGrpSpPr>
              <a:grpSpLocks/>
            </p:cNvGrpSpPr>
            <p:nvPr userDrawn="1"/>
          </p:nvGrpSpPr>
          <p:grpSpPr bwMode="auto">
            <a:xfrm>
              <a:off x="0" y="2971800"/>
              <a:ext cx="9144000" cy="914400"/>
              <a:chOff x="0" y="1143000"/>
              <a:chExt cx="9144000" cy="914400"/>
            </a:xfrm>
          </p:grpSpPr>
          <p:cxnSp>
            <p:nvCxnSpPr>
              <p:cNvPr id="18" name="Straight Connector 17"/>
              <p:cNvCxnSpPr/>
              <p:nvPr/>
            </p:nvCxnSpPr>
            <p:spPr>
              <a:xfrm rot="5400000" flipV="1">
                <a:off x="4572000" y="-2514991"/>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V="1">
                <a:off x="4572000" y="-3429299"/>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2"/>
            <p:cNvGrpSpPr>
              <a:grpSpLocks/>
            </p:cNvGrpSpPr>
            <p:nvPr userDrawn="1"/>
          </p:nvGrpSpPr>
          <p:grpSpPr bwMode="auto">
            <a:xfrm>
              <a:off x="0" y="4800602"/>
              <a:ext cx="9144000" cy="914400"/>
              <a:chOff x="0" y="1143000"/>
              <a:chExt cx="9144000" cy="914400"/>
            </a:xfrm>
          </p:grpSpPr>
          <p:cxnSp>
            <p:nvCxnSpPr>
              <p:cNvPr id="16" name="Straight Connector 15"/>
              <p:cNvCxnSpPr/>
              <p:nvPr/>
            </p:nvCxnSpPr>
            <p:spPr>
              <a:xfrm rot="5400000" flipV="1">
                <a:off x="4572000" y="-2515177"/>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V="1">
                <a:off x="4572000" y="-3429485"/>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13"/>
            <p:cNvGrpSpPr>
              <a:grpSpLocks/>
            </p:cNvGrpSpPr>
            <p:nvPr userDrawn="1"/>
          </p:nvGrpSpPr>
          <p:grpSpPr bwMode="auto">
            <a:xfrm>
              <a:off x="2971800" y="0"/>
              <a:ext cx="457200" cy="6908105"/>
              <a:chOff x="2956470" y="50104"/>
              <a:chExt cx="457200" cy="6858001"/>
            </a:xfrm>
          </p:grpSpPr>
          <p:cxnSp>
            <p:nvCxnSpPr>
              <p:cNvPr id="14" name="Straight Connector 1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
        <p:nvSpPr>
          <p:cNvPr id="28" name="Text Placeholder 10"/>
          <p:cNvSpPr>
            <a:spLocks noGrp="1"/>
          </p:cNvSpPr>
          <p:nvPr>
            <p:ph type="body" sz="quarter" idx="14"/>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272729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CC22D0-B4B3-4A55-AA2B-36F4CA3F0D9C}"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970B01-E09F-4A4B-9421-5AD7454D96E0}" type="slidenum">
              <a:rPr lang="en-US"/>
              <a:pPr>
                <a:defRPr/>
              </a:pPr>
              <a:t>‹#›</a:t>
            </a:fld>
            <a:endParaRPr lang="en-US" dirty="0"/>
          </a:p>
        </p:txBody>
      </p:sp>
    </p:spTree>
    <p:extLst>
      <p:ext uri="{BB962C8B-B14F-4D97-AF65-F5344CB8AC3E}">
        <p14:creationId xmlns:p14="http://schemas.microsoft.com/office/powerpoint/2010/main" val="161910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287FEC-9883-45FC-8B60-85FB93100791}"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0D9EC4-87CB-4850-A96E-6A4072394C00}" type="slidenum">
              <a:rPr lang="en-US"/>
              <a:pPr>
                <a:defRPr/>
              </a:pPr>
              <a:t>‹#›</a:t>
            </a:fld>
            <a:endParaRPr lang="en-US" dirty="0"/>
          </a:p>
        </p:txBody>
      </p:sp>
    </p:spTree>
    <p:extLst>
      <p:ext uri="{BB962C8B-B14F-4D97-AF65-F5344CB8AC3E}">
        <p14:creationId xmlns:p14="http://schemas.microsoft.com/office/powerpoint/2010/main" val="3246415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E9419-612D-447B-8844-48FB5FE0A996}"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CE8AFA-05BD-499C-8C4B-9F03172F42FD}" type="slidenum">
              <a:rPr lang="en-US"/>
              <a:pPr>
                <a:defRPr/>
              </a:pPr>
              <a:t>‹#›</a:t>
            </a:fld>
            <a:endParaRPr lang="en-US" dirty="0"/>
          </a:p>
        </p:txBody>
      </p:sp>
    </p:spTree>
    <p:extLst>
      <p:ext uri="{BB962C8B-B14F-4D97-AF65-F5344CB8AC3E}">
        <p14:creationId xmlns:p14="http://schemas.microsoft.com/office/powerpoint/2010/main" val="80157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50C5AE-66B3-41B3-9B2A-7AFA95C66EE7}"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44A358-DF57-449A-B0FE-B2CEC93E606F}" type="slidenum">
              <a:rPr lang="en-US"/>
              <a:pPr>
                <a:defRPr/>
              </a:pPr>
              <a:t>‹#›</a:t>
            </a:fld>
            <a:endParaRPr lang="en-US" dirty="0"/>
          </a:p>
        </p:txBody>
      </p:sp>
    </p:spTree>
    <p:extLst>
      <p:ext uri="{BB962C8B-B14F-4D97-AF65-F5344CB8AC3E}">
        <p14:creationId xmlns:p14="http://schemas.microsoft.com/office/powerpoint/2010/main" val="2304939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09500C-2700-446E-A0EC-9D1ABF515327}" type="datetimeFigureOut">
              <a:rPr lang="en-US"/>
              <a:pPr>
                <a:defRPr/>
              </a:pPr>
              <a:t>12/7/2015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3D8287-A987-4002-8697-58BB6E97CB2E}" type="slidenum">
              <a:rPr lang="en-US"/>
              <a:pPr>
                <a:defRPr/>
              </a:pPr>
              <a:t>‹#›</a:t>
            </a:fld>
            <a:endParaRPr lang="en-US" dirty="0"/>
          </a:p>
        </p:txBody>
      </p:sp>
    </p:spTree>
    <p:extLst>
      <p:ext uri="{BB962C8B-B14F-4D97-AF65-F5344CB8AC3E}">
        <p14:creationId xmlns:p14="http://schemas.microsoft.com/office/powerpoint/2010/main" val="3151992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F8F8DB-0EDE-461F-BB77-3A00D0543E01}" type="datetimeFigureOut">
              <a:rPr lang="en-US"/>
              <a:pPr>
                <a:defRPr/>
              </a:pPr>
              <a:t>12/7/2015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DFBD6D7-701B-49F0-919F-48871FEDCA3A}" type="slidenum">
              <a:rPr lang="en-US"/>
              <a:pPr>
                <a:defRPr/>
              </a:pPr>
              <a:t>‹#›</a:t>
            </a:fld>
            <a:endParaRPr lang="en-US" dirty="0"/>
          </a:p>
        </p:txBody>
      </p:sp>
    </p:spTree>
    <p:extLst>
      <p:ext uri="{BB962C8B-B14F-4D97-AF65-F5344CB8AC3E}">
        <p14:creationId xmlns:p14="http://schemas.microsoft.com/office/powerpoint/2010/main" val="1893040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FE81AE-3BF0-45B8-83FA-0358F4516D58}" type="datetimeFigureOut">
              <a:rPr lang="en-US"/>
              <a:pPr>
                <a:defRPr/>
              </a:pPr>
              <a:t>12/7/2015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37E61AC-9906-4C6E-A2D1-54721FE9C57E}" type="slidenum">
              <a:rPr lang="en-US"/>
              <a:pPr>
                <a:defRPr/>
              </a:pPr>
              <a:t>‹#›</a:t>
            </a:fld>
            <a:endParaRPr lang="en-US" dirty="0"/>
          </a:p>
        </p:txBody>
      </p:sp>
    </p:spTree>
    <p:extLst>
      <p:ext uri="{BB962C8B-B14F-4D97-AF65-F5344CB8AC3E}">
        <p14:creationId xmlns:p14="http://schemas.microsoft.com/office/powerpoint/2010/main" val="3427722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26ACF4-9819-4139-A5E1-A35C385EDC7C}" type="datetimeFigureOut">
              <a:rPr lang="en-US"/>
              <a:pPr>
                <a:defRPr/>
              </a:pPr>
              <a:t>12/7/2015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C9A50BE-2C67-44BF-99C5-6307A1396D76}" type="slidenum">
              <a:rPr lang="en-US"/>
              <a:pPr>
                <a:defRPr/>
              </a:pPr>
              <a:t>‹#›</a:t>
            </a:fld>
            <a:endParaRPr lang="en-US" dirty="0"/>
          </a:p>
        </p:txBody>
      </p:sp>
    </p:spTree>
    <p:extLst>
      <p:ext uri="{BB962C8B-B14F-4D97-AF65-F5344CB8AC3E}">
        <p14:creationId xmlns:p14="http://schemas.microsoft.com/office/powerpoint/2010/main" val="3218764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AB7152-EDC5-4433-B544-B4DF63ADB598}" type="datetimeFigureOut">
              <a:rPr lang="en-US"/>
              <a:pPr>
                <a:defRPr/>
              </a:pPr>
              <a:t>12/7/2015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5D8B83-734B-415E-8609-EC2F12000078}" type="slidenum">
              <a:rPr lang="en-US"/>
              <a:pPr>
                <a:defRPr/>
              </a:pPr>
              <a:t>‹#›</a:t>
            </a:fld>
            <a:endParaRPr lang="en-US" dirty="0"/>
          </a:p>
        </p:txBody>
      </p:sp>
    </p:spTree>
    <p:extLst>
      <p:ext uri="{BB962C8B-B14F-4D97-AF65-F5344CB8AC3E}">
        <p14:creationId xmlns:p14="http://schemas.microsoft.com/office/powerpoint/2010/main" val="706656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93A676-B5AC-4811-95C7-D8BD355BA081}" type="datetimeFigureOut">
              <a:rPr lang="en-US"/>
              <a:pPr>
                <a:defRPr/>
              </a:pPr>
              <a:t>12/7/2015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6429CB-D034-4523-BCED-7E0A866533D3}" type="slidenum">
              <a:rPr lang="en-US"/>
              <a:pPr>
                <a:defRPr/>
              </a:pPr>
              <a:t>‹#›</a:t>
            </a:fld>
            <a:endParaRPr lang="en-US" dirty="0"/>
          </a:p>
        </p:txBody>
      </p:sp>
    </p:spTree>
    <p:extLst>
      <p:ext uri="{BB962C8B-B14F-4D97-AF65-F5344CB8AC3E}">
        <p14:creationId xmlns:p14="http://schemas.microsoft.com/office/powerpoint/2010/main" val="3014409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05E37A-BFB2-4FE5-A272-1694E01FF9D8}"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478302-4823-4F72-853B-3803F547EAEE}" type="slidenum">
              <a:rPr lang="en-US"/>
              <a:pPr>
                <a:defRPr/>
              </a:pPr>
              <a:t>‹#›</a:t>
            </a:fld>
            <a:endParaRPr lang="en-US" dirty="0"/>
          </a:p>
        </p:txBody>
      </p:sp>
    </p:spTree>
    <p:extLst>
      <p:ext uri="{BB962C8B-B14F-4D97-AF65-F5344CB8AC3E}">
        <p14:creationId xmlns:p14="http://schemas.microsoft.com/office/powerpoint/2010/main" val="2134552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5C931A-2100-4EA5-8EF3-544C42F24B39}" type="datetimeFigureOut">
              <a:rPr lang="en-US"/>
              <a:pPr>
                <a:defRPr/>
              </a:pPr>
              <a:t>12/7/2015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1BA10D-58BE-4DE7-9621-ED82CEB79F07}" type="slidenum">
              <a:rPr lang="en-US"/>
              <a:pPr>
                <a:defRPr/>
              </a:pPr>
              <a:t>‹#›</a:t>
            </a:fld>
            <a:endParaRPr lang="en-US" dirty="0"/>
          </a:p>
        </p:txBody>
      </p:sp>
    </p:spTree>
    <p:extLst>
      <p:ext uri="{BB962C8B-B14F-4D97-AF65-F5344CB8AC3E}">
        <p14:creationId xmlns:p14="http://schemas.microsoft.com/office/powerpoint/2010/main" val="400054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57FDAD-DF7B-42B8-BA47-9C9D61F639A5}" type="datetimeFigureOut">
              <a:rPr lang="en-US"/>
              <a:pPr>
                <a:defRPr/>
              </a:pPr>
              <a:t>12/7/2015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7909C-C783-4C98-B7D5-34FB503AE989}" type="slidenum">
              <a:rPr lang="en-US"/>
              <a:pPr>
                <a:defRPr/>
              </a:pPr>
              <a:t>‹#›</a:t>
            </a:fld>
            <a:endParaRPr lang="en-US" dirty="0"/>
          </a:p>
        </p:txBody>
      </p:sp>
    </p:spTree>
    <p:extLst>
      <p:ext uri="{BB962C8B-B14F-4D97-AF65-F5344CB8AC3E}">
        <p14:creationId xmlns:p14="http://schemas.microsoft.com/office/powerpoint/2010/main" val="1962132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p:nvPr>
        </p:nvSpPr>
        <p:spPr>
          <a:xfrm>
            <a:off x="16181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0" name="Text Placeholder 29"/>
          <p:cNvSpPr>
            <a:spLocks noGrp="1"/>
          </p:cNvSpPr>
          <p:nvPr>
            <p:ph type="body" sz="quarter" idx="11"/>
          </p:nvPr>
        </p:nvSpPr>
        <p:spPr>
          <a:xfrm>
            <a:off x="6858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22"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4" name="Text Placeholder 3"/>
          <p:cNvSpPr>
            <a:spLocks noGrp="1"/>
          </p:cNvSpPr>
          <p:nvPr>
            <p:ph type="body" sz="half" idx="29"/>
          </p:nvPr>
        </p:nvSpPr>
        <p:spPr>
          <a:xfrm>
            <a:off x="16181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5" name="Text Placeholder 29"/>
          <p:cNvSpPr>
            <a:spLocks noGrp="1"/>
          </p:cNvSpPr>
          <p:nvPr>
            <p:ph type="body" sz="quarter" idx="30"/>
          </p:nvPr>
        </p:nvSpPr>
        <p:spPr>
          <a:xfrm>
            <a:off x="6858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6" name="Text Placeholder 3"/>
          <p:cNvSpPr>
            <a:spLocks noGrp="1"/>
          </p:cNvSpPr>
          <p:nvPr>
            <p:ph type="body" sz="half" idx="31"/>
          </p:nvPr>
        </p:nvSpPr>
        <p:spPr>
          <a:xfrm>
            <a:off x="16181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7" name="Text Placeholder 29"/>
          <p:cNvSpPr>
            <a:spLocks noGrp="1"/>
          </p:cNvSpPr>
          <p:nvPr>
            <p:ph type="body" sz="quarter" idx="32"/>
          </p:nvPr>
        </p:nvSpPr>
        <p:spPr>
          <a:xfrm>
            <a:off x="6858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98" name="Text Placeholder 3"/>
          <p:cNvSpPr>
            <a:spLocks noGrp="1"/>
          </p:cNvSpPr>
          <p:nvPr>
            <p:ph type="body" sz="half" idx="33"/>
          </p:nvPr>
        </p:nvSpPr>
        <p:spPr>
          <a:xfrm>
            <a:off x="5732930" y="297180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9" name="Text Placeholder 29"/>
          <p:cNvSpPr>
            <a:spLocks noGrp="1"/>
          </p:cNvSpPr>
          <p:nvPr>
            <p:ph type="body" sz="quarter" idx="34"/>
          </p:nvPr>
        </p:nvSpPr>
        <p:spPr>
          <a:xfrm>
            <a:off x="4800600" y="294835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0" name="Text Placeholder 3"/>
          <p:cNvSpPr>
            <a:spLocks noGrp="1"/>
          </p:cNvSpPr>
          <p:nvPr>
            <p:ph type="body" sz="half" idx="35"/>
          </p:nvPr>
        </p:nvSpPr>
        <p:spPr>
          <a:xfrm>
            <a:off x="5732930" y="3886205"/>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1" name="Text Placeholder 29"/>
          <p:cNvSpPr>
            <a:spLocks noGrp="1"/>
          </p:cNvSpPr>
          <p:nvPr>
            <p:ph type="body" sz="quarter" idx="36"/>
          </p:nvPr>
        </p:nvSpPr>
        <p:spPr>
          <a:xfrm>
            <a:off x="4800600" y="3862758"/>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
        <p:nvSpPr>
          <p:cNvPr id="102" name="Text Placeholder 3"/>
          <p:cNvSpPr>
            <a:spLocks noGrp="1"/>
          </p:cNvSpPr>
          <p:nvPr>
            <p:ph type="body" sz="half" idx="37"/>
          </p:nvPr>
        </p:nvSpPr>
        <p:spPr>
          <a:xfrm>
            <a:off x="5732930" y="4800610"/>
            <a:ext cx="2725270" cy="914399"/>
          </a:xfrm>
        </p:spPr>
        <p:txBody>
          <a:bodyPr>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3" name="Text Placeholder 29"/>
          <p:cNvSpPr>
            <a:spLocks noGrp="1"/>
          </p:cNvSpPr>
          <p:nvPr>
            <p:ph type="body" sz="quarter" idx="38"/>
          </p:nvPr>
        </p:nvSpPr>
        <p:spPr>
          <a:xfrm>
            <a:off x="4800600" y="4777163"/>
            <a:ext cx="932330" cy="937839"/>
          </a:xfrm>
        </p:spPr>
        <p:txBody>
          <a:bodyPr>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297895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1197ABE6-8BA6-478D-A6B3-AF822A99548B}"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7353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F5BB6039-11CC-4F37-8995-5489927AE3A8}"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166025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5A31AB25-A6F2-4189-AC90-4F4C094133D8}" type="slidenum">
              <a:rPr lang="en-US" altLang="en-US" sz="800" smtClean="0">
                <a:solidFill>
                  <a:srgbClr val="B2B2B2"/>
                </a:solidFill>
              </a:rPr>
              <a:pPr algn="r" eaLnBrk="1" hangingPunct="1">
                <a:defRPr/>
              </a:pPr>
              <a:t>‹#›</a:t>
            </a:fld>
            <a:endParaRPr lang="en-US" altLang="en-US" sz="800" dirty="0" smtClean="0">
              <a:solidFill>
                <a:srgbClr val="B2B2B2"/>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0"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547116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gue">
    <p:bg>
      <p:bgPr>
        <a:solidFill>
          <a:srgbClr val="E5E5E5"/>
        </a:solid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52500" y="2959100"/>
            <a:ext cx="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endParaRPr lang="en-US" altLang="en-US" dirty="0" smtClean="0">
              <a:solidFill>
                <a:srgbClr val="7F7F7F"/>
              </a:solidFill>
            </a:endParaRPr>
          </a:p>
        </p:txBody>
      </p:sp>
      <p:cxnSp>
        <p:nvCxnSpPr>
          <p:cNvPr id="6" name="Straight Connector 5"/>
          <p:cNvCxnSpPr/>
          <p:nvPr userDrawn="1"/>
        </p:nvCxnSpPr>
        <p:spPr>
          <a:xfrm>
            <a:off x="5716588" y="2770188"/>
            <a:ext cx="0" cy="28813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smtClean="0"/>
              <a:t>Click to edit Master text styles</a:t>
            </a:r>
          </a:p>
        </p:txBody>
      </p:sp>
    </p:spTree>
    <p:extLst>
      <p:ext uri="{BB962C8B-B14F-4D97-AF65-F5344CB8AC3E}">
        <p14:creationId xmlns:p14="http://schemas.microsoft.com/office/powerpoint/2010/main" val="13817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D12E8F-F230-4DC4-927B-98B6700A6B38}" type="datetimeFigureOut">
              <a:rPr lang="en-US"/>
              <a:pPr>
                <a:defRPr/>
              </a:pPr>
              <a:t>12/7/2015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EDE508-4168-4304-8A35-1552A21B40AA}" type="slidenum">
              <a:rPr lang="en-US"/>
              <a:pPr>
                <a:defRPr/>
              </a:pPr>
              <a:t>‹#›</a:t>
            </a:fld>
            <a:endParaRPr lang="en-US" dirty="0"/>
          </a:p>
        </p:txBody>
      </p:sp>
    </p:spTree>
    <p:extLst>
      <p:ext uri="{BB962C8B-B14F-4D97-AF65-F5344CB8AC3E}">
        <p14:creationId xmlns:p14="http://schemas.microsoft.com/office/powerpoint/2010/main" val="294076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A4B040-86F1-4A83-AD05-40A1062C6B10}" type="datetimeFigureOut">
              <a:rPr lang="en-US"/>
              <a:pPr>
                <a:defRPr/>
              </a:pPr>
              <a:t>12/7/2015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55172EC-A372-4935-A0D2-BF6AF1DF8A5A}" type="slidenum">
              <a:rPr lang="en-US"/>
              <a:pPr>
                <a:defRPr/>
              </a:pPr>
              <a:t>‹#›</a:t>
            </a:fld>
            <a:endParaRPr lang="en-US" dirty="0"/>
          </a:p>
        </p:txBody>
      </p:sp>
    </p:spTree>
    <p:extLst>
      <p:ext uri="{BB962C8B-B14F-4D97-AF65-F5344CB8AC3E}">
        <p14:creationId xmlns:p14="http://schemas.microsoft.com/office/powerpoint/2010/main" val="99047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EFBA1-E0EC-412A-9A5C-A88772805A09}" type="datetimeFigureOut">
              <a:rPr lang="en-US"/>
              <a:pPr>
                <a:defRPr/>
              </a:pPr>
              <a:t>12/7/2015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F20DC9F-95FD-4790-B360-579C3517171A}" type="slidenum">
              <a:rPr lang="en-US"/>
              <a:pPr>
                <a:defRPr/>
              </a:pPr>
              <a:t>‹#›</a:t>
            </a:fld>
            <a:endParaRPr lang="en-US" dirty="0"/>
          </a:p>
        </p:txBody>
      </p:sp>
    </p:spTree>
    <p:extLst>
      <p:ext uri="{BB962C8B-B14F-4D97-AF65-F5344CB8AC3E}">
        <p14:creationId xmlns:p14="http://schemas.microsoft.com/office/powerpoint/2010/main" val="131164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0ED662-B296-4204-BD23-60DD15A3BAAF}" type="datetimeFigureOut">
              <a:rPr lang="en-US"/>
              <a:pPr>
                <a:defRPr/>
              </a:pPr>
              <a:t>12/7/2015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3A0CAF-C37A-4BC8-9280-E3D0C58A3363}" type="slidenum">
              <a:rPr lang="en-US"/>
              <a:pPr>
                <a:defRPr/>
              </a:pPr>
              <a:t>‹#›</a:t>
            </a:fld>
            <a:endParaRPr lang="en-US" dirty="0"/>
          </a:p>
        </p:txBody>
      </p:sp>
    </p:spTree>
    <p:extLst>
      <p:ext uri="{BB962C8B-B14F-4D97-AF65-F5344CB8AC3E}">
        <p14:creationId xmlns:p14="http://schemas.microsoft.com/office/powerpoint/2010/main" val="282163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EB20F9-548D-4EA8-8FC1-C99AC7532B9A}" type="datetimeFigureOut">
              <a:rPr lang="en-US"/>
              <a:pPr>
                <a:defRPr/>
              </a:pPr>
              <a:t>12/7/2015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645B6C-B0B2-439F-AC37-772C903340A5}" type="slidenum">
              <a:rPr lang="en-US"/>
              <a:pPr>
                <a:defRPr/>
              </a:pPr>
              <a:t>‹#›</a:t>
            </a:fld>
            <a:endParaRPr lang="en-US" dirty="0"/>
          </a:p>
        </p:txBody>
      </p:sp>
    </p:spTree>
    <p:extLst>
      <p:ext uri="{BB962C8B-B14F-4D97-AF65-F5344CB8AC3E}">
        <p14:creationId xmlns:p14="http://schemas.microsoft.com/office/powerpoint/2010/main" val="115689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7146DEB-783F-4061-9E89-81DD7DFC3DDC}" type="datetimeFigureOut">
              <a:rPr lang="en-US"/>
              <a:pPr>
                <a:defRPr/>
              </a:pPr>
              <a:t>12/7/2015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52B5A36-FA7D-427B-9FFB-FF4C9B19E5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84" r:id="rId12"/>
    <p:sldLayoutId id="2147483885" r:id="rId13"/>
    <p:sldLayoutId id="2147483886" r:id="rId14"/>
    <p:sldLayoutId id="2147483904"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5800" y="1143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a:t>
            </a:r>
            <a:br>
              <a:rPr lang="en-US" altLang="en-US" smtClean="0"/>
            </a:br>
            <a:r>
              <a:rPr lang="en-US" altLang="en-US" smtClean="0"/>
              <a:t>master title style</a:t>
            </a:r>
          </a:p>
        </p:txBody>
      </p:sp>
      <p:sp>
        <p:nvSpPr>
          <p:cNvPr id="3" name="Text Placeholder 2"/>
          <p:cNvSpPr>
            <a:spLocks noGrp="1"/>
          </p:cNvSpPr>
          <p:nvPr>
            <p:ph type="body" idx="1"/>
          </p:nvPr>
        </p:nvSpPr>
        <p:spPr>
          <a:xfrm>
            <a:off x="685800" y="2971800"/>
            <a:ext cx="7772400" cy="2743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Lkweng</a:t>
            </a:r>
            <a:endParaRPr lang="en-US" dirty="0" smtClean="0"/>
          </a:p>
          <a:p>
            <a:pPr lvl="6"/>
            <a:r>
              <a:rPr lang="en-US" dirty="0" smtClean="0"/>
              <a:t>;</a:t>
            </a:r>
            <a:r>
              <a:rPr lang="en-US" dirty="0" err="1" smtClean="0"/>
              <a:t>krweng’lk</a:t>
            </a:r>
            <a:endParaRPr lang="en-US" dirty="0" smtClean="0"/>
          </a:p>
          <a:p>
            <a:pPr lvl="7"/>
            <a:r>
              <a:rPr lang="en-US" dirty="0" err="1" smtClean="0"/>
              <a:t>Perign</a:t>
            </a:r>
            <a:endParaRPr lang="en-US" dirty="0" smtClean="0"/>
          </a:p>
          <a:p>
            <a:pPr lvl="8"/>
            <a:r>
              <a:rPr lang="en-US" dirty="0" smtClean="0"/>
              <a:t>;</a:t>
            </a:r>
            <a:r>
              <a:rPr lang="en-US" dirty="0" err="1" smtClean="0"/>
              <a:t>kwegn</a:t>
            </a:r>
            <a:r>
              <a:rPr lang="en-US" dirty="0" smtClean="0"/>
              <a:t>’</a:t>
            </a:r>
          </a:p>
        </p:txBody>
      </p:sp>
    </p:spTree>
  </p:cSld>
  <p:clrMap bg1="lt1" tx1="dk1" bg2="lt2" tx2="dk2" accent1="accent1" accent2="accent2" accent3="accent3" accent4="accent4" accent5="accent5" accent6="accent6" hlink="hlink" folHlink="folHlink"/>
  <p:sldLayoutIdLst>
    <p:sldLayoutId id="2147483887" r:id="rId1"/>
    <p:sldLayoutId id="2147483871"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600" kern="12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2pPr>
      <a:lvl3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3pPr>
      <a:lvl4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4pPr>
      <a:lvl5pPr algn="l" rtl="0" eaLnBrk="0" fontAlgn="base" hangingPunct="0">
        <a:lnSpc>
          <a:spcPct val="85000"/>
        </a:lnSpc>
        <a:spcBef>
          <a:spcPct val="0"/>
        </a:spcBef>
        <a:spcAft>
          <a:spcPct val="0"/>
        </a:spcAft>
        <a:defRPr sz="3600">
          <a:solidFill>
            <a:schemeClr val="tx2"/>
          </a:solidFill>
          <a:latin typeface="Franklin Gothic Book" panose="020B0503020102020204" pitchFamily="34" charset="0"/>
        </a:defRPr>
      </a:lvl5pPr>
      <a:lvl6pPr marL="457200" algn="l" rtl="0" fontAlgn="base">
        <a:lnSpc>
          <a:spcPct val="85000"/>
        </a:lnSpc>
        <a:spcBef>
          <a:spcPct val="0"/>
        </a:spcBef>
        <a:spcAft>
          <a:spcPct val="0"/>
        </a:spcAft>
        <a:defRPr sz="3600">
          <a:solidFill>
            <a:schemeClr val="tx2"/>
          </a:solidFill>
          <a:latin typeface="Franklin Gothic Book" panose="020B0503020102020204" pitchFamily="34" charset="0"/>
        </a:defRPr>
      </a:lvl6pPr>
      <a:lvl7pPr marL="914400" algn="l" rtl="0" fontAlgn="base">
        <a:lnSpc>
          <a:spcPct val="85000"/>
        </a:lnSpc>
        <a:spcBef>
          <a:spcPct val="0"/>
        </a:spcBef>
        <a:spcAft>
          <a:spcPct val="0"/>
        </a:spcAft>
        <a:defRPr sz="3600">
          <a:solidFill>
            <a:schemeClr val="tx2"/>
          </a:solidFill>
          <a:latin typeface="Franklin Gothic Book" panose="020B0503020102020204" pitchFamily="34" charset="0"/>
        </a:defRPr>
      </a:lvl7pPr>
      <a:lvl8pPr marL="1371600" algn="l" rtl="0" fontAlgn="base">
        <a:lnSpc>
          <a:spcPct val="85000"/>
        </a:lnSpc>
        <a:spcBef>
          <a:spcPct val="0"/>
        </a:spcBef>
        <a:spcAft>
          <a:spcPct val="0"/>
        </a:spcAft>
        <a:defRPr sz="3600">
          <a:solidFill>
            <a:schemeClr val="tx2"/>
          </a:solidFill>
          <a:latin typeface="Franklin Gothic Book" panose="020B0503020102020204" pitchFamily="34" charset="0"/>
        </a:defRPr>
      </a:lvl8pPr>
      <a:lvl9pPr marL="1828800" algn="l" rtl="0" fontAlgn="base">
        <a:lnSpc>
          <a:spcPct val="85000"/>
        </a:lnSpc>
        <a:spcBef>
          <a:spcPct val="0"/>
        </a:spcBef>
        <a:spcAft>
          <a:spcPct val="0"/>
        </a:spcAft>
        <a:defRPr sz="3600">
          <a:solidFill>
            <a:schemeClr val="tx2"/>
          </a:solidFill>
          <a:latin typeface="Franklin Gothic Book" panose="020B0503020102020204" pitchFamily="34" charset="0"/>
        </a:defRPr>
      </a:lvl9pPr>
    </p:titleStyle>
    <p:bodyStyle>
      <a:lvl1pPr algn="l" rtl="0" eaLnBrk="0" fontAlgn="base" hangingPunct="0">
        <a:lnSpc>
          <a:spcPct val="120000"/>
        </a:lnSpc>
        <a:spcBef>
          <a:spcPts val="600"/>
        </a:spcBef>
        <a:spcAft>
          <a:spcPts val="1200"/>
        </a:spcAft>
        <a:buFont typeface="Arial" panose="020B0604020202020204" pitchFamily="34" charset="0"/>
        <a:buChar char="​"/>
        <a:defRPr sz="1600" kern="1200">
          <a:solidFill>
            <a:srgbClr val="44BF87"/>
          </a:solidFill>
          <a:latin typeface="+mn-lt"/>
          <a:ea typeface="+mn-ea"/>
          <a:cs typeface="+mn-cs"/>
        </a:defRPr>
      </a:lvl1pPr>
      <a:lvl2pPr algn="l" rtl="0" eaLnBrk="0" fontAlgn="base" hangingPunct="0">
        <a:spcBef>
          <a:spcPct val="0"/>
        </a:spcBef>
        <a:spcAft>
          <a:spcPts val="600"/>
        </a:spcAft>
        <a:buFont typeface="Arial" panose="020B0604020202020204" pitchFamily="34" charset="0"/>
        <a:buChar char="​"/>
        <a:defRPr sz="1400" kern="1200">
          <a:solidFill>
            <a:schemeClr val="tx2"/>
          </a:solidFill>
          <a:latin typeface="+mn-lt"/>
          <a:ea typeface="+mn-ea"/>
          <a:cs typeface="+mn-cs"/>
        </a:defRPr>
      </a:lvl2pPr>
      <a:lvl3pPr algn="l" rtl="0" eaLnBrk="0" fontAlgn="base" hangingPunct="0">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rtl="0" eaLnBrk="0" fontAlgn="base" hangingPunct="0">
        <a:lnSpc>
          <a:spcPct val="110000"/>
        </a:lnSpc>
        <a:spcBef>
          <a:spcPct val="0"/>
        </a:spcBef>
        <a:spcAft>
          <a:spcPct val="0"/>
        </a:spcAft>
        <a:buFont typeface="Wingdings" panose="05000000000000000000" pitchFamily="2" charset="2"/>
        <a:buChar char="§"/>
        <a:defRPr sz="1100" kern="1200">
          <a:solidFill>
            <a:srgbClr val="848484"/>
          </a:solidFill>
          <a:latin typeface="+mn-lt"/>
          <a:ea typeface="+mn-ea"/>
          <a:cs typeface="+mn-cs"/>
        </a:defRPr>
      </a:lvl4pPr>
      <a:lvl5pPr marL="346075" indent="-176213" algn="l" rtl="0" eaLnBrk="0" fontAlgn="base" hangingPunct="0">
        <a:lnSpc>
          <a:spcPct val="110000"/>
        </a:lnSpc>
        <a:spcBef>
          <a:spcPct val="0"/>
        </a:spcBef>
        <a:spcAft>
          <a:spcPts val="600"/>
        </a:spcAft>
        <a:buFont typeface="Wingdings" panose="05000000000000000000" pitchFamily="2" charset="2"/>
        <a:buChar char="§"/>
        <a:defRPr sz="1100" kern="1200">
          <a:solidFill>
            <a:srgbClr val="848484"/>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61B6F5C9-D192-4C4C-B3A9-DAB50C459E8C}" type="datetimeFigureOut">
              <a:rPr lang="en-US"/>
              <a:pPr>
                <a:defRPr/>
              </a:pPr>
              <a:t>12/7/2015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54586126-D1E8-4E32-981C-E96A9C6305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99" r:id="rId12"/>
    <p:sldLayoutId id="2147483900" r:id="rId13"/>
    <p:sldLayoutId id="2147483901" r:id="rId14"/>
    <p:sldLayoutId id="2147483902" r:id="rId15"/>
    <p:sldLayoutId id="2147483903"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charlestonregionaldata.com/bubble-chart-explanatio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3.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street-map-113326.jpg"/>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70" t="48113" r="351" b="17547"/>
          <a:stretch/>
        </p:blipFill>
        <p:spPr bwMode="auto">
          <a:xfrm>
            <a:off x="-16044" y="-19050"/>
            <a:ext cx="9160041" cy="2875769"/>
          </a:xfrm>
          <a:prstGeom prst="rect">
            <a:avLst/>
          </a:prstGeom>
          <a:noFill/>
        </p:spPr>
      </p:pic>
      <p:sp>
        <p:nvSpPr>
          <p:cNvPr id="4" name="Rectangle 3"/>
          <p:cNvSpPr/>
          <p:nvPr/>
        </p:nvSpPr>
        <p:spPr>
          <a:xfrm>
            <a:off x="0" y="2857500"/>
            <a:ext cx="9144000" cy="2762250"/>
          </a:xfrm>
          <a:prstGeom prst="rect">
            <a:avLst/>
          </a:prstGeom>
          <a:solidFill>
            <a:srgbClr val="208B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208B9C"/>
              </a:solidFill>
            </a:endParaRPr>
          </a:p>
        </p:txBody>
      </p:sp>
      <p:sp>
        <p:nvSpPr>
          <p:cNvPr id="21" name="Rectangle 20"/>
          <p:cNvSpPr/>
          <p:nvPr/>
        </p:nvSpPr>
        <p:spPr>
          <a:xfrm>
            <a:off x="0" y="2619375"/>
            <a:ext cx="9144000" cy="3009900"/>
          </a:xfrm>
          <a:prstGeom prst="rect">
            <a:avLst/>
          </a:prstGeom>
          <a:pattFill prst="dkUpDiag">
            <a:fgClr>
              <a:srgbClr val="208B9C"/>
            </a:fgClr>
            <a:bgClr>
              <a:srgbClr val="0199A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9461" name="Group 6"/>
          <p:cNvGrpSpPr>
            <a:grpSpLocks/>
          </p:cNvGrpSpPr>
          <p:nvPr/>
        </p:nvGrpSpPr>
        <p:grpSpPr bwMode="auto">
          <a:xfrm>
            <a:off x="0" y="5654675"/>
            <a:ext cx="9144000" cy="1196975"/>
            <a:chOff x="305018" y="5206187"/>
            <a:chExt cx="9267607" cy="1196503"/>
          </a:xfrm>
        </p:grpSpPr>
        <p:sp>
          <p:nvSpPr>
            <p:cNvPr id="11" name="Rectangle 10"/>
            <p:cNvSpPr/>
            <p:nvPr/>
          </p:nvSpPr>
          <p:spPr>
            <a:xfrm>
              <a:off x="305018" y="5206187"/>
              <a:ext cx="9267607" cy="119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anchor="ctr"/>
            <a:lstStyle/>
            <a:p>
              <a:pPr algn="ctr" eaLnBrk="1" fontAlgn="auto" hangingPunct="1">
                <a:spcBef>
                  <a:spcPts val="0"/>
                </a:spcBef>
                <a:spcAft>
                  <a:spcPts val="0"/>
                </a:spcAft>
                <a:defRPr/>
              </a:pPr>
              <a:endParaRPr lang="en-US" sz="1400" dirty="0">
                <a:solidFill>
                  <a:schemeClr val="bg1"/>
                </a:solidFill>
                <a:latin typeface="Franklin Gothic Demi Cond" panose="020B0706030402020204" pitchFamily="34" charset="0"/>
              </a:endParaRPr>
            </a:p>
          </p:txBody>
        </p:sp>
        <p:pic>
          <p:nvPicPr>
            <p:cNvPr id="19467" name="Picture 11"/>
            <p:cNvPicPr>
              <a:picLocks noChangeAspect="1"/>
            </p:cNvPicPr>
            <p:nvPr/>
          </p:nvPicPr>
          <p:blipFill>
            <a:blip r:embed="rId4">
              <a:extLst>
                <a:ext uri="{28A0092B-C50C-407E-A947-70E740481C1C}">
                  <a14:useLocalDpi xmlns:a14="http://schemas.microsoft.com/office/drawing/2010/main" val="0"/>
                </a:ext>
              </a:extLst>
            </a:blip>
            <a:srcRect l="-117"/>
            <a:stretch>
              <a:fillRect/>
            </a:stretch>
          </p:blipFill>
          <p:spPr bwMode="auto">
            <a:xfrm>
              <a:off x="503639" y="5309918"/>
              <a:ext cx="5010129" cy="93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Rectangle 7"/>
          <p:cNvSpPr>
            <a:spLocks noChangeArrowheads="1"/>
          </p:cNvSpPr>
          <p:nvPr/>
        </p:nvSpPr>
        <p:spPr bwMode="auto">
          <a:xfrm>
            <a:off x="195972" y="4347913"/>
            <a:ext cx="8866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FBD258"/>
                </a:solidFill>
                <a:latin typeface="Arial" panose="020B0604020202020204" pitchFamily="34" charset="0"/>
                <a:ea typeface="Adobe Song Std L"/>
                <a:cs typeface="Arial" panose="020B0604020202020204" pitchFamily="34" charset="0"/>
              </a:rPr>
              <a:t>Eastern Indiana Regional Planning Commission Region, Indiana</a:t>
            </a:r>
          </a:p>
        </p:txBody>
      </p:sp>
      <p:sp>
        <p:nvSpPr>
          <p:cNvPr id="19463" name="TextBox 1"/>
          <p:cNvSpPr txBox="1">
            <a:spLocks noChangeArrowheads="1"/>
          </p:cNvSpPr>
          <p:nvPr/>
        </p:nvSpPr>
        <p:spPr bwMode="auto">
          <a:xfrm>
            <a:off x="277813" y="2958709"/>
            <a:ext cx="61420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5000"/>
              </a:lnSpc>
            </a:pPr>
            <a:r>
              <a:rPr lang="en-US" altLang="en-US" sz="6000" dirty="0">
                <a:solidFill>
                  <a:schemeClr val="bg1"/>
                </a:solidFill>
                <a:latin typeface="Franklin Gothic Book" panose="020B0503020102020204" pitchFamily="34" charset="0"/>
                <a:cs typeface="Adobe Arabic" panose="02040503050201020203" pitchFamily="18" charset="-78"/>
              </a:rPr>
              <a:t>Target Industry </a:t>
            </a:r>
          </a:p>
          <a:p>
            <a:pPr eaLnBrk="1" hangingPunct="1">
              <a:lnSpc>
                <a:spcPts val="5000"/>
              </a:lnSpc>
            </a:pPr>
            <a:r>
              <a:rPr lang="en-US" altLang="en-US" sz="6000" dirty="0">
                <a:solidFill>
                  <a:schemeClr val="bg1"/>
                </a:solidFill>
                <a:latin typeface="Franklin Gothic Book" panose="020B0503020102020204" pitchFamily="34" charset="0"/>
                <a:cs typeface="Adobe Arabic" panose="02040503050201020203" pitchFamily="18" charset="-78"/>
              </a:rPr>
              <a:t>Cluster Analysis</a:t>
            </a:r>
          </a:p>
        </p:txBody>
      </p:sp>
      <p:sp>
        <p:nvSpPr>
          <p:cNvPr id="22" name="Isosceles Triangle 21"/>
          <p:cNvSpPr/>
          <p:nvPr/>
        </p:nvSpPr>
        <p:spPr>
          <a:xfrm>
            <a:off x="277813" y="5419725"/>
            <a:ext cx="407987" cy="2635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246752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50875" y="854075"/>
            <a:ext cx="7788275" cy="914400"/>
          </a:xfrm>
          <a:prstGeom prst="rect">
            <a:avLst/>
          </a:prstGeom>
        </p:spPr>
        <p:txBody>
          <a:bodyPr lIns="0" tIns="0" rIns="0" bIns="0"/>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fontAlgn="auto">
              <a:lnSpc>
                <a:spcPct val="100000"/>
              </a:lnSpc>
              <a:spcAft>
                <a:spcPts val="0"/>
              </a:spcAft>
              <a:defRPr/>
            </a:pPr>
            <a:r>
              <a:rPr lang="en-US" dirty="0" smtClean="0">
                <a:solidFill>
                  <a:schemeClr val="tx1">
                    <a:lumMod val="75000"/>
                    <a:lumOff val="25000"/>
                  </a:schemeClr>
                </a:solidFill>
                <a:latin typeface="Franklin Gothic Book"/>
              </a:rPr>
              <a:t>Bubble chart interpretation</a:t>
            </a:r>
            <a:r>
              <a:rPr lang="en-US" sz="1600" dirty="0" smtClean="0">
                <a:solidFill>
                  <a:schemeClr val="tx1">
                    <a:lumMod val="75000"/>
                    <a:lumOff val="25000"/>
                  </a:schemeClr>
                </a:solidFill>
                <a:latin typeface="Franklin Gothic Book"/>
              </a:rPr>
              <a:t/>
            </a:r>
            <a:br>
              <a:rPr lang="en-US" sz="1600" dirty="0" smtClean="0">
                <a:solidFill>
                  <a:schemeClr val="tx1">
                    <a:lumMod val="75000"/>
                    <a:lumOff val="25000"/>
                  </a:schemeClr>
                </a:solidFill>
                <a:latin typeface="Franklin Gothic Book"/>
              </a:rPr>
            </a:br>
            <a:r>
              <a:rPr lang="en-US" sz="1600" dirty="0" smtClean="0">
                <a:solidFill>
                  <a:schemeClr val="tx1">
                    <a:lumMod val="75000"/>
                    <a:lumOff val="25000"/>
                  </a:schemeClr>
                </a:solidFill>
                <a:latin typeface="Franklin Gothic Book"/>
              </a:rPr>
              <a:t/>
            </a:r>
            <a:br>
              <a:rPr lang="en-US" sz="1600" dirty="0" smtClean="0">
                <a:solidFill>
                  <a:schemeClr val="tx1">
                    <a:lumMod val="75000"/>
                    <a:lumOff val="25000"/>
                  </a:schemeClr>
                </a:solidFill>
                <a:latin typeface="Franklin Gothic Book"/>
              </a:rPr>
            </a:br>
            <a:endParaRPr lang="en-US" sz="1600" dirty="0" smtClean="0">
              <a:solidFill>
                <a:schemeClr val="tx1">
                  <a:lumMod val="75000"/>
                  <a:lumOff val="25000"/>
                </a:schemeClr>
              </a:solidFill>
              <a:latin typeface="Franklin Gothic Book"/>
            </a:endParaRPr>
          </a:p>
          <a:p>
            <a:pPr fontAlgn="auto">
              <a:lnSpc>
                <a:spcPct val="100000"/>
              </a:lnSpc>
              <a:spcAft>
                <a:spcPts val="0"/>
              </a:spcAft>
              <a:defRPr/>
            </a:pPr>
            <a:r>
              <a:rPr lang="en-US" sz="1600" dirty="0" smtClean="0">
                <a:solidFill>
                  <a:schemeClr val="tx1">
                    <a:lumMod val="65000"/>
                    <a:lumOff val="35000"/>
                  </a:schemeClr>
                </a:solidFill>
                <a:latin typeface="Franklin Gothic Book"/>
              </a:rPr>
              <a:t/>
            </a:r>
            <a:br>
              <a:rPr lang="en-US" sz="1600" dirty="0" smtClean="0">
                <a:solidFill>
                  <a:schemeClr val="tx1">
                    <a:lumMod val="65000"/>
                    <a:lumOff val="35000"/>
                  </a:schemeClr>
                </a:solidFill>
                <a:latin typeface="Franklin Gothic Book"/>
              </a:rPr>
            </a:br>
            <a:r>
              <a:rPr lang="en-US" sz="1600" dirty="0" smtClean="0">
                <a:solidFill>
                  <a:schemeClr val="tx1">
                    <a:lumMod val="65000"/>
                    <a:lumOff val="35000"/>
                  </a:schemeClr>
                </a:solidFill>
                <a:latin typeface="Franklin Gothic Book"/>
              </a:rPr>
              <a:t/>
            </a:r>
            <a:br>
              <a:rPr lang="en-US" sz="1600" dirty="0" smtClean="0">
                <a:solidFill>
                  <a:schemeClr val="tx1">
                    <a:lumMod val="65000"/>
                    <a:lumOff val="35000"/>
                  </a:schemeClr>
                </a:solidFill>
                <a:latin typeface="Franklin Gothic Book"/>
              </a:rPr>
            </a:br>
            <a:endParaRPr lang="en-US" sz="1600" dirty="0" smtClean="0">
              <a:solidFill>
                <a:schemeClr val="tx1">
                  <a:lumMod val="65000"/>
                  <a:lumOff val="35000"/>
                </a:schemeClr>
              </a:solidFill>
              <a:latin typeface="Franklin Gothic Book"/>
            </a:endParaRPr>
          </a:p>
          <a:p>
            <a:pPr fontAlgn="auto">
              <a:lnSpc>
                <a:spcPct val="100000"/>
              </a:lnSpc>
              <a:spcAft>
                <a:spcPts val="0"/>
              </a:spcAft>
              <a:defRPr/>
            </a:pPr>
            <a:endParaRPr lang="en-US" sz="1600" dirty="0">
              <a:solidFill>
                <a:schemeClr val="tx1">
                  <a:lumMod val="65000"/>
                  <a:lumOff val="35000"/>
                </a:schemeClr>
              </a:solidFill>
              <a:latin typeface="Franklin Gothic Book"/>
            </a:endParaRPr>
          </a:p>
          <a:p>
            <a:pPr fontAlgn="auto">
              <a:lnSpc>
                <a:spcPct val="100000"/>
              </a:lnSpc>
              <a:spcAft>
                <a:spcPts val="0"/>
              </a:spcAft>
              <a:defRPr/>
            </a:pPr>
            <a:endParaRPr lang="en-US" dirty="0">
              <a:solidFill>
                <a:schemeClr val="tx1">
                  <a:lumMod val="65000"/>
                  <a:lumOff val="35000"/>
                </a:schemeClr>
              </a:solidFill>
              <a:latin typeface="Franklin Gothic Book"/>
            </a:endParaRPr>
          </a:p>
        </p:txBody>
      </p:sp>
      <p:sp>
        <p:nvSpPr>
          <p:cNvPr id="37891" name="Text Placeholder 9"/>
          <p:cNvSpPr>
            <a:spLocks noGrp="1"/>
          </p:cNvSpPr>
          <p:nvPr>
            <p:ph type="body" idx="28"/>
          </p:nvPr>
        </p:nvSpPr>
        <p:spPr>
          <a:xfrm>
            <a:off x="685800" y="690563"/>
            <a:ext cx="7772400" cy="452437"/>
          </a:xfrm>
        </p:spPr>
        <p:txBody>
          <a:bodyPr lIns="0" tIns="0" rIns="0" bIns="0"/>
          <a:lstStyle/>
          <a:p>
            <a:pPr>
              <a:spcBef>
                <a:spcPct val="0"/>
              </a:spcBef>
              <a:spcAft>
                <a:spcPct val="0"/>
              </a:spcAft>
            </a:pPr>
            <a:r>
              <a:rPr lang="en-US" altLang="en-US" dirty="0" smtClean="0">
                <a:solidFill>
                  <a:srgbClr val="208B9C"/>
                </a:solidFill>
              </a:rPr>
              <a:t>Industry and occupation</a:t>
            </a:r>
          </a:p>
        </p:txBody>
      </p:sp>
      <p:sp>
        <p:nvSpPr>
          <p:cNvPr id="37892"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7893" name="Rectangle 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7894" name="Rectangle 11"/>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13" name="Rectangle 12"/>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latin typeface="+mn-lt"/>
            </a:endParaRPr>
          </a:p>
        </p:txBody>
      </p:sp>
      <p:sp>
        <p:nvSpPr>
          <p:cNvPr id="37896" name="Rectangle 13"/>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7897" name="Rectangle 14"/>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grpSp>
        <p:nvGrpSpPr>
          <p:cNvPr id="20" name="Group 19"/>
          <p:cNvGrpSpPr/>
          <p:nvPr/>
        </p:nvGrpSpPr>
        <p:grpSpPr>
          <a:xfrm>
            <a:off x="1994478" y="6167806"/>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37899" name="TextBox 25"/>
          <p:cNvSpPr txBox="1">
            <a:spLocks noChangeArrowheads="1"/>
          </p:cNvSpPr>
          <p:nvPr/>
        </p:nvSpPr>
        <p:spPr bwMode="auto">
          <a:xfrm>
            <a:off x="1993900"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02</a:t>
            </a:r>
          </a:p>
        </p:txBody>
      </p:sp>
      <p:sp>
        <p:nvSpPr>
          <p:cNvPr id="37900" name="TextBox 30"/>
          <p:cNvSpPr txBox="1">
            <a:spLocks noChangeArrowheads="1"/>
          </p:cNvSpPr>
          <p:nvPr/>
        </p:nvSpPr>
        <p:spPr bwMode="auto">
          <a:xfrm>
            <a:off x="685800" y="1543050"/>
            <a:ext cx="374491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Mature Industries</a:t>
            </a:r>
            <a:endParaRPr lang="en-US" altLang="en-US" sz="1300" dirty="0">
              <a:solidFill>
                <a:srgbClr val="7F7F7F"/>
              </a:solidFill>
              <a:latin typeface="Franklin Gothic Book" panose="020B0503020102020204" pitchFamily="34" charset="0"/>
            </a:endParaRPr>
          </a:p>
          <a:p>
            <a:pPr eaLnBrk="1" hangingPunct="1"/>
            <a:endParaRPr lang="en-US" altLang="en-US" sz="1000" dirty="0">
              <a:solidFill>
                <a:srgbClr val="404040"/>
              </a:solidFill>
              <a:latin typeface="Franklin Gothic Book" panose="020B0503020102020204" pitchFamily="34" charset="0"/>
            </a:endParaRPr>
          </a:p>
          <a:p>
            <a:pPr eaLnBrk="1" hangingPunct="1"/>
            <a:r>
              <a:rPr lang="en-US" altLang="en-US" sz="1300" dirty="0">
                <a:solidFill>
                  <a:srgbClr val="404040"/>
                </a:solidFill>
                <a:latin typeface="Franklin Gothic Book" panose="020B0503020102020204" pitchFamily="34" charset="0"/>
              </a:rPr>
              <a:t>Three industry clusters in the Eastern Indiana Regional Planning Commission Region are in the Maturing stage: Glass &amp; Ceramics; Machinery Manufacturing; Agribusiness, Food Processing &amp; Technology. These industries are relatively concentrated, but their growth is trending downward. It is worth noting, however, that the Eastern Indiana Regional Planning Commission Region may find it worthwhile to invest in efforts to shore up the concentration of these industries. </a:t>
            </a:r>
          </a:p>
          <a:p>
            <a:pPr eaLnBrk="1" hangingPunct="1"/>
            <a:endParaRPr lang="en-US" altLang="en-US" sz="1000" dirty="0">
              <a:solidFill>
                <a:srgbClr val="208B9C"/>
              </a:solidFill>
              <a:latin typeface="Franklin Gothic Demi Cond" panose="020B0706030402020204" pitchFamily="34" charset="0"/>
            </a:endParaRPr>
          </a:p>
          <a:p>
            <a:pPr eaLnBrk="1" hangingPunct="1"/>
            <a:r>
              <a:rPr lang="en-US" altLang="en-US" sz="1300" dirty="0">
                <a:solidFill>
                  <a:srgbClr val="208B9C"/>
                </a:solidFill>
                <a:latin typeface="Franklin Gothic Demi Cond" panose="020B0706030402020204" pitchFamily="34" charset="0"/>
              </a:rPr>
              <a:t>Transforming Industries</a:t>
            </a:r>
            <a:endParaRPr lang="en-US" altLang="en-US" sz="1300" dirty="0">
              <a:solidFill>
                <a:srgbClr val="7F7F7F"/>
              </a:solidFill>
              <a:latin typeface="Franklin Gothic Book" panose="020B0503020102020204" pitchFamily="34" charset="0"/>
            </a:endParaRPr>
          </a:p>
          <a:p>
            <a:pPr eaLnBrk="1" hangingPunct="1"/>
            <a:endParaRPr lang="en-US" altLang="en-US" sz="1000" dirty="0">
              <a:solidFill>
                <a:srgbClr val="404040"/>
              </a:solidFill>
              <a:latin typeface="Franklin Gothic Book" panose="020B0503020102020204" pitchFamily="34" charset="0"/>
            </a:endParaRPr>
          </a:p>
          <a:p>
            <a:pPr eaLnBrk="1" hangingPunct="1"/>
            <a:r>
              <a:rPr lang="en-US" altLang="en-US" sz="1300" dirty="0">
                <a:solidFill>
                  <a:srgbClr val="404040"/>
                </a:solidFill>
                <a:latin typeface="Franklin Gothic Book" panose="020B0503020102020204" pitchFamily="34" charset="0"/>
              </a:rPr>
              <a:t>Transforming clusters capture the mix of industries that are experiencing relative decline and limited export capability. In the Eastern Indiana Regional Planning Commission Region, Mining; Printing &amp; Publishing; Business &amp; Financial Services; Defense &amp; Security; Information Technology &amp; Telecom. are all Transforming clusters. Any amount of growth in these industries would require relatively large investments.</a:t>
            </a:r>
          </a:p>
        </p:txBody>
      </p:sp>
      <p:sp>
        <p:nvSpPr>
          <p:cNvPr id="37901" name="Rectangle 31"/>
          <p:cNvSpPr>
            <a:spLocks noChangeArrowheads="1"/>
          </p:cNvSpPr>
          <p:nvPr/>
        </p:nvSpPr>
        <p:spPr bwMode="auto">
          <a:xfrm>
            <a:off x="4592638" y="1508125"/>
            <a:ext cx="384651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Star Industries</a:t>
            </a:r>
            <a:endParaRPr lang="en-US" altLang="en-US" sz="1300" dirty="0">
              <a:solidFill>
                <a:srgbClr val="7F7F7F"/>
              </a:solidFill>
              <a:latin typeface="Franklin Gothic Book" panose="020B0503020102020204" pitchFamily="34" charset="0"/>
            </a:endParaRPr>
          </a:p>
          <a:p>
            <a:pPr eaLnBrk="1" hangingPunct="1"/>
            <a:endParaRPr lang="en-US" altLang="en-US" sz="1000" dirty="0">
              <a:solidFill>
                <a:srgbClr val="404040"/>
              </a:solidFill>
              <a:latin typeface="Franklin Gothic Book" panose="020B0503020102020204" pitchFamily="34" charset="0"/>
            </a:endParaRPr>
          </a:p>
          <a:p>
            <a:pPr eaLnBrk="1" hangingPunct="1"/>
            <a:r>
              <a:rPr lang="en-US" altLang="en-US" sz="1300" dirty="0">
                <a:solidFill>
                  <a:srgbClr val="404040"/>
                </a:solidFill>
                <a:latin typeface="Franklin Gothic Book" panose="020B0503020102020204" pitchFamily="34" charset="0"/>
              </a:rPr>
              <a:t>Star industry clusters are highly concentrated, exporting and still experiencing growth in the region. The most highly concentrated of the Star industry clusters in the Eastern Indiana Regional Planning Commission Region is Primary Metal Manufacturing . Its location quotient is 4.76, indicating that the cluster is 5 times more concentrated in the region compared to the U.S. The other strong clusters in the region are  Transportation Equipment Mfg.; Fabricated Metal Product Mfg.; Chemicals &amp; Chemical Based Products; Manufacturing Supercluster; Forest &amp; Wood Products and Advanced Materials.</a:t>
            </a:r>
          </a:p>
          <a:p>
            <a:pPr eaLnBrk="1" hangingPunct="1"/>
            <a:endParaRPr lang="en-US" altLang="en-US" sz="1300" dirty="0">
              <a:solidFill>
                <a:srgbClr val="404040"/>
              </a:solidFill>
              <a:latin typeface="Franklin Gothic Book" panose="020B0503020102020204" pitchFamily="34" charset="0"/>
            </a:endParaRPr>
          </a:p>
          <a:p>
            <a:pPr eaLnBrk="1" hangingPunct="1"/>
            <a:r>
              <a:rPr lang="en-US" altLang="en-US" sz="1300" dirty="0">
                <a:solidFill>
                  <a:srgbClr val="208B9C"/>
                </a:solidFill>
                <a:latin typeface="Franklin Gothic Demi Cond" panose="020B0706030402020204" pitchFamily="34" charset="0"/>
              </a:rPr>
              <a:t>Emerging Industries</a:t>
            </a:r>
            <a:endParaRPr lang="en-US" altLang="en-US" sz="1300" dirty="0">
              <a:solidFill>
                <a:srgbClr val="7F7F7F"/>
              </a:solidFill>
              <a:latin typeface="Franklin Gothic Book" panose="020B0503020102020204" pitchFamily="34" charset="0"/>
            </a:endParaRPr>
          </a:p>
          <a:p>
            <a:pPr eaLnBrk="1" hangingPunct="1"/>
            <a:endParaRPr lang="en-US" altLang="en-US" sz="1000" dirty="0">
              <a:solidFill>
                <a:srgbClr val="404040"/>
              </a:solidFill>
              <a:latin typeface="Franklin Gothic Book" panose="020B0503020102020204" pitchFamily="34" charset="0"/>
            </a:endParaRPr>
          </a:p>
          <a:p>
            <a:pPr eaLnBrk="1" hangingPunct="1"/>
            <a:r>
              <a:rPr lang="en-US" altLang="en-US" sz="1300" dirty="0">
                <a:solidFill>
                  <a:srgbClr val="404040"/>
                </a:solidFill>
                <a:latin typeface="Franklin Gothic Book" panose="020B0503020102020204" pitchFamily="34" charset="0"/>
              </a:rPr>
              <a:t>Industry clusters that may be poised for future growth are classified as “Emerging.” There are three Emerging clusters in the Eastern Indiana Regional Planning Commission Region: Apparel &amp; Textiles; Energy (Fossil &amp; Renewable); and Arts, Entertainment, Recreation &amp; Visitor Industries.</a:t>
            </a:r>
          </a:p>
        </p:txBody>
      </p:sp>
      <p:sp>
        <p:nvSpPr>
          <p:cNvPr id="37902" name="Text Placeholder 5"/>
          <p:cNvSpPr txBox="1">
            <a:spLocks/>
          </p:cNvSpPr>
          <p:nvPr/>
        </p:nvSpPr>
        <p:spPr bwMode="auto">
          <a:xfrm>
            <a:off x="3822357" y="6376892"/>
            <a:ext cx="4635843"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ts val="600"/>
              </a:spcBef>
              <a:spcAft>
                <a:spcPts val="1200"/>
              </a:spcAft>
              <a:buFont typeface="Arial" panose="020B0604020202020204" pitchFamily="34" charset="0"/>
              <a:buChar char="​"/>
            </a:pPr>
            <a:r>
              <a:rPr lang="en-US" altLang="en-US" sz="800" dirty="0">
                <a:latin typeface="Franklin Gothic Book" panose="020B0503020102020204" pitchFamily="34" charset="0"/>
              </a:rPr>
              <a:t>Source: EMSI Class of Worker 2014.4 (QCEW, non-QCEW, self-employed and extended proprietors). </a:t>
            </a:r>
          </a:p>
        </p:txBody>
      </p:sp>
      <p:sp>
        <p:nvSpPr>
          <p:cNvPr id="37903" name="Rectangle 23"/>
          <p:cNvSpPr>
            <a:spLocks noChangeArrowheads="1"/>
          </p:cNvSpPr>
          <p:nvPr/>
        </p:nvSpPr>
        <p:spPr bwMode="auto">
          <a:xfrm>
            <a:off x="5924550" y="61976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Tree>
    <p:extLst>
      <p:ext uri="{BB962C8B-B14F-4D97-AF65-F5344CB8AC3E}">
        <p14:creationId xmlns:p14="http://schemas.microsoft.com/office/powerpoint/2010/main" val="3162133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6275" y="2940050"/>
            <a:ext cx="4587875" cy="2946400"/>
          </a:xfrm>
        </p:spPr>
        <p:txBody>
          <a:bodyPr rtlCol="0">
            <a:normAutofit/>
          </a:bodyPr>
          <a:lstStyle/>
          <a:p>
            <a:pPr fontAlgn="auto">
              <a:spcBef>
                <a:spcPts val="0"/>
              </a:spcBef>
              <a:spcAft>
                <a:spcPts val="0"/>
              </a:spcAft>
              <a:defRPr/>
            </a:pPr>
            <a:r>
              <a:rPr sz="6600" dirty="0">
                <a:solidFill>
                  <a:schemeClr val="tx1">
                    <a:lumMod val="75000"/>
                    <a:lumOff val="25000"/>
                  </a:schemeClr>
                </a:solidFill>
                <a:latin typeface="Franklin Gothic Book" panose="020B0503020102020204" pitchFamily="34" charset="0"/>
              </a:rPr>
              <a:t>03</a:t>
            </a:r>
          </a:p>
          <a:p>
            <a:pPr fontAlgn="auto">
              <a:spcBef>
                <a:spcPts val="0"/>
              </a:spcBef>
              <a:spcAft>
                <a:spcPts val="0"/>
              </a:spcAft>
              <a:defRPr/>
            </a:pPr>
            <a:r>
              <a:rPr sz="6600" dirty="0">
                <a:solidFill>
                  <a:schemeClr val="tx1">
                    <a:lumMod val="75000"/>
                    <a:lumOff val="25000"/>
                  </a:schemeClr>
                </a:solidFill>
                <a:latin typeface="Franklin Gothic Book" panose="020B0503020102020204" pitchFamily="34" charset="0"/>
              </a:rPr>
              <a:t>target industry cluster </a:t>
            </a:r>
          </a:p>
        </p:txBody>
      </p:sp>
      <p:sp>
        <p:nvSpPr>
          <p:cNvPr id="47107" name="Text Placeholder 4"/>
          <p:cNvSpPr>
            <a:spLocks noGrp="1"/>
          </p:cNvSpPr>
          <p:nvPr>
            <p:ph type="body" sz="quarter" idx="10"/>
          </p:nvPr>
        </p:nvSpPr>
        <p:spPr>
          <a:xfrm>
            <a:off x="6167438" y="2786063"/>
            <a:ext cx="2511425" cy="2746375"/>
          </a:xfrm>
        </p:spPr>
        <p:txBody>
          <a:bodyPr/>
          <a:lstStyle/>
          <a:p>
            <a:pPr eaLnBrk="1" hangingPunct="1">
              <a:spcBef>
                <a:spcPct val="0"/>
              </a:spcBef>
              <a:spcAft>
                <a:spcPct val="0"/>
              </a:spcAft>
              <a:buFont typeface="Arial" panose="020B0604020202020204" pitchFamily="34" charset="0"/>
              <a:buNone/>
            </a:pPr>
            <a:r>
              <a:rPr altLang="en-US" sz="1600" dirty="0">
                <a:solidFill>
                  <a:srgbClr val="208B9C"/>
                </a:solidFill>
              </a:rPr>
              <a:t>Agribusiness, Food Processing and Technology</a:t>
            </a:r>
          </a:p>
          <a:p>
            <a:pPr eaLnBrk="1" hangingPunct="1">
              <a:spcBef>
                <a:spcPct val="0"/>
              </a:spcBef>
              <a:spcAft>
                <a:spcPct val="0"/>
              </a:spcAft>
              <a:buFont typeface="Arial" panose="020B0604020202020204" pitchFamily="34" charset="0"/>
              <a:buNone/>
            </a:pPr>
            <a:endParaRPr altLang="en-US" sz="1600" dirty="0">
              <a:solidFill>
                <a:srgbClr val="208B9C"/>
              </a:solidFill>
            </a:endParaRPr>
          </a:p>
          <a:p>
            <a:pPr eaLnBrk="1" hangingPunct="1">
              <a:spcBef>
                <a:spcPct val="0"/>
              </a:spcBef>
              <a:spcAft>
                <a:spcPct val="0"/>
              </a:spcAft>
              <a:buFont typeface="Arial" panose="020B0604020202020204" pitchFamily="34" charset="0"/>
              <a:buNone/>
            </a:pPr>
            <a:r>
              <a:rPr altLang="en-US" sz="1600" dirty="0">
                <a:solidFill>
                  <a:srgbClr val="208B9C"/>
                </a:solidFill>
              </a:rPr>
              <a:t>Advanced Materials</a:t>
            </a:r>
          </a:p>
          <a:p>
            <a:pPr eaLnBrk="1" hangingPunct="1">
              <a:spcBef>
                <a:spcPct val="0"/>
              </a:spcBef>
              <a:spcAft>
                <a:spcPct val="0"/>
              </a:spcAft>
              <a:buFont typeface="Arial" panose="020B0604020202020204" pitchFamily="34" charset="0"/>
              <a:buNone/>
            </a:pPr>
            <a:endParaRPr altLang="en-US" sz="1600" dirty="0">
              <a:solidFill>
                <a:srgbClr val="208B9C"/>
              </a:solidFill>
            </a:endParaRPr>
          </a:p>
          <a:p>
            <a:pPr eaLnBrk="1" hangingPunct="1">
              <a:spcBef>
                <a:spcPct val="0"/>
              </a:spcBef>
              <a:spcAft>
                <a:spcPct val="0"/>
              </a:spcAft>
              <a:buNone/>
            </a:pPr>
            <a:r>
              <a:rPr lang="en-US" altLang="en-US" sz="1600" dirty="0">
                <a:solidFill>
                  <a:srgbClr val="208B9C"/>
                </a:solidFill>
              </a:rPr>
              <a:t>Arts, Entertainment, Recreation And Visitor Industries</a:t>
            </a:r>
            <a:endParaRPr altLang="en-US" sz="1600" dirty="0">
              <a:solidFill>
                <a:srgbClr val="208B9C"/>
              </a:solidFill>
            </a:endParaRPr>
          </a:p>
        </p:txBody>
      </p:sp>
      <p:cxnSp>
        <p:nvCxnSpPr>
          <p:cNvPr id="6" name="Straight Connector 5"/>
          <p:cNvCxnSpPr/>
          <p:nvPr/>
        </p:nvCxnSpPr>
        <p:spPr>
          <a:xfrm>
            <a:off x="6261100" y="3457575"/>
            <a:ext cx="2138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61100" y="3957638"/>
            <a:ext cx="2138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8" name="Rectangle 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2" name="Rectangle 1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4" name="Rectangle 1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5" name="Rectangle 14"/>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20" name="Group 19"/>
          <p:cNvGrpSpPr/>
          <p:nvPr/>
        </p:nvGrpSpPr>
        <p:grpSpPr>
          <a:xfrm>
            <a:off x="3303155" y="6165890"/>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49161" name="TextBox 25"/>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
        <p:nvSpPr>
          <p:cNvPr id="25" name="Text Placeholder 5"/>
          <p:cNvSpPr txBox="1">
            <a:spLocks/>
          </p:cNvSpPr>
          <p:nvPr/>
        </p:nvSpPr>
        <p:spPr>
          <a:xfrm>
            <a:off x="685800" y="6500813"/>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24" name="Title 1"/>
          <p:cNvSpPr>
            <a:spLocks noGrp="1"/>
          </p:cNvSpPr>
          <p:nvPr>
            <p:ph type="title"/>
          </p:nvPr>
        </p:nvSpPr>
        <p:spPr>
          <a:xfrm>
            <a:off x="627063" y="663575"/>
            <a:ext cx="7886700" cy="896938"/>
          </a:xfrm>
        </p:spPr>
        <p:txBody>
          <a:bodyPr rtlCol="0">
            <a:normAutofit/>
          </a:bodyPr>
          <a:lstStyle/>
          <a:p>
            <a:pPr algn="l" eaLnBrk="1" fontAlgn="auto" hangingPunct="1">
              <a:spcAft>
                <a:spcPts val="0"/>
              </a:spcAft>
              <a:defRPr/>
            </a:pPr>
            <a:r>
              <a:rPr lang="en-US" sz="2400" dirty="0">
                <a:solidFill>
                  <a:schemeClr val="tx1">
                    <a:lumMod val="75000"/>
                    <a:lumOff val="25000"/>
                  </a:schemeClr>
                </a:solidFill>
                <a:latin typeface="Franklin Gothic Book" panose="020B0503020102020204" pitchFamily="34" charset="0"/>
              </a:rPr>
              <a:t>Agribusiness, Food Processing </a:t>
            </a:r>
            <a:r>
              <a:rPr lang="en-US" sz="2400" dirty="0" smtClean="0">
                <a:solidFill>
                  <a:schemeClr val="tx1">
                    <a:lumMod val="75000"/>
                    <a:lumOff val="25000"/>
                  </a:schemeClr>
                </a:solidFill>
                <a:latin typeface="Franklin Gothic Book" panose="020B0503020102020204" pitchFamily="34" charset="0"/>
              </a:rPr>
              <a:t>and Technology Cluster</a:t>
            </a:r>
            <a:endParaRPr lang="en-US" sz="2400" dirty="0">
              <a:solidFill>
                <a:schemeClr val="tx1">
                  <a:lumMod val="75000"/>
                  <a:lumOff val="25000"/>
                </a:schemeClr>
              </a:solidFill>
              <a:latin typeface="Franklin Gothic Book" panose="020B0503020102020204" pitchFamily="34" charset="0"/>
            </a:endParaRPr>
          </a:p>
        </p:txBody>
      </p:sp>
      <p:graphicFrame>
        <p:nvGraphicFramePr>
          <p:cNvPr id="27" name="Content Placeholder 14"/>
          <p:cNvGraphicFramePr>
            <a:graphicFrameLocks noGrp="1"/>
          </p:cNvGraphicFramePr>
          <p:nvPr>
            <p:ph sz="quarter" idx="15"/>
            <p:extLst>
              <p:ext uri="{D42A27DB-BD31-4B8C-83A1-F6EECF244321}">
                <p14:modId xmlns:p14="http://schemas.microsoft.com/office/powerpoint/2010/main" val="2842674497"/>
              </p:ext>
            </p:extLst>
          </p:nvPr>
        </p:nvGraphicFramePr>
        <p:xfrm>
          <a:off x="685800" y="1422400"/>
          <a:ext cx="7767639" cy="4114390"/>
        </p:xfrm>
        <a:graphic>
          <a:graphicData uri="http://schemas.openxmlformats.org/drawingml/2006/table">
            <a:tbl>
              <a:tblPr firstRow="1">
                <a:tableStyleId>{74C1A8A3-306A-4EB7-A6B1-4F7E0EB9C5D6}</a:tableStyleId>
              </a:tblPr>
              <a:tblGrid>
                <a:gridCol w="2635039"/>
                <a:gridCol w="1026520"/>
                <a:gridCol w="1026520"/>
                <a:gridCol w="1026520"/>
                <a:gridCol w="980696"/>
                <a:gridCol w="1072344"/>
              </a:tblGrid>
              <a:tr h="657110">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2014</a:t>
                      </a:r>
                      <a:endParaRPr lang="en-US" sz="1300" b="0" i="0" u="none" strike="noStrike" dirty="0">
                        <a:solidFill>
                          <a:srgbClr val="208B9C"/>
                        </a:solidFill>
                        <a:effectLst/>
                        <a:latin typeface="Franklin Gothic Demi Cond" panose="020B0706030402020204" pitchFamily="34" charset="0"/>
                      </a:endParaRPr>
                    </a:p>
                  </a:txBody>
                  <a:tcPr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National Trend, 2009-2014</a:t>
                      </a:r>
                      <a:endParaRPr lang="en-US" sz="1300" b="0" i="0" u="none" strike="noStrike" dirty="0">
                        <a:solidFill>
                          <a:srgbClr val="208B9C"/>
                        </a:solidFill>
                        <a:effectLst/>
                        <a:latin typeface="Franklin Gothic Demi Cond" panose="020B0706030402020204" pitchFamily="34" charset="0"/>
                      </a:endParaRPr>
                    </a:p>
                  </a:txBody>
                  <a:tcPr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Industry Trend, 2009-2014</a:t>
                      </a:r>
                      <a:endParaRPr lang="en-US" sz="1300" b="0" i="0" u="none" strike="noStrike" dirty="0">
                        <a:solidFill>
                          <a:srgbClr val="208B9C"/>
                        </a:solidFill>
                        <a:effectLst/>
                        <a:latin typeface="Franklin Gothic Demi Cond" panose="020B0706030402020204" pitchFamily="34" charset="0"/>
                      </a:endParaRPr>
                    </a:p>
                  </a:txBody>
                  <a:tcPr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Cumulative Expected Growth</a:t>
                      </a:r>
                    </a:p>
                  </a:txBody>
                  <a:tcPr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Regional Performance, 2009-2014</a:t>
                      </a:r>
                    </a:p>
                  </a:txBody>
                  <a:tcPr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Animal Production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1,722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-159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Crop Production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1,166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-202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Farm Supplies Merchant Wholesalers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207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Dog and Cat Food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204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Farm and Garden Machinery and Equipment Merchant Wholesalers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162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Other Animal Food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157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53431">
                <a:tc>
                  <a:txBody>
                    <a:bodyPr/>
                    <a:lstStyle/>
                    <a:p>
                      <a:pPr algn="l" rtl="0" fontAlgn="ctr"/>
                      <a:r>
                        <a:rPr lang="en-US" sz="1000" b="0" i="0" u="none" strike="noStrike" dirty="0">
                          <a:solidFill>
                            <a:srgbClr val="000000"/>
                          </a:solidFill>
                          <a:effectLst/>
                          <a:latin typeface="Franklin Gothic Book" panose="020B0503020102020204" pitchFamily="34" charset="0"/>
                        </a:rPr>
                        <a:t>Fluid Milk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61217">
                <a:tc>
                  <a:txBody>
                    <a:bodyPr/>
                    <a:lstStyle/>
                    <a:p>
                      <a:pPr algn="l" rtl="0" fontAlgn="ctr"/>
                      <a:r>
                        <a:rPr lang="en-US" sz="1000" b="0" i="0" u="none" strike="noStrike" dirty="0">
                          <a:solidFill>
                            <a:srgbClr val="000000"/>
                          </a:solidFill>
                          <a:effectLst/>
                          <a:latin typeface="Franklin Gothic Book" panose="020B0503020102020204" pitchFamily="34" charset="0"/>
                        </a:rPr>
                        <a:t>Grain and Field Bean Merchant Wholesalers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Soil Preparation, Planting, and Cultivating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18586">
                <a:tc>
                  <a:txBody>
                    <a:bodyPr/>
                    <a:lstStyle/>
                    <a:p>
                      <a:pPr algn="l" rtl="0" fontAlgn="ctr"/>
                      <a:r>
                        <a:rPr lang="en-US" sz="1000" b="0" i="0" u="none" strike="noStrike" dirty="0">
                          <a:solidFill>
                            <a:srgbClr val="000000"/>
                          </a:solidFill>
                          <a:effectLst/>
                          <a:latin typeface="Franklin Gothic Book" panose="020B0503020102020204" pitchFamily="34" charset="0"/>
                        </a:rPr>
                        <a:t>Perishable Prepared Food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Cookie and Cracker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Farm Labor Contractors and Crew Leaders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Farm Machinery and Equipment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53431">
                <a:tc>
                  <a:txBody>
                    <a:bodyPr/>
                    <a:lstStyle/>
                    <a:p>
                      <a:pPr algn="l" rtl="0" fontAlgn="ctr"/>
                      <a:r>
                        <a:rPr lang="en-US" sz="1000" b="0" i="0" u="none" strike="noStrike" dirty="0">
                          <a:solidFill>
                            <a:srgbClr val="000000"/>
                          </a:solidFill>
                          <a:effectLst/>
                          <a:latin typeface="Franklin Gothic Book" panose="020B0503020102020204" pitchFamily="34" charset="0"/>
                        </a:rPr>
                        <a:t>Wineries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5629">
                <a:tc>
                  <a:txBody>
                    <a:bodyPr/>
                    <a:lstStyle/>
                    <a:p>
                      <a:pPr algn="l" rtl="0" fontAlgn="ctr"/>
                      <a:r>
                        <a:rPr lang="en-US" sz="1000" b="0" i="0" u="none" strike="noStrike" dirty="0">
                          <a:solidFill>
                            <a:srgbClr val="000000"/>
                          </a:solidFill>
                          <a:effectLst/>
                          <a:latin typeface="Franklin Gothic Book" panose="020B0503020102020204" pitchFamily="34" charset="0"/>
                        </a:rPr>
                        <a:t>Retail Bakeries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bl>
          </a:graphicData>
        </a:graphic>
      </p:graphicFrame>
      <p:sp>
        <p:nvSpPr>
          <p:cNvPr id="49278"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Shift-Share Analysis by Top Industry Sectors: </a:t>
            </a:r>
            <a:r>
              <a:rPr lang="en-US" altLang="en-US" sz="1800" dirty="0" smtClean="0">
                <a:solidFill>
                  <a:srgbClr val="208B9C"/>
                </a:solidFill>
              </a:rPr>
              <a:t>EIRPC Region, IN</a:t>
            </a:r>
            <a:endParaRPr lang="en-US" altLang="en-US" dirty="0" smtClean="0">
              <a:solidFill>
                <a:srgbClr val="208B9C"/>
              </a:solidFill>
            </a:endParaRPr>
          </a:p>
        </p:txBody>
      </p:sp>
      <p:sp>
        <p:nvSpPr>
          <p:cNvPr id="34" name="Up Arrow 33"/>
          <p:cNvSpPr/>
          <p:nvPr/>
        </p:nvSpPr>
        <p:spPr>
          <a:xfrm>
            <a:off x="7866856" y="2112963"/>
            <a:ext cx="46037"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49280" name="Group 1"/>
          <p:cNvGrpSpPr>
            <a:grpSpLocks/>
          </p:cNvGrpSpPr>
          <p:nvPr/>
        </p:nvGrpSpPr>
        <p:grpSpPr bwMode="auto">
          <a:xfrm>
            <a:off x="627063" y="5926177"/>
            <a:ext cx="3078163" cy="231775"/>
            <a:chOff x="702734" y="5952368"/>
            <a:chExt cx="3078434" cy="230832"/>
          </a:xfrm>
        </p:grpSpPr>
        <p:sp>
          <p:nvSpPr>
            <p:cNvPr id="30" name="TextBox 29"/>
            <p:cNvSpPr txBox="1"/>
            <p:nvPr/>
          </p:nvSpPr>
          <p:spPr>
            <a:xfrm>
              <a:off x="702734" y="5952368"/>
              <a:ext cx="3078434" cy="230832"/>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mn-lt"/>
                </a:rPr>
                <a:t>Note: Upward arrow (    ) indicates regional competitiveness. </a:t>
              </a:r>
            </a:p>
          </p:txBody>
        </p:sp>
        <p:sp>
          <p:nvSpPr>
            <p:cNvPr id="41" name="Up Arrow 40"/>
            <p:cNvSpPr/>
            <p:nvPr/>
          </p:nvSpPr>
          <p:spPr>
            <a:xfrm>
              <a:off x="1831546" y="5974503"/>
              <a:ext cx="46041" cy="137550"/>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1" name="Up Arrow 30"/>
          <p:cNvSpPr/>
          <p:nvPr/>
        </p:nvSpPr>
        <p:spPr>
          <a:xfrm>
            <a:off x="7871130" y="2968625"/>
            <a:ext cx="46037"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Up Arrow 28"/>
          <p:cNvSpPr/>
          <p:nvPr/>
        </p:nvSpPr>
        <p:spPr>
          <a:xfrm>
            <a:off x="7863619" y="4024914"/>
            <a:ext cx="46037" cy="138113"/>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Up Arrow 36"/>
          <p:cNvSpPr/>
          <p:nvPr/>
        </p:nvSpPr>
        <p:spPr>
          <a:xfrm>
            <a:off x="7863619" y="5082792"/>
            <a:ext cx="46037"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Up Arrow 37"/>
          <p:cNvSpPr/>
          <p:nvPr/>
        </p:nvSpPr>
        <p:spPr>
          <a:xfrm>
            <a:off x="7871735" y="5384974"/>
            <a:ext cx="46037" cy="138113"/>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ext uri="{D42A27DB-BD31-4B8C-83A1-F6EECF244321}">
                <p14:modId xmlns:p14="http://schemas.microsoft.com/office/powerpoint/2010/main" val="3443850995"/>
              </p:ext>
            </p:extLst>
          </p:nvPr>
        </p:nvGraphicFramePr>
        <p:xfrm>
          <a:off x="712788" y="1422400"/>
          <a:ext cx="7737475" cy="4224342"/>
        </p:xfrm>
        <a:graphic>
          <a:graphicData uri="http://schemas.openxmlformats.org/drawingml/2006/table">
            <a:tbl>
              <a:tblPr firstRow="1">
                <a:tableStyleId>{74C1A8A3-306A-4EB7-A6B1-4F7E0EB9C5D6}</a:tableStyleId>
              </a:tblPr>
              <a:tblGrid>
                <a:gridCol w="3564922"/>
                <a:gridCol w="1390851"/>
                <a:gridCol w="1390851"/>
                <a:gridCol w="1390851"/>
              </a:tblGrid>
              <a:tr h="455802">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L="91446" marR="91446"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Estimated Input </a:t>
                      </a:r>
                    </a:p>
                    <a:p>
                      <a:pPr algn="ctr" fontAlgn="ctr"/>
                      <a:r>
                        <a:rPr lang="en-US" sz="1300" b="0" i="0" u="none" strike="noStrike" dirty="0" smtClean="0">
                          <a:solidFill>
                            <a:srgbClr val="208B9C"/>
                          </a:solidFill>
                          <a:effectLst/>
                          <a:latin typeface="Franklin Gothic Demi Cond" panose="020B0706030402020204" pitchFamily="34" charset="0"/>
                        </a:rPr>
                        <a:t>($ Millions), 2013</a:t>
                      </a:r>
                      <a:endParaRPr lang="en-US" sz="1300" b="0" i="0" u="none" strike="noStrike" dirty="0">
                        <a:solidFill>
                          <a:srgbClr val="208B9C"/>
                        </a:solidFill>
                        <a:effectLst/>
                        <a:latin typeface="Franklin Gothic Demi Cond" panose="020B0706030402020204" pitchFamily="34" charset="0"/>
                      </a:endParaRPr>
                    </a:p>
                  </a:txBody>
                  <a:tcPr marL="45723" marR="4572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In-Region</a:t>
                      </a:r>
                      <a:endParaRPr lang="en-US" sz="1300" b="0" i="0" u="none" strike="noStrike" dirty="0">
                        <a:solidFill>
                          <a:srgbClr val="208B9C"/>
                        </a:solidFill>
                        <a:effectLst/>
                        <a:latin typeface="Franklin Gothic Demi Cond" panose="020B0706030402020204" pitchFamily="34" charset="0"/>
                      </a:endParaRPr>
                    </a:p>
                  </a:txBody>
                  <a:tcPr marL="45723" marR="4572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 Out of Region</a:t>
                      </a:r>
                      <a:endParaRPr lang="en-US" sz="1300" b="0" i="0" u="none" strike="noStrike" dirty="0">
                        <a:solidFill>
                          <a:srgbClr val="208B9C"/>
                        </a:solidFill>
                        <a:effectLst/>
                        <a:latin typeface="Franklin Gothic Demi Cond" panose="020B0706030402020204" pitchFamily="34" charset="0"/>
                      </a:endParaRPr>
                    </a:p>
                  </a:txBody>
                  <a:tcPr marL="45723" marR="4572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Crop Production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$92.5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8.7%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91.3%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Animal Production and Aquaculture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$75.1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9.4%</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90.6%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Other Animal Food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$40.3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29.9%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70.1%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Corporate, Subsidiary, and Regional Managing Offices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$15.3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4.0%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96.0%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Wholesale Trade Agents and Brokers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$13.2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5.5%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94.5%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Soybean and Other Oilseed Processing**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$12.8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Animal (except Poultry) Slaughtering*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$11.6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0.2%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99.8%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Rail transportation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11.0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9.2%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90.8%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Fats and Oils Refining and Blending**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11.0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Wet Corn Milling**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$10.9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Meat Processed from Carcasses**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$10.5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Flour Milling**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10.0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Metal Can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Fluid Milk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$7.6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25.5%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74.5%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1236">
                <a:tc>
                  <a:txBody>
                    <a:bodyPr/>
                    <a:lstStyle/>
                    <a:p>
                      <a:pPr algn="l" fontAlgn="b"/>
                      <a:r>
                        <a:rPr lang="en-US" sz="1000" b="0" i="0" u="none" strike="noStrike" dirty="0">
                          <a:effectLst/>
                          <a:latin typeface="Franklin Gothic Book" panose="020B0503020102020204" pitchFamily="34" charset="0"/>
                        </a:rPr>
                        <a:t>General Freight Trucking, Long-Distance, Truckload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$7.5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36.1%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63.9%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bl>
          </a:graphicData>
        </a:graphic>
      </p:graphicFrame>
      <p:sp>
        <p:nvSpPr>
          <p:cNvPr id="59476"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15 Inputs by Dollars: </a:t>
            </a:r>
            <a:r>
              <a:rPr lang="en-US" altLang="en-US" sz="1800" dirty="0" smtClean="0">
                <a:solidFill>
                  <a:srgbClr val="208B9C"/>
                </a:solidFill>
              </a:rPr>
              <a:t>EIRPC Region, IN</a:t>
            </a:r>
          </a:p>
        </p:txBody>
      </p:sp>
      <p:sp>
        <p:nvSpPr>
          <p:cNvPr id="12" name="Title 1"/>
          <p:cNvSpPr>
            <a:spLocks noGrp="1"/>
          </p:cNvSpPr>
          <p:nvPr>
            <p:ph type="title"/>
          </p:nvPr>
        </p:nvSpPr>
        <p:spPr>
          <a:xfrm>
            <a:off x="668338" y="766763"/>
            <a:ext cx="7886700" cy="701675"/>
          </a:xfrm>
        </p:spPr>
        <p:txBody>
          <a:bodyPr rtlCol="0">
            <a:normAutofit/>
          </a:bodyPr>
          <a:lstStyle/>
          <a:p>
            <a:pPr algn="l" eaLnBrk="1" fontAlgn="auto" hangingPunct="1">
              <a:spcAft>
                <a:spcPts val="0"/>
              </a:spcAft>
              <a:defRPr/>
            </a:pPr>
            <a:r>
              <a:rPr lang="en-US" sz="2400" dirty="0">
                <a:solidFill>
                  <a:schemeClr val="tx1">
                    <a:lumMod val="75000"/>
                    <a:lumOff val="25000"/>
                  </a:schemeClr>
                </a:solidFill>
                <a:latin typeface="Franklin Gothic Book" panose="020B0503020102020204" pitchFamily="34" charset="0"/>
              </a:rPr>
              <a:t>Agribusiness, Food Processing and Technology Cluster</a:t>
            </a:r>
          </a:p>
        </p:txBody>
      </p:sp>
      <p:sp>
        <p:nvSpPr>
          <p:cNvPr id="19" name="Text Placeholder 5"/>
          <p:cNvSpPr txBox="1">
            <a:spLocks/>
          </p:cNvSpPr>
          <p:nvPr/>
        </p:nvSpPr>
        <p:spPr>
          <a:xfrm>
            <a:off x="685800" y="6489700"/>
            <a:ext cx="7559675" cy="147638"/>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7" name="TextBox 16"/>
          <p:cNvSpPr txBox="1"/>
          <p:nvPr/>
        </p:nvSpPr>
        <p:spPr>
          <a:xfrm>
            <a:off x="668338" y="5904707"/>
            <a:ext cx="6424612" cy="230187"/>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Franklin Gothic Book" panose="020B0503020102020204" pitchFamily="34" charset="0"/>
              </a:rPr>
              <a:t>Note: * industry sector has less than 10 jobs as calculated by EMSI; ** industry sector is not present in the region. </a:t>
            </a:r>
          </a:p>
        </p:txBody>
      </p:sp>
      <p:sp>
        <p:nvSpPr>
          <p:cNvPr id="18" name="Rectangle 17"/>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0"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1" name="Rectangle 20"/>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2" name="Rectangle 2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3" name="Rectangle 22"/>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4" name="Rectangle 23"/>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25" name="Group 24"/>
          <p:cNvGrpSpPr/>
          <p:nvPr/>
        </p:nvGrpSpPr>
        <p:grpSpPr>
          <a:xfrm>
            <a:off x="3303155" y="6165890"/>
            <a:ext cx="1229008" cy="119062"/>
            <a:chOff x="685800" y="6165890"/>
            <a:chExt cx="1229008" cy="119062"/>
          </a:xfrm>
          <a:solidFill>
            <a:srgbClr val="208B9C"/>
          </a:solidFill>
        </p:grpSpPr>
        <p:sp>
          <p:nvSpPr>
            <p:cNvPr id="26"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27"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59487" name="TextBox 27"/>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15 Inputs by Dollars: </a:t>
            </a:r>
            <a:r>
              <a:rPr lang="en-US" altLang="en-US" sz="1800" dirty="0" smtClean="0">
                <a:solidFill>
                  <a:srgbClr val="208B9C"/>
                </a:solidFill>
              </a:rPr>
              <a:t>EIRPC Region, IN</a:t>
            </a:r>
          </a:p>
        </p:txBody>
      </p:sp>
      <p:sp>
        <p:nvSpPr>
          <p:cNvPr id="12" name="Title 1"/>
          <p:cNvSpPr>
            <a:spLocks noGrp="1"/>
          </p:cNvSpPr>
          <p:nvPr>
            <p:ph type="title"/>
          </p:nvPr>
        </p:nvSpPr>
        <p:spPr>
          <a:xfrm>
            <a:off x="642938" y="454025"/>
            <a:ext cx="7886700" cy="1325563"/>
          </a:xfrm>
        </p:spPr>
        <p:txBody>
          <a:bodyPr rtlCol="0">
            <a:normAutofit/>
          </a:bodyPr>
          <a:lstStyle/>
          <a:p>
            <a:pPr algn="l" eaLnBrk="1" fontAlgn="auto" hangingPunct="1">
              <a:spcAft>
                <a:spcPts val="0"/>
              </a:spcAft>
              <a:defRPr/>
            </a:pPr>
            <a:r>
              <a:rPr lang="en-US" sz="2400" dirty="0">
                <a:solidFill>
                  <a:schemeClr val="tx1">
                    <a:lumMod val="75000"/>
                    <a:lumOff val="25000"/>
                  </a:schemeClr>
                </a:solidFill>
              </a:rPr>
              <a:t>Agribusiness, Food Processing and Technology Cluster</a:t>
            </a:r>
          </a:p>
        </p:txBody>
      </p:sp>
      <p:sp>
        <p:nvSpPr>
          <p:cNvPr id="19" name="Text Placeholder 5"/>
          <p:cNvSpPr txBox="1">
            <a:spLocks/>
          </p:cNvSpPr>
          <p:nvPr/>
        </p:nvSpPr>
        <p:spPr>
          <a:xfrm>
            <a:off x="685800" y="6489700"/>
            <a:ext cx="7559675" cy="147638"/>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6" name="Rectangle 15"/>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8" name="Rectangle 1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0" name="Rectangle 19"/>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4" name="Rectangle 2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2" name="Rectangle 31"/>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33" name="Group 32"/>
          <p:cNvGrpSpPr/>
          <p:nvPr/>
        </p:nvGrpSpPr>
        <p:grpSpPr>
          <a:xfrm>
            <a:off x="3303155" y="6165890"/>
            <a:ext cx="1229008" cy="119062"/>
            <a:chOff x="685800" y="6165890"/>
            <a:chExt cx="1229008" cy="119062"/>
          </a:xfrm>
          <a:solidFill>
            <a:srgbClr val="208B9C"/>
          </a:solidFill>
        </p:grpSpPr>
        <p:sp>
          <p:nvSpPr>
            <p:cNvPr id="34"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35"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53260" name="TextBox 35"/>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
        <p:nvSpPr>
          <p:cNvPr id="53262" name="Rectangle 20"/>
          <p:cNvSpPr>
            <a:spLocks noChangeArrowheads="1"/>
          </p:cNvSpPr>
          <p:nvPr/>
        </p:nvSpPr>
        <p:spPr bwMode="auto">
          <a:xfrm>
            <a:off x="727075" y="5886450"/>
            <a:ext cx="27109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dirty="0">
                <a:solidFill>
                  <a:schemeClr val="tx1">
                    <a:lumMod val="65000"/>
                    <a:lumOff val="35000"/>
                  </a:schemeClr>
                </a:solidFill>
                <a:latin typeface="Franklin Gothic Book" panose="020B0503020102020204" pitchFamily="34" charset="0"/>
              </a:rPr>
              <a:t>Note: ** industry sector is not present in the region </a:t>
            </a:r>
          </a:p>
        </p:txBody>
      </p:sp>
      <p:graphicFrame>
        <p:nvGraphicFramePr>
          <p:cNvPr id="21" name="Chart 20"/>
          <p:cNvGraphicFramePr>
            <a:graphicFrameLocks/>
          </p:cNvGraphicFramePr>
          <p:nvPr>
            <p:extLst>
              <p:ext uri="{D42A27DB-BD31-4B8C-83A1-F6EECF244321}">
                <p14:modId xmlns:p14="http://schemas.microsoft.com/office/powerpoint/2010/main" val="436510555"/>
              </p:ext>
            </p:extLst>
          </p:nvPr>
        </p:nvGraphicFramePr>
        <p:xfrm>
          <a:off x="616426" y="1455213"/>
          <a:ext cx="7990524" cy="43567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ext uri="{D42A27DB-BD31-4B8C-83A1-F6EECF244321}">
                <p14:modId xmlns:p14="http://schemas.microsoft.com/office/powerpoint/2010/main" val="1881283105"/>
              </p:ext>
            </p:extLst>
          </p:nvPr>
        </p:nvGraphicFramePr>
        <p:xfrm>
          <a:off x="701674" y="1397760"/>
          <a:ext cx="7813675" cy="4254413"/>
        </p:xfrm>
        <a:graphic>
          <a:graphicData uri="http://schemas.openxmlformats.org/drawingml/2006/table">
            <a:tbl>
              <a:tblPr firstRow="1">
                <a:tableStyleId>{74C1A8A3-306A-4EB7-A6B1-4F7E0EB9C5D6}</a:tableStyleId>
              </a:tblPr>
              <a:tblGrid>
                <a:gridCol w="3106456"/>
                <a:gridCol w="737042"/>
                <a:gridCol w="917382"/>
                <a:gridCol w="1129697"/>
                <a:gridCol w="1923098"/>
              </a:tblGrid>
              <a:tr h="392442">
                <a:tc>
                  <a:txBody>
                    <a:bodyPr/>
                    <a:lstStyle/>
                    <a:p>
                      <a:pPr algn="l" fontAlgn="ctr"/>
                      <a:r>
                        <a:rPr lang="en-US" sz="1300" b="0" i="0" u="none" strike="noStrike" dirty="0" smtClean="0">
                          <a:solidFill>
                            <a:srgbClr val="208B9C"/>
                          </a:solidFill>
                          <a:effectLst/>
                          <a:latin typeface="Franklin Gothic Demi Cond" panose="020B0706030402020204" pitchFamily="34" charset="0"/>
                        </a:rPr>
                        <a:t>Occupations</a:t>
                      </a:r>
                      <a:endParaRPr lang="en-US" sz="1300" b="0" i="0" u="none" strike="noStrike" dirty="0">
                        <a:solidFill>
                          <a:srgbClr val="208B9C"/>
                        </a:solidFill>
                        <a:effectLst/>
                        <a:latin typeface="Franklin Gothic Demi Cond" panose="020B0706030402020204" pitchFamily="34" charset="0"/>
                      </a:endParaRPr>
                    </a:p>
                  </a:txBody>
                  <a:tcPr marL="91433" marR="9143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2014</a:t>
                      </a:r>
                      <a:endParaRPr lang="en-US" sz="1300" b="0" i="0" u="none" strike="noStrike" dirty="0">
                        <a:solidFill>
                          <a:srgbClr val="208B9C"/>
                        </a:solidFill>
                        <a:effectLst/>
                        <a:latin typeface="Franklin Gothic Demi Cond" panose="020B0706030402020204" pitchFamily="34" charset="0"/>
                      </a:endParaRPr>
                    </a:p>
                  </a:txBody>
                  <a:tcPr marL="9143" marR="914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Change, 2009-2014</a:t>
                      </a:r>
                      <a:endParaRPr lang="en-US" sz="1300" b="0" i="0" u="none" strike="noStrike" dirty="0">
                        <a:solidFill>
                          <a:srgbClr val="208B9C"/>
                        </a:solidFill>
                        <a:effectLst/>
                        <a:latin typeface="Franklin Gothic Demi Cond" panose="020B0706030402020204" pitchFamily="34" charset="0"/>
                      </a:endParaRPr>
                    </a:p>
                  </a:txBody>
                  <a:tcPr marL="9143" marR="914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Median Hourly Earnings, 2014</a:t>
                      </a:r>
                      <a:endParaRPr lang="en-US" sz="1300" b="0" i="0" u="none" strike="noStrike" dirty="0">
                        <a:solidFill>
                          <a:srgbClr val="208B9C"/>
                        </a:solidFill>
                        <a:effectLst/>
                        <a:latin typeface="Franklin Gothic Demi Cond" panose="020B0706030402020204" pitchFamily="34" charset="0"/>
                      </a:endParaRPr>
                    </a:p>
                  </a:txBody>
                  <a:tcPr marL="9143" marR="914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Entry Level Education</a:t>
                      </a:r>
                    </a:p>
                  </a:txBody>
                  <a:tcPr marL="91433" marR="91433" marT="9143" marB="9143"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239182">
                <a:tc>
                  <a:txBody>
                    <a:bodyPr/>
                    <a:lstStyle/>
                    <a:p>
                      <a:pPr algn="l" rtl="0" fontAlgn="t"/>
                      <a:r>
                        <a:rPr lang="en-US" sz="1000" b="0" i="0" u="none" strike="noStrike" dirty="0">
                          <a:solidFill>
                            <a:srgbClr val="000000"/>
                          </a:solidFill>
                          <a:effectLst/>
                          <a:latin typeface="Franklin Gothic Book" panose="020B0503020102020204" pitchFamily="34" charset="0"/>
                        </a:rPr>
                        <a:t>Farmers, Ranchers, and Other Agricultural Managers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2,331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$12.6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97579">
                <a:tc>
                  <a:txBody>
                    <a:bodyPr/>
                    <a:lstStyle/>
                    <a:p>
                      <a:pPr algn="l" rtl="0" fontAlgn="t"/>
                      <a:r>
                        <a:rPr lang="en-US" sz="1000" b="0" i="0" u="none" strike="noStrike" dirty="0">
                          <a:solidFill>
                            <a:srgbClr val="000000"/>
                          </a:solidFill>
                          <a:effectLst/>
                          <a:latin typeface="Franklin Gothic Book" panose="020B0503020102020204" pitchFamily="34" charset="0"/>
                        </a:rPr>
                        <a:t>Farmworkers and Laborers, Crop, Nursery, and Greenhouse</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332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-6.2%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97579">
                <a:tc>
                  <a:txBody>
                    <a:bodyPr/>
                    <a:lstStyle/>
                    <a:p>
                      <a:pPr algn="l" rtl="0" fontAlgn="t"/>
                      <a:r>
                        <a:rPr lang="en-US" sz="1000" b="0" i="0" u="none" strike="noStrike" dirty="0">
                          <a:solidFill>
                            <a:srgbClr val="000000"/>
                          </a:solidFill>
                          <a:effectLst/>
                          <a:latin typeface="Franklin Gothic Book" panose="020B0503020102020204" pitchFamily="34" charset="0"/>
                        </a:rPr>
                        <a:t>Laborers and Freight, Stock, and Material Movers, Hand</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-11.4%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416092">
                <a:tc>
                  <a:txBody>
                    <a:bodyPr/>
                    <a:lstStyle/>
                    <a:p>
                      <a:pPr algn="l" rtl="0" fontAlgn="t"/>
                      <a:r>
                        <a:rPr lang="en-US" sz="1000" b="0" i="0" u="none" strike="noStrike" dirty="0">
                          <a:solidFill>
                            <a:srgbClr val="000000"/>
                          </a:solidFill>
                          <a:effectLst/>
                          <a:latin typeface="Franklin Gothic Book" panose="020B0503020102020204" pitchFamily="34" charset="0"/>
                        </a:rPr>
                        <a:t>Packers and Packagers, Hand</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83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17.0%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53603">
                <a:tc>
                  <a:txBody>
                    <a:bodyPr/>
                    <a:lstStyle/>
                    <a:p>
                      <a:pPr algn="l" rtl="0" fontAlgn="t"/>
                      <a:r>
                        <a:rPr lang="en-US" sz="1000" b="0" i="0" u="none" strike="noStrike" dirty="0">
                          <a:solidFill>
                            <a:srgbClr val="000000"/>
                          </a:solidFill>
                          <a:effectLst/>
                          <a:latin typeface="Franklin Gothic Book" panose="020B0503020102020204" pitchFamily="34" charset="0"/>
                        </a:rPr>
                        <a:t>Packaging and Filling Machine Operators and Tenders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80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-14.9%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79422">
                <a:tc>
                  <a:txBody>
                    <a:bodyPr/>
                    <a:lstStyle/>
                    <a:p>
                      <a:pPr algn="l" rtl="0" fontAlgn="t"/>
                      <a:r>
                        <a:rPr lang="en-US" sz="1000" b="0" i="0" u="none" strike="noStrike" dirty="0">
                          <a:solidFill>
                            <a:srgbClr val="000000"/>
                          </a:solidFill>
                          <a:effectLst/>
                          <a:latin typeface="Franklin Gothic Book" panose="020B0503020102020204" pitchFamily="34" charset="0"/>
                        </a:rPr>
                        <a:t>Food Batchmakers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78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-22.8%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97579">
                <a:tc>
                  <a:txBody>
                    <a:bodyPr/>
                    <a:lstStyle/>
                    <a:p>
                      <a:pPr algn="l" rtl="0" fontAlgn="t"/>
                      <a:r>
                        <a:rPr lang="en-US" sz="1000" b="0" i="0" u="none" strike="noStrike" dirty="0">
                          <a:solidFill>
                            <a:srgbClr val="000000"/>
                          </a:solidFill>
                          <a:effectLst/>
                          <a:latin typeface="Franklin Gothic Book" panose="020B0503020102020204" pitchFamily="34" charset="0"/>
                        </a:rPr>
                        <a:t>Sales Representatives, Wholesale and Manufacturing, Except Technical and Scientific Products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74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-7.5%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$22.5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53298">
                <a:tc>
                  <a:txBody>
                    <a:bodyPr/>
                    <a:lstStyle/>
                    <a:p>
                      <a:pPr algn="l" rtl="0" fontAlgn="t"/>
                      <a:r>
                        <a:rPr lang="en-US" sz="1000" b="0" i="0" u="none" strike="noStrike" dirty="0">
                          <a:solidFill>
                            <a:srgbClr val="000000"/>
                          </a:solidFill>
                          <a:effectLst/>
                          <a:latin typeface="Franklin Gothic Book" panose="020B0503020102020204" pitchFamily="34" charset="0"/>
                        </a:rPr>
                        <a:t>Heavy and Tractor-Trailer Truck Drivers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59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-10.6%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$17.3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Postsecondary non-degree award</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79422">
                <a:tc>
                  <a:txBody>
                    <a:bodyPr/>
                    <a:lstStyle/>
                    <a:p>
                      <a:pPr algn="l" rtl="0" fontAlgn="t"/>
                      <a:r>
                        <a:rPr lang="en-US" sz="1000" b="0" i="0" u="none" strike="noStrike" dirty="0">
                          <a:solidFill>
                            <a:srgbClr val="000000"/>
                          </a:solidFill>
                          <a:effectLst/>
                          <a:latin typeface="Franklin Gothic Book" panose="020B0503020102020204" pitchFamily="34" charset="0"/>
                        </a:rPr>
                        <a:t>Industrial Truck and Tractor Operators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53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-11.7%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$15.8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53603">
                <a:tc>
                  <a:txBody>
                    <a:bodyPr/>
                    <a:lstStyle/>
                    <a:p>
                      <a:pPr algn="l" rtl="0" fontAlgn="t"/>
                      <a:r>
                        <a:rPr lang="en-US" sz="1000" b="0" i="0" u="none" strike="noStrike" dirty="0">
                          <a:solidFill>
                            <a:srgbClr val="000000"/>
                          </a:solidFill>
                          <a:effectLst/>
                          <a:latin typeface="Franklin Gothic Book" panose="020B0503020102020204" pitchFamily="34" charset="0"/>
                        </a:rPr>
                        <a:t>Animal Trainers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51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37.8%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79422">
                <a:tc>
                  <a:txBody>
                    <a:bodyPr/>
                    <a:lstStyle/>
                    <a:p>
                      <a:pPr algn="l" rtl="0" fontAlgn="t"/>
                      <a:r>
                        <a:rPr lang="en-US" sz="1000" b="0" i="0" u="none" strike="noStrike" dirty="0">
                          <a:solidFill>
                            <a:srgbClr val="000000"/>
                          </a:solidFill>
                          <a:effectLst/>
                          <a:latin typeface="Franklin Gothic Book" panose="020B0503020102020204" pitchFamily="34" charset="0"/>
                        </a:rPr>
                        <a:t>Nonfarm Animal Caretakers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81.5%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53298">
                <a:tc>
                  <a:txBody>
                    <a:bodyPr/>
                    <a:lstStyle/>
                    <a:p>
                      <a:pPr algn="l" rtl="0" fontAlgn="t"/>
                      <a:r>
                        <a:rPr lang="en-US" sz="1000" b="0" i="0" u="none" strike="noStrike" dirty="0">
                          <a:solidFill>
                            <a:srgbClr val="000000"/>
                          </a:solidFill>
                          <a:effectLst/>
                          <a:latin typeface="Franklin Gothic Book" panose="020B0503020102020204" pitchFamily="34" charset="0"/>
                        </a:rPr>
                        <a:t>Farm Equipment Mechanics and Service Technicians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15.0%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$14.6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53298">
                <a:tc>
                  <a:txBody>
                    <a:bodyPr/>
                    <a:lstStyle/>
                    <a:p>
                      <a:pPr algn="l" rtl="0" fontAlgn="t"/>
                      <a:r>
                        <a:rPr lang="en-US" sz="1000" b="0" i="0" u="none" strike="noStrike" dirty="0">
                          <a:solidFill>
                            <a:srgbClr val="000000"/>
                          </a:solidFill>
                          <a:effectLst/>
                          <a:latin typeface="Franklin Gothic Book" panose="020B0503020102020204" pitchFamily="34" charset="0"/>
                        </a:rPr>
                        <a:t>Bookkeeping, Accounting, and Auditing Clerks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-9.8%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15.0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97579">
                <a:tc>
                  <a:txBody>
                    <a:bodyPr/>
                    <a:lstStyle/>
                    <a:p>
                      <a:pPr algn="l" rtl="0" fontAlgn="t"/>
                      <a:r>
                        <a:rPr lang="en-US" sz="1000" b="0" i="0" u="none" strike="noStrike" dirty="0">
                          <a:solidFill>
                            <a:srgbClr val="000000"/>
                          </a:solidFill>
                          <a:effectLst/>
                          <a:latin typeface="Franklin Gothic Book" panose="020B0503020102020204" pitchFamily="34" charset="0"/>
                        </a:rPr>
                        <a:t>First-Line Supervisors of Production and Operating Workers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14.0%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$22.1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Postsecondary non-degree award</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79422">
                <a:tc>
                  <a:txBody>
                    <a:bodyPr/>
                    <a:lstStyle/>
                    <a:p>
                      <a:pPr algn="l" rtl="0" fontAlgn="t"/>
                      <a:r>
                        <a:rPr lang="en-US" sz="1000" b="0" i="0" u="none" strike="noStrike" dirty="0">
                          <a:solidFill>
                            <a:srgbClr val="000000"/>
                          </a:solidFill>
                          <a:effectLst/>
                          <a:latin typeface="Franklin Gothic Book" panose="020B0503020102020204" pitchFamily="34" charset="0"/>
                        </a:rPr>
                        <a:t>Agricultural Equipment Operators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-2.3%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$16.1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55396"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Occupations: </a:t>
            </a:r>
            <a:r>
              <a:rPr lang="en-US" altLang="en-US" sz="1800" dirty="0" smtClean="0">
                <a:solidFill>
                  <a:srgbClr val="208B9C"/>
                </a:solidFill>
              </a:rPr>
              <a:t>EIRPC Region, IN</a:t>
            </a:r>
          </a:p>
        </p:txBody>
      </p:sp>
      <p:sp>
        <p:nvSpPr>
          <p:cNvPr id="25" name="TextBox 24"/>
          <p:cNvSpPr txBox="1"/>
          <p:nvPr/>
        </p:nvSpPr>
        <p:spPr>
          <a:xfrm>
            <a:off x="685800" y="5818524"/>
            <a:ext cx="800735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mn-lt"/>
              </a:rPr>
              <a:t>Note: SOC (Standard Occupation Classification) 5-digit occupations are included by jobs in 2014. </a:t>
            </a:r>
          </a:p>
        </p:txBody>
      </p:sp>
      <p:sp>
        <p:nvSpPr>
          <p:cNvPr id="12" name="Title 1"/>
          <p:cNvSpPr>
            <a:spLocks noGrp="1"/>
          </p:cNvSpPr>
          <p:nvPr>
            <p:ph type="title"/>
          </p:nvPr>
        </p:nvSpPr>
        <p:spPr>
          <a:xfrm>
            <a:off x="628650" y="481013"/>
            <a:ext cx="7886700" cy="1241425"/>
          </a:xfrm>
        </p:spPr>
        <p:txBody>
          <a:bodyPr rtlCol="0">
            <a:normAutofit/>
          </a:bodyPr>
          <a:lstStyle/>
          <a:p>
            <a:pPr algn="l" eaLnBrk="1" fontAlgn="auto" hangingPunct="1">
              <a:spcAft>
                <a:spcPts val="0"/>
              </a:spcAft>
              <a:defRPr/>
            </a:pPr>
            <a:r>
              <a:rPr lang="en-US" sz="2400" dirty="0">
                <a:solidFill>
                  <a:schemeClr val="tx1">
                    <a:lumMod val="75000"/>
                    <a:lumOff val="25000"/>
                  </a:schemeClr>
                </a:solidFill>
                <a:latin typeface="Franklin Gothic Book" panose="020B0503020102020204" pitchFamily="34" charset="0"/>
              </a:rPr>
              <a:t>Agribusiness, Food Processing and Technology Cluster</a:t>
            </a:r>
          </a:p>
        </p:txBody>
      </p:sp>
      <p:sp>
        <p:nvSpPr>
          <p:cNvPr id="16" name="Text Placeholder 5"/>
          <p:cNvSpPr txBox="1">
            <a:spLocks/>
          </p:cNvSpPr>
          <p:nvPr/>
        </p:nvSpPr>
        <p:spPr>
          <a:xfrm>
            <a:off x="677863" y="6494463"/>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9" name="Rectangle 18"/>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0"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2" name="Rectangle 21"/>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3" name="Rectangle 22"/>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4" name="Rectangle 2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6" name="Rectangle 25"/>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27" name="Group 26"/>
          <p:cNvGrpSpPr/>
          <p:nvPr/>
        </p:nvGrpSpPr>
        <p:grpSpPr>
          <a:xfrm>
            <a:off x="3303155" y="6165890"/>
            <a:ext cx="1229008" cy="119062"/>
            <a:chOff x="685800" y="6165890"/>
            <a:chExt cx="1229008" cy="119062"/>
          </a:xfrm>
          <a:solidFill>
            <a:srgbClr val="208B9C"/>
          </a:solidFill>
        </p:grpSpPr>
        <p:sp>
          <p:nvSpPr>
            <p:cNvPr id="3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39"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55407" name="TextBox 39"/>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5"/>
          <p:cNvSpPr txBox="1">
            <a:spLocks/>
          </p:cNvSpPr>
          <p:nvPr/>
        </p:nvSpPr>
        <p:spPr>
          <a:xfrm>
            <a:off x="685800" y="6491288"/>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24" name="Title 1"/>
          <p:cNvSpPr>
            <a:spLocks noGrp="1"/>
          </p:cNvSpPr>
          <p:nvPr>
            <p:ph type="title"/>
          </p:nvPr>
        </p:nvSpPr>
        <p:spPr>
          <a:xfrm>
            <a:off x="628650" y="366287"/>
            <a:ext cx="7886700" cy="1325563"/>
          </a:xfrm>
        </p:spPr>
        <p:txBody>
          <a:bodyPr rtlCol="0">
            <a:normAutofit/>
          </a:bodyPr>
          <a:lstStyle/>
          <a:p>
            <a:pPr algn="l" eaLnBrk="1" fontAlgn="auto" hangingPunct="1">
              <a:spcAft>
                <a:spcPts val="0"/>
              </a:spcAft>
              <a:defRPr/>
            </a:pPr>
            <a:r>
              <a:rPr lang="en-US" sz="2400" dirty="0">
                <a:solidFill>
                  <a:schemeClr val="tx1">
                    <a:lumMod val="75000"/>
                    <a:lumOff val="25000"/>
                  </a:schemeClr>
                </a:solidFill>
                <a:latin typeface="Franklin Gothic Book" panose="020B0503020102020204" pitchFamily="34" charset="0"/>
              </a:rPr>
              <a:t>Advanced Materials </a:t>
            </a:r>
            <a:r>
              <a:rPr lang="en-US" sz="2400" dirty="0" smtClean="0">
                <a:solidFill>
                  <a:schemeClr val="tx1">
                    <a:lumMod val="75000"/>
                    <a:lumOff val="25000"/>
                  </a:schemeClr>
                </a:solidFill>
                <a:latin typeface="Franklin Gothic Book" panose="020B0503020102020204" pitchFamily="34" charset="0"/>
              </a:rPr>
              <a:t>Cluster</a:t>
            </a:r>
            <a:endParaRPr lang="en-US" sz="2400" dirty="0">
              <a:solidFill>
                <a:schemeClr val="tx1">
                  <a:lumMod val="75000"/>
                  <a:lumOff val="25000"/>
                </a:schemeClr>
              </a:solidFill>
              <a:latin typeface="Franklin Gothic Book" panose="020B0503020102020204" pitchFamily="34" charset="0"/>
            </a:endParaRPr>
          </a:p>
        </p:txBody>
      </p:sp>
      <p:graphicFrame>
        <p:nvGraphicFramePr>
          <p:cNvPr id="27" name="Content Placeholder 14"/>
          <p:cNvGraphicFramePr>
            <a:graphicFrameLocks noGrp="1"/>
          </p:cNvGraphicFramePr>
          <p:nvPr>
            <p:ph sz="quarter" idx="15"/>
            <p:extLst>
              <p:ext uri="{D42A27DB-BD31-4B8C-83A1-F6EECF244321}">
                <p14:modId xmlns:p14="http://schemas.microsoft.com/office/powerpoint/2010/main" val="209533894"/>
              </p:ext>
            </p:extLst>
          </p:nvPr>
        </p:nvGraphicFramePr>
        <p:xfrm>
          <a:off x="700122" y="1269069"/>
          <a:ext cx="7693601" cy="4518818"/>
        </p:xfrm>
        <a:graphic>
          <a:graphicData uri="http://schemas.openxmlformats.org/drawingml/2006/table">
            <a:tbl>
              <a:tblPr firstRow="1">
                <a:tableStyleId>{74C1A8A3-306A-4EB7-A6B1-4F7E0EB9C5D6}</a:tableStyleId>
              </a:tblPr>
              <a:tblGrid>
                <a:gridCol w="2863291"/>
                <a:gridCol w="880526"/>
                <a:gridCol w="972770"/>
                <a:gridCol w="1023087"/>
                <a:gridCol w="879096"/>
                <a:gridCol w="1074831"/>
              </a:tblGrid>
              <a:tr h="598056">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2014</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National Trend, 2009-2014</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Industry Trend, 2009-2014</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Cumulative Expected Growth</a:t>
                      </a: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Regional Performance, 2009-2014</a:t>
                      </a: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r h="191547">
                <a:tc>
                  <a:txBody>
                    <a:bodyPr/>
                    <a:lstStyle/>
                    <a:p>
                      <a:pPr algn="l" rtl="0" fontAlgn="ctr"/>
                      <a:r>
                        <a:rPr lang="en-US" sz="1000" b="0" i="0" u="none" strike="noStrike" dirty="0">
                          <a:solidFill>
                            <a:srgbClr val="000000"/>
                          </a:solidFill>
                          <a:effectLst/>
                          <a:latin typeface="Franklin Gothic Book" panose="020B0503020102020204" pitchFamily="34" charset="0"/>
                        </a:rPr>
                        <a:t>Machine Shops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669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249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6839">
                <a:tc>
                  <a:txBody>
                    <a:bodyPr/>
                    <a:lstStyle/>
                    <a:p>
                      <a:pPr algn="l" rtl="0" fontAlgn="ctr"/>
                      <a:r>
                        <a:rPr lang="en-US" sz="1000" b="0" i="0" u="none" strike="noStrike" dirty="0">
                          <a:solidFill>
                            <a:srgbClr val="000000"/>
                          </a:solidFill>
                          <a:effectLst/>
                          <a:latin typeface="Franklin Gothic Book" panose="020B0503020102020204" pitchFamily="34" charset="0"/>
                        </a:rPr>
                        <a:t>Unlaminated Plastics Film and Sheet (except Packaging)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534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396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2610">
                <a:tc>
                  <a:txBody>
                    <a:bodyPr/>
                    <a:lstStyle/>
                    <a:p>
                      <a:pPr algn="l" rtl="0" fontAlgn="ctr"/>
                      <a:r>
                        <a:rPr lang="en-US" sz="1000" b="0" i="0" u="none" strike="noStrike" dirty="0">
                          <a:solidFill>
                            <a:srgbClr val="000000"/>
                          </a:solidFill>
                          <a:effectLst/>
                          <a:latin typeface="Franklin Gothic Book" panose="020B0503020102020204" pitchFamily="34" charset="0"/>
                        </a:rPr>
                        <a:t>Iron Foundries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392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6839">
                <a:tc>
                  <a:txBody>
                    <a:bodyPr/>
                    <a:lstStyle/>
                    <a:p>
                      <a:pPr algn="l" rtl="0" fontAlgn="ctr"/>
                      <a:r>
                        <a:rPr lang="en-US" sz="1000" b="0" i="0" u="none" strike="noStrike" dirty="0">
                          <a:solidFill>
                            <a:srgbClr val="000000"/>
                          </a:solidFill>
                          <a:effectLst/>
                          <a:latin typeface="Franklin Gothic Book" panose="020B0503020102020204" pitchFamily="34" charset="0"/>
                        </a:rPr>
                        <a:t>Special Die and Tool, Die Set, Jig, and Fixture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379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68243">
                <a:tc>
                  <a:txBody>
                    <a:bodyPr/>
                    <a:lstStyle/>
                    <a:p>
                      <a:pPr algn="l" rtl="0" fontAlgn="ctr"/>
                      <a:r>
                        <a:rPr lang="en-US" sz="1000" b="0" i="0" u="none" strike="noStrike" dirty="0">
                          <a:solidFill>
                            <a:srgbClr val="000000"/>
                          </a:solidFill>
                          <a:effectLst/>
                          <a:latin typeface="Franklin Gothic Book" panose="020B0503020102020204" pitchFamily="34" charset="0"/>
                        </a:rPr>
                        <a:t>Other Motor Vehicle Parts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342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6839">
                <a:tc>
                  <a:txBody>
                    <a:bodyPr/>
                    <a:lstStyle/>
                    <a:p>
                      <a:pPr algn="l" rtl="0" fontAlgn="ctr"/>
                      <a:r>
                        <a:rPr lang="en-US" sz="1000" b="0" i="0" u="none" strike="noStrike" dirty="0">
                          <a:solidFill>
                            <a:srgbClr val="000000"/>
                          </a:solidFill>
                          <a:effectLst/>
                          <a:latin typeface="Franklin Gothic Book" panose="020B0503020102020204" pitchFamily="34" charset="0"/>
                        </a:rPr>
                        <a:t>Metal Crown, Closure, and Other Metal Stamping (except Automotive)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253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58068">
                <a:tc>
                  <a:txBody>
                    <a:bodyPr/>
                    <a:lstStyle/>
                    <a:p>
                      <a:pPr algn="l" rtl="0" fontAlgn="ctr"/>
                      <a:r>
                        <a:rPr lang="en-US" sz="1000" b="0" i="0" u="none" strike="noStrike" dirty="0">
                          <a:solidFill>
                            <a:srgbClr val="000000"/>
                          </a:solidFill>
                          <a:effectLst/>
                          <a:latin typeface="Franklin Gothic Book" panose="020B0503020102020204" pitchFamily="34" charset="0"/>
                        </a:rPr>
                        <a:t>All Other Plastics Product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6839">
                <a:tc>
                  <a:txBody>
                    <a:bodyPr/>
                    <a:lstStyle/>
                    <a:p>
                      <a:pPr algn="l" rtl="0" fontAlgn="ctr"/>
                      <a:r>
                        <a:rPr lang="en-US" sz="1000" b="0" i="0" u="none" strike="noStrike" dirty="0">
                          <a:solidFill>
                            <a:srgbClr val="000000"/>
                          </a:solidFill>
                          <a:effectLst/>
                          <a:latin typeface="Franklin Gothic Book" panose="020B0503020102020204" pitchFamily="34" charset="0"/>
                        </a:rPr>
                        <a:t>Motor Vehicle Electrical and Electronic Equipment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177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68243">
                <a:tc>
                  <a:txBody>
                    <a:bodyPr/>
                    <a:lstStyle/>
                    <a:p>
                      <a:pPr algn="l" rtl="0" fontAlgn="ctr"/>
                      <a:r>
                        <a:rPr lang="en-US" sz="1000" b="0" i="0" u="none" strike="noStrike" dirty="0">
                          <a:solidFill>
                            <a:srgbClr val="000000"/>
                          </a:solidFill>
                          <a:effectLst/>
                          <a:latin typeface="Franklin Gothic Book" panose="020B0503020102020204" pitchFamily="34" charset="0"/>
                        </a:rPr>
                        <a:t>Synthetic Dye and Pigment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155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58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68243">
                <a:tc>
                  <a:txBody>
                    <a:bodyPr/>
                    <a:lstStyle/>
                    <a:p>
                      <a:pPr algn="l" rtl="0" fontAlgn="ctr"/>
                      <a:r>
                        <a:rPr lang="en-US" sz="1000" b="0" i="0" u="none" strike="noStrike" dirty="0">
                          <a:solidFill>
                            <a:srgbClr val="000000"/>
                          </a:solidFill>
                          <a:effectLst/>
                          <a:latin typeface="Franklin Gothic Book" panose="020B0503020102020204" pitchFamily="34" charset="0"/>
                        </a:rPr>
                        <a:t>Copper Rolling, Drawing, Extruding, and Alloying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152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94089">
                <a:tc>
                  <a:txBody>
                    <a:bodyPr/>
                    <a:lstStyle/>
                    <a:p>
                      <a:pPr algn="l" rtl="0" fontAlgn="ctr"/>
                      <a:r>
                        <a:rPr lang="en-US" sz="1000" b="0" i="0" u="none" strike="noStrike" dirty="0">
                          <a:solidFill>
                            <a:srgbClr val="000000"/>
                          </a:solidFill>
                          <a:effectLst/>
                          <a:latin typeface="Franklin Gothic Book" panose="020B0503020102020204" pitchFamily="34" charset="0"/>
                        </a:rPr>
                        <a:t>Other Aluminum Rolling, Drawing, and Extruding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68243">
                <a:tc>
                  <a:txBody>
                    <a:bodyPr/>
                    <a:lstStyle/>
                    <a:p>
                      <a:pPr algn="l" rtl="0" fontAlgn="ctr"/>
                      <a:r>
                        <a:rPr lang="en-US" sz="1000" b="0" i="0" u="none" strike="noStrike" dirty="0">
                          <a:solidFill>
                            <a:srgbClr val="000000"/>
                          </a:solidFill>
                          <a:effectLst/>
                          <a:latin typeface="Franklin Gothic Book" panose="020B0503020102020204" pitchFamily="34" charset="0"/>
                        </a:rPr>
                        <a:t>Ball and Roller Bearing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58068">
                <a:tc>
                  <a:txBody>
                    <a:bodyPr/>
                    <a:lstStyle/>
                    <a:p>
                      <a:pPr algn="l" rtl="0" fontAlgn="ctr"/>
                      <a:r>
                        <a:rPr lang="en-US" sz="1000" b="0" i="0" u="none" strike="noStrike" dirty="0">
                          <a:solidFill>
                            <a:srgbClr val="000000"/>
                          </a:solidFill>
                          <a:effectLst/>
                          <a:latin typeface="Franklin Gothic Book" panose="020B0503020102020204" pitchFamily="34" charset="0"/>
                        </a:rPr>
                        <a:t>Mineral Wool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45313">
                <a:tc>
                  <a:txBody>
                    <a:bodyPr/>
                    <a:lstStyle/>
                    <a:p>
                      <a:pPr algn="l" rtl="0" fontAlgn="ctr"/>
                      <a:r>
                        <a:rPr lang="en-US" sz="1000" b="0" i="0" u="none" strike="noStrike" dirty="0">
                          <a:solidFill>
                            <a:srgbClr val="000000"/>
                          </a:solidFill>
                          <a:effectLst/>
                          <a:latin typeface="Franklin Gothic Book" panose="020B0503020102020204" pitchFamily="34" charset="0"/>
                        </a:rPr>
                        <a:t>Rubber Product Manufacturing for Mechanical Use</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90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98489">
                <a:tc>
                  <a:txBody>
                    <a:bodyPr/>
                    <a:lstStyle/>
                    <a:p>
                      <a:pPr algn="l" rtl="0" fontAlgn="ctr"/>
                      <a:r>
                        <a:rPr lang="en-US" sz="1000" b="0" i="0" u="none" strike="noStrike" dirty="0">
                          <a:solidFill>
                            <a:srgbClr val="000000"/>
                          </a:solidFill>
                          <a:effectLst/>
                          <a:latin typeface="Franklin Gothic Book" panose="020B0503020102020204" pitchFamily="34" charset="0"/>
                        </a:rPr>
                        <a:t>All Other Converted Paper Product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74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0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Franklin Gothic Book" panose="020B0503020102020204" pitchFamily="34" charset="0"/>
                        </a:rPr>
                        <a:t>42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bl>
          </a:graphicData>
        </a:graphic>
      </p:graphicFrame>
      <p:sp>
        <p:nvSpPr>
          <p:cNvPr id="57462"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Shift-Share Analysis by Top Industry Sectors: </a:t>
            </a:r>
            <a:r>
              <a:rPr lang="en-US" altLang="en-US" sz="1800" dirty="0" smtClean="0">
                <a:solidFill>
                  <a:srgbClr val="208B9C"/>
                </a:solidFill>
              </a:rPr>
              <a:t>EIRPC Region, IN</a:t>
            </a:r>
            <a:endParaRPr lang="en-US" altLang="en-US" dirty="0" smtClean="0">
              <a:solidFill>
                <a:srgbClr val="208B9C"/>
              </a:solidFill>
            </a:endParaRPr>
          </a:p>
        </p:txBody>
      </p:sp>
      <p:sp>
        <p:nvSpPr>
          <p:cNvPr id="38" name="Up Arrow 37"/>
          <p:cNvSpPr/>
          <p:nvPr/>
        </p:nvSpPr>
        <p:spPr>
          <a:xfrm>
            <a:off x="7602782" y="1901032"/>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7472" name="Group 41"/>
          <p:cNvGrpSpPr>
            <a:grpSpLocks/>
          </p:cNvGrpSpPr>
          <p:nvPr/>
        </p:nvGrpSpPr>
        <p:grpSpPr bwMode="auto">
          <a:xfrm>
            <a:off x="628650" y="5980818"/>
            <a:ext cx="3078163" cy="230188"/>
            <a:chOff x="702734" y="5952368"/>
            <a:chExt cx="3078434" cy="230832"/>
          </a:xfrm>
        </p:grpSpPr>
        <p:sp>
          <p:nvSpPr>
            <p:cNvPr id="50" name="TextBox 49"/>
            <p:cNvSpPr txBox="1"/>
            <p:nvPr/>
          </p:nvSpPr>
          <p:spPr>
            <a:xfrm>
              <a:off x="702734" y="5952368"/>
              <a:ext cx="3078434" cy="230832"/>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mn-lt"/>
                </a:rPr>
                <a:t>Note: Upward arrow (    ) indicates regional competitiveness. </a:t>
              </a:r>
            </a:p>
          </p:txBody>
        </p:sp>
        <p:sp>
          <p:nvSpPr>
            <p:cNvPr id="51" name="Up Arrow 50"/>
            <p:cNvSpPr/>
            <p:nvPr/>
          </p:nvSpPr>
          <p:spPr>
            <a:xfrm>
              <a:off x="1831546" y="5974655"/>
              <a:ext cx="46041" cy="136907"/>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52" name="Rectangle 51"/>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3"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4" name="Rectangle 53"/>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5" name="Rectangle 54"/>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6" name="Rectangle 55"/>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7" name="Rectangle 56"/>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58" name="Group 57"/>
          <p:cNvGrpSpPr/>
          <p:nvPr/>
        </p:nvGrpSpPr>
        <p:grpSpPr>
          <a:xfrm>
            <a:off x="3303155" y="6165890"/>
            <a:ext cx="1229008" cy="119062"/>
            <a:chOff x="685800" y="6165890"/>
            <a:chExt cx="1229008" cy="119062"/>
          </a:xfrm>
          <a:solidFill>
            <a:srgbClr val="208B9C"/>
          </a:solidFill>
        </p:grpSpPr>
        <p:sp>
          <p:nvSpPr>
            <p:cNvPr id="5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6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57480" name="TextBox 60"/>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
        <p:nvSpPr>
          <p:cNvPr id="28" name="Up Arrow 27"/>
          <p:cNvSpPr/>
          <p:nvPr/>
        </p:nvSpPr>
        <p:spPr>
          <a:xfrm>
            <a:off x="7602782" y="2196134"/>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Up Arrow 29"/>
          <p:cNvSpPr/>
          <p:nvPr/>
        </p:nvSpPr>
        <p:spPr>
          <a:xfrm>
            <a:off x="7602782" y="2430460"/>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Up Arrow 35"/>
          <p:cNvSpPr/>
          <p:nvPr/>
        </p:nvSpPr>
        <p:spPr>
          <a:xfrm>
            <a:off x="7602782" y="3770409"/>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Up Arrow 38"/>
          <p:cNvSpPr/>
          <p:nvPr/>
        </p:nvSpPr>
        <p:spPr>
          <a:xfrm>
            <a:off x="7602782" y="4035572"/>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Up Arrow 39"/>
          <p:cNvSpPr/>
          <p:nvPr/>
        </p:nvSpPr>
        <p:spPr>
          <a:xfrm>
            <a:off x="7602782" y="4545228"/>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Up Arrow 40"/>
          <p:cNvSpPr/>
          <p:nvPr/>
        </p:nvSpPr>
        <p:spPr>
          <a:xfrm>
            <a:off x="7602782" y="5005621"/>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Up Arrow 41"/>
          <p:cNvSpPr/>
          <p:nvPr/>
        </p:nvSpPr>
        <p:spPr>
          <a:xfrm>
            <a:off x="7602782" y="5205663"/>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Up Arrow 42"/>
          <p:cNvSpPr/>
          <p:nvPr/>
        </p:nvSpPr>
        <p:spPr>
          <a:xfrm>
            <a:off x="7605347" y="5516953"/>
            <a:ext cx="44450"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ext uri="{D42A27DB-BD31-4B8C-83A1-F6EECF244321}">
                <p14:modId xmlns:p14="http://schemas.microsoft.com/office/powerpoint/2010/main" val="623414889"/>
              </p:ext>
            </p:extLst>
          </p:nvPr>
        </p:nvGraphicFramePr>
        <p:xfrm>
          <a:off x="692150" y="1422400"/>
          <a:ext cx="7759700" cy="4215223"/>
        </p:xfrm>
        <a:graphic>
          <a:graphicData uri="http://schemas.openxmlformats.org/drawingml/2006/table">
            <a:tbl>
              <a:tblPr firstRow="1">
                <a:tableStyleId>{74C1A8A3-306A-4EB7-A6B1-4F7E0EB9C5D6}</a:tableStyleId>
              </a:tblPr>
              <a:tblGrid>
                <a:gridCol w="3575162"/>
                <a:gridCol w="1394846"/>
                <a:gridCol w="1394846"/>
                <a:gridCol w="1394846"/>
              </a:tblGrid>
              <a:tr h="432364">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Estimated Input </a:t>
                      </a:r>
                    </a:p>
                    <a:p>
                      <a:pPr algn="ctr" fontAlgn="ctr"/>
                      <a:r>
                        <a:rPr lang="en-US" sz="1300" b="0" i="0" u="none" strike="noStrike" dirty="0" smtClean="0">
                          <a:solidFill>
                            <a:srgbClr val="208B9C"/>
                          </a:solidFill>
                          <a:effectLst/>
                          <a:latin typeface="Franklin Gothic Demi Cond" panose="020B0706030402020204" pitchFamily="34" charset="0"/>
                        </a:rPr>
                        <a:t>($ Millions), 2013</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In-Region</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 Out of Region</a:t>
                      </a:r>
                      <a:endParaRPr lang="en-US" sz="1300" b="0" i="0" u="none" strike="noStrike" dirty="0">
                        <a:solidFill>
                          <a:srgbClr val="208B9C"/>
                        </a:solidFill>
                        <a:effectLst/>
                        <a:latin typeface="Franklin Gothic Demi Cond" panose="020B0706030402020204" pitchFamily="34" charset="0"/>
                      </a:endParaRPr>
                    </a:p>
                  </a:txBody>
                  <a:tcPr marL="45720" marR="45720"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Plastics Material and Resin Manufacturing**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$60.9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Corporate, Subsidiary, and Regional Managing Offices</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$43.4</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3.5%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96.5%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Copper Rolling, Drawing, Extruding, and Alloying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$32.6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25.7%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74.3%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Iron and Steel Mills and Ferroalloy Manufacturing**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$28.8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96868">
                <a:tc>
                  <a:txBody>
                    <a:bodyPr/>
                    <a:lstStyle/>
                    <a:p>
                      <a:pPr algn="l" fontAlgn="ctr"/>
                      <a:r>
                        <a:rPr lang="en-US" sz="1000" b="0" i="0" u="none" strike="noStrike" dirty="0">
                          <a:effectLst/>
                          <a:latin typeface="Franklin Gothic Book" panose="020B0503020102020204" pitchFamily="34" charset="0"/>
                        </a:rPr>
                        <a:t>Nonferrous Metal (except Aluminum) Smelting and Refining**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$25.3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Machine Shops</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$15.1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11.5%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88.5%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Petrochemical Manufacturing**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$15.1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All Other Basic Organic Chemical Manufacturing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$14.8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97.9%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Wholesale Trade Agents and Brokers</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$10.7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5.2%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94.8%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Motor Vehicle Metal Stamping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$10.1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2.5%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97.5%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Secondary Smelting and Alloying of Aluminum**</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$8.4</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Rail transportation</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11.2%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88.8%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6657">
                <a:tc>
                  <a:txBody>
                    <a:bodyPr/>
                    <a:lstStyle/>
                    <a:p>
                      <a:pPr algn="l" fontAlgn="ctr"/>
                      <a:r>
                        <a:rPr lang="en-US" sz="1000" b="0" i="0" u="none" strike="noStrike" dirty="0">
                          <a:effectLst/>
                          <a:latin typeface="Franklin Gothic Book" panose="020B0503020102020204" pitchFamily="34" charset="0"/>
                        </a:rPr>
                        <a:t>Alumina Refining and Primary Aluminum Production**</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8.0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96868">
                <a:tc>
                  <a:txBody>
                    <a:bodyPr/>
                    <a:lstStyle/>
                    <a:p>
                      <a:pPr algn="l" fontAlgn="ctr"/>
                      <a:r>
                        <a:rPr lang="en-US" sz="1000" b="0" i="0" u="none" strike="noStrike" dirty="0">
                          <a:effectLst/>
                          <a:latin typeface="Franklin Gothic Book" panose="020B0503020102020204" pitchFamily="34" charset="0"/>
                        </a:rPr>
                        <a:t>Unlaminated Plastics Film and Sheet (except Packaging) Manufacturing</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8.0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smtClean="0">
                          <a:effectLst/>
                          <a:latin typeface="Franklin Gothic Book" panose="020B0503020102020204" pitchFamily="34" charset="0"/>
                        </a:rPr>
                        <a:t>35.0%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65.0%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96868">
                <a:tc>
                  <a:txBody>
                    <a:bodyPr/>
                    <a:lstStyle/>
                    <a:p>
                      <a:pPr algn="l" fontAlgn="ctr"/>
                      <a:r>
                        <a:rPr lang="en-US" sz="1000" b="0" i="0" u="none" strike="noStrike" dirty="0">
                          <a:effectLst/>
                          <a:latin typeface="Franklin Gothic Book" panose="020B0503020102020204" pitchFamily="34" charset="0"/>
                        </a:rPr>
                        <a:t>Lessors of Nonfinancial Intangible Assets (except Copyrighted Works)**</a:t>
                      </a:r>
                    </a:p>
                  </a:txBody>
                  <a:tcPr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a:effectLst/>
                          <a:latin typeface="Franklin Gothic Book" panose="020B0503020102020204" pitchFamily="34" charset="0"/>
                        </a:rPr>
                        <a:t>$6.7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ctr"/>
                      <a:r>
                        <a:rPr lang="en-US" sz="1000" b="0" i="0" u="none" strike="noStrike" dirty="0">
                          <a:effectLst/>
                          <a:latin typeface="Franklin Gothic Book" panose="020B0503020102020204" pitchFamily="34" charset="0"/>
                        </a:rPr>
                        <a:t>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ctr"/>
                      <a:r>
                        <a:rPr lang="en-US" sz="1000" b="0" i="0" u="none" strike="noStrike" dirty="0" smtClean="0">
                          <a:effectLst/>
                          <a:latin typeface="Franklin Gothic Book" panose="020B0503020102020204" pitchFamily="34" charset="0"/>
                        </a:rPr>
                        <a:t>100.0%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bl>
          </a:graphicData>
        </a:graphic>
      </p:graphicFrame>
      <p:sp>
        <p:nvSpPr>
          <p:cNvPr id="51284"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15 Inputs by Dollars: </a:t>
            </a:r>
            <a:r>
              <a:rPr lang="en-US" altLang="en-US" sz="1800" dirty="0" smtClean="0">
                <a:solidFill>
                  <a:srgbClr val="208B9C"/>
                </a:solidFill>
              </a:rPr>
              <a:t>EIRPC Region, IN</a:t>
            </a:r>
          </a:p>
        </p:txBody>
      </p:sp>
      <p:sp>
        <p:nvSpPr>
          <p:cNvPr id="4" name="TextBox 3"/>
          <p:cNvSpPr txBox="1"/>
          <p:nvPr/>
        </p:nvSpPr>
        <p:spPr>
          <a:xfrm>
            <a:off x="628650" y="5939633"/>
            <a:ext cx="6424612" cy="230187"/>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Franklin Gothic Book" panose="020B0503020102020204" pitchFamily="34" charset="0"/>
              </a:rPr>
              <a:t>Note: * industry sector has less than 10 jobs as calculated by EMSI; ** industry sector is not present in the region . </a:t>
            </a:r>
          </a:p>
        </p:txBody>
      </p:sp>
      <p:sp>
        <p:nvSpPr>
          <p:cNvPr id="12" name="Title 1"/>
          <p:cNvSpPr>
            <a:spLocks noGrp="1"/>
          </p:cNvSpPr>
          <p:nvPr>
            <p:ph type="title"/>
          </p:nvPr>
        </p:nvSpPr>
        <p:spPr>
          <a:xfrm>
            <a:off x="628650" y="622300"/>
            <a:ext cx="7886700" cy="1001713"/>
          </a:xfrm>
        </p:spPr>
        <p:txBody>
          <a:bodyPr rtlCol="0">
            <a:normAutofit/>
          </a:bodyPr>
          <a:lstStyle/>
          <a:p>
            <a:pPr algn="l" eaLnBrk="1" fontAlgn="auto" hangingPunct="1">
              <a:spcAft>
                <a:spcPts val="0"/>
              </a:spcAft>
              <a:defRPr/>
            </a:pPr>
            <a:r>
              <a:rPr lang="en-US" sz="2400" dirty="0" smtClean="0">
                <a:solidFill>
                  <a:schemeClr val="tx1">
                    <a:lumMod val="75000"/>
                    <a:lumOff val="25000"/>
                  </a:schemeClr>
                </a:solidFill>
                <a:latin typeface="Franklin Gothic Book" panose="020B0503020102020204" pitchFamily="34" charset="0"/>
              </a:rPr>
              <a:t>Advanced Materials Cluster</a:t>
            </a:r>
            <a:endParaRPr lang="en-US" sz="2400" dirty="0">
              <a:solidFill>
                <a:schemeClr val="tx1">
                  <a:lumMod val="75000"/>
                  <a:lumOff val="25000"/>
                </a:schemeClr>
              </a:solidFill>
              <a:latin typeface="Franklin Gothic Book" panose="020B0503020102020204" pitchFamily="34" charset="0"/>
            </a:endParaRPr>
          </a:p>
        </p:txBody>
      </p:sp>
      <p:sp>
        <p:nvSpPr>
          <p:cNvPr id="19" name="Text Placeholder 5"/>
          <p:cNvSpPr txBox="1">
            <a:spLocks/>
          </p:cNvSpPr>
          <p:nvPr/>
        </p:nvSpPr>
        <p:spPr>
          <a:xfrm>
            <a:off x="685800" y="6497638"/>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7" name="Rectangle 16"/>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8"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3" name="Rectangle 22"/>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1" name="Rectangle 30"/>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2" name="Rectangle 31"/>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3" name="Rectangle 32"/>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34" name="Group 33"/>
          <p:cNvGrpSpPr/>
          <p:nvPr/>
        </p:nvGrpSpPr>
        <p:grpSpPr>
          <a:xfrm>
            <a:off x="3303155" y="6165890"/>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51295" name="TextBox 36"/>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15 Inputs by Dollars: </a:t>
            </a:r>
            <a:r>
              <a:rPr lang="en-US" altLang="en-US" sz="1800" dirty="0" smtClean="0">
                <a:solidFill>
                  <a:srgbClr val="208B9C"/>
                </a:solidFill>
              </a:rPr>
              <a:t>EIRPC Region, IN</a:t>
            </a:r>
          </a:p>
        </p:txBody>
      </p:sp>
      <p:sp>
        <p:nvSpPr>
          <p:cNvPr id="12" name="Title 1"/>
          <p:cNvSpPr>
            <a:spLocks noGrp="1"/>
          </p:cNvSpPr>
          <p:nvPr>
            <p:ph type="title"/>
          </p:nvPr>
        </p:nvSpPr>
        <p:spPr>
          <a:xfrm>
            <a:off x="668338" y="802859"/>
            <a:ext cx="7886700" cy="514350"/>
          </a:xfrm>
        </p:spPr>
        <p:txBody>
          <a:bodyPr rtlCol="0">
            <a:normAutofit/>
          </a:bodyPr>
          <a:lstStyle/>
          <a:p>
            <a:pPr algn="l" eaLnBrk="1" fontAlgn="auto" hangingPunct="1">
              <a:spcAft>
                <a:spcPts val="0"/>
              </a:spcAft>
              <a:defRPr/>
            </a:pPr>
            <a:r>
              <a:rPr lang="en-US" sz="2400" dirty="0">
                <a:solidFill>
                  <a:schemeClr val="tx1">
                    <a:lumMod val="75000"/>
                    <a:lumOff val="25000"/>
                  </a:schemeClr>
                </a:solidFill>
              </a:rPr>
              <a:t>Advanced Materials </a:t>
            </a:r>
            <a:r>
              <a:rPr lang="en-US" sz="2400" dirty="0" smtClean="0">
                <a:solidFill>
                  <a:schemeClr val="tx1">
                    <a:lumMod val="75000"/>
                    <a:lumOff val="25000"/>
                  </a:schemeClr>
                </a:solidFill>
              </a:rPr>
              <a:t>Cluster</a:t>
            </a:r>
            <a:endParaRPr lang="en-US" sz="2400" dirty="0">
              <a:solidFill>
                <a:schemeClr val="tx1">
                  <a:lumMod val="75000"/>
                  <a:lumOff val="25000"/>
                </a:schemeClr>
              </a:solidFill>
            </a:endParaRPr>
          </a:p>
        </p:txBody>
      </p:sp>
      <p:sp>
        <p:nvSpPr>
          <p:cNvPr id="19" name="Text Placeholder 5"/>
          <p:cNvSpPr txBox="1">
            <a:spLocks/>
          </p:cNvSpPr>
          <p:nvPr/>
        </p:nvSpPr>
        <p:spPr>
          <a:xfrm>
            <a:off x="685800" y="6497638"/>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6" name="Rectangle 15"/>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8" name="Rectangle 1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4" name="Rectangle 23"/>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2" name="Rectangle 31"/>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3" name="Rectangle 32"/>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34" name="Group 33"/>
          <p:cNvGrpSpPr/>
          <p:nvPr/>
        </p:nvGrpSpPr>
        <p:grpSpPr>
          <a:xfrm>
            <a:off x="3303155" y="6165890"/>
            <a:ext cx="1229008" cy="119062"/>
            <a:chOff x="685800" y="6165890"/>
            <a:chExt cx="1229008" cy="119062"/>
          </a:xfrm>
          <a:solidFill>
            <a:srgbClr val="208B9C"/>
          </a:solidFill>
        </p:grpSpPr>
        <p:sp>
          <p:nvSpPr>
            <p:cNvPr id="35"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3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61452" name="TextBox 36"/>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
        <p:nvSpPr>
          <p:cNvPr id="61454" name="Rectangle 20"/>
          <p:cNvSpPr>
            <a:spLocks noChangeArrowheads="1"/>
          </p:cNvSpPr>
          <p:nvPr/>
        </p:nvSpPr>
        <p:spPr bwMode="auto">
          <a:xfrm>
            <a:off x="714375" y="5791200"/>
            <a:ext cx="2687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dirty="0">
                <a:solidFill>
                  <a:srgbClr val="595959"/>
                </a:solidFill>
                <a:latin typeface="Franklin Gothic Book" panose="020B0503020102020204" pitchFamily="34" charset="0"/>
              </a:rPr>
              <a:t>Note: ** industry sector is not present in the region </a:t>
            </a:r>
          </a:p>
        </p:txBody>
      </p:sp>
      <p:graphicFrame>
        <p:nvGraphicFramePr>
          <p:cNvPr id="21" name="Chart 20"/>
          <p:cNvGraphicFramePr>
            <a:graphicFrameLocks/>
          </p:cNvGraphicFramePr>
          <p:nvPr>
            <p:extLst>
              <p:ext uri="{D42A27DB-BD31-4B8C-83A1-F6EECF244321}">
                <p14:modId xmlns:p14="http://schemas.microsoft.com/office/powerpoint/2010/main" val="2724160820"/>
              </p:ext>
            </p:extLst>
          </p:nvPr>
        </p:nvGraphicFramePr>
        <p:xfrm>
          <a:off x="714374" y="1300163"/>
          <a:ext cx="8001257" cy="438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ext uri="{D42A27DB-BD31-4B8C-83A1-F6EECF244321}">
                <p14:modId xmlns:p14="http://schemas.microsoft.com/office/powerpoint/2010/main" val="284701519"/>
              </p:ext>
            </p:extLst>
          </p:nvPr>
        </p:nvGraphicFramePr>
        <p:xfrm>
          <a:off x="698500" y="1352521"/>
          <a:ext cx="7759699" cy="4492299"/>
        </p:xfrm>
        <a:graphic>
          <a:graphicData uri="http://schemas.openxmlformats.org/drawingml/2006/table">
            <a:tbl>
              <a:tblPr firstRow="1">
                <a:tableStyleId>{74C1A8A3-306A-4EB7-A6B1-4F7E0EB9C5D6}</a:tableStyleId>
              </a:tblPr>
              <a:tblGrid>
                <a:gridCol w="3029438"/>
                <a:gridCol w="767211"/>
                <a:gridCol w="821344"/>
                <a:gridCol w="1055305"/>
                <a:gridCol w="2086401"/>
              </a:tblGrid>
              <a:tr h="482689">
                <a:tc>
                  <a:txBody>
                    <a:bodyPr/>
                    <a:lstStyle/>
                    <a:p>
                      <a:pPr algn="l" fontAlgn="ctr"/>
                      <a:r>
                        <a:rPr lang="en-US" sz="1300" b="0" i="0" u="none" strike="noStrike" dirty="0" smtClean="0">
                          <a:solidFill>
                            <a:srgbClr val="208B9C"/>
                          </a:solidFill>
                          <a:effectLst/>
                          <a:latin typeface="Franklin Gothic Demi Cond" panose="020B0706030402020204" pitchFamily="34" charset="0"/>
                        </a:rPr>
                        <a:t>Occupations</a:t>
                      </a:r>
                      <a:endParaRPr lang="en-US" sz="1300" b="0" i="0" u="none" strike="noStrike" dirty="0">
                        <a:solidFill>
                          <a:srgbClr val="208B9C"/>
                        </a:solidFill>
                        <a:effectLst/>
                        <a:latin typeface="Franklin Gothic Demi Cond" panose="020B0706030402020204" pitchFamily="34" charset="0"/>
                      </a:endParaRP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2014</a:t>
                      </a:r>
                      <a:endParaRPr lang="en-US" sz="1300" b="0" i="0" u="none" strike="noStrike" dirty="0">
                        <a:solidFill>
                          <a:srgbClr val="208B9C"/>
                        </a:solidFill>
                        <a:effectLst/>
                        <a:latin typeface="Franklin Gothic Demi Cond" panose="020B0706030402020204" pitchFamily="34" charset="0"/>
                      </a:endParaRPr>
                    </a:p>
                  </a:txBody>
                  <a:tcPr marL="9144" marR="9144"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Change, 2009-2014</a:t>
                      </a:r>
                      <a:endParaRPr lang="en-US" sz="1300" b="0" i="0" u="none" strike="noStrike" dirty="0">
                        <a:solidFill>
                          <a:srgbClr val="208B9C"/>
                        </a:solidFill>
                        <a:effectLst/>
                        <a:latin typeface="Franklin Gothic Demi Cond" panose="020B0706030402020204" pitchFamily="34" charset="0"/>
                      </a:endParaRPr>
                    </a:p>
                  </a:txBody>
                  <a:tcPr marL="9144" marR="9144"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Median Hourly Earnings, 2014</a:t>
                      </a:r>
                      <a:endParaRPr lang="en-US" sz="1300" b="0" i="0" u="none" strike="noStrike" dirty="0">
                        <a:solidFill>
                          <a:srgbClr val="208B9C"/>
                        </a:solidFill>
                        <a:effectLst/>
                        <a:latin typeface="Franklin Gothic Demi Cond" panose="020B0706030402020204" pitchFamily="34" charset="0"/>
                      </a:endParaRPr>
                    </a:p>
                  </a:txBody>
                  <a:tcPr marL="9144" marR="9144"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Entry Level Education</a:t>
                      </a:r>
                    </a:p>
                  </a:txBody>
                  <a:tcPr marT="9144" marB="9144"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Machinists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370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48.6%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$15.3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20270">
                <a:tc>
                  <a:txBody>
                    <a:bodyPr/>
                    <a:lstStyle/>
                    <a:p>
                      <a:pPr algn="l" rtl="0" fontAlgn="t"/>
                      <a:r>
                        <a:rPr lang="en-US" sz="1000" b="0" i="0" u="none" strike="noStrike" dirty="0">
                          <a:solidFill>
                            <a:srgbClr val="000000"/>
                          </a:solidFill>
                          <a:effectLst/>
                          <a:latin typeface="Franklin Gothic Book" panose="020B0503020102020204" pitchFamily="34" charset="0"/>
                        </a:rPr>
                        <a:t>Tool and Die Makers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225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6.1%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30.0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54918">
                <a:tc>
                  <a:txBody>
                    <a:bodyPr/>
                    <a:lstStyle/>
                    <a:p>
                      <a:pPr algn="l" rtl="0" fontAlgn="t"/>
                      <a:r>
                        <a:rPr lang="en-US" sz="1000" b="0" i="0" u="none" strike="noStrike" dirty="0">
                          <a:solidFill>
                            <a:srgbClr val="000000"/>
                          </a:solidFill>
                          <a:effectLst/>
                          <a:latin typeface="Franklin Gothic Book" panose="020B0503020102020204" pitchFamily="34" charset="0"/>
                        </a:rPr>
                        <a:t>First-Line Supervisors of Production and Operating Workers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201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16.9%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$22.1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Postsecondary non-degree award</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54918">
                <a:tc>
                  <a:txBody>
                    <a:bodyPr/>
                    <a:lstStyle/>
                    <a:p>
                      <a:pPr algn="l" rtl="0" fontAlgn="t"/>
                      <a:r>
                        <a:rPr lang="en-US" sz="1000" b="0" i="0" u="none" strike="noStrike" dirty="0">
                          <a:solidFill>
                            <a:srgbClr val="000000"/>
                          </a:solidFill>
                          <a:effectLst/>
                          <a:latin typeface="Franklin Gothic Book" panose="020B0503020102020204" pitchFamily="34" charset="0"/>
                        </a:rPr>
                        <a:t>Extruding and Drawing Machine Setters, Operators, and Tenders, Metal and Plastic</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193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-5.4%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$16.4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77458">
                <a:tc>
                  <a:txBody>
                    <a:bodyPr/>
                    <a:lstStyle/>
                    <a:p>
                      <a:pPr algn="l" rtl="0" fontAlgn="t"/>
                      <a:r>
                        <a:rPr lang="en-US" sz="1000" b="0" i="0" u="none" strike="noStrike" dirty="0">
                          <a:solidFill>
                            <a:srgbClr val="000000"/>
                          </a:solidFill>
                          <a:effectLst/>
                          <a:latin typeface="Franklin Gothic Book" panose="020B0503020102020204" pitchFamily="34" charset="0"/>
                        </a:rPr>
                        <a:t>Team Assemblers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191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Inspectors, Testers, Sorters, Samplers, and Weighers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144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15.2%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$15.3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54918">
                <a:tc>
                  <a:txBody>
                    <a:bodyPr/>
                    <a:lstStyle/>
                    <a:p>
                      <a:pPr algn="l" rtl="0" fontAlgn="t"/>
                      <a:r>
                        <a:rPr lang="en-US" sz="1000" b="0" i="0" u="none" strike="noStrike" dirty="0">
                          <a:solidFill>
                            <a:srgbClr val="000000"/>
                          </a:solidFill>
                          <a:effectLst/>
                          <a:latin typeface="Franklin Gothic Book" panose="020B0503020102020204" pitchFamily="34" charset="0"/>
                        </a:rPr>
                        <a:t>Helpers--Production Workers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15.5%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Computer-Controlled Machine Tool Operators, Metal and Plastic</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37.0%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$14.2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10168">
                <a:tc>
                  <a:txBody>
                    <a:bodyPr/>
                    <a:lstStyle/>
                    <a:p>
                      <a:pPr algn="l" rtl="0" fontAlgn="t"/>
                      <a:r>
                        <a:rPr lang="en-US" sz="1000" b="0" i="0" u="none" strike="noStrike" dirty="0">
                          <a:solidFill>
                            <a:srgbClr val="000000"/>
                          </a:solidFill>
                          <a:effectLst/>
                          <a:latin typeface="Franklin Gothic Book" panose="020B0503020102020204" pitchFamily="34" charset="0"/>
                        </a:rPr>
                        <a:t>Packers and Packagers, Hand</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3.8%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Molding, Coremaking, and Casting Machine Setters, Operators, and Tenders, Metal and Plastic</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-5.6%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$14.4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Assemblers and Fabricators, All Other</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12.4%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$15.2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77458">
                <a:tc>
                  <a:txBody>
                    <a:bodyPr/>
                    <a:lstStyle/>
                    <a:p>
                      <a:pPr algn="l" rtl="0" fontAlgn="t"/>
                      <a:r>
                        <a:rPr lang="en-US" sz="1000" b="0" i="0" u="none" strike="noStrike" dirty="0">
                          <a:solidFill>
                            <a:srgbClr val="000000"/>
                          </a:solidFill>
                          <a:effectLst/>
                          <a:latin typeface="Franklin Gothic Book" panose="020B0503020102020204" pitchFamily="34" charset="0"/>
                        </a:rPr>
                        <a:t>Cutting, Punching, and Press Machine Setters, Operators, and Tenders, Metal and Plastic</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1.0%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$13.9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Maintenance and Repair Workers, General</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85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18.1%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$16.2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77458">
                <a:tc>
                  <a:txBody>
                    <a:bodyPr/>
                    <a:lstStyle/>
                    <a:p>
                      <a:pPr algn="l" rtl="0" fontAlgn="t"/>
                      <a:r>
                        <a:rPr lang="en-US" sz="1000" b="0" i="0" u="none" strike="noStrike" dirty="0">
                          <a:solidFill>
                            <a:srgbClr val="000000"/>
                          </a:solidFill>
                          <a:effectLst/>
                          <a:latin typeface="Franklin Gothic Book" panose="020B0503020102020204" pitchFamily="34" charset="0"/>
                        </a:rPr>
                        <a:t>Laborers and Freight, Stock, and Material Movers, Hand</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76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10.1%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95932">
                <a:tc>
                  <a:txBody>
                    <a:bodyPr/>
                    <a:lstStyle/>
                    <a:p>
                      <a:pPr algn="l" rtl="0" fontAlgn="t"/>
                      <a:r>
                        <a:rPr lang="en-US" sz="1000" b="0" i="0" u="none" strike="noStrike" dirty="0">
                          <a:solidFill>
                            <a:srgbClr val="000000"/>
                          </a:solidFill>
                          <a:effectLst/>
                          <a:latin typeface="Franklin Gothic Book" panose="020B0503020102020204" pitchFamily="34" charset="0"/>
                        </a:rPr>
                        <a:t>Industrial Machinery Mechanics</a:t>
                      </a:r>
                    </a:p>
                  </a:txBody>
                  <a:tcPr marL="1143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75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23.0%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$23.5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63588"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Occupations: </a:t>
            </a:r>
            <a:r>
              <a:rPr lang="en-US" altLang="en-US" sz="1800" dirty="0" smtClean="0">
                <a:solidFill>
                  <a:srgbClr val="208B9C"/>
                </a:solidFill>
              </a:rPr>
              <a:t>EIRPC Region, IN</a:t>
            </a:r>
          </a:p>
        </p:txBody>
      </p:sp>
      <p:sp>
        <p:nvSpPr>
          <p:cNvPr id="25" name="TextBox 24"/>
          <p:cNvSpPr txBox="1"/>
          <p:nvPr/>
        </p:nvSpPr>
        <p:spPr>
          <a:xfrm>
            <a:off x="698500" y="5969039"/>
            <a:ext cx="8007350" cy="231775"/>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Franklin Gothic Book" panose="020B0503020102020204" pitchFamily="34" charset="0"/>
              </a:rPr>
              <a:t>Note: SOC (Standard Occupation Classification) 5-digit occupations are included by jobs in 2014. </a:t>
            </a:r>
          </a:p>
        </p:txBody>
      </p:sp>
      <p:sp>
        <p:nvSpPr>
          <p:cNvPr id="12" name="Title 1"/>
          <p:cNvSpPr>
            <a:spLocks noGrp="1"/>
          </p:cNvSpPr>
          <p:nvPr>
            <p:ph type="title"/>
          </p:nvPr>
        </p:nvSpPr>
        <p:spPr>
          <a:xfrm>
            <a:off x="628650" y="785813"/>
            <a:ext cx="7886700" cy="663575"/>
          </a:xfrm>
        </p:spPr>
        <p:txBody>
          <a:bodyPr rtlCol="0">
            <a:normAutofit/>
          </a:bodyPr>
          <a:lstStyle/>
          <a:p>
            <a:pPr algn="l" eaLnBrk="1" fontAlgn="auto" hangingPunct="1">
              <a:spcAft>
                <a:spcPts val="0"/>
              </a:spcAft>
              <a:defRPr/>
            </a:pPr>
            <a:r>
              <a:rPr lang="en-US" sz="2400" dirty="0">
                <a:solidFill>
                  <a:schemeClr val="tx1">
                    <a:lumMod val="75000"/>
                    <a:lumOff val="25000"/>
                  </a:schemeClr>
                </a:solidFill>
                <a:latin typeface="Franklin Gothic Book" panose="020B0503020102020204" pitchFamily="34" charset="0"/>
              </a:rPr>
              <a:t>Advanced Materials Cluster</a:t>
            </a:r>
          </a:p>
        </p:txBody>
      </p:sp>
      <p:sp>
        <p:nvSpPr>
          <p:cNvPr id="16" name="Text Placeholder 5"/>
          <p:cNvSpPr txBox="1">
            <a:spLocks/>
          </p:cNvSpPr>
          <p:nvPr/>
        </p:nvSpPr>
        <p:spPr>
          <a:xfrm>
            <a:off x="687388" y="6496050"/>
            <a:ext cx="7559675" cy="147638"/>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8" name="Rectangle 17"/>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9"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0" name="Rectangle 19"/>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1" name="Rectangle 20"/>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2" name="Rectangle 21"/>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3" name="Rectangle 22"/>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24" name="Group 23"/>
          <p:cNvGrpSpPr/>
          <p:nvPr/>
        </p:nvGrpSpPr>
        <p:grpSpPr>
          <a:xfrm>
            <a:off x="3303155" y="6165890"/>
            <a:ext cx="1229008" cy="119062"/>
            <a:chOff x="685800" y="6165890"/>
            <a:chExt cx="1229008" cy="119062"/>
          </a:xfrm>
          <a:solidFill>
            <a:srgbClr val="208B9C"/>
          </a:solidFill>
        </p:grpSpPr>
        <p:sp>
          <p:nvSpPr>
            <p:cNvPr id="26"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27"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63599" name="TextBox 27"/>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9"/>
          <p:cNvSpPr>
            <a:spLocks noGrp="1"/>
          </p:cNvSpPr>
          <p:nvPr>
            <p:ph type="body" sz="half" idx="2"/>
          </p:nvPr>
        </p:nvSpPr>
        <p:spPr>
          <a:xfrm>
            <a:off x="1617663" y="2971800"/>
            <a:ext cx="2725737" cy="914400"/>
          </a:xfrm>
        </p:spPr>
        <p:txBody>
          <a:bodyPr lIns="0" tIns="0" rIns="0" bIns="0"/>
          <a:lstStyle/>
          <a:p>
            <a:pPr eaLnBrk="1" hangingPunct="1"/>
            <a:r>
              <a:rPr lang="en-US" altLang="en-US" dirty="0" smtClean="0">
                <a:solidFill>
                  <a:schemeClr val="tx1"/>
                </a:solidFill>
                <a:latin typeface="Franklin Gothic Book" panose="020B0503020102020204" pitchFamily="34" charset="0"/>
              </a:rPr>
              <a:t>Overview</a:t>
            </a:r>
          </a:p>
          <a:p>
            <a:pPr eaLnBrk="1" hangingPunct="1"/>
            <a:endParaRPr lang="en-US" altLang="en-US" dirty="0" smtClean="0">
              <a:solidFill>
                <a:schemeClr val="tx1"/>
              </a:solidFill>
              <a:latin typeface="Franklin Gothic Book" panose="020B0503020102020204" pitchFamily="34" charset="0"/>
            </a:endParaRPr>
          </a:p>
        </p:txBody>
      </p:sp>
      <p:sp>
        <p:nvSpPr>
          <p:cNvPr id="29699" name="Text Placeholder 30"/>
          <p:cNvSpPr>
            <a:spLocks noGrp="1"/>
          </p:cNvSpPr>
          <p:nvPr>
            <p:ph type="body" sz="quarter" idx="11"/>
          </p:nvPr>
        </p:nvSpPr>
        <p:spPr>
          <a:xfrm>
            <a:off x="685800" y="2947988"/>
            <a:ext cx="931863" cy="938212"/>
          </a:xfrm>
        </p:spPr>
        <p:txBody>
          <a:bodyPr lIns="0" tIns="0" rIns="0" bIns="0"/>
          <a:lstStyle/>
          <a:p>
            <a:pPr eaLnBrk="1" hangingPunct="1">
              <a:spcBef>
                <a:spcPct val="0"/>
              </a:spcBef>
              <a:spcAft>
                <a:spcPct val="0"/>
              </a:spcAft>
            </a:pPr>
            <a:r>
              <a:rPr lang="en-US" altLang="en-US" dirty="0" smtClean="0">
                <a:solidFill>
                  <a:srgbClr val="208B9C"/>
                </a:solidFill>
              </a:rPr>
              <a:t>01</a:t>
            </a:r>
          </a:p>
        </p:txBody>
      </p:sp>
      <p:sp>
        <p:nvSpPr>
          <p:cNvPr id="29700" name="Text Placeholder 45"/>
          <p:cNvSpPr>
            <a:spLocks noGrp="1"/>
          </p:cNvSpPr>
          <p:nvPr>
            <p:ph type="body" sz="quarter" idx="30"/>
          </p:nvPr>
        </p:nvSpPr>
        <p:spPr>
          <a:xfrm>
            <a:off x="685800" y="3862388"/>
            <a:ext cx="931863" cy="938212"/>
          </a:xfrm>
        </p:spPr>
        <p:txBody>
          <a:bodyPr lIns="0" tIns="0" rIns="0" bIns="0"/>
          <a:lstStyle/>
          <a:p>
            <a:pPr eaLnBrk="1" hangingPunct="1">
              <a:spcBef>
                <a:spcPct val="0"/>
              </a:spcBef>
              <a:spcAft>
                <a:spcPct val="0"/>
              </a:spcAft>
            </a:pPr>
            <a:r>
              <a:rPr lang="en-US" altLang="en-US" dirty="0" smtClean="0">
                <a:solidFill>
                  <a:srgbClr val="208B9C"/>
                </a:solidFill>
              </a:rPr>
              <a:t>02</a:t>
            </a:r>
          </a:p>
        </p:txBody>
      </p:sp>
      <p:sp>
        <p:nvSpPr>
          <p:cNvPr id="29701" name="Text Placeholder 46"/>
          <p:cNvSpPr>
            <a:spLocks noGrp="1"/>
          </p:cNvSpPr>
          <p:nvPr>
            <p:ph type="body" sz="half" idx="31"/>
          </p:nvPr>
        </p:nvSpPr>
        <p:spPr>
          <a:xfrm>
            <a:off x="1617663" y="4800600"/>
            <a:ext cx="2725737" cy="914400"/>
          </a:xfrm>
        </p:spPr>
        <p:txBody>
          <a:bodyPr lIns="0" tIns="0" rIns="0" bIns="0"/>
          <a:lstStyle/>
          <a:p>
            <a:pPr eaLnBrk="1" hangingPunct="1"/>
            <a:r>
              <a:rPr lang="en-US" altLang="en-US" dirty="0" smtClean="0">
                <a:solidFill>
                  <a:schemeClr val="tx1"/>
                </a:solidFill>
                <a:latin typeface="Franklin Gothic Book" panose="020B0503020102020204" pitchFamily="34" charset="0"/>
              </a:rPr>
              <a:t>Target Industry Clusters</a:t>
            </a:r>
          </a:p>
        </p:txBody>
      </p:sp>
      <p:sp>
        <p:nvSpPr>
          <p:cNvPr id="29702" name="Text Placeholder 47"/>
          <p:cNvSpPr>
            <a:spLocks noGrp="1"/>
          </p:cNvSpPr>
          <p:nvPr>
            <p:ph type="body" sz="quarter" idx="32"/>
          </p:nvPr>
        </p:nvSpPr>
        <p:spPr>
          <a:xfrm>
            <a:off x="685800" y="4776788"/>
            <a:ext cx="931863" cy="938212"/>
          </a:xfrm>
        </p:spPr>
        <p:txBody>
          <a:bodyPr lIns="0" tIns="0" rIns="0" bIns="0"/>
          <a:lstStyle/>
          <a:p>
            <a:pPr eaLnBrk="1" hangingPunct="1">
              <a:spcBef>
                <a:spcPct val="0"/>
              </a:spcBef>
              <a:spcAft>
                <a:spcPct val="0"/>
              </a:spcAft>
            </a:pPr>
            <a:r>
              <a:rPr lang="en-US" altLang="en-US" dirty="0" smtClean="0">
                <a:solidFill>
                  <a:srgbClr val="208B9C"/>
                </a:solidFill>
              </a:rPr>
              <a:t>03</a:t>
            </a:r>
          </a:p>
        </p:txBody>
      </p:sp>
      <p:sp>
        <p:nvSpPr>
          <p:cNvPr id="29703" name="Text Placeholder 3"/>
          <p:cNvSpPr>
            <a:spLocks noGrp="1"/>
          </p:cNvSpPr>
          <p:nvPr>
            <p:ph type="body" idx="28"/>
          </p:nvPr>
        </p:nvSpPr>
        <p:spPr>
          <a:xfrm>
            <a:off x="685800" y="690563"/>
            <a:ext cx="7772400" cy="452437"/>
          </a:xfrm>
        </p:spPr>
        <p:txBody>
          <a:bodyPr lIns="0" tIns="0" rIns="0" bIns="0"/>
          <a:lstStyle/>
          <a:p>
            <a:pPr eaLnBrk="1" hangingPunct="1">
              <a:spcBef>
                <a:spcPct val="0"/>
              </a:spcBef>
              <a:spcAft>
                <a:spcPct val="0"/>
              </a:spcAft>
            </a:pPr>
            <a:r>
              <a:rPr lang="en-US" altLang="en-US" dirty="0" smtClean="0">
                <a:solidFill>
                  <a:srgbClr val="208B9C"/>
                </a:solidFill>
              </a:rPr>
              <a:t>Table of contents</a:t>
            </a:r>
          </a:p>
        </p:txBody>
      </p:sp>
      <p:sp>
        <p:nvSpPr>
          <p:cNvPr id="29704" name="Text Placeholder 1"/>
          <p:cNvSpPr>
            <a:spLocks noGrp="1"/>
          </p:cNvSpPr>
          <p:nvPr>
            <p:ph type="body" sz="half" idx="29"/>
          </p:nvPr>
        </p:nvSpPr>
        <p:spPr>
          <a:xfrm>
            <a:off x="1516063" y="3886200"/>
            <a:ext cx="2725737" cy="914400"/>
          </a:xfrm>
        </p:spPr>
        <p:txBody>
          <a:bodyPr/>
          <a:lstStyle/>
          <a:p>
            <a:pPr eaLnBrk="1" hangingPunct="1"/>
            <a:r>
              <a:rPr lang="en-US" altLang="en-US" dirty="0" smtClean="0">
                <a:solidFill>
                  <a:schemeClr val="tx1"/>
                </a:solidFill>
              </a:rPr>
              <a:t>Industry Cluster Analysis</a:t>
            </a:r>
          </a:p>
        </p:txBody>
      </p:sp>
    </p:spTree>
    <p:extLst>
      <p:ext uri="{BB962C8B-B14F-4D97-AF65-F5344CB8AC3E}">
        <p14:creationId xmlns:p14="http://schemas.microsoft.com/office/powerpoint/2010/main" val="4015074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5"/>
          <p:cNvSpPr txBox="1">
            <a:spLocks/>
          </p:cNvSpPr>
          <p:nvPr/>
        </p:nvSpPr>
        <p:spPr>
          <a:xfrm>
            <a:off x="685800" y="6491288"/>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24" name="Title 1"/>
          <p:cNvSpPr>
            <a:spLocks noGrp="1"/>
          </p:cNvSpPr>
          <p:nvPr>
            <p:ph type="title"/>
          </p:nvPr>
        </p:nvSpPr>
        <p:spPr>
          <a:xfrm>
            <a:off x="650875" y="860425"/>
            <a:ext cx="7886700" cy="530225"/>
          </a:xfrm>
        </p:spPr>
        <p:txBody>
          <a:bodyPr rtlCol="0">
            <a:normAutofit/>
          </a:bodyPr>
          <a:lstStyle/>
          <a:p>
            <a:pPr algn="l" eaLnBrk="1" fontAlgn="auto" hangingPunct="1">
              <a:spcAft>
                <a:spcPts val="0"/>
              </a:spcAft>
              <a:defRPr/>
            </a:pPr>
            <a:r>
              <a:rPr lang="en-US" sz="2400" dirty="0" smtClean="0">
                <a:solidFill>
                  <a:schemeClr val="tx1">
                    <a:lumMod val="75000"/>
                    <a:lumOff val="25000"/>
                  </a:schemeClr>
                </a:solidFill>
              </a:rPr>
              <a:t>Arts, Entertainment, Recreation and Visitor Industries</a:t>
            </a:r>
            <a:endParaRPr lang="en-US" sz="2400" dirty="0">
              <a:solidFill>
                <a:schemeClr val="tx1">
                  <a:lumMod val="75000"/>
                  <a:lumOff val="25000"/>
                </a:schemeClr>
              </a:solidFill>
            </a:endParaRPr>
          </a:p>
        </p:txBody>
      </p:sp>
      <p:graphicFrame>
        <p:nvGraphicFramePr>
          <p:cNvPr id="27" name="Content Placeholder 14"/>
          <p:cNvGraphicFramePr>
            <a:graphicFrameLocks noGrp="1"/>
          </p:cNvGraphicFramePr>
          <p:nvPr>
            <p:ph sz="quarter" idx="15"/>
            <p:extLst>
              <p:ext uri="{D42A27DB-BD31-4B8C-83A1-F6EECF244321}">
                <p14:modId xmlns:p14="http://schemas.microsoft.com/office/powerpoint/2010/main" val="1029086177"/>
              </p:ext>
            </p:extLst>
          </p:nvPr>
        </p:nvGraphicFramePr>
        <p:xfrm>
          <a:off x="690563" y="1414463"/>
          <a:ext cx="7759699" cy="4143014"/>
        </p:xfrm>
        <a:graphic>
          <a:graphicData uri="http://schemas.openxmlformats.org/drawingml/2006/table">
            <a:tbl>
              <a:tblPr firstRow="1">
                <a:tableStyleId>{74C1A8A3-306A-4EB7-A6B1-4F7E0EB9C5D6}</a:tableStyleId>
              </a:tblPr>
              <a:tblGrid>
                <a:gridCol w="2659288"/>
                <a:gridCol w="998530"/>
                <a:gridCol w="1025470"/>
                <a:gridCol w="1025470"/>
                <a:gridCol w="936756"/>
                <a:gridCol w="1114185"/>
              </a:tblGrid>
              <a:tr h="614925">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L="91446" marR="91446" marT="9140" marB="91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2014</a:t>
                      </a:r>
                      <a:endParaRPr lang="en-US" sz="1300" b="0" i="0" u="none" strike="noStrike" dirty="0">
                        <a:solidFill>
                          <a:srgbClr val="208B9C"/>
                        </a:solidFill>
                        <a:effectLst/>
                        <a:latin typeface="Franklin Gothic Demi Cond" panose="020B0706030402020204" pitchFamily="34" charset="0"/>
                      </a:endParaRPr>
                    </a:p>
                  </a:txBody>
                  <a:tcPr marL="91446" marR="91446" marT="9140" marB="91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National Trend, 2009-2014</a:t>
                      </a:r>
                      <a:endParaRPr lang="en-US" sz="1300" b="0" i="0" u="none" strike="noStrike" dirty="0">
                        <a:solidFill>
                          <a:srgbClr val="208B9C"/>
                        </a:solidFill>
                        <a:effectLst/>
                        <a:latin typeface="Franklin Gothic Demi Cond" panose="020B0706030402020204" pitchFamily="34" charset="0"/>
                      </a:endParaRPr>
                    </a:p>
                  </a:txBody>
                  <a:tcPr marL="91446" marR="91446" marT="9140" marB="91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Industry Trend, 2009-2014</a:t>
                      </a:r>
                      <a:endParaRPr lang="en-US" sz="1300" b="0" i="0" u="none" strike="noStrike" dirty="0">
                        <a:solidFill>
                          <a:srgbClr val="208B9C"/>
                        </a:solidFill>
                        <a:effectLst/>
                        <a:latin typeface="Franklin Gothic Demi Cond" panose="020B0706030402020204" pitchFamily="34" charset="0"/>
                      </a:endParaRPr>
                    </a:p>
                  </a:txBody>
                  <a:tcPr marL="91446" marR="91446" marT="9140" marB="91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Cumulative Expected Growth</a:t>
                      </a:r>
                    </a:p>
                  </a:txBody>
                  <a:tcPr marL="91446" marR="91446" marT="9140" marB="91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Regional Performance, 2009-2014</a:t>
                      </a:r>
                    </a:p>
                  </a:txBody>
                  <a:tcPr marL="91446" marR="91446" marT="9140" marB="91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r h="312951">
                <a:tc>
                  <a:txBody>
                    <a:bodyPr/>
                    <a:lstStyle/>
                    <a:p>
                      <a:pPr algn="l" rtl="0" fontAlgn="ctr"/>
                      <a:r>
                        <a:rPr lang="en-US" sz="1050" b="0" i="0" u="none" strike="noStrike" dirty="0">
                          <a:solidFill>
                            <a:srgbClr val="000000"/>
                          </a:solidFill>
                          <a:effectLst/>
                          <a:latin typeface="Franklin Gothic Book" panose="020B0503020102020204" pitchFamily="34" charset="0"/>
                        </a:rPr>
                        <a:t>Hotels (except Casino Hotels) and Motels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240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Independent Artists, Writers, and Performers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128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All Other Amusement and Recreation Industries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0245">
                <a:tc>
                  <a:txBody>
                    <a:bodyPr/>
                    <a:lstStyle/>
                    <a:p>
                      <a:pPr algn="l" rtl="0" fontAlgn="ctr"/>
                      <a:r>
                        <a:rPr lang="en-US" sz="1050" b="0" i="0" u="none" strike="noStrike" dirty="0">
                          <a:solidFill>
                            <a:srgbClr val="000000"/>
                          </a:solidFill>
                          <a:effectLst/>
                          <a:latin typeface="Franklin Gothic Book" panose="020B0503020102020204" pitchFamily="34" charset="0"/>
                        </a:rPr>
                        <a:t>Bowling Centers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Amusement and Theme Parks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101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67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5761">
                <a:tc>
                  <a:txBody>
                    <a:bodyPr/>
                    <a:lstStyle/>
                    <a:p>
                      <a:pPr algn="l" rtl="0" fontAlgn="ctr"/>
                      <a:r>
                        <a:rPr lang="en-US" sz="1050" b="0" i="0" u="none" strike="noStrike" dirty="0">
                          <a:solidFill>
                            <a:srgbClr val="000000"/>
                          </a:solidFill>
                          <a:effectLst/>
                          <a:latin typeface="Franklin Gothic Book" panose="020B0503020102020204" pitchFamily="34" charset="0"/>
                        </a:rPr>
                        <a:t>Other Spectator Sports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84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Golf Courses and Country Clubs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77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Fitness and Recreational Sports Centers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74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88820">
                <a:tc>
                  <a:txBody>
                    <a:bodyPr/>
                    <a:lstStyle/>
                    <a:p>
                      <a:pPr algn="l" rtl="0" fontAlgn="ctr"/>
                      <a:r>
                        <a:rPr lang="en-US" sz="1050" b="0" i="0" u="none" strike="noStrike" dirty="0">
                          <a:solidFill>
                            <a:srgbClr val="000000"/>
                          </a:solidFill>
                          <a:effectLst/>
                          <a:latin typeface="Franklin Gothic Book" panose="020B0503020102020204" pitchFamily="34" charset="0"/>
                        </a:rPr>
                        <a:t>Radio Stations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64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35377">
                <a:tc>
                  <a:txBody>
                    <a:bodyPr/>
                    <a:lstStyle/>
                    <a:p>
                      <a:pPr algn="l" rtl="0" fontAlgn="ctr"/>
                      <a:r>
                        <a:rPr lang="en-US" sz="1050" b="0" i="0" u="none" strike="noStrike" dirty="0">
                          <a:solidFill>
                            <a:srgbClr val="000000"/>
                          </a:solidFill>
                          <a:effectLst/>
                          <a:latin typeface="Franklin Gothic Book" panose="020B0503020102020204" pitchFamily="34" charset="0"/>
                        </a:rPr>
                        <a:t>Motion Picture Theaters (except Drive-Ins)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56992">
                <a:tc>
                  <a:txBody>
                    <a:bodyPr/>
                    <a:lstStyle/>
                    <a:p>
                      <a:pPr algn="l" rtl="0" fontAlgn="ctr"/>
                      <a:r>
                        <a:rPr lang="en-US" sz="1050" b="0" i="0" u="none" strike="noStrike" dirty="0">
                          <a:solidFill>
                            <a:srgbClr val="000000"/>
                          </a:solidFill>
                          <a:effectLst/>
                          <a:latin typeface="Franklin Gothic Book" panose="020B0503020102020204" pitchFamily="34" charset="0"/>
                        </a:rPr>
                        <a:t>Racetracks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-51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RV (Recreational Vehicle) Parks and Campgrounds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9</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161216">
                <a:tc>
                  <a:txBody>
                    <a:bodyPr/>
                    <a:lstStyle/>
                    <a:p>
                      <a:pPr algn="l" rtl="0" fontAlgn="ctr"/>
                      <a:r>
                        <a:rPr lang="en-US" sz="1050" b="0" i="0" u="none" strike="noStrike" dirty="0">
                          <a:solidFill>
                            <a:srgbClr val="000000"/>
                          </a:solidFill>
                          <a:effectLst/>
                          <a:latin typeface="Franklin Gothic Book" panose="020B0503020102020204" pitchFamily="34" charset="0"/>
                        </a:rPr>
                        <a:t>Sporting and Athletic Goods Manufacturing</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8837">
                <a:tc>
                  <a:txBody>
                    <a:bodyPr/>
                    <a:lstStyle/>
                    <a:p>
                      <a:pPr algn="l" rtl="0" fontAlgn="ctr"/>
                      <a:r>
                        <a:rPr lang="en-US" sz="1050" b="0" i="0" u="none" strike="noStrike" dirty="0">
                          <a:solidFill>
                            <a:srgbClr val="000000"/>
                          </a:solidFill>
                          <a:effectLst/>
                          <a:latin typeface="Franklin Gothic Book" panose="020B0503020102020204" pitchFamily="34" charset="0"/>
                        </a:rPr>
                        <a:t>Other Performing Arts Companies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12951">
                <a:tc>
                  <a:txBody>
                    <a:bodyPr/>
                    <a:lstStyle/>
                    <a:p>
                      <a:pPr algn="l" rtl="0" fontAlgn="ctr"/>
                      <a:r>
                        <a:rPr lang="en-US" sz="1050" b="0" i="0" u="none" strike="noStrike" dirty="0">
                          <a:solidFill>
                            <a:srgbClr val="000000"/>
                          </a:solidFill>
                          <a:effectLst/>
                          <a:latin typeface="Franklin Gothic Book" panose="020B0503020102020204" pitchFamily="34" charset="0"/>
                        </a:rPr>
                        <a:t>Amusement Arcades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23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ctr"/>
                      <a:r>
                        <a:rPr lang="en-US" sz="1050" b="0" i="0" u="none" strike="noStrike" dirty="0">
                          <a:solidFill>
                            <a:srgbClr val="000000"/>
                          </a:solidFill>
                          <a:effectLst/>
                          <a:latin typeface="Franklin Gothic Book" panose="020B0503020102020204" pitchFamily="34" charset="0"/>
                        </a:rPr>
                        <a:t>11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bl>
          </a:graphicData>
        </a:graphic>
      </p:graphicFrame>
      <p:sp>
        <p:nvSpPr>
          <p:cNvPr id="65654"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Shift-Share Analysis by Top Industry Sectors: </a:t>
            </a:r>
            <a:r>
              <a:rPr lang="en-US" altLang="en-US" sz="1800" dirty="0" smtClean="0">
                <a:solidFill>
                  <a:srgbClr val="208B9C"/>
                </a:solidFill>
              </a:rPr>
              <a:t>EIRPC Region, IN</a:t>
            </a:r>
          </a:p>
        </p:txBody>
      </p:sp>
      <p:sp>
        <p:nvSpPr>
          <p:cNvPr id="31" name="Up Arrow 30"/>
          <p:cNvSpPr/>
          <p:nvPr/>
        </p:nvSpPr>
        <p:spPr>
          <a:xfrm>
            <a:off x="7832725" y="2854690"/>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Up Arrow 22"/>
          <p:cNvSpPr/>
          <p:nvPr/>
        </p:nvSpPr>
        <p:spPr>
          <a:xfrm>
            <a:off x="7832725" y="3249250"/>
            <a:ext cx="46038" cy="138113"/>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Up Arrow 28"/>
          <p:cNvSpPr/>
          <p:nvPr/>
        </p:nvSpPr>
        <p:spPr>
          <a:xfrm>
            <a:off x="7841396" y="477165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Up Arrow 31"/>
          <p:cNvSpPr/>
          <p:nvPr/>
        </p:nvSpPr>
        <p:spPr>
          <a:xfrm>
            <a:off x="7832725" y="4559055"/>
            <a:ext cx="46038" cy="138113"/>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Up Arrow 32"/>
          <p:cNvSpPr/>
          <p:nvPr/>
        </p:nvSpPr>
        <p:spPr>
          <a:xfrm>
            <a:off x="7832725" y="3033835"/>
            <a:ext cx="46038" cy="138113"/>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Up Arrow 34"/>
          <p:cNvSpPr/>
          <p:nvPr/>
        </p:nvSpPr>
        <p:spPr>
          <a:xfrm>
            <a:off x="7837304" y="3432544"/>
            <a:ext cx="46038"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Up Arrow 36"/>
          <p:cNvSpPr/>
          <p:nvPr/>
        </p:nvSpPr>
        <p:spPr>
          <a:xfrm>
            <a:off x="7840540" y="3615041"/>
            <a:ext cx="46038" cy="138112"/>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Up Arrow 37"/>
          <p:cNvSpPr/>
          <p:nvPr/>
        </p:nvSpPr>
        <p:spPr>
          <a:xfrm>
            <a:off x="7841396" y="5053628"/>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Up Arrow 38"/>
          <p:cNvSpPr/>
          <p:nvPr/>
        </p:nvSpPr>
        <p:spPr>
          <a:xfrm>
            <a:off x="7832725" y="5352994"/>
            <a:ext cx="46038" cy="136525"/>
          </a:xfrm>
          <a:prstGeom prst="upArrow">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5665" name="Group 33"/>
          <p:cNvGrpSpPr>
            <a:grpSpLocks/>
          </p:cNvGrpSpPr>
          <p:nvPr/>
        </p:nvGrpSpPr>
        <p:grpSpPr bwMode="auto">
          <a:xfrm>
            <a:off x="569446" y="5884863"/>
            <a:ext cx="3078163" cy="230187"/>
            <a:chOff x="702734" y="5952368"/>
            <a:chExt cx="3078434" cy="230832"/>
          </a:xfrm>
        </p:grpSpPr>
        <p:sp>
          <p:nvSpPr>
            <p:cNvPr id="44" name="TextBox 43"/>
            <p:cNvSpPr txBox="1"/>
            <p:nvPr/>
          </p:nvSpPr>
          <p:spPr>
            <a:xfrm>
              <a:off x="702734" y="5952368"/>
              <a:ext cx="3078434" cy="230832"/>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mn-lt"/>
                </a:rPr>
                <a:t>Note: Upward arrow (    ) indicates regional competitiveness. </a:t>
              </a:r>
            </a:p>
          </p:txBody>
        </p:sp>
        <p:sp>
          <p:nvSpPr>
            <p:cNvPr id="52" name="Up Arrow 51"/>
            <p:cNvSpPr/>
            <p:nvPr/>
          </p:nvSpPr>
          <p:spPr>
            <a:xfrm>
              <a:off x="1831546" y="5974655"/>
              <a:ext cx="46041" cy="136908"/>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53" name="Rectangle 52"/>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4"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5" name="Rectangle 54"/>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6" name="Rectangle 55"/>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7" name="Rectangle 56"/>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58" name="Rectangle 57"/>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59" name="Group 58"/>
          <p:cNvGrpSpPr/>
          <p:nvPr/>
        </p:nvGrpSpPr>
        <p:grpSpPr>
          <a:xfrm>
            <a:off x="3303155" y="6165890"/>
            <a:ext cx="1229008" cy="119062"/>
            <a:chOff x="685800" y="6165890"/>
            <a:chExt cx="1229008" cy="119062"/>
          </a:xfrm>
          <a:solidFill>
            <a:srgbClr val="208B9C"/>
          </a:solidFill>
        </p:grpSpPr>
        <p:sp>
          <p:nvSpPr>
            <p:cNvPr id="60"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61"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65673" name="TextBox 61"/>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ext uri="{D42A27DB-BD31-4B8C-83A1-F6EECF244321}">
                <p14:modId xmlns:p14="http://schemas.microsoft.com/office/powerpoint/2010/main" val="4245073527"/>
              </p:ext>
            </p:extLst>
          </p:nvPr>
        </p:nvGraphicFramePr>
        <p:xfrm>
          <a:off x="698500" y="1422400"/>
          <a:ext cx="7759700" cy="4313787"/>
        </p:xfrm>
        <a:graphic>
          <a:graphicData uri="http://schemas.openxmlformats.org/drawingml/2006/table">
            <a:tbl>
              <a:tblPr firstRow="1">
                <a:tableStyleId>{74C1A8A3-306A-4EB7-A6B1-4F7E0EB9C5D6}</a:tableStyleId>
              </a:tblPr>
              <a:tblGrid>
                <a:gridCol w="3575162"/>
                <a:gridCol w="1394846"/>
                <a:gridCol w="1394846"/>
                <a:gridCol w="1394846"/>
              </a:tblGrid>
              <a:tr h="452567">
                <a:tc>
                  <a:txBody>
                    <a:bodyPr/>
                    <a:lstStyle/>
                    <a:p>
                      <a:pPr algn="l" fontAlgn="ctr"/>
                      <a:r>
                        <a:rPr lang="en-US" sz="1300" b="0" i="0" u="none" strike="noStrike" dirty="0" smtClean="0">
                          <a:solidFill>
                            <a:srgbClr val="208B9C"/>
                          </a:solidFill>
                          <a:effectLst/>
                          <a:latin typeface="Franklin Gothic Demi Cond" panose="020B0706030402020204" pitchFamily="34" charset="0"/>
                        </a:rPr>
                        <a:t>Industries</a:t>
                      </a:r>
                      <a:endParaRPr lang="en-US" sz="1300" b="0" i="0" u="none" strike="noStrike" dirty="0">
                        <a:solidFill>
                          <a:srgbClr val="208B9C"/>
                        </a:solidFill>
                        <a:effectLst/>
                        <a:latin typeface="Franklin Gothic Demi Cond" panose="020B0706030402020204" pitchFamily="34" charset="0"/>
                      </a:endParaRPr>
                    </a:p>
                  </a:txBody>
                  <a:tcPr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Estimated Input </a:t>
                      </a:r>
                    </a:p>
                    <a:p>
                      <a:pPr algn="ctr" fontAlgn="ctr"/>
                      <a:r>
                        <a:rPr lang="en-US" sz="1300" b="0" i="0" u="none" strike="noStrike" dirty="0" smtClean="0">
                          <a:solidFill>
                            <a:srgbClr val="208B9C"/>
                          </a:solidFill>
                          <a:effectLst/>
                          <a:latin typeface="Franklin Gothic Demi Cond" panose="020B0706030402020204" pitchFamily="34" charset="0"/>
                        </a:rPr>
                        <a:t>($ Millions), 2013</a:t>
                      </a:r>
                      <a:endParaRPr lang="en-US" sz="1300" b="0" i="0" u="none" strike="noStrike" dirty="0">
                        <a:solidFill>
                          <a:srgbClr val="208B9C"/>
                        </a:solidFill>
                        <a:effectLst/>
                        <a:latin typeface="Franklin Gothic Demi Cond" panose="020B0706030402020204" pitchFamily="34" charset="0"/>
                      </a:endParaRPr>
                    </a:p>
                  </a:txBody>
                  <a:tcPr marL="45720" marR="45720"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In-Region</a:t>
                      </a:r>
                      <a:endParaRPr lang="en-US" sz="1300" b="0" i="0" u="none" strike="noStrike" dirty="0">
                        <a:solidFill>
                          <a:srgbClr val="208B9C"/>
                        </a:solidFill>
                        <a:effectLst/>
                        <a:latin typeface="Franklin Gothic Demi Cond" panose="020B0706030402020204" pitchFamily="34" charset="0"/>
                      </a:endParaRPr>
                    </a:p>
                  </a:txBody>
                  <a:tcPr marL="45720" marR="45720"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 Out of Region</a:t>
                      </a:r>
                      <a:endParaRPr lang="en-US" sz="1300" b="0" i="0" u="none" strike="noStrike" dirty="0">
                        <a:solidFill>
                          <a:srgbClr val="208B9C"/>
                        </a:solidFill>
                        <a:effectLst/>
                        <a:latin typeface="Franklin Gothic Demi Cond" panose="020B0706030402020204" pitchFamily="34" charset="0"/>
                      </a:endParaRPr>
                    </a:p>
                  </a:txBody>
                  <a:tcPr marL="45720" marR="45720" marT="9147" marB="9147"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Corporate, Subsidiary, and Regional Managing Offices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1.50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3.7%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96.3%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Sports Teams and Clubs*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$1.17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5.7%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94.3%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Television Broadcasting</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$1.15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12.6%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87.4%</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Lessors of Residential Buildings and Dwellings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$0.85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19.3%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80.7%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Lessors of Nonresidential Buildings (except Miniwarehouses)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$0.78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15.6%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84.4%</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Independent Artists, Writers, and Performers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$0.62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9.4%</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90.6%</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7245">
                <a:tc>
                  <a:txBody>
                    <a:bodyPr/>
                    <a:lstStyle/>
                    <a:p>
                      <a:pPr algn="l" fontAlgn="b"/>
                      <a:r>
                        <a:rPr lang="en-US" sz="1000" b="0" i="0" u="none" strike="noStrike" dirty="0">
                          <a:effectLst/>
                          <a:latin typeface="Franklin Gothic Book" panose="020B0503020102020204" pitchFamily="34" charset="0"/>
                        </a:rPr>
                        <a:t>Offices of Real Estate Agents and Brokers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a:t>
                      </a:r>
                      <a:r>
                        <a:rPr lang="en-US" sz="1000" b="0" i="0" u="none" strike="noStrike" dirty="0" smtClean="0">
                          <a:effectLst/>
                          <a:latin typeface="Franklin Gothic Book" panose="020B0503020102020204" pitchFamily="34" charset="0"/>
                        </a:rPr>
                        <a:t>0.60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12.2%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87.8%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Advertising Agencies*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$0.58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2.7%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97.3%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Lessors of Nonfinancial Intangible Assets (except Copyrighted Works)**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$0.51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smtClean="0">
                          <a:effectLst/>
                          <a:latin typeface="Franklin Gothic Book" panose="020B0503020102020204" pitchFamily="34" charset="0"/>
                        </a:rPr>
                        <a:t>0%</a:t>
                      </a:r>
                      <a:endParaRPr lang="en-US" sz="1000" b="0" i="0" u="none" strike="noStrike" dirty="0">
                        <a:effectLst/>
                        <a:latin typeface="Franklin Gothic Book" panose="020B0503020102020204" pitchFamily="34" charset="0"/>
                      </a:endParaRP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100.0%</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Radio Stations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$0.47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81.9%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18.1%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7245">
                <a:tc>
                  <a:txBody>
                    <a:bodyPr/>
                    <a:lstStyle/>
                    <a:p>
                      <a:pPr algn="l" fontAlgn="b"/>
                      <a:r>
                        <a:rPr lang="en-US" sz="1000" b="0" i="0" u="none" strike="noStrike" dirty="0">
                          <a:effectLst/>
                          <a:latin typeface="Franklin Gothic Book" panose="020B0503020102020204" pitchFamily="34" charset="0"/>
                        </a:rPr>
                        <a:t>Internet Publishing and Broadcasting and Web Search Portals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$0.45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2.7%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97.3%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07245">
                <a:tc>
                  <a:txBody>
                    <a:bodyPr/>
                    <a:lstStyle/>
                    <a:p>
                      <a:pPr algn="l" fontAlgn="b"/>
                      <a:r>
                        <a:rPr lang="en-US" sz="1000" b="0" i="0" u="none" strike="noStrike" dirty="0">
                          <a:effectLst/>
                          <a:latin typeface="Franklin Gothic Book" panose="020B0503020102020204" pitchFamily="34" charset="0"/>
                        </a:rPr>
                        <a:t>Other Activities Related to Real Estate</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$0.42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9.3%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90.7%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376410">
                <a:tc>
                  <a:txBody>
                    <a:bodyPr/>
                    <a:lstStyle/>
                    <a:p>
                      <a:pPr algn="l" fontAlgn="b"/>
                      <a:r>
                        <a:rPr lang="en-US" sz="1000" b="0" i="0" u="none" strike="noStrike" dirty="0">
                          <a:effectLst/>
                          <a:latin typeface="Franklin Gothic Book" panose="020B0503020102020204" pitchFamily="34" charset="0"/>
                        </a:rPr>
                        <a:t>Cable and Other Subscription Programming</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$0.41</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0.5%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99.5%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Offices of Lawyers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$0.39</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6.3%</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93.7%</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r>
              <a:tr h="224875">
                <a:tc>
                  <a:txBody>
                    <a:bodyPr/>
                    <a:lstStyle/>
                    <a:p>
                      <a:pPr algn="l" fontAlgn="b"/>
                      <a:r>
                        <a:rPr lang="en-US" sz="1000" b="0" i="0" u="none" strike="noStrike" dirty="0">
                          <a:effectLst/>
                          <a:latin typeface="Franklin Gothic Book" panose="020B0503020102020204" pitchFamily="34" charset="0"/>
                        </a:rPr>
                        <a:t>Cheese </a:t>
                      </a:r>
                      <a:r>
                        <a:rPr lang="en-US" sz="1000" b="0" i="0" u="none" strike="noStrike" dirty="0" smtClean="0">
                          <a:effectLst/>
                          <a:latin typeface="Franklin Gothic Book" panose="020B0503020102020204" pitchFamily="34" charset="0"/>
                        </a:rPr>
                        <a:t>Manufacturing</a:t>
                      </a:r>
                      <a:endParaRPr lang="en-US" sz="1000" b="0" i="0" u="none" strike="noStrike" dirty="0">
                        <a:effectLst/>
                        <a:latin typeface="Franklin Gothic Book" panose="020B0503020102020204" pitchFamily="34" charset="0"/>
                      </a:endParaRP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$0.35</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fontAlgn="b"/>
                      <a:r>
                        <a:rPr lang="en-US" sz="1000" b="0" i="0" u="none" strike="noStrike" dirty="0">
                          <a:effectLst/>
                          <a:latin typeface="Franklin Gothic Book" panose="020B0503020102020204" pitchFamily="34" charset="0"/>
                        </a:rPr>
                        <a:t>6.2%</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fontAlgn="b"/>
                      <a:r>
                        <a:rPr lang="en-US" sz="1000" b="0" i="0" u="none" strike="noStrike" dirty="0">
                          <a:effectLst/>
                          <a:latin typeface="Franklin Gothic Book" panose="020B0503020102020204" pitchFamily="34" charset="0"/>
                        </a:rPr>
                        <a:t>93.8%</a:t>
                      </a:r>
                    </a:p>
                  </a:txBody>
                  <a:tcPr marL="9525" marR="27432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r>
            </a:tbl>
          </a:graphicData>
        </a:graphic>
      </p:graphicFrame>
      <p:sp>
        <p:nvSpPr>
          <p:cNvPr id="67668"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15 Inputs by Dollars: </a:t>
            </a:r>
            <a:r>
              <a:rPr lang="en-US" altLang="en-US" sz="1800" dirty="0" smtClean="0">
                <a:solidFill>
                  <a:srgbClr val="208B9C"/>
                </a:solidFill>
              </a:rPr>
              <a:t>EIRPC Region, IN</a:t>
            </a:r>
          </a:p>
        </p:txBody>
      </p:sp>
      <p:sp>
        <p:nvSpPr>
          <p:cNvPr id="12" name="Title 1"/>
          <p:cNvSpPr>
            <a:spLocks noGrp="1"/>
          </p:cNvSpPr>
          <p:nvPr>
            <p:ph type="title"/>
          </p:nvPr>
        </p:nvSpPr>
        <p:spPr>
          <a:xfrm>
            <a:off x="668338" y="850900"/>
            <a:ext cx="7886700" cy="519113"/>
          </a:xfrm>
        </p:spPr>
        <p:txBody>
          <a:bodyPr rtlCol="0">
            <a:normAutofit/>
          </a:bodyPr>
          <a:lstStyle/>
          <a:p>
            <a:pPr algn="l" eaLnBrk="1" fontAlgn="auto" hangingPunct="1">
              <a:spcAft>
                <a:spcPts val="0"/>
              </a:spcAft>
              <a:defRPr/>
            </a:pPr>
            <a:r>
              <a:rPr lang="en-US" sz="2400" dirty="0" smtClean="0">
                <a:solidFill>
                  <a:schemeClr val="tx1">
                    <a:lumMod val="75000"/>
                    <a:lumOff val="25000"/>
                  </a:schemeClr>
                </a:solidFill>
                <a:latin typeface="Franklin Gothic Book" panose="020B0503020102020204" pitchFamily="34" charset="0"/>
              </a:rPr>
              <a:t>Arts, Entertainment, Recreation and Visitor Industries</a:t>
            </a:r>
            <a:endParaRPr lang="en-US" sz="2400" dirty="0">
              <a:solidFill>
                <a:schemeClr val="tx1">
                  <a:lumMod val="75000"/>
                  <a:lumOff val="25000"/>
                </a:schemeClr>
              </a:solidFill>
              <a:latin typeface="Franklin Gothic Book" panose="020B0503020102020204" pitchFamily="34" charset="0"/>
            </a:endParaRPr>
          </a:p>
        </p:txBody>
      </p:sp>
      <p:sp>
        <p:nvSpPr>
          <p:cNvPr id="19" name="Text Placeholder 5"/>
          <p:cNvSpPr txBox="1">
            <a:spLocks/>
          </p:cNvSpPr>
          <p:nvPr/>
        </p:nvSpPr>
        <p:spPr>
          <a:xfrm>
            <a:off x="685800" y="6489700"/>
            <a:ext cx="7559675" cy="147638"/>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7" name="TextBox 16"/>
          <p:cNvSpPr txBox="1"/>
          <p:nvPr/>
        </p:nvSpPr>
        <p:spPr>
          <a:xfrm>
            <a:off x="685800" y="5937799"/>
            <a:ext cx="6424612" cy="230187"/>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Franklin Gothic Book" panose="020B0503020102020204" pitchFamily="34" charset="0"/>
              </a:rPr>
              <a:t>Note: * industry sector has less than 10 jobs as calculated by EMSI; ** industry sector is not present in the region.</a:t>
            </a:r>
          </a:p>
        </p:txBody>
      </p:sp>
      <p:sp>
        <p:nvSpPr>
          <p:cNvPr id="18" name="Rectangle 17"/>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3"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1" name="Rectangle 30"/>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2" name="Rectangle 31"/>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3" name="Rectangle 32"/>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4" name="Rectangle 33"/>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35" name="Group 34"/>
          <p:cNvGrpSpPr/>
          <p:nvPr/>
        </p:nvGrpSpPr>
        <p:grpSpPr>
          <a:xfrm>
            <a:off x="3303155" y="6165890"/>
            <a:ext cx="1229008" cy="119062"/>
            <a:chOff x="685800" y="6165890"/>
            <a:chExt cx="1229008" cy="119062"/>
          </a:xfrm>
          <a:solidFill>
            <a:srgbClr val="208B9C"/>
          </a:solidFill>
        </p:grpSpPr>
        <p:sp>
          <p:nvSpPr>
            <p:cNvPr id="36"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37"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67679" name="TextBox 37"/>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15 Inputs by Dollars: </a:t>
            </a:r>
            <a:r>
              <a:rPr lang="en-US" altLang="en-US" sz="1800" dirty="0" smtClean="0">
                <a:solidFill>
                  <a:srgbClr val="208B9C"/>
                </a:solidFill>
              </a:rPr>
              <a:t>EIRPC Region, IN</a:t>
            </a:r>
          </a:p>
        </p:txBody>
      </p:sp>
      <p:sp>
        <p:nvSpPr>
          <p:cNvPr id="12" name="Title 1"/>
          <p:cNvSpPr>
            <a:spLocks noGrp="1"/>
          </p:cNvSpPr>
          <p:nvPr>
            <p:ph type="title"/>
          </p:nvPr>
        </p:nvSpPr>
        <p:spPr>
          <a:xfrm>
            <a:off x="685800" y="712788"/>
            <a:ext cx="7886700" cy="762000"/>
          </a:xfrm>
        </p:spPr>
        <p:txBody>
          <a:bodyPr rtlCol="0">
            <a:normAutofit/>
          </a:bodyPr>
          <a:lstStyle/>
          <a:p>
            <a:pPr algn="l" eaLnBrk="1" fontAlgn="auto" hangingPunct="1">
              <a:spcAft>
                <a:spcPts val="0"/>
              </a:spcAft>
              <a:defRPr/>
            </a:pPr>
            <a:r>
              <a:rPr lang="en-US" sz="2400" dirty="0" smtClean="0">
                <a:solidFill>
                  <a:schemeClr val="tx1">
                    <a:lumMod val="75000"/>
                    <a:lumOff val="25000"/>
                  </a:schemeClr>
                </a:solidFill>
                <a:latin typeface="Franklin Gothic Book" panose="020B0503020102020204" pitchFamily="34" charset="0"/>
              </a:rPr>
              <a:t>Arts, Entertainment, Recreation and Visitor Industries</a:t>
            </a:r>
            <a:endParaRPr lang="en-US" sz="2400" dirty="0">
              <a:solidFill>
                <a:schemeClr val="tx1">
                  <a:lumMod val="75000"/>
                  <a:lumOff val="25000"/>
                </a:schemeClr>
              </a:solidFill>
              <a:latin typeface="Franklin Gothic Book" panose="020B0503020102020204" pitchFamily="34" charset="0"/>
            </a:endParaRPr>
          </a:p>
        </p:txBody>
      </p:sp>
      <p:sp>
        <p:nvSpPr>
          <p:cNvPr id="19" name="Text Placeholder 5"/>
          <p:cNvSpPr txBox="1">
            <a:spLocks/>
          </p:cNvSpPr>
          <p:nvPr/>
        </p:nvSpPr>
        <p:spPr>
          <a:xfrm>
            <a:off x="685800" y="6481763"/>
            <a:ext cx="7559675" cy="147637"/>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6" name="Rectangle 15"/>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7"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8" name="Rectangle 17"/>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0" name="Rectangle 19"/>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4" name="Rectangle 23"/>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32" name="Rectangle 31"/>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33" name="Group 32"/>
          <p:cNvGrpSpPr/>
          <p:nvPr/>
        </p:nvGrpSpPr>
        <p:grpSpPr>
          <a:xfrm>
            <a:off x="3303155" y="6165890"/>
            <a:ext cx="1229008" cy="119062"/>
            <a:chOff x="685800" y="6165890"/>
            <a:chExt cx="1229008" cy="119062"/>
          </a:xfrm>
          <a:solidFill>
            <a:srgbClr val="208B9C"/>
          </a:solidFill>
        </p:grpSpPr>
        <p:sp>
          <p:nvSpPr>
            <p:cNvPr id="34"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35"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69644" name="TextBox 35"/>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
        <p:nvSpPr>
          <p:cNvPr id="69646" name="Rectangle 2"/>
          <p:cNvSpPr>
            <a:spLocks noChangeArrowheads="1"/>
          </p:cNvSpPr>
          <p:nvPr/>
        </p:nvSpPr>
        <p:spPr bwMode="auto">
          <a:xfrm>
            <a:off x="685800" y="5906294"/>
            <a:ext cx="2687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dirty="0">
                <a:solidFill>
                  <a:srgbClr val="595959"/>
                </a:solidFill>
              </a:rPr>
              <a:t>Note: ** industry sector is not present in the </a:t>
            </a:r>
            <a:r>
              <a:rPr lang="en-US" altLang="en-US" sz="900" dirty="0" smtClean="0">
                <a:solidFill>
                  <a:srgbClr val="595959"/>
                </a:solidFill>
              </a:rPr>
              <a:t>region</a:t>
            </a:r>
            <a:endParaRPr lang="en-US" altLang="en-US" sz="900" dirty="0">
              <a:solidFill>
                <a:srgbClr val="595959"/>
              </a:solidFill>
            </a:endParaRPr>
          </a:p>
        </p:txBody>
      </p:sp>
      <p:graphicFrame>
        <p:nvGraphicFramePr>
          <p:cNvPr id="21" name="Chart 20"/>
          <p:cNvGraphicFramePr>
            <a:graphicFrameLocks/>
          </p:cNvGraphicFramePr>
          <p:nvPr>
            <p:extLst>
              <p:ext uri="{D42A27DB-BD31-4B8C-83A1-F6EECF244321}">
                <p14:modId xmlns:p14="http://schemas.microsoft.com/office/powerpoint/2010/main" val="2275629973"/>
              </p:ext>
            </p:extLst>
          </p:nvPr>
        </p:nvGraphicFramePr>
        <p:xfrm>
          <a:off x="230659" y="1474788"/>
          <a:ext cx="8600303" cy="42402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ext uri="{D42A27DB-BD31-4B8C-83A1-F6EECF244321}">
                <p14:modId xmlns:p14="http://schemas.microsoft.com/office/powerpoint/2010/main" val="1609066620"/>
              </p:ext>
            </p:extLst>
          </p:nvPr>
        </p:nvGraphicFramePr>
        <p:xfrm>
          <a:off x="698500" y="1422400"/>
          <a:ext cx="7759701" cy="4236383"/>
        </p:xfrm>
        <a:graphic>
          <a:graphicData uri="http://schemas.openxmlformats.org/drawingml/2006/table">
            <a:tbl>
              <a:tblPr firstRow="1">
                <a:tableStyleId>{74C1A8A3-306A-4EB7-A6B1-4F7E0EB9C5D6}</a:tableStyleId>
              </a:tblPr>
              <a:tblGrid>
                <a:gridCol w="2975305"/>
                <a:gridCol w="725209"/>
                <a:gridCol w="856734"/>
                <a:gridCol w="1161533"/>
                <a:gridCol w="2040920"/>
              </a:tblGrid>
              <a:tr h="442806">
                <a:tc>
                  <a:txBody>
                    <a:bodyPr/>
                    <a:lstStyle/>
                    <a:p>
                      <a:pPr algn="l" fontAlgn="ctr"/>
                      <a:r>
                        <a:rPr lang="en-US" sz="1300" b="0" i="0" u="none" strike="noStrike" dirty="0" smtClean="0">
                          <a:solidFill>
                            <a:srgbClr val="208B9C"/>
                          </a:solidFill>
                          <a:effectLst/>
                          <a:latin typeface="Franklin Gothic Demi Cond" panose="020B0706030402020204" pitchFamily="34" charset="0"/>
                        </a:rPr>
                        <a:t>Occupations</a:t>
                      </a:r>
                      <a:endParaRPr lang="en-US" sz="1300" b="0" i="0" u="none" strike="noStrike" dirty="0">
                        <a:solidFill>
                          <a:srgbClr val="208B9C"/>
                        </a:solidFill>
                        <a:effectLst/>
                        <a:latin typeface="Franklin Gothic Demi Cond" panose="020B0706030402020204" pitchFamily="34" charset="0"/>
                      </a:endParaRPr>
                    </a:p>
                  </a:txBody>
                  <a:tcPr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en-US" sz="1300" b="0" i="0" u="none" strike="noStrike" dirty="0" smtClean="0">
                          <a:solidFill>
                            <a:srgbClr val="208B9C"/>
                          </a:solidFill>
                          <a:effectLst/>
                          <a:latin typeface="Franklin Gothic Demi Cond" panose="020B0706030402020204" pitchFamily="34" charset="0"/>
                        </a:rPr>
                        <a:t>Jobs 2014</a:t>
                      </a:r>
                      <a:endParaRPr lang="en-US" sz="1300" b="0" i="0" u="none" strike="noStrike" dirty="0">
                        <a:solidFill>
                          <a:srgbClr val="208B9C"/>
                        </a:solidFill>
                        <a:effectLst/>
                        <a:latin typeface="Franklin Gothic Demi Cond" panose="020B0706030402020204" pitchFamily="34" charset="0"/>
                      </a:endParaRPr>
                    </a:p>
                  </a:txBody>
                  <a:tcPr marL="9144" marR="9144"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 Change, 2009-2014</a:t>
                      </a:r>
                      <a:endParaRPr lang="en-US" sz="1300" b="0" i="0" u="none" strike="noStrike" dirty="0">
                        <a:solidFill>
                          <a:srgbClr val="208B9C"/>
                        </a:solidFill>
                        <a:effectLst/>
                        <a:latin typeface="Franklin Gothic Demi Cond" panose="020B0706030402020204" pitchFamily="34" charset="0"/>
                      </a:endParaRPr>
                    </a:p>
                  </a:txBody>
                  <a:tcPr marL="9144" marR="9144"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b"/>
                      <a:r>
                        <a:rPr lang="en-US" sz="1300" b="0" i="0" u="none" strike="noStrike" dirty="0" smtClean="0">
                          <a:solidFill>
                            <a:srgbClr val="208B9C"/>
                          </a:solidFill>
                          <a:effectLst/>
                          <a:latin typeface="Franklin Gothic Demi Cond" panose="020B0706030402020204" pitchFamily="34" charset="0"/>
                        </a:rPr>
                        <a:t>Median Hourly Earnings, $ 2014</a:t>
                      </a:r>
                      <a:endParaRPr lang="en-US" sz="1300" b="0" i="0" u="none" strike="noStrike" dirty="0">
                        <a:solidFill>
                          <a:srgbClr val="208B9C"/>
                        </a:solidFill>
                        <a:effectLst/>
                        <a:latin typeface="Franklin Gothic Demi Cond" panose="020B0706030402020204" pitchFamily="34" charset="0"/>
                      </a:endParaRPr>
                    </a:p>
                  </a:txBody>
                  <a:tcPr marL="9144" marR="9144"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0" i="0" u="none" strike="noStrike" dirty="0" smtClean="0">
                          <a:solidFill>
                            <a:srgbClr val="208B9C"/>
                          </a:solidFill>
                          <a:effectLst/>
                          <a:latin typeface="Franklin Gothic Demi Cond" panose="020B0706030402020204" pitchFamily="34" charset="0"/>
                        </a:rPr>
                        <a:t>Entry Level Education</a:t>
                      </a:r>
                    </a:p>
                  </a:txBody>
                  <a:tcPr marT="9148" marB="9148"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Amusement and Recreation Attendants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120</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46.3%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25589">
                <a:tc>
                  <a:txBody>
                    <a:bodyPr/>
                    <a:lstStyle/>
                    <a:p>
                      <a:pPr algn="l" fontAlgn="ctr"/>
                      <a:r>
                        <a:rPr lang="en-US" sz="1000" b="0" i="0" u="none" strike="noStrike" dirty="0">
                          <a:effectLst/>
                          <a:latin typeface="Arial" panose="020B0604020202020204" pitchFamily="34" charset="0"/>
                        </a:rPr>
                        <a:t>Musicians and Singers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67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21.8%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17.0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Maids and Housekeeping Cleaners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66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$8.4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25589">
                <a:tc>
                  <a:txBody>
                    <a:bodyPr/>
                    <a:lstStyle/>
                    <a:p>
                      <a:pPr algn="l" fontAlgn="ctr"/>
                      <a:r>
                        <a:rPr lang="en-US" sz="1000" b="0" i="0" u="none" strike="noStrike" dirty="0">
                          <a:effectLst/>
                          <a:latin typeface="Arial" panose="020B0604020202020204" pitchFamily="34" charset="0"/>
                        </a:rPr>
                        <a:t>Recreation Workers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53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39.5%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Bachelor's degree</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Hotel, Motel, and Resort Desk Clerks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47</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-2.1%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$8.8</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Writers and Authors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46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7.0%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$15.4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Bachelor's degree</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Waiters and Waitresses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33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62795">
                <a:tc>
                  <a:txBody>
                    <a:bodyPr/>
                    <a:lstStyle/>
                    <a:p>
                      <a:pPr algn="l" fontAlgn="ctr"/>
                      <a:r>
                        <a:rPr lang="en-US" sz="1000" b="0" i="0" u="none" strike="noStrike" dirty="0">
                          <a:effectLst/>
                          <a:latin typeface="Arial" panose="020B0604020202020204" pitchFamily="34" charset="0"/>
                        </a:rPr>
                        <a:t>Coaches and Scouts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33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$10.1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Bachelor's degree</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325589">
                <a:tc>
                  <a:txBody>
                    <a:bodyPr/>
                    <a:lstStyle/>
                    <a:p>
                      <a:pPr algn="l" fontAlgn="ctr"/>
                      <a:r>
                        <a:rPr lang="en-US" sz="1000" b="0" i="0" u="none" strike="noStrike" dirty="0">
                          <a:effectLst/>
                          <a:latin typeface="Arial" panose="020B0604020202020204" pitchFamily="34" charset="0"/>
                        </a:rPr>
                        <a:t>Landscaping and Groundskeeping Workers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smtClean="0">
                          <a:solidFill>
                            <a:srgbClr val="000000"/>
                          </a:solidFill>
                          <a:effectLst/>
                          <a:latin typeface="Franklin Gothic Book" panose="020B0503020102020204" pitchFamily="34" charset="0"/>
                        </a:rPr>
                        <a:t>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18377">
                <a:tc>
                  <a:txBody>
                    <a:bodyPr/>
                    <a:lstStyle/>
                    <a:p>
                      <a:pPr algn="l" fontAlgn="ctr"/>
                      <a:r>
                        <a:rPr lang="en-US" sz="1000" b="0" i="0" u="none" strike="noStrike" dirty="0">
                          <a:effectLst/>
                          <a:latin typeface="Arial" panose="020B0604020202020204" pitchFamily="34" charset="0"/>
                        </a:rPr>
                        <a:t>Lodging Managers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32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23.1%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13.0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26646">
                <a:tc>
                  <a:txBody>
                    <a:bodyPr/>
                    <a:lstStyle/>
                    <a:p>
                      <a:pPr algn="l" fontAlgn="ctr"/>
                      <a:r>
                        <a:rPr lang="en-US" sz="1000" b="0" i="0" u="none" strike="noStrike" dirty="0">
                          <a:effectLst/>
                          <a:latin typeface="Arial" panose="020B0604020202020204" pitchFamily="34" charset="0"/>
                        </a:rPr>
                        <a:t>Cashiers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26</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-13.3%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$9.3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162795">
                <a:tc>
                  <a:txBody>
                    <a:bodyPr/>
                    <a:lstStyle/>
                    <a:p>
                      <a:pPr algn="l" fontAlgn="ctr"/>
                      <a:r>
                        <a:rPr lang="en-US" sz="1000" b="0" i="0" u="none" strike="noStrike" dirty="0">
                          <a:effectLst/>
                          <a:latin typeface="Arial" panose="020B0604020202020204" pitchFamily="34" charset="0"/>
                        </a:rPr>
                        <a:t>Maintenance and Repair Workers, General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4.2%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$16.2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Fitness Trainers and Aerobics Instructors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29.4%</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High school diploma or equivalent</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488384">
                <a:tc>
                  <a:txBody>
                    <a:bodyPr/>
                    <a:lstStyle/>
                    <a:p>
                      <a:pPr algn="l" fontAlgn="ctr"/>
                      <a:r>
                        <a:rPr lang="en-US" sz="1000" b="0" i="0" u="none" strike="noStrike" dirty="0">
                          <a:effectLst/>
                          <a:latin typeface="Arial" panose="020B0604020202020204" pitchFamily="34" charset="0"/>
                        </a:rPr>
                        <a:t>Radio and Television Announcers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-8.3%</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$11.2</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Bachelor's degree</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07248">
                <a:tc>
                  <a:txBody>
                    <a:bodyPr/>
                    <a:lstStyle/>
                    <a:p>
                      <a:pPr algn="l" fontAlgn="ctr"/>
                      <a:r>
                        <a:rPr lang="en-US" sz="1000" b="0" i="0" u="none" strike="noStrike" dirty="0">
                          <a:effectLst/>
                          <a:latin typeface="Arial" panose="020B0604020202020204" pitchFamily="34" charset="0"/>
                        </a:rPr>
                        <a:t>Janitors and Cleaners, Except Maids and Housekeeping Cleaners</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21</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r" rtl="0" fontAlgn="t"/>
                      <a:r>
                        <a:rPr lang="en-US" sz="1000" b="0" i="0" u="none" strike="noStrike" dirty="0">
                          <a:solidFill>
                            <a:srgbClr val="000000"/>
                          </a:solidFill>
                          <a:effectLst/>
                          <a:latin typeface="Franklin Gothic Book" panose="020B0503020102020204" pitchFamily="34" charset="0"/>
                        </a:rPr>
                        <a:t>10.5%</a:t>
                      </a: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rtl="0" fontAlgn="t"/>
                      <a:r>
                        <a:rPr lang="en-US" sz="1000" b="0" i="0" u="none" strike="noStrike" dirty="0">
                          <a:solidFill>
                            <a:srgbClr val="000000"/>
                          </a:solidFill>
                          <a:effectLst/>
                          <a:latin typeface="Franklin Gothic Book" panose="020B0503020102020204" pitchFamily="34" charset="0"/>
                        </a:rPr>
                        <a:t>$</a:t>
                      </a:r>
                      <a:r>
                        <a:rPr lang="en-US" sz="1000" b="0" i="0" u="none" strike="noStrike" dirty="0" smtClean="0">
                          <a:solidFill>
                            <a:srgbClr val="000000"/>
                          </a:solidFill>
                          <a:effectLst/>
                          <a:latin typeface="Franklin Gothic Book" panose="020B0503020102020204" pitchFamily="34" charset="0"/>
                        </a:rPr>
                        <a:t>11.0</a:t>
                      </a:r>
                      <a:endParaRPr lang="en-US" sz="1000" b="0" i="0" u="none" strike="noStrike" dirty="0">
                        <a:solidFill>
                          <a:srgbClr val="000000"/>
                        </a:solidFill>
                        <a:effectLst/>
                        <a:latin typeface="Franklin Gothic Book" panose="020B0503020102020204" pitchFamily="34" charset="0"/>
                      </a:endParaRPr>
                    </a:p>
                  </a:txBody>
                  <a:tcPr marL="9525" marR="18288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4E4E4"/>
                    </a:solidFill>
                  </a:tcPr>
                </a:tc>
                <a:tc>
                  <a:txBody>
                    <a:bodyPr/>
                    <a:lstStyle/>
                    <a:p>
                      <a:pPr algn="l" rtl="0" fontAlgn="t"/>
                      <a:r>
                        <a:rPr lang="en-US" sz="1000" b="0" i="0" u="none" strike="noStrike" dirty="0">
                          <a:solidFill>
                            <a:srgbClr val="000000"/>
                          </a:solidFill>
                          <a:effectLst/>
                          <a:latin typeface="Franklin Gothic Book" panose="020B0503020102020204" pitchFamily="34" charset="0"/>
                        </a:rPr>
                        <a:t>Less than high school</a:t>
                      </a:r>
                    </a:p>
                  </a:txBody>
                  <a:tcPr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71780" name="Text Placeholder 4"/>
          <p:cNvSpPr>
            <a:spLocks noGrp="1"/>
          </p:cNvSpPr>
          <p:nvPr>
            <p:ph type="body" idx="28"/>
          </p:nvPr>
        </p:nvSpPr>
        <p:spPr>
          <a:xfrm>
            <a:off x="685800" y="447675"/>
            <a:ext cx="7772400" cy="452438"/>
          </a:xfrm>
        </p:spPr>
        <p:txBody>
          <a:bodyPr/>
          <a:lstStyle/>
          <a:p>
            <a:pPr eaLnBrk="1" hangingPunct="1">
              <a:spcBef>
                <a:spcPct val="0"/>
              </a:spcBef>
              <a:spcAft>
                <a:spcPct val="0"/>
              </a:spcAft>
            </a:pPr>
            <a:r>
              <a:rPr lang="en-US" altLang="en-US" dirty="0" smtClean="0">
                <a:solidFill>
                  <a:srgbClr val="208B9C"/>
                </a:solidFill>
              </a:rPr>
              <a:t>Top Occupations: </a:t>
            </a:r>
            <a:r>
              <a:rPr lang="en-US" altLang="en-US" sz="1800" dirty="0" smtClean="0">
                <a:solidFill>
                  <a:srgbClr val="208B9C"/>
                </a:solidFill>
              </a:rPr>
              <a:t>EIRPC Region, IN</a:t>
            </a:r>
          </a:p>
        </p:txBody>
      </p:sp>
      <p:sp>
        <p:nvSpPr>
          <p:cNvPr id="25" name="TextBox 24"/>
          <p:cNvSpPr txBox="1"/>
          <p:nvPr/>
        </p:nvSpPr>
        <p:spPr>
          <a:xfrm>
            <a:off x="628650" y="5942807"/>
            <a:ext cx="7772400" cy="231775"/>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65000"/>
                    <a:lumOff val="35000"/>
                  </a:schemeClr>
                </a:solidFill>
                <a:latin typeface="Franklin Gothic Book" panose="020B0503020102020204" pitchFamily="34" charset="0"/>
              </a:rPr>
              <a:t>Note: SOC (Standard Occupation Classification) 5-digit occupations are included by jobs in </a:t>
            </a:r>
            <a:r>
              <a:rPr lang="en-US" sz="900" dirty="0" smtClean="0">
                <a:solidFill>
                  <a:schemeClr val="tx1">
                    <a:lumMod val="65000"/>
                    <a:lumOff val="35000"/>
                  </a:schemeClr>
                </a:solidFill>
                <a:latin typeface="Franklin Gothic Book" panose="020B0503020102020204" pitchFamily="34" charset="0"/>
              </a:rPr>
              <a:t>2014</a:t>
            </a:r>
            <a:endParaRPr lang="en-US" sz="900" dirty="0">
              <a:solidFill>
                <a:schemeClr val="tx1">
                  <a:lumMod val="65000"/>
                  <a:lumOff val="35000"/>
                </a:schemeClr>
              </a:solidFill>
              <a:latin typeface="Franklin Gothic Book" panose="020B0503020102020204" pitchFamily="34" charset="0"/>
            </a:endParaRPr>
          </a:p>
        </p:txBody>
      </p:sp>
      <p:sp>
        <p:nvSpPr>
          <p:cNvPr id="12" name="Title 1"/>
          <p:cNvSpPr>
            <a:spLocks noGrp="1"/>
          </p:cNvSpPr>
          <p:nvPr>
            <p:ph type="title"/>
          </p:nvPr>
        </p:nvSpPr>
        <p:spPr>
          <a:xfrm>
            <a:off x="628650" y="649288"/>
            <a:ext cx="7886700" cy="935037"/>
          </a:xfrm>
        </p:spPr>
        <p:txBody>
          <a:bodyPr rtlCol="0">
            <a:normAutofit/>
          </a:bodyPr>
          <a:lstStyle/>
          <a:p>
            <a:pPr algn="l" eaLnBrk="1" fontAlgn="auto" hangingPunct="1">
              <a:spcAft>
                <a:spcPts val="0"/>
              </a:spcAft>
              <a:defRPr/>
            </a:pPr>
            <a:r>
              <a:rPr lang="en-US" sz="2400" dirty="0" smtClean="0">
                <a:solidFill>
                  <a:schemeClr val="tx1">
                    <a:lumMod val="75000"/>
                    <a:lumOff val="25000"/>
                  </a:schemeClr>
                </a:solidFill>
                <a:latin typeface="Franklin Gothic Book" panose="020B0503020102020204" pitchFamily="34" charset="0"/>
              </a:rPr>
              <a:t>Arts, Entertainment, Recreation and Visitor Industries</a:t>
            </a:r>
            <a:endParaRPr lang="en-US" sz="2400" dirty="0">
              <a:solidFill>
                <a:schemeClr val="tx1">
                  <a:lumMod val="75000"/>
                  <a:lumOff val="25000"/>
                </a:schemeClr>
              </a:solidFill>
              <a:latin typeface="Franklin Gothic Book" panose="020B0503020102020204" pitchFamily="34" charset="0"/>
            </a:endParaRPr>
          </a:p>
        </p:txBody>
      </p:sp>
      <p:sp>
        <p:nvSpPr>
          <p:cNvPr id="16" name="Text Placeholder 5"/>
          <p:cNvSpPr txBox="1">
            <a:spLocks/>
          </p:cNvSpPr>
          <p:nvPr/>
        </p:nvSpPr>
        <p:spPr>
          <a:xfrm>
            <a:off x="679450" y="6496050"/>
            <a:ext cx="7559675" cy="147638"/>
          </a:xfrm>
          <a:prstGeom prst="rect">
            <a:avLst/>
          </a:prstGeom>
        </p:spPr>
        <p:txBody>
          <a:bodyPr lIns="0" tIns="0" rIns="0" bIns="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fontAlgn="auto">
              <a:defRPr/>
            </a:pPr>
            <a:r>
              <a:rPr lang="en-US" dirty="0" smtClean="0">
                <a:solidFill>
                  <a:schemeClr val="bg1">
                    <a:lumMod val="50000"/>
                  </a:schemeClr>
                </a:solidFill>
                <a:latin typeface="Franklin Gothic Book"/>
              </a:rPr>
              <a:t>Source: EMSI </a:t>
            </a:r>
            <a:r>
              <a:rPr lang="en-US" dirty="0">
                <a:solidFill>
                  <a:schemeClr val="bg1">
                    <a:lumMod val="50000"/>
                  </a:schemeClr>
                </a:solidFill>
                <a:latin typeface="Franklin Gothic Book"/>
              </a:rPr>
              <a:t>Class of Worker </a:t>
            </a:r>
            <a:r>
              <a:rPr lang="en-US" dirty="0" smtClean="0">
                <a:solidFill>
                  <a:schemeClr val="bg1">
                    <a:lumMod val="50000"/>
                  </a:schemeClr>
                </a:solidFill>
                <a:latin typeface="Franklin Gothic Book"/>
              </a:rPr>
              <a:t>2014.4 </a:t>
            </a:r>
            <a:r>
              <a:rPr lang="en-US" dirty="0">
                <a:solidFill>
                  <a:schemeClr val="bg1">
                    <a:lumMod val="50000"/>
                  </a:schemeClr>
                </a:solidFill>
                <a:latin typeface="Franklin Gothic Book"/>
              </a:rPr>
              <a:t>(QCEW, non-QCEW, self-employed and extended proprietors</a:t>
            </a:r>
            <a:r>
              <a:rPr lang="en-US" dirty="0" smtClean="0">
                <a:solidFill>
                  <a:schemeClr val="bg1">
                    <a:lumMod val="50000"/>
                  </a:schemeClr>
                </a:solidFill>
                <a:latin typeface="Franklin Gothic Book"/>
              </a:rPr>
              <a:t>). </a:t>
            </a:r>
            <a:endParaRPr lang="en-US" dirty="0">
              <a:solidFill>
                <a:schemeClr val="bg1">
                  <a:lumMod val="50000"/>
                </a:schemeClr>
              </a:solidFill>
              <a:latin typeface="Franklin Gothic Book"/>
            </a:endParaRPr>
          </a:p>
        </p:txBody>
      </p:sp>
      <p:sp>
        <p:nvSpPr>
          <p:cNvPr id="18" name="Rectangle 17"/>
          <p:cNvSpPr>
            <a:spLocks noChangeArrowheads="1"/>
          </p:cNvSpPr>
          <p:nvPr/>
        </p:nvSpPr>
        <p:spPr bwMode="auto">
          <a:xfrm>
            <a:off x="5922963" y="6221413"/>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19" name="Rectangle 9"/>
          <p:cNvSpPr>
            <a:spLocks noChangeArrowheads="1"/>
          </p:cNvSpPr>
          <p:nvPr/>
        </p:nvSpPr>
        <p:spPr bwMode="auto">
          <a:xfrm>
            <a:off x="1993900" y="6218238"/>
            <a:ext cx="1230313"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0" name="Rectangle 19"/>
          <p:cNvSpPr>
            <a:spLocks noChangeArrowheads="1"/>
          </p:cNvSpPr>
          <p:nvPr/>
        </p:nvSpPr>
        <p:spPr bwMode="auto">
          <a:xfrm>
            <a:off x="33035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1" name="Rectangle 20"/>
          <p:cNvSpPr>
            <a:spLocks noChangeArrowheads="1"/>
          </p:cNvSpPr>
          <p:nvPr/>
        </p:nvSpPr>
        <p:spPr bwMode="auto">
          <a:xfrm>
            <a:off x="4611688"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2" name="Rectangle 21"/>
          <p:cNvSpPr>
            <a:spLocks noChangeArrowheads="1"/>
          </p:cNvSpPr>
          <p:nvPr/>
        </p:nvSpPr>
        <p:spPr bwMode="auto">
          <a:xfrm>
            <a:off x="7229475"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sp>
        <p:nvSpPr>
          <p:cNvPr id="23" name="Rectangle 22"/>
          <p:cNvSpPr>
            <a:spLocks noChangeArrowheads="1"/>
          </p:cNvSpPr>
          <p:nvPr/>
        </p:nvSpPr>
        <p:spPr bwMode="auto">
          <a:xfrm>
            <a:off x="685800" y="6218238"/>
            <a:ext cx="1228725" cy="66675"/>
          </a:xfrm>
          <a:prstGeom prst="rect">
            <a:avLst/>
          </a:prstGeom>
          <a:solidFill>
            <a:srgbClr val="D1D3D4"/>
          </a:solidFill>
          <a:ln>
            <a:noFill/>
          </a:ln>
        </p:spPr>
        <p:txBody>
          <a:bodyPr/>
          <a:lstStyle/>
          <a:p>
            <a:pPr eaLnBrk="1" fontAlgn="auto" hangingPunct="1">
              <a:spcBef>
                <a:spcPts val="0"/>
              </a:spcBef>
              <a:spcAft>
                <a:spcPts val="0"/>
              </a:spcAft>
              <a:defRPr/>
            </a:pPr>
            <a:endParaRPr lang="en-US" sz="2520" dirty="0">
              <a:latin typeface="+mn-lt"/>
            </a:endParaRPr>
          </a:p>
        </p:txBody>
      </p:sp>
      <p:grpSp>
        <p:nvGrpSpPr>
          <p:cNvPr id="24" name="Group 23"/>
          <p:cNvGrpSpPr/>
          <p:nvPr/>
        </p:nvGrpSpPr>
        <p:grpSpPr>
          <a:xfrm>
            <a:off x="3303155" y="6165890"/>
            <a:ext cx="1229008" cy="119062"/>
            <a:chOff x="685800" y="6165890"/>
            <a:chExt cx="1229008" cy="119062"/>
          </a:xfrm>
          <a:solidFill>
            <a:srgbClr val="208B9C"/>
          </a:solidFill>
        </p:grpSpPr>
        <p:sp>
          <p:nvSpPr>
            <p:cNvPr id="26"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sz="2520" dirty="0">
                <a:latin typeface="+mn-lt"/>
              </a:endParaRPr>
            </a:p>
          </p:txBody>
        </p:sp>
        <p:sp>
          <p:nvSpPr>
            <p:cNvPr id="27"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sz="2520" dirty="0">
                <a:latin typeface="+mn-lt"/>
              </a:endParaRPr>
            </a:p>
          </p:txBody>
        </p:sp>
      </p:grpSp>
      <p:sp>
        <p:nvSpPr>
          <p:cNvPr id="71791" name="TextBox 30"/>
          <p:cNvSpPr txBox="1">
            <a:spLocks noChangeArrowheads="1"/>
          </p:cNvSpPr>
          <p:nvPr/>
        </p:nvSpPr>
        <p:spPr bwMode="auto">
          <a:xfrm>
            <a:off x="3303588" y="6284913"/>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dirty="0">
                <a:solidFill>
                  <a:srgbClr val="208B9C"/>
                </a:solidFill>
                <a:latin typeface="Franklin Gothic Demi Cond" panose="020B0706030402020204" pitchFamily="34" charset="0"/>
              </a:rPr>
              <a:t>section 03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2438400"/>
            <a:ext cx="9144000" cy="2641600"/>
          </a:xfrm>
          <a:prstGeom prst="rect">
            <a:avLst/>
          </a:prstGeom>
          <a:pattFill prst="dkUpDiag">
            <a:fgClr>
              <a:schemeClr val="bg1"/>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anchor="ctr"/>
          <a:lstStyle/>
          <a:p>
            <a:pPr algn="ctr" eaLnBrk="1" fontAlgn="auto" hangingPunct="1">
              <a:spcBef>
                <a:spcPts val="0"/>
              </a:spcBef>
              <a:spcAft>
                <a:spcPts val="0"/>
              </a:spcAft>
              <a:defRPr/>
            </a:pPr>
            <a:endParaRPr lang="en-US" sz="1400" dirty="0">
              <a:solidFill>
                <a:prstClr val="white"/>
              </a:solidFill>
              <a:latin typeface="Franklin Gothic Demi Cond" panose="020B0706030402020204" pitchFamily="34" charset="0"/>
            </a:endParaRPr>
          </a:p>
        </p:txBody>
      </p:sp>
      <p:sp>
        <p:nvSpPr>
          <p:cNvPr id="2" name="Title 1"/>
          <p:cNvSpPr>
            <a:spLocks noGrp="1"/>
          </p:cNvSpPr>
          <p:nvPr>
            <p:ph type="title"/>
          </p:nvPr>
        </p:nvSpPr>
        <p:spPr>
          <a:xfrm>
            <a:off x="685800" y="968375"/>
            <a:ext cx="7772400" cy="914400"/>
          </a:xfrm>
        </p:spPr>
        <p:txBody>
          <a:bodyPr rtlCol="0">
            <a:noAutofit/>
          </a:bodyPr>
          <a:lstStyle/>
          <a:p>
            <a:pPr eaLnBrk="1" fontAlgn="auto" hangingPunct="1">
              <a:spcAft>
                <a:spcPts val="0"/>
              </a:spcAft>
              <a:defRPr/>
            </a:pPr>
            <a:r>
              <a:rPr lang="en-US" sz="3650" dirty="0" smtClean="0">
                <a:solidFill>
                  <a:schemeClr val="tx1">
                    <a:lumMod val="65000"/>
                    <a:lumOff val="35000"/>
                  </a:schemeClr>
                </a:solidFill>
              </a:rPr>
              <a:t>Report Contributors</a:t>
            </a:r>
            <a:br>
              <a:rPr lang="en-US" sz="3650" dirty="0" smtClean="0">
                <a:solidFill>
                  <a:schemeClr val="tx1">
                    <a:lumMod val="65000"/>
                    <a:lumOff val="35000"/>
                  </a:schemeClr>
                </a:solidFill>
              </a:rPr>
            </a:br>
            <a:r>
              <a:rPr lang="en-US" sz="1600" dirty="0">
                <a:solidFill>
                  <a:srgbClr val="208B9C"/>
                </a:solidFill>
              </a:rPr>
              <a:t>This report was prepared by the Purdue Center for Regional </a:t>
            </a:r>
            <a:r>
              <a:rPr lang="en-US" sz="1600" dirty="0" smtClean="0">
                <a:solidFill>
                  <a:srgbClr val="208B9C"/>
                </a:solidFill>
              </a:rPr>
              <a:t>Development, in partnership with the Southern Rural Development Center and USDA Rural Development, in support of the Stronger Economies Together program.  </a:t>
            </a:r>
            <a:r>
              <a:rPr lang="en-US" sz="1600" dirty="0">
                <a:solidFill>
                  <a:srgbClr val="208B9C"/>
                </a:solidFill>
              </a:rPr>
              <a:t/>
            </a:r>
            <a:br>
              <a:rPr lang="en-US" sz="1600" dirty="0">
                <a:solidFill>
                  <a:srgbClr val="208B9C"/>
                </a:solidFill>
              </a:rPr>
            </a:br>
            <a:endParaRPr lang="en-US" sz="1600" dirty="0">
              <a:solidFill>
                <a:srgbClr val="208B9C"/>
              </a:solidFill>
            </a:endParaRPr>
          </a:p>
        </p:txBody>
      </p:sp>
      <p:sp>
        <p:nvSpPr>
          <p:cNvPr id="73732" name="Rectangle 14"/>
          <p:cNvSpPr>
            <a:spLocks noChangeArrowheads="1"/>
          </p:cNvSpPr>
          <p:nvPr/>
        </p:nvSpPr>
        <p:spPr bwMode="auto">
          <a:xfrm>
            <a:off x="3709988" y="3759200"/>
            <a:ext cx="19002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rgbClr val="404040"/>
                </a:solidFill>
                <a:latin typeface="Franklin Gothic Demi Cond" panose="020B0706030402020204" pitchFamily="34" charset="0"/>
              </a:rPr>
              <a:t>Data Analysis</a:t>
            </a:r>
          </a:p>
          <a:p>
            <a:pPr eaLnBrk="1" hangingPunct="1"/>
            <a:r>
              <a:rPr lang="en-US" altLang="en-US" sz="1600" dirty="0">
                <a:solidFill>
                  <a:srgbClr val="404040"/>
                </a:solidFill>
                <a:latin typeface="Franklin Gothic Book" panose="020B0503020102020204" pitchFamily="34" charset="0"/>
              </a:rPr>
              <a:t>Ayoung Kim</a:t>
            </a:r>
          </a:p>
          <a:p>
            <a:pPr eaLnBrk="1" hangingPunct="1"/>
            <a:r>
              <a:rPr lang="en-US" altLang="en-US" sz="1600" dirty="0">
                <a:solidFill>
                  <a:srgbClr val="404040"/>
                </a:solidFill>
                <a:latin typeface="Franklin Gothic Book" panose="020B0503020102020204" pitchFamily="34" charset="0"/>
              </a:rPr>
              <a:t>Francisco Scott</a:t>
            </a:r>
            <a:endParaRPr lang="en-US" altLang="en-US" dirty="0">
              <a:solidFill>
                <a:srgbClr val="404040"/>
              </a:solidFill>
              <a:latin typeface="Franklin Gothic Book" panose="020B0503020102020204" pitchFamily="34" charset="0"/>
            </a:endParaRPr>
          </a:p>
        </p:txBody>
      </p:sp>
      <p:sp>
        <p:nvSpPr>
          <p:cNvPr id="73733" name="Rectangle 15"/>
          <p:cNvSpPr>
            <a:spLocks noChangeArrowheads="1"/>
          </p:cNvSpPr>
          <p:nvPr/>
        </p:nvSpPr>
        <p:spPr bwMode="auto">
          <a:xfrm>
            <a:off x="1069975" y="3759200"/>
            <a:ext cx="19446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rgbClr val="404040"/>
                </a:solidFill>
                <a:latin typeface="Franklin Gothic Demi Cond" panose="020B0706030402020204" pitchFamily="34" charset="0"/>
              </a:rPr>
              <a:t>Report Authors</a:t>
            </a:r>
          </a:p>
          <a:p>
            <a:pPr eaLnBrk="1" hangingPunct="1"/>
            <a:r>
              <a:rPr lang="en-US" altLang="en-US" sz="1600" dirty="0">
                <a:solidFill>
                  <a:srgbClr val="404040"/>
                </a:solidFill>
                <a:latin typeface="Franklin Gothic Book" panose="020B0503020102020204" pitchFamily="34" charset="0"/>
              </a:rPr>
              <a:t>Bo Beaulieu, PhD</a:t>
            </a:r>
          </a:p>
          <a:p>
            <a:pPr eaLnBrk="1" hangingPunct="1"/>
            <a:r>
              <a:rPr lang="en-US" altLang="en-US" sz="1600" dirty="0">
                <a:solidFill>
                  <a:srgbClr val="404040"/>
                </a:solidFill>
                <a:latin typeface="Franklin Gothic Book" panose="020B0503020102020204" pitchFamily="34" charset="0"/>
              </a:rPr>
              <a:t>Indraneel Kumar, PhD</a:t>
            </a:r>
          </a:p>
          <a:p>
            <a:pPr eaLnBrk="1" hangingPunct="1"/>
            <a:r>
              <a:rPr lang="en-US" altLang="en-US" sz="1600" dirty="0">
                <a:solidFill>
                  <a:srgbClr val="404040"/>
                </a:solidFill>
                <a:latin typeface="Franklin Gothic Book" panose="020B0503020102020204" pitchFamily="34" charset="0"/>
              </a:rPr>
              <a:t>Andrey Zhalnin, PhD</a:t>
            </a:r>
          </a:p>
        </p:txBody>
      </p:sp>
      <p:sp>
        <p:nvSpPr>
          <p:cNvPr id="73734" name="Rectangle 16"/>
          <p:cNvSpPr>
            <a:spLocks noChangeArrowheads="1"/>
          </p:cNvSpPr>
          <p:nvPr/>
        </p:nvSpPr>
        <p:spPr bwMode="auto">
          <a:xfrm>
            <a:off x="6616700" y="3759200"/>
            <a:ext cx="213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rgbClr val="595959"/>
                </a:solidFill>
                <a:latin typeface="Franklin Gothic Demi Cond" panose="020B0706030402020204" pitchFamily="34" charset="0"/>
              </a:rPr>
              <a:t>Report Design</a:t>
            </a:r>
          </a:p>
          <a:p>
            <a:pPr eaLnBrk="1" hangingPunct="1"/>
            <a:r>
              <a:rPr lang="en-US" altLang="en-US" sz="1600" dirty="0">
                <a:solidFill>
                  <a:srgbClr val="595959"/>
                </a:solidFill>
                <a:latin typeface="Franklin Gothic Book" panose="020B0503020102020204" pitchFamily="34" charset="0"/>
              </a:rPr>
              <a:t>Tyler Wright</a:t>
            </a:r>
          </a:p>
          <a:p>
            <a:pPr eaLnBrk="1" hangingPunct="1"/>
            <a:endParaRPr lang="en-US" altLang="en-US" sz="1600" dirty="0">
              <a:solidFill>
                <a:srgbClr val="595959"/>
              </a:solidFill>
              <a:latin typeface="Franklin Gothic Book" panose="020B0503020102020204" pitchFamily="34" charset="0"/>
            </a:endParaRPr>
          </a:p>
        </p:txBody>
      </p:sp>
      <p:pic>
        <p:nvPicPr>
          <p:cNvPr id="2050" name="Picture 2" descr="Pencil Ic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401319" y="2800354"/>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aph Icon"/>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0831" y="2800355"/>
            <a:ext cx="8001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int Brush Icon"/>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5132" y="2674573"/>
            <a:ext cx="925881" cy="92588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flipH="1">
            <a:off x="3203575" y="3113088"/>
            <a:ext cx="0" cy="13716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948363" y="3106738"/>
            <a:ext cx="0" cy="13716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4375" y="5734050"/>
            <a:ext cx="7686675" cy="387350"/>
          </a:xfrm>
          <a:prstGeom prst="rect">
            <a:avLst/>
          </a:prstGeom>
          <a:noFill/>
        </p:spPr>
        <p:txBody>
          <a:bodyPr lIns="0" tIns="0" rIns="0" bIns="0">
            <a:spAutoFit/>
          </a:bodyPr>
          <a:lstStyle/>
          <a:p>
            <a:pPr eaLnBrk="1" fontAlgn="auto" hangingPunct="1">
              <a:lnSpc>
                <a:spcPct val="120000"/>
              </a:lnSpc>
              <a:spcBef>
                <a:spcPts val="0"/>
              </a:spcBef>
              <a:spcAft>
                <a:spcPts val="0"/>
              </a:spcAft>
              <a:defRPr/>
            </a:pPr>
            <a:r>
              <a:rPr lang="en-US" sz="1050" dirty="0">
                <a:solidFill>
                  <a:srgbClr val="323232"/>
                </a:solidFill>
                <a:latin typeface="Franklin Gothic Book"/>
              </a:rPr>
              <a:t>This report was supported, in part, by grant from the USDA Rural Development through the auspices of the Southern Rural Development Center.  It was produced in support of the Stronger Economies Together (SET) program.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27AABF"/>
            </a:gs>
            <a:gs pos="100000">
              <a:srgbClr val="34BFD5"/>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208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5779" name="Text Placeholder 2"/>
          <p:cNvSpPr>
            <a:spLocks noGrp="1"/>
          </p:cNvSpPr>
          <p:nvPr>
            <p:ph type="body" sz="quarter" idx="10"/>
          </p:nvPr>
        </p:nvSpPr>
        <p:spPr>
          <a:xfrm>
            <a:off x="6600825" y="2903538"/>
            <a:ext cx="2163763" cy="2747962"/>
          </a:xfrm>
        </p:spPr>
        <p:txBody>
          <a:bodyPr/>
          <a:lstStyle/>
          <a:p>
            <a:pPr eaLnBrk="1" hangingPunct="1">
              <a:spcBef>
                <a:spcPct val="0"/>
              </a:spcBef>
              <a:spcAft>
                <a:spcPct val="0"/>
              </a:spcAft>
              <a:buFont typeface="Arial" panose="020B0604020202020204" pitchFamily="34" charset="0"/>
              <a:buNone/>
            </a:pPr>
            <a:r>
              <a:rPr altLang="en-US" dirty="0">
                <a:solidFill>
                  <a:schemeClr val="bg1"/>
                </a:solidFill>
              </a:rPr>
              <a:t>For more information,</a:t>
            </a:r>
          </a:p>
          <a:p>
            <a:pPr lvl="1" eaLnBrk="1" hangingPunct="1">
              <a:spcBef>
                <a:spcPct val="0"/>
              </a:spcBef>
              <a:spcAft>
                <a:spcPct val="0"/>
              </a:spcAft>
            </a:pPr>
            <a:r>
              <a:rPr lang="en-US" altLang="en-US" dirty="0" smtClean="0">
                <a:solidFill>
                  <a:schemeClr val="bg1"/>
                </a:solidFill>
                <a:latin typeface="Franklin Gothic Book" panose="020B0503020102020204" pitchFamily="34" charset="0"/>
              </a:rPr>
              <a:t>please contact:</a:t>
            </a:r>
          </a:p>
          <a:p>
            <a:pPr lvl="1" eaLnBrk="1" hangingPunct="1">
              <a:spcBef>
                <a:spcPct val="0"/>
              </a:spcBef>
              <a:spcAft>
                <a:spcPct val="0"/>
              </a:spcAft>
            </a:pPr>
            <a:endParaRPr lang="en-US" altLang="en-US" dirty="0" smtClean="0">
              <a:solidFill>
                <a:schemeClr val="bg1"/>
              </a:solidFill>
              <a:latin typeface="Franklin Gothic Book" panose="020B0503020102020204" pitchFamily="34" charset="0"/>
            </a:endParaRPr>
          </a:p>
          <a:p>
            <a:pPr lvl="1" eaLnBrk="1" hangingPunct="1">
              <a:spcBef>
                <a:spcPct val="0"/>
              </a:spcBef>
              <a:spcAft>
                <a:spcPct val="0"/>
              </a:spcAft>
            </a:pPr>
            <a:r>
              <a:rPr lang="en-US" altLang="en-US" dirty="0" smtClean="0">
                <a:solidFill>
                  <a:schemeClr val="bg1"/>
                </a:solidFill>
                <a:latin typeface="Franklin Gothic Book" panose="020B0503020102020204" pitchFamily="34" charset="0"/>
              </a:rPr>
              <a:t>Dr. Bo Beaulieu, </a:t>
            </a:r>
          </a:p>
          <a:p>
            <a:pPr lvl="1" eaLnBrk="1" hangingPunct="1">
              <a:spcBef>
                <a:spcPct val="0"/>
              </a:spcBef>
              <a:spcAft>
                <a:spcPct val="0"/>
              </a:spcAft>
            </a:pPr>
            <a:r>
              <a:rPr lang="en-US" altLang="en-US" dirty="0" smtClean="0">
                <a:solidFill>
                  <a:schemeClr val="bg1"/>
                </a:solidFill>
                <a:latin typeface="Franklin Gothic Book" panose="020B0503020102020204" pitchFamily="34" charset="0"/>
              </a:rPr>
              <a:t>PCRD Director: </a:t>
            </a:r>
          </a:p>
          <a:p>
            <a:pPr lvl="1" eaLnBrk="1" hangingPunct="1">
              <a:spcBef>
                <a:spcPct val="0"/>
              </a:spcBef>
              <a:spcAft>
                <a:spcPct val="0"/>
              </a:spcAft>
            </a:pPr>
            <a:r>
              <a:rPr lang="en-US" altLang="en-US" dirty="0" smtClean="0">
                <a:solidFill>
                  <a:schemeClr val="bg1"/>
                </a:solidFill>
                <a:latin typeface="Franklin Gothic Book" panose="020B0503020102020204" pitchFamily="34" charset="0"/>
              </a:rPr>
              <a:t>ljb@purdue.edu</a:t>
            </a:r>
          </a:p>
          <a:p>
            <a:pPr lvl="1" eaLnBrk="1" hangingPunct="1">
              <a:spcBef>
                <a:spcPct val="0"/>
              </a:spcBef>
              <a:spcAft>
                <a:spcPct val="0"/>
              </a:spcAft>
            </a:pPr>
            <a:endParaRPr lang="en-US" altLang="en-US" dirty="0" smtClean="0">
              <a:solidFill>
                <a:schemeClr val="bg1"/>
              </a:solidFill>
              <a:latin typeface="Franklin Gothic Book" panose="020B0503020102020204" pitchFamily="34" charset="0"/>
            </a:endParaRPr>
          </a:p>
          <a:p>
            <a:pPr lvl="1" eaLnBrk="1" hangingPunct="1">
              <a:spcBef>
                <a:spcPct val="0"/>
              </a:spcBef>
              <a:spcAft>
                <a:spcPct val="0"/>
              </a:spcAft>
            </a:pPr>
            <a:r>
              <a:rPr lang="en-US" altLang="en-US" dirty="0" smtClean="0">
                <a:solidFill>
                  <a:schemeClr val="bg1"/>
                </a:solidFill>
                <a:latin typeface="Franklin Gothic Book" panose="020B0503020102020204" pitchFamily="34" charset="0"/>
              </a:rPr>
              <a:t>Or</a:t>
            </a:r>
          </a:p>
          <a:p>
            <a:pPr lvl="1" eaLnBrk="1" hangingPunct="1">
              <a:spcBef>
                <a:spcPct val="0"/>
              </a:spcBef>
              <a:spcAft>
                <a:spcPct val="0"/>
              </a:spcAft>
            </a:pPr>
            <a:endParaRPr lang="en-US" altLang="en-US" dirty="0" smtClean="0">
              <a:solidFill>
                <a:schemeClr val="bg1"/>
              </a:solidFill>
              <a:latin typeface="Franklin Gothic Book" panose="020B0503020102020204" pitchFamily="34" charset="0"/>
            </a:endParaRPr>
          </a:p>
          <a:p>
            <a:pPr lvl="1" eaLnBrk="1" hangingPunct="1">
              <a:spcBef>
                <a:spcPct val="0"/>
              </a:spcBef>
              <a:spcAft>
                <a:spcPct val="0"/>
              </a:spcAft>
            </a:pPr>
            <a:r>
              <a:rPr lang="en-US" altLang="en-US" dirty="0" smtClean="0">
                <a:solidFill>
                  <a:schemeClr val="bg1"/>
                </a:solidFill>
                <a:latin typeface="Franklin Gothic Book" panose="020B0503020102020204" pitchFamily="34" charset="0"/>
              </a:rPr>
              <a:t>765-494-7273</a:t>
            </a:r>
          </a:p>
          <a:p>
            <a:pPr eaLnBrk="1" hangingPunct="1">
              <a:spcBef>
                <a:spcPct val="0"/>
              </a:spcBef>
              <a:spcAft>
                <a:spcPct val="0"/>
              </a:spcAft>
            </a:pPr>
            <a:endParaRPr altLang="en-US" dirty="0">
              <a:solidFill>
                <a:schemeClr val="bg1"/>
              </a:solidFill>
            </a:endParaRPr>
          </a:p>
          <a:p>
            <a:pPr eaLnBrk="1" hangingPunct="1">
              <a:spcBef>
                <a:spcPct val="0"/>
              </a:spcBef>
              <a:spcAft>
                <a:spcPct val="0"/>
              </a:spcAft>
            </a:pPr>
            <a:endParaRPr altLang="en-US" dirty="0">
              <a:solidFill>
                <a:schemeClr val="bg1"/>
              </a:solidFill>
            </a:endParaRPr>
          </a:p>
        </p:txBody>
      </p:sp>
      <p:sp>
        <p:nvSpPr>
          <p:cNvPr id="75780" name="TextBox 3"/>
          <p:cNvSpPr txBox="1">
            <a:spLocks noChangeArrowheads="1"/>
          </p:cNvSpPr>
          <p:nvPr/>
        </p:nvSpPr>
        <p:spPr bwMode="auto">
          <a:xfrm>
            <a:off x="442913" y="4256088"/>
            <a:ext cx="55721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ct val="0"/>
              </a:spcBef>
              <a:buFontTx/>
              <a:buNone/>
            </a:pPr>
            <a:r>
              <a:rPr lang="en-US" altLang="en-US" sz="1400" dirty="0">
                <a:solidFill>
                  <a:srgbClr val="FFFFFF"/>
                </a:solidFill>
                <a:latin typeface="Franklin Gothic Book" panose="020B0503020102020204" pitchFamily="34" charset="0"/>
              </a:rPr>
              <a:t>The Purdue Center for Regional Development (PCRD) seeks to pioneer new ideas and strategies that contribute to regional collaboration, innovation and prosperity. </a:t>
            </a:r>
          </a:p>
        </p:txBody>
      </p:sp>
      <p:pic>
        <p:nvPicPr>
          <p:cNvPr id="75781" name="Picture 4"/>
          <p:cNvPicPr>
            <a:picLocks noChangeAspect="1"/>
          </p:cNvPicPr>
          <p:nvPr/>
        </p:nvPicPr>
        <p:blipFill>
          <a:blip r:embed="rId3">
            <a:extLst>
              <a:ext uri="{28A0092B-C50C-407E-A947-70E740481C1C}">
                <a14:useLocalDpi xmlns:a14="http://schemas.microsoft.com/office/drawing/2010/main" val="0"/>
              </a:ext>
            </a:extLst>
          </a:blip>
          <a:srcRect l="-117"/>
          <a:stretch>
            <a:fillRect/>
          </a:stretch>
        </p:blipFill>
        <p:spPr bwMode="auto">
          <a:xfrm>
            <a:off x="1004888" y="2979738"/>
            <a:ext cx="50101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405563" y="2903538"/>
            <a:ext cx="52387" cy="3352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783" name="TextBox 1"/>
          <p:cNvSpPr txBox="1">
            <a:spLocks noChangeArrowheads="1"/>
          </p:cNvSpPr>
          <p:nvPr/>
        </p:nvSpPr>
        <p:spPr bwMode="auto">
          <a:xfrm>
            <a:off x="6610350" y="5867400"/>
            <a:ext cx="1678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solidFill>
                  <a:srgbClr val="FFFFFF"/>
                </a:solidFill>
              </a:rPr>
              <a:t>December </a:t>
            </a:r>
            <a:r>
              <a:rPr lang="en-US" altLang="en-US" sz="1800" dirty="0">
                <a:solidFill>
                  <a:srgbClr val="FFFFFF"/>
                </a:solidFill>
              </a:rPr>
              <a:t>2015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6275" y="2940050"/>
            <a:ext cx="4587875" cy="2946400"/>
          </a:xfrm>
        </p:spPr>
        <p:txBody>
          <a:bodyPr/>
          <a:lstStyle/>
          <a:p>
            <a:pPr fontAlgn="auto">
              <a:spcBef>
                <a:spcPts val="0"/>
              </a:spcBef>
              <a:spcAft>
                <a:spcPts val="0"/>
              </a:spcAft>
              <a:defRPr/>
            </a:pPr>
            <a:r>
              <a:rPr sz="6600" dirty="0">
                <a:solidFill>
                  <a:schemeClr val="tx1">
                    <a:lumMod val="75000"/>
                    <a:lumOff val="25000"/>
                  </a:schemeClr>
                </a:solidFill>
              </a:rPr>
              <a:t>01</a:t>
            </a:r>
          </a:p>
          <a:p>
            <a:pPr fontAlgn="auto">
              <a:spcBef>
                <a:spcPts val="0"/>
              </a:spcBef>
              <a:spcAft>
                <a:spcPts val="0"/>
              </a:spcAft>
              <a:defRPr/>
            </a:pPr>
            <a:r>
              <a:rPr sz="6600" dirty="0">
                <a:solidFill>
                  <a:schemeClr val="tx1">
                    <a:lumMod val="75000"/>
                    <a:lumOff val="25000"/>
                  </a:schemeClr>
                </a:solidFill>
              </a:rPr>
              <a:t>overview</a:t>
            </a:r>
          </a:p>
        </p:txBody>
      </p:sp>
      <p:cxnSp>
        <p:nvCxnSpPr>
          <p:cNvPr id="5" name="Straight Connector 4"/>
          <p:cNvCxnSpPr/>
          <p:nvPr/>
        </p:nvCxnSpPr>
        <p:spPr>
          <a:xfrm>
            <a:off x="5715000" y="2603500"/>
            <a:ext cx="0" cy="1828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556" name="Text Placeholder 4"/>
          <p:cNvSpPr>
            <a:spLocks noGrp="1"/>
          </p:cNvSpPr>
          <p:nvPr>
            <p:ph type="body" sz="quarter" idx="10"/>
          </p:nvPr>
        </p:nvSpPr>
        <p:spPr bwMode="auto">
          <a:xfrm>
            <a:off x="5948362" y="2765425"/>
            <a:ext cx="2708528" cy="2746375"/>
          </a:xfrm>
        </p:spPr>
        <p:txBody>
          <a:bodyPr wrap="square" numCol="1" anchor="t" anchorCtr="0" compatLnSpc="1">
            <a:prstTxWarp prst="textNoShape">
              <a:avLst/>
            </a:prstTxWarp>
          </a:bodyPr>
          <a:lstStyle/>
          <a:p>
            <a:pPr>
              <a:lnSpc>
                <a:spcPct val="100000"/>
              </a:lnSpc>
              <a:spcBef>
                <a:spcPct val="0"/>
              </a:spcBef>
              <a:spcAft>
                <a:spcPct val="0"/>
              </a:spcAft>
              <a:buNone/>
            </a:pPr>
            <a:r>
              <a:rPr altLang="en-US" sz="1600" dirty="0">
                <a:solidFill>
                  <a:srgbClr val="208B9C"/>
                </a:solidFill>
              </a:rPr>
              <a:t>Eastern Indiana Regional Planning Commission Region, IN</a:t>
            </a:r>
          </a:p>
          <a:p>
            <a:pPr>
              <a:lnSpc>
                <a:spcPct val="100000"/>
              </a:lnSpc>
              <a:spcBef>
                <a:spcPct val="0"/>
              </a:spcBef>
              <a:spcAft>
                <a:spcPct val="0"/>
              </a:spcAft>
              <a:buNone/>
            </a:pPr>
            <a:r>
              <a:rPr altLang="en-US" sz="1600" dirty="0">
                <a:solidFill>
                  <a:srgbClr val="208B9C"/>
                </a:solidFill>
              </a:rPr>
              <a:t>	</a:t>
            </a:r>
          </a:p>
          <a:p>
            <a:pPr>
              <a:lnSpc>
                <a:spcPct val="100000"/>
              </a:lnSpc>
              <a:spcBef>
                <a:spcPct val="0"/>
              </a:spcBef>
              <a:spcAft>
                <a:spcPct val="0"/>
              </a:spcAft>
              <a:buNone/>
            </a:pPr>
            <a:endParaRPr altLang="en-US" sz="1600" dirty="0">
              <a:solidFill>
                <a:srgbClr val="208B9C"/>
              </a:solidFill>
            </a:endParaRPr>
          </a:p>
          <a:p>
            <a:pPr>
              <a:lnSpc>
                <a:spcPct val="100000"/>
              </a:lnSpc>
              <a:spcBef>
                <a:spcPct val="0"/>
              </a:spcBef>
              <a:spcAft>
                <a:spcPct val="0"/>
              </a:spcAft>
              <a:buNone/>
            </a:pPr>
            <a:endParaRPr altLang="en-US" sz="1600" dirty="0">
              <a:solidFill>
                <a:srgbClr val="208B9C"/>
              </a:solidFill>
            </a:endParaRPr>
          </a:p>
          <a:p>
            <a:pPr>
              <a:spcBef>
                <a:spcPct val="0"/>
              </a:spcBef>
              <a:spcAft>
                <a:spcPct val="0"/>
              </a:spcAft>
              <a:buNone/>
            </a:pPr>
            <a:endParaRPr altLang="en-US" sz="1600" dirty="0">
              <a:solidFill>
                <a:srgbClr val="208B9C"/>
              </a:solidFill>
            </a:endParaRPr>
          </a:p>
        </p:txBody>
      </p:sp>
      <p:cxnSp>
        <p:nvCxnSpPr>
          <p:cNvPr id="10" name="Straight Connector 9"/>
          <p:cNvCxnSpPr/>
          <p:nvPr/>
        </p:nvCxnSpPr>
        <p:spPr>
          <a:xfrm flipV="1">
            <a:off x="6016729" y="3401226"/>
            <a:ext cx="254615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67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213" y="1574800"/>
            <a:ext cx="40862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p:cNvPicPr>
          <p:nvPr/>
        </p:nvPicPr>
        <p:blipFill>
          <a:blip r:embed="rId4">
            <a:extLst>
              <a:ext uri="{28A0092B-C50C-407E-A947-70E740481C1C}">
                <a14:useLocalDpi xmlns:a14="http://schemas.microsoft.com/office/drawing/2010/main" val="0"/>
              </a:ext>
            </a:extLst>
          </a:blip>
          <a:srcRect l="10155" r="11386"/>
          <a:stretch>
            <a:fillRect/>
          </a:stretch>
        </p:blipFill>
        <p:spPr bwMode="auto">
          <a:xfrm>
            <a:off x="7229475" y="1404938"/>
            <a:ext cx="15700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31825" y="1960563"/>
            <a:ext cx="3124200" cy="4029075"/>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anchor="ctr"/>
          <a:lstStyle/>
          <a:p>
            <a:pPr algn="ctr" eaLnBrk="1" fontAlgn="auto" hangingPunct="1">
              <a:spcBef>
                <a:spcPts val="0"/>
              </a:spcBef>
              <a:spcAft>
                <a:spcPts val="0"/>
              </a:spcAft>
              <a:defRPr/>
            </a:pPr>
            <a:endParaRPr lang="en-US" sz="1400" dirty="0">
              <a:solidFill>
                <a:schemeClr val="bg1"/>
              </a:solidFill>
              <a:latin typeface="Franklin Gothic Demi Cond" panose="020B0706030402020204" pitchFamily="34" charset="0"/>
            </a:endParaRPr>
          </a:p>
        </p:txBody>
      </p:sp>
      <p:sp>
        <p:nvSpPr>
          <p:cNvPr id="25605" name="Text Placeholder 4"/>
          <p:cNvSpPr>
            <a:spLocks noGrp="1"/>
          </p:cNvSpPr>
          <p:nvPr>
            <p:ph type="body" idx="28"/>
          </p:nvPr>
        </p:nvSpPr>
        <p:spPr bwMode="auto">
          <a:xfrm>
            <a:off x="646113" y="442138"/>
            <a:ext cx="7772400" cy="452437"/>
          </a:xfrm>
        </p:spPr>
        <p:txBody>
          <a:bodyPr wrap="square" numCol="1" anchorCtr="0" compatLnSpc="1">
            <a:prstTxWarp prst="textNoShape">
              <a:avLst/>
            </a:prstTxWarp>
          </a:bodyPr>
          <a:lstStyle/>
          <a:p>
            <a:pPr>
              <a:spcBef>
                <a:spcPct val="0"/>
              </a:spcBef>
              <a:spcAft>
                <a:spcPct val="0"/>
              </a:spcAft>
            </a:pPr>
            <a:r>
              <a:rPr lang="en-US" altLang="en-US" dirty="0" smtClean="0">
                <a:solidFill>
                  <a:srgbClr val="208B9C"/>
                </a:solidFill>
              </a:rPr>
              <a:t>Overview</a:t>
            </a:r>
          </a:p>
        </p:txBody>
      </p:sp>
      <p:sp>
        <p:nvSpPr>
          <p:cNvPr id="25606"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Franklin Gothic Book" panose="020B0503020102020204" pitchFamily="34" charset="0"/>
            </a:endParaRPr>
          </a:p>
        </p:txBody>
      </p:sp>
      <p:sp>
        <p:nvSpPr>
          <p:cNvPr id="25607"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Franklin Gothic Book" panose="020B0503020102020204" pitchFamily="34" charset="0"/>
            </a:endParaRPr>
          </a:p>
        </p:txBody>
      </p:sp>
      <p:sp>
        <p:nvSpPr>
          <p:cNvPr id="25608"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Franklin Gothic Book" panose="020B0503020102020204" pitchFamily="34" charset="0"/>
            </a:endParaRPr>
          </a:p>
        </p:txBody>
      </p:sp>
      <p:sp>
        <p:nvSpPr>
          <p:cNvPr id="25609" name="Rectangle 49"/>
          <p:cNvSpPr>
            <a:spLocks noChangeArrowheads="1"/>
          </p:cNvSpPr>
          <p:nvPr/>
        </p:nvSpPr>
        <p:spPr bwMode="auto">
          <a:xfrm>
            <a:off x="5919788" y="6218238"/>
            <a:ext cx="1230312"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Franklin Gothic Book" panose="020B0503020102020204" pitchFamily="34" charset="0"/>
            </a:endParaRPr>
          </a:p>
        </p:txBody>
      </p:sp>
      <p:sp>
        <p:nvSpPr>
          <p:cNvPr id="25610" name="Rectangle 50"/>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Franklin Gothic Book" panose="020B0503020102020204" pitchFamily="34" charset="0"/>
            </a:endParaRPr>
          </a:p>
        </p:txBody>
      </p:sp>
      <p:sp>
        <p:nvSpPr>
          <p:cNvPr id="52" name="Rectangle 51"/>
          <p:cNvSpPr>
            <a:spLocks noChangeArrowheads="1"/>
          </p:cNvSpPr>
          <p:nvPr/>
        </p:nvSpPr>
        <p:spPr bwMode="auto">
          <a:xfrm>
            <a:off x="685800" y="6218238"/>
            <a:ext cx="1228725"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latin typeface="+mn-lt"/>
            </a:endParaRPr>
          </a:p>
        </p:txBody>
      </p:sp>
      <p:grpSp>
        <p:nvGrpSpPr>
          <p:cNvPr id="53" name="Group 52"/>
          <p:cNvGrpSpPr/>
          <p:nvPr/>
        </p:nvGrpSpPr>
        <p:grpSpPr>
          <a:xfrm>
            <a:off x="685800" y="6165890"/>
            <a:ext cx="1229008" cy="119062"/>
            <a:chOff x="685800" y="6165890"/>
            <a:chExt cx="1229008" cy="119062"/>
          </a:xfrm>
          <a:solidFill>
            <a:srgbClr val="208B9C"/>
          </a:solidFill>
        </p:grpSpPr>
        <p:sp>
          <p:nvSpPr>
            <p:cNvPr id="54"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solidFill>
                  <a:srgbClr val="208B9C"/>
                </a:solidFill>
                <a:latin typeface="+mn-lt"/>
              </a:endParaRPr>
            </a:p>
          </p:txBody>
        </p:sp>
        <p:sp>
          <p:nvSpPr>
            <p:cNvPr id="55"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solidFill>
                  <a:srgbClr val="208B9C"/>
                </a:solidFill>
                <a:latin typeface="+mn-lt"/>
              </a:endParaRPr>
            </a:p>
          </p:txBody>
        </p:sp>
      </p:grpSp>
      <p:sp>
        <p:nvSpPr>
          <p:cNvPr id="25613" name="TextBox 55"/>
          <p:cNvSpPr txBox="1">
            <a:spLocks noChangeArrowheads="1"/>
          </p:cNvSpPr>
          <p:nvPr/>
        </p:nvSpPr>
        <p:spPr bwMode="auto">
          <a:xfrm>
            <a:off x="685800" y="6288088"/>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01</a:t>
            </a:r>
          </a:p>
        </p:txBody>
      </p:sp>
      <p:sp>
        <p:nvSpPr>
          <p:cNvPr id="17" name="Title 1"/>
          <p:cNvSpPr>
            <a:spLocks noGrp="1"/>
          </p:cNvSpPr>
          <p:nvPr>
            <p:ph type="title"/>
          </p:nvPr>
        </p:nvSpPr>
        <p:spPr>
          <a:xfrm>
            <a:off x="646113" y="903288"/>
            <a:ext cx="8228013" cy="838200"/>
          </a:xfrm>
        </p:spPr>
        <p:txBody>
          <a:bodyPr>
            <a:normAutofit fontScale="90000"/>
          </a:bodyPr>
          <a:lstStyle/>
          <a:p>
            <a:pPr algn="l" fontAlgn="auto">
              <a:spcAft>
                <a:spcPts val="0"/>
              </a:spcAft>
              <a:defRPr/>
            </a:pPr>
            <a:r>
              <a:rPr lang="en-US" sz="4000" dirty="0" smtClean="0">
                <a:solidFill>
                  <a:schemeClr val="tx1">
                    <a:lumMod val="75000"/>
                    <a:lumOff val="25000"/>
                  </a:schemeClr>
                </a:solidFill>
              </a:rPr>
              <a:t>Eastern Indiana Regional Planning Commission Region</a:t>
            </a:r>
            <a:endParaRPr lang="en-US" sz="4000" dirty="0">
              <a:solidFill>
                <a:schemeClr val="tx1">
                  <a:lumMod val="75000"/>
                  <a:lumOff val="25000"/>
                </a:schemeClr>
              </a:solidFill>
            </a:endParaRPr>
          </a:p>
        </p:txBody>
      </p:sp>
      <p:sp>
        <p:nvSpPr>
          <p:cNvPr id="2" name="TextBox 1"/>
          <p:cNvSpPr txBox="1"/>
          <p:nvPr/>
        </p:nvSpPr>
        <p:spPr>
          <a:xfrm>
            <a:off x="747713" y="2106613"/>
            <a:ext cx="2925762" cy="3308350"/>
          </a:xfrm>
          <a:prstGeom prst="rect">
            <a:avLst/>
          </a:prstGeom>
          <a:noFill/>
        </p:spPr>
        <p:txBody>
          <a:bodyPr lIns="0" tIns="0" rIns="0">
            <a:spAutoFit/>
          </a:bodyPr>
          <a:lstStyle/>
          <a:p>
            <a:pPr eaLnBrk="1" fontAlgn="auto" hangingPunct="1">
              <a:spcBef>
                <a:spcPts val="600"/>
              </a:spcBef>
              <a:spcAft>
                <a:spcPts val="600"/>
              </a:spcAft>
              <a:defRPr/>
            </a:pPr>
            <a:r>
              <a:rPr lang="en-US" sz="1600" dirty="0">
                <a:solidFill>
                  <a:schemeClr val="tx1">
                    <a:lumMod val="75000"/>
                    <a:lumOff val="25000"/>
                  </a:schemeClr>
                </a:solidFill>
                <a:latin typeface="Franklin Gothic Book" panose="020B0503020102020204" pitchFamily="34" charset="0"/>
              </a:rPr>
              <a:t>The Eastern Indiana Regional Planning Commission Region is comprised of five Indiana counties. I-70 passes through the central part of the region connecting to Indianapolis to the west and Dayton, OH to the east.</a:t>
            </a:r>
          </a:p>
          <a:p>
            <a:pPr marL="577850" indent="-285750" eaLnBrk="1" fontAlgn="auto" hangingPunct="1">
              <a:spcBef>
                <a:spcPts val="600"/>
              </a:spcBef>
              <a:spcAft>
                <a:spcPts val="0"/>
              </a:spcAft>
              <a:buClr>
                <a:srgbClr val="208B9C"/>
              </a:buClr>
              <a:buSzPct val="115000"/>
              <a:buFont typeface="Wingdings" panose="05000000000000000000" pitchFamily="2" charset="2"/>
              <a:buChar char="§"/>
              <a:defRPr/>
            </a:pPr>
            <a:r>
              <a:rPr lang="en-US" sz="1400" dirty="0">
                <a:solidFill>
                  <a:schemeClr val="tx1">
                    <a:lumMod val="75000"/>
                    <a:lumOff val="25000"/>
                  </a:schemeClr>
                </a:solidFill>
                <a:latin typeface="Franklin Gothic Book" panose="020B0503020102020204" pitchFamily="34" charset="0"/>
              </a:rPr>
              <a:t>Fayette</a:t>
            </a:r>
          </a:p>
          <a:p>
            <a:pPr marL="577850" indent="-285750" eaLnBrk="1" fontAlgn="auto" hangingPunct="1">
              <a:spcBef>
                <a:spcPts val="600"/>
              </a:spcBef>
              <a:spcAft>
                <a:spcPts val="0"/>
              </a:spcAft>
              <a:buClr>
                <a:srgbClr val="208B9C"/>
              </a:buClr>
              <a:buSzPct val="115000"/>
              <a:buFont typeface="Wingdings" panose="05000000000000000000" pitchFamily="2" charset="2"/>
              <a:buChar char="§"/>
              <a:defRPr/>
            </a:pPr>
            <a:r>
              <a:rPr lang="en-US" sz="1400" dirty="0">
                <a:solidFill>
                  <a:schemeClr val="tx1">
                    <a:lumMod val="75000"/>
                    <a:lumOff val="25000"/>
                  </a:schemeClr>
                </a:solidFill>
                <a:latin typeface="Franklin Gothic Book" panose="020B0503020102020204" pitchFamily="34" charset="0"/>
              </a:rPr>
              <a:t>Randolph</a:t>
            </a:r>
          </a:p>
          <a:p>
            <a:pPr marL="577850" indent="-285750" eaLnBrk="1" fontAlgn="auto" hangingPunct="1">
              <a:spcBef>
                <a:spcPts val="600"/>
              </a:spcBef>
              <a:spcAft>
                <a:spcPts val="0"/>
              </a:spcAft>
              <a:buClr>
                <a:srgbClr val="208B9C"/>
              </a:buClr>
              <a:buSzPct val="115000"/>
              <a:buFont typeface="Wingdings" panose="05000000000000000000" pitchFamily="2" charset="2"/>
              <a:buChar char="§"/>
              <a:defRPr/>
            </a:pPr>
            <a:r>
              <a:rPr lang="en-US" sz="1400" dirty="0">
                <a:solidFill>
                  <a:schemeClr val="tx1">
                    <a:lumMod val="75000"/>
                    <a:lumOff val="25000"/>
                  </a:schemeClr>
                </a:solidFill>
                <a:latin typeface="Franklin Gothic Book" panose="020B0503020102020204" pitchFamily="34" charset="0"/>
              </a:rPr>
              <a:t>Rush</a:t>
            </a:r>
          </a:p>
          <a:p>
            <a:pPr marL="577850" indent="-285750" eaLnBrk="1" fontAlgn="auto" hangingPunct="1">
              <a:spcBef>
                <a:spcPts val="600"/>
              </a:spcBef>
              <a:spcAft>
                <a:spcPts val="0"/>
              </a:spcAft>
              <a:buClr>
                <a:srgbClr val="208B9C"/>
              </a:buClr>
              <a:buSzPct val="115000"/>
              <a:buFont typeface="Wingdings" panose="05000000000000000000" pitchFamily="2" charset="2"/>
              <a:buChar char="§"/>
              <a:defRPr/>
            </a:pPr>
            <a:r>
              <a:rPr lang="en-US" sz="1400" dirty="0">
                <a:solidFill>
                  <a:schemeClr val="tx1">
                    <a:lumMod val="75000"/>
                    <a:lumOff val="25000"/>
                  </a:schemeClr>
                </a:solidFill>
                <a:latin typeface="Franklin Gothic Book" panose="020B0503020102020204" pitchFamily="34" charset="0"/>
              </a:rPr>
              <a:t>Union</a:t>
            </a:r>
          </a:p>
          <a:p>
            <a:pPr marL="577850" indent="-285750" eaLnBrk="1" fontAlgn="auto" hangingPunct="1">
              <a:spcBef>
                <a:spcPts val="600"/>
              </a:spcBef>
              <a:spcAft>
                <a:spcPts val="0"/>
              </a:spcAft>
              <a:buClr>
                <a:srgbClr val="208B9C"/>
              </a:buClr>
              <a:buSzPct val="115000"/>
              <a:buFont typeface="Wingdings" panose="05000000000000000000" pitchFamily="2" charset="2"/>
              <a:buChar char="§"/>
              <a:defRPr/>
            </a:pPr>
            <a:r>
              <a:rPr lang="en-US" sz="1400" dirty="0">
                <a:solidFill>
                  <a:schemeClr val="tx1">
                    <a:lumMod val="75000"/>
                    <a:lumOff val="25000"/>
                  </a:schemeClr>
                </a:solidFill>
                <a:latin typeface="Franklin Gothic Book" panose="020B0503020102020204" pitchFamily="34" charset="0"/>
              </a:rPr>
              <a:t>Wayne</a:t>
            </a:r>
          </a:p>
        </p:txBody>
      </p:sp>
      <p:cxnSp>
        <p:nvCxnSpPr>
          <p:cNvPr id="10" name="Straight Connector 9"/>
          <p:cNvCxnSpPr/>
          <p:nvPr/>
        </p:nvCxnSpPr>
        <p:spPr>
          <a:xfrm flipH="1" flipV="1">
            <a:off x="7145338" y="1727200"/>
            <a:ext cx="1522412" cy="504825"/>
          </a:xfrm>
          <a:prstGeom prst="line">
            <a:avLst/>
          </a:prstGeom>
          <a:ln>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7105650" y="2643188"/>
            <a:ext cx="1562100" cy="3057525"/>
          </a:xfrm>
          <a:prstGeom prst="line">
            <a:avLst/>
          </a:prstGeom>
          <a:ln w="9525">
            <a:solidFill>
              <a:schemeClr val="tx1">
                <a:lumMod val="50000"/>
                <a:lumOff val="50000"/>
              </a:schemeClr>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545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6275" y="2940050"/>
            <a:ext cx="4587875" cy="2946400"/>
          </a:xfrm>
        </p:spPr>
        <p:txBody>
          <a:bodyPr rtlCol="0">
            <a:normAutofit/>
          </a:bodyPr>
          <a:lstStyle/>
          <a:p>
            <a:pPr fontAlgn="auto">
              <a:spcBef>
                <a:spcPts val="0"/>
              </a:spcBef>
              <a:spcAft>
                <a:spcPts val="0"/>
              </a:spcAft>
              <a:defRPr/>
            </a:pPr>
            <a:r>
              <a:rPr sz="6600" dirty="0">
                <a:solidFill>
                  <a:schemeClr val="tx1">
                    <a:lumMod val="75000"/>
                    <a:lumOff val="25000"/>
                  </a:schemeClr>
                </a:solidFill>
                <a:latin typeface="Franklin Gothic Book" panose="020B0503020102020204" pitchFamily="34" charset="0"/>
              </a:rPr>
              <a:t>02</a:t>
            </a:r>
          </a:p>
          <a:p>
            <a:pPr fontAlgn="auto">
              <a:spcBef>
                <a:spcPts val="0"/>
              </a:spcBef>
              <a:spcAft>
                <a:spcPts val="0"/>
              </a:spcAft>
              <a:defRPr/>
            </a:pPr>
            <a:r>
              <a:rPr sz="6600" dirty="0">
                <a:solidFill>
                  <a:schemeClr val="tx1">
                    <a:lumMod val="75000"/>
                    <a:lumOff val="25000"/>
                  </a:schemeClr>
                </a:solidFill>
                <a:latin typeface="Franklin Gothic Book" panose="020B0503020102020204" pitchFamily="34" charset="0"/>
              </a:rPr>
              <a:t>industry cluster analysis</a:t>
            </a:r>
          </a:p>
        </p:txBody>
      </p:sp>
      <p:sp>
        <p:nvSpPr>
          <p:cNvPr id="27651" name="Text Placeholder 4"/>
          <p:cNvSpPr>
            <a:spLocks noGrp="1"/>
          </p:cNvSpPr>
          <p:nvPr>
            <p:ph type="body" sz="quarter" idx="10"/>
          </p:nvPr>
        </p:nvSpPr>
        <p:spPr>
          <a:xfrm>
            <a:off x="6013450" y="2687638"/>
            <a:ext cx="2690813" cy="2746375"/>
          </a:xfrm>
        </p:spPr>
        <p:txBody>
          <a:bodyPr/>
          <a:lstStyle/>
          <a:p>
            <a:pPr>
              <a:spcBef>
                <a:spcPct val="0"/>
              </a:spcBef>
              <a:spcAft>
                <a:spcPct val="0"/>
              </a:spcAft>
              <a:buFont typeface="Arial" panose="020B0604020202020204" pitchFamily="34" charset="0"/>
              <a:buNone/>
            </a:pPr>
            <a:r>
              <a:rPr altLang="en-US" sz="1600" dirty="0">
                <a:solidFill>
                  <a:srgbClr val="208B9C"/>
                </a:solidFill>
              </a:rPr>
              <a:t>Eastern Indiana Regional Planning Commission Region, IN</a:t>
            </a:r>
          </a:p>
          <a:p>
            <a:pPr>
              <a:spcBef>
                <a:spcPct val="0"/>
              </a:spcBef>
              <a:spcAft>
                <a:spcPct val="0"/>
              </a:spcAft>
            </a:pPr>
            <a:endParaRPr altLang="en-US" sz="1600" dirty="0">
              <a:solidFill>
                <a:srgbClr val="208B9C"/>
              </a:solidFill>
            </a:endParaRPr>
          </a:p>
          <a:p>
            <a:pPr>
              <a:spcBef>
                <a:spcPct val="0"/>
              </a:spcBef>
              <a:spcAft>
                <a:spcPct val="0"/>
              </a:spcAft>
            </a:pPr>
            <a:endParaRPr altLang="en-US" sz="1600" dirty="0">
              <a:solidFill>
                <a:srgbClr val="208B9C"/>
              </a:solidFill>
            </a:endParaRPr>
          </a:p>
        </p:txBody>
      </p:sp>
      <p:cxnSp>
        <p:nvCxnSpPr>
          <p:cNvPr id="6" name="Straight Connector 5"/>
          <p:cNvCxnSpPr/>
          <p:nvPr/>
        </p:nvCxnSpPr>
        <p:spPr>
          <a:xfrm>
            <a:off x="6100763" y="3335338"/>
            <a:ext cx="213836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9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69925" y="976313"/>
            <a:ext cx="7788275" cy="914400"/>
          </a:xfrm>
          <a:prstGeom prst="rect">
            <a:avLst/>
          </a:prstGeom>
        </p:spPr>
        <p:txBody>
          <a:bodyPr lIns="0" tIns="0" rIns="0" bIns="0"/>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fontAlgn="auto">
              <a:lnSpc>
                <a:spcPct val="100000"/>
              </a:lnSpc>
              <a:spcAft>
                <a:spcPts val="0"/>
              </a:spcAft>
              <a:defRPr/>
            </a:pPr>
            <a:r>
              <a:rPr lang="en-US" dirty="0" smtClean="0">
                <a:solidFill>
                  <a:schemeClr val="tx1">
                    <a:lumMod val="75000"/>
                    <a:lumOff val="25000"/>
                  </a:schemeClr>
                </a:solidFill>
                <a:latin typeface="Franklin Gothic Book"/>
              </a:rPr>
              <a:t>How to interpret cluster data results</a:t>
            </a:r>
            <a:r>
              <a:rPr lang="en-US" sz="1600" dirty="0" smtClean="0">
                <a:solidFill>
                  <a:schemeClr val="tx1">
                    <a:lumMod val="75000"/>
                    <a:lumOff val="25000"/>
                  </a:schemeClr>
                </a:solidFill>
                <a:latin typeface="Franklin Gothic Book"/>
              </a:rPr>
              <a:t/>
            </a:r>
            <a:br>
              <a:rPr lang="en-US" sz="1600" dirty="0" smtClean="0">
                <a:solidFill>
                  <a:schemeClr val="tx1">
                    <a:lumMod val="75000"/>
                    <a:lumOff val="25000"/>
                  </a:schemeClr>
                </a:solidFill>
                <a:latin typeface="Franklin Gothic Book"/>
              </a:rPr>
            </a:br>
            <a:r>
              <a:rPr lang="en-US" sz="1600" dirty="0" smtClean="0">
                <a:solidFill>
                  <a:srgbClr val="0199A1"/>
                </a:solidFill>
                <a:latin typeface="Franklin Gothic Book"/>
              </a:rPr>
              <a:t>The graph’s four quadrants tell a different story for each cluster.</a:t>
            </a:r>
            <a:br>
              <a:rPr lang="en-US" sz="1600" dirty="0" smtClean="0">
                <a:solidFill>
                  <a:srgbClr val="0199A1"/>
                </a:solidFill>
                <a:latin typeface="Franklin Gothic Book"/>
              </a:rPr>
            </a:br>
            <a:r>
              <a:rPr lang="en-US" sz="1600" dirty="0" smtClean="0">
                <a:solidFill>
                  <a:srgbClr val="0199A1"/>
                </a:solidFill>
                <a:latin typeface="Franklin Gothic Book"/>
              </a:rPr>
              <a:t/>
            </a:r>
            <a:br>
              <a:rPr lang="en-US" sz="1600" dirty="0" smtClean="0">
                <a:solidFill>
                  <a:srgbClr val="0199A1"/>
                </a:solidFill>
                <a:latin typeface="Franklin Gothic Book"/>
              </a:rPr>
            </a:br>
            <a:r>
              <a:rPr lang="en-US" sz="1600" dirty="0" smtClean="0">
                <a:solidFill>
                  <a:sysClr val="windowText" lastClr="000000">
                    <a:lumMod val="50000"/>
                    <a:lumOff val="50000"/>
                  </a:sysClr>
                </a:solidFill>
                <a:latin typeface="Franklin Gothic Book"/>
              </a:rPr>
              <a:t/>
            </a:r>
            <a:br>
              <a:rPr lang="en-US" sz="1600" dirty="0" smtClean="0">
                <a:solidFill>
                  <a:sysClr val="windowText" lastClr="000000">
                    <a:lumMod val="50000"/>
                    <a:lumOff val="50000"/>
                  </a:sysClr>
                </a:solidFill>
                <a:latin typeface="Franklin Gothic Book"/>
              </a:rPr>
            </a:br>
            <a:r>
              <a:rPr lang="en-US" sz="1600" dirty="0" smtClean="0">
                <a:solidFill>
                  <a:sysClr val="windowText" lastClr="000000">
                    <a:lumMod val="50000"/>
                    <a:lumOff val="50000"/>
                  </a:sysClr>
                </a:solidFill>
                <a:latin typeface="Franklin Gothic Book"/>
              </a:rPr>
              <a:t/>
            </a:r>
            <a:br>
              <a:rPr lang="en-US" sz="1600" dirty="0" smtClean="0">
                <a:solidFill>
                  <a:sysClr val="windowText" lastClr="000000">
                    <a:lumMod val="50000"/>
                    <a:lumOff val="50000"/>
                  </a:sysClr>
                </a:solidFill>
                <a:latin typeface="Franklin Gothic Book"/>
              </a:rPr>
            </a:br>
            <a:endParaRPr lang="en-US" dirty="0">
              <a:solidFill>
                <a:sysClr val="windowText" lastClr="000000">
                  <a:lumMod val="50000"/>
                  <a:lumOff val="50000"/>
                </a:sysClr>
              </a:solidFill>
              <a:latin typeface="Franklin Gothic Book"/>
            </a:endParaRPr>
          </a:p>
        </p:txBody>
      </p:sp>
      <p:sp>
        <p:nvSpPr>
          <p:cNvPr id="29699" name="Text Placeholder 9"/>
          <p:cNvSpPr>
            <a:spLocks noGrp="1"/>
          </p:cNvSpPr>
          <p:nvPr>
            <p:ph type="body" idx="28"/>
          </p:nvPr>
        </p:nvSpPr>
        <p:spPr>
          <a:xfrm>
            <a:off x="685800" y="690563"/>
            <a:ext cx="7772400" cy="452437"/>
          </a:xfrm>
        </p:spPr>
        <p:txBody>
          <a:bodyPr lIns="0" tIns="0" rIns="0" bIns="0"/>
          <a:lstStyle/>
          <a:p>
            <a:pPr>
              <a:spcBef>
                <a:spcPct val="0"/>
              </a:spcBef>
              <a:spcAft>
                <a:spcPct val="0"/>
              </a:spcAft>
            </a:pPr>
            <a:r>
              <a:rPr lang="en-US" altLang="en-US" dirty="0" smtClean="0">
                <a:solidFill>
                  <a:srgbClr val="208B9C"/>
                </a:solidFill>
              </a:rPr>
              <a:t>Industry cluster analysis</a:t>
            </a:r>
          </a:p>
        </p:txBody>
      </p:sp>
      <p:sp>
        <p:nvSpPr>
          <p:cNvPr id="29700"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29701" name="Rectangle 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29702" name="Rectangle 11"/>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13" name="Rectangle 12"/>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latin typeface="+mn-lt"/>
            </a:endParaRPr>
          </a:p>
        </p:txBody>
      </p:sp>
      <p:sp>
        <p:nvSpPr>
          <p:cNvPr id="29704" name="Rectangle 13"/>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29705" name="Rectangle 14"/>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grpSp>
        <p:nvGrpSpPr>
          <p:cNvPr id="20" name="Group 19"/>
          <p:cNvGrpSpPr/>
          <p:nvPr/>
        </p:nvGrpSpPr>
        <p:grpSpPr>
          <a:xfrm>
            <a:off x="2000431" y="6163273"/>
            <a:ext cx="1229008" cy="119062"/>
            <a:chOff x="685800" y="6165890"/>
            <a:chExt cx="1229008" cy="119062"/>
          </a:xfrm>
          <a:solidFill>
            <a:srgbClr val="208B9C"/>
          </a:solidFill>
        </p:grpSpPr>
        <p:sp>
          <p:nvSpPr>
            <p:cNvPr id="21"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latin typeface="+mn-lt"/>
              </a:endParaRPr>
            </a:p>
          </p:txBody>
        </p:sp>
        <p:sp>
          <p:nvSpPr>
            <p:cNvPr id="22"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29707" name="TextBox 25"/>
          <p:cNvSpPr txBox="1">
            <a:spLocks noChangeArrowheads="1"/>
          </p:cNvSpPr>
          <p:nvPr/>
        </p:nvSpPr>
        <p:spPr bwMode="auto">
          <a:xfrm>
            <a:off x="2000250" y="6294438"/>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02</a:t>
            </a:r>
          </a:p>
        </p:txBody>
      </p:sp>
      <p:sp>
        <p:nvSpPr>
          <p:cNvPr id="29708" name="Text Placeholder 5"/>
          <p:cNvSpPr txBox="1">
            <a:spLocks/>
          </p:cNvSpPr>
          <p:nvPr/>
        </p:nvSpPr>
        <p:spPr bwMode="auto">
          <a:xfrm>
            <a:off x="3124200" y="6559550"/>
            <a:ext cx="50292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ts val="600"/>
              </a:spcBef>
              <a:spcAft>
                <a:spcPts val="1200"/>
              </a:spcAft>
              <a:buFont typeface="Arial" panose="020B0604020202020204" pitchFamily="34" charset="0"/>
              <a:buChar char="​"/>
            </a:pPr>
            <a:r>
              <a:rPr lang="en-US" altLang="en-US" sz="800" dirty="0">
                <a:latin typeface="Franklin Gothic Book" panose="020B0503020102020204" pitchFamily="34" charset="0"/>
              </a:rPr>
              <a:t>Modified from: </a:t>
            </a:r>
            <a:r>
              <a:rPr lang="en-US" altLang="en-US" sz="800" dirty="0">
                <a:latin typeface="Franklin Gothic Book" panose="020B0503020102020204" pitchFamily="34" charset="0"/>
                <a:hlinkClick r:id="rId3"/>
              </a:rPr>
              <a:t>http://www.charlestonregionaldata.com/bubble-chart-explanation</a:t>
            </a:r>
            <a:r>
              <a:rPr lang="en-US" altLang="en-US" sz="800" u="sng" dirty="0">
                <a:latin typeface="Franklin Gothic Book" panose="020B0503020102020204" pitchFamily="34" charset="0"/>
                <a:hlinkClick r:id="rId3"/>
              </a:rPr>
              <a:t>/</a:t>
            </a:r>
            <a:r>
              <a:rPr lang="en-US" altLang="en-US" sz="800" u="sng" dirty="0">
                <a:latin typeface="Franklin Gothic Book" panose="020B0503020102020204" pitchFamily="34" charset="0"/>
              </a:rPr>
              <a:t> </a:t>
            </a:r>
            <a:endParaRPr lang="en-US" altLang="en-US" sz="800" dirty="0">
              <a:latin typeface="Franklin Gothic Book" panose="020B0503020102020204" pitchFamily="34" charset="0"/>
            </a:endParaRPr>
          </a:p>
        </p:txBody>
      </p:sp>
      <p:grpSp>
        <p:nvGrpSpPr>
          <p:cNvPr id="29709" name="Group 8"/>
          <p:cNvGrpSpPr>
            <a:grpSpLocks/>
          </p:cNvGrpSpPr>
          <p:nvPr/>
        </p:nvGrpSpPr>
        <p:grpSpPr bwMode="auto">
          <a:xfrm flipH="1">
            <a:off x="2359025" y="2058988"/>
            <a:ext cx="4300538" cy="3897312"/>
            <a:chOff x="2529728" y="2211230"/>
            <a:chExt cx="4301404" cy="3896641"/>
          </a:xfrm>
        </p:grpSpPr>
        <p:grpSp>
          <p:nvGrpSpPr>
            <p:cNvPr id="29715" name="Group 5"/>
            <p:cNvGrpSpPr>
              <a:grpSpLocks/>
            </p:cNvGrpSpPr>
            <p:nvPr/>
          </p:nvGrpSpPr>
          <p:grpSpPr bwMode="auto">
            <a:xfrm>
              <a:off x="2529728" y="2211230"/>
              <a:ext cx="4094656" cy="3896641"/>
              <a:chOff x="2218343" y="1667657"/>
              <a:chExt cx="4440702" cy="4427141"/>
            </a:xfrm>
          </p:grpSpPr>
          <p:sp>
            <p:nvSpPr>
              <p:cNvPr id="27" name="Freeform 8"/>
              <p:cNvSpPr>
                <a:spLocks noChangeAspect="1"/>
              </p:cNvSpPr>
              <p:nvPr/>
            </p:nvSpPr>
            <p:spPr bwMode="auto">
              <a:xfrm>
                <a:off x="2218343" y="3921802"/>
                <a:ext cx="2186951" cy="2172996"/>
              </a:xfrm>
              <a:custGeom>
                <a:avLst/>
                <a:gdLst/>
                <a:ahLst/>
                <a:cxnLst>
                  <a:cxn ang="0">
                    <a:pos x="622" y="0"/>
                  </a:cxn>
                  <a:cxn ang="0">
                    <a:pos x="622" y="618"/>
                  </a:cxn>
                  <a:cxn ang="0">
                    <a:pos x="0" y="0"/>
                  </a:cxn>
                  <a:cxn ang="0">
                    <a:pos x="622" y="0"/>
                  </a:cxn>
                </a:cxnLst>
                <a:rect l="0" t="0" r="r" b="b"/>
                <a:pathLst>
                  <a:path w="622" h="618">
                    <a:moveTo>
                      <a:pt x="622" y="0"/>
                    </a:moveTo>
                    <a:cubicBezTo>
                      <a:pt x="622" y="618"/>
                      <a:pt x="622" y="618"/>
                      <a:pt x="622" y="618"/>
                    </a:cubicBezTo>
                    <a:cubicBezTo>
                      <a:pt x="280" y="618"/>
                      <a:pt x="2" y="342"/>
                      <a:pt x="0" y="0"/>
                    </a:cubicBezTo>
                    <a:lnTo>
                      <a:pt x="622" y="0"/>
                    </a:lnTo>
                    <a:close/>
                  </a:path>
                </a:pathLst>
              </a:custGeom>
              <a:solidFill>
                <a:srgbClr val="92D050"/>
              </a:solidFill>
              <a:ln w="9525" cap="flat" cmpd="sng" algn="ctr">
                <a:noFill/>
                <a:prstDash val="solid"/>
                <a:round/>
                <a:headEnd type="none" w="med" len="med"/>
                <a:tailEnd type="none" w="med" len="med"/>
              </a:ln>
              <a:effectLst>
                <a:outerShdw blurRad="25400" dist="25400" dir="5400000" algn="t" rotWithShape="0">
                  <a:prstClr val="black">
                    <a:alpha val="28000"/>
                  </a:prstClr>
                </a:outerShdw>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sz="2400" dirty="0">
                  <a:solidFill>
                    <a:schemeClr val="accent4">
                      <a:lumMod val="75000"/>
                    </a:schemeClr>
                  </a:solidFill>
                  <a:latin typeface="Arial" charset="0"/>
                </a:endParaRPr>
              </a:p>
            </p:txBody>
          </p:sp>
          <p:sp>
            <p:nvSpPr>
              <p:cNvPr id="29721" name="Freeform 9"/>
              <p:cNvSpPr>
                <a:spLocks noChangeAspect="1"/>
              </p:cNvSpPr>
              <p:nvPr/>
            </p:nvSpPr>
            <p:spPr bwMode="auto">
              <a:xfrm>
                <a:off x="2218343" y="1667657"/>
                <a:ext cx="2186332" cy="2201214"/>
              </a:xfrm>
              <a:custGeom>
                <a:avLst/>
                <a:gdLst>
                  <a:gd name="T0" fmla="*/ 2186332 w 622"/>
                  <a:gd name="T1" fmla="*/ 0 h 626"/>
                  <a:gd name="T2" fmla="*/ 2186332 w 622"/>
                  <a:gd name="T3" fmla="*/ 2201214 h 626"/>
                  <a:gd name="T4" fmla="*/ 0 w 622"/>
                  <a:gd name="T5" fmla="*/ 2201214 h 626"/>
                  <a:gd name="T6" fmla="*/ 0 w 622"/>
                  <a:gd name="T7" fmla="*/ 2187149 h 626"/>
                  <a:gd name="T8" fmla="*/ 2186332 w 622"/>
                  <a:gd name="T9" fmla="*/ 0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626">
                    <a:moveTo>
                      <a:pt x="622" y="0"/>
                    </a:moveTo>
                    <a:cubicBezTo>
                      <a:pt x="622" y="626"/>
                      <a:pt x="622" y="626"/>
                      <a:pt x="622" y="626"/>
                    </a:cubicBezTo>
                    <a:cubicBezTo>
                      <a:pt x="0" y="626"/>
                      <a:pt x="0" y="626"/>
                      <a:pt x="0" y="626"/>
                    </a:cubicBezTo>
                    <a:cubicBezTo>
                      <a:pt x="0" y="622"/>
                      <a:pt x="0" y="622"/>
                      <a:pt x="0" y="622"/>
                    </a:cubicBezTo>
                    <a:cubicBezTo>
                      <a:pt x="0" y="278"/>
                      <a:pt x="278" y="0"/>
                      <a:pt x="622" y="0"/>
                    </a:cubicBezTo>
                    <a:close/>
                  </a:path>
                </a:pathLst>
              </a:custGeom>
              <a:solidFill>
                <a:srgbClr val="EBC753"/>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82124" tIns="41061" rIns="82124" bIns="41061" anchor="ctr"/>
              <a:lstStyle/>
              <a:p>
                <a:endParaRPr lang="en-US" dirty="0"/>
              </a:p>
            </p:txBody>
          </p:sp>
          <p:sp>
            <p:nvSpPr>
              <p:cNvPr id="29722" name="Freeform 6"/>
              <p:cNvSpPr>
                <a:spLocks noChangeAspect="1"/>
              </p:cNvSpPr>
              <p:nvPr/>
            </p:nvSpPr>
            <p:spPr bwMode="auto">
              <a:xfrm>
                <a:off x="4471225" y="1667659"/>
                <a:ext cx="2187820" cy="2201214"/>
              </a:xfrm>
              <a:custGeom>
                <a:avLst/>
                <a:gdLst>
                  <a:gd name="T0" fmla="*/ 2187820 w 622"/>
                  <a:gd name="T1" fmla="*/ 2187149 h 626"/>
                  <a:gd name="T2" fmla="*/ 2187820 w 622"/>
                  <a:gd name="T3" fmla="*/ 2201214 h 626"/>
                  <a:gd name="T4" fmla="*/ 0 w 622"/>
                  <a:gd name="T5" fmla="*/ 2201214 h 626"/>
                  <a:gd name="T6" fmla="*/ 0 w 622"/>
                  <a:gd name="T7" fmla="*/ 0 h 626"/>
                  <a:gd name="T8" fmla="*/ 2187820 w 622"/>
                  <a:gd name="T9" fmla="*/ 2187149 h 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 h="626">
                    <a:moveTo>
                      <a:pt x="622" y="622"/>
                    </a:moveTo>
                    <a:cubicBezTo>
                      <a:pt x="622" y="626"/>
                      <a:pt x="622" y="626"/>
                      <a:pt x="622" y="626"/>
                    </a:cubicBezTo>
                    <a:cubicBezTo>
                      <a:pt x="0" y="626"/>
                      <a:pt x="0" y="626"/>
                      <a:pt x="0" y="626"/>
                    </a:cubicBezTo>
                    <a:cubicBezTo>
                      <a:pt x="0" y="0"/>
                      <a:pt x="0" y="0"/>
                      <a:pt x="0" y="0"/>
                    </a:cubicBezTo>
                    <a:cubicBezTo>
                      <a:pt x="344" y="0"/>
                      <a:pt x="622" y="278"/>
                      <a:pt x="622" y="622"/>
                    </a:cubicBezTo>
                    <a:close/>
                  </a:path>
                </a:pathLst>
              </a:custGeom>
              <a:solidFill>
                <a:srgbClr val="A2C6CC"/>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82124" tIns="41061" rIns="82124" bIns="41061" anchor="ctr"/>
              <a:lstStyle/>
              <a:p>
                <a:endParaRPr lang="en-US" dirty="0"/>
              </a:p>
            </p:txBody>
          </p:sp>
          <p:sp>
            <p:nvSpPr>
              <p:cNvPr id="36" name="Freeform 7"/>
              <p:cNvSpPr>
                <a:spLocks noChangeAspect="1"/>
              </p:cNvSpPr>
              <p:nvPr/>
            </p:nvSpPr>
            <p:spPr bwMode="auto">
              <a:xfrm>
                <a:off x="4470730" y="3916392"/>
                <a:ext cx="2188674" cy="2172997"/>
              </a:xfrm>
              <a:custGeom>
                <a:avLst/>
                <a:gdLst/>
                <a:ahLst/>
                <a:cxnLst>
                  <a:cxn ang="0">
                    <a:pos x="622" y="0"/>
                  </a:cxn>
                  <a:cxn ang="0">
                    <a:pos x="0" y="618"/>
                  </a:cxn>
                  <a:cxn ang="0">
                    <a:pos x="0" y="0"/>
                  </a:cxn>
                  <a:cxn ang="0">
                    <a:pos x="622" y="0"/>
                  </a:cxn>
                </a:cxnLst>
                <a:rect l="0" t="0" r="r" b="b"/>
                <a:pathLst>
                  <a:path w="622" h="618">
                    <a:moveTo>
                      <a:pt x="622" y="0"/>
                    </a:moveTo>
                    <a:cubicBezTo>
                      <a:pt x="620" y="342"/>
                      <a:pt x="342" y="618"/>
                      <a:pt x="0" y="618"/>
                    </a:cubicBezTo>
                    <a:cubicBezTo>
                      <a:pt x="0" y="0"/>
                      <a:pt x="0" y="0"/>
                      <a:pt x="0" y="0"/>
                    </a:cubicBezTo>
                    <a:lnTo>
                      <a:pt x="622" y="0"/>
                    </a:lnTo>
                    <a:close/>
                  </a:path>
                </a:pathLst>
              </a:custGeom>
              <a:solidFill>
                <a:srgbClr val="E8A884"/>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eaLnBrk="1" fontAlgn="auto" hangingPunct="1">
                  <a:lnSpc>
                    <a:spcPct val="90000"/>
                  </a:lnSpc>
                  <a:spcBef>
                    <a:spcPts val="0"/>
                  </a:spcBef>
                  <a:spcAft>
                    <a:spcPts val="0"/>
                  </a:spcAft>
                  <a:defRPr/>
                </a:pPr>
                <a:endParaRPr lang="en-US" sz="2400" dirty="0">
                  <a:latin typeface="Arial" charset="0"/>
                </a:endParaRPr>
              </a:p>
            </p:txBody>
          </p:sp>
        </p:grpSp>
        <p:sp>
          <p:nvSpPr>
            <p:cNvPr id="45" name="TextBox 44"/>
            <p:cNvSpPr txBox="1">
              <a:spLocks noChangeAspect="1"/>
            </p:cNvSpPr>
            <p:nvPr/>
          </p:nvSpPr>
          <p:spPr>
            <a:xfrm>
              <a:off x="3071175" y="4217485"/>
              <a:ext cx="1284546" cy="1107884"/>
            </a:xfrm>
            <a:prstGeom prst="rect">
              <a:avLst/>
            </a:prstGeom>
            <a:noFill/>
          </p:spPr>
          <p:txBody>
            <a:bodyPr lIns="0" tIns="0" rIns="0" bIns="0">
              <a:spAutoFit/>
            </a:bodyPr>
            <a:lstStyle/>
            <a:p>
              <a:pPr eaLnBrk="1" fontAlgn="auto" hangingPunct="1">
                <a:spcBef>
                  <a:spcPts val="0"/>
                </a:spcBef>
                <a:spcAft>
                  <a:spcPts val="0"/>
                </a:spcAft>
                <a:defRPr/>
              </a:pPr>
              <a:r>
                <a:rPr lang="en-US" sz="2400" dirty="0">
                  <a:solidFill>
                    <a:schemeClr val="accent3">
                      <a:lumMod val="50000"/>
                    </a:schemeClr>
                  </a:solidFill>
                  <a:latin typeface="Franklin Gothic Demi Cond" panose="020B0706030402020204" pitchFamily="34" charset="0"/>
                  <a:cs typeface="HelveticaNeueLT Std Lt"/>
                </a:rPr>
                <a:t>Emerging</a:t>
              </a:r>
            </a:p>
            <a:p>
              <a:pPr eaLnBrk="1" fontAlgn="auto" hangingPunct="1">
                <a:spcBef>
                  <a:spcPts val="0"/>
                </a:spcBef>
                <a:spcAft>
                  <a:spcPts val="0"/>
                </a:spcAft>
                <a:defRPr/>
              </a:pPr>
              <a:r>
                <a:rPr lang="en-US" sz="1600" dirty="0">
                  <a:solidFill>
                    <a:schemeClr val="accent3">
                      <a:lumMod val="50000"/>
                    </a:schemeClr>
                  </a:solidFill>
                  <a:latin typeface="Franklin Gothic Book" panose="020B0503020102020204" pitchFamily="34" charset="0"/>
                  <a:cs typeface="HelveticaNeueLT Std Lt"/>
                </a:rPr>
                <a:t>Bottom right</a:t>
              </a:r>
            </a:p>
            <a:p>
              <a:pPr eaLnBrk="1" fontAlgn="auto" hangingPunct="1">
                <a:spcBef>
                  <a:spcPts val="0"/>
                </a:spcBef>
                <a:spcAft>
                  <a:spcPts val="0"/>
                </a:spcAft>
                <a:defRPr/>
              </a:pPr>
              <a:r>
                <a:rPr lang="en-US" sz="1600" dirty="0">
                  <a:solidFill>
                    <a:schemeClr val="accent3">
                      <a:lumMod val="50000"/>
                    </a:schemeClr>
                  </a:solidFill>
                  <a:latin typeface="Franklin Gothic Book" panose="020B0503020102020204" pitchFamily="34" charset="0"/>
                  <a:cs typeface="HelveticaNeueLT Std Lt"/>
                </a:rPr>
                <a:t>(weak but advancing)</a:t>
              </a:r>
            </a:p>
          </p:txBody>
        </p:sp>
        <p:sp>
          <p:nvSpPr>
            <p:cNvPr id="29717" name="TextBox 42"/>
            <p:cNvSpPr txBox="1">
              <a:spLocks noChangeAspect="1"/>
            </p:cNvSpPr>
            <p:nvPr/>
          </p:nvSpPr>
          <p:spPr bwMode="auto">
            <a:xfrm>
              <a:off x="2973586" y="2864594"/>
              <a:ext cx="13339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990033"/>
                  </a:solidFill>
                  <a:latin typeface="Franklin Gothic Demi Cond" panose="020B0706030402020204" pitchFamily="34" charset="0"/>
                  <a:ea typeface="HelveticaNeueLT Std Lt"/>
                  <a:cs typeface="HelveticaNeueLT Std Lt"/>
                </a:rPr>
                <a:t>Stars</a:t>
              </a:r>
            </a:p>
            <a:p>
              <a:pPr eaLnBrk="1" hangingPunct="1"/>
              <a:r>
                <a:rPr lang="en-US" altLang="en-US" sz="1600" dirty="0">
                  <a:solidFill>
                    <a:srgbClr val="990033"/>
                  </a:solidFill>
                  <a:latin typeface="Franklin Gothic Book" panose="020B0503020102020204" pitchFamily="34" charset="0"/>
                  <a:ea typeface="HelveticaNeueLT Std Lt"/>
                  <a:cs typeface="HelveticaNeueLT Std Lt"/>
                </a:rPr>
                <a:t>Top right (strong and advancing)</a:t>
              </a:r>
            </a:p>
          </p:txBody>
        </p:sp>
        <p:sp>
          <p:nvSpPr>
            <p:cNvPr id="29718" name="TextBox 43"/>
            <p:cNvSpPr txBox="1">
              <a:spLocks noChangeAspect="1"/>
            </p:cNvSpPr>
            <p:nvPr/>
          </p:nvSpPr>
          <p:spPr bwMode="auto">
            <a:xfrm>
              <a:off x="4811290" y="2860553"/>
              <a:ext cx="12250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solidFill>
                    <a:srgbClr val="006666"/>
                  </a:solidFill>
                  <a:latin typeface="Franklin Gothic Demi Cond" panose="020B0706030402020204" pitchFamily="34" charset="0"/>
                  <a:ea typeface="HelveticaNeueLT Std Lt"/>
                  <a:cs typeface="HelveticaNeueLT Std Lt"/>
                </a:rPr>
                <a:t>Mature</a:t>
              </a:r>
            </a:p>
            <a:p>
              <a:pPr algn="r" eaLnBrk="1" hangingPunct="1"/>
              <a:r>
                <a:rPr lang="en-US" altLang="en-US" sz="1600" dirty="0">
                  <a:solidFill>
                    <a:srgbClr val="006666"/>
                  </a:solidFill>
                  <a:latin typeface="Franklin Gothic Book" panose="020B0503020102020204" pitchFamily="34" charset="0"/>
                  <a:ea typeface="HelveticaNeueLT Std Lt"/>
                  <a:cs typeface="HelveticaNeueLT Std Lt"/>
                </a:rPr>
                <a:t>Top left (strong but declining)</a:t>
              </a:r>
            </a:p>
          </p:txBody>
        </p:sp>
        <p:sp>
          <p:nvSpPr>
            <p:cNvPr id="46" name="TextBox 45"/>
            <p:cNvSpPr txBox="1">
              <a:spLocks noChangeAspect="1"/>
            </p:cNvSpPr>
            <p:nvPr/>
          </p:nvSpPr>
          <p:spPr>
            <a:xfrm>
              <a:off x="4757440" y="4219071"/>
              <a:ext cx="2073692" cy="1139629"/>
            </a:xfrm>
            <a:prstGeom prst="rect">
              <a:avLst/>
            </a:prstGeom>
            <a:noFill/>
          </p:spPr>
          <p:txBody>
            <a:bodyPr lIns="0" tIns="0" rIns="0" bIns="0">
              <a:spAutoFit/>
            </a:bodyPr>
            <a:lstStyle/>
            <a:p>
              <a:pPr algn="r" eaLnBrk="1" fontAlgn="auto" hangingPunct="1">
                <a:spcBef>
                  <a:spcPts val="0"/>
                </a:spcBef>
                <a:spcAft>
                  <a:spcPts val="0"/>
                </a:spcAft>
                <a:defRPr/>
              </a:pPr>
              <a:r>
                <a:rPr lang="en-US" sz="2400" dirty="0">
                  <a:solidFill>
                    <a:schemeClr val="accent2">
                      <a:lumMod val="75000"/>
                    </a:schemeClr>
                  </a:solidFill>
                  <a:latin typeface="Franklin Gothic Demi Cond" panose="020B0706030402020204" pitchFamily="34" charset="0"/>
                  <a:cs typeface="HelveticaNeueLT Std Lt"/>
                </a:rPr>
                <a:t>Transforming</a:t>
              </a:r>
            </a:p>
            <a:p>
              <a:pPr algn="r" eaLnBrk="1" fontAlgn="auto" hangingPunct="1">
                <a:spcBef>
                  <a:spcPts val="0"/>
                </a:spcBef>
                <a:spcAft>
                  <a:spcPts val="0"/>
                </a:spcAft>
                <a:defRPr/>
              </a:pPr>
              <a:r>
                <a:rPr lang="en-US" sz="1600" dirty="0">
                  <a:solidFill>
                    <a:schemeClr val="accent2">
                      <a:lumMod val="75000"/>
                    </a:schemeClr>
                  </a:solidFill>
                  <a:latin typeface="Franklin Gothic Book" panose="020B0503020102020204" pitchFamily="34" charset="0"/>
                  <a:cs typeface="HelveticaNeueLT Std Lt"/>
                </a:rPr>
                <a:t>Bottom left </a:t>
              </a:r>
            </a:p>
            <a:p>
              <a:pPr algn="r" eaLnBrk="1" fontAlgn="auto" hangingPunct="1">
                <a:spcBef>
                  <a:spcPts val="0"/>
                </a:spcBef>
                <a:spcAft>
                  <a:spcPts val="0"/>
                </a:spcAft>
                <a:defRPr/>
              </a:pPr>
              <a:r>
                <a:rPr lang="en-US" sz="1600" dirty="0">
                  <a:solidFill>
                    <a:schemeClr val="accent2">
                      <a:lumMod val="75000"/>
                    </a:schemeClr>
                  </a:solidFill>
                  <a:latin typeface="Franklin Gothic Book" panose="020B0503020102020204" pitchFamily="34" charset="0"/>
                  <a:cs typeface="HelveticaNeueLT Std Lt"/>
                </a:rPr>
                <a:t>(weak and </a:t>
              </a:r>
            </a:p>
            <a:p>
              <a:pPr algn="r" eaLnBrk="1" fontAlgn="auto" hangingPunct="1">
                <a:spcBef>
                  <a:spcPts val="0"/>
                </a:spcBef>
                <a:spcAft>
                  <a:spcPts val="0"/>
                </a:spcAft>
                <a:defRPr/>
              </a:pPr>
              <a:r>
                <a:rPr lang="en-US" sz="1600" dirty="0">
                  <a:solidFill>
                    <a:schemeClr val="accent2">
                      <a:lumMod val="75000"/>
                    </a:schemeClr>
                  </a:solidFill>
                  <a:latin typeface="Franklin Gothic Book" panose="020B0503020102020204" pitchFamily="34" charset="0"/>
                  <a:cs typeface="HelveticaNeueLT Std Lt"/>
                </a:rPr>
                <a:t>declining)</a:t>
              </a:r>
            </a:p>
          </p:txBody>
        </p:sp>
      </p:grpSp>
      <p:sp>
        <p:nvSpPr>
          <p:cNvPr id="11" name="TextBox 10"/>
          <p:cNvSpPr txBox="1"/>
          <p:nvPr/>
        </p:nvSpPr>
        <p:spPr>
          <a:xfrm>
            <a:off x="5695950" y="2085975"/>
            <a:ext cx="2997200" cy="1477963"/>
          </a:xfrm>
          <a:prstGeom prst="rect">
            <a:avLst/>
          </a:prstGeom>
          <a:noFill/>
        </p:spPr>
        <p:txBody>
          <a:bodyPr lIns="0" tIns="0" rIns="0" bIns="0">
            <a:spAutoFit/>
          </a:bodyPr>
          <a:lstStyle/>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Contains clusters that are more</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concentrated in the region and are</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growing. These clusters are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strengths that help a region</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stand out from the competition.</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Small, high-growth clusters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can be expected to become</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more dominant over time.</a:t>
            </a:r>
          </a:p>
        </p:txBody>
      </p:sp>
      <p:sp>
        <p:nvSpPr>
          <p:cNvPr id="47" name="TextBox 46"/>
          <p:cNvSpPr txBox="1"/>
          <p:nvPr/>
        </p:nvSpPr>
        <p:spPr>
          <a:xfrm>
            <a:off x="463550" y="2116138"/>
            <a:ext cx="3019425" cy="1293812"/>
          </a:xfrm>
          <a:prstGeom prst="rect">
            <a:avLst/>
          </a:prstGeom>
          <a:noFill/>
        </p:spPr>
        <p:txBody>
          <a:bodyPr lIns="0" tIns="0" rIns="0" bIns="0">
            <a:spAutoFit/>
          </a:bodyPr>
          <a:lstStyle/>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Contains clusters that are more</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concentrated in the region but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are declining (negative growth).</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These clusters typically fall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into the lower quadrant as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job losses cause a decline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in concentration.        </a:t>
            </a:r>
          </a:p>
        </p:txBody>
      </p:sp>
      <p:sp>
        <p:nvSpPr>
          <p:cNvPr id="48" name="TextBox 47"/>
          <p:cNvSpPr txBox="1"/>
          <p:nvPr/>
        </p:nvSpPr>
        <p:spPr>
          <a:xfrm>
            <a:off x="5695950" y="4294188"/>
            <a:ext cx="2914650" cy="1662112"/>
          </a:xfrm>
          <a:prstGeom prst="rect">
            <a:avLst/>
          </a:prstGeom>
          <a:noFill/>
        </p:spPr>
        <p:txBody>
          <a:bodyPr lIns="0" tIns="0" rIns="0" bIns="0">
            <a:spAutoFit/>
          </a:bodyPr>
          <a:lstStyle/>
          <a:p>
            <a:pPr eaLnBrk="1" fontAlgn="auto" hangingPunct="1">
              <a:spcBef>
                <a:spcPts val="0"/>
              </a:spcBef>
              <a:spcAft>
                <a:spcPts val="0"/>
              </a:spcAft>
              <a:defRPr/>
            </a:pPr>
            <a:r>
              <a:rPr lang="en-US" sz="1200" dirty="0">
                <a:solidFill>
                  <a:schemeClr val="tx1">
                    <a:lumMod val="65000"/>
                    <a:lumOff val="35000"/>
                  </a:schemeClr>
                </a:solidFill>
                <a:latin typeface="Franklin Gothic Book" panose="020B0503020102020204" pitchFamily="34" charset="0"/>
              </a:rPr>
              <a:t>	    </a:t>
            </a:r>
            <a:r>
              <a:rPr lang="en-US" sz="1200" dirty="0">
                <a:solidFill>
                  <a:schemeClr val="tx1">
                    <a:lumMod val="75000"/>
                    <a:lumOff val="25000"/>
                  </a:schemeClr>
                </a:solidFill>
                <a:latin typeface="Franklin Gothic Book" panose="020B0503020102020204" pitchFamily="34" charset="0"/>
              </a:rPr>
              <a:t>Contains clusters that are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under-represented in the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region but are growing, often</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quickly. If growth trends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continue, these clusters will</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eventually move into the top right</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quadrant. Clusters in this quadrant</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are considered emerging strengths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for the region.</a:t>
            </a:r>
          </a:p>
        </p:txBody>
      </p:sp>
      <p:sp>
        <p:nvSpPr>
          <p:cNvPr id="49" name="TextBox 48"/>
          <p:cNvSpPr txBox="1"/>
          <p:nvPr/>
        </p:nvSpPr>
        <p:spPr>
          <a:xfrm>
            <a:off x="711200" y="4235450"/>
            <a:ext cx="2776538" cy="2030413"/>
          </a:xfrm>
          <a:prstGeom prst="rect">
            <a:avLst/>
          </a:prstGeom>
          <a:noFill/>
        </p:spPr>
        <p:txBody>
          <a:bodyPr lIns="0" tIns="0" rIns="0" bIns="0">
            <a:spAutoFit/>
          </a:bodyPr>
          <a:lstStyle/>
          <a:p>
            <a:pPr eaLnBrk="1" fontAlgn="auto" hangingPunct="1">
              <a:spcBef>
                <a:spcPts val="0"/>
              </a:spcBef>
              <a:spcAft>
                <a:spcPts val="0"/>
              </a:spcAft>
              <a:defRPr/>
            </a:pPr>
            <a:r>
              <a:rPr lang="en-US" sz="1200" dirty="0">
                <a:solidFill>
                  <a:schemeClr val="tx1">
                    <a:lumMod val="65000"/>
                    <a:lumOff val="35000"/>
                  </a:schemeClr>
                </a:solidFill>
                <a:latin typeface="Franklin Gothic Book" panose="020B0503020102020204" pitchFamily="34" charset="0"/>
              </a:rPr>
              <a:t>  </a:t>
            </a:r>
            <a:r>
              <a:rPr lang="en-US" sz="1200" dirty="0">
                <a:solidFill>
                  <a:schemeClr val="tx1">
                    <a:lumMod val="75000"/>
                    <a:lumOff val="25000"/>
                  </a:schemeClr>
                </a:solidFill>
                <a:latin typeface="Franklin Gothic Book" panose="020B0503020102020204" pitchFamily="34" charset="0"/>
              </a:rPr>
              <a:t>Contains clusters that are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under-represented in the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region (low concentration)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and are also losing jobs.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Clusters in this region may </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indicate a gap in the workforce</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pipeline if local industries anticipate</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a future need. In general, clusters in this</a:t>
            </a:r>
          </a:p>
          <a:p>
            <a:pPr eaLnBrk="1" fontAlgn="auto" hangingPunct="1">
              <a:spcBef>
                <a:spcPts val="0"/>
              </a:spcBef>
              <a:spcAft>
                <a:spcPts val="0"/>
              </a:spcAft>
              <a:defRPr/>
            </a:pPr>
            <a:r>
              <a:rPr lang="en-US" sz="1200" dirty="0">
                <a:solidFill>
                  <a:schemeClr val="tx1">
                    <a:lumMod val="75000"/>
                    <a:lumOff val="25000"/>
                  </a:schemeClr>
                </a:solidFill>
                <a:latin typeface="Franklin Gothic Book" panose="020B0503020102020204" pitchFamily="34" charset="0"/>
              </a:rPr>
              <a:t>   quadrant show a lack of competitiveness. </a:t>
            </a:r>
          </a:p>
          <a:p>
            <a:pPr eaLnBrk="1" fontAlgn="auto" hangingPunct="1">
              <a:spcBef>
                <a:spcPts val="0"/>
              </a:spcBef>
              <a:spcAft>
                <a:spcPts val="0"/>
              </a:spcAft>
              <a:defRPr/>
            </a:pPr>
            <a:endParaRPr lang="en-US" sz="1200" dirty="0">
              <a:solidFill>
                <a:schemeClr val="tx1">
                  <a:lumMod val="75000"/>
                  <a:lumOff val="25000"/>
                </a:schemeClr>
              </a:solidFill>
              <a:latin typeface="Franklin Gothic Book" panose="020B0503020102020204" pitchFamily="34" charset="0"/>
            </a:endParaRPr>
          </a:p>
        </p:txBody>
      </p:sp>
      <p:sp>
        <p:nvSpPr>
          <p:cNvPr id="29714" name="Rectangle 29"/>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Tree>
    <p:extLst>
      <p:ext uri="{BB962C8B-B14F-4D97-AF65-F5344CB8AC3E}">
        <p14:creationId xmlns:p14="http://schemas.microsoft.com/office/powerpoint/2010/main" val="26009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Chart 33"/>
          <p:cNvGraphicFramePr>
            <a:graphicFrameLocks/>
          </p:cNvGraphicFramePr>
          <p:nvPr/>
        </p:nvGraphicFramePr>
        <p:xfrm>
          <a:off x="211138" y="1481138"/>
          <a:ext cx="8535987" cy="4592637"/>
        </p:xfrm>
        <a:graphic>
          <a:graphicData uri="http://schemas.openxmlformats.org/presentationml/2006/ole">
            <mc:AlternateContent xmlns:mc="http://schemas.openxmlformats.org/markup-compatibility/2006">
              <mc:Choice xmlns:v="urn:schemas-microsoft-com:vml" Requires="v">
                <p:oleObj spid="_x0000_s1100" name="Chart" r:id="rId4" imgW="8541236" imgH="4596782" progId="Excel.Chart.8">
                  <p:embed/>
                </p:oleObj>
              </mc:Choice>
              <mc:Fallback>
                <p:oleObj name="Chart" r:id="rId4" imgW="8541236" imgH="459678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1481138"/>
                        <a:ext cx="8535987" cy="459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Text Placeholder 9"/>
          <p:cNvSpPr>
            <a:spLocks noGrp="1"/>
          </p:cNvSpPr>
          <p:nvPr>
            <p:ph type="body" idx="28"/>
          </p:nvPr>
        </p:nvSpPr>
        <p:spPr>
          <a:xfrm>
            <a:off x="685800" y="690563"/>
            <a:ext cx="7772400" cy="452437"/>
          </a:xfrm>
        </p:spPr>
        <p:txBody>
          <a:bodyPr lIns="0" tIns="0" rIns="0" bIns="0"/>
          <a:lstStyle/>
          <a:p>
            <a:pPr>
              <a:spcBef>
                <a:spcPct val="0"/>
              </a:spcBef>
              <a:spcAft>
                <a:spcPct val="0"/>
              </a:spcAft>
            </a:pPr>
            <a:r>
              <a:rPr lang="en-US" altLang="en-US" dirty="0" smtClean="0">
                <a:solidFill>
                  <a:srgbClr val="208B9C"/>
                </a:solidFill>
              </a:rPr>
              <a:t>Industry and occupation</a:t>
            </a:r>
          </a:p>
        </p:txBody>
      </p:sp>
      <p:sp>
        <p:nvSpPr>
          <p:cNvPr id="31748"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1749" name="Rectangle 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1750" name="Rectangle 11"/>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13" name="Rectangle 12"/>
          <p:cNvSpPr>
            <a:spLocks noChangeArrowheads="1"/>
          </p:cNvSpPr>
          <p:nvPr/>
        </p:nvSpPr>
        <p:spPr bwMode="auto">
          <a:xfrm>
            <a:off x="5922963" y="6215063"/>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latin typeface="+mn-lt"/>
            </a:endParaRPr>
          </a:p>
        </p:txBody>
      </p:sp>
      <p:sp>
        <p:nvSpPr>
          <p:cNvPr id="31752" name="Rectangle 13"/>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1753" name="Rectangle 14"/>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1754" name="Text Placeholder 5"/>
          <p:cNvSpPr txBox="1">
            <a:spLocks/>
          </p:cNvSpPr>
          <p:nvPr/>
        </p:nvSpPr>
        <p:spPr bwMode="auto">
          <a:xfrm>
            <a:off x="3771900" y="6538913"/>
            <a:ext cx="424021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dirty="0">
                <a:latin typeface="Franklin Gothic Book" panose="020B0503020102020204" pitchFamily="34" charset="0"/>
              </a:rPr>
              <a:t>Note: Label includes cluster name, LQ 2014, and Employment 2014; NAICS 2012 definitions</a:t>
            </a:r>
          </a:p>
        </p:txBody>
      </p:sp>
      <p:sp>
        <p:nvSpPr>
          <p:cNvPr id="17" name="Title 1"/>
          <p:cNvSpPr txBox="1">
            <a:spLocks/>
          </p:cNvSpPr>
          <p:nvPr/>
        </p:nvSpPr>
        <p:spPr>
          <a:xfrm>
            <a:off x="669925" y="976313"/>
            <a:ext cx="7788275" cy="914400"/>
          </a:xfrm>
          <a:prstGeom prst="rect">
            <a:avLst/>
          </a:prstGeom>
        </p:spPr>
        <p:txBody>
          <a:bodyPr lIns="0" tIns="0" rIns="0" bIns="0"/>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fontAlgn="auto">
              <a:lnSpc>
                <a:spcPct val="100000"/>
              </a:lnSpc>
              <a:spcAft>
                <a:spcPts val="0"/>
              </a:spcAft>
              <a:defRPr/>
            </a:pPr>
            <a:r>
              <a:rPr lang="en-US" dirty="0" smtClean="0">
                <a:solidFill>
                  <a:schemeClr val="tx1">
                    <a:lumMod val="75000"/>
                    <a:lumOff val="25000"/>
                  </a:schemeClr>
                </a:solidFill>
                <a:latin typeface="Franklin Gothic Book"/>
              </a:rPr>
              <a:t>Industry cluster bubble chart</a:t>
            </a:r>
            <a:r>
              <a:rPr lang="en-US" sz="1600" dirty="0" smtClean="0">
                <a:solidFill>
                  <a:srgbClr val="0199A1"/>
                </a:solidFill>
                <a:latin typeface="Franklin Gothic Book"/>
              </a:rPr>
              <a:t/>
            </a:r>
            <a:br>
              <a:rPr lang="en-US" sz="1600" dirty="0" smtClean="0">
                <a:solidFill>
                  <a:srgbClr val="0199A1"/>
                </a:solidFill>
                <a:latin typeface="Franklin Gothic Book"/>
              </a:rPr>
            </a:br>
            <a:r>
              <a:rPr lang="en-US" sz="1600" dirty="0" smtClean="0">
                <a:solidFill>
                  <a:srgbClr val="0199A1"/>
                </a:solidFill>
                <a:latin typeface="Franklin Gothic Book"/>
              </a:rPr>
              <a:t/>
            </a:r>
            <a:br>
              <a:rPr lang="en-US" sz="1600" dirty="0" smtClean="0">
                <a:solidFill>
                  <a:srgbClr val="0199A1"/>
                </a:solidFill>
                <a:latin typeface="Franklin Gothic Book"/>
              </a:rPr>
            </a:br>
            <a:r>
              <a:rPr lang="en-US" sz="1600" dirty="0" smtClean="0">
                <a:solidFill>
                  <a:sysClr val="windowText" lastClr="000000">
                    <a:lumMod val="50000"/>
                    <a:lumOff val="50000"/>
                  </a:sysClr>
                </a:solidFill>
                <a:latin typeface="Franklin Gothic Book"/>
              </a:rPr>
              <a:t/>
            </a:r>
            <a:br>
              <a:rPr lang="en-US" sz="1600" dirty="0" smtClean="0">
                <a:solidFill>
                  <a:sysClr val="windowText" lastClr="000000">
                    <a:lumMod val="50000"/>
                    <a:lumOff val="50000"/>
                  </a:sysClr>
                </a:solidFill>
                <a:latin typeface="Franklin Gothic Book"/>
              </a:rPr>
            </a:br>
            <a:r>
              <a:rPr lang="en-US" sz="1600" dirty="0" smtClean="0">
                <a:solidFill>
                  <a:sysClr val="windowText" lastClr="000000">
                    <a:lumMod val="50000"/>
                    <a:lumOff val="50000"/>
                  </a:sysClr>
                </a:solidFill>
                <a:latin typeface="Franklin Gothic Book"/>
              </a:rPr>
              <a:t/>
            </a:r>
            <a:br>
              <a:rPr lang="en-US" sz="1600" dirty="0" smtClean="0">
                <a:solidFill>
                  <a:sysClr val="windowText" lastClr="000000">
                    <a:lumMod val="50000"/>
                    <a:lumOff val="50000"/>
                  </a:sysClr>
                </a:solidFill>
                <a:latin typeface="Franklin Gothic Book"/>
              </a:rPr>
            </a:br>
            <a:endParaRPr lang="en-US" dirty="0">
              <a:solidFill>
                <a:sysClr val="windowText" lastClr="000000">
                  <a:lumMod val="50000"/>
                  <a:lumOff val="50000"/>
                </a:sysClr>
              </a:solidFill>
              <a:latin typeface="Franklin Gothic Book"/>
            </a:endParaRPr>
          </a:p>
        </p:txBody>
      </p:sp>
      <p:grpSp>
        <p:nvGrpSpPr>
          <p:cNvPr id="25" name="Group 24"/>
          <p:cNvGrpSpPr/>
          <p:nvPr/>
        </p:nvGrpSpPr>
        <p:grpSpPr>
          <a:xfrm>
            <a:off x="1994478" y="6167806"/>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latin typeface="+mn-lt"/>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31757" name="TextBox 30"/>
          <p:cNvSpPr txBox="1">
            <a:spLocks noChangeArrowheads="1"/>
          </p:cNvSpPr>
          <p:nvPr/>
        </p:nvSpPr>
        <p:spPr bwMode="auto">
          <a:xfrm>
            <a:off x="1990725" y="6286867"/>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02</a:t>
            </a:r>
          </a:p>
        </p:txBody>
      </p:sp>
      <p:sp>
        <p:nvSpPr>
          <p:cNvPr id="31758" name="Text Placeholder 5"/>
          <p:cNvSpPr txBox="1">
            <a:spLocks/>
          </p:cNvSpPr>
          <p:nvPr/>
        </p:nvSpPr>
        <p:spPr bwMode="auto">
          <a:xfrm>
            <a:off x="3657600" y="6388100"/>
            <a:ext cx="435451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ts val="600"/>
              </a:spcBef>
              <a:spcAft>
                <a:spcPts val="1200"/>
              </a:spcAft>
              <a:buFont typeface="Arial" panose="020B0604020202020204" pitchFamily="34" charset="0"/>
              <a:buChar char="​"/>
            </a:pPr>
            <a:r>
              <a:rPr lang="en-US" altLang="en-US" sz="800" dirty="0">
                <a:latin typeface="Franklin Gothic Book" panose="020B0503020102020204" pitchFamily="34" charset="0"/>
              </a:rPr>
              <a:t>Source: EMSI Class of Worker 2014.4 (QCEW, non-QCEW, self-employed and extended proprietors). </a:t>
            </a:r>
          </a:p>
        </p:txBody>
      </p:sp>
      <p:cxnSp>
        <p:nvCxnSpPr>
          <p:cNvPr id="6" name="Straight Connector 5"/>
          <p:cNvCxnSpPr/>
          <p:nvPr/>
        </p:nvCxnSpPr>
        <p:spPr>
          <a:xfrm>
            <a:off x="8012113" y="4057650"/>
            <a:ext cx="0" cy="361950"/>
          </a:xfrm>
          <a:prstGeom prst="line">
            <a:avLst/>
          </a:prstGeom>
          <a:ln w="6350"/>
        </p:spPr>
        <p:style>
          <a:lnRef idx="1">
            <a:schemeClr val="accent1"/>
          </a:lnRef>
          <a:fillRef idx="0">
            <a:schemeClr val="accent1"/>
          </a:fillRef>
          <a:effectRef idx="0">
            <a:schemeClr val="accent1"/>
          </a:effectRef>
          <a:fontRef idx="minor">
            <a:schemeClr val="tx1"/>
          </a:fontRef>
        </p:style>
      </p:cxnSp>
      <p:graphicFrame>
        <p:nvGraphicFramePr>
          <p:cNvPr id="31760" name="Chart 34"/>
          <p:cNvGraphicFramePr>
            <a:graphicFrameLocks/>
          </p:cNvGraphicFramePr>
          <p:nvPr/>
        </p:nvGraphicFramePr>
        <p:xfrm>
          <a:off x="444500" y="1481138"/>
          <a:ext cx="8321675" cy="4665662"/>
        </p:xfrm>
        <a:graphic>
          <a:graphicData uri="http://schemas.openxmlformats.org/presentationml/2006/ole">
            <mc:AlternateContent xmlns:mc="http://schemas.openxmlformats.org/markup-compatibility/2006">
              <mc:Choice xmlns:v="urn:schemas-microsoft-com:vml" Requires="v">
                <p:oleObj spid="_x0000_s1101" name="Chart" r:id="rId6" imgW="8327858" imgH="4669941" progId="Excel.Chart.8">
                  <p:embed/>
                </p:oleObj>
              </mc:Choice>
              <mc:Fallback>
                <p:oleObj name="Chart" r:id="rId6" imgW="8327858" imgH="466994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 y="1481138"/>
                        <a:ext cx="8321675" cy="466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1"/>
          <p:cNvSpPr txBox="1"/>
          <p:nvPr/>
        </p:nvSpPr>
        <p:spPr>
          <a:xfrm rot="5400000">
            <a:off x="7104857" y="4183856"/>
            <a:ext cx="444500" cy="471487"/>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a:pPr>
            <a:r>
              <a:rPr lang="en-US" sz="3200" dirty="0" smtClean="0">
                <a:solidFill>
                  <a:schemeClr val="tx1">
                    <a:lumMod val="65000"/>
                    <a:lumOff val="35000"/>
                  </a:schemeClr>
                </a:solidFill>
              </a:rPr>
              <a:t>≈</a:t>
            </a:r>
            <a:endParaRPr lang="en-US" sz="3200" dirty="0">
              <a:solidFill>
                <a:schemeClr val="tx1">
                  <a:lumMod val="65000"/>
                  <a:lumOff val="35000"/>
                </a:schemeClr>
              </a:solidFill>
            </a:endParaRPr>
          </a:p>
        </p:txBody>
      </p:sp>
      <p:sp>
        <p:nvSpPr>
          <p:cNvPr id="31762" name="TextBox 8"/>
          <p:cNvSpPr txBox="1">
            <a:spLocks noChangeArrowheads="1"/>
          </p:cNvSpPr>
          <p:nvPr/>
        </p:nvSpPr>
        <p:spPr bwMode="auto">
          <a:xfrm>
            <a:off x="7386638" y="4413250"/>
            <a:ext cx="1423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b="1" dirty="0"/>
              <a:t>100%                    110%</a:t>
            </a:r>
          </a:p>
        </p:txBody>
      </p:sp>
      <p:sp>
        <p:nvSpPr>
          <p:cNvPr id="45" name="TextBox 1"/>
          <p:cNvSpPr txBox="1"/>
          <p:nvPr/>
        </p:nvSpPr>
        <p:spPr>
          <a:xfrm>
            <a:off x="7350125" y="5514975"/>
            <a:ext cx="1122363" cy="2190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Emerging</a:t>
            </a:r>
          </a:p>
        </p:txBody>
      </p:sp>
      <p:sp>
        <p:nvSpPr>
          <p:cNvPr id="42" name="TextBox 1"/>
          <p:cNvSpPr txBox="1"/>
          <p:nvPr/>
        </p:nvSpPr>
        <p:spPr>
          <a:xfrm>
            <a:off x="871538" y="1679575"/>
            <a:ext cx="1120775" cy="2190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Mature</a:t>
            </a:r>
          </a:p>
        </p:txBody>
      </p:sp>
      <p:sp>
        <p:nvSpPr>
          <p:cNvPr id="43" name="TextBox 1"/>
          <p:cNvSpPr txBox="1"/>
          <p:nvPr/>
        </p:nvSpPr>
        <p:spPr>
          <a:xfrm>
            <a:off x="7350125" y="1671638"/>
            <a:ext cx="1122363" cy="2190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Star</a:t>
            </a:r>
          </a:p>
        </p:txBody>
      </p:sp>
      <p:sp>
        <p:nvSpPr>
          <p:cNvPr id="44" name="TextBox 1"/>
          <p:cNvSpPr txBox="1"/>
          <p:nvPr/>
        </p:nvSpPr>
        <p:spPr>
          <a:xfrm>
            <a:off x="842963" y="5451475"/>
            <a:ext cx="1222375" cy="2825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Transforming</a:t>
            </a:r>
          </a:p>
        </p:txBody>
      </p:sp>
      <p:sp>
        <p:nvSpPr>
          <p:cNvPr id="31767" name="Rectangle 35"/>
          <p:cNvSpPr>
            <a:spLocks noChangeArrowheads="1"/>
          </p:cNvSpPr>
          <p:nvPr/>
        </p:nvSpPr>
        <p:spPr bwMode="auto">
          <a:xfrm>
            <a:off x="5924550" y="6213475"/>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1768" name="TextBox 1"/>
          <p:cNvSpPr txBox="1">
            <a:spLocks noChangeArrowheads="1"/>
          </p:cNvSpPr>
          <p:nvPr/>
        </p:nvSpPr>
        <p:spPr bwMode="auto">
          <a:xfrm>
            <a:off x="2217738" y="3941763"/>
            <a:ext cx="18938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t>Biomedical/Biotechnical, </a:t>
            </a:r>
            <a:r>
              <a:rPr lang="en-US" altLang="en-US" sz="900" dirty="0">
                <a:solidFill>
                  <a:srgbClr val="C00000"/>
                </a:solidFill>
              </a:rPr>
              <a:t>1.32</a:t>
            </a:r>
            <a:r>
              <a:rPr lang="en-US" altLang="en-US" sz="900" dirty="0"/>
              <a:t>, 6,624</a:t>
            </a:r>
          </a:p>
        </p:txBody>
      </p:sp>
      <p:cxnSp>
        <p:nvCxnSpPr>
          <p:cNvPr id="4" name="Straight Connector 3"/>
          <p:cNvCxnSpPr>
            <a:stCxn id="31768" idx="3"/>
          </p:cNvCxnSpPr>
          <p:nvPr/>
        </p:nvCxnSpPr>
        <p:spPr>
          <a:xfrm>
            <a:off x="4111625" y="4057650"/>
            <a:ext cx="42068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07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p:cNvSpPr txBox="1"/>
          <p:nvPr/>
        </p:nvSpPr>
        <p:spPr>
          <a:xfrm>
            <a:off x="862013" y="1504950"/>
            <a:ext cx="1122362" cy="2190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Mature</a:t>
            </a:r>
          </a:p>
        </p:txBody>
      </p:sp>
      <p:sp>
        <p:nvSpPr>
          <p:cNvPr id="37" name="TextBox 1"/>
          <p:cNvSpPr txBox="1"/>
          <p:nvPr/>
        </p:nvSpPr>
        <p:spPr>
          <a:xfrm>
            <a:off x="862013" y="5280025"/>
            <a:ext cx="1222375" cy="2825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defRPr/>
            </a:pPr>
            <a:r>
              <a:rPr lang="en-US" sz="1200" b="1" dirty="0">
                <a:solidFill>
                  <a:schemeClr val="tx1">
                    <a:lumMod val="75000"/>
                    <a:lumOff val="25000"/>
                  </a:schemeClr>
                </a:solidFill>
              </a:rPr>
              <a:t>Transforming</a:t>
            </a:r>
          </a:p>
        </p:txBody>
      </p:sp>
      <p:sp>
        <p:nvSpPr>
          <p:cNvPr id="33796" name="Text Placeholder 9"/>
          <p:cNvSpPr>
            <a:spLocks noGrp="1"/>
          </p:cNvSpPr>
          <p:nvPr>
            <p:ph type="body" idx="28"/>
          </p:nvPr>
        </p:nvSpPr>
        <p:spPr>
          <a:xfrm>
            <a:off x="685800" y="590550"/>
            <a:ext cx="7772400" cy="452438"/>
          </a:xfrm>
        </p:spPr>
        <p:txBody>
          <a:bodyPr lIns="0" tIns="0" rIns="0" bIns="0"/>
          <a:lstStyle/>
          <a:p>
            <a:pPr>
              <a:spcBef>
                <a:spcPct val="0"/>
              </a:spcBef>
              <a:spcAft>
                <a:spcPct val="0"/>
              </a:spcAft>
            </a:pPr>
            <a:r>
              <a:rPr lang="en-US" altLang="en-US" dirty="0" smtClean="0">
                <a:solidFill>
                  <a:srgbClr val="208B9C"/>
                </a:solidFill>
              </a:rPr>
              <a:t>Industry and occupation</a:t>
            </a:r>
          </a:p>
        </p:txBody>
      </p:sp>
      <p:sp>
        <p:nvSpPr>
          <p:cNvPr id="33797"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rgbClr val="000000"/>
              </a:solidFill>
            </a:endParaRPr>
          </a:p>
        </p:txBody>
      </p:sp>
      <p:sp>
        <p:nvSpPr>
          <p:cNvPr id="33798" name="Rectangle 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rgbClr val="000000"/>
              </a:solidFill>
            </a:endParaRPr>
          </a:p>
        </p:txBody>
      </p:sp>
      <p:sp>
        <p:nvSpPr>
          <p:cNvPr id="33799" name="Rectangle 11"/>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rgbClr val="000000"/>
              </a:solidFill>
            </a:endParaRPr>
          </a:p>
        </p:txBody>
      </p:sp>
      <p:sp>
        <p:nvSpPr>
          <p:cNvPr id="13" name="Rectangle 12"/>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solidFill>
                <a:prstClr val="black"/>
              </a:solidFill>
              <a:latin typeface="+mn-lt"/>
            </a:endParaRPr>
          </a:p>
        </p:txBody>
      </p:sp>
      <p:sp>
        <p:nvSpPr>
          <p:cNvPr id="33801" name="Rectangle 13"/>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rgbClr val="000000"/>
              </a:solidFill>
            </a:endParaRPr>
          </a:p>
        </p:txBody>
      </p:sp>
      <p:sp>
        <p:nvSpPr>
          <p:cNvPr id="33802" name="Rectangle 14"/>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rgbClr val="000000"/>
              </a:solidFill>
            </a:endParaRPr>
          </a:p>
        </p:txBody>
      </p:sp>
      <p:sp>
        <p:nvSpPr>
          <p:cNvPr id="33803" name="Text Placeholder 5"/>
          <p:cNvSpPr txBox="1">
            <a:spLocks/>
          </p:cNvSpPr>
          <p:nvPr/>
        </p:nvSpPr>
        <p:spPr bwMode="auto">
          <a:xfrm>
            <a:off x="3759200" y="6535738"/>
            <a:ext cx="394335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600"/>
              </a:spcBef>
              <a:spcAft>
                <a:spcPts val="1200"/>
              </a:spcAft>
              <a:buFont typeface="Arial" panose="020B0604020202020204" pitchFamily="34" charset="0"/>
              <a:buChar char="​"/>
            </a:pPr>
            <a:r>
              <a:rPr lang="en-US" altLang="en-US" sz="800" dirty="0">
                <a:latin typeface="Franklin Gothic Book" panose="020B0503020102020204" pitchFamily="34" charset="0"/>
              </a:rPr>
              <a:t>Note: Label includes cluster name, LQ 2014, and Employment 2014; NAICS 2012 definition</a:t>
            </a:r>
          </a:p>
        </p:txBody>
      </p:sp>
      <p:sp>
        <p:nvSpPr>
          <p:cNvPr id="17" name="Title 1"/>
          <p:cNvSpPr txBox="1">
            <a:spLocks/>
          </p:cNvSpPr>
          <p:nvPr/>
        </p:nvSpPr>
        <p:spPr>
          <a:xfrm>
            <a:off x="655638" y="833438"/>
            <a:ext cx="7788275" cy="496887"/>
          </a:xfrm>
          <a:prstGeom prst="rect">
            <a:avLst/>
          </a:prstGeom>
        </p:spPr>
        <p:txBody>
          <a:bodyPr lIns="0" tIns="0" rIns="0" bIns="0"/>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pPr fontAlgn="auto">
              <a:lnSpc>
                <a:spcPct val="100000"/>
              </a:lnSpc>
              <a:spcAft>
                <a:spcPts val="0"/>
              </a:spcAft>
              <a:defRPr/>
            </a:pPr>
            <a:r>
              <a:rPr lang="en-US" sz="3200" dirty="0" smtClean="0">
                <a:solidFill>
                  <a:schemeClr val="tx1">
                    <a:lumMod val="75000"/>
                    <a:lumOff val="25000"/>
                  </a:schemeClr>
                </a:solidFill>
                <a:latin typeface="Franklin Gothic Book"/>
              </a:rPr>
              <a:t>Manufacturing sub-cluster bubble chart</a:t>
            </a:r>
            <a:endParaRPr lang="en-US" sz="3200" dirty="0">
              <a:solidFill>
                <a:sysClr val="windowText" lastClr="000000">
                  <a:lumMod val="50000"/>
                  <a:lumOff val="50000"/>
                </a:sysClr>
              </a:solidFill>
              <a:latin typeface="Franklin Gothic Book"/>
            </a:endParaRPr>
          </a:p>
        </p:txBody>
      </p:sp>
      <p:grpSp>
        <p:nvGrpSpPr>
          <p:cNvPr id="25" name="Group 24"/>
          <p:cNvGrpSpPr/>
          <p:nvPr/>
        </p:nvGrpSpPr>
        <p:grpSpPr>
          <a:xfrm>
            <a:off x="1994478" y="6167806"/>
            <a:ext cx="1229008" cy="119062"/>
            <a:chOff x="685800" y="6165890"/>
            <a:chExt cx="1229008" cy="119062"/>
          </a:xfrm>
          <a:solidFill>
            <a:srgbClr val="208B9C"/>
          </a:solidFill>
        </p:grpSpPr>
        <p:sp>
          <p:nvSpPr>
            <p:cNvPr id="29"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latin typeface="+mn-lt"/>
              </a:endParaRPr>
            </a:p>
          </p:txBody>
        </p:sp>
        <p:sp>
          <p:nvSpPr>
            <p:cNvPr id="30"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33806" name="TextBox 30"/>
          <p:cNvSpPr txBox="1">
            <a:spLocks noChangeArrowheads="1"/>
          </p:cNvSpPr>
          <p:nvPr/>
        </p:nvSpPr>
        <p:spPr bwMode="auto">
          <a:xfrm>
            <a:off x="1998662" y="6288087"/>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02</a:t>
            </a:r>
          </a:p>
        </p:txBody>
      </p:sp>
      <p:sp>
        <p:nvSpPr>
          <p:cNvPr id="33807" name="Text Placeholder 5"/>
          <p:cNvSpPr txBox="1">
            <a:spLocks/>
          </p:cNvSpPr>
          <p:nvPr/>
        </p:nvSpPr>
        <p:spPr bwMode="auto">
          <a:xfrm>
            <a:off x="3681413" y="6388100"/>
            <a:ext cx="43180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9863" indent="-169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346075" indent="-176213">
              <a:spcBef>
                <a:spcPct val="20000"/>
              </a:spcBef>
              <a:buFont typeface="Arial" panose="020B0604020202020204" pitchFamily="34" charset="0"/>
              <a:buChar char="»"/>
              <a:defRPr sz="2000">
                <a:solidFill>
                  <a:schemeClr val="tx1"/>
                </a:solidFill>
                <a:latin typeface="Calibri" panose="020F0502020204030204" pitchFamily="34" charset="0"/>
              </a:defRPr>
            </a:lvl5pPr>
            <a:lvl6pPr marL="8032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2604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17176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174875" indent="-1762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ts val="600"/>
              </a:spcBef>
              <a:spcAft>
                <a:spcPts val="1200"/>
              </a:spcAft>
              <a:buFont typeface="Arial" panose="020B0604020202020204" pitchFamily="34" charset="0"/>
              <a:buChar char="​"/>
            </a:pPr>
            <a:r>
              <a:rPr lang="en-US" altLang="en-US" sz="800" dirty="0">
                <a:latin typeface="Franklin Gothic Book" panose="020B0503020102020204" pitchFamily="34" charset="0"/>
              </a:rPr>
              <a:t>Source: EMSI Class of Worker 2014.4 (QCEW, non-QCEW, self-employed and extended proprietors). </a:t>
            </a:r>
          </a:p>
        </p:txBody>
      </p:sp>
      <p:sp>
        <p:nvSpPr>
          <p:cNvPr id="36" name="TextBox 1"/>
          <p:cNvSpPr txBox="1"/>
          <p:nvPr/>
        </p:nvSpPr>
        <p:spPr>
          <a:xfrm>
            <a:off x="7340600" y="1504950"/>
            <a:ext cx="1120775" cy="2190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Star</a:t>
            </a:r>
          </a:p>
        </p:txBody>
      </p:sp>
      <p:sp>
        <p:nvSpPr>
          <p:cNvPr id="38" name="TextBox 1"/>
          <p:cNvSpPr txBox="1"/>
          <p:nvPr/>
        </p:nvSpPr>
        <p:spPr>
          <a:xfrm>
            <a:off x="7334250" y="5343525"/>
            <a:ext cx="1122363" cy="219075"/>
          </a:xfrm>
          <a:prstGeom prst="rect">
            <a:avLst/>
          </a:prstGeom>
          <a:solidFill>
            <a:schemeClr val="bg1">
              <a:lumMod val="85000"/>
            </a:schemeClr>
          </a:solidFill>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r>
              <a:rPr lang="en-US" sz="1400" b="1" dirty="0">
                <a:solidFill>
                  <a:schemeClr val="tx1">
                    <a:lumMod val="75000"/>
                    <a:lumOff val="25000"/>
                  </a:schemeClr>
                </a:solidFill>
              </a:rPr>
              <a:t>Emerging</a:t>
            </a:r>
          </a:p>
        </p:txBody>
      </p:sp>
      <p:graphicFrame>
        <p:nvGraphicFramePr>
          <p:cNvPr id="33810" name="Chart 21"/>
          <p:cNvGraphicFramePr>
            <a:graphicFrameLocks/>
          </p:cNvGraphicFramePr>
          <p:nvPr/>
        </p:nvGraphicFramePr>
        <p:xfrm>
          <a:off x="449263" y="1304925"/>
          <a:ext cx="8345487" cy="4618038"/>
        </p:xfrm>
        <a:graphic>
          <a:graphicData uri="http://schemas.openxmlformats.org/presentationml/2006/ole">
            <mc:AlternateContent xmlns:mc="http://schemas.openxmlformats.org/markup-compatibility/2006">
              <mc:Choice xmlns:v="urn:schemas-microsoft-com:vml" Requires="v">
                <p:oleObj spid="_x0000_s2087" name="Chart" r:id="rId4" imgW="8352244" imgH="4621169" progId="Excel.Chart.8">
                  <p:embed/>
                </p:oleObj>
              </mc:Choice>
              <mc:Fallback>
                <p:oleObj name="Chart" r:id="rId4" imgW="8352244" imgH="462116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1304925"/>
                        <a:ext cx="8345487" cy="461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Connector 2"/>
          <p:cNvCxnSpPr/>
          <p:nvPr/>
        </p:nvCxnSpPr>
        <p:spPr>
          <a:xfrm flipH="1" flipV="1">
            <a:off x="1701800" y="4849813"/>
            <a:ext cx="1588" cy="19050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3812" name="Rectangle 25"/>
          <p:cNvSpPr>
            <a:spLocks noChangeArrowheads="1"/>
          </p:cNvSpPr>
          <p:nvPr/>
        </p:nvSpPr>
        <p:spPr bwMode="auto">
          <a:xfrm>
            <a:off x="5924550" y="6219825"/>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3813" name="TextBox 4"/>
          <p:cNvSpPr txBox="1">
            <a:spLocks noChangeArrowheads="1"/>
          </p:cNvSpPr>
          <p:nvPr/>
        </p:nvSpPr>
        <p:spPr bwMode="auto">
          <a:xfrm>
            <a:off x="646113" y="5921375"/>
            <a:ext cx="5946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dirty="0">
                <a:latin typeface="Franklin Gothic Book" panose="020B0503020102020204" pitchFamily="34" charset="0"/>
              </a:rPr>
              <a:t>Note: Elec. Equipment, App. &amp; Component Mfg. and Computer &amp; Electronic Product Mfg. subclusters have too few jobs.</a:t>
            </a:r>
          </a:p>
        </p:txBody>
      </p:sp>
    </p:spTree>
    <p:extLst>
      <p:ext uri="{BB962C8B-B14F-4D97-AF65-F5344CB8AC3E}">
        <p14:creationId xmlns:p14="http://schemas.microsoft.com/office/powerpoint/2010/main" val="173694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4"/>
          <p:cNvSpPr>
            <a:spLocks noGrp="1"/>
          </p:cNvSpPr>
          <p:nvPr>
            <p:ph type="body" idx="28"/>
          </p:nvPr>
        </p:nvSpPr>
        <p:spPr>
          <a:xfrm>
            <a:off x="685800" y="690563"/>
            <a:ext cx="7772400" cy="452437"/>
          </a:xfrm>
        </p:spPr>
        <p:txBody>
          <a:bodyPr lIns="0" tIns="0" rIns="0" bIns="0"/>
          <a:lstStyle/>
          <a:p>
            <a:pPr>
              <a:spcBef>
                <a:spcPct val="0"/>
              </a:spcBef>
              <a:spcAft>
                <a:spcPct val="0"/>
              </a:spcAft>
            </a:pPr>
            <a:r>
              <a:rPr lang="en-US" altLang="en-US" dirty="0" smtClean="0">
                <a:solidFill>
                  <a:srgbClr val="208B9C"/>
                </a:solidFill>
              </a:rPr>
              <a:t>Industry cluster analysis</a:t>
            </a:r>
          </a:p>
        </p:txBody>
      </p:sp>
      <p:sp>
        <p:nvSpPr>
          <p:cNvPr id="35843" name="Rectangle 9"/>
          <p:cNvSpPr>
            <a:spLocks noChangeArrowheads="1"/>
          </p:cNvSpPr>
          <p:nvPr/>
        </p:nvSpPr>
        <p:spPr bwMode="auto">
          <a:xfrm>
            <a:off x="1993900" y="6218238"/>
            <a:ext cx="1230313"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5844" name="Rectangle 47"/>
          <p:cNvSpPr>
            <a:spLocks noChangeArrowheads="1"/>
          </p:cNvSpPr>
          <p:nvPr/>
        </p:nvSpPr>
        <p:spPr bwMode="auto">
          <a:xfrm>
            <a:off x="33035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5845" name="Rectangle 48"/>
          <p:cNvSpPr>
            <a:spLocks noChangeArrowheads="1"/>
          </p:cNvSpPr>
          <p:nvPr/>
        </p:nvSpPr>
        <p:spPr bwMode="auto">
          <a:xfrm>
            <a:off x="4611688"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51" name="Rectangle 50"/>
          <p:cNvSpPr>
            <a:spLocks noChangeArrowheads="1"/>
          </p:cNvSpPr>
          <p:nvPr/>
        </p:nvSpPr>
        <p:spPr bwMode="auto">
          <a:xfrm>
            <a:off x="5919788" y="6218238"/>
            <a:ext cx="1230312" cy="66675"/>
          </a:xfrm>
          <a:prstGeom prst="rect">
            <a:avLst/>
          </a:prstGeom>
          <a:solidFill>
            <a:schemeClr val="tx2">
              <a:lumMod val="20000"/>
              <a:lumOff val="80000"/>
            </a:schemeClr>
          </a:solidFill>
          <a:ln>
            <a:noFill/>
          </a:ln>
        </p:spPr>
        <p:txBody>
          <a:bodyPr/>
          <a:lstStyle/>
          <a:p>
            <a:pPr eaLnBrk="1" fontAlgn="auto" hangingPunct="1">
              <a:spcBef>
                <a:spcPts val="0"/>
              </a:spcBef>
              <a:spcAft>
                <a:spcPts val="0"/>
              </a:spcAft>
              <a:defRPr/>
            </a:pPr>
            <a:endParaRPr lang="en-US" dirty="0">
              <a:latin typeface="+mn-lt"/>
            </a:endParaRPr>
          </a:p>
        </p:txBody>
      </p:sp>
      <p:sp>
        <p:nvSpPr>
          <p:cNvPr id="35847" name="Rectangle 51"/>
          <p:cNvSpPr>
            <a:spLocks noChangeArrowheads="1"/>
          </p:cNvSpPr>
          <p:nvPr/>
        </p:nvSpPr>
        <p:spPr bwMode="auto">
          <a:xfrm>
            <a:off x="7229475"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5848" name="Rectangle 52"/>
          <p:cNvSpPr>
            <a:spLocks noChangeArrowheads="1"/>
          </p:cNvSpPr>
          <p:nvPr/>
        </p:nvSpPr>
        <p:spPr bwMode="auto">
          <a:xfrm>
            <a:off x="685800" y="6218238"/>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grpSp>
        <p:nvGrpSpPr>
          <p:cNvPr id="54" name="Group 53"/>
          <p:cNvGrpSpPr/>
          <p:nvPr/>
        </p:nvGrpSpPr>
        <p:grpSpPr>
          <a:xfrm>
            <a:off x="2000431" y="6163273"/>
            <a:ext cx="1229008" cy="119062"/>
            <a:chOff x="685800" y="6165890"/>
            <a:chExt cx="1229008" cy="119062"/>
          </a:xfrm>
          <a:solidFill>
            <a:srgbClr val="208B9C"/>
          </a:solidFill>
        </p:grpSpPr>
        <p:sp>
          <p:nvSpPr>
            <p:cNvPr id="55" name="Rectangle 9"/>
            <p:cNvSpPr>
              <a:spLocks noChangeArrowheads="1"/>
            </p:cNvSpPr>
            <p:nvPr/>
          </p:nvSpPr>
          <p:spPr bwMode="auto">
            <a:xfrm>
              <a:off x="685800" y="6218276"/>
              <a:ext cx="1229008" cy="66675"/>
            </a:xfrm>
            <a:prstGeom prst="rect">
              <a:avLst/>
            </a:prstGeom>
            <a:grpFill/>
            <a:ln>
              <a:noFill/>
            </a:ln>
          </p:spPr>
          <p:txBody>
            <a:bodyPr/>
            <a:lstStyle/>
            <a:p>
              <a:pPr eaLnBrk="1" fontAlgn="auto" hangingPunct="1">
                <a:spcBef>
                  <a:spcPts val="0"/>
                </a:spcBef>
                <a:spcAft>
                  <a:spcPts val="0"/>
                </a:spcAft>
                <a:defRPr/>
              </a:pPr>
              <a:endParaRPr lang="en-US" dirty="0">
                <a:latin typeface="+mn-lt"/>
              </a:endParaRPr>
            </a:p>
          </p:txBody>
        </p:sp>
        <p:sp>
          <p:nvSpPr>
            <p:cNvPr id="56" name="Freeform 8"/>
            <p:cNvSpPr>
              <a:spLocks/>
            </p:cNvSpPr>
            <p:nvPr/>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35850" name="TextBox 56"/>
          <p:cNvSpPr txBox="1">
            <a:spLocks noChangeArrowheads="1"/>
          </p:cNvSpPr>
          <p:nvPr/>
        </p:nvSpPr>
        <p:spPr bwMode="auto">
          <a:xfrm>
            <a:off x="2000250" y="6294438"/>
            <a:ext cx="1228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dirty="0">
                <a:solidFill>
                  <a:srgbClr val="208B9C"/>
                </a:solidFill>
                <a:latin typeface="Franklin Gothic Demi Cond" panose="020B0706030402020204" pitchFamily="34" charset="0"/>
              </a:rPr>
              <a:t>section 02</a:t>
            </a:r>
          </a:p>
        </p:txBody>
      </p:sp>
      <p:sp>
        <p:nvSpPr>
          <p:cNvPr id="35851" name="Rectangle 57"/>
          <p:cNvSpPr>
            <a:spLocks noChangeArrowheads="1"/>
          </p:cNvSpPr>
          <p:nvPr/>
        </p:nvSpPr>
        <p:spPr bwMode="auto">
          <a:xfrm>
            <a:off x="5922963" y="6223000"/>
            <a:ext cx="1228725" cy="666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p:txBody>
      </p:sp>
      <p:sp>
        <p:nvSpPr>
          <p:cNvPr id="35852" name="TextBox 26"/>
          <p:cNvSpPr txBox="1">
            <a:spLocks noChangeArrowheads="1"/>
          </p:cNvSpPr>
          <p:nvPr/>
        </p:nvSpPr>
        <p:spPr bwMode="auto">
          <a:xfrm>
            <a:off x="563563" y="6462713"/>
            <a:ext cx="7845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latin typeface="Franklin Gothic Book" panose="020B0503020102020204" pitchFamily="34" charset="0"/>
              </a:rPr>
              <a:t>NOTE:  The first number after each cluster represents its location quotient while the second number represents the number of total jobs (full and part time jobs by place of work) in that cluster in the region in 2014. The clusters are sorted in decreasing order by location quotient.</a:t>
            </a:r>
          </a:p>
        </p:txBody>
      </p:sp>
      <p:grpSp>
        <p:nvGrpSpPr>
          <p:cNvPr id="35853" name="Group 27"/>
          <p:cNvGrpSpPr>
            <a:grpSpLocks/>
          </p:cNvGrpSpPr>
          <p:nvPr/>
        </p:nvGrpSpPr>
        <p:grpSpPr bwMode="auto">
          <a:xfrm>
            <a:off x="676275" y="1004888"/>
            <a:ext cx="7794625" cy="4776787"/>
            <a:chOff x="676275" y="1365249"/>
            <a:chExt cx="7794585" cy="4777122"/>
          </a:xfrm>
        </p:grpSpPr>
        <p:cxnSp>
          <p:nvCxnSpPr>
            <p:cNvPr id="30" name="Straight Connector 29"/>
            <p:cNvCxnSpPr/>
            <p:nvPr/>
          </p:nvCxnSpPr>
          <p:spPr>
            <a:xfrm flipV="1">
              <a:off x="676275" y="3775243"/>
              <a:ext cx="7348500" cy="4762"/>
            </a:xfrm>
            <a:prstGeom prst="line">
              <a:avLst/>
            </a:prstGeom>
            <a:ln w="2317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a:xfrm rot="5400000">
              <a:off x="7991420" y="3522831"/>
              <a:ext cx="466758" cy="49212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TextBox 31"/>
            <p:cNvSpPr txBox="1"/>
            <p:nvPr/>
          </p:nvSpPr>
          <p:spPr>
            <a:xfrm>
              <a:off x="4198920" y="3629183"/>
              <a:ext cx="3868717" cy="292120"/>
            </a:xfrm>
            <a:prstGeom prst="rect">
              <a:avLst/>
            </a:prstGeom>
            <a:noFill/>
          </p:spPr>
          <p:txBody>
            <a:bodyPr>
              <a:spAutoFit/>
            </a:bodyPr>
            <a:lstStyle/>
            <a:p>
              <a:pPr algn="r" eaLnBrk="1" fontAlgn="auto" hangingPunct="1">
                <a:spcBef>
                  <a:spcPts val="0"/>
                </a:spcBef>
                <a:spcAft>
                  <a:spcPts val="0"/>
                </a:spcAft>
                <a:defRPr/>
              </a:pPr>
              <a:r>
                <a:rPr lang="en-US" sz="1300" b="1" dirty="0">
                  <a:solidFill>
                    <a:schemeClr val="tx1">
                      <a:lumMod val="75000"/>
                      <a:lumOff val="25000"/>
                    </a:schemeClr>
                  </a:solidFill>
                  <a:latin typeface="+mn-lt"/>
                  <a:cs typeface="Calibri" panose="020F0502020204030204" pitchFamily="34" charset="0"/>
                </a:rPr>
                <a:t>Percent Growth in Specialization </a:t>
              </a:r>
            </a:p>
          </p:txBody>
        </p:sp>
        <p:grpSp>
          <p:nvGrpSpPr>
            <p:cNvPr id="35895" name="Group 32"/>
            <p:cNvGrpSpPr>
              <a:grpSpLocks/>
            </p:cNvGrpSpPr>
            <p:nvPr/>
          </p:nvGrpSpPr>
          <p:grpSpPr bwMode="auto">
            <a:xfrm rot="-5400000">
              <a:off x="2181354" y="3464383"/>
              <a:ext cx="4777122" cy="578854"/>
              <a:chOff x="523430" y="3751258"/>
              <a:chExt cx="7982330" cy="578854"/>
            </a:xfrm>
          </p:grpSpPr>
          <p:cxnSp>
            <p:nvCxnSpPr>
              <p:cNvPr id="35" name="Straight Connector 34"/>
              <p:cNvCxnSpPr/>
              <p:nvPr/>
            </p:nvCxnSpPr>
            <p:spPr>
              <a:xfrm rot="5400000" flipV="1">
                <a:off x="4241093" y="312909"/>
                <a:ext cx="3175" cy="7443809"/>
              </a:xfrm>
              <a:prstGeom prst="line">
                <a:avLst/>
              </a:prstGeom>
              <a:ln w="2317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rot="5400000">
                <a:off x="7770370" y="3597349"/>
                <a:ext cx="579435" cy="88604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4" name="TextBox 33"/>
            <p:cNvSpPr txBox="1"/>
            <p:nvPr/>
          </p:nvSpPr>
          <p:spPr>
            <a:xfrm rot="16200000">
              <a:off x="3421756" y="2575814"/>
              <a:ext cx="2284573" cy="292099"/>
            </a:xfrm>
            <a:prstGeom prst="rect">
              <a:avLst/>
            </a:prstGeom>
            <a:noFill/>
          </p:spPr>
          <p:txBody>
            <a:bodyPr>
              <a:spAutoFit/>
            </a:bodyPr>
            <a:lstStyle/>
            <a:p>
              <a:pPr algn="ctr" eaLnBrk="1" fontAlgn="auto" hangingPunct="1">
                <a:spcBef>
                  <a:spcPts val="0"/>
                </a:spcBef>
                <a:spcAft>
                  <a:spcPts val="0"/>
                </a:spcAft>
                <a:defRPr/>
              </a:pPr>
              <a:r>
                <a:rPr lang="en-US" sz="1300" b="1" dirty="0">
                  <a:solidFill>
                    <a:schemeClr val="tx1">
                      <a:lumMod val="75000"/>
                      <a:lumOff val="25000"/>
                    </a:schemeClr>
                  </a:solidFill>
                  <a:latin typeface="+mn-lt"/>
                </a:rPr>
                <a:t>Level of Specialization</a:t>
              </a:r>
            </a:p>
          </p:txBody>
        </p:sp>
      </p:grpSp>
      <p:graphicFrame>
        <p:nvGraphicFramePr>
          <p:cNvPr id="37" name="Table 36"/>
          <p:cNvGraphicFramePr>
            <a:graphicFrameLocks noGrp="1"/>
          </p:cNvGraphicFramePr>
          <p:nvPr/>
        </p:nvGraphicFramePr>
        <p:xfrm>
          <a:off x="693738" y="976313"/>
          <a:ext cx="3497262" cy="2176461"/>
        </p:xfrm>
        <a:graphic>
          <a:graphicData uri="http://schemas.openxmlformats.org/drawingml/2006/table">
            <a:tbl>
              <a:tblPr firstRow="1" bandRow="1">
                <a:tableStyleId>{5C22544A-7EE6-4342-B048-85BDC9FD1C3A}</a:tableStyleId>
              </a:tblPr>
              <a:tblGrid>
                <a:gridCol w="3497262"/>
              </a:tblGrid>
              <a:tr h="306782">
                <a:tc>
                  <a:txBody>
                    <a:bodyPr/>
                    <a:lstStyle/>
                    <a:p>
                      <a:pPr algn="l"/>
                      <a:r>
                        <a:rPr lang="en-US" sz="1400" b="0" dirty="0" smtClean="0">
                          <a:latin typeface="Franklin Gothic Demi Cond" panose="020B0706030402020204" pitchFamily="34" charset="0"/>
                        </a:rPr>
                        <a:t>Mature Clusters</a:t>
                      </a:r>
                      <a:endParaRPr lang="en-US" sz="1400" b="0" dirty="0">
                        <a:latin typeface="Franklin Gothic Demi Cond" panose="020B0706030402020204" pitchFamily="34" charset="0"/>
                      </a:endParaRPr>
                    </a:p>
                  </a:txBody>
                  <a:tcPr marL="91454" marR="91454" marT="45734" marB="45734"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C7786"/>
                    </a:solidFill>
                  </a:tcPr>
                </a:tc>
              </a:tr>
              <a:tr h="2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Franklin Gothic Book" panose="020B0503020102020204" pitchFamily="34" charset="0"/>
                        </a:rPr>
                        <a:t>Glass &amp; Ceramics (</a:t>
                      </a:r>
                      <a:r>
                        <a:rPr lang="en-US" sz="1100" b="1" dirty="0" smtClean="0">
                          <a:solidFill>
                            <a:srgbClr val="C00000"/>
                          </a:solidFill>
                          <a:latin typeface="Franklin Gothic Book" panose="020B0503020102020204" pitchFamily="34" charset="0"/>
                        </a:rPr>
                        <a:t>4.54</a:t>
                      </a:r>
                      <a:r>
                        <a:rPr lang="en-US" sz="1100" dirty="0" smtClean="0">
                          <a:latin typeface="Franklin Gothic Book" panose="020B0503020102020204" pitchFamily="34" charset="0"/>
                        </a:rPr>
                        <a:t>;</a:t>
                      </a:r>
                      <a:r>
                        <a:rPr lang="en-US" sz="1100" baseline="0" dirty="0" smtClean="0">
                          <a:latin typeface="Franklin Gothic Book" panose="020B0503020102020204" pitchFamily="34" charset="0"/>
                        </a:rPr>
                        <a:t> </a:t>
                      </a:r>
                      <a:r>
                        <a:rPr lang="en-US" sz="1100" dirty="0" smtClean="0">
                          <a:latin typeface="Franklin Gothic Book" panose="020B0503020102020204" pitchFamily="34" charset="0"/>
                        </a:rPr>
                        <a:t>497)</a:t>
                      </a:r>
                      <a:endParaRPr lang="en-US" sz="1100" dirty="0" smtClean="0">
                        <a:solidFill>
                          <a:schemeClr val="tx1"/>
                        </a:solidFill>
                        <a:latin typeface="Franklin Gothic Book" panose="020B0503020102020204" pitchFamily="34" charset="0"/>
                      </a:endParaRPr>
                    </a:p>
                  </a:txBody>
                  <a:tcPr marL="182908" marR="91454" marT="45734" marB="4573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C7786">
                        <a:alpha val="70000"/>
                      </a:srgbClr>
                    </a:solidFill>
                  </a:tcPr>
                </a:tc>
              </a:tr>
              <a:tr h="27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Machinery</a:t>
                      </a:r>
                      <a:r>
                        <a:rPr lang="en-US" sz="1100" baseline="0" dirty="0" smtClean="0">
                          <a:solidFill>
                            <a:schemeClr val="tx1"/>
                          </a:solidFill>
                          <a:latin typeface="Franklin Gothic Book" panose="020B0503020102020204" pitchFamily="34" charset="0"/>
                        </a:rPr>
                        <a:t> Manufacturing (</a:t>
                      </a:r>
                      <a:r>
                        <a:rPr lang="en-US" sz="1100" b="1" baseline="0" dirty="0" smtClean="0">
                          <a:solidFill>
                            <a:srgbClr val="C00000"/>
                          </a:solidFill>
                          <a:latin typeface="Franklin Gothic Book" panose="020B0503020102020204" pitchFamily="34" charset="0"/>
                        </a:rPr>
                        <a:t>3.32</a:t>
                      </a:r>
                      <a:r>
                        <a:rPr lang="en-US" sz="1100" baseline="0" dirty="0" smtClean="0">
                          <a:solidFill>
                            <a:schemeClr val="tx1"/>
                          </a:solidFill>
                          <a:latin typeface="Franklin Gothic Book" panose="020B0503020102020204" pitchFamily="34" charset="0"/>
                        </a:rPr>
                        <a:t>; 1,401)</a:t>
                      </a:r>
                    </a:p>
                  </a:txBody>
                  <a:tcPr marL="182908" marR="91454" marT="45734" marB="4573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CA8BA">
                        <a:alpha val="69804"/>
                      </a:srgbClr>
                    </a:solidFill>
                  </a:tcPr>
                </a:tc>
              </a:tr>
              <a:tr h="259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30" dirty="0" smtClean="0">
                          <a:solidFill>
                            <a:schemeClr val="tx1"/>
                          </a:solidFill>
                          <a:latin typeface="Franklin Gothic Book" panose="020B0503020102020204" pitchFamily="34" charset="0"/>
                        </a:rPr>
                        <a:t>Agribusiness, Food</a:t>
                      </a:r>
                      <a:r>
                        <a:rPr lang="en-US" sz="1100" spc="-30" baseline="0" dirty="0" smtClean="0">
                          <a:solidFill>
                            <a:schemeClr val="tx1"/>
                          </a:solidFill>
                          <a:latin typeface="Franklin Gothic Book" panose="020B0503020102020204" pitchFamily="34" charset="0"/>
                        </a:rPr>
                        <a:t> Processing &amp; Tech (</a:t>
                      </a:r>
                      <a:r>
                        <a:rPr lang="en-US" sz="1100" b="1" spc="-30" baseline="0" dirty="0" smtClean="0">
                          <a:solidFill>
                            <a:srgbClr val="C00000"/>
                          </a:solidFill>
                          <a:latin typeface="Franklin Gothic Book" panose="020B0503020102020204" pitchFamily="34" charset="0"/>
                        </a:rPr>
                        <a:t>2.38</a:t>
                      </a:r>
                      <a:r>
                        <a:rPr lang="en-US" sz="1100" spc="-30" baseline="0" dirty="0" smtClean="0">
                          <a:solidFill>
                            <a:schemeClr val="tx1"/>
                          </a:solidFill>
                          <a:latin typeface="Franklin Gothic Book" panose="020B0503020102020204" pitchFamily="34" charset="0"/>
                        </a:rPr>
                        <a:t>; 4,517)</a:t>
                      </a:r>
                      <a:endParaRPr lang="en-US" sz="1100" spc="0" dirty="0" smtClean="0">
                        <a:latin typeface="Franklin Gothic Book" panose="020B0503020102020204" pitchFamily="34" charset="0"/>
                      </a:endParaRPr>
                    </a:p>
                  </a:txBody>
                  <a:tcPr marL="182908" marR="91454" marT="45734" marB="4573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76CAD8">
                        <a:alpha val="69804"/>
                      </a:srgbClr>
                    </a:solidFill>
                  </a:tcPr>
                </a:tc>
              </a:tr>
              <a:tr h="212813">
                <a:tc>
                  <a:txBody>
                    <a:bodyPr/>
                    <a:lstStyle/>
                    <a:p>
                      <a:pPr algn="l" fontAlgn="b"/>
                      <a:endParaRPr lang="en-US" sz="1100" b="0" i="0" u="none" strike="noStrike" dirty="0">
                        <a:solidFill>
                          <a:srgbClr val="000000"/>
                        </a:solidFill>
                        <a:effectLst/>
                        <a:latin typeface="Franklin Gothic Book" panose="020B0503020102020204" pitchFamily="34" charset="0"/>
                      </a:endParaRPr>
                    </a:p>
                  </a:txBody>
                  <a:tcPr marL="91454" marR="91454" marT="952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2DCE6">
                        <a:alpha val="69804"/>
                      </a:srgbClr>
                    </a:solidFill>
                  </a:tcPr>
                </a:tc>
              </a:tr>
              <a:tr h="212813">
                <a:tc>
                  <a:txBody>
                    <a:bodyPr/>
                    <a:lstStyle/>
                    <a:p>
                      <a:pPr algn="l" fontAlgn="b"/>
                      <a:endParaRPr lang="en-US" sz="1100" b="0" i="0" u="none" strike="noStrike" dirty="0">
                        <a:solidFill>
                          <a:srgbClr val="000000"/>
                        </a:solidFill>
                        <a:effectLst/>
                        <a:latin typeface="Franklin Gothic Book" panose="020B0503020102020204" pitchFamily="34" charset="0"/>
                      </a:endParaRPr>
                    </a:p>
                  </a:txBody>
                  <a:tcPr marL="91454" marR="91454" marT="952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2DCE6">
                        <a:alpha val="69804"/>
                      </a:srgbClr>
                    </a:solidFill>
                  </a:tcPr>
                </a:tc>
              </a:tr>
              <a:tr h="212813">
                <a:tc>
                  <a:txBody>
                    <a:bodyPr/>
                    <a:lstStyle/>
                    <a:p>
                      <a:pPr algn="l" fontAlgn="b"/>
                      <a:endParaRPr lang="en-US" sz="1100" b="0" i="0" u="none" strike="noStrike" dirty="0">
                        <a:solidFill>
                          <a:srgbClr val="000000"/>
                        </a:solidFill>
                        <a:effectLst/>
                        <a:latin typeface="Franklin Gothic Book" panose="020B0503020102020204" pitchFamily="34" charset="0"/>
                      </a:endParaRPr>
                    </a:p>
                  </a:txBody>
                  <a:tcPr marL="91454" marR="91454" marT="952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2DCE6">
                        <a:alpha val="69804"/>
                      </a:srgbClr>
                    </a:solidFill>
                  </a:tcPr>
                </a:tc>
              </a:tr>
              <a:tr h="212813">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91454" marR="91454" marT="952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2DCE6">
                        <a:alpha val="69804"/>
                      </a:srgbClr>
                    </a:solidFill>
                  </a:tcPr>
                </a:tc>
              </a:tr>
              <a:tr h="207059">
                <a:tc>
                  <a:txBody>
                    <a:bodyPr/>
                    <a:lstStyle/>
                    <a:p>
                      <a:pPr algn="l" fontAlgn="b"/>
                      <a:endParaRPr lang="en-US" sz="1200" b="0" i="0" u="none" strike="noStrike" dirty="0">
                        <a:solidFill>
                          <a:srgbClr val="000000"/>
                        </a:solidFill>
                        <a:effectLst/>
                        <a:latin typeface="Franklin Gothic Book" panose="020B0503020102020204" pitchFamily="34" charset="0"/>
                      </a:endParaRPr>
                    </a:p>
                  </a:txBody>
                  <a:tcPr marL="91454" marR="91454" marT="952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2DCE6">
                        <a:alpha val="69804"/>
                      </a:srgbClr>
                    </a:solidFill>
                  </a:tcPr>
                </a:tc>
              </a:tr>
            </a:tbl>
          </a:graphicData>
        </a:graphic>
      </p:graphicFrame>
      <p:graphicFrame>
        <p:nvGraphicFramePr>
          <p:cNvPr id="38" name="Table 37"/>
          <p:cNvGraphicFramePr>
            <a:graphicFrameLocks noGrp="1"/>
          </p:cNvGraphicFramePr>
          <p:nvPr/>
        </p:nvGraphicFramePr>
        <p:xfrm>
          <a:off x="4960938" y="976313"/>
          <a:ext cx="3505200" cy="2185986"/>
        </p:xfrm>
        <a:graphic>
          <a:graphicData uri="http://schemas.openxmlformats.org/drawingml/2006/table">
            <a:tbl>
              <a:tblPr firstRow="1" bandRow="1">
                <a:effectLst/>
                <a:tableStyleId>{5C22544A-7EE6-4342-B048-85BDC9FD1C3A}</a:tableStyleId>
              </a:tblPr>
              <a:tblGrid>
                <a:gridCol w="3505200"/>
              </a:tblGrid>
              <a:tr h="336306">
                <a:tc>
                  <a:txBody>
                    <a:bodyPr/>
                    <a:lstStyle/>
                    <a:p>
                      <a:pPr algn="r"/>
                      <a:r>
                        <a:rPr lang="en-US" sz="1400" b="0" dirty="0" smtClean="0">
                          <a:solidFill>
                            <a:schemeClr val="tx1"/>
                          </a:solidFill>
                          <a:latin typeface="Franklin Gothic Demi Cond" panose="020B0706030402020204" pitchFamily="34" charset="0"/>
                        </a:rPr>
                        <a:t>Star</a:t>
                      </a:r>
                      <a:r>
                        <a:rPr lang="en-US" sz="1400" b="0" baseline="0" dirty="0" smtClean="0">
                          <a:solidFill>
                            <a:schemeClr val="tx1"/>
                          </a:solidFill>
                          <a:latin typeface="Franklin Gothic Demi Cond" panose="020B0706030402020204" pitchFamily="34" charset="0"/>
                        </a:rPr>
                        <a:t> Clusters</a:t>
                      </a:r>
                      <a:endParaRPr lang="en-US" sz="1400" b="0" dirty="0">
                        <a:solidFill>
                          <a:schemeClr val="tx1"/>
                        </a:solidFill>
                        <a:latin typeface="Franklin Gothic Demi Cond" panose="020B0706030402020204" pitchFamily="34" charset="0"/>
                      </a:endParaRPr>
                    </a:p>
                  </a:txBody>
                  <a:tcPr marT="45723" marB="45723"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Primary Metal Manufacturing (</a:t>
                      </a:r>
                      <a:r>
                        <a:rPr lang="en-US" sz="1100" b="1" spc="0" dirty="0" smtClean="0">
                          <a:solidFill>
                            <a:srgbClr val="C00000"/>
                          </a:solidFill>
                          <a:latin typeface="Franklin Gothic Book" panose="020B0503020102020204" pitchFamily="34" charset="0"/>
                        </a:rPr>
                        <a:t>4.76</a:t>
                      </a:r>
                      <a:r>
                        <a:rPr lang="en-US" sz="1100" spc="0" dirty="0" smtClean="0">
                          <a:latin typeface="Franklin Gothic Book" panose="020B0503020102020204" pitchFamily="34" charset="0"/>
                        </a:rPr>
                        <a:t>; 695)</a:t>
                      </a:r>
                      <a:endParaRPr lang="en-US" sz="1100" spc="-30" dirty="0" smtClean="0">
                        <a:solidFill>
                          <a:schemeClr val="tx1"/>
                        </a:solidFill>
                        <a:latin typeface="Franklin Gothic Book" panose="020B0503020102020204" pitchFamily="34" charset="0"/>
                      </a:endParaRPr>
                    </a:p>
                  </a:txBody>
                  <a:tcPr marL="182880" marR="4572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alpha val="68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Transportation Equipment Mfg. (</a:t>
                      </a:r>
                      <a:r>
                        <a:rPr lang="en-US" sz="1100" b="1" dirty="0" smtClean="0">
                          <a:solidFill>
                            <a:srgbClr val="C00000"/>
                          </a:solidFill>
                          <a:latin typeface="Franklin Gothic Book" panose="020B0503020102020204" pitchFamily="34" charset="0"/>
                        </a:rPr>
                        <a:t>2.89</a:t>
                      </a:r>
                      <a:r>
                        <a:rPr lang="en-US" sz="1100" dirty="0" smtClean="0">
                          <a:solidFill>
                            <a:schemeClr val="tx1"/>
                          </a:solidFill>
                          <a:latin typeface="Franklin Gothic Book" panose="020B0503020102020204" pitchFamily="34" charset="0"/>
                        </a:rPr>
                        <a:t>; 1,624)</a:t>
                      </a:r>
                    </a:p>
                  </a:txBody>
                  <a:tcPr marL="182880" marR="4572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alpha val="68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Franklin Gothic Book" panose="020B0503020102020204" pitchFamily="34" charset="0"/>
                        </a:rPr>
                        <a:t>Fabricated</a:t>
                      </a:r>
                      <a:r>
                        <a:rPr lang="en-US" sz="1100" baseline="0" dirty="0" smtClean="0">
                          <a:latin typeface="Franklin Gothic Book" panose="020B0503020102020204" pitchFamily="34" charset="0"/>
                        </a:rPr>
                        <a:t> Metal Product Mfg. (</a:t>
                      </a:r>
                      <a:r>
                        <a:rPr lang="en-US" sz="1100" b="1" baseline="0" dirty="0" smtClean="0">
                          <a:solidFill>
                            <a:srgbClr val="C00000"/>
                          </a:solidFill>
                          <a:latin typeface="Franklin Gothic Book" panose="020B0503020102020204" pitchFamily="34" charset="0"/>
                        </a:rPr>
                        <a:t>2.56</a:t>
                      </a:r>
                      <a:r>
                        <a:rPr lang="en-US" sz="1100" baseline="0" dirty="0" smtClean="0">
                          <a:latin typeface="Franklin Gothic Book" panose="020B0503020102020204" pitchFamily="34" charset="0"/>
                        </a:rPr>
                        <a:t>; 1,336)</a:t>
                      </a:r>
                      <a:endParaRPr lang="en-US" sz="1100" dirty="0" smtClean="0">
                        <a:latin typeface="Franklin Gothic Book" panose="020B0503020102020204" pitchFamily="34" charset="0"/>
                      </a:endParaRPr>
                    </a:p>
                  </a:txBody>
                  <a:tcPr marL="182880" marR="4572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alpha val="68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20" dirty="0" smtClean="0">
                          <a:solidFill>
                            <a:schemeClr val="tx1"/>
                          </a:solidFill>
                          <a:latin typeface="Franklin Gothic Book" panose="020B0503020102020204" pitchFamily="34" charset="0"/>
                        </a:rPr>
                        <a:t>Chemicals &amp; Chemical Based Products</a:t>
                      </a:r>
                      <a:r>
                        <a:rPr lang="en-US" sz="1100" spc="-20" baseline="0" dirty="0" smtClean="0">
                          <a:solidFill>
                            <a:schemeClr val="tx1"/>
                          </a:solidFill>
                          <a:latin typeface="Franklin Gothic Book" panose="020B0503020102020204" pitchFamily="34" charset="0"/>
                        </a:rPr>
                        <a:t> (</a:t>
                      </a:r>
                      <a:r>
                        <a:rPr lang="en-US" sz="1100" b="1" spc="-20" baseline="0" dirty="0" smtClean="0">
                          <a:solidFill>
                            <a:srgbClr val="C00000"/>
                          </a:solidFill>
                          <a:latin typeface="Franklin Gothic Book" panose="020B0503020102020204" pitchFamily="34" charset="0"/>
                        </a:rPr>
                        <a:t>2.47</a:t>
                      </a:r>
                      <a:r>
                        <a:rPr lang="en-US" sz="1100" spc="-20" baseline="0" dirty="0" smtClean="0">
                          <a:solidFill>
                            <a:schemeClr val="tx1"/>
                          </a:solidFill>
                          <a:latin typeface="Franklin Gothic Book" panose="020B0503020102020204" pitchFamily="34" charset="0"/>
                        </a:rPr>
                        <a:t>; 1,920)</a:t>
                      </a:r>
                      <a:endParaRPr lang="en-US" sz="1100" spc="0" dirty="0" smtClean="0">
                        <a:latin typeface="Franklin Gothic Book" panose="020B0503020102020204" pitchFamily="34" charset="0"/>
                      </a:endParaRPr>
                    </a:p>
                  </a:txBody>
                  <a:tcPr marL="182880" marR="4572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alpha val="68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Manufacturing Supercluster (</a:t>
                      </a:r>
                      <a:r>
                        <a:rPr lang="en-US" sz="1100" b="1" spc="0" dirty="0" smtClean="0">
                          <a:solidFill>
                            <a:srgbClr val="C00000"/>
                          </a:solidFill>
                          <a:latin typeface="Franklin Gothic Book" panose="020B0503020102020204" pitchFamily="34" charset="0"/>
                        </a:rPr>
                        <a:t>2.39</a:t>
                      </a:r>
                      <a:r>
                        <a:rPr lang="en-US" sz="1100" spc="0" dirty="0" smtClean="0">
                          <a:latin typeface="Franklin Gothic Book" panose="020B0503020102020204" pitchFamily="34" charset="0"/>
                        </a:rPr>
                        <a:t>;</a:t>
                      </a:r>
                      <a:r>
                        <a:rPr lang="en-US" sz="1100" spc="0" baseline="0" dirty="0" smtClean="0">
                          <a:latin typeface="Franklin Gothic Book" panose="020B0503020102020204" pitchFamily="34" charset="0"/>
                        </a:rPr>
                        <a:t> 5,184)</a:t>
                      </a:r>
                      <a:endParaRPr lang="en-US" sz="1100" dirty="0" smtClean="0">
                        <a:solidFill>
                          <a:schemeClr val="tx1"/>
                        </a:solidFill>
                        <a:latin typeface="Franklin Gothic Book" panose="020B0503020102020204" pitchFamily="34" charset="0"/>
                      </a:endParaRPr>
                    </a:p>
                  </a:txBody>
                  <a:tcPr marL="18288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50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Forest &amp;</a:t>
                      </a:r>
                      <a:r>
                        <a:rPr lang="en-US" sz="1100" baseline="0" dirty="0" smtClean="0">
                          <a:solidFill>
                            <a:schemeClr val="tx1"/>
                          </a:solidFill>
                          <a:latin typeface="Franklin Gothic Book" panose="020B0503020102020204" pitchFamily="34" charset="0"/>
                        </a:rPr>
                        <a:t> </a:t>
                      </a:r>
                      <a:r>
                        <a:rPr lang="en-US" sz="1100" dirty="0" smtClean="0">
                          <a:solidFill>
                            <a:schemeClr val="tx1"/>
                          </a:solidFill>
                          <a:latin typeface="Franklin Gothic Book" panose="020B0503020102020204" pitchFamily="34" charset="0"/>
                        </a:rPr>
                        <a:t>Wood Products (</a:t>
                      </a:r>
                      <a:r>
                        <a:rPr lang="en-US" sz="1100" b="1" dirty="0" smtClean="0">
                          <a:solidFill>
                            <a:srgbClr val="C00000"/>
                          </a:solidFill>
                          <a:latin typeface="Franklin Gothic Book" panose="020B0503020102020204" pitchFamily="34" charset="0"/>
                        </a:rPr>
                        <a:t>2.36</a:t>
                      </a:r>
                      <a:r>
                        <a:rPr lang="en-US" sz="1100" dirty="0" smtClean="0">
                          <a:solidFill>
                            <a:schemeClr val="tx1"/>
                          </a:solidFill>
                          <a:latin typeface="Franklin Gothic Book" panose="020B0503020102020204" pitchFamily="34" charset="0"/>
                        </a:rPr>
                        <a:t>;</a:t>
                      </a:r>
                      <a:r>
                        <a:rPr lang="en-US" sz="1100" baseline="0" dirty="0" smtClean="0">
                          <a:solidFill>
                            <a:schemeClr val="tx1"/>
                          </a:solidFill>
                          <a:latin typeface="Franklin Gothic Book" panose="020B0503020102020204" pitchFamily="34" charset="0"/>
                        </a:rPr>
                        <a:t> 2,164</a:t>
                      </a:r>
                      <a:r>
                        <a:rPr lang="en-US" sz="1100" dirty="0" smtClean="0">
                          <a:solidFill>
                            <a:schemeClr val="tx1"/>
                          </a:solidFill>
                          <a:latin typeface="Franklin Gothic Book" panose="020B0503020102020204" pitchFamily="34" charset="0"/>
                        </a:rPr>
                        <a:t>)</a:t>
                      </a:r>
                      <a:endParaRPr lang="en-US" sz="1100" spc="0" dirty="0" smtClean="0">
                        <a:latin typeface="Franklin Gothic Book" panose="020B0503020102020204" pitchFamily="34" charset="0"/>
                      </a:endParaRPr>
                    </a:p>
                  </a:txBody>
                  <a:tcPr marL="18288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0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Franklin Gothic Book" panose="020B0503020102020204" pitchFamily="34" charset="0"/>
                        </a:rPr>
                        <a:t>Advanced</a:t>
                      </a:r>
                      <a:r>
                        <a:rPr lang="en-US" sz="1100" baseline="0" dirty="0" smtClean="0">
                          <a:latin typeface="Franklin Gothic Book" panose="020B0503020102020204" pitchFamily="34" charset="0"/>
                        </a:rPr>
                        <a:t> Materials (</a:t>
                      </a:r>
                      <a:r>
                        <a:rPr lang="en-US" sz="1100" b="1" baseline="0" dirty="0" smtClean="0">
                          <a:solidFill>
                            <a:srgbClr val="C00000"/>
                          </a:solidFill>
                          <a:latin typeface="Franklin Gothic Book" panose="020B0503020102020204" pitchFamily="34" charset="0"/>
                        </a:rPr>
                        <a:t>2.27</a:t>
                      </a:r>
                      <a:r>
                        <a:rPr lang="en-US" sz="1100" baseline="0" dirty="0" smtClean="0">
                          <a:latin typeface="Franklin Gothic Book" panose="020B0503020102020204" pitchFamily="34" charset="0"/>
                        </a:rPr>
                        <a:t>; 4,334)</a:t>
                      </a:r>
                      <a:r>
                        <a:rPr lang="en-US" sz="1100" spc="-30" dirty="0" smtClean="0">
                          <a:solidFill>
                            <a:schemeClr val="tx1"/>
                          </a:solidFill>
                          <a:latin typeface="Franklin Gothic Book" panose="020B0503020102020204" pitchFamily="34" charset="0"/>
                        </a:rPr>
                        <a:t> </a:t>
                      </a:r>
                      <a:endParaRPr lang="en-US" sz="1100" spc="0" dirty="0" smtClean="0">
                        <a:latin typeface="Franklin Gothic Book" panose="020B0503020102020204" pitchFamily="34" charset="0"/>
                      </a:endParaRPr>
                    </a:p>
                  </a:txBody>
                  <a:tcPr marL="18288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27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Biomed/Biotechnical (Life Science)</a:t>
                      </a:r>
                      <a:r>
                        <a:rPr lang="en-US" sz="1100" baseline="0" dirty="0" smtClean="0">
                          <a:solidFill>
                            <a:schemeClr val="tx1"/>
                          </a:solidFill>
                          <a:latin typeface="Franklin Gothic Book" panose="020B0503020102020204" pitchFamily="34" charset="0"/>
                        </a:rPr>
                        <a:t> </a:t>
                      </a:r>
                      <a:r>
                        <a:rPr lang="en-US" sz="1100" dirty="0" smtClean="0">
                          <a:solidFill>
                            <a:schemeClr val="tx1"/>
                          </a:solidFill>
                          <a:latin typeface="Franklin Gothic Book" panose="020B0503020102020204" pitchFamily="34" charset="0"/>
                        </a:rPr>
                        <a:t>(</a:t>
                      </a:r>
                      <a:r>
                        <a:rPr lang="en-US" sz="1100" b="1" dirty="0" smtClean="0">
                          <a:solidFill>
                            <a:srgbClr val="C00000"/>
                          </a:solidFill>
                          <a:latin typeface="Franklin Gothic Book" panose="020B0503020102020204" pitchFamily="34" charset="0"/>
                        </a:rPr>
                        <a:t>1.32</a:t>
                      </a:r>
                      <a:r>
                        <a:rPr lang="en-US" sz="1100" dirty="0" smtClean="0">
                          <a:solidFill>
                            <a:schemeClr val="tx1"/>
                          </a:solidFill>
                          <a:latin typeface="Franklin Gothic Book" panose="020B0503020102020204" pitchFamily="34" charset="0"/>
                        </a:rPr>
                        <a:t>;</a:t>
                      </a:r>
                      <a:r>
                        <a:rPr lang="en-US" sz="1100" baseline="0" dirty="0" smtClean="0">
                          <a:solidFill>
                            <a:schemeClr val="tx1"/>
                          </a:solidFill>
                          <a:latin typeface="Franklin Gothic Book" panose="020B0503020102020204" pitchFamily="34" charset="0"/>
                        </a:rPr>
                        <a:t> </a:t>
                      </a:r>
                      <a:r>
                        <a:rPr lang="en-US" sz="1100" dirty="0" smtClean="0">
                          <a:solidFill>
                            <a:schemeClr val="tx1"/>
                          </a:solidFill>
                          <a:latin typeface="Franklin Gothic Book" panose="020B0503020102020204" pitchFamily="34" charset="0"/>
                        </a:rPr>
                        <a:t>6,624)</a:t>
                      </a:r>
                    </a:p>
                  </a:txBody>
                  <a:tcPr marL="18288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20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Transportation &amp; Logistics (</a:t>
                      </a:r>
                      <a:r>
                        <a:rPr kumimoji="0" lang="en-US" sz="1100" b="1" i="0" u="none" strike="noStrike" kern="1200" cap="none" spc="0" normalizeH="0" baseline="0" noProof="0" dirty="0" smtClean="0">
                          <a:ln>
                            <a:noFill/>
                          </a:ln>
                          <a:solidFill>
                            <a:srgbClr val="C00000"/>
                          </a:solidFill>
                          <a:effectLst/>
                          <a:uLnTx/>
                          <a:uFillTx/>
                          <a:latin typeface="Franklin Gothic Book" panose="020B0503020102020204" pitchFamily="34" charset="0"/>
                          <a:ea typeface="+mn-ea"/>
                          <a:cs typeface="+mn-cs"/>
                        </a:rPr>
                        <a:t>1.01</a:t>
                      </a:r>
                      <a:r>
                        <a:rPr kumimoji="0" lang="en-US" sz="1100" b="0"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 2,037)</a:t>
                      </a:r>
                      <a:endParaRPr lang="en-US" sz="1100" spc="0" dirty="0" smtClean="0">
                        <a:latin typeface="Franklin Gothic Book" panose="020B0503020102020204" pitchFamily="34" charset="0"/>
                      </a:endParaRPr>
                    </a:p>
                  </a:txBody>
                  <a:tcPr marL="18288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20000"/>
                      </a:srgbClr>
                    </a:solidFill>
                  </a:tcPr>
                </a:tc>
              </a:tr>
              <a:tr h="184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Education</a:t>
                      </a:r>
                      <a:r>
                        <a:rPr lang="en-US" sz="1100" spc="0" baseline="0" dirty="0" smtClean="0">
                          <a:latin typeface="Franklin Gothic Book" panose="020B0503020102020204" pitchFamily="34" charset="0"/>
                        </a:rPr>
                        <a:t> &amp; Knowledge Creation (</a:t>
                      </a:r>
                      <a:r>
                        <a:rPr lang="en-US" sz="1100" b="1" spc="0" baseline="0" dirty="0" smtClean="0">
                          <a:solidFill>
                            <a:srgbClr val="C00000"/>
                          </a:solidFill>
                          <a:latin typeface="Franklin Gothic Book" panose="020B0503020102020204" pitchFamily="34" charset="0"/>
                        </a:rPr>
                        <a:t>1.01</a:t>
                      </a:r>
                      <a:r>
                        <a:rPr lang="en-US" sz="1100" spc="0" baseline="0" dirty="0" smtClean="0">
                          <a:latin typeface="Franklin Gothic Book" panose="020B0503020102020204" pitchFamily="34" charset="0"/>
                        </a:rPr>
                        <a:t>; 1,504)</a:t>
                      </a:r>
                      <a:endParaRPr lang="en-US" sz="1100" spc="0" dirty="0" smtClean="0">
                        <a:latin typeface="Franklin Gothic Book" panose="020B0503020102020204" pitchFamily="34" charset="0"/>
                      </a:endParaRPr>
                    </a:p>
                  </a:txBody>
                  <a:tcPr marL="182880" marR="457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20000"/>
                      </a:srgbClr>
                    </a:solidFill>
                  </a:tcPr>
                </a:tc>
              </a:tr>
            </a:tbl>
          </a:graphicData>
        </a:graphic>
      </p:graphicFrame>
      <p:graphicFrame>
        <p:nvGraphicFramePr>
          <p:cNvPr id="39" name="Table 38"/>
          <p:cNvGraphicFramePr>
            <a:graphicFrameLocks noGrp="1"/>
          </p:cNvGraphicFramePr>
          <p:nvPr/>
        </p:nvGraphicFramePr>
        <p:xfrm>
          <a:off x="4935538" y="3652838"/>
          <a:ext cx="3505200" cy="2130425"/>
        </p:xfrm>
        <a:graphic>
          <a:graphicData uri="http://schemas.openxmlformats.org/drawingml/2006/table">
            <a:tbl>
              <a:tblPr firstRow="1" bandRow="1">
                <a:tableStyleId>{5C22544A-7EE6-4342-B048-85BDC9FD1C3A}</a:tableStyleId>
              </a:tblPr>
              <a:tblGrid>
                <a:gridCol w="3505200"/>
              </a:tblGrid>
              <a:tr h="349169">
                <a:tc>
                  <a:txBody>
                    <a:bodyPr/>
                    <a:lstStyle/>
                    <a:p>
                      <a:pPr algn="r"/>
                      <a:r>
                        <a:rPr lang="en-US" sz="1400" b="0" dirty="0" smtClean="0">
                          <a:solidFill>
                            <a:schemeClr val="tx1"/>
                          </a:solidFill>
                          <a:latin typeface="Franklin Gothic Demi Cond" panose="020B0706030402020204" pitchFamily="34" charset="0"/>
                        </a:rPr>
                        <a:t>Emerging Clusters </a:t>
                      </a:r>
                      <a:endParaRPr lang="en-US" sz="1400" b="0" dirty="0">
                        <a:solidFill>
                          <a:schemeClr val="tx1"/>
                        </a:solidFill>
                        <a:latin typeface="Franklin Gothic Demi Cond" panose="020B0706030402020204" pitchFamily="34" charset="0"/>
                      </a:endParaRPr>
                    </a:p>
                  </a:txBody>
                  <a:tcPr marT="45700" marB="457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245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Apparel &amp; Textiles (</a:t>
                      </a:r>
                      <a:r>
                        <a:rPr lang="en-US" sz="1100" b="1" dirty="0" smtClean="0">
                          <a:solidFill>
                            <a:srgbClr val="C00000"/>
                          </a:solidFill>
                          <a:latin typeface="Franklin Gothic Book" panose="020B0503020102020204" pitchFamily="34" charset="0"/>
                        </a:rPr>
                        <a:t>0.90</a:t>
                      </a:r>
                      <a:r>
                        <a:rPr lang="en-US" sz="1100" dirty="0" smtClean="0">
                          <a:solidFill>
                            <a:schemeClr val="tx1"/>
                          </a:solidFill>
                          <a:latin typeface="Franklin Gothic Book" panose="020B0503020102020204" pitchFamily="34" charset="0"/>
                        </a:rPr>
                        <a:t>; 423)</a:t>
                      </a:r>
                    </a:p>
                  </a:txBody>
                  <a:tcPr marL="1828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9BA56"/>
                    </a:solidFill>
                  </a:tcPr>
                </a:tc>
              </a:tr>
              <a:tr h="245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Energy</a:t>
                      </a:r>
                      <a:r>
                        <a:rPr lang="en-US" sz="1100" spc="0" baseline="0" dirty="0" smtClean="0">
                          <a:latin typeface="Franklin Gothic Book" panose="020B0503020102020204" pitchFamily="34" charset="0"/>
                        </a:rPr>
                        <a:t>(Fossil &amp; Renewable) (</a:t>
                      </a:r>
                      <a:r>
                        <a:rPr lang="en-US" sz="1100" b="1" spc="0" baseline="0" dirty="0" smtClean="0">
                          <a:solidFill>
                            <a:srgbClr val="C00000"/>
                          </a:solidFill>
                          <a:latin typeface="Franklin Gothic Book" panose="020B0503020102020204" pitchFamily="34" charset="0"/>
                        </a:rPr>
                        <a:t>0.59</a:t>
                      </a:r>
                      <a:r>
                        <a:rPr lang="en-US" sz="1100" spc="0" baseline="0" dirty="0" smtClean="0">
                          <a:latin typeface="Franklin Gothic Book" panose="020B0503020102020204" pitchFamily="34" charset="0"/>
                        </a:rPr>
                        <a:t>; 2,026)</a:t>
                      </a:r>
                      <a:endParaRPr lang="en-US" sz="1100" spc="0" dirty="0" smtClean="0">
                        <a:latin typeface="Franklin Gothic Book" panose="020B0503020102020204" pitchFamily="34" charset="0"/>
                      </a:endParaRPr>
                    </a:p>
                  </a:txBody>
                  <a:tcPr marL="1828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EC87A"/>
                    </a:solidFill>
                  </a:tcPr>
                </a:tc>
              </a:tr>
              <a:tr h="245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Arts, Ent, </a:t>
                      </a:r>
                      <a:r>
                        <a:rPr lang="en-US" sz="1100" spc="0" baseline="0" dirty="0" smtClean="0">
                          <a:latin typeface="Franklin Gothic Book" panose="020B0503020102020204" pitchFamily="34" charset="0"/>
                        </a:rPr>
                        <a:t>Rec. &amp; Visitor Industries (</a:t>
                      </a:r>
                      <a:r>
                        <a:rPr lang="en-US" sz="1100" b="1" spc="0" baseline="0" dirty="0" smtClean="0">
                          <a:solidFill>
                            <a:srgbClr val="C00000"/>
                          </a:solidFill>
                          <a:latin typeface="Franklin Gothic Book" panose="020B0503020102020204" pitchFamily="34" charset="0"/>
                        </a:rPr>
                        <a:t>0.50</a:t>
                      </a:r>
                      <a:r>
                        <a:rPr lang="en-US" sz="1100" spc="0" baseline="0" dirty="0" smtClean="0">
                          <a:latin typeface="Franklin Gothic Book" panose="020B0503020102020204" pitchFamily="34" charset="0"/>
                        </a:rPr>
                        <a:t>; 1,306)</a:t>
                      </a:r>
                      <a:endParaRPr lang="en-US" sz="1100" dirty="0" smtClean="0">
                        <a:latin typeface="Franklin Gothic Book" panose="020B0503020102020204" pitchFamily="34" charset="0"/>
                      </a:endParaRPr>
                    </a:p>
                  </a:txBody>
                  <a:tcPr marL="1828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9A3"/>
                    </a:solidFill>
                  </a:tcPr>
                </a:tc>
              </a:tr>
              <a:tr h="1045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spc="0" dirty="0" smtClean="0">
                        <a:latin typeface="Franklin Gothic Book" panose="020B05030201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alpha val="39000"/>
                      </a:schemeClr>
                    </a:solidFill>
                  </a:tcPr>
                </a:tc>
              </a:tr>
            </a:tbl>
          </a:graphicData>
        </a:graphic>
      </p:graphicFrame>
      <p:graphicFrame>
        <p:nvGraphicFramePr>
          <p:cNvPr id="40" name="Table 39"/>
          <p:cNvGraphicFramePr>
            <a:graphicFrameLocks noGrp="1"/>
          </p:cNvGraphicFramePr>
          <p:nvPr/>
        </p:nvGraphicFramePr>
        <p:xfrm>
          <a:off x="703263" y="3649663"/>
          <a:ext cx="3495675" cy="2122484"/>
        </p:xfrm>
        <a:graphic>
          <a:graphicData uri="http://schemas.openxmlformats.org/drawingml/2006/table">
            <a:tbl>
              <a:tblPr firstRow="1" bandRow="1">
                <a:effectLst/>
                <a:tableStyleId>{5C22544A-7EE6-4342-B048-85BDC9FD1C3A}</a:tableStyleId>
              </a:tblPr>
              <a:tblGrid>
                <a:gridCol w="3495675"/>
              </a:tblGrid>
              <a:tr h="339598">
                <a:tc>
                  <a:txBody>
                    <a:bodyPr/>
                    <a:lstStyle/>
                    <a:p>
                      <a:r>
                        <a:rPr lang="en-US" sz="1400" b="0" kern="1200" dirty="0" smtClean="0">
                          <a:solidFill>
                            <a:schemeClr val="lt1"/>
                          </a:solidFill>
                          <a:latin typeface="Franklin Gothic Demi Cond" panose="020B0706030402020204" pitchFamily="34" charset="0"/>
                          <a:ea typeface="+mn-ea"/>
                          <a:cs typeface="+mn-cs"/>
                        </a:rPr>
                        <a:t>Transforming Clusters</a:t>
                      </a:r>
                      <a:endParaRPr lang="en-US" sz="1400" b="0" kern="1200" dirty="0">
                        <a:solidFill>
                          <a:schemeClr val="lt1"/>
                        </a:solidFill>
                        <a:latin typeface="Franklin Gothic Demi Cond" panose="020B0706030402020204" pitchFamily="34" charset="0"/>
                        <a:ea typeface="+mn-ea"/>
                        <a:cs typeface="+mn-cs"/>
                      </a:endParaRPr>
                    </a:p>
                  </a:txBody>
                  <a:tcPr marL="91448" marR="91448" marT="45729" marB="45729">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5C07"/>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Mining </a:t>
                      </a:r>
                      <a:r>
                        <a:rPr lang="en-US" sz="1100" baseline="0" dirty="0" smtClean="0">
                          <a:solidFill>
                            <a:schemeClr val="tx1"/>
                          </a:solidFill>
                          <a:latin typeface="Franklin Gothic Book" panose="020B0503020102020204" pitchFamily="34" charset="0"/>
                        </a:rPr>
                        <a:t>(</a:t>
                      </a:r>
                      <a:r>
                        <a:rPr lang="en-US" sz="1100" b="1" baseline="0" dirty="0" smtClean="0">
                          <a:solidFill>
                            <a:srgbClr val="C00000"/>
                          </a:solidFill>
                          <a:latin typeface="Franklin Gothic Book" panose="020B0503020102020204" pitchFamily="34" charset="0"/>
                        </a:rPr>
                        <a:t>0.72</a:t>
                      </a:r>
                      <a:r>
                        <a:rPr lang="en-US" sz="1100" baseline="0" dirty="0" smtClean="0">
                          <a:solidFill>
                            <a:schemeClr val="tx1"/>
                          </a:solidFill>
                          <a:latin typeface="Franklin Gothic Book" panose="020B0503020102020204" pitchFamily="34" charset="0"/>
                        </a:rPr>
                        <a:t>; 138)</a:t>
                      </a:r>
                    </a:p>
                  </a:txBody>
                  <a:tcPr marL="182896" marR="45724" marT="18291" marB="18291"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75C07">
                        <a:alpha val="67000"/>
                      </a:srgbClr>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Franklin Gothic Book" panose="020B0503020102020204" pitchFamily="34" charset="0"/>
                        </a:rPr>
                        <a:t>Printing &amp;</a:t>
                      </a:r>
                      <a:r>
                        <a:rPr lang="en-US" sz="1100" baseline="0" dirty="0" smtClean="0">
                          <a:latin typeface="Franklin Gothic Book" panose="020B0503020102020204" pitchFamily="34" charset="0"/>
                        </a:rPr>
                        <a:t> Publishing (</a:t>
                      </a:r>
                      <a:r>
                        <a:rPr lang="en-US" sz="1100" b="1" baseline="0" dirty="0" smtClean="0">
                          <a:solidFill>
                            <a:srgbClr val="C00000"/>
                          </a:solidFill>
                          <a:latin typeface="Franklin Gothic Book" panose="020B0503020102020204" pitchFamily="34" charset="0"/>
                        </a:rPr>
                        <a:t>0.60</a:t>
                      </a:r>
                      <a:r>
                        <a:rPr lang="en-US" sz="1100" baseline="0" dirty="0" smtClean="0">
                          <a:latin typeface="Franklin Gothic Book" panose="020B0503020102020204" pitchFamily="34" charset="0"/>
                        </a:rPr>
                        <a:t>; 659)</a:t>
                      </a:r>
                    </a:p>
                  </a:txBody>
                  <a:tcPr marL="182896" marR="45724" marT="18291" marB="182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8C51">
                        <a:alpha val="66667"/>
                      </a:srgbClr>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Business &amp; Financial</a:t>
                      </a:r>
                      <a:r>
                        <a:rPr lang="en-US" sz="1100" spc="0" baseline="0" dirty="0" smtClean="0">
                          <a:latin typeface="Franklin Gothic Book" panose="020B0503020102020204" pitchFamily="34" charset="0"/>
                        </a:rPr>
                        <a:t> Services (</a:t>
                      </a:r>
                      <a:r>
                        <a:rPr lang="en-US" sz="1100" b="1" spc="0" baseline="0" dirty="0" smtClean="0">
                          <a:solidFill>
                            <a:srgbClr val="C00000"/>
                          </a:solidFill>
                          <a:latin typeface="Franklin Gothic Book" panose="020B0503020102020204" pitchFamily="34" charset="0"/>
                        </a:rPr>
                        <a:t>0.40</a:t>
                      </a:r>
                      <a:r>
                        <a:rPr lang="en-US" sz="1100" spc="0" baseline="0" dirty="0" smtClean="0">
                          <a:latin typeface="Franklin Gothic Book" panose="020B0503020102020204" pitchFamily="34" charset="0"/>
                        </a:rPr>
                        <a:t>; 3,412)</a:t>
                      </a:r>
                    </a:p>
                  </a:txBody>
                  <a:tcPr marL="182896" marR="45724" marT="18291" marB="182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5C07">
                        <a:alpha val="34000"/>
                      </a:srgbClr>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Defense &amp; Security</a:t>
                      </a:r>
                      <a:r>
                        <a:rPr lang="en-US" sz="1100" spc="0" baseline="0" dirty="0" smtClean="0">
                          <a:latin typeface="Franklin Gothic Book" panose="020B0503020102020204" pitchFamily="34" charset="0"/>
                        </a:rPr>
                        <a:t> (</a:t>
                      </a:r>
                      <a:r>
                        <a:rPr lang="en-US" sz="1100" b="1" spc="0" baseline="0" dirty="0" smtClean="0">
                          <a:solidFill>
                            <a:srgbClr val="C00000"/>
                          </a:solidFill>
                          <a:latin typeface="Franklin Gothic Book" panose="020B0503020102020204" pitchFamily="34" charset="0"/>
                        </a:rPr>
                        <a:t>0.34</a:t>
                      </a:r>
                      <a:r>
                        <a:rPr lang="en-US" sz="1100" spc="0" baseline="0" dirty="0" smtClean="0">
                          <a:latin typeface="Franklin Gothic Book" panose="020B0503020102020204" pitchFamily="34" charset="0"/>
                        </a:rPr>
                        <a:t>; 925)</a:t>
                      </a:r>
                      <a:endParaRPr lang="en-US" sz="1100" baseline="0" dirty="0" smtClean="0">
                        <a:latin typeface="Franklin Gothic Book" panose="020B0503020102020204" pitchFamily="34" charset="0"/>
                      </a:endParaRPr>
                    </a:p>
                  </a:txBody>
                  <a:tcPr marL="182896" marR="45724" marT="18291" marB="182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5C07">
                        <a:alpha val="34000"/>
                      </a:srgbClr>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Information Technology</a:t>
                      </a:r>
                      <a:r>
                        <a:rPr lang="en-US" sz="1100" spc="0" baseline="0" dirty="0" smtClean="0">
                          <a:latin typeface="Franklin Gothic Book" panose="020B0503020102020204" pitchFamily="34" charset="0"/>
                        </a:rPr>
                        <a:t> &amp; Telecom. (</a:t>
                      </a:r>
                      <a:r>
                        <a:rPr lang="en-US" sz="1100" b="1" spc="0" baseline="0" dirty="0" smtClean="0">
                          <a:solidFill>
                            <a:srgbClr val="C00000"/>
                          </a:solidFill>
                          <a:latin typeface="Franklin Gothic Book" panose="020B0503020102020204" pitchFamily="34" charset="0"/>
                        </a:rPr>
                        <a:t>0.28</a:t>
                      </a:r>
                      <a:r>
                        <a:rPr lang="en-US" sz="1100" spc="0" baseline="0" dirty="0" smtClean="0">
                          <a:latin typeface="Franklin Gothic Book" panose="020B0503020102020204" pitchFamily="34" charset="0"/>
                        </a:rPr>
                        <a:t>; 707)</a:t>
                      </a:r>
                      <a:endParaRPr lang="en-US" sz="1100" dirty="0" smtClean="0">
                        <a:solidFill>
                          <a:schemeClr val="tx1"/>
                        </a:solidFill>
                        <a:latin typeface="Franklin Gothic Book" panose="020B0503020102020204" pitchFamily="34" charset="0"/>
                      </a:endParaRPr>
                    </a:p>
                  </a:txBody>
                  <a:tcPr marL="182896" marR="45724" marT="18291" marB="182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5C07">
                        <a:alpha val="34000"/>
                      </a:srgbClr>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Franklin Gothic Book" panose="020B0503020102020204" pitchFamily="34" charset="0"/>
                        </a:rPr>
                        <a:t>Elec. Equip., App. &amp; Component Mfg. (</a:t>
                      </a:r>
                      <a:r>
                        <a:rPr lang="en-US" sz="1100" b="1" baseline="0" dirty="0" smtClean="0">
                          <a:solidFill>
                            <a:srgbClr val="C00000"/>
                          </a:solidFill>
                          <a:latin typeface="Franklin Gothic Book" panose="020B0503020102020204" pitchFamily="34" charset="0"/>
                        </a:rPr>
                        <a:t>0.25</a:t>
                      </a:r>
                      <a:r>
                        <a:rPr lang="en-US" sz="1100" baseline="0" dirty="0" smtClean="0">
                          <a:latin typeface="Franklin Gothic Book" panose="020B0503020102020204" pitchFamily="34" charset="0"/>
                        </a:rPr>
                        <a:t>; 35)*</a:t>
                      </a:r>
                    </a:p>
                  </a:txBody>
                  <a:tcPr marL="182896" marR="45724" marT="18291" marB="182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5C07">
                        <a:alpha val="34000"/>
                      </a:srgbClr>
                    </a:solidFill>
                  </a:tcPr>
                </a:tc>
              </a:tr>
              <a:tr h="25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0" dirty="0" smtClean="0">
                          <a:latin typeface="Franklin Gothic Book" panose="020B0503020102020204" pitchFamily="34" charset="0"/>
                        </a:rPr>
                        <a:t>Computer</a:t>
                      </a:r>
                      <a:r>
                        <a:rPr lang="en-US" sz="1100" spc="0" baseline="0" dirty="0" smtClean="0">
                          <a:latin typeface="Franklin Gothic Book" panose="020B0503020102020204" pitchFamily="34" charset="0"/>
                        </a:rPr>
                        <a:t> &amp; Electronic Product Mfg. (</a:t>
                      </a:r>
                      <a:r>
                        <a:rPr lang="en-US" sz="1100" b="1" spc="0" baseline="0" dirty="0" smtClean="0">
                          <a:solidFill>
                            <a:srgbClr val="C00000"/>
                          </a:solidFill>
                          <a:latin typeface="Franklin Gothic Book" panose="020B0503020102020204" pitchFamily="34" charset="0"/>
                        </a:rPr>
                        <a:t>0.24</a:t>
                      </a:r>
                      <a:r>
                        <a:rPr lang="en-US" sz="1100" spc="0" baseline="0" dirty="0" smtClean="0">
                          <a:latin typeface="Franklin Gothic Book" panose="020B0503020102020204" pitchFamily="34" charset="0"/>
                        </a:rPr>
                        <a:t>; 93)*</a:t>
                      </a:r>
                      <a:endParaRPr lang="en-US" sz="1100" spc="0" dirty="0" smtClean="0">
                        <a:latin typeface="Franklin Gothic Book" panose="020B0503020102020204" pitchFamily="34" charset="0"/>
                      </a:endParaRPr>
                    </a:p>
                  </a:txBody>
                  <a:tcPr marL="182896" marR="45724" marT="18291" marB="182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5C07">
                        <a:alpha val="34000"/>
                      </a:srgbClr>
                    </a:solidFill>
                  </a:tcPr>
                </a:tc>
              </a:tr>
            </a:tbl>
          </a:graphicData>
        </a:graphic>
      </p:graphicFrame>
      <p:sp>
        <p:nvSpPr>
          <p:cNvPr id="35891" name="TextBox 26"/>
          <p:cNvSpPr txBox="1">
            <a:spLocks noChangeArrowheads="1"/>
          </p:cNvSpPr>
          <p:nvPr/>
        </p:nvSpPr>
        <p:spPr bwMode="auto">
          <a:xfrm>
            <a:off x="587375" y="5894388"/>
            <a:ext cx="5948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dirty="0">
                <a:latin typeface="Franklin Gothic Book" panose="020B0503020102020204" pitchFamily="34" charset="0"/>
              </a:rPr>
              <a:t>* Elec. Equipment, App. &amp; Component Mfg. and Computer &amp; Electronic Product Mfg. subclusters have too few jobs.</a:t>
            </a:r>
          </a:p>
        </p:txBody>
      </p:sp>
    </p:spTree>
    <p:extLst>
      <p:ext uri="{BB962C8B-B14F-4D97-AF65-F5344CB8AC3E}">
        <p14:creationId xmlns:p14="http://schemas.microsoft.com/office/powerpoint/2010/main" val="3225169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8">
      <a:dk1>
        <a:sysClr val="windowText" lastClr="000000"/>
      </a:dk1>
      <a:lt1>
        <a:sysClr val="window" lastClr="FFFFFF"/>
      </a:lt1>
      <a:dk2>
        <a:srgbClr val="7F7F7F"/>
      </a:dk2>
      <a:lt2>
        <a:srgbClr val="EEECE1"/>
      </a:lt2>
      <a:accent1>
        <a:srgbClr val="7F7F7F"/>
      </a:accent1>
      <a:accent2>
        <a:srgbClr val="C0504D"/>
      </a:accent2>
      <a:accent3>
        <a:srgbClr val="9BBB59"/>
      </a:accent3>
      <a:accent4>
        <a:srgbClr val="8064A2"/>
      </a:accent4>
      <a:accent5>
        <a:srgbClr val="7F7F7F"/>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phisticated Business">
  <a:themeElements>
    <a:clrScheme name="Custom 30">
      <a:dk1>
        <a:sysClr val="windowText" lastClr="000000"/>
      </a:dk1>
      <a:lt1>
        <a:sysClr val="window" lastClr="FFFFFF"/>
      </a:lt1>
      <a:dk2>
        <a:srgbClr val="323232"/>
      </a:dk2>
      <a:lt2>
        <a:srgbClr val="E3DED1"/>
      </a:lt2>
      <a:accent1>
        <a:srgbClr val="DB634F"/>
      </a:accent1>
      <a:accent2>
        <a:srgbClr val="F29A3F"/>
      </a:accent2>
      <a:accent3>
        <a:srgbClr val="FBD258"/>
      </a:accent3>
      <a:accent4>
        <a:srgbClr val="44BF87"/>
      </a:accent4>
      <a:accent5>
        <a:srgbClr val="1D8281"/>
      </a:accent5>
      <a:accent6>
        <a:srgbClr val="C19859"/>
      </a:accent6>
      <a:hlink>
        <a:srgbClr val="208B9C"/>
      </a:hlink>
      <a:folHlink>
        <a:srgbClr val="208B9C"/>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3.xml><?xml version="1.0" encoding="utf-8"?>
<a:theme xmlns:a="http://schemas.openxmlformats.org/drawingml/2006/main" name="1_Office Theme">
  <a:themeElements>
    <a:clrScheme name="Custom 28">
      <a:dk1>
        <a:sysClr val="windowText" lastClr="000000"/>
      </a:dk1>
      <a:lt1>
        <a:sysClr val="window" lastClr="FFFFFF"/>
      </a:lt1>
      <a:dk2>
        <a:srgbClr val="7F7F7F"/>
      </a:dk2>
      <a:lt2>
        <a:srgbClr val="EEECE1"/>
      </a:lt2>
      <a:accent1>
        <a:srgbClr val="7F7F7F"/>
      </a:accent1>
      <a:accent2>
        <a:srgbClr val="C0504D"/>
      </a:accent2>
      <a:accent3>
        <a:srgbClr val="9BBB59"/>
      </a:accent3>
      <a:accent4>
        <a:srgbClr val="8064A2"/>
      </a:accent4>
      <a:accent5>
        <a:srgbClr val="7F7F7F"/>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43232</TotalTime>
  <Words>3695</Words>
  <Application>Microsoft Office PowerPoint</Application>
  <PresentationFormat>On-screen Show (4:3)</PresentationFormat>
  <Paragraphs>995</Paragraphs>
  <Slides>25</Slides>
  <Notes>24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4" baseType="lpstr">
      <vt:lpstr>Franklin Gothic Book</vt:lpstr>
      <vt:lpstr>Calibri</vt:lpstr>
      <vt:lpstr>Adobe Song Std L</vt:lpstr>
      <vt:lpstr>Adobe Arabic</vt:lpstr>
      <vt:lpstr>Franklin Gothic Demi Cond</vt:lpstr>
      <vt:lpstr>Office Theme</vt:lpstr>
      <vt:lpstr>1_Sophisticated Business</vt:lpstr>
      <vt:lpstr>1_Office Theme</vt:lpstr>
      <vt:lpstr>Chart</vt:lpstr>
      <vt:lpstr>PowerPoint Presentation</vt:lpstr>
      <vt:lpstr>PowerPoint Presentation</vt:lpstr>
      <vt:lpstr>PowerPoint Presentation</vt:lpstr>
      <vt:lpstr>Eastern Indiana Regional Planning Commission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Agribusiness, Food Processing and Technology Cluster</vt:lpstr>
      <vt:lpstr>Agribusiness, Food Processing and Technology Cluster</vt:lpstr>
      <vt:lpstr>Agribusiness, Food Processing and Technology Cluster</vt:lpstr>
      <vt:lpstr>Agribusiness, Food Processing and Technology Cluster</vt:lpstr>
      <vt:lpstr>Advanced Materials Cluster</vt:lpstr>
      <vt:lpstr>Advanced Materials Cluster</vt:lpstr>
      <vt:lpstr>Advanced Materials Cluster</vt:lpstr>
      <vt:lpstr>Advanced Materials Cluster</vt:lpstr>
      <vt:lpstr>Arts, Entertainment, Recreation and Visitor Industries</vt:lpstr>
      <vt:lpstr>Arts, Entertainment, Recreation and Visitor Industries</vt:lpstr>
      <vt:lpstr>Arts, Entertainment, Recreation and Visitor Industries</vt:lpstr>
      <vt:lpstr>Arts, Entertainment, Recreation and Visitor Industries</vt:lpstr>
      <vt:lpstr>Report Contributors This report was prepared by the Purdue Center for Regional Development, in partnership with the Southern Rural Development Center and USDA Rural Development, in support of the Stronger Economies Together program.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Ayoung</dc:creator>
  <cp:lastModifiedBy>Kumar, Indraneel</cp:lastModifiedBy>
  <cp:revision>1218</cp:revision>
  <cp:lastPrinted>2015-12-03T20:53:14Z</cp:lastPrinted>
  <dcterms:created xsi:type="dcterms:W3CDTF">2014-05-30T19:08:32Z</dcterms:created>
  <dcterms:modified xsi:type="dcterms:W3CDTF">2015-12-07T23:21:43Z</dcterms:modified>
</cp:coreProperties>
</file>