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326" r:id="rId5"/>
    <p:sldId id="260" r:id="rId6"/>
    <p:sldId id="261" r:id="rId7"/>
    <p:sldId id="327" r:id="rId8"/>
    <p:sldId id="328" r:id="rId9"/>
    <p:sldId id="329" r:id="rId10"/>
    <p:sldId id="330" r:id="rId11"/>
    <p:sldId id="331" r:id="rId12"/>
    <p:sldId id="332" r:id="rId13"/>
    <p:sldId id="333" r:id="rId14"/>
    <p:sldId id="325" r:id="rId15"/>
    <p:sldId id="271" r:id="rId16"/>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8B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768"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itsofs06.itap.purdue.edu\ag_econ\Users\song404\song404\PCRD\SIDC\SIDC+Dubios_Forest\SIDC+Dubios_Leakag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b="0"/>
            </a:pPr>
            <a:r>
              <a:rPr lang="en-US" b="0"/>
              <a:t>Leakage Analysis 2016</a:t>
            </a:r>
          </a:p>
        </c:rich>
      </c:tx>
      <c:layout/>
      <c:overlay val="0"/>
      <c:spPr>
        <a:noFill/>
        <a:ln w="25400">
          <a:noFill/>
        </a:ln>
      </c:spPr>
    </c:title>
    <c:autoTitleDeleted val="0"/>
    <c:plotArea>
      <c:layout>
        <c:manualLayout>
          <c:layoutTarget val="inner"/>
          <c:xMode val="edge"/>
          <c:yMode val="edge"/>
          <c:x val="0.49466951730543862"/>
          <c:y val="0.11563422786124541"/>
          <c:w val="0.47080781616427902"/>
          <c:h val="0.76555035460225773"/>
        </c:manualLayout>
      </c:layout>
      <c:barChart>
        <c:barDir val="bar"/>
        <c:grouping val="stacked"/>
        <c:varyColors val="0"/>
        <c:ser>
          <c:idx val="0"/>
          <c:order val="0"/>
          <c:tx>
            <c:strRef>
              <c:f>leakage!$M$1</c:f>
              <c:strCache>
                <c:ptCount val="1"/>
                <c:pt idx="0">
                  <c:v> Within Region</c:v>
                </c:pt>
              </c:strCache>
            </c:strRef>
          </c:tx>
          <c:spPr>
            <a:solidFill>
              <a:srgbClr val="208B9C"/>
            </a:solidFill>
            <a:ln w="25400">
              <a:noFill/>
            </a:ln>
          </c:spPr>
          <c:invertIfNegative val="0"/>
          <c:cat>
            <c:strRef>
              <c:f>leakage!$I$2:$I$16</c:f>
              <c:strCache>
                <c:ptCount val="15"/>
                <c:pt idx="0">
                  <c:v>Hardwood Veneer and Plywood Manufacturing</c:v>
                </c:pt>
                <c:pt idx="1">
                  <c:v>Corrugated and Solid Fiber Box Manufacturing</c:v>
                </c:pt>
                <c:pt idx="2">
                  <c:v>Laminated Plastics Plate, Sheet (except Packaging), and Shape Manufacturing</c:v>
                </c:pt>
                <c:pt idx="3">
                  <c:v>Softwood Veneer and Plywood Manufacturing</c:v>
                </c:pt>
                <c:pt idx="4">
                  <c:v>Logging</c:v>
                </c:pt>
                <c:pt idx="5">
                  <c:v>Urethane and Other Foam Product (except Polystyrene) Manufacturing</c:v>
                </c:pt>
                <c:pt idx="6">
                  <c:v>Reconstituted Wood Product Manufacturing</c:v>
                </c:pt>
                <c:pt idx="7">
                  <c:v>Paint and Coating Manufacturing</c:v>
                </c:pt>
                <c:pt idx="8">
                  <c:v>Iron and Steel Mills and Ferroalloy Manufacturing</c:v>
                </c:pt>
                <c:pt idx="9">
                  <c:v>Wholesale Trade Agents and Brokers</c:v>
                </c:pt>
                <c:pt idx="10">
                  <c:v>Truss Manufacturing</c:v>
                </c:pt>
                <c:pt idx="11">
                  <c:v>Showcase, Partition, Shelving, and Locker Manufacturing</c:v>
                </c:pt>
                <c:pt idx="12">
                  <c:v>Wood Kitchen Cabinet and Countertop Manufacturing</c:v>
                </c:pt>
                <c:pt idx="13">
                  <c:v>Corporate, Subsidiary, and Regional Managing Offices</c:v>
                </c:pt>
                <c:pt idx="14">
                  <c:v>Sawmills</c:v>
                </c:pt>
              </c:strCache>
            </c:strRef>
          </c:cat>
          <c:val>
            <c:numRef>
              <c:f>leakage!$M$2:$M$16</c:f>
              <c:numCache>
                <c:formatCode>"$"#,##0.00_);[Red]\("$"#,##0.00\)</c:formatCode>
                <c:ptCount val="15"/>
                <c:pt idx="0">
                  <c:v>12.084975334100001</c:v>
                </c:pt>
                <c:pt idx="1">
                  <c:v>1.8265552578100002</c:v>
                </c:pt>
                <c:pt idx="2">
                  <c:v>0.35399341070000001</c:v>
                </c:pt>
                <c:pt idx="3">
                  <c:v>0</c:v>
                </c:pt>
                <c:pt idx="4">
                  <c:v>6.6821576917799996</c:v>
                </c:pt>
                <c:pt idx="5">
                  <c:v>3.1183524949299999</c:v>
                </c:pt>
                <c:pt idx="6">
                  <c:v>7.4409037286700004</c:v>
                </c:pt>
                <c:pt idx="7">
                  <c:v>0.36582138131300002</c:v>
                </c:pt>
                <c:pt idx="8">
                  <c:v>0.14811491452</c:v>
                </c:pt>
                <c:pt idx="9">
                  <c:v>3.5137721132699999</c:v>
                </c:pt>
                <c:pt idx="10">
                  <c:v>3.7518667841099997</c:v>
                </c:pt>
                <c:pt idx="11">
                  <c:v>18.047677526099999</c:v>
                </c:pt>
                <c:pt idx="12">
                  <c:v>44.543520565399994</c:v>
                </c:pt>
                <c:pt idx="13">
                  <c:v>1.5257584332699998</c:v>
                </c:pt>
                <c:pt idx="14">
                  <c:v>37.872909386499998</c:v>
                </c:pt>
              </c:numCache>
            </c:numRef>
          </c:val>
          <c:extLst xmlns:c16r2="http://schemas.microsoft.com/office/drawing/2015/06/chart">
            <c:ext xmlns:c16="http://schemas.microsoft.com/office/drawing/2014/chart" uri="{C3380CC4-5D6E-409C-BE32-E72D297353CC}">
              <c16:uniqueId val="{00000000-C991-4467-9861-F0B5220FE275}"/>
            </c:ext>
          </c:extLst>
        </c:ser>
        <c:ser>
          <c:idx val="1"/>
          <c:order val="1"/>
          <c:tx>
            <c:strRef>
              <c:f>leakage!$N$1</c:f>
              <c:strCache>
                <c:ptCount val="1"/>
                <c:pt idx="0">
                  <c:v>Outside of Region</c:v>
                </c:pt>
              </c:strCache>
            </c:strRef>
          </c:tx>
          <c:spPr>
            <a:solidFill>
              <a:schemeClr val="accent6"/>
            </a:solidFill>
            <a:ln w="25400">
              <a:noFill/>
            </a:ln>
          </c:spPr>
          <c:invertIfNegative val="0"/>
          <c:cat>
            <c:strRef>
              <c:f>leakage!$I$2:$I$16</c:f>
              <c:strCache>
                <c:ptCount val="15"/>
                <c:pt idx="0">
                  <c:v>Hardwood Veneer and Plywood Manufacturing</c:v>
                </c:pt>
                <c:pt idx="1">
                  <c:v>Corrugated and Solid Fiber Box Manufacturing</c:v>
                </c:pt>
                <c:pt idx="2">
                  <c:v>Laminated Plastics Plate, Sheet (except Packaging), and Shape Manufacturing</c:v>
                </c:pt>
                <c:pt idx="3">
                  <c:v>Softwood Veneer and Plywood Manufacturing</c:v>
                </c:pt>
                <c:pt idx="4">
                  <c:v>Logging</c:v>
                </c:pt>
                <c:pt idx="5">
                  <c:v>Urethane and Other Foam Product (except Polystyrene) Manufacturing</c:v>
                </c:pt>
                <c:pt idx="6">
                  <c:v>Reconstituted Wood Product Manufacturing</c:v>
                </c:pt>
                <c:pt idx="7">
                  <c:v>Paint and Coating Manufacturing</c:v>
                </c:pt>
                <c:pt idx="8">
                  <c:v>Iron and Steel Mills and Ferroalloy Manufacturing</c:v>
                </c:pt>
                <c:pt idx="9">
                  <c:v>Wholesale Trade Agents and Brokers</c:v>
                </c:pt>
                <c:pt idx="10">
                  <c:v>Truss Manufacturing</c:v>
                </c:pt>
                <c:pt idx="11">
                  <c:v>Showcase, Partition, Shelving, and Locker Manufacturing</c:v>
                </c:pt>
                <c:pt idx="12">
                  <c:v>Wood Kitchen Cabinet and Countertop Manufacturing</c:v>
                </c:pt>
                <c:pt idx="13">
                  <c:v>Corporate, Subsidiary, and Regional Managing Offices</c:v>
                </c:pt>
                <c:pt idx="14">
                  <c:v>Sawmills</c:v>
                </c:pt>
              </c:strCache>
            </c:strRef>
          </c:cat>
          <c:val>
            <c:numRef>
              <c:f>leakage!$N$2:$N$16</c:f>
              <c:numCache>
                <c:formatCode>"$"#,##0.00_);[Red]\("$"#,##0.00\)</c:formatCode>
                <c:ptCount val="15"/>
                <c:pt idx="0">
                  <c:v>1.3059294823400001</c:v>
                </c:pt>
                <c:pt idx="1">
                  <c:v>11.951035496500001</c:v>
                </c:pt>
                <c:pt idx="2">
                  <c:v>13.8925540598</c:v>
                </c:pt>
                <c:pt idx="3">
                  <c:v>14.3525326044</c:v>
                </c:pt>
                <c:pt idx="4">
                  <c:v>8.4280771250100006</c:v>
                </c:pt>
                <c:pt idx="5">
                  <c:v>12.5299228735</c:v>
                </c:pt>
                <c:pt idx="6">
                  <c:v>8.4225632332</c:v>
                </c:pt>
                <c:pt idx="7">
                  <c:v>16.198164757400001</c:v>
                </c:pt>
                <c:pt idx="8">
                  <c:v>17.349744489199999</c:v>
                </c:pt>
                <c:pt idx="9">
                  <c:v>15.4657526651</c:v>
                </c:pt>
                <c:pt idx="10">
                  <c:v>19.961032186500002</c:v>
                </c:pt>
                <c:pt idx="11">
                  <c:v>8.2393633817899996</c:v>
                </c:pt>
                <c:pt idx="12">
                  <c:v>1.31614223699</c:v>
                </c:pt>
                <c:pt idx="13">
                  <c:v>44.794043408600004</c:v>
                </c:pt>
                <c:pt idx="14">
                  <c:v>20.226694806699999</c:v>
                </c:pt>
              </c:numCache>
            </c:numRef>
          </c:val>
          <c:extLst xmlns:c16r2="http://schemas.microsoft.com/office/drawing/2015/06/chart">
            <c:ext xmlns:c16="http://schemas.microsoft.com/office/drawing/2014/chart" uri="{C3380CC4-5D6E-409C-BE32-E72D297353CC}">
              <c16:uniqueId val="{00000001-C991-4467-9861-F0B5220FE275}"/>
            </c:ext>
          </c:extLst>
        </c:ser>
        <c:dLbls>
          <c:showLegendKey val="0"/>
          <c:showVal val="0"/>
          <c:showCatName val="0"/>
          <c:showSerName val="0"/>
          <c:showPercent val="0"/>
          <c:showBubbleSize val="0"/>
        </c:dLbls>
        <c:gapWidth val="60"/>
        <c:overlap val="100"/>
        <c:axId val="878305040"/>
        <c:axId val="878305432"/>
      </c:barChart>
      <c:catAx>
        <c:axId val="878305040"/>
        <c:scaling>
          <c:orientation val="minMax"/>
        </c:scaling>
        <c:delete val="0"/>
        <c:axPos val="l"/>
        <c:title>
          <c:tx>
            <c:rich>
              <a:bodyPr/>
              <a:lstStyle/>
              <a:p>
                <a:pPr>
                  <a:defRPr b="0"/>
                </a:pPr>
                <a:r>
                  <a:rPr lang="en-US" b="0"/>
                  <a:t>Top Input Sectors</a:t>
                </a:r>
              </a:p>
            </c:rich>
          </c:tx>
          <c:layout/>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878305432"/>
        <c:crosses val="autoZero"/>
        <c:auto val="1"/>
        <c:lblAlgn val="ctr"/>
        <c:lblOffset val="100"/>
        <c:noMultiLvlLbl val="0"/>
      </c:catAx>
      <c:valAx>
        <c:axId val="878305432"/>
        <c:scaling>
          <c:orientation val="minMax"/>
          <c:max val="60"/>
        </c:scaling>
        <c:delete val="0"/>
        <c:axPos val="b"/>
        <c:majorGridlines>
          <c:spPr>
            <a:ln w="9525" cap="flat" cmpd="sng" algn="ctr">
              <a:solidFill>
                <a:schemeClr val="tx1">
                  <a:lumMod val="15000"/>
                  <a:lumOff val="85000"/>
                </a:schemeClr>
              </a:solidFill>
              <a:round/>
            </a:ln>
            <a:effectLst/>
          </c:spPr>
        </c:majorGridlines>
        <c:title>
          <c:tx>
            <c:rich>
              <a:bodyPr/>
              <a:lstStyle/>
              <a:p>
                <a:pPr>
                  <a:defRPr sz="1100" b="0"/>
                </a:pPr>
                <a:r>
                  <a:rPr lang="en-US" sz="1100" b="0" dirty="0" smtClean="0"/>
                  <a:t>$ Million</a:t>
                </a:r>
                <a:endParaRPr lang="en-US" sz="1100" b="0" dirty="0"/>
              </a:p>
            </c:rich>
          </c:tx>
          <c:layout>
            <c:manualLayout>
              <c:xMode val="edge"/>
              <c:yMode val="edge"/>
              <c:x val="0.73149222260709457"/>
              <c:y val="0.9325552635089579"/>
            </c:manualLayout>
          </c:layout>
          <c:overlay val="0"/>
        </c:title>
        <c:numFmt formatCode="\$#,##0_);[Red]\(\$#,##0\)" sourceLinked="0"/>
        <c:majorTickMark val="none"/>
        <c:minorTickMark val="none"/>
        <c:tickLblPos val="nextTo"/>
        <c:spPr>
          <a:ln w="6350">
            <a:noFill/>
          </a:ln>
        </c:spPr>
        <c:txPr>
          <a:bodyPr rot="-60000000" vert="horz"/>
          <a:lstStyle/>
          <a:p>
            <a:pPr>
              <a:defRPr/>
            </a:pPr>
            <a:endParaRPr lang="en-US"/>
          </a:p>
        </c:txPr>
        <c:crossAx val="878305040"/>
        <c:crosses val="autoZero"/>
        <c:crossBetween val="between"/>
      </c:valAx>
      <c:spPr>
        <a:noFill/>
        <a:ln w="25400">
          <a:noFill/>
        </a:ln>
      </c:spPr>
    </c:plotArea>
    <c:legend>
      <c:legendPos val="b"/>
      <c:layout>
        <c:manualLayout>
          <c:xMode val="edge"/>
          <c:yMode val="edge"/>
          <c:x val="0.6421035420400768"/>
          <c:y val="0.72561726391998649"/>
          <c:w val="0.28938167629804745"/>
          <c:h val="4.8294501952385591E-2"/>
        </c:manualLayout>
      </c:layout>
      <c:overlay val="0"/>
      <c:spPr>
        <a:solidFill>
          <a:schemeClr val="bg1">
            <a:lumMod val="85000"/>
          </a:schemeClr>
        </a:solidFill>
        <a:ln w="25400">
          <a:noFill/>
        </a:ln>
      </c:spPr>
      <c:txPr>
        <a:bodyPr rot="0" vert="horz"/>
        <a:lstStyle/>
        <a:p>
          <a:pPr>
            <a:defRPr sz="1100"/>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latin typeface="Franklin Gothic Book" panose="020B0503020102020204" pitchFamily="34"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eaLnBrk="1" fontAlgn="auto" hangingPunct="1">
              <a:spcBef>
                <a:spcPts val="0"/>
              </a:spcBef>
              <a:spcAft>
                <a:spcPts val="0"/>
              </a:spcAft>
              <a:defRPr sz="1200" dirty="0">
                <a:latin typeface="Franklin Gothic Book" panose="020B0503020102020204" pitchFamily="34" charset="0"/>
              </a:defRPr>
            </a:lvl1pPr>
          </a:lstStyle>
          <a:p>
            <a:pPr>
              <a:defRPr/>
            </a:pPr>
            <a:endParaRPr lang="en-US" dirty="0"/>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Franklin Gothic Book" panose="020B0503020102020204" pitchFamily="34" charset="0"/>
              </a:defRPr>
            </a:lvl1pPr>
          </a:lstStyle>
          <a:p>
            <a:pPr>
              <a:defRPr/>
            </a:pPr>
            <a:fld id="{C9326D37-C3CD-4118-8CC6-1B81B4FC171E}" type="datetimeFigureOut">
              <a:rPr lang="en-US" smtClean="0"/>
              <a:pPr>
                <a:defRPr/>
              </a:pPr>
              <a:t>11/7/2017</a:t>
            </a:fld>
            <a:endParaRPr lang="en-US" dirty="0"/>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noProof="0" dirty="0" smtClean="0"/>
              <a:t>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Franklin Gothic Book" panose="020B0503020102020204" pitchFamily="34" charset="0"/>
              </a:defRPr>
            </a:lvl1pPr>
          </a:lstStyle>
          <a:p>
            <a:pPr>
              <a:defRPr/>
            </a:pPr>
            <a:endParaRPr lang="en-US" dirty="0"/>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Franklin Gothic Book" panose="020B0503020102020204" pitchFamily="34" charset="0"/>
              </a:defRPr>
            </a:lvl1pPr>
          </a:lstStyle>
          <a:p>
            <a:pPr>
              <a:defRPr/>
            </a:pPr>
            <a:fld id="{0E7D02F7-CEE7-48E2-BF4A-9654B1DEAEEA}" type="slidenum">
              <a:rPr lang="en-US" smtClean="0"/>
              <a:pPr>
                <a:defRPr/>
              </a:pPr>
              <a:t>‹#›</a:t>
            </a:fld>
            <a:endParaRPr lang="en-US" dirty="0"/>
          </a:p>
        </p:txBody>
      </p:sp>
    </p:spTree>
    <p:extLst>
      <p:ext uri="{BB962C8B-B14F-4D97-AF65-F5344CB8AC3E}">
        <p14:creationId xmlns:p14="http://schemas.microsoft.com/office/powerpoint/2010/main" val="24828239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Franklin Gothic Book" panose="020B0503020102020204" pitchFamily="34" charset="0"/>
        <a:ea typeface="+mn-ea"/>
        <a:cs typeface="+mn-cs"/>
      </a:defRPr>
    </a:lvl1pPr>
    <a:lvl2pPr marL="457200" algn="l" rtl="0" fontAlgn="base">
      <a:spcBef>
        <a:spcPct val="30000"/>
      </a:spcBef>
      <a:spcAft>
        <a:spcPct val="0"/>
      </a:spcAft>
      <a:defRPr sz="1200" kern="1200">
        <a:solidFill>
          <a:schemeClr val="tx1"/>
        </a:solidFill>
        <a:latin typeface="Franklin Gothic Book" panose="020B0503020102020204" pitchFamily="34" charset="0"/>
        <a:ea typeface="+mn-ea"/>
        <a:cs typeface="+mn-cs"/>
      </a:defRPr>
    </a:lvl2pPr>
    <a:lvl3pPr marL="914400" algn="l" rtl="0" fontAlgn="base">
      <a:spcBef>
        <a:spcPct val="30000"/>
      </a:spcBef>
      <a:spcAft>
        <a:spcPct val="0"/>
      </a:spcAft>
      <a:defRPr sz="1200" kern="1200">
        <a:solidFill>
          <a:schemeClr val="tx1"/>
        </a:solidFill>
        <a:latin typeface="Franklin Gothic Book" panose="020B0503020102020204" pitchFamily="34" charset="0"/>
        <a:ea typeface="+mn-ea"/>
        <a:cs typeface="+mn-cs"/>
      </a:defRPr>
    </a:lvl3pPr>
    <a:lvl4pPr marL="1371600" algn="l" rtl="0" fontAlgn="base">
      <a:spcBef>
        <a:spcPct val="30000"/>
      </a:spcBef>
      <a:spcAft>
        <a:spcPct val="0"/>
      </a:spcAft>
      <a:defRPr sz="1200" kern="1200">
        <a:solidFill>
          <a:schemeClr val="tx1"/>
        </a:solidFill>
        <a:latin typeface="Franklin Gothic Book" panose="020B0503020102020204" pitchFamily="34" charset="0"/>
        <a:ea typeface="+mn-ea"/>
        <a:cs typeface="+mn-cs"/>
      </a:defRPr>
    </a:lvl4pPr>
    <a:lvl5pPr marL="1828800" algn="l" rtl="0" fontAlgn="base">
      <a:spcBef>
        <a:spcPct val="30000"/>
      </a:spcBef>
      <a:spcAft>
        <a:spcPct val="0"/>
      </a:spcAft>
      <a:defRPr sz="1200" kern="1200">
        <a:solidFill>
          <a:schemeClr val="tx1"/>
        </a:solidFill>
        <a:latin typeface="Franklin Gothic Book" panose="020B05030201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5F9DA18-3733-462B-8F93-BE9AA5CCEE9B}" type="slidenum">
              <a:rPr lang="en-US" altLang="en-US" smtClean="0">
                <a:solidFill>
                  <a:prstClr val="black"/>
                </a:solidFill>
              </a:rPr>
              <a:pPr fontAlgn="base">
                <a:spcBef>
                  <a:spcPct val="0"/>
                </a:spcBef>
                <a:spcAft>
                  <a:spcPct val="0"/>
                </a:spcAft>
              </a:pPr>
              <a:t>4</a:t>
            </a:fld>
            <a:endParaRPr lang="en-US" altLang="en-US" dirty="0" smtClean="0">
              <a:solidFill>
                <a:prstClr val="black"/>
              </a:solidFill>
            </a:endParaRPr>
          </a:p>
        </p:txBody>
      </p:sp>
    </p:spTree>
    <p:extLst>
      <p:ext uri="{BB962C8B-B14F-4D97-AF65-F5344CB8AC3E}">
        <p14:creationId xmlns:p14="http://schemas.microsoft.com/office/powerpoint/2010/main" val="236049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2118465-530D-4EB8-96A1-C088BDBE6008}" type="slidenum">
              <a:rPr lang="en-US" altLang="en-US">
                <a:solidFill>
                  <a:srgbClr val="000000"/>
                </a:solidFill>
                <a:latin typeface="Franklin Gothic Book" panose="020B0503020102020204" pitchFamily="34" charset="0"/>
              </a:rPr>
              <a:pPr fontAlgn="base">
                <a:spcBef>
                  <a:spcPct val="0"/>
                </a:spcBef>
                <a:spcAft>
                  <a:spcPct val="0"/>
                </a:spcAft>
              </a:pPr>
              <a:t>15</a:t>
            </a:fld>
            <a:endParaRPr lang="en-US" altLang="en-US" dirty="0">
              <a:solidFill>
                <a:srgbClr val="000000"/>
              </a:solidFill>
              <a:latin typeface="Franklin Gothic Book" panose="020B0503020102020204" pitchFamily="34" charset="0"/>
            </a:endParaRPr>
          </a:p>
        </p:txBody>
      </p:sp>
    </p:spTree>
    <p:extLst>
      <p:ext uri="{BB962C8B-B14F-4D97-AF65-F5344CB8AC3E}">
        <p14:creationId xmlns:p14="http://schemas.microsoft.com/office/powerpoint/2010/main" val="3670647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marL="1320800">
              <a:lnSpc>
                <a:spcPct val="100000"/>
              </a:lnSpc>
              <a:spcBef>
                <a:spcPts val="0"/>
              </a:spcBef>
              <a:defRPr sz="1300" b="1">
                <a:solidFill>
                  <a:srgbClr val="208B9C"/>
                </a:solidFill>
                <a:latin typeface="Franklin Gothic Demi Cond"/>
                <a:cs typeface="Franklin Gothic Demi Cond"/>
              </a:defRPr>
            </a:lvl1pPr>
          </a:lstStyle>
          <a:p>
            <a:pPr>
              <a:lnSpc>
                <a:spcPts val="1550"/>
              </a:lnSpc>
              <a:defRPr/>
            </a:pPr>
            <a:r>
              <a:rPr/>
              <a:t>section</a:t>
            </a:r>
            <a:r>
              <a:rPr spc="0"/>
              <a:t> </a:t>
            </a:r>
            <a:r>
              <a:rPr spc="-10"/>
              <a:t>02</a:t>
            </a:r>
          </a:p>
          <a:p>
            <a:pPr marL="12700">
              <a:spcBef>
                <a:spcPts val="254"/>
              </a:spcBef>
              <a:defRPr/>
            </a:pPr>
            <a:r>
              <a:rPr sz="800" b="0">
                <a:solidFill>
                  <a:srgbClr val="808080"/>
                </a:solidFill>
                <a:latin typeface="Franklin Gothic Book"/>
                <a:cs typeface="Franklin Gothic Book"/>
              </a:rPr>
              <a:t>Source:</a:t>
            </a:r>
            <a:r>
              <a:rPr sz="800" b="0" spc="-35">
                <a:solidFill>
                  <a:srgbClr val="808080"/>
                </a:solidFill>
                <a:latin typeface="Franklin Gothic Book"/>
                <a:cs typeface="Franklin Gothic Book"/>
              </a:rPr>
              <a:t> </a:t>
            </a:r>
            <a:r>
              <a:rPr sz="800" b="0">
                <a:solidFill>
                  <a:srgbClr val="808080"/>
                </a:solidFill>
                <a:latin typeface="Franklin Gothic Book"/>
                <a:cs typeface="Franklin Gothic Book"/>
              </a:rPr>
              <a:t>EMSI</a:t>
            </a:r>
            <a:r>
              <a:rPr sz="800" b="0" spc="-30">
                <a:solidFill>
                  <a:srgbClr val="808080"/>
                </a:solidFill>
                <a:latin typeface="Franklin Gothic Book"/>
                <a:cs typeface="Franklin Gothic Book"/>
              </a:rPr>
              <a:t> </a:t>
            </a:r>
            <a:r>
              <a:rPr sz="800" b="0">
                <a:solidFill>
                  <a:srgbClr val="808080"/>
                </a:solidFill>
                <a:latin typeface="Franklin Gothic Book"/>
                <a:cs typeface="Franklin Gothic Book"/>
              </a:rPr>
              <a:t>Class</a:t>
            </a:r>
            <a:r>
              <a:rPr sz="800" b="0" spc="-35">
                <a:solidFill>
                  <a:srgbClr val="808080"/>
                </a:solidFill>
                <a:latin typeface="Franklin Gothic Book"/>
                <a:cs typeface="Franklin Gothic Book"/>
              </a:rPr>
              <a:t> </a:t>
            </a:r>
            <a:r>
              <a:rPr sz="800" b="0">
                <a:solidFill>
                  <a:srgbClr val="808080"/>
                </a:solidFill>
                <a:latin typeface="Franklin Gothic Book"/>
                <a:cs typeface="Franklin Gothic Book"/>
              </a:rPr>
              <a:t>of</a:t>
            </a:r>
            <a:r>
              <a:rPr sz="800" b="0" spc="-30">
                <a:solidFill>
                  <a:srgbClr val="808080"/>
                </a:solidFill>
                <a:latin typeface="Franklin Gothic Book"/>
                <a:cs typeface="Franklin Gothic Book"/>
              </a:rPr>
              <a:t> </a:t>
            </a:r>
            <a:r>
              <a:rPr sz="800" b="0">
                <a:solidFill>
                  <a:srgbClr val="808080"/>
                </a:solidFill>
                <a:latin typeface="Franklin Gothic Book"/>
                <a:cs typeface="Franklin Gothic Book"/>
              </a:rPr>
              <a:t>Worker</a:t>
            </a:r>
            <a:r>
              <a:rPr sz="800" b="0" spc="-35">
                <a:solidFill>
                  <a:srgbClr val="808080"/>
                </a:solidFill>
                <a:latin typeface="Franklin Gothic Book"/>
                <a:cs typeface="Franklin Gothic Book"/>
              </a:rPr>
              <a:t> </a:t>
            </a:r>
            <a:r>
              <a:rPr sz="800" b="0">
                <a:solidFill>
                  <a:srgbClr val="808080"/>
                </a:solidFill>
                <a:latin typeface="Franklin Gothic Book"/>
                <a:cs typeface="Franklin Gothic Book"/>
              </a:rPr>
              <a:t>2017.3</a:t>
            </a:r>
            <a:r>
              <a:rPr sz="800" b="0" spc="-35">
                <a:solidFill>
                  <a:srgbClr val="808080"/>
                </a:solidFill>
                <a:latin typeface="Franklin Gothic Book"/>
                <a:cs typeface="Franklin Gothic Book"/>
              </a:rPr>
              <a:t> </a:t>
            </a:r>
            <a:r>
              <a:rPr sz="800" b="0">
                <a:solidFill>
                  <a:srgbClr val="808080"/>
                </a:solidFill>
                <a:latin typeface="Franklin Gothic Book"/>
                <a:cs typeface="Franklin Gothic Book"/>
              </a:rPr>
              <a:t>(QCEW,</a:t>
            </a:r>
            <a:r>
              <a:rPr sz="800" b="0" spc="-35">
                <a:solidFill>
                  <a:srgbClr val="808080"/>
                </a:solidFill>
                <a:latin typeface="Franklin Gothic Book"/>
                <a:cs typeface="Franklin Gothic Book"/>
              </a:rPr>
              <a:t> </a:t>
            </a:r>
            <a:r>
              <a:rPr sz="800" b="0">
                <a:solidFill>
                  <a:srgbClr val="808080"/>
                </a:solidFill>
                <a:latin typeface="Franklin Gothic Book"/>
                <a:cs typeface="Franklin Gothic Book"/>
              </a:rPr>
              <a:t>non</a:t>
            </a:r>
            <a:r>
              <a:rPr sz="800" b="0" spc="90">
                <a:solidFill>
                  <a:srgbClr val="808080"/>
                </a:solidFill>
                <a:latin typeface="Franklin Gothic Book"/>
                <a:cs typeface="Franklin Gothic Book"/>
              </a:rPr>
              <a:t> </a:t>
            </a:r>
            <a:r>
              <a:rPr sz="800" b="0" spc="0">
                <a:solidFill>
                  <a:srgbClr val="808080"/>
                </a:solidFill>
                <a:latin typeface="Franklin Gothic Book"/>
                <a:cs typeface="Franklin Gothic Book"/>
              </a:rPr>
              <a:t>-QCEW,</a:t>
            </a:r>
            <a:r>
              <a:rPr sz="800" b="0" spc="-25">
                <a:solidFill>
                  <a:srgbClr val="808080"/>
                </a:solidFill>
                <a:latin typeface="Franklin Gothic Book"/>
                <a:cs typeface="Franklin Gothic Book"/>
              </a:rPr>
              <a:t> </a:t>
            </a:r>
            <a:r>
              <a:rPr sz="800" b="0" spc="0">
                <a:solidFill>
                  <a:srgbClr val="808080"/>
                </a:solidFill>
                <a:latin typeface="Franklin Gothic Book"/>
                <a:cs typeface="Franklin Gothic Book"/>
              </a:rPr>
              <a:t>self-employed</a:t>
            </a:r>
            <a:r>
              <a:rPr sz="800" b="0" spc="-45">
                <a:solidFill>
                  <a:srgbClr val="808080"/>
                </a:solidFill>
                <a:latin typeface="Franklin Gothic Book"/>
                <a:cs typeface="Franklin Gothic Book"/>
              </a:rPr>
              <a:t> </a:t>
            </a:r>
            <a:r>
              <a:rPr sz="800" b="0">
                <a:solidFill>
                  <a:srgbClr val="808080"/>
                </a:solidFill>
                <a:latin typeface="Franklin Gothic Book"/>
                <a:cs typeface="Franklin Gothic Book"/>
              </a:rPr>
              <a:t>and</a:t>
            </a:r>
            <a:r>
              <a:rPr sz="800" b="0" spc="0">
                <a:solidFill>
                  <a:srgbClr val="808080"/>
                </a:solidFill>
                <a:latin typeface="Franklin Gothic Book"/>
                <a:cs typeface="Franklin Gothic Book"/>
              </a:rPr>
              <a:t> extended</a:t>
            </a:r>
            <a:r>
              <a:rPr sz="800" b="0" spc="-30">
                <a:solidFill>
                  <a:srgbClr val="808080"/>
                </a:solidFill>
                <a:latin typeface="Franklin Gothic Book"/>
                <a:cs typeface="Franklin Gothic Book"/>
              </a:rPr>
              <a:t> </a:t>
            </a:r>
            <a:r>
              <a:rPr sz="800" b="0">
                <a:solidFill>
                  <a:srgbClr val="808080"/>
                </a:solidFill>
                <a:latin typeface="Franklin Gothic Book"/>
                <a:cs typeface="Franklin Gothic Book"/>
              </a:rPr>
              <a:t>proprietors).</a:t>
            </a:r>
            <a:endParaRPr sz="800" spc="0">
              <a:latin typeface="Franklin Gothic Book"/>
              <a:cs typeface="Franklin Gothic Book"/>
            </a:endParaRPr>
          </a:p>
        </p:txBody>
      </p:sp>
      <p:sp>
        <p:nvSpPr>
          <p:cNvPr id="5" name="Holder 5"/>
          <p:cNvSpPr>
            <a:spLocks noGrp="1"/>
          </p:cNvSpPr>
          <p:nvPr>
            <p:ph type="dt" sz="half" idx="11"/>
          </p:nvPr>
        </p:nvSpPr>
        <p:spPr/>
        <p:txBody>
          <a:bodyPr/>
          <a:lstStyle>
            <a:lvl1pPr>
              <a:defRPr/>
            </a:lvl1pPr>
          </a:lstStyle>
          <a:p>
            <a:pPr>
              <a:defRPr/>
            </a:pPr>
            <a:fld id="{A84D4395-3757-46D7-A00D-251DB1BF776D}" type="datetimeFigureOut">
              <a:rPr lang="en-US"/>
              <a:pPr>
                <a:defRPr/>
              </a:pPr>
              <a:t>11/7/2017</a:t>
            </a:fld>
            <a:endParaRPr lang="en-US" dirty="0"/>
          </a:p>
        </p:txBody>
      </p:sp>
      <p:sp>
        <p:nvSpPr>
          <p:cNvPr id="6" name="Holder 6"/>
          <p:cNvSpPr>
            <a:spLocks noGrp="1"/>
          </p:cNvSpPr>
          <p:nvPr>
            <p:ph type="sldNum" sz="quarter" idx="12"/>
          </p:nvPr>
        </p:nvSpPr>
        <p:spPr/>
        <p:txBody>
          <a:bodyPr/>
          <a:lstStyle>
            <a:lvl1pPr>
              <a:defRPr/>
            </a:lvl1pPr>
          </a:lstStyle>
          <a:p>
            <a:pPr>
              <a:defRPr/>
            </a:pPr>
            <a:fld id="{08677A7A-6271-46C6-91E5-900673E81236}" type="slidenum">
              <a:rPr/>
              <a:pPr>
                <a:defRPr/>
              </a:pPr>
              <a:t>‹#›</a:t>
            </a:fld>
            <a:endParaRPr/>
          </a:p>
        </p:txBody>
      </p:sp>
    </p:spTree>
    <p:extLst>
      <p:ext uri="{BB962C8B-B14F-4D97-AF65-F5344CB8AC3E}">
        <p14:creationId xmlns:p14="http://schemas.microsoft.com/office/powerpoint/2010/main" val="220677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1700" b="1" i="0">
                <a:solidFill>
                  <a:srgbClr val="208B9C"/>
                </a:solidFill>
                <a:latin typeface="Franklin Gothic Demi Cond"/>
                <a:cs typeface="Franklin Gothic Demi Cond"/>
              </a:defRPr>
            </a:lvl1pPr>
          </a:lstStyle>
          <a:p>
            <a:endParaRPr/>
          </a:p>
        </p:txBody>
      </p:sp>
      <p:sp>
        <p:nvSpPr>
          <p:cNvPr id="3" name="Holder 3"/>
          <p:cNvSpPr>
            <a:spLocks noGrp="1"/>
          </p:cNvSpPr>
          <p:nvPr>
            <p:ph type="body" idx="1"/>
          </p:nvPr>
        </p:nvSpPr>
        <p:spPr/>
        <p:txBody>
          <a:bodyPr/>
          <a:lstStyle>
            <a:lvl1pPr>
              <a:defRPr b="0" i="0">
                <a:solidFill>
                  <a:schemeClr val="tx1"/>
                </a:solidFill>
              </a:defRPr>
            </a:lvl1pPr>
          </a:lstStyle>
          <a:p>
            <a:endParaRPr/>
          </a:p>
        </p:txBody>
      </p:sp>
      <p:sp>
        <p:nvSpPr>
          <p:cNvPr id="4" name="Holder 4"/>
          <p:cNvSpPr>
            <a:spLocks noGrp="1"/>
          </p:cNvSpPr>
          <p:nvPr>
            <p:ph type="ftr" sz="quarter" idx="10"/>
          </p:nvPr>
        </p:nvSpPr>
        <p:spPr/>
        <p:txBody>
          <a:bodyPr/>
          <a:lstStyle>
            <a:lvl1pPr marL="1320800">
              <a:lnSpc>
                <a:spcPct val="100000"/>
              </a:lnSpc>
              <a:spcBef>
                <a:spcPts val="0"/>
              </a:spcBef>
              <a:defRPr sz="1300" b="1">
                <a:solidFill>
                  <a:srgbClr val="208B9C"/>
                </a:solidFill>
                <a:latin typeface="Franklin Gothic Demi Cond"/>
                <a:cs typeface="Franklin Gothic Demi Cond"/>
              </a:defRPr>
            </a:lvl1pPr>
          </a:lstStyle>
          <a:p>
            <a:pPr>
              <a:lnSpc>
                <a:spcPts val="1550"/>
              </a:lnSpc>
              <a:defRPr/>
            </a:pPr>
            <a:r>
              <a:rPr/>
              <a:t>section</a:t>
            </a:r>
            <a:r>
              <a:rPr spc="0"/>
              <a:t> </a:t>
            </a:r>
            <a:r>
              <a:rPr spc="-10"/>
              <a:t>02</a:t>
            </a:r>
          </a:p>
          <a:p>
            <a:pPr marL="12700">
              <a:spcBef>
                <a:spcPts val="254"/>
              </a:spcBef>
              <a:defRPr/>
            </a:pPr>
            <a:r>
              <a:rPr sz="800" b="0">
                <a:solidFill>
                  <a:srgbClr val="808080"/>
                </a:solidFill>
                <a:latin typeface="Franklin Gothic Book"/>
                <a:cs typeface="Franklin Gothic Book"/>
              </a:rPr>
              <a:t>Source:</a:t>
            </a:r>
            <a:r>
              <a:rPr sz="800" b="0" spc="-35">
                <a:solidFill>
                  <a:srgbClr val="808080"/>
                </a:solidFill>
                <a:latin typeface="Franklin Gothic Book"/>
                <a:cs typeface="Franklin Gothic Book"/>
              </a:rPr>
              <a:t> </a:t>
            </a:r>
            <a:r>
              <a:rPr sz="800" b="0">
                <a:solidFill>
                  <a:srgbClr val="808080"/>
                </a:solidFill>
                <a:latin typeface="Franklin Gothic Book"/>
                <a:cs typeface="Franklin Gothic Book"/>
              </a:rPr>
              <a:t>EMSI</a:t>
            </a:r>
            <a:r>
              <a:rPr sz="800" b="0" spc="-30">
                <a:solidFill>
                  <a:srgbClr val="808080"/>
                </a:solidFill>
                <a:latin typeface="Franklin Gothic Book"/>
                <a:cs typeface="Franklin Gothic Book"/>
              </a:rPr>
              <a:t> </a:t>
            </a:r>
            <a:r>
              <a:rPr sz="800" b="0">
                <a:solidFill>
                  <a:srgbClr val="808080"/>
                </a:solidFill>
                <a:latin typeface="Franklin Gothic Book"/>
                <a:cs typeface="Franklin Gothic Book"/>
              </a:rPr>
              <a:t>Class</a:t>
            </a:r>
            <a:r>
              <a:rPr sz="800" b="0" spc="-35">
                <a:solidFill>
                  <a:srgbClr val="808080"/>
                </a:solidFill>
                <a:latin typeface="Franklin Gothic Book"/>
                <a:cs typeface="Franklin Gothic Book"/>
              </a:rPr>
              <a:t> </a:t>
            </a:r>
            <a:r>
              <a:rPr sz="800" b="0">
                <a:solidFill>
                  <a:srgbClr val="808080"/>
                </a:solidFill>
                <a:latin typeface="Franklin Gothic Book"/>
                <a:cs typeface="Franklin Gothic Book"/>
              </a:rPr>
              <a:t>of</a:t>
            </a:r>
            <a:r>
              <a:rPr sz="800" b="0" spc="-30">
                <a:solidFill>
                  <a:srgbClr val="808080"/>
                </a:solidFill>
                <a:latin typeface="Franklin Gothic Book"/>
                <a:cs typeface="Franklin Gothic Book"/>
              </a:rPr>
              <a:t> </a:t>
            </a:r>
            <a:r>
              <a:rPr sz="800" b="0">
                <a:solidFill>
                  <a:srgbClr val="808080"/>
                </a:solidFill>
                <a:latin typeface="Franklin Gothic Book"/>
                <a:cs typeface="Franklin Gothic Book"/>
              </a:rPr>
              <a:t>Worker</a:t>
            </a:r>
            <a:r>
              <a:rPr sz="800" b="0" spc="-35">
                <a:solidFill>
                  <a:srgbClr val="808080"/>
                </a:solidFill>
                <a:latin typeface="Franklin Gothic Book"/>
                <a:cs typeface="Franklin Gothic Book"/>
              </a:rPr>
              <a:t> </a:t>
            </a:r>
            <a:r>
              <a:rPr sz="800" b="0">
                <a:solidFill>
                  <a:srgbClr val="808080"/>
                </a:solidFill>
                <a:latin typeface="Franklin Gothic Book"/>
                <a:cs typeface="Franklin Gothic Book"/>
              </a:rPr>
              <a:t>2017.3</a:t>
            </a:r>
            <a:r>
              <a:rPr sz="800" b="0" spc="-35">
                <a:solidFill>
                  <a:srgbClr val="808080"/>
                </a:solidFill>
                <a:latin typeface="Franklin Gothic Book"/>
                <a:cs typeface="Franklin Gothic Book"/>
              </a:rPr>
              <a:t> </a:t>
            </a:r>
            <a:r>
              <a:rPr sz="800" b="0">
                <a:solidFill>
                  <a:srgbClr val="808080"/>
                </a:solidFill>
                <a:latin typeface="Franklin Gothic Book"/>
                <a:cs typeface="Franklin Gothic Book"/>
              </a:rPr>
              <a:t>(QCEW,</a:t>
            </a:r>
            <a:r>
              <a:rPr sz="800" b="0" spc="-35">
                <a:solidFill>
                  <a:srgbClr val="808080"/>
                </a:solidFill>
                <a:latin typeface="Franklin Gothic Book"/>
                <a:cs typeface="Franklin Gothic Book"/>
              </a:rPr>
              <a:t> </a:t>
            </a:r>
            <a:r>
              <a:rPr sz="800" b="0">
                <a:solidFill>
                  <a:srgbClr val="808080"/>
                </a:solidFill>
                <a:latin typeface="Franklin Gothic Book"/>
                <a:cs typeface="Franklin Gothic Book"/>
              </a:rPr>
              <a:t>non</a:t>
            </a:r>
            <a:r>
              <a:rPr sz="800" b="0" spc="90">
                <a:solidFill>
                  <a:srgbClr val="808080"/>
                </a:solidFill>
                <a:latin typeface="Franklin Gothic Book"/>
                <a:cs typeface="Franklin Gothic Book"/>
              </a:rPr>
              <a:t> </a:t>
            </a:r>
            <a:r>
              <a:rPr sz="800" b="0" spc="0">
                <a:solidFill>
                  <a:srgbClr val="808080"/>
                </a:solidFill>
                <a:latin typeface="Franklin Gothic Book"/>
                <a:cs typeface="Franklin Gothic Book"/>
              </a:rPr>
              <a:t>-QCEW,</a:t>
            </a:r>
            <a:r>
              <a:rPr sz="800" b="0" spc="-25">
                <a:solidFill>
                  <a:srgbClr val="808080"/>
                </a:solidFill>
                <a:latin typeface="Franklin Gothic Book"/>
                <a:cs typeface="Franklin Gothic Book"/>
              </a:rPr>
              <a:t> </a:t>
            </a:r>
            <a:r>
              <a:rPr sz="800" b="0" spc="0">
                <a:solidFill>
                  <a:srgbClr val="808080"/>
                </a:solidFill>
                <a:latin typeface="Franklin Gothic Book"/>
                <a:cs typeface="Franklin Gothic Book"/>
              </a:rPr>
              <a:t>self-employed</a:t>
            </a:r>
            <a:r>
              <a:rPr sz="800" b="0" spc="-45">
                <a:solidFill>
                  <a:srgbClr val="808080"/>
                </a:solidFill>
                <a:latin typeface="Franklin Gothic Book"/>
                <a:cs typeface="Franklin Gothic Book"/>
              </a:rPr>
              <a:t> </a:t>
            </a:r>
            <a:r>
              <a:rPr sz="800" b="0">
                <a:solidFill>
                  <a:srgbClr val="808080"/>
                </a:solidFill>
                <a:latin typeface="Franklin Gothic Book"/>
                <a:cs typeface="Franklin Gothic Book"/>
              </a:rPr>
              <a:t>and</a:t>
            </a:r>
            <a:r>
              <a:rPr sz="800" b="0" spc="0">
                <a:solidFill>
                  <a:srgbClr val="808080"/>
                </a:solidFill>
                <a:latin typeface="Franklin Gothic Book"/>
                <a:cs typeface="Franklin Gothic Book"/>
              </a:rPr>
              <a:t> extended</a:t>
            </a:r>
            <a:r>
              <a:rPr sz="800" b="0" spc="-30">
                <a:solidFill>
                  <a:srgbClr val="808080"/>
                </a:solidFill>
                <a:latin typeface="Franklin Gothic Book"/>
                <a:cs typeface="Franklin Gothic Book"/>
              </a:rPr>
              <a:t> </a:t>
            </a:r>
            <a:r>
              <a:rPr sz="800" b="0">
                <a:solidFill>
                  <a:srgbClr val="808080"/>
                </a:solidFill>
                <a:latin typeface="Franklin Gothic Book"/>
                <a:cs typeface="Franklin Gothic Book"/>
              </a:rPr>
              <a:t>proprietors).</a:t>
            </a:r>
            <a:endParaRPr sz="800" spc="0">
              <a:latin typeface="Franklin Gothic Book"/>
              <a:cs typeface="Franklin Gothic Book"/>
            </a:endParaRPr>
          </a:p>
        </p:txBody>
      </p:sp>
      <p:sp>
        <p:nvSpPr>
          <p:cNvPr id="5" name="Holder 5"/>
          <p:cNvSpPr>
            <a:spLocks noGrp="1"/>
          </p:cNvSpPr>
          <p:nvPr>
            <p:ph type="dt" sz="half" idx="11"/>
          </p:nvPr>
        </p:nvSpPr>
        <p:spPr/>
        <p:txBody>
          <a:bodyPr/>
          <a:lstStyle>
            <a:lvl1pPr>
              <a:defRPr/>
            </a:lvl1pPr>
          </a:lstStyle>
          <a:p>
            <a:pPr>
              <a:defRPr/>
            </a:pPr>
            <a:fld id="{0D4147F5-A57C-470E-A9F0-83CB619BEC2C}" type="datetimeFigureOut">
              <a:rPr lang="en-US"/>
              <a:pPr>
                <a:defRPr/>
              </a:pPr>
              <a:t>11/7/2017</a:t>
            </a:fld>
            <a:endParaRPr lang="en-US" dirty="0"/>
          </a:p>
        </p:txBody>
      </p:sp>
      <p:sp>
        <p:nvSpPr>
          <p:cNvPr id="6" name="Holder 6"/>
          <p:cNvSpPr>
            <a:spLocks noGrp="1"/>
          </p:cNvSpPr>
          <p:nvPr>
            <p:ph type="sldNum" sz="quarter" idx="12"/>
          </p:nvPr>
        </p:nvSpPr>
        <p:spPr/>
        <p:txBody>
          <a:bodyPr/>
          <a:lstStyle>
            <a:lvl1pPr>
              <a:defRPr/>
            </a:lvl1pPr>
          </a:lstStyle>
          <a:p>
            <a:pPr>
              <a:defRPr/>
            </a:pPr>
            <a:fld id="{6C53D542-ABB5-480A-9D47-B8E320E5E54F}" type="slidenum">
              <a:rPr/>
              <a:pPr>
                <a:defRPr/>
              </a:pPr>
              <a:t>‹#›</a:t>
            </a:fld>
            <a:endParaRPr/>
          </a:p>
        </p:txBody>
      </p:sp>
    </p:spTree>
    <p:extLst>
      <p:ext uri="{BB962C8B-B14F-4D97-AF65-F5344CB8AC3E}">
        <p14:creationId xmlns:p14="http://schemas.microsoft.com/office/powerpoint/2010/main" val="331164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5" name="bk object 16"/>
          <p:cNvSpPr>
            <a:spLocks/>
          </p:cNvSpPr>
          <p:nvPr/>
        </p:nvSpPr>
        <p:spPr bwMode="auto">
          <a:xfrm>
            <a:off x="5922963" y="6254750"/>
            <a:ext cx="1228725" cy="0"/>
          </a:xfrm>
          <a:custGeom>
            <a:avLst/>
            <a:gdLst>
              <a:gd name="T0" fmla="*/ 0 w 1229995"/>
              <a:gd name="T1" fmla="*/ 1229867 w 1229995"/>
            </a:gdLst>
            <a:ahLst/>
            <a:cxnLst>
              <a:cxn ang="0">
                <a:pos x="T0" y="0"/>
              </a:cxn>
              <a:cxn ang="0">
                <a:pos x="T1" y="0"/>
              </a:cxn>
            </a:cxnLst>
            <a:rect l="0" t="0" r="r" b="b"/>
            <a:pathLst>
              <a:path w="1229995">
                <a:moveTo>
                  <a:pt x="0" y="0"/>
                </a:moveTo>
                <a:lnTo>
                  <a:pt x="1229867"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6" name="bk object 17"/>
          <p:cNvSpPr>
            <a:spLocks/>
          </p:cNvSpPr>
          <p:nvPr/>
        </p:nvSpPr>
        <p:spPr bwMode="auto">
          <a:xfrm>
            <a:off x="3303588" y="6251575"/>
            <a:ext cx="1228725" cy="0"/>
          </a:xfrm>
          <a:custGeom>
            <a:avLst/>
            <a:gdLst>
              <a:gd name="T0" fmla="*/ 0 w 1228725"/>
              <a:gd name="T1" fmla="*/ 1228343 w 1228725"/>
            </a:gdLst>
            <a:ahLst/>
            <a:cxnLst>
              <a:cxn ang="0">
                <a:pos x="T0" y="0"/>
              </a:cxn>
              <a:cxn ang="0">
                <a:pos x="T1" y="0"/>
              </a:cxn>
            </a:cxnLst>
            <a:rect l="0" t="0" r="r" b="b"/>
            <a:pathLst>
              <a:path w="1228725">
                <a:moveTo>
                  <a:pt x="0" y="0"/>
                </a:moveTo>
                <a:lnTo>
                  <a:pt x="1228343"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7" name="bk object 18"/>
          <p:cNvSpPr>
            <a:spLocks/>
          </p:cNvSpPr>
          <p:nvPr/>
        </p:nvSpPr>
        <p:spPr bwMode="auto">
          <a:xfrm>
            <a:off x="46116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8" name="bk object 19"/>
          <p:cNvSpPr>
            <a:spLocks/>
          </p:cNvSpPr>
          <p:nvPr/>
        </p:nvSpPr>
        <p:spPr bwMode="auto">
          <a:xfrm>
            <a:off x="7229475"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9" name="bk object 20"/>
          <p:cNvSpPr>
            <a:spLocks/>
          </p:cNvSpPr>
          <p:nvPr/>
        </p:nvSpPr>
        <p:spPr bwMode="auto">
          <a:xfrm>
            <a:off x="685800"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0" name="bk object 21"/>
          <p:cNvSpPr>
            <a:spLocks/>
          </p:cNvSpPr>
          <p:nvPr/>
        </p:nvSpPr>
        <p:spPr bwMode="auto">
          <a:xfrm>
            <a:off x="19954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208B9C"/>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1" name="bk object 22"/>
          <p:cNvSpPr>
            <a:spLocks/>
          </p:cNvSpPr>
          <p:nvPr/>
        </p:nvSpPr>
        <p:spPr bwMode="auto">
          <a:xfrm>
            <a:off x="1995488" y="6165850"/>
            <a:ext cx="223837" cy="119063"/>
          </a:xfrm>
          <a:custGeom>
            <a:avLst/>
            <a:gdLst>
              <a:gd name="T0" fmla="*/ 112014 w 224155"/>
              <a:gd name="T1" fmla="*/ 0 h 119379"/>
              <a:gd name="T2" fmla="*/ 0 w 224155"/>
              <a:gd name="T3" fmla="*/ 118872 h 119379"/>
              <a:gd name="T4" fmla="*/ 224028 w 224155"/>
              <a:gd name="T5" fmla="*/ 118872 h 119379"/>
              <a:gd name="T6" fmla="*/ 112014 w 224155"/>
              <a:gd name="T7" fmla="*/ 0 h 119379"/>
            </a:gdLst>
            <a:ahLst/>
            <a:cxnLst>
              <a:cxn ang="0">
                <a:pos x="T0" y="T1"/>
              </a:cxn>
              <a:cxn ang="0">
                <a:pos x="T2" y="T3"/>
              </a:cxn>
              <a:cxn ang="0">
                <a:pos x="T4" y="T5"/>
              </a:cxn>
              <a:cxn ang="0">
                <a:pos x="T6" y="T7"/>
              </a:cxn>
            </a:cxnLst>
            <a:rect l="0" t="0" r="r" b="b"/>
            <a:pathLst>
              <a:path w="224155" h="119379">
                <a:moveTo>
                  <a:pt x="112014" y="0"/>
                </a:moveTo>
                <a:lnTo>
                  <a:pt x="0" y="118872"/>
                </a:lnTo>
                <a:lnTo>
                  <a:pt x="224028" y="118872"/>
                </a:lnTo>
                <a:lnTo>
                  <a:pt x="112014" y="0"/>
                </a:lnTo>
                <a:close/>
              </a:path>
            </a:pathLst>
          </a:custGeom>
          <a:solidFill>
            <a:srgbClr val="208B9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2" name="Holder 2"/>
          <p:cNvSpPr>
            <a:spLocks noGrp="1"/>
          </p:cNvSpPr>
          <p:nvPr>
            <p:ph type="title"/>
          </p:nvPr>
        </p:nvSpPr>
        <p:spPr/>
        <p:txBody>
          <a:bodyPr/>
          <a:lstStyle>
            <a:lvl1pPr>
              <a:defRPr sz="1700" b="1" i="0">
                <a:solidFill>
                  <a:srgbClr val="208B9C"/>
                </a:solidFill>
                <a:latin typeface="Franklin Gothic Demi Cond"/>
                <a:cs typeface="Franklin Gothic Demi Cond"/>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a:lstStyle>
            <a:lvl1pPr>
              <a:defRPr/>
            </a:lvl1pPr>
          </a:lstStyle>
          <a:p>
            <a:endParaRPr/>
          </a:p>
        </p:txBody>
      </p:sp>
      <p:sp>
        <p:nvSpPr>
          <p:cNvPr id="12" name="Holder 5"/>
          <p:cNvSpPr>
            <a:spLocks noGrp="1"/>
          </p:cNvSpPr>
          <p:nvPr>
            <p:ph type="ftr" sz="quarter" idx="10"/>
          </p:nvPr>
        </p:nvSpPr>
        <p:spPr/>
        <p:txBody>
          <a:bodyPr/>
          <a:lstStyle>
            <a:lvl1pPr marL="1320800">
              <a:lnSpc>
                <a:spcPct val="100000"/>
              </a:lnSpc>
              <a:spcBef>
                <a:spcPts val="0"/>
              </a:spcBef>
              <a:defRPr sz="800" b="0" i="0" dirty="0">
                <a:solidFill>
                  <a:srgbClr val="808080"/>
                </a:solidFill>
                <a:latin typeface="Franklin Gothic Book"/>
                <a:cs typeface="Franklin Gothic Book"/>
              </a:defRPr>
            </a:lvl1pPr>
          </a:lstStyle>
          <a:p>
            <a:pPr>
              <a:lnSpc>
                <a:spcPts val="1550"/>
              </a:lnSpc>
              <a:defRPr/>
            </a:pPr>
            <a:r>
              <a:rPr sz="1300" b="1">
                <a:solidFill>
                  <a:srgbClr val="208B9C"/>
                </a:solidFill>
                <a:latin typeface="Franklin Gothic Demi Cond"/>
                <a:cs typeface="Franklin Gothic Demi Cond"/>
              </a:rPr>
              <a:t>section</a:t>
            </a:r>
            <a:r>
              <a:rPr sz="1300" b="1" spc="0">
                <a:solidFill>
                  <a:srgbClr val="208B9C"/>
                </a:solidFill>
                <a:latin typeface="Franklin Gothic Demi Cond"/>
                <a:cs typeface="Franklin Gothic Demi Cond"/>
              </a:rPr>
              <a:t> </a:t>
            </a:r>
            <a:r>
              <a:rPr sz="1300" b="1" spc="-10">
                <a:solidFill>
                  <a:srgbClr val="208B9C"/>
                </a:solidFill>
                <a:latin typeface="Franklin Gothic Demi Cond"/>
                <a:cs typeface="Franklin Gothic Demi Cond"/>
              </a:rPr>
              <a:t>02</a:t>
            </a:r>
          </a:p>
          <a:p>
            <a:pPr marL="12700">
              <a:spcBef>
                <a:spcPts val="254"/>
              </a:spcBef>
              <a:defRPr/>
            </a:pPr>
            <a:r>
              <a:t>Source:</a:t>
            </a:r>
            <a:r>
              <a:rPr spc="-35"/>
              <a:t> </a:t>
            </a:r>
            <a:r>
              <a:t>EMSI</a:t>
            </a:r>
            <a:r>
              <a:rPr spc="-30"/>
              <a:t> </a:t>
            </a:r>
            <a:r>
              <a:t>Class</a:t>
            </a:r>
            <a:r>
              <a:rPr spc="-35"/>
              <a:t> </a:t>
            </a:r>
            <a:r>
              <a:t>of</a:t>
            </a:r>
            <a:r>
              <a:rPr spc="-30"/>
              <a:t> </a:t>
            </a:r>
            <a:r>
              <a:t>Worker</a:t>
            </a:r>
            <a:r>
              <a:rPr spc="-35"/>
              <a:t> </a:t>
            </a:r>
            <a:r>
              <a:t>2017.3</a:t>
            </a:r>
            <a:r>
              <a:rPr spc="-35"/>
              <a:t> </a:t>
            </a:r>
            <a:r>
              <a:t>(QCEW,</a:t>
            </a:r>
            <a:r>
              <a:rPr spc="-35"/>
              <a:t> </a:t>
            </a:r>
            <a:r>
              <a:t>non</a:t>
            </a:r>
            <a:r>
              <a:rPr spc="90"/>
              <a:t> </a:t>
            </a:r>
            <a:r>
              <a:rPr spc="0"/>
              <a:t>-QCEW,</a:t>
            </a:r>
            <a:r>
              <a:rPr spc="-25"/>
              <a:t> </a:t>
            </a:r>
            <a:r>
              <a:rPr spc="0"/>
              <a:t>self-employed</a:t>
            </a:r>
            <a:r>
              <a:rPr spc="-45"/>
              <a:t> </a:t>
            </a:r>
            <a:r>
              <a:t>and</a:t>
            </a:r>
            <a:r>
              <a:rPr spc="0"/>
              <a:t> extended</a:t>
            </a:r>
            <a:r>
              <a:rPr spc="-30"/>
              <a:t> </a:t>
            </a:r>
            <a:r>
              <a:t>proprietors).</a:t>
            </a:r>
            <a:endParaRPr b="1" spc="0">
              <a:solidFill>
                <a:srgbClr val="208B9C"/>
              </a:solidFill>
            </a:endParaRPr>
          </a:p>
        </p:txBody>
      </p:sp>
      <p:sp>
        <p:nvSpPr>
          <p:cNvPr id="13" name="Holder 6"/>
          <p:cNvSpPr>
            <a:spLocks noGrp="1"/>
          </p:cNvSpPr>
          <p:nvPr>
            <p:ph type="dt" sz="half" idx="11"/>
          </p:nvPr>
        </p:nvSpPr>
        <p:spPr/>
        <p:txBody>
          <a:bodyPr/>
          <a:lstStyle>
            <a:lvl1pPr algn="l">
              <a:defRPr>
                <a:solidFill>
                  <a:schemeClr val="tx1">
                    <a:tint val="75000"/>
                  </a:schemeClr>
                </a:solidFill>
              </a:defRPr>
            </a:lvl1pPr>
          </a:lstStyle>
          <a:p>
            <a:pPr>
              <a:defRPr/>
            </a:pPr>
            <a:fld id="{B9BEA8D8-B649-4B1E-8013-243E0B1B7BAD}" type="datetimeFigureOut">
              <a:rPr lang="en-US"/>
              <a:pPr>
                <a:defRPr/>
              </a:pPr>
              <a:t>11/7/2017</a:t>
            </a:fld>
            <a:endParaRPr lang="en-US" dirty="0"/>
          </a:p>
        </p:txBody>
      </p:sp>
      <p:sp>
        <p:nvSpPr>
          <p:cNvPr id="14" name="Holder 7"/>
          <p:cNvSpPr>
            <a:spLocks noGrp="1"/>
          </p:cNvSpPr>
          <p:nvPr>
            <p:ph type="sldNum" sz="quarter" idx="12"/>
          </p:nvPr>
        </p:nvSpPr>
        <p:spPr/>
        <p:txBody>
          <a:bodyPr/>
          <a:lstStyle>
            <a:lvl1pPr>
              <a:defRPr sz="800" b="0" i="0" dirty="0">
                <a:solidFill>
                  <a:srgbClr val="B3B3B3"/>
                </a:solidFill>
                <a:latin typeface="Franklin Gothic Book" panose="020B0503020102020204" pitchFamily="34" charset="0"/>
                <a:cs typeface="Franklin Gothic Book" panose="020B0503020102020204" pitchFamily="34" charset="0"/>
              </a:defRPr>
            </a:lvl1pPr>
          </a:lstStyle>
          <a:p>
            <a:pPr>
              <a:defRPr/>
            </a:pPr>
            <a:fld id="{58F9261D-8836-40A8-A5B7-55FFE197DB83}" type="slidenum">
              <a:rPr lang="en-US" smtClean="0"/>
              <a:pPr>
                <a:defRPr/>
              </a:pPr>
              <a:t>‹#›</a:t>
            </a:fld>
            <a:endParaRPr lang="en-US" dirty="0"/>
          </a:p>
        </p:txBody>
      </p:sp>
    </p:spTree>
    <p:extLst>
      <p:ext uri="{BB962C8B-B14F-4D97-AF65-F5344CB8AC3E}">
        <p14:creationId xmlns:p14="http://schemas.microsoft.com/office/powerpoint/2010/main" val="1932342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3" name="bk object 16"/>
          <p:cNvSpPr>
            <a:spLocks/>
          </p:cNvSpPr>
          <p:nvPr/>
        </p:nvSpPr>
        <p:spPr bwMode="auto">
          <a:xfrm>
            <a:off x="5922963" y="6254750"/>
            <a:ext cx="1228725" cy="0"/>
          </a:xfrm>
          <a:custGeom>
            <a:avLst/>
            <a:gdLst>
              <a:gd name="T0" fmla="*/ 0 w 1229995"/>
              <a:gd name="T1" fmla="*/ 1229867 w 1229995"/>
            </a:gdLst>
            <a:ahLst/>
            <a:cxnLst>
              <a:cxn ang="0">
                <a:pos x="T0" y="0"/>
              </a:cxn>
              <a:cxn ang="0">
                <a:pos x="T1" y="0"/>
              </a:cxn>
            </a:cxnLst>
            <a:rect l="0" t="0" r="r" b="b"/>
            <a:pathLst>
              <a:path w="1229995">
                <a:moveTo>
                  <a:pt x="0" y="0"/>
                </a:moveTo>
                <a:lnTo>
                  <a:pt x="1229867"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4" name="bk object 17"/>
          <p:cNvSpPr>
            <a:spLocks/>
          </p:cNvSpPr>
          <p:nvPr/>
        </p:nvSpPr>
        <p:spPr bwMode="auto">
          <a:xfrm>
            <a:off x="3303588" y="6251575"/>
            <a:ext cx="1228725" cy="0"/>
          </a:xfrm>
          <a:custGeom>
            <a:avLst/>
            <a:gdLst>
              <a:gd name="T0" fmla="*/ 0 w 1228725"/>
              <a:gd name="T1" fmla="*/ 1228343 w 1228725"/>
            </a:gdLst>
            <a:ahLst/>
            <a:cxnLst>
              <a:cxn ang="0">
                <a:pos x="T0" y="0"/>
              </a:cxn>
              <a:cxn ang="0">
                <a:pos x="T1" y="0"/>
              </a:cxn>
            </a:cxnLst>
            <a:rect l="0" t="0" r="r" b="b"/>
            <a:pathLst>
              <a:path w="1228725">
                <a:moveTo>
                  <a:pt x="0" y="0"/>
                </a:moveTo>
                <a:lnTo>
                  <a:pt x="1228343"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5" name="bk object 18"/>
          <p:cNvSpPr>
            <a:spLocks/>
          </p:cNvSpPr>
          <p:nvPr/>
        </p:nvSpPr>
        <p:spPr bwMode="auto">
          <a:xfrm>
            <a:off x="46116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6" name="bk object 19"/>
          <p:cNvSpPr>
            <a:spLocks/>
          </p:cNvSpPr>
          <p:nvPr/>
        </p:nvSpPr>
        <p:spPr bwMode="auto">
          <a:xfrm>
            <a:off x="7229475"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7" name="bk object 20"/>
          <p:cNvSpPr>
            <a:spLocks/>
          </p:cNvSpPr>
          <p:nvPr/>
        </p:nvSpPr>
        <p:spPr bwMode="auto">
          <a:xfrm>
            <a:off x="685800"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8" name="bk object 21"/>
          <p:cNvSpPr>
            <a:spLocks/>
          </p:cNvSpPr>
          <p:nvPr/>
        </p:nvSpPr>
        <p:spPr bwMode="auto">
          <a:xfrm>
            <a:off x="19954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208B9C"/>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9" name="bk object 22"/>
          <p:cNvSpPr>
            <a:spLocks/>
          </p:cNvSpPr>
          <p:nvPr/>
        </p:nvSpPr>
        <p:spPr bwMode="auto">
          <a:xfrm>
            <a:off x="1995488" y="6165850"/>
            <a:ext cx="223837" cy="119063"/>
          </a:xfrm>
          <a:custGeom>
            <a:avLst/>
            <a:gdLst>
              <a:gd name="T0" fmla="*/ 112014 w 224155"/>
              <a:gd name="T1" fmla="*/ 0 h 119379"/>
              <a:gd name="T2" fmla="*/ 0 w 224155"/>
              <a:gd name="T3" fmla="*/ 118872 h 119379"/>
              <a:gd name="T4" fmla="*/ 224028 w 224155"/>
              <a:gd name="T5" fmla="*/ 118872 h 119379"/>
              <a:gd name="T6" fmla="*/ 112014 w 224155"/>
              <a:gd name="T7" fmla="*/ 0 h 119379"/>
            </a:gdLst>
            <a:ahLst/>
            <a:cxnLst>
              <a:cxn ang="0">
                <a:pos x="T0" y="T1"/>
              </a:cxn>
              <a:cxn ang="0">
                <a:pos x="T2" y="T3"/>
              </a:cxn>
              <a:cxn ang="0">
                <a:pos x="T4" y="T5"/>
              </a:cxn>
              <a:cxn ang="0">
                <a:pos x="T6" y="T7"/>
              </a:cxn>
            </a:cxnLst>
            <a:rect l="0" t="0" r="r" b="b"/>
            <a:pathLst>
              <a:path w="224155" h="119379">
                <a:moveTo>
                  <a:pt x="112014" y="0"/>
                </a:moveTo>
                <a:lnTo>
                  <a:pt x="0" y="118872"/>
                </a:lnTo>
                <a:lnTo>
                  <a:pt x="224028" y="118872"/>
                </a:lnTo>
                <a:lnTo>
                  <a:pt x="112014" y="0"/>
                </a:lnTo>
                <a:close/>
              </a:path>
            </a:pathLst>
          </a:custGeom>
          <a:solidFill>
            <a:srgbClr val="208B9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2" name="Holder 2"/>
          <p:cNvSpPr>
            <a:spLocks noGrp="1"/>
          </p:cNvSpPr>
          <p:nvPr>
            <p:ph type="title"/>
          </p:nvPr>
        </p:nvSpPr>
        <p:spPr/>
        <p:txBody>
          <a:bodyPr/>
          <a:lstStyle>
            <a:lvl1pPr>
              <a:defRPr sz="1700" b="1" i="0">
                <a:solidFill>
                  <a:srgbClr val="208B9C"/>
                </a:solidFill>
                <a:latin typeface="Franklin Gothic Demi Cond"/>
                <a:cs typeface="Franklin Gothic Demi Cond"/>
              </a:defRPr>
            </a:lvl1pPr>
          </a:lstStyle>
          <a:p>
            <a:endParaRPr/>
          </a:p>
        </p:txBody>
      </p:sp>
      <p:sp>
        <p:nvSpPr>
          <p:cNvPr id="10" name="Holder 3"/>
          <p:cNvSpPr>
            <a:spLocks noGrp="1"/>
          </p:cNvSpPr>
          <p:nvPr>
            <p:ph type="ftr" sz="quarter" idx="10"/>
          </p:nvPr>
        </p:nvSpPr>
        <p:spPr/>
        <p:txBody>
          <a:bodyPr/>
          <a:lstStyle>
            <a:lvl1pPr marL="1320800">
              <a:lnSpc>
                <a:spcPct val="100000"/>
              </a:lnSpc>
              <a:spcBef>
                <a:spcPts val="0"/>
              </a:spcBef>
              <a:defRPr sz="800" b="0" i="0" dirty="0">
                <a:solidFill>
                  <a:srgbClr val="808080"/>
                </a:solidFill>
                <a:latin typeface="Franklin Gothic Book"/>
                <a:cs typeface="Franklin Gothic Book"/>
              </a:defRPr>
            </a:lvl1pPr>
          </a:lstStyle>
          <a:p>
            <a:pPr>
              <a:lnSpc>
                <a:spcPts val="1550"/>
              </a:lnSpc>
              <a:defRPr/>
            </a:pPr>
            <a:r>
              <a:rPr sz="1300" b="1">
                <a:solidFill>
                  <a:srgbClr val="208B9C"/>
                </a:solidFill>
                <a:latin typeface="Franklin Gothic Demi Cond"/>
                <a:cs typeface="Franklin Gothic Demi Cond"/>
              </a:rPr>
              <a:t>section</a:t>
            </a:r>
            <a:r>
              <a:rPr sz="1300" b="1" spc="0">
                <a:solidFill>
                  <a:srgbClr val="208B9C"/>
                </a:solidFill>
                <a:latin typeface="Franklin Gothic Demi Cond"/>
                <a:cs typeface="Franklin Gothic Demi Cond"/>
              </a:rPr>
              <a:t> </a:t>
            </a:r>
            <a:r>
              <a:rPr sz="1300" b="1" spc="-10">
                <a:solidFill>
                  <a:srgbClr val="208B9C"/>
                </a:solidFill>
                <a:latin typeface="Franklin Gothic Demi Cond"/>
                <a:cs typeface="Franklin Gothic Demi Cond"/>
              </a:rPr>
              <a:t>02</a:t>
            </a:r>
          </a:p>
          <a:p>
            <a:pPr marL="12700">
              <a:spcBef>
                <a:spcPts val="254"/>
              </a:spcBef>
              <a:defRPr/>
            </a:pPr>
            <a:r>
              <a:t>Source:</a:t>
            </a:r>
            <a:r>
              <a:rPr spc="-35"/>
              <a:t> </a:t>
            </a:r>
            <a:r>
              <a:t>EMSI</a:t>
            </a:r>
            <a:r>
              <a:rPr spc="-30"/>
              <a:t> </a:t>
            </a:r>
            <a:r>
              <a:t>Class</a:t>
            </a:r>
            <a:r>
              <a:rPr spc="-35"/>
              <a:t> </a:t>
            </a:r>
            <a:r>
              <a:t>of</a:t>
            </a:r>
            <a:r>
              <a:rPr spc="-30"/>
              <a:t> </a:t>
            </a:r>
            <a:r>
              <a:t>Worker</a:t>
            </a:r>
            <a:r>
              <a:rPr spc="-35"/>
              <a:t> </a:t>
            </a:r>
            <a:r>
              <a:t>2017.3</a:t>
            </a:r>
            <a:r>
              <a:rPr spc="-35"/>
              <a:t> </a:t>
            </a:r>
            <a:r>
              <a:t>(QCEW,</a:t>
            </a:r>
            <a:r>
              <a:rPr spc="-35"/>
              <a:t> </a:t>
            </a:r>
            <a:r>
              <a:t>non</a:t>
            </a:r>
            <a:r>
              <a:rPr spc="90"/>
              <a:t> </a:t>
            </a:r>
            <a:r>
              <a:rPr spc="0"/>
              <a:t>-QCEW,</a:t>
            </a:r>
            <a:r>
              <a:rPr spc="-25"/>
              <a:t> </a:t>
            </a:r>
            <a:r>
              <a:rPr spc="0"/>
              <a:t>self-employed</a:t>
            </a:r>
            <a:r>
              <a:rPr spc="-45"/>
              <a:t> </a:t>
            </a:r>
            <a:r>
              <a:t>and</a:t>
            </a:r>
            <a:r>
              <a:rPr spc="0"/>
              <a:t> extended</a:t>
            </a:r>
            <a:r>
              <a:rPr spc="-30"/>
              <a:t> </a:t>
            </a:r>
            <a:r>
              <a:t>proprietors).</a:t>
            </a:r>
            <a:endParaRPr b="1" spc="0">
              <a:solidFill>
                <a:srgbClr val="208B9C"/>
              </a:solidFill>
            </a:endParaRPr>
          </a:p>
        </p:txBody>
      </p:sp>
      <p:sp>
        <p:nvSpPr>
          <p:cNvPr id="11" name="Holder 4"/>
          <p:cNvSpPr>
            <a:spLocks noGrp="1"/>
          </p:cNvSpPr>
          <p:nvPr>
            <p:ph type="dt" sz="half" idx="11"/>
          </p:nvPr>
        </p:nvSpPr>
        <p:spPr/>
        <p:txBody>
          <a:bodyPr/>
          <a:lstStyle>
            <a:lvl1pPr algn="l">
              <a:defRPr>
                <a:solidFill>
                  <a:schemeClr val="tx1">
                    <a:tint val="75000"/>
                  </a:schemeClr>
                </a:solidFill>
              </a:defRPr>
            </a:lvl1pPr>
          </a:lstStyle>
          <a:p>
            <a:pPr>
              <a:defRPr/>
            </a:pPr>
            <a:fld id="{2D0216FA-E32B-4531-8593-EAD430786677}" type="datetimeFigureOut">
              <a:rPr lang="en-US"/>
              <a:pPr>
                <a:defRPr/>
              </a:pPr>
              <a:t>11/7/2017</a:t>
            </a:fld>
            <a:endParaRPr lang="en-US" dirty="0"/>
          </a:p>
        </p:txBody>
      </p:sp>
      <p:sp>
        <p:nvSpPr>
          <p:cNvPr id="12" name="Holder 5"/>
          <p:cNvSpPr>
            <a:spLocks noGrp="1"/>
          </p:cNvSpPr>
          <p:nvPr>
            <p:ph type="sldNum" sz="quarter" idx="12"/>
          </p:nvPr>
        </p:nvSpPr>
        <p:spPr/>
        <p:txBody>
          <a:bodyPr/>
          <a:lstStyle>
            <a:lvl1pPr>
              <a:defRPr sz="800" b="0" i="0" dirty="0">
                <a:solidFill>
                  <a:srgbClr val="B3B3B3"/>
                </a:solidFill>
                <a:latin typeface="Franklin Gothic Book" panose="020B0503020102020204" pitchFamily="34" charset="0"/>
                <a:cs typeface="Franklin Gothic Book" panose="020B0503020102020204" pitchFamily="34" charset="0"/>
              </a:defRPr>
            </a:lvl1pPr>
          </a:lstStyle>
          <a:p>
            <a:pPr>
              <a:defRPr/>
            </a:pPr>
            <a:fld id="{9843E1B0-8E9C-47B2-BAFD-06CCF99FCEBA}" type="slidenum">
              <a:rPr lang="en-US" smtClean="0"/>
              <a:pPr>
                <a:defRPr/>
              </a:pPr>
              <a:t>‹#›</a:t>
            </a:fld>
            <a:endParaRPr lang="en-US" dirty="0"/>
          </a:p>
        </p:txBody>
      </p:sp>
    </p:spTree>
    <p:extLst>
      <p:ext uri="{BB962C8B-B14F-4D97-AF65-F5344CB8AC3E}">
        <p14:creationId xmlns:p14="http://schemas.microsoft.com/office/powerpoint/2010/main" val="921278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marL="1320800">
              <a:lnSpc>
                <a:spcPct val="100000"/>
              </a:lnSpc>
              <a:spcBef>
                <a:spcPts val="0"/>
              </a:spcBef>
              <a:defRPr sz="1300" b="1">
                <a:solidFill>
                  <a:srgbClr val="208B9C"/>
                </a:solidFill>
                <a:latin typeface="Franklin Gothic Demi Cond"/>
                <a:cs typeface="Franklin Gothic Demi Cond"/>
              </a:defRPr>
            </a:lvl1pPr>
          </a:lstStyle>
          <a:p>
            <a:pPr>
              <a:lnSpc>
                <a:spcPts val="1550"/>
              </a:lnSpc>
              <a:defRPr/>
            </a:pPr>
            <a:r>
              <a:rPr/>
              <a:t>section</a:t>
            </a:r>
            <a:r>
              <a:rPr spc="0"/>
              <a:t> </a:t>
            </a:r>
            <a:r>
              <a:rPr spc="-10"/>
              <a:t>02</a:t>
            </a:r>
          </a:p>
          <a:p>
            <a:pPr marL="12700">
              <a:spcBef>
                <a:spcPts val="254"/>
              </a:spcBef>
              <a:defRPr/>
            </a:pPr>
            <a:r>
              <a:rPr sz="800" b="0">
                <a:solidFill>
                  <a:srgbClr val="808080"/>
                </a:solidFill>
                <a:latin typeface="Franklin Gothic Book"/>
                <a:cs typeface="Franklin Gothic Book"/>
              </a:rPr>
              <a:t>Source:</a:t>
            </a:r>
            <a:r>
              <a:rPr sz="800" b="0" spc="-35">
                <a:solidFill>
                  <a:srgbClr val="808080"/>
                </a:solidFill>
                <a:latin typeface="Franklin Gothic Book"/>
                <a:cs typeface="Franklin Gothic Book"/>
              </a:rPr>
              <a:t> </a:t>
            </a:r>
            <a:r>
              <a:rPr sz="800" b="0">
                <a:solidFill>
                  <a:srgbClr val="808080"/>
                </a:solidFill>
                <a:latin typeface="Franklin Gothic Book"/>
                <a:cs typeface="Franklin Gothic Book"/>
              </a:rPr>
              <a:t>EMSI</a:t>
            </a:r>
            <a:r>
              <a:rPr sz="800" b="0" spc="-30">
                <a:solidFill>
                  <a:srgbClr val="808080"/>
                </a:solidFill>
                <a:latin typeface="Franklin Gothic Book"/>
                <a:cs typeface="Franklin Gothic Book"/>
              </a:rPr>
              <a:t> </a:t>
            </a:r>
            <a:r>
              <a:rPr sz="800" b="0">
                <a:solidFill>
                  <a:srgbClr val="808080"/>
                </a:solidFill>
                <a:latin typeface="Franklin Gothic Book"/>
                <a:cs typeface="Franklin Gothic Book"/>
              </a:rPr>
              <a:t>Class</a:t>
            </a:r>
            <a:r>
              <a:rPr sz="800" b="0" spc="-35">
                <a:solidFill>
                  <a:srgbClr val="808080"/>
                </a:solidFill>
                <a:latin typeface="Franklin Gothic Book"/>
                <a:cs typeface="Franklin Gothic Book"/>
              </a:rPr>
              <a:t> </a:t>
            </a:r>
            <a:r>
              <a:rPr sz="800" b="0">
                <a:solidFill>
                  <a:srgbClr val="808080"/>
                </a:solidFill>
                <a:latin typeface="Franklin Gothic Book"/>
                <a:cs typeface="Franklin Gothic Book"/>
              </a:rPr>
              <a:t>of</a:t>
            </a:r>
            <a:r>
              <a:rPr sz="800" b="0" spc="-30">
                <a:solidFill>
                  <a:srgbClr val="808080"/>
                </a:solidFill>
                <a:latin typeface="Franklin Gothic Book"/>
                <a:cs typeface="Franklin Gothic Book"/>
              </a:rPr>
              <a:t> </a:t>
            </a:r>
            <a:r>
              <a:rPr sz="800" b="0">
                <a:solidFill>
                  <a:srgbClr val="808080"/>
                </a:solidFill>
                <a:latin typeface="Franklin Gothic Book"/>
                <a:cs typeface="Franklin Gothic Book"/>
              </a:rPr>
              <a:t>Worker</a:t>
            </a:r>
            <a:r>
              <a:rPr sz="800" b="0" spc="-35">
                <a:solidFill>
                  <a:srgbClr val="808080"/>
                </a:solidFill>
                <a:latin typeface="Franklin Gothic Book"/>
                <a:cs typeface="Franklin Gothic Book"/>
              </a:rPr>
              <a:t> </a:t>
            </a:r>
            <a:r>
              <a:rPr sz="800" b="0">
                <a:solidFill>
                  <a:srgbClr val="808080"/>
                </a:solidFill>
                <a:latin typeface="Franklin Gothic Book"/>
                <a:cs typeface="Franklin Gothic Book"/>
              </a:rPr>
              <a:t>2017.3</a:t>
            </a:r>
            <a:r>
              <a:rPr sz="800" b="0" spc="-35">
                <a:solidFill>
                  <a:srgbClr val="808080"/>
                </a:solidFill>
                <a:latin typeface="Franklin Gothic Book"/>
                <a:cs typeface="Franklin Gothic Book"/>
              </a:rPr>
              <a:t> </a:t>
            </a:r>
            <a:r>
              <a:rPr sz="800" b="0">
                <a:solidFill>
                  <a:srgbClr val="808080"/>
                </a:solidFill>
                <a:latin typeface="Franklin Gothic Book"/>
                <a:cs typeface="Franklin Gothic Book"/>
              </a:rPr>
              <a:t>(QCEW,</a:t>
            </a:r>
            <a:r>
              <a:rPr sz="800" b="0" spc="-35">
                <a:solidFill>
                  <a:srgbClr val="808080"/>
                </a:solidFill>
                <a:latin typeface="Franklin Gothic Book"/>
                <a:cs typeface="Franklin Gothic Book"/>
              </a:rPr>
              <a:t> </a:t>
            </a:r>
            <a:r>
              <a:rPr sz="800" b="0">
                <a:solidFill>
                  <a:srgbClr val="808080"/>
                </a:solidFill>
                <a:latin typeface="Franklin Gothic Book"/>
                <a:cs typeface="Franklin Gothic Book"/>
              </a:rPr>
              <a:t>non</a:t>
            </a:r>
            <a:r>
              <a:rPr sz="800" b="0" spc="90">
                <a:solidFill>
                  <a:srgbClr val="808080"/>
                </a:solidFill>
                <a:latin typeface="Franklin Gothic Book"/>
                <a:cs typeface="Franklin Gothic Book"/>
              </a:rPr>
              <a:t> </a:t>
            </a:r>
            <a:r>
              <a:rPr sz="800" b="0" spc="0">
                <a:solidFill>
                  <a:srgbClr val="808080"/>
                </a:solidFill>
                <a:latin typeface="Franklin Gothic Book"/>
                <a:cs typeface="Franklin Gothic Book"/>
              </a:rPr>
              <a:t>-QCEW,</a:t>
            </a:r>
            <a:r>
              <a:rPr sz="800" b="0" spc="-25">
                <a:solidFill>
                  <a:srgbClr val="808080"/>
                </a:solidFill>
                <a:latin typeface="Franklin Gothic Book"/>
                <a:cs typeface="Franklin Gothic Book"/>
              </a:rPr>
              <a:t> </a:t>
            </a:r>
            <a:r>
              <a:rPr sz="800" b="0" spc="0">
                <a:solidFill>
                  <a:srgbClr val="808080"/>
                </a:solidFill>
                <a:latin typeface="Franklin Gothic Book"/>
                <a:cs typeface="Franklin Gothic Book"/>
              </a:rPr>
              <a:t>self-employed</a:t>
            </a:r>
            <a:r>
              <a:rPr sz="800" b="0" spc="-45">
                <a:solidFill>
                  <a:srgbClr val="808080"/>
                </a:solidFill>
                <a:latin typeface="Franklin Gothic Book"/>
                <a:cs typeface="Franklin Gothic Book"/>
              </a:rPr>
              <a:t> </a:t>
            </a:r>
            <a:r>
              <a:rPr sz="800" b="0">
                <a:solidFill>
                  <a:srgbClr val="808080"/>
                </a:solidFill>
                <a:latin typeface="Franklin Gothic Book"/>
                <a:cs typeface="Franklin Gothic Book"/>
              </a:rPr>
              <a:t>and</a:t>
            </a:r>
            <a:r>
              <a:rPr sz="800" b="0" spc="0">
                <a:solidFill>
                  <a:srgbClr val="808080"/>
                </a:solidFill>
                <a:latin typeface="Franklin Gothic Book"/>
                <a:cs typeface="Franklin Gothic Book"/>
              </a:rPr>
              <a:t> extended</a:t>
            </a:r>
            <a:r>
              <a:rPr sz="800" b="0" spc="-30">
                <a:solidFill>
                  <a:srgbClr val="808080"/>
                </a:solidFill>
                <a:latin typeface="Franklin Gothic Book"/>
                <a:cs typeface="Franklin Gothic Book"/>
              </a:rPr>
              <a:t> </a:t>
            </a:r>
            <a:r>
              <a:rPr sz="800" b="0">
                <a:solidFill>
                  <a:srgbClr val="808080"/>
                </a:solidFill>
                <a:latin typeface="Franklin Gothic Book"/>
                <a:cs typeface="Franklin Gothic Book"/>
              </a:rPr>
              <a:t>proprietors).</a:t>
            </a:r>
            <a:endParaRPr sz="800" spc="0">
              <a:latin typeface="Franklin Gothic Book"/>
              <a:cs typeface="Franklin Gothic Book"/>
            </a:endParaRPr>
          </a:p>
        </p:txBody>
      </p:sp>
      <p:sp>
        <p:nvSpPr>
          <p:cNvPr id="3" name="Holder 5"/>
          <p:cNvSpPr>
            <a:spLocks noGrp="1"/>
          </p:cNvSpPr>
          <p:nvPr>
            <p:ph type="dt" sz="half" idx="11"/>
          </p:nvPr>
        </p:nvSpPr>
        <p:spPr/>
        <p:txBody>
          <a:bodyPr/>
          <a:lstStyle>
            <a:lvl1pPr>
              <a:defRPr/>
            </a:lvl1pPr>
          </a:lstStyle>
          <a:p>
            <a:pPr>
              <a:defRPr/>
            </a:pPr>
            <a:fld id="{CFDC498B-D397-4298-BCBC-B75CED77CCD6}" type="datetimeFigureOut">
              <a:rPr lang="en-US"/>
              <a:pPr>
                <a:defRPr/>
              </a:pPr>
              <a:t>11/7/2017</a:t>
            </a:fld>
            <a:endParaRPr lang="en-US" dirty="0"/>
          </a:p>
        </p:txBody>
      </p:sp>
      <p:sp>
        <p:nvSpPr>
          <p:cNvPr id="4" name="Holder 6"/>
          <p:cNvSpPr>
            <a:spLocks noGrp="1"/>
          </p:cNvSpPr>
          <p:nvPr>
            <p:ph type="sldNum" sz="quarter" idx="12"/>
          </p:nvPr>
        </p:nvSpPr>
        <p:spPr/>
        <p:txBody>
          <a:bodyPr/>
          <a:lstStyle>
            <a:lvl1pPr>
              <a:defRPr/>
            </a:lvl1pPr>
          </a:lstStyle>
          <a:p>
            <a:pPr>
              <a:defRPr/>
            </a:pPr>
            <a:fld id="{FE171902-A811-45FD-BD30-674F456F3F11}" type="slidenum">
              <a:rPr/>
              <a:pPr>
                <a:defRPr/>
              </a:pPr>
              <a:t>‹#›</a:t>
            </a:fld>
            <a:endParaRPr/>
          </a:p>
        </p:txBody>
      </p:sp>
    </p:spTree>
    <p:extLst>
      <p:ext uri="{BB962C8B-B14F-4D97-AF65-F5344CB8AC3E}">
        <p14:creationId xmlns:p14="http://schemas.microsoft.com/office/powerpoint/2010/main" val="347056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1">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8B554F74-A709-4843-89A8-7C571FC23FE5}" type="slidenum">
              <a:rPr lang="en-US" altLang="en-US" sz="800" smtClean="0">
                <a:solidFill>
                  <a:srgbClr val="B2B2B2"/>
                </a:solidFill>
                <a:latin typeface="Franklin Gothic Book" panose="020B0503020102020204" pitchFamily="34" charset="0"/>
              </a:rPr>
              <a:pPr algn="r" eaLnBrk="1" hangingPunct="1">
                <a:defRPr/>
              </a:pPr>
              <a:t>‹#›</a:t>
            </a:fld>
            <a:endParaRPr lang="en-US" altLang="en-US" sz="800" dirty="0" smtClean="0">
              <a:solidFill>
                <a:srgbClr val="B2B2B2"/>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5029200" cy="1606594"/>
          </a:xfrm>
        </p:spPr>
        <p:txBody>
          <a:bodyPr/>
          <a:lstStyle>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6172200" y="2971800"/>
            <a:ext cx="2286000" cy="2437590"/>
          </a:xfrm>
        </p:spPr>
        <p:txBody>
          <a:bodyPr/>
          <a:lstStyle>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Text Placeholder 2"/>
          <p:cNvSpPr>
            <a:spLocks noGrp="1"/>
          </p:cNvSpPr>
          <p:nvPr>
            <p:ph type="body" idx="28"/>
          </p:nvPr>
        </p:nvSpPr>
        <p:spPr>
          <a:xfrm>
            <a:off x="685800" y="691051"/>
            <a:ext cx="7772400" cy="451948"/>
          </a:xfrm>
        </p:spPr>
        <p:txBody>
          <a:bodyPr/>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Text Placeholder 10"/>
          <p:cNvSpPr>
            <a:spLocks noGrp="1"/>
          </p:cNvSpPr>
          <p:nvPr>
            <p:ph type="body" sz="quarter" idx="14"/>
          </p:nvPr>
        </p:nvSpPr>
        <p:spPr>
          <a:xfrm>
            <a:off x="685800" y="6589187"/>
            <a:ext cx="5029200" cy="123111"/>
          </a:xfrm>
        </p:spPr>
        <p:txBody>
          <a:bodyPr anchor="b"/>
          <a:lstStyle>
            <a:lvl1pPr>
              <a:defRPr sz="800" baseline="0">
                <a:solidFill>
                  <a:schemeClr val="tx2">
                    <a:lumMod val="60000"/>
                    <a:lumOff val="40000"/>
                  </a:schemeClr>
                </a:solidFill>
                <a:latin typeface="Franklin Gothic Book" panose="020B0503020102020204" pitchFamily="34" charset="0"/>
              </a:defRPr>
            </a:lvl1pPr>
          </a:lstStyle>
          <a:p>
            <a:pPr lvl="0"/>
            <a:r>
              <a:rPr lang="en-US" dirty="0" smtClean="0"/>
              <a:t>Click to edit Master text styles</a:t>
            </a:r>
          </a:p>
        </p:txBody>
      </p:sp>
    </p:spTree>
    <p:extLst>
      <p:ext uri="{BB962C8B-B14F-4D97-AF65-F5344CB8AC3E}">
        <p14:creationId xmlns:p14="http://schemas.microsoft.com/office/powerpoint/2010/main" val="2334923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Holder 2"/>
          <p:cNvSpPr>
            <a:spLocks noGrp="1"/>
          </p:cNvSpPr>
          <p:nvPr>
            <p:ph type="title"/>
          </p:nvPr>
        </p:nvSpPr>
        <p:spPr bwMode="auto">
          <a:xfrm>
            <a:off x="469900" y="388938"/>
            <a:ext cx="8204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dirty="0" smtClean="0"/>
          </a:p>
        </p:txBody>
      </p:sp>
      <p:sp>
        <p:nvSpPr>
          <p:cNvPr id="1027" name="Holder 3"/>
          <p:cNvSpPr>
            <a:spLocks noGrp="1"/>
          </p:cNvSpPr>
          <p:nvPr>
            <p:ph type="body" idx="1"/>
          </p:nvPr>
        </p:nvSpPr>
        <p:spPr bwMode="auto">
          <a:xfrm>
            <a:off x="668338" y="1339850"/>
            <a:ext cx="77914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dirty="0" smtClean="0"/>
          </a:p>
        </p:txBody>
      </p:sp>
      <p:sp>
        <p:nvSpPr>
          <p:cNvPr id="4" name="Holder 4"/>
          <p:cNvSpPr>
            <a:spLocks noGrp="1"/>
          </p:cNvSpPr>
          <p:nvPr>
            <p:ph type="ftr" sz="quarter" idx="5"/>
          </p:nvPr>
        </p:nvSpPr>
        <p:spPr>
          <a:xfrm>
            <a:off x="673100" y="6281738"/>
            <a:ext cx="4267200" cy="365125"/>
          </a:xfrm>
          <a:prstGeom prst="rect">
            <a:avLst/>
          </a:prstGeom>
        </p:spPr>
        <p:txBody>
          <a:bodyPr wrap="square" lIns="0" tIns="0" rIns="0" bIns="0">
            <a:spAutoFit/>
          </a:bodyPr>
          <a:lstStyle>
            <a:lvl1pPr marL="12700" eaLnBrk="1" fontAlgn="auto" hangingPunct="1">
              <a:lnSpc>
                <a:spcPts val="1550"/>
              </a:lnSpc>
              <a:spcBef>
                <a:spcPts val="254"/>
              </a:spcBef>
              <a:spcAft>
                <a:spcPts val="0"/>
              </a:spcAft>
              <a:defRPr sz="800" b="0" i="0" spc="-5" dirty="0">
                <a:solidFill>
                  <a:srgbClr val="808080"/>
                </a:solidFill>
                <a:latin typeface="Franklin Gothic Book"/>
                <a:cs typeface="Franklin Gothic Book"/>
              </a:defRPr>
            </a:lvl1pPr>
          </a:lstStyle>
          <a:p>
            <a:pPr marL="1320800">
              <a:spcBef>
                <a:spcPts val="0"/>
              </a:spcBef>
              <a:defRPr/>
            </a:pPr>
            <a:r>
              <a:rPr sz="1300" b="1">
                <a:solidFill>
                  <a:srgbClr val="208B9C"/>
                </a:solidFill>
                <a:latin typeface="Franklin Gothic Demi Cond"/>
                <a:cs typeface="Franklin Gothic Demi Cond"/>
              </a:rPr>
              <a:t>section</a:t>
            </a:r>
            <a:r>
              <a:rPr sz="1300" b="1" spc="0">
                <a:solidFill>
                  <a:srgbClr val="208B9C"/>
                </a:solidFill>
                <a:latin typeface="Franklin Gothic Demi Cond"/>
                <a:cs typeface="Franklin Gothic Demi Cond"/>
              </a:rPr>
              <a:t> </a:t>
            </a:r>
            <a:r>
              <a:rPr sz="1300" b="1" spc="-10">
                <a:solidFill>
                  <a:srgbClr val="208B9C"/>
                </a:solidFill>
                <a:latin typeface="Franklin Gothic Demi Cond"/>
                <a:cs typeface="Franklin Gothic Demi Cond"/>
              </a:rPr>
              <a:t>02</a:t>
            </a:r>
          </a:p>
          <a:p>
            <a:pPr>
              <a:lnSpc>
                <a:spcPct val="100000"/>
              </a:lnSpc>
              <a:defRPr/>
            </a:pPr>
            <a:r>
              <a:t>Source:</a:t>
            </a:r>
            <a:r>
              <a:rPr spc="-35"/>
              <a:t> </a:t>
            </a:r>
            <a:r>
              <a:t>EMSI</a:t>
            </a:r>
            <a:r>
              <a:rPr spc="-30"/>
              <a:t> </a:t>
            </a:r>
            <a:r>
              <a:t>Class</a:t>
            </a:r>
            <a:r>
              <a:rPr spc="-35"/>
              <a:t> </a:t>
            </a:r>
            <a:r>
              <a:t>of</a:t>
            </a:r>
            <a:r>
              <a:rPr spc="-30"/>
              <a:t> </a:t>
            </a:r>
            <a:r>
              <a:t>Worker</a:t>
            </a:r>
            <a:r>
              <a:rPr spc="-35"/>
              <a:t> </a:t>
            </a:r>
            <a:r>
              <a:t>2017.3</a:t>
            </a:r>
            <a:r>
              <a:rPr spc="-35"/>
              <a:t> </a:t>
            </a:r>
            <a:r>
              <a:t>(QCEW,</a:t>
            </a:r>
            <a:r>
              <a:rPr spc="-35"/>
              <a:t> </a:t>
            </a:r>
            <a:r>
              <a:t>non</a:t>
            </a:r>
            <a:r>
              <a:rPr spc="90"/>
              <a:t> </a:t>
            </a:r>
            <a:r>
              <a:rPr spc="0"/>
              <a:t>-QCEW,</a:t>
            </a:r>
            <a:r>
              <a:rPr spc="-25"/>
              <a:t> </a:t>
            </a:r>
            <a:r>
              <a:rPr spc="0"/>
              <a:t>self-employed</a:t>
            </a:r>
            <a:r>
              <a:rPr spc="-45"/>
              <a:t> </a:t>
            </a:r>
            <a:r>
              <a:t>and</a:t>
            </a:r>
            <a:r>
              <a:rPr spc="0"/>
              <a:t> extended</a:t>
            </a:r>
            <a:r>
              <a:rPr spc="-30"/>
              <a:t> </a:t>
            </a:r>
            <a:r>
              <a:t>proprietors).</a:t>
            </a:r>
            <a:endParaRPr b="1" spc="0">
              <a:solidFill>
                <a:srgbClr val="208B9C"/>
              </a:solidFill>
            </a:endParaRPr>
          </a:p>
        </p:txBody>
      </p:sp>
      <p:sp>
        <p:nvSpPr>
          <p:cNvPr id="5" name="Holder 5"/>
          <p:cNvSpPr>
            <a:spLocks noGrp="1"/>
          </p:cNvSpPr>
          <p:nvPr>
            <p:ph type="dt" sz="half" idx="6"/>
          </p:nvPr>
        </p:nvSpPr>
        <p:spPr>
          <a:xfrm>
            <a:off x="457200" y="6378575"/>
            <a:ext cx="2103438" cy="276999"/>
          </a:xfrm>
          <a:prstGeom prst="rect">
            <a:avLst/>
          </a:prstGeom>
        </p:spPr>
        <p:txBody>
          <a:bodyPr wrap="square" lIns="0" tIns="0" rIns="0" bIns="0">
            <a:spAutoFit/>
          </a:bodyPr>
          <a:lstStyle>
            <a:lvl1pPr algn="l" eaLnBrk="1" fontAlgn="auto" hangingPunct="1">
              <a:spcBef>
                <a:spcPts val="0"/>
              </a:spcBef>
              <a:spcAft>
                <a:spcPts val="0"/>
              </a:spcAft>
              <a:defRPr>
                <a:solidFill>
                  <a:schemeClr val="tx1">
                    <a:tint val="75000"/>
                  </a:schemeClr>
                </a:solidFill>
                <a:latin typeface="Franklin Gothic Book" panose="020B0503020102020204" pitchFamily="34" charset="0"/>
              </a:defRPr>
            </a:lvl1pPr>
          </a:lstStyle>
          <a:p>
            <a:pPr>
              <a:defRPr/>
            </a:pPr>
            <a:fld id="{1489E28A-AD77-4B6F-A459-06BC8E28ED7E}" type="datetimeFigureOut">
              <a:rPr lang="en-US" smtClean="0"/>
              <a:pPr>
                <a:defRPr/>
              </a:pPr>
              <a:t>11/7/2017</a:t>
            </a:fld>
            <a:endParaRPr lang="en-US" dirty="0"/>
          </a:p>
        </p:txBody>
      </p:sp>
      <p:sp>
        <p:nvSpPr>
          <p:cNvPr id="6" name="Holder 6"/>
          <p:cNvSpPr>
            <a:spLocks noGrp="1"/>
          </p:cNvSpPr>
          <p:nvPr>
            <p:ph type="sldNum" sz="quarter" idx="7"/>
          </p:nvPr>
        </p:nvSpPr>
        <p:spPr>
          <a:xfrm>
            <a:off x="8328025" y="6594475"/>
            <a:ext cx="155575" cy="115416"/>
          </a:xfrm>
          <a:prstGeom prst="rect">
            <a:avLst/>
          </a:prstGeom>
        </p:spPr>
        <p:txBody>
          <a:bodyPr wrap="square" lIns="0" tIns="0" rIns="0" bIns="0">
            <a:spAutoFit/>
          </a:bodyPr>
          <a:lstStyle>
            <a:lvl1pPr marL="25400" eaLnBrk="1" fontAlgn="auto" hangingPunct="1">
              <a:lnSpc>
                <a:spcPts val="865"/>
              </a:lnSpc>
              <a:spcBef>
                <a:spcPts val="0"/>
              </a:spcBef>
              <a:spcAft>
                <a:spcPts val="0"/>
              </a:spcAft>
              <a:defRPr sz="800" b="0" i="0" dirty="0">
                <a:solidFill>
                  <a:srgbClr val="B3B3B3"/>
                </a:solidFill>
                <a:latin typeface="Franklin Gothic Book" panose="020B0503020102020204" pitchFamily="34" charset="0"/>
                <a:cs typeface="Franklin Gothic Book" panose="020B0503020102020204" pitchFamily="34" charset="0"/>
              </a:defRPr>
            </a:lvl1pPr>
          </a:lstStyle>
          <a:p>
            <a:pPr>
              <a:defRPr/>
            </a:pPr>
            <a:fld id="{70F6512B-1B85-46DF-AED1-8483FC9913F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3" r:id="rId3"/>
    <p:sldLayoutId id="2147483674" r:id="rId4"/>
    <p:sldLayoutId id="2147483672" r:id="rId5"/>
    <p:sldLayoutId id="2147483675" r:id="rId6"/>
  </p:sldLayoutIdLst>
  <p:txStyles>
    <p:titleStyle>
      <a:lvl1pPr algn="ctr" rtl="0" eaLnBrk="0" fontAlgn="base" hangingPunct="0">
        <a:spcBef>
          <a:spcPct val="0"/>
        </a:spcBef>
        <a:spcAft>
          <a:spcPct val="0"/>
        </a:spcAft>
        <a:defRPr>
          <a:solidFill>
            <a:schemeClr val="tx2"/>
          </a:solidFill>
          <a:latin typeface="Franklin Gothic Book" panose="020B0503020102020204" pitchFamily="34" charset="0"/>
          <a:ea typeface="+mj-ea"/>
          <a:cs typeface="+mj-cs"/>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p:titleStyle>
    <p:bodyStyle>
      <a:lvl1pPr algn="l" rtl="0" eaLnBrk="0" fontAlgn="base" hangingPunct="0">
        <a:spcBef>
          <a:spcPct val="20000"/>
        </a:spcBef>
        <a:spcAft>
          <a:spcPct val="0"/>
        </a:spcAft>
        <a:defRPr>
          <a:solidFill>
            <a:schemeClr val="tx1"/>
          </a:solidFill>
          <a:latin typeface="Franklin Gothic Book" panose="020B0503020102020204" pitchFamily="34" charset="0"/>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www.economicmodeling.com/2011/12/05/understanding-shift-share-2/" TargetMode="Externa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object 2"/>
          <p:cNvSpPr>
            <a:spLocks noChangeArrowheads="1"/>
          </p:cNvSpPr>
          <p:nvPr/>
        </p:nvSpPr>
        <p:spPr bwMode="auto">
          <a:xfrm>
            <a:off x="0" y="0"/>
            <a:ext cx="9144000" cy="2855913"/>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dirty="0">
              <a:latin typeface="Franklin Gothic Book" panose="020B0503020102020204" pitchFamily="34" charset="0"/>
            </a:endParaRPr>
          </a:p>
        </p:txBody>
      </p:sp>
      <p:sp>
        <p:nvSpPr>
          <p:cNvPr id="6147" name="object 3"/>
          <p:cNvSpPr>
            <a:spLocks/>
          </p:cNvSpPr>
          <p:nvPr/>
        </p:nvSpPr>
        <p:spPr bwMode="auto">
          <a:xfrm>
            <a:off x="0" y="3052763"/>
            <a:ext cx="9136063" cy="2763837"/>
          </a:xfrm>
          <a:custGeom>
            <a:avLst/>
            <a:gdLst>
              <a:gd name="T0" fmla="*/ 0 w 9136380"/>
              <a:gd name="T1" fmla="*/ 2763012 h 2763520"/>
              <a:gd name="T2" fmla="*/ 9136380 w 9136380"/>
              <a:gd name="T3" fmla="*/ 2763012 h 2763520"/>
              <a:gd name="T4" fmla="*/ 9136380 w 9136380"/>
              <a:gd name="T5" fmla="*/ 0 h 2763520"/>
              <a:gd name="T6" fmla="*/ 0 w 9136380"/>
              <a:gd name="T7" fmla="*/ 0 h 2763520"/>
              <a:gd name="T8" fmla="*/ 0 w 9136380"/>
              <a:gd name="T9" fmla="*/ 2763012 h 2763520"/>
            </a:gdLst>
            <a:ahLst/>
            <a:cxnLst>
              <a:cxn ang="0">
                <a:pos x="T0" y="T1"/>
              </a:cxn>
              <a:cxn ang="0">
                <a:pos x="T2" y="T3"/>
              </a:cxn>
              <a:cxn ang="0">
                <a:pos x="T4" y="T5"/>
              </a:cxn>
              <a:cxn ang="0">
                <a:pos x="T6" y="T7"/>
              </a:cxn>
              <a:cxn ang="0">
                <a:pos x="T8" y="T9"/>
              </a:cxn>
            </a:cxnLst>
            <a:rect l="0" t="0" r="r" b="b"/>
            <a:pathLst>
              <a:path w="9136380" h="2763520">
                <a:moveTo>
                  <a:pt x="0" y="2763012"/>
                </a:moveTo>
                <a:lnTo>
                  <a:pt x="9136380" y="2763012"/>
                </a:lnTo>
                <a:lnTo>
                  <a:pt x="9136380" y="0"/>
                </a:lnTo>
                <a:lnTo>
                  <a:pt x="0" y="0"/>
                </a:lnTo>
                <a:lnTo>
                  <a:pt x="0" y="2763012"/>
                </a:lnTo>
                <a:close/>
              </a:path>
            </a:pathLst>
          </a:custGeom>
          <a:solidFill>
            <a:srgbClr val="208B9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6148" name="object 4"/>
          <p:cNvSpPr>
            <a:spLocks noChangeArrowheads="1"/>
          </p:cNvSpPr>
          <p:nvPr/>
        </p:nvSpPr>
        <p:spPr bwMode="auto">
          <a:xfrm>
            <a:off x="-7937" y="2806700"/>
            <a:ext cx="9144000" cy="3009900"/>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dirty="0">
              <a:latin typeface="Franklin Gothic Book" panose="020B0503020102020204" pitchFamily="34" charset="0"/>
            </a:endParaRPr>
          </a:p>
        </p:txBody>
      </p:sp>
      <p:sp>
        <p:nvSpPr>
          <p:cNvPr id="6149" name="object 5"/>
          <p:cNvSpPr>
            <a:spLocks noChangeArrowheads="1"/>
          </p:cNvSpPr>
          <p:nvPr/>
        </p:nvSpPr>
        <p:spPr bwMode="auto">
          <a:xfrm>
            <a:off x="382588" y="6022975"/>
            <a:ext cx="4592637" cy="620713"/>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dirty="0">
              <a:latin typeface="Franklin Gothic Book" panose="020B0503020102020204" pitchFamily="34" charset="0"/>
            </a:endParaRPr>
          </a:p>
        </p:txBody>
      </p:sp>
      <p:sp>
        <p:nvSpPr>
          <p:cNvPr id="6" name="object 6"/>
          <p:cNvSpPr txBox="1">
            <a:spLocks noGrp="1"/>
          </p:cNvSpPr>
          <p:nvPr>
            <p:ph type="title"/>
          </p:nvPr>
        </p:nvSpPr>
        <p:spPr>
          <a:xfrm>
            <a:off x="271463" y="2894013"/>
            <a:ext cx="5708650" cy="696912"/>
          </a:xfrm>
        </p:spPr>
        <p:txBody>
          <a:bodyPr tIns="13335" rtlCol="0"/>
          <a:lstStyle/>
          <a:p>
            <a:pPr marL="12700" eaLnBrk="1" fontAlgn="auto" hangingPunct="1">
              <a:spcBef>
                <a:spcPts val="105"/>
              </a:spcBef>
              <a:spcAft>
                <a:spcPts val="0"/>
              </a:spcAft>
              <a:defRPr/>
            </a:pPr>
            <a:r>
              <a:rPr sz="4400" b="0" spc="-15" dirty="0">
                <a:solidFill>
                  <a:srgbClr val="FFFFFF"/>
                </a:solidFill>
                <a:latin typeface="Franklin Gothic Book"/>
                <a:cs typeface="Franklin Gothic Book"/>
              </a:rPr>
              <a:t>Regional </a:t>
            </a:r>
            <a:r>
              <a:rPr sz="4400" b="0" spc="-5" dirty="0">
                <a:solidFill>
                  <a:srgbClr val="FFFFFF"/>
                </a:solidFill>
                <a:latin typeface="Franklin Gothic Book"/>
                <a:cs typeface="Franklin Gothic Book"/>
              </a:rPr>
              <a:t>Data</a:t>
            </a:r>
            <a:r>
              <a:rPr sz="4400" b="0" spc="-15" dirty="0">
                <a:solidFill>
                  <a:srgbClr val="FFFFFF"/>
                </a:solidFill>
                <a:latin typeface="Franklin Gothic Book"/>
                <a:cs typeface="Franklin Gothic Book"/>
              </a:rPr>
              <a:t> </a:t>
            </a:r>
            <a:r>
              <a:rPr sz="4400" b="0" spc="-10" dirty="0">
                <a:solidFill>
                  <a:srgbClr val="FFFFFF"/>
                </a:solidFill>
                <a:latin typeface="Franklin Gothic Book"/>
                <a:cs typeface="Franklin Gothic Book"/>
              </a:rPr>
              <a:t>Snapshot</a:t>
            </a:r>
            <a:endParaRPr sz="4400" dirty="0">
              <a:latin typeface="Franklin Gothic Book"/>
              <a:cs typeface="Franklin Gothic Book"/>
            </a:endParaRPr>
          </a:p>
        </p:txBody>
      </p:sp>
      <p:sp>
        <p:nvSpPr>
          <p:cNvPr id="6151" name="object 7"/>
          <p:cNvSpPr>
            <a:spLocks/>
          </p:cNvSpPr>
          <p:nvPr/>
        </p:nvSpPr>
        <p:spPr bwMode="auto">
          <a:xfrm>
            <a:off x="276225" y="5605463"/>
            <a:ext cx="407988" cy="257175"/>
          </a:xfrm>
          <a:custGeom>
            <a:avLst/>
            <a:gdLst>
              <a:gd name="T0" fmla="*/ 204215 w 408940"/>
              <a:gd name="T1" fmla="*/ 0 h 257810"/>
              <a:gd name="T2" fmla="*/ 0 w 408940"/>
              <a:gd name="T3" fmla="*/ 257555 h 257810"/>
              <a:gd name="T4" fmla="*/ 408431 w 408940"/>
              <a:gd name="T5" fmla="*/ 257555 h 257810"/>
              <a:gd name="T6" fmla="*/ 204215 w 408940"/>
              <a:gd name="T7" fmla="*/ 0 h 257810"/>
            </a:gdLst>
            <a:ahLst/>
            <a:cxnLst>
              <a:cxn ang="0">
                <a:pos x="T0" y="T1"/>
              </a:cxn>
              <a:cxn ang="0">
                <a:pos x="T2" y="T3"/>
              </a:cxn>
              <a:cxn ang="0">
                <a:pos x="T4" y="T5"/>
              </a:cxn>
              <a:cxn ang="0">
                <a:pos x="T6" y="T7"/>
              </a:cxn>
            </a:cxnLst>
            <a:rect l="0" t="0" r="r" b="b"/>
            <a:pathLst>
              <a:path w="408940" h="257810">
                <a:moveTo>
                  <a:pt x="204215" y="0"/>
                </a:moveTo>
                <a:lnTo>
                  <a:pt x="0" y="257555"/>
                </a:lnTo>
                <a:lnTo>
                  <a:pt x="408431" y="257555"/>
                </a:lnTo>
                <a:lnTo>
                  <a:pt x="20421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8" name="object 8"/>
          <p:cNvSpPr txBox="1"/>
          <p:nvPr/>
        </p:nvSpPr>
        <p:spPr>
          <a:xfrm>
            <a:off x="312738" y="3759200"/>
            <a:ext cx="7764462" cy="1213153"/>
          </a:xfrm>
          <a:prstGeom prst="rect">
            <a:avLst/>
          </a:prstGeom>
        </p:spPr>
        <p:txBody>
          <a:bodyPr wrap="square" lIns="0" tIns="1270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ts val="100"/>
              </a:spcBef>
            </a:pPr>
            <a:r>
              <a:rPr lang="en-US" altLang="en-US" sz="2000" i="1" dirty="0">
                <a:solidFill>
                  <a:srgbClr val="FFFFFF"/>
                </a:solidFill>
                <a:latin typeface="Franklin Gothic Book" panose="020B0503020102020204" pitchFamily="34" charset="0"/>
                <a:ea typeface="Calibri" panose="020F0502020204030204" pitchFamily="34" charset="0"/>
                <a:cs typeface="Calibri" panose="020F0502020204030204" pitchFamily="34" charset="0"/>
              </a:rPr>
              <a:t>Target Industry </a:t>
            </a:r>
            <a:r>
              <a:rPr lang="en-US" altLang="en-US" sz="2000" i="1" dirty="0" smtClean="0">
                <a:solidFill>
                  <a:srgbClr val="FFFFFF"/>
                </a:solidFill>
                <a:latin typeface="Franklin Gothic Book" panose="020B0503020102020204" pitchFamily="34" charset="0"/>
                <a:ea typeface="Calibri" panose="020F0502020204030204" pitchFamily="34" charset="0"/>
                <a:cs typeface="Calibri" panose="020F0502020204030204" pitchFamily="34" charset="0"/>
              </a:rPr>
              <a:t>Clusters</a:t>
            </a:r>
            <a:endParaRPr lang="en-US" altLang="en-US" sz="2000" dirty="0">
              <a:latin typeface="Times New Roman" panose="02020603050405020304" pitchFamily="18" charset="0"/>
              <a:cs typeface="Times New Roman" panose="02020603050405020304" pitchFamily="18" charset="0"/>
            </a:endParaRPr>
          </a:p>
          <a:p>
            <a:pPr eaLnBrk="1" hangingPunct="1">
              <a:spcBef>
                <a:spcPts val="1213"/>
              </a:spcBef>
            </a:pPr>
            <a:r>
              <a:rPr lang="en-US" altLang="en-US" sz="2400" b="1" dirty="0">
                <a:solidFill>
                  <a:srgbClr val="FBD258"/>
                </a:solidFill>
                <a:latin typeface="Franklin Gothic Book" panose="020B0503020102020204" pitchFamily="34" charset="0"/>
                <a:cs typeface="Arial" panose="020B0604020202020204" pitchFamily="34" charset="0"/>
              </a:rPr>
              <a:t>Southern Indiana Development </a:t>
            </a:r>
            <a:r>
              <a:rPr lang="en-US" altLang="en-US" sz="2400" b="1" dirty="0" smtClean="0">
                <a:solidFill>
                  <a:srgbClr val="FBD258"/>
                </a:solidFill>
                <a:latin typeface="Franklin Gothic Book" panose="020B0503020102020204" pitchFamily="34" charset="0"/>
                <a:cs typeface="Arial" panose="020B0604020202020204" pitchFamily="34" charset="0"/>
              </a:rPr>
              <a:t>Commission + Dubois County</a:t>
            </a:r>
            <a:endParaRPr lang="en-US" altLang="en-US" sz="2400" dirty="0">
              <a:latin typeface="Franklin Gothic Book" panose="020B05030201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90405094"/>
              </p:ext>
            </p:extLst>
          </p:nvPr>
        </p:nvGraphicFramePr>
        <p:xfrm>
          <a:off x="679450" y="1358373"/>
          <a:ext cx="7642226" cy="4424875"/>
        </p:xfrm>
        <a:graphic>
          <a:graphicData uri="http://schemas.openxmlformats.org/drawingml/2006/table">
            <a:tbl>
              <a:tblPr/>
              <a:tblGrid>
                <a:gridCol w="3438064">
                  <a:extLst>
                    <a:ext uri="{9D8B030D-6E8A-4147-A177-3AD203B41FA5}">
                      <a16:colId xmlns:a16="http://schemas.microsoft.com/office/drawing/2014/main" xmlns="" val="153036266"/>
                    </a:ext>
                  </a:extLst>
                </a:gridCol>
                <a:gridCol w="1455587">
                  <a:extLst>
                    <a:ext uri="{9D8B030D-6E8A-4147-A177-3AD203B41FA5}">
                      <a16:colId xmlns:a16="http://schemas.microsoft.com/office/drawing/2014/main" xmlns="" val="1889872860"/>
                    </a:ext>
                  </a:extLst>
                </a:gridCol>
                <a:gridCol w="1374288">
                  <a:extLst>
                    <a:ext uri="{9D8B030D-6E8A-4147-A177-3AD203B41FA5}">
                      <a16:colId xmlns:a16="http://schemas.microsoft.com/office/drawing/2014/main" xmlns="" val="2144980172"/>
                    </a:ext>
                  </a:extLst>
                </a:gridCol>
                <a:gridCol w="1374287">
                  <a:extLst>
                    <a:ext uri="{9D8B030D-6E8A-4147-A177-3AD203B41FA5}">
                      <a16:colId xmlns:a16="http://schemas.microsoft.com/office/drawing/2014/main" xmlns="" val="1915388568"/>
                    </a:ext>
                  </a:extLst>
                </a:gridCol>
              </a:tblGrid>
              <a:tr h="394682">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Industries</a:t>
                      </a:r>
                    </a:p>
                  </a:txBody>
                  <a:tcPr marT="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indent="65088">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65088" algn="ctr" defTabSz="914400" rtl="0" eaLnBrk="1" fontAlgn="base" latinLnBrk="0" hangingPunct="1">
                        <a:lnSpc>
                          <a:spcPct val="10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Estimated Input  ($ Millions), 2016</a:t>
                      </a:r>
                    </a:p>
                  </a:txBody>
                  <a:tcPr marL="0" marR="0" marT="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 In-Region</a:t>
                      </a:r>
                    </a:p>
                  </a:txBody>
                  <a:tcPr marL="0" marR="0" marT="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 Out of Region</a:t>
                      </a:r>
                    </a:p>
                  </a:txBody>
                  <a:tcPr marL="0" marR="0" marT="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1426830875"/>
                  </a:ext>
                </a:extLst>
              </a:tr>
              <a:tr h="255466">
                <a:tc>
                  <a:txBody>
                    <a:bodyPr/>
                    <a:lstStyle/>
                    <a:p>
                      <a:pPr algn="l" fontAlgn="ctr"/>
                      <a:r>
                        <a:rPr lang="en-US" sz="1000" b="0" i="0" u="none" strike="noStrike" dirty="0">
                          <a:effectLst/>
                          <a:latin typeface="Franklin Gothic Book" panose="020B0503020102020204" pitchFamily="34" charset="0"/>
                        </a:rPr>
                        <a:t>Sawmills</a:t>
                      </a:r>
                    </a:p>
                  </a:txBody>
                  <a:tcPr marR="9525" marT="9525"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$58.10 </a:t>
                      </a:r>
                    </a:p>
                  </a:txBody>
                  <a:tcPr marL="9525" marR="274320" marT="9525"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65.2%</a:t>
                      </a:r>
                    </a:p>
                  </a:txBody>
                  <a:tcPr marL="9525" marR="274320" marT="9525"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34.8%</a:t>
                      </a:r>
                    </a:p>
                  </a:txBody>
                  <a:tcPr marL="9525" marR="274320" marT="9525"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3775155713"/>
                  </a:ext>
                </a:extLst>
              </a:tr>
              <a:tr h="255466">
                <a:tc>
                  <a:txBody>
                    <a:bodyPr/>
                    <a:lstStyle/>
                    <a:p>
                      <a:pPr algn="l" fontAlgn="ctr"/>
                      <a:r>
                        <a:rPr lang="en-US" sz="1000" b="0" i="0" u="none" strike="noStrike" dirty="0">
                          <a:effectLst/>
                          <a:latin typeface="Franklin Gothic Book" panose="020B0503020102020204" pitchFamily="34" charset="0"/>
                        </a:rPr>
                        <a:t>Corporate, Subsidiary, and Regional Managing Offices</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$46.32 </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3.3%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96.7%</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149595662"/>
                  </a:ext>
                </a:extLst>
              </a:tr>
              <a:tr h="255466">
                <a:tc>
                  <a:txBody>
                    <a:bodyPr/>
                    <a:lstStyle/>
                    <a:p>
                      <a:pPr algn="l" fontAlgn="ctr"/>
                      <a:r>
                        <a:rPr lang="en-US" sz="1000" b="0" i="0" u="none" strike="noStrike" dirty="0">
                          <a:effectLst/>
                          <a:latin typeface="Franklin Gothic Book" panose="020B0503020102020204" pitchFamily="34" charset="0"/>
                        </a:rPr>
                        <a:t>Wood Kitchen Cabinet and Countertop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$45.86 </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97.1%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2.9%</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45242162"/>
                  </a:ext>
                </a:extLst>
              </a:tr>
              <a:tr h="255466">
                <a:tc>
                  <a:txBody>
                    <a:bodyPr/>
                    <a:lstStyle/>
                    <a:p>
                      <a:pPr algn="l" fontAlgn="ctr"/>
                      <a:r>
                        <a:rPr lang="en-US" sz="1000" b="0" i="0" u="none" strike="noStrike" dirty="0">
                          <a:effectLst/>
                          <a:latin typeface="Franklin Gothic Book" panose="020B0503020102020204" pitchFamily="34" charset="0"/>
                        </a:rPr>
                        <a:t>Showcase, Partition, Shelving, and Locker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$26.29 </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68.7%</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31.3%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2170017499"/>
                  </a:ext>
                </a:extLst>
              </a:tr>
              <a:tr h="255466">
                <a:tc>
                  <a:txBody>
                    <a:bodyPr/>
                    <a:lstStyle/>
                    <a:p>
                      <a:pPr algn="l" fontAlgn="ctr"/>
                      <a:r>
                        <a:rPr lang="en-US" sz="1000" b="0" i="0" u="none" strike="noStrike" dirty="0">
                          <a:effectLst/>
                          <a:latin typeface="Franklin Gothic Book" panose="020B0503020102020204" pitchFamily="34" charset="0"/>
                        </a:rPr>
                        <a:t>Truss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$23.71 </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15.8%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84.2%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720569900"/>
                  </a:ext>
                </a:extLst>
              </a:tr>
              <a:tr h="255466">
                <a:tc>
                  <a:txBody>
                    <a:bodyPr/>
                    <a:lstStyle/>
                    <a:p>
                      <a:pPr algn="l" fontAlgn="ctr"/>
                      <a:r>
                        <a:rPr lang="en-US" sz="1000" b="0" i="0" u="none" strike="noStrike" dirty="0">
                          <a:effectLst/>
                          <a:latin typeface="Franklin Gothic Book" panose="020B0503020102020204" pitchFamily="34" charset="0"/>
                        </a:rPr>
                        <a:t>Wholesale Trade Agents and Brokers</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$18.98 </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18.5%</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81.5%</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224182080"/>
                  </a:ext>
                </a:extLst>
              </a:tr>
              <a:tr h="255466">
                <a:tc>
                  <a:txBody>
                    <a:bodyPr/>
                    <a:lstStyle/>
                    <a:p>
                      <a:pPr algn="l" fontAlgn="ctr"/>
                      <a:r>
                        <a:rPr lang="en-US" sz="1000" b="0" i="0" u="none" strike="noStrike" dirty="0">
                          <a:effectLst/>
                          <a:latin typeface="Franklin Gothic Book" panose="020B0503020102020204" pitchFamily="34" charset="0"/>
                        </a:rPr>
                        <a:t>Iron and Steel Mills and Ferroalloy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$17.50 </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0.8%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99.2%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2293488520"/>
                  </a:ext>
                </a:extLst>
              </a:tr>
              <a:tr h="255466">
                <a:tc>
                  <a:txBody>
                    <a:bodyPr/>
                    <a:lstStyle/>
                    <a:p>
                      <a:pPr algn="l" fontAlgn="ctr"/>
                      <a:r>
                        <a:rPr lang="en-US" sz="1000" b="0" i="0" u="none" strike="noStrike" dirty="0">
                          <a:effectLst/>
                          <a:latin typeface="Franklin Gothic Book" panose="020B0503020102020204" pitchFamily="34" charset="0"/>
                        </a:rPr>
                        <a:t>Paint and Coating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$16.56 </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97.8%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2293284600"/>
                  </a:ext>
                </a:extLst>
              </a:tr>
              <a:tr h="255466">
                <a:tc>
                  <a:txBody>
                    <a:bodyPr/>
                    <a:lstStyle/>
                    <a:p>
                      <a:pPr algn="l" fontAlgn="ctr"/>
                      <a:r>
                        <a:rPr lang="en-US" sz="1000" b="0" i="0" u="none" strike="noStrike" dirty="0">
                          <a:effectLst/>
                          <a:latin typeface="Franklin Gothic Book" panose="020B0503020102020204" pitchFamily="34" charset="0"/>
                        </a:rPr>
                        <a:t>Reconstituted Wood Product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$15.86 </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46.9%</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53.1%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1158731666"/>
                  </a:ext>
                </a:extLst>
              </a:tr>
              <a:tr h="255466">
                <a:tc>
                  <a:txBody>
                    <a:bodyPr/>
                    <a:lstStyle/>
                    <a:p>
                      <a:pPr algn="l" fontAlgn="ctr"/>
                      <a:r>
                        <a:rPr lang="en-US" sz="1000" b="0" i="0" u="none" strike="noStrike" dirty="0">
                          <a:effectLst/>
                          <a:latin typeface="Franklin Gothic Book" panose="020B0503020102020204" pitchFamily="34" charset="0"/>
                        </a:rPr>
                        <a:t>Urethane and Other Foam Product (except Polystyrene)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$15.65 </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19.9%</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80.1%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2816230222"/>
                  </a:ext>
                </a:extLst>
              </a:tr>
              <a:tr h="335951">
                <a:tc>
                  <a:txBody>
                    <a:bodyPr/>
                    <a:lstStyle/>
                    <a:p>
                      <a:pPr algn="l" fontAlgn="ctr"/>
                      <a:r>
                        <a:rPr lang="en-US" sz="1000" b="0" i="0" u="none" strike="noStrike" dirty="0">
                          <a:effectLst/>
                          <a:latin typeface="Franklin Gothic Book" panose="020B0503020102020204" pitchFamily="34" charset="0"/>
                        </a:rPr>
                        <a:t>Logging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$15.11 </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44.2%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55.8%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3846066001"/>
                  </a:ext>
                </a:extLst>
              </a:tr>
              <a:tr h="255466">
                <a:tc>
                  <a:txBody>
                    <a:bodyPr/>
                    <a:lstStyle/>
                    <a:p>
                      <a:pPr algn="l" fontAlgn="ctr"/>
                      <a:r>
                        <a:rPr lang="en-US" sz="1000" b="0" i="0" u="none" strike="noStrike" dirty="0">
                          <a:effectLst/>
                          <a:latin typeface="Franklin Gothic Book" panose="020B0503020102020204" pitchFamily="34" charset="0"/>
                        </a:rPr>
                        <a:t>Softwood Veneer and Plywood </a:t>
                      </a:r>
                      <a:r>
                        <a:rPr lang="en-US" sz="1000" b="0" i="0" u="none" strike="noStrike" dirty="0" smtClean="0">
                          <a:effectLst/>
                          <a:latin typeface="Franklin Gothic Book" panose="020B0503020102020204" pitchFamily="34" charset="0"/>
                        </a:rPr>
                        <a:t>Manufacturing**</a:t>
                      </a:r>
                      <a:endParaRPr lang="en-US" sz="1000" b="0" i="0" u="none" strike="noStrike" dirty="0">
                        <a:effectLst/>
                        <a:latin typeface="Franklin Gothic Book" panose="020B0503020102020204" pitchFamily="34" charset="0"/>
                      </a:endParaRP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$14.35 </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0.0%</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100.0%</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3427256462"/>
                  </a:ext>
                </a:extLst>
              </a:tr>
              <a:tr h="255466">
                <a:tc>
                  <a:txBody>
                    <a:bodyPr/>
                    <a:lstStyle/>
                    <a:p>
                      <a:pPr algn="l" fontAlgn="ctr"/>
                      <a:r>
                        <a:rPr lang="en-US" sz="1000" b="0" i="0" u="none" strike="noStrike" dirty="0">
                          <a:effectLst/>
                          <a:latin typeface="Franklin Gothic Book" panose="020B0503020102020204" pitchFamily="34" charset="0"/>
                        </a:rPr>
                        <a:t>Laminated Plastics Plate, Sheet (except Packaging), and Shape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$14.25 </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2.5%</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97.5%</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3284723028"/>
                  </a:ext>
                </a:extLst>
              </a:tr>
              <a:tr h="255466">
                <a:tc>
                  <a:txBody>
                    <a:bodyPr/>
                    <a:lstStyle/>
                    <a:p>
                      <a:pPr algn="l" fontAlgn="ctr"/>
                      <a:r>
                        <a:rPr lang="en-US" sz="1000" b="0" i="0" u="none" strike="noStrike" dirty="0">
                          <a:effectLst/>
                          <a:latin typeface="Franklin Gothic Book" panose="020B0503020102020204" pitchFamily="34" charset="0"/>
                        </a:rPr>
                        <a:t>Corrugated and Solid Fiber Box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$13.78 </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13.3%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86.7%</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2903945152"/>
                  </a:ext>
                </a:extLst>
              </a:tr>
              <a:tr h="255466">
                <a:tc>
                  <a:txBody>
                    <a:bodyPr/>
                    <a:lstStyle/>
                    <a:p>
                      <a:pPr algn="l" fontAlgn="ctr"/>
                      <a:r>
                        <a:rPr lang="en-US" sz="1000" b="0" i="0" u="none" strike="noStrike" dirty="0">
                          <a:effectLst/>
                          <a:latin typeface="Franklin Gothic Book" panose="020B0503020102020204" pitchFamily="34" charset="0"/>
                        </a:rPr>
                        <a:t>Hardwood Veneer and Plywood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$13.39 </a:t>
                      </a:r>
                    </a:p>
                  </a:txBody>
                  <a:tcPr marL="9525" marR="274320" marT="9525" marB="0" anchor="ctr">
                    <a:lnL>
                      <a:noFill/>
                    </a:lnL>
                    <a:lnR>
                      <a:noFill/>
                    </a:lnR>
                    <a:lnT w="31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90.2%</a:t>
                      </a:r>
                    </a:p>
                  </a:txBody>
                  <a:tcPr marL="9525" marR="274320" marT="9525" marB="0" anchor="ctr">
                    <a:lnL>
                      <a:noFill/>
                    </a:lnL>
                    <a:lnR>
                      <a:noFill/>
                    </a:lnR>
                    <a:lnT w="31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9.8%</a:t>
                      </a:r>
                    </a:p>
                  </a:txBody>
                  <a:tcPr marL="9525" marR="274320" marT="9525" marB="0" anchor="ctr">
                    <a:lnL>
                      <a:noFill/>
                    </a:lnL>
                    <a:lnR>
                      <a:noFill/>
                    </a:lnR>
                    <a:lnT w="31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xmlns="" val="759708916"/>
                  </a:ext>
                </a:extLst>
              </a:tr>
            </a:tbl>
          </a:graphicData>
        </a:graphic>
      </p:graphicFrame>
      <p:sp>
        <p:nvSpPr>
          <p:cNvPr id="15444" name="object 3"/>
          <p:cNvSpPr>
            <a:spLocks/>
          </p:cNvSpPr>
          <p:nvPr/>
        </p:nvSpPr>
        <p:spPr bwMode="auto">
          <a:xfrm>
            <a:off x="5922963" y="6254750"/>
            <a:ext cx="1228725" cy="0"/>
          </a:xfrm>
          <a:custGeom>
            <a:avLst/>
            <a:gdLst>
              <a:gd name="T0" fmla="*/ 0 w 1229995"/>
              <a:gd name="T1" fmla="*/ 1229867 w 1229995"/>
            </a:gdLst>
            <a:ahLst/>
            <a:cxnLst>
              <a:cxn ang="0">
                <a:pos x="T0" y="0"/>
              </a:cxn>
              <a:cxn ang="0">
                <a:pos x="T1" y="0"/>
              </a:cxn>
            </a:cxnLst>
            <a:rect l="0" t="0" r="r" b="b"/>
            <a:pathLst>
              <a:path w="1229995">
                <a:moveTo>
                  <a:pt x="0" y="0"/>
                </a:moveTo>
                <a:lnTo>
                  <a:pt x="1229867"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5445" name="object 4"/>
          <p:cNvSpPr>
            <a:spLocks/>
          </p:cNvSpPr>
          <p:nvPr/>
        </p:nvSpPr>
        <p:spPr bwMode="auto">
          <a:xfrm>
            <a:off x="3303588" y="6251575"/>
            <a:ext cx="1228725" cy="0"/>
          </a:xfrm>
          <a:custGeom>
            <a:avLst/>
            <a:gdLst>
              <a:gd name="T0" fmla="*/ 0 w 1228725"/>
              <a:gd name="T1" fmla="*/ 1228343 w 1228725"/>
            </a:gdLst>
            <a:ahLst/>
            <a:cxnLst>
              <a:cxn ang="0">
                <a:pos x="T0" y="0"/>
              </a:cxn>
              <a:cxn ang="0">
                <a:pos x="T1" y="0"/>
              </a:cxn>
            </a:cxnLst>
            <a:rect l="0" t="0" r="r" b="b"/>
            <a:pathLst>
              <a:path w="1228725">
                <a:moveTo>
                  <a:pt x="0" y="0"/>
                </a:moveTo>
                <a:lnTo>
                  <a:pt x="1228343"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5446" name="object 5"/>
          <p:cNvSpPr>
            <a:spLocks/>
          </p:cNvSpPr>
          <p:nvPr/>
        </p:nvSpPr>
        <p:spPr bwMode="auto">
          <a:xfrm>
            <a:off x="46116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5447" name="object 6"/>
          <p:cNvSpPr>
            <a:spLocks/>
          </p:cNvSpPr>
          <p:nvPr/>
        </p:nvSpPr>
        <p:spPr bwMode="auto">
          <a:xfrm>
            <a:off x="7229475"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5448" name="object 7"/>
          <p:cNvSpPr>
            <a:spLocks/>
          </p:cNvSpPr>
          <p:nvPr/>
        </p:nvSpPr>
        <p:spPr bwMode="auto">
          <a:xfrm>
            <a:off x="685800"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5449" name="object 8"/>
          <p:cNvSpPr>
            <a:spLocks/>
          </p:cNvSpPr>
          <p:nvPr/>
        </p:nvSpPr>
        <p:spPr bwMode="auto">
          <a:xfrm>
            <a:off x="19954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208B9C"/>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5450" name="object 9"/>
          <p:cNvSpPr>
            <a:spLocks/>
          </p:cNvSpPr>
          <p:nvPr/>
        </p:nvSpPr>
        <p:spPr bwMode="auto">
          <a:xfrm>
            <a:off x="1995488" y="6165850"/>
            <a:ext cx="223837" cy="119063"/>
          </a:xfrm>
          <a:custGeom>
            <a:avLst/>
            <a:gdLst>
              <a:gd name="T0" fmla="*/ 112014 w 224155"/>
              <a:gd name="T1" fmla="*/ 0 h 119379"/>
              <a:gd name="T2" fmla="*/ 0 w 224155"/>
              <a:gd name="T3" fmla="*/ 118872 h 119379"/>
              <a:gd name="T4" fmla="*/ 224028 w 224155"/>
              <a:gd name="T5" fmla="*/ 118872 h 119379"/>
              <a:gd name="T6" fmla="*/ 112014 w 224155"/>
              <a:gd name="T7" fmla="*/ 0 h 119379"/>
            </a:gdLst>
            <a:ahLst/>
            <a:cxnLst>
              <a:cxn ang="0">
                <a:pos x="T0" y="T1"/>
              </a:cxn>
              <a:cxn ang="0">
                <a:pos x="T2" y="T3"/>
              </a:cxn>
              <a:cxn ang="0">
                <a:pos x="T4" y="T5"/>
              </a:cxn>
              <a:cxn ang="0">
                <a:pos x="T6" y="T7"/>
              </a:cxn>
            </a:cxnLst>
            <a:rect l="0" t="0" r="r" b="b"/>
            <a:pathLst>
              <a:path w="224155" h="119379">
                <a:moveTo>
                  <a:pt x="112014" y="0"/>
                </a:moveTo>
                <a:lnTo>
                  <a:pt x="0" y="118872"/>
                </a:lnTo>
                <a:lnTo>
                  <a:pt x="224028" y="118872"/>
                </a:lnTo>
                <a:lnTo>
                  <a:pt x="112014" y="0"/>
                </a:lnTo>
                <a:close/>
              </a:path>
            </a:pathLst>
          </a:custGeom>
          <a:solidFill>
            <a:srgbClr val="208B9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10" name="object 10"/>
          <p:cNvSpPr txBox="1">
            <a:spLocks noGrp="1"/>
          </p:cNvSpPr>
          <p:nvPr>
            <p:ph type="title"/>
          </p:nvPr>
        </p:nvSpPr>
        <p:spPr>
          <a:xfrm>
            <a:off x="681038" y="754063"/>
            <a:ext cx="7458075" cy="482600"/>
          </a:xfrm>
        </p:spPr>
        <p:txBody>
          <a:bodyPr tIns="12700" rtlCol="0"/>
          <a:lstStyle/>
          <a:p>
            <a:pPr marL="12700" algn="l" eaLnBrk="1" fontAlgn="auto" hangingPunct="1">
              <a:spcBef>
                <a:spcPts val="100"/>
              </a:spcBef>
              <a:spcAft>
                <a:spcPts val="0"/>
              </a:spcAft>
              <a:defRPr/>
            </a:pPr>
            <a:r>
              <a:rPr lang="en-US" sz="3000" b="0" spc="-5" dirty="0">
                <a:solidFill>
                  <a:srgbClr val="3E3E3E"/>
                </a:solidFill>
                <a:latin typeface="Franklin Gothic Book"/>
                <a:cs typeface="Franklin Gothic Book"/>
              </a:rPr>
              <a:t>Forest and Wood Product</a:t>
            </a:r>
          </a:p>
        </p:txBody>
      </p:sp>
      <p:sp>
        <p:nvSpPr>
          <p:cNvPr id="13" name="object 13"/>
          <p:cNvSpPr txBox="1"/>
          <p:nvPr/>
        </p:nvSpPr>
        <p:spPr>
          <a:xfrm>
            <a:off x="665163" y="6281738"/>
            <a:ext cx="4267200" cy="192232"/>
          </a:xfrm>
          <a:prstGeom prst="rect">
            <a:avLst/>
          </a:prstGeom>
        </p:spPr>
        <p:txBody>
          <a:bodyPr lIns="0" tIns="0" rIns="0" bIns="0">
            <a:spAutoFit/>
          </a:bodyPr>
          <a:lstStyle/>
          <a:p>
            <a:pPr marL="1328420" eaLnBrk="1" fontAlgn="auto" hangingPunct="1">
              <a:lnSpc>
                <a:spcPts val="1550"/>
              </a:lnSpc>
              <a:spcBef>
                <a:spcPts val="0"/>
              </a:spcBef>
              <a:spcAft>
                <a:spcPts val="0"/>
              </a:spcAft>
              <a:defRPr/>
            </a:pPr>
            <a:r>
              <a:rPr sz="1300" spc="-5" dirty="0">
                <a:solidFill>
                  <a:srgbClr val="208B9C"/>
                </a:solidFill>
                <a:latin typeface="Franklin Gothic Demi Cond"/>
                <a:cs typeface="Franklin Gothic Demi Cond"/>
              </a:rPr>
              <a:t>section</a:t>
            </a:r>
            <a:r>
              <a:rPr sz="1300" dirty="0">
                <a:solidFill>
                  <a:srgbClr val="208B9C"/>
                </a:solidFill>
                <a:latin typeface="Franklin Gothic Demi Cond"/>
                <a:cs typeface="Franklin Gothic Demi Cond"/>
              </a:rPr>
              <a:t> </a:t>
            </a:r>
            <a:r>
              <a:rPr sz="1300" spc="-10" dirty="0" smtClean="0">
                <a:solidFill>
                  <a:srgbClr val="208B9C"/>
                </a:solidFill>
                <a:latin typeface="Franklin Gothic Demi Cond"/>
                <a:cs typeface="Franklin Gothic Demi Cond"/>
              </a:rPr>
              <a:t>02</a:t>
            </a:r>
            <a:endParaRPr sz="1300" dirty="0">
              <a:latin typeface="Franklin Gothic Demi Cond"/>
              <a:cs typeface="Franklin Gothic Demi Cond"/>
            </a:endParaRPr>
          </a:p>
        </p:txBody>
      </p:sp>
      <p:sp>
        <p:nvSpPr>
          <p:cNvPr id="11" name="object 11"/>
          <p:cNvSpPr txBox="1"/>
          <p:nvPr/>
        </p:nvSpPr>
        <p:spPr>
          <a:xfrm>
            <a:off x="679450" y="434975"/>
            <a:ext cx="1978025" cy="285750"/>
          </a:xfrm>
          <a:prstGeom prst="rect">
            <a:avLst/>
          </a:prstGeom>
        </p:spPr>
        <p:txBody>
          <a:bodyPr lIns="0" tIns="13335" rIns="0" bIns="0">
            <a:spAutoFit/>
          </a:bodyPr>
          <a:lstStyle/>
          <a:p>
            <a:pPr marL="12700" eaLnBrk="1" fontAlgn="auto" hangingPunct="1">
              <a:spcBef>
                <a:spcPts val="105"/>
              </a:spcBef>
              <a:spcAft>
                <a:spcPts val="0"/>
              </a:spcAft>
              <a:defRPr/>
            </a:pPr>
            <a:r>
              <a:rPr sz="1700" spc="-25" dirty="0">
                <a:solidFill>
                  <a:srgbClr val="208B9C"/>
                </a:solidFill>
                <a:latin typeface="Franklin Gothic Demi Cond"/>
                <a:cs typeface="Franklin Gothic Demi Cond"/>
              </a:rPr>
              <a:t>Top </a:t>
            </a:r>
            <a:r>
              <a:rPr sz="1700" spc="-5" dirty="0">
                <a:solidFill>
                  <a:srgbClr val="208B9C"/>
                </a:solidFill>
                <a:latin typeface="Franklin Gothic Demi Cond"/>
                <a:cs typeface="Franklin Gothic Demi Cond"/>
              </a:rPr>
              <a:t>15 </a:t>
            </a:r>
            <a:r>
              <a:rPr sz="1700" dirty="0">
                <a:solidFill>
                  <a:srgbClr val="208B9C"/>
                </a:solidFill>
                <a:latin typeface="Franklin Gothic Demi Cond"/>
                <a:cs typeface="Franklin Gothic Demi Cond"/>
              </a:rPr>
              <a:t>Inputs by</a:t>
            </a:r>
            <a:r>
              <a:rPr sz="1700" spc="-55" dirty="0">
                <a:solidFill>
                  <a:srgbClr val="208B9C"/>
                </a:solidFill>
                <a:latin typeface="Franklin Gothic Demi Cond"/>
                <a:cs typeface="Franklin Gothic Demi Cond"/>
              </a:rPr>
              <a:t> </a:t>
            </a:r>
            <a:r>
              <a:rPr sz="1700" dirty="0">
                <a:solidFill>
                  <a:srgbClr val="208B9C"/>
                </a:solidFill>
                <a:latin typeface="Franklin Gothic Demi Cond"/>
                <a:cs typeface="Franklin Gothic Demi Cond"/>
              </a:rPr>
              <a:t>Dollars</a:t>
            </a:r>
            <a:endParaRPr sz="1700" dirty="0">
              <a:latin typeface="Franklin Gothic Demi Cond"/>
              <a:cs typeface="Franklin Gothic Demi Cond"/>
            </a:endParaRPr>
          </a:p>
        </p:txBody>
      </p:sp>
      <p:sp>
        <p:nvSpPr>
          <p:cNvPr id="4" name="Rectangle 3"/>
          <p:cNvSpPr/>
          <p:nvPr/>
        </p:nvSpPr>
        <p:spPr>
          <a:xfrm>
            <a:off x="3944818" y="6544461"/>
            <a:ext cx="4434868" cy="215444"/>
          </a:xfrm>
          <a:prstGeom prst="rect">
            <a:avLst/>
          </a:prstGeom>
        </p:spPr>
        <p:txBody>
          <a:bodyPr wrap="none">
            <a:spAutoFit/>
          </a:bodyPr>
          <a:lstStyle/>
          <a:p>
            <a:pPr marL="12700" lvl="0" eaLnBrk="1" fontAlgn="auto" hangingPunct="1">
              <a:spcBef>
                <a:spcPts val="204"/>
              </a:spcBef>
              <a:spcAft>
                <a:spcPts val="0"/>
              </a:spcAft>
              <a:defRPr/>
            </a:pPr>
            <a:r>
              <a:rPr lang="en-US" sz="800" spc="-5" dirty="0">
                <a:solidFill>
                  <a:srgbClr val="808080"/>
                </a:solidFill>
                <a:latin typeface="Franklin Gothic Book"/>
                <a:cs typeface="Franklin Gothic Book"/>
              </a:rPr>
              <a:t>Source:</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EMSI</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Class</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of</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Worker</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2017.3</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(QCEW,</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non</a:t>
            </a:r>
            <a:r>
              <a:rPr lang="en-US" sz="800" spc="90" dirty="0">
                <a:solidFill>
                  <a:srgbClr val="808080"/>
                </a:solidFill>
                <a:latin typeface="Franklin Gothic Book"/>
                <a:cs typeface="Franklin Gothic Book"/>
              </a:rPr>
              <a:t> </a:t>
            </a:r>
            <a:r>
              <a:rPr lang="en-US" sz="800" dirty="0">
                <a:solidFill>
                  <a:srgbClr val="808080"/>
                </a:solidFill>
                <a:latin typeface="Franklin Gothic Book"/>
                <a:cs typeface="Franklin Gothic Book"/>
              </a:rPr>
              <a:t>-QCEW,</a:t>
            </a:r>
            <a:r>
              <a:rPr lang="en-US" sz="800" spc="-25" dirty="0">
                <a:solidFill>
                  <a:srgbClr val="808080"/>
                </a:solidFill>
                <a:latin typeface="Franklin Gothic Book"/>
                <a:cs typeface="Franklin Gothic Book"/>
              </a:rPr>
              <a:t> </a:t>
            </a:r>
            <a:r>
              <a:rPr lang="en-US" sz="800" dirty="0">
                <a:solidFill>
                  <a:srgbClr val="808080"/>
                </a:solidFill>
                <a:latin typeface="Franklin Gothic Book"/>
                <a:cs typeface="Franklin Gothic Book"/>
              </a:rPr>
              <a:t>self-employed</a:t>
            </a:r>
            <a:r>
              <a:rPr lang="en-US" sz="800" spc="-4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and</a:t>
            </a:r>
            <a:r>
              <a:rPr lang="en-US" sz="800" dirty="0">
                <a:solidFill>
                  <a:srgbClr val="808080"/>
                </a:solidFill>
                <a:latin typeface="Franklin Gothic Book"/>
                <a:cs typeface="Franklin Gothic Book"/>
              </a:rPr>
              <a:t> extended</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proprietors).</a:t>
            </a:r>
            <a:endParaRPr lang="en-US" sz="800" dirty="0">
              <a:solidFill>
                <a:prstClr val="black"/>
              </a:solidFill>
              <a:latin typeface="Franklin Gothic Book"/>
              <a:cs typeface="Franklin Gothic Book"/>
            </a:endParaRPr>
          </a:p>
        </p:txBody>
      </p:sp>
      <p:sp>
        <p:nvSpPr>
          <p:cNvPr id="5" name="Slide Number Placeholder 4"/>
          <p:cNvSpPr>
            <a:spLocks noGrp="1"/>
          </p:cNvSpPr>
          <p:nvPr>
            <p:ph type="sldNum" sz="quarter" idx="12"/>
          </p:nvPr>
        </p:nvSpPr>
        <p:spPr/>
        <p:txBody>
          <a:bodyPr/>
          <a:lstStyle/>
          <a:p>
            <a:pPr>
              <a:defRPr/>
            </a:pPr>
            <a:fld id="{6C53D542-ABB5-480A-9D47-B8E320E5E54F}" type="slidenum">
              <a:rPr lang="en-US" smtClean="0"/>
              <a:pPr>
                <a:defRPr/>
              </a:pPr>
              <a:t>10</a:t>
            </a:fld>
            <a:endParaRPr lang="en-US" dirty="0"/>
          </a:p>
        </p:txBody>
      </p:sp>
      <p:sp>
        <p:nvSpPr>
          <p:cNvPr id="15" name="TextBox 14"/>
          <p:cNvSpPr txBox="1"/>
          <p:nvPr/>
        </p:nvSpPr>
        <p:spPr>
          <a:xfrm>
            <a:off x="685800" y="5877484"/>
            <a:ext cx="4114800" cy="261610"/>
          </a:xfrm>
          <a:prstGeom prst="rect">
            <a:avLst/>
          </a:prstGeom>
          <a:noFill/>
        </p:spPr>
        <p:txBody>
          <a:bodyPr wrap="square" rtlCol="0">
            <a:spAutoFit/>
          </a:bodyPr>
          <a:lstStyle/>
          <a:p>
            <a:r>
              <a:rPr lang="en-US" sz="1100" dirty="0" smtClean="0">
                <a:latin typeface="Franklin Gothic Book" panose="020B0503020102020204" pitchFamily="34" charset="0"/>
              </a:rPr>
              <a:t>** sector does not exist in the region.</a:t>
            </a:r>
            <a:endParaRPr lang="en-US" sz="1100" dirty="0">
              <a:latin typeface="Franklin Gothic Book" panose="020B0503020102020204" pitchFamily="34" charset="0"/>
            </a:endParaRPr>
          </a:p>
        </p:txBody>
      </p:sp>
    </p:spTree>
    <p:extLst>
      <p:ext uri="{BB962C8B-B14F-4D97-AF65-F5344CB8AC3E}">
        <p14:creationId xmlns:p14="http://schemas.microsoft.com/office/powerpoint/2010/main" val="12013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9450" y="952861"/>
            <a:ext cx="7458075" cy="482600"/>
          </a:xfrm>
        </p:spPr>
        <p:txBody>
          <a:bodyPr tIns="12700" rtlCol="0"/>
          <a:lstStyle/>
          <a:p>
            <a:pPr marL="12700" algn="l" eaLnBrk="1" fontAlgn="auto" hangingPunct="1">
              <a:spcBef>
                <a:spcPts val="100"/>
              </a:spcBef>
              <a:spcAft>
                <a:spcPts val="0"/>
              </a:spcAft>
              <a:defRPr/>
            </a:pPr>
            <a:r>
              <a:rPr lang="en-US" sz="3000" b="0" spc="-5" dirty="0">
                <a:solidFill>
                  <a:srgbClr val="3E3E3E"/>
                </a:solidFill>
                <a:latin typeface="Franklin Gothic Book"/>
                <a:cs typeface="Franklin Gothic Book"/>
              </a:rPr>
              <a:t>Forest and Wood Product</a:t>
            </a:r>
          </a:p>
        </p:txBody>
      </p:sp>
      <p:sp>
        <p:nvSpPr>
          <p:cNvPr id="3" name="object 3"/>
          <p:cNvSpPr txBox="1"/>
          <p:nvPr/>
        </p:nvSpPr>
        <p:spPr>
          <a:xfrm>
            <a:off x="679450" y="434975"/>
            <a:ext cx="1978025" cy="285750"/>
          </a:xfrm>
          <a:prstGeom prst="rect">
            <a:avLst/>
          </a:prstGeom>
        </p:spPr>
        <p:txBody>
          <a:bodyPr lIns="0" tIns="13335" rIns="0" bIns="0">
            <a:spAutoFit/>
          </a:bodyPr>
          <a:lstStyle/>
          <a:p>
            <a:pPr marL="12700" eaLnBrk="1" fontAlgn="auto" hangingPunct="1">
              <a:spcBef>
                <a:spcPts val="105"/>
              </a:spcBef>
              <a:spcAft>
                <a:spcPts val="0"/>
              </a:spcAft>
              <a:defRPr/>
            </a:pPr>
            <a:r>
              <a:rPr sz="1700" spc="-25" dirty="0">
                <a:solidFill>
                  <a:srgbClr val="208B9C"/>
                </a:solidFill>
                <a:latin typeface="Franklin Gothic Demi Cond"/>
                <a:cs typeface="Franklin Gothic Demi Cond"/>
              </a:rPr>
              <a:t>Top </a:t>
            </a:r>
            <a:r>
              <a:rPr sz="1700" spc="-5" dirty="0">
                <a:solidFill>
                  <a:srgbClr val="208B9C"/>
                </a:solidFill>
                <a:latin typeface="Franklin Gothic Demi Cond"/>
                <a:cs typeface="Franklin Gothic Demi Cond"/>
              </a:rPr>
              <a:t>15 </a:t>
            </a:r>
            <a:r>
              <a:rPr sz="1700" dirty="0">
                <a:solidFill>
                  <a:srgbClr val="208B9C"/>
                </a:solidFill>
                <a:latin typeface="Franklin Gothic Demi Cond"/>
                <a:cs typeface="Franklin Gothic Demi Cond"/>
              </a:rPr>
              <a:t>Inputs by</a:t>
            </a:r>
            <a:r>
              <a:rPr sz="1700" spc="-55" dirty="0">
                <a:solidFill>
                  <a:srgbClr val="208B9C"/>
                </a:solidFill>
                <a:latin typeface="Franklin Gothic Demi Cond"/>
                <a:cs typeface="Franklin Gothic Demi Cond"/>
              </a:rPr>
              <a:t> </a:t>
            </a:r>
            <a:r>
              <a:rPr sz="1700" dirty="0">
                <a:solidFill>
                  <a:srgbClr val="208B9C"/>
                </a:solidFill>
                <a:latin typeface="Franklin Gothic Demi Cond"/>
                <a:cs typeface="Franklin Gothic Demi Cond"/>
              </a:rPr>
              <a:t>Dollars</a:t>
            </a:r>
            <a:endParaRPr sz="1700" dirty="0">
              <a:latin typeface="Franklin Gothic Demi Cond"/>
              <a:cs typeface="Franklin Gothic Demi Cond"/>
            </a:endParaRPr>
          </a:p>
        </p:txBody>
      </p:sp>
      <p:sp>
        <p:nvSpPr>
          <p:cNvPr id="7" name="object 7"/>
          <p:cNvSpPr txBox="1"/>
          <p:nvPr/>
        </p:nvSpPr>
        <p:spPr>
          <a:xfrm>
            <a:off x="665163" y="6281738"/>
            <a:ext cx="4267200" cy="192232"/>
          </a:xfrm>
          <a:prstGeom prst="rect">
            <a:avLst/>
          </a:prstGeom>
        </p:spPr>
        <p:txBody>
          <a:bodyPr lIns="0" tIns="0" rIns="0" bIns="0">
            <a:spAutoFit/>
          </a:bodyPr>
          <a:lstStyle/>
          <a:p>
            <a:pPr marL="1328420" eaLnBrk="1" fontAlgn="auto" hangingPunct="1">
              <a:lnSpc>
                <a:spcPts val="1550"/>
              </a:lnSpc>
              <a:spcBef>
                <a:spcPts val="0"/>
              </a:spcBef>
              <a:spcAft>
                <a:spcPts val="0"/>
              </a:spcAft>
              <a:defRPr/>
            </a:pPr>
            <a:r>
              <a:rPr sz="1300" spc="-5" dirty="0">
                <a:solidFill>
                  <a:srgbClr val="208B9C"/>
                </a:solidFill>
                <a:latin typeface="Franklin Gothic Demi Cond"/>
                <a:cs typeface="Franklin Gothic Demi Cond"/>
              </a:rPr>
              <a:t>section</a:t>
            </a:r>
            <a:r>
              <a:rPr sz="1300" dirty="0">
                <a:solidFill>
                  <a:srgbClr val="208B9C"/>
                </a:solidFill>
                <a:latin typeface="Franklin Gothic Demi Cond"/>
                <a:cs typeface="Franklin Gothic Demi Cond"/>
              </a:rPr>
              <a:t> </a:t>
            </a:r>
            <a:r>
              <a:rPr sz="1300" spc="-10" dirty="0" smtClean="0">
                <a:solidFill>
                  <a:srgbClr val="208B9C"/>
                </a:solidFill>
                <a:latin typeface="Franklin Gothic Demi Cond"/>
                <a:cs typeface="Franklin Gothic Demi Cond"/>
              </a:rPr>
              <a:t>02</a:t>
            </a:r>
            <a:endParaRPr sz="1300" dirty="0">
              <a:latin typeface="Franklin Gothic Demi Cond"/>
              <a:cs typeface="Franklin Gothic Demi Cond"/>
            </a:endParaRPr>
          </a:p>
        </p:txBody>
      </p:sp>
      <p:sp>
        <p:nvSpPr>
          <p:cNvPr id="5" name="Rectangle 4"/>
          <p:cNvSpPr/>
          <p:nvPr/>
        </p:nvSpPr>
        <p:spPr>
          <a:xfrm>
            <a:off x="3973121" y="6544461"/>
            <a:ext cx="4434868" cy="215444"/>
          </a:xfrm>
          <a:prstGeom prst="rect">
            <a:avLst/>
          </a:prstGeom>
        </p:spPr>
        <p:txBody>
          <a:bodyPr wrap="none">
            <a:spAutoFit/>
          </a:bodyPr>
          <a:lstStyle/>
          <a:p>
            <a:pPr marL="12700" lvl="0" eaLnBrk="1" fontAlgn="auto" hangingPunct="1">
              <a:spcBef>
                <a:spcPts val="204"/>
              </a:spcBef>
              <a:spcAft>
                <a:spcPts val="0"/>
              </a:spcAft>
              <a:defRPr/>
            </a:pPr>
            <a:r>
              <a:rPr lang="en-US" sz="800" spc="-5" dirty="0">
                <a:solidFill>
                  <a:srgbClr val="808080"/>
                </a:solidFill>
                <a:latin typeface="Franklin Gothic Book"/>
                <a:cs typeface="Franklin Gothic Book"/>
              </a:rPr>
              <a:t>Source:</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EMSI</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Class</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of</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Worker</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2017.3</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(QCEW,</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non</a:t>
            </a:r>
            <a:r>
              <a:rPr lang="en-US" sz="800" spc="90" dirty="0">
                <a:solidFill>
                  <a:srgbClr val="808080"/>
                </a:solidFill>
                <a:latin typeface="Franklin Gothic Book"/>
                <a:cs typeface="Franklin Gothic Book"/>
              </a:rPr>
              <a:t> </a:t>
            </a:r>
            <a:r>
              <a:rPr lang="en-US" sz="800" dirty="0">
                <a:solidFill>
                  <a:srgbClr val="808080"/>
                </a:solidFill>
                <a:latin typeface="Franklin Gothic Book"/>
                <a:cs typeface="Franklin Gothic Book"/>
              </a:rPr>
              <a:t>-QCEW,</a:t>
            </a:r>
            <a:r>
              <a:rPr lang="en-US" sz="800" spc="-25" dirty="0">
                <a:solidFill>
                  <a:srgbClr val="808080"/>
                </a:solidFill>
                <a:latin typeface="Franklin Gothic Book"/>
                <a:cs typeface="Franklin Gothic Book"/>
              </a:rPr>
              <a:t> </a:t>
            </a:r>
            <a:r>
              <a:rPr lang="en-US" sz="800" dirty="0">
                <a:solidFill>
                  <a:srgbClr val="808080"/>
                </a:solidFill>
                <a:latin typeface="Franklin Gothic Book"/>
                <a:cs typeface="Franklin Gothic Book"/>
              </a:rPr>
              <a:t>self-employed</a:t>
            </a:r>
            <a:r>
              <a:rPr lang="en-US" sz="800" spc="-4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and</a:t>
            </a:r>
            <a:r>
              <a:rPr lang="en-US" sz="800" dirty="0">
                <a:solidFill>
                  <a:srgbClr val="808080"/>
                </a:solidFill>
                <a:latin typeface="Franklin Gothic Book"/>
                <a:cs typeface="Franklin Gothic Book"/>
              </a:rPr>
              <a:t> extended</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proprietors).</a:t>
            </a:r>
            <a:endParaRPr lang="en-US" sz="800" dirty="0">
              <a:solidFill>
                <a:prstClr val="black"/>
              </a:solidFill>
              <a:latin typeface="Franklin Gothic Book"/>
              <a:cs typeface="Franklin Gothic Book"/>
            </a:endParaRPr>
          </a:p>
        </p:txBody>
      </p:sp>
      <p:sp>
        <p:nvSpPr>
          <p:cNvPr id="6" name="Slide Number Placeholder 5"/>
          <p:cNvSpPr>
            <a:spLocks noGrp="1"/>
          </p:cNvSpPr>
          <p:nvPr>
            <p:ph type="sldNum" sz="quarter" idx="12"/>
          </p:nvPr>
        </p:nvSpPr>
        <p:spPr/>
        <p:txBody>
          <a:bodyPr/>
          <a:lstStyle/>
          <a:p>
            <a:pPr>
              <a:defRPr/>
            </a:pPr>
            <a:fld id="{9843E1B0-8E9C-47B2-BAFD-06CCF99FCEBA}" type="slidenum">
              <a:rPr lang="en-US" smtClean="0"/>
              <a:pPr>
                <a:defRPr/>
              </a:pPr>
              <a:t>11</a:t>
            </a:fld>
            <a:endParaRPr lang="en-US" dirty="0"/>
          </a:p>
        </p:txBody>
      </p:sp>
      <p:graphicFrame>
        <p:nvGraphicFramePr>
          <p:cNvPr id="9" name="Chart 8"/>
          <p:cNvGraphicFramePr>
            <a:graphicFrameLocks/>
          </p:cNvGraphicFramePr>
          <p:nvPr>
            <p:extLst>
              <p:ext uri="{D42A27DB-BD31-4B8C-83A1-F6EECF244321}">
                <p14:modId xmlns:p14="http://schemas.microsoft.com/office/powerpoint/2010/main" val="2620745925"/>
              </p:ext>
            </p:extLst>
          </p:nvPr>
        </p:nvGraphicFramePr>
        <p:xfrm>
          <a:off x="665163" y="1505952"/>
          <a:ext cx="7742826" cy="44376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1705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106176894"/>
              </p:ext>
            </p:extLst>
          </p:nvPr>
        </p:nvGraphicFramePr>
        <p:xfrm>
          <a:off x="665163" y="1287608"/>
          <a:ext cx="7908015" cy="4689184"/>
        </p:xfrm>
        <a:graphic>
          <a:graphicData uri="http://schemas.openxmlformats.org/drawingml/2006/table">
            <a:tbl>
              <a:tblPr/>
              <a:tblGrid>
                <a:gridCol w="2615914">
                  <a:extLst>
                    <a:ext uri="{9D8B030D-6E8A-4147-A177-3AD203B41FA5}">
                      <a16:colId xmlns:a16="http://schemas.microsoft.com/office/drawing/2014/main" xmlns="" val="725176505"/>
                    </a:ext>
                  </a:extLst>
                </a:gridCol>
                <a:gridCol w="917298">
                  <a:extLst>
                    <a:ext uri="{9D8B030D-6E8A-4147-A177-3AD203B41FA5}">
                      <a16:colId xmlns:a16="http://schemas.microsoft.com/office/drawing/2014/main" xmlns="" val="2972247698"/>
                    </a:ext>
                  </a:extLst>
                </a:gridCol>
                <a:gridCol w="1128981">
                  <a:extLst>
                    <a:ext uri="{9D8B030D-6E8A-4147-A177-3AD203B41FA5}">
                      <a16:colId xmlns:a16="http://schemas.microsoft.com/office/drawing/2014/main" xmlns="" val="1674587522"/>
                    </a:ext>
                  </a:extLst>
                </a:gridCol>
                <a:gridCol w="1143261">
                  <a:extLst>
                    <a:ext uri="{9D8B030D-6E8A-4147-A177-3AD203B41FA5}">
                      <a16:colId xmlns:a16="http://schemas.microsoft.com/office/drawing/2014/main" xmlns="" val="3864532550"/>
                    </a:ext>
                  </a:extLst>
                </a:gridCol>
                <a:gridCol w="2102561">
                  <a:extLst>
                    <a:ext uri="{9D8B030D-6E8A-4147-A177-3AD203B41FA5}">
                      <a16:colId xmlns:a16="http://schemas.microsoft.com/office/drawing/2014/main" xmlns="" val="2116124167"/>
                    </a:ext>
                  </a:extLst>
                </a:gridCol>
              </a:tblGrid>
              <a:tr h="406370">
                <a:tc>
                  <a:txBody>
                    <a:bodyPr/>
                    <a:lstStyle>
                      <a:lvl1pPr marL="96838">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ts val="788"/>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Occupations</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R="0" marT="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Jobs 2016</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9144"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lvl1pPr marL="90488" indent="22225">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22225" algn="ctr" defTabSz="914400" rtl="0" eaLnBrk="1" fontAlgn="base" latinLnBrk="0" hangingPunct="1">
                        <a:lnSpc>
                          <a:spcPct val="10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 Change,  </a:t>
                      </a:r>
                    </a:p>
                    <a:p>
                      <a:pPr marL="0" marR="0" lvl="0" indent="22225" algn="ctr" defTabSz="914400" rtl="0" eaLnBrk="1" fontAlgn="base" latinLnBrk="0" hangingPunct="1">
                        <a:lnSpc>
                          <a:spcPct val="10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2010-2016</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9144"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marL="169863" indent="-6985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69850" algn="ctr" defTabSz="914400" rtl="0" eaLnBrk="1" fontAlgn="base" latinLnBrk="0" hangingPunct="1">
                        <a:lnSpc>
                          <a:spcPct val="10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Median Hour  Earnings</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9144"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lvl1pPr marL="358775">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Entry Level Education</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9144"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631395532"/>
                  </a:ext>
                </a:extLst>
              </a:tr>
              <a:tr h="340294">
                <a:tc>
                  <a:txBody>
                    <a:bodyPr/>
                    <a:lstStyle/>
                    <a:p>
                      <a:pPr algn="l" fontAlgn="ctr"/>
                      <a:r>
                        <a:rPr lang="en-US" sz="1000" b="0" i="0" u="none" strike="noStrike" dirty="0">
                          <a:effectLst/>
                          <a:latin typeface="Franklin Gothic Book" panose="020B0503020102020204" pitchFamily="34" charset="0"/>
                        </a:rPr>
                        <a:t>Woodworking Machine Setters, Operators, and Tenders, Except Sawing</a:t>
                      </a:r>
                    </a:p>
                  </a:txBody>
                  <a:tcPr marR="9525" marT="9144"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904</a:t>
                      </a:r>
                    </a:p>
                  </a:txBody>
                  <a:tcPr marL="9525" marR="274320" marT="9525"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28%</a:t>
                      </a:r>
                    </a:p>
                  </a:txBody>
                  <a:tcPr marL="9525" marR="274320" marT="9525"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$13.50</a:t>
                      </a:r>
                    </a:p>
                  </a:txBody>
                  <a:tcPr marL="9525" marR="274320" marT="9525"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l" fontAlgn="ctr"/>
                      <a:r>
                        <a:rPr lang="en-US" sz="1000" b="0" i="0" u="none" strike="noStrike" dirty="0">
                          <a:effectLst/>
                          <a:latin typeface="Franklin Gothic Book" panose="020B0503020102020204" pitchFamily="34" charset="0"/>
                        </a:rPr>
                        <a:t>High school diploma or equivalent</a:t>
                      </a:r>
                    </a:p>
                  </a:txBody>
                  <a:tcPr marR="9144" marT="9525"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451719903"/>
                  </a:ext>
                </a:extLst>
              </a:tr>
              <a:tr h="262397">
                <a:tc>
                  <a:txBody>
                    <a:bodyPr/>
                    <a:lstStyle/>
                    <a:p>
                      <a:pPr algn="l" fontAlgn="ctr"/>
                      <a:r>
                        <a:rPr lang="en-US" sz="1000" b="0" i="0" u="none" strike="noStrike" dirty="0">
                          <a:effectLst/>
                          <a:latin typeface="Franklin Gothic Book" panose="020B0503020102020204" pitchFamily="34" charset="0"/>
                        </a:rPr>
                        <a:t>Team Assemblers</a:t>
                      </a:r>
                    </a:p>
                  </a:txBody>
                  <a:tcPr marR="9525"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880</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21%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$16.56</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l" fontAlgn="ctr"/>
                      <a:r>
                        <a:rPr lang="en-US" sz="1000" b="0" i="0" u="none" strike="noStrike" dirty="0">
                          <a:effectLst/>
                          <a:latin typeface="Franklin Gothic Book" panose="020B0503020102020204" pitchFamily="34" charset="0"/>
                        </a:rPr>
                        <a:t>High school diploma or equivalent</a:t>
                      </a:r>
                    </a:p>
                  </a:txBody>
                  <a:tcPr marR="9144"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353589246"/>
                  </a:ext>
                </a:extLst>
              </a:tr>
              <a:tr h="175516">
                <a:tc>
                  <a:txBody>
                    <a:bodyPr/>
                    <a:lstStyle/>
                    <a:p>
                      <a:pPr algn="l" fontAlgn="ctr"/>
                      <a:r>
                        <a:rPr lang="en-US" sz="1000" b="0" i="0" u="none" strike="noStrike" dirty="0">
                          <a:effectLst/>
                          <a:latin typeface="Franklin Gothic Book" panose="020B0503020102020204" pitchFamily="34" charset="0"/>
                        </a:rPr>
                        <a:t>Cabinetmakers and Bench Carpenters</a:t>
                      </a:r>
                    </a:p>
                  </a:txBody>
                  <a:tcPr marR="9525"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709</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14%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$14.24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l" fontAlgn="ctr"/>
                      <a:r>
                        <a:rPr lang="en-US" sz="1000" b="0" i="0" u="none" strike="noStrike">
                          <a:effectLst/>
                          <a:latin typeface="Franklin Gothic Book" panose="020B0503020102020204" pitchFamily="34" charset="0"/>
                        </a:rPr>
                        <a:t>High school diploma or equivalent</a:t>
                      </a:r>
                    </a:p>
                  </a:txBody>
                  <a:tcPr marR="9144"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622009644"/>
                  </a:ext>
                </a:extLst>
              </a:tr>
              <a:tr h="340294">
                <a:tc>
                  <a:txBody>
                    <a:bodyPr/>
                    <a:lstStyle/>
                    <a:p>
                      <a:pPr algn="l" fontAlgn="ctr"/>
                      <a:r>
                        <a:rPr lang="en-US" sz="1000" b="0" i="0" u="none" strike="noStrike" dirty="0">
                          <a:effectLst/>
                          <a:latin typeface="Franklin Gothic Book" panose="020B0503020102020204" pitchFamily="34" charset="0"/>
                        </a:rPr>
                        <a:t>First-Line Supervisors of Production and Operating Workers</a:t>
                      </a:r>
                    </a:p>
                  </a:txBody>
                  <a:tcPr marR="9525"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592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$25.22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l" fontAlgn="ctr"/>
                      <a:r>
                        <a:rPr lang="en-US" sz="1000" b="0" i="0" u="none" strike="noStrike" dirty="0">
                          <a:effectLst/>
                          <a:latin typeface="Franklin Gothic Book" panose="020B0503020102020204" pitchFamily="34" charset="0"/>
                        </a:rPr>
                        <a:t>High school diploma or equivalent</a:t>
                      </a:r>
                    </a:p>
                  </a:txBody>
                  <a:tcPr marR="9144"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228049768"/>
                  </a:ext>
                </a:extLst>
              </a:tr>
              <a:tr h="175516">
                <a:tc>
                  <a:txBody>
                    <a:bodyPr/>
                    <a:lstStyle/>
                    <a:p>
                      <a:pPr algn="l" fontAlgn="ctr"/>
                      <a:r>
                        <a:rPr lang="en-US" sz="1000" b="0" i="0" u="none" strike="noStrike" dirty="0">
                          <a:effectLst/>
                          <a:latin typeface="Franklin Gothic Book" panose="020B0503020102020204" pitchFamily="34" charset="0"/>
                        </a:rPr>
                        <a:t>Furniture Finishers</a:t>
                      </a:r>
                    </a:p>
                  </a:txBody>
                  <a:tcPr marR="9525"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552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31%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$13.90</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l" fontAlgn="ctr"/>
                      <a:r>
                        <a:rPr lang="en-US" sz="1000" b="0" i="0" u="none" strike="noStrike" dirty="0">
                          <a:effectLst/>
                          <a:latin typeface="Franklin Gothic Book" panose="020B0503020102020204" pitchFamily="34" charset="0"/>
                        </a:rPr>
                        <a:t>High school diploma or equivalent</a:t>
                      </a:r>
                    </a:p>
                  </a:txBody>
                  <a:tcPr marR="9144"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542927022"/>
                  </a:ext>
                </a:extLst>
              </a:tr>
              <a:tr h="340294">
                <a:tc>
                  <a:txBody>
                    <a:bodyPr/>
                    <a:lstStyle/>
                    <a:p>
                      <a:pPr algn="l" fontAlgn="ctr"/>
                      <a:r>
                        <a:rPr lang="en-US" sz="1000" b="0" i="0" u="none" strike="noStrike" dirty="0">
                          <a:effectLst/>
                          <a:latin typeface="Franklin Gothic Book" panose="020B0503020102020204" pitchFamily="34" charset="0"/>
                        </a:rPr>
                        <a:t>Laborers and Freight, Stock, and Material Movers, Hand</a:t>
                      </a:r>
                    </a:p>
                  </a:txBody>
                  <a:tcPr marR="9525"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477</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14%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$14.56</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l" fontAlgn="ctr"/>
                      <a:r>
                        <a:rPr lang="en-US" sz="1000" b="0" i="0" u="none" strike="noStrike" dirty="0">
                          <a:effectLst/>
                          <a:latin typeface="Franklin Gothic Book" panose="020B0503020102020204" pitchFamily="34" charset="0"/>
                        </a:rPr>
                        <a:t>No formal educational credential</a:t>
                      </a:r>
                    </a:p>
                  </a:txBody>
                  <a:tcPr marR="9144"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364952888"/>
                  </a:ext>
                </a:extLst>
              </a:tr>
              <a:tr h="262397">
                <a:tc>
                  <a:txBody>
                    <a:bodyPr/>
                    <a:lstStyle/>
                    <a:p>
                      <a:pPr algn="l" fontAlgn="ctr"/>
                      <a:r>
                        <a:rPr lang="en-US" sz="1000" b="0" i="0" u="none" strike="noStrike" dirty="0">
                          <a:effectLst/>
                          <a:latin typeface="Franklin Gothic Book" panose="020B0503020102020204" pitchFamily="34" charset="0"/>
                        </a:rPr>
                        <a:t>Carpenters</a:t>
                      </a:r>
                    </a:p>
                  </a:txBody>
                  <a:tcPr marR="9525"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311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$14.76</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l" fontAlgn="ctr"/>
                      <a:r>
                        <a:rPr lang="en-US" sz="1000" b="0" i="0" u="none" strike="noStrike" dirty="0">
                          <a:effectLst/>
                          <a:latin typeface="Franklin Gothic Book" panose="020B0503020102020204" pitchFamily="34" charset="0"/>
                        </a:rPr>
                        <a:t>High school diploma or equivalent</a:t>
                      </a:r>
                    </a:p>
                  </a:txBody>
                  <a:tcPr marR="9144"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013999487"/>
                  </a:ext>
                </a:extLst>
              </a:tr>
              <a:tr h="262397">
                <a:tc>
                  <a:txBody>
                    <a:bodyPr/>
                    <a:lstStyle/>
                    <a:p>
                      <a:pPr algn="l" fontAlgn="ctr"/>
                      <a:r>
                        <a:rPr lang="en-US" sz="1000" b="0" i="0" u="none" strike="noStrike" dirty="0">
                          <a:effectLst/>
                          <a:latin typeface="Franklin Gothic Book" panose="020B0503020102020204" pitchFamily="34" charset="0"/>
                        </a:rPr>
                        <a:t>Helpers--Production Workers</a:t>
                      </a:r>
                    </a:p>
                  </a:txBody>
                  <a:tcPr marR="9525"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245</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20%</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$13.36</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l" fontAlgn="ctr"/>
                      <a:r>
                        <a:rPr lang="en-US" sz="1000" b="0" i="0" u="none" strike="noStrike" dirty="0">
                          <a:effectLst/>
                          <a:latin typeface="Franklin Gothic Book" panose="020B0503020102020204" pitchFamily="34" charset="0"/>
                        </a:rPr>
                        <a:t>No formal educational credential</a:t>
                      </a:r>
                    </a:p>
                  </a:txBody>
                  <a:tcPr marR="9144"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381720407"/>
                  </a:ext>
                </a:extLst>
              </a:tr>
              <a:tr h="505485">
                <a:tc>
                  <a:txBody>
                    <a:bodyPr/>
                    <a:lstStyle/>
                    <a:p>
                      <a:pPr algn="l" fontAlgn="ctr"/>
                      <a:r>
                        <a:rPr lang="en-US" sz="1000" b="0" i="0" u="none" strike="noStrike" dirty="0">
                          <a:effectLst/>
                          <a:latin typeface="Franklin Gothic Book" panose="020B0503020102020204" pitchFamily="34" charset="0"/>
                        </a:rPr>
                        <a:t>Sales Representatives, Wholesale and Manufacturing, Except Technical and Scientific Products</a:t>
                      </a:r>
                    </a:p>
                  </a:txBody>
                  <a:tcPr marR="9525"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234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$20.02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l" fontAlgn="ctr"/>
                      <a:r>
                        <a:rPr lang="en-US" sz="1000" b="0" i="0" u="none" strike="noStrike" dirty="0">
                          <a:effectLst/>
                          <a:latin typeface="Franklin Gothic Book" panose="020B0503020102020204" pitchFamily="34" charset="0"/>
                        </a:rPr>
                        <a:t>High school diploma or equivalent</a:t>
                      </a:r>
                    </a:p>
                  </a:txBody>
                  <a:tcPr marR="9144"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689602106"/>
                  </a:ext>
                </a:extLst>
              </a:tr>
              <a:tr h="262397">
                <a:tc>
                  <a:txBody>
                    <a:bodyPr/>
                    <a:lstStyle/>
                    <a:p>
                      <a:pPr algn="l" fontAlgn="ctr"/>
                      <a:r>
                        <a:rPr lang="en-US" sz="1000" b="0" i="0" u="none" strike="noStrike" dirty="0">
                          <a:effectLst/>
                          <a:latin typeface="Franklin Gothic Book" panose="020B0503020102020204" pitchFamily="34" charset="0"/>
                        </a:rPr>
                        <a:t>Assemblers and Fabricators, All Other</a:t>
                      </a:r>
                    </a:p>
                  </a:txBody>
                  <a:tcPr marR="9525"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224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20%</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$15.00</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l" fontAlgn="ctr"/>
                      <a:r>
                        <a:rPr lang="en-US" sz="1000" b="0" i="0" u="none" strike="noStrike" dirty="0">
                          <a:effectLst/>
                          <a:latin typeface="Franklin Gothic Book" panose="020B0503020102020204" pitchFamily="34" charset="0"/>
                        </a:rPr>
                        <a:t>High school diploma or equivalent</a:t>
                      </a:r>
                    </a:p>
                  </a:txBody>
                  <a:tcPr marR="9144"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876273438"/>
                  </a:ext>
                </a:extLst>
              </a:tr>
              <a:tr h="340294">
                <a:tc>
                  <a:txBody>
                    <a:bodyPr/>
                    <a:lstStyle/>
                    <a:p>
                      <a:pPr algn="l" fontAlgn="ctr"/>
                      <a:r>
                        <a:rPr lang="en-US" sz="1000" b="0" i="0" u="none" strike="noStrike" dirty="0">
                          <a:effectLst/>
                          <a:latin typeface="Franklin Gothic Book" panose="020B0503020102020204" pitchFamily="34" charset="0"/>
                        </a:rPr>
                        <a:t>Sawing Machine Setters, Operators, and Tenders, Wood</a:t>
                      </a:r>
                    </a:p>
                  </a:txBody>
                  <a:tcPr marR="9525"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204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25%</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$13.36</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l" fontAlgn="ctr"/>
                      <a:r>
                        <a:rPr lang="en-US" sz="1000" b="0" i="0" u="none" strike="noStrike" dirty="0">
                          <a:effectLst/>
                          <a:latin typeface="Franklin Gothic Book" panose="020B0503020102020204" pitchFamily="34" charset="0"/>
                        </a:rPr>
                        <a:t>High school diploma or equivalent</a:t>
                      </a:r>
                    </a:p>
                  </a:txBody>
                  <a:tcPr marR="9144"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147247497"/>
                  </a:ext>
                </a:extLst>
              </a:tr>
              <a:tr h="206421">
                <a:tc>
                  <a:txBody>
                    <a:bodyPr/>
                    <a:lstStyle/>
                    <a:p>
                      <a:pPr algn="l" fontAlgn="ctr"/>
                      <a:r>
                        <a:rPr lang="en-US" sz="1000" b="0" i="0" u="none" strike="noStrike" dirty="0">
                          <a:effectLst/>
                          <a:latin typeface="Franklin Gothic Book" panose="020B0503020102020204" pitchFamily="34" charset="0"/>
                        </a:rPr>
                        <a:t>General and Operations Managers</a:t>
                      </a:r>
                    </a:p>
                  </a:txBody>
                  <a:tcPr marR="9525"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184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$27.88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l" fontAlgn="ctr"/>
                      <a:r>
                        <a:rPr lang="en-US" sz="1000" b="0" i="0" u="none" strike="noStrike" dirty="0">
                          <a:effectLst/>
                          <a:latin typeface="Franklin Gothic Book" panose="020B0503020102020204" pitchFamily="34" charset="0"/>
                        </a:rPr>
                        <a:t>Bachelor's degree</a:t>
                      </a:r>
                    </a:p>
                  </a:txBody>
                  <a:tcPr marR="9144"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74345687"/>
                  </a:ext>
                </a:extLst>
              </a:tr>
              <a:tr h="206421">
                <a:tc>
                  <a:txBody>
                    <a:bodyPr/>
                    <a:lstStyle/>
                    <a:p>
                      <a:pPr algn="l" fontAlgn="ctr"/>
                      <a:r>
                        <a:rPr lang="en-US" sz="1000" b="0" i="0" u="none" strike="noStrike" dirty="0">
                          <a:effectLst/>
                          <a:latin typeface="Franklin Gothic Book" panose="020B0503020102020204" pitchFamily="34" charset="0"/>
                        </a:rPr>
                        <a:t>Upholsterers</a:t>
                      </a:r>
                    </a:p>
                  </a:txBody>
                  <a:tcPr marR="9525"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178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$15.45</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l" fontAlgn="ctr"/>
                      <a:r>
                        <a:rPr lang="en-US" sz="1000" b="0" i="0" u="none" strike="noStrike" dirty="0">
                          <a:effectLst/>
                          <a:latin typeface="Franklin Gothic Book" panose="020B0503020102020204" pitchFamily="34" charset="0"/>
                        </a:rPr>
                        <a:t>High school diploma or equivalent</a:t>
                      </a:r>
                    </a:p>
                  </a:txBody>
                  <a:tcPr marR="9144"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89611802"/>
                  </a:ext>
                </a:extLst>
              </a:tr>
              <a:tr h="262397">
                <a:tc>
                  <a:txBody>
                    <a:bodyPr/>
                    <a:lstStyle/>
                    <a:p>
                      <a:pPr algn="l" fontAlgn="ctr"/>
                      <a:r>
                        <a:rPr lang="en-US" sz="1000" b="0" i="0" u="none" strike="noStrike" dirty="0">
                          <a:effectLst/>
                          <a:latin typeface="Franklin Gothic Book" panose="020B0503020102020204" pitchFamily="34" charset="0"/>
                        </a:rPr>
                        <a:t>Office Clerks, General</a:t>
                      </a:r>
                    </a:p>
                  </a:txBody>
                  <a:tcPr marR="9525"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163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$13.10</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l" fontAlgn="ctr"/>
                      <a:r>
                        <a:rPr lang="en-US" sz="1000" b="0" i="0" u="none" strike="noStrike" dirty="0">
                          <a:effectLst/>
                          <a:latin typeface="Franklin Gothic Book" panose="020B0503020102020204" pitchFamily="34" charset="0"/>
                        </a:rPr>
                        <a:t>High school diploma or equivalent</a:t>
                      </a:r>
                    </a:p>
                  </a:txBody>
                  <a:tcPr marR="9144"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361430101"/>
                  </a:ext>
                </a:extLst>
              </a:tr>
              <a:tr h="340294">
                <a:tc>
                  <a:txBody>
                    <a:bodyPr/>
                    <a:lstStyle/>
                    <a:p>
                      <a:pPr algn="l" fontAlgn="ctr"/>
                      <a:r>
                        <a:rPr lang="en-US" sz="1000" b="0" i="0" u="none" strike="noStrike" dirty="0">
                          <a:effectLst/>
                          <a:latin typeface="Franklin Gothic Book" panose="020B0503020102020204" pitchFamily="34" charset="0"/>
                        </a:rPr>
                        <a:t>Inspectors, Testers, Sorters, Samplers, and </a:t>
                      </a:r>
                      <a:r>
                        <a:rPr lang="en-US" sz="1000" b="0" i="0" u="none" strike="noStrike" dirty="0" err="1">
                          <a:effectLst/>
                          <a:latin typeface="Franklin Gothic Book" panose="020B0503020102020204" pitchFamily="34" charset="0"/>
                        </a:rPr>
                        <a:t>Weighers</a:t>
                      </a:r>
                      <a:endParaRPr lang="en-US" sz="1000" b="0" i="0" u="none" strike="noStrike" dirty="0">
                        <a:effectLst/>
                        <a:latin typeface="Franklin Gothic Book" panose="020B0503020102020204" pitchFamily="34" charset="0"/>
                      </a:endParaRPr>
                    </a:p>
                  </a:txBody>
                  <a:tcPr marR="9525" marT="9144" marB="0" anchor="ctr">
                    <a:lnL>
                      <a:noFill/>
                    </a:lnL>
                    <a:lnR>
                      <a:noFill/>
                    </a:lnR>
                    <a:lnT w="31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147</a:t>
                      </a:r>
                    </a:p>
                  </a:txBody>
                  <a:tcPr marL="9525" marR="274320" marT="9525" marB="0" anchor="ctr">
                    <a:lnL>
                      <a:noFill/>
                    </a:lnL>
                    <a:lnR>
                      <a:noFill/>
                    </a:lnR>
                    <a:lnT w="31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20%</a:t>
                      </a:r>
                    </a:p>
                  </a:txBody>
                  <a:tcPr marL="9525" marR="274320" marT="9525" marB="0" anchor="ctr">
                    <a:lnL>
                      <a:noFill/>
                    </a:lnL>
                    <a:lnR>
                      <a:noFill/>
                    </a:lnR>
                    <a:lnT w="31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$14.86</a:t>
                      </a:r>
                    </a:p>
                  </a:txBody>
                  <a:tcPr marL="9525" marR="274320" marT="9525" marB="0" anchor="ctr">
                    <a:lnL>
                      <a:noFill/>
                    </a:lnL>
                    <a:lnR>
                      <a:noFill/>
                    </a:lnR>
                    <a:lnT w="31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l" fontAlgn="ctr"/>
                      <a:r>
                        <a:rPr lang="en-US" sz="1000" b="0" i="0" u="none" strike="noStrike" dirty="0">
                          <a:effectLst/>
                          <a:latin typeface="Franklin Gothic Book" panose="020B0503020102020204" pitchFamily="34" charset="0"/>
                        </a:rPr>
                        <a:t>High school diploma or equivalent</a:t>
                      </a:r>
                    </a:p>
                  </a:txBody>
                  <a:tcPr marR="9144" marT="9525" marB="0" anchor="ctr">
                    <a:lnL>
                      <a:noFill/>
                    </a:lnL>
                    <a:lnR>
                      <a:noFill/>
                    </a:lnR>
                    <a:lnT w="31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249945931"/>
                  </a:ext>
                </a:extLst>
              </a:tr>
            </a:tbl>
          </a:graphicData>
        </a:graphic>
      </p:graphicFrame>
      <p:sp>
        <p:nvSpPr>
          <p:cNvPr id="17508" name="object 4"/>
          <p:cNvSpPr>
            <a:spLocks/>
          </p:cNvSpPr>
          <p:nvPr/>
        </p:nvSpPr>
        <p:spPr bwMode="auto">
          <a:xfrm>
            <a:off x="5922963" y="6254750"/>
            <a:ext cx="1228725" cy="0"/>
          </a:xfrm>
          <a:custGeom>
            <a:avLst/>
            <a:gdLst>
              <a:gd name="T0" fmla="*/ 0 w 1229995"/>
              <a:gd name="T1" fmla="*/ 1229867 w 1229995"/>
            </a:gdLst>
            <a:ahLst/>
            <a:cxnLst>
              <a:cxn ang="0">
                <a:pos x="T0" y="0"/>
              </a:cxn>
              <a:cxn ang="0">
                <a:pos x="T1" y="0"/>
              </a:cxn>
            </a:cxnLst>
            <a:rect l="0" t="0" r="r" b="b"/>
            <a:pathLst>
              <a:path w="1229995">
                <a:moveTo>
                  <a:pt x="0" y="0"/>
                </a:moveTo>
                <a:lnTo>
                  <a:pt x="1229867"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7509" name="object 5"/>
          <p:cNvSpPr>
            <a:spLocks/>
          </p:cNvSpPr>
          <p:nvPr/>
        </p:nvSpPr>
        <p:spPr bwMode="auto">
          <a:xfrm>
            <a:off x="3303588" y="6251575"/>
            <a:ext cx="1228725" cy="0"/>
          </a:xfrm>
          <a:custGeom>
            <a:avLst/>
            <a:gdLst>
              <a:gd name="T0" fmla="*/ 0 w 1228725"/>
              <a:gd name="T1" fmla="*/ 1228343 w 1228725"/>
            </a:gdLst>
            <a:ahLst/>
            <a:cxnLst>
              <a:cxn ang="0">
                <a:pos x="T0" y="0"/>
              </a:cxn>
              <a:cxn ang="0">
                <a:pos x="T1" y="0"/>
              </a:cxn>
            </a:cxnLst>
            <a:rect l="0" t="0" r="r" b="b"/>
            <a:pathLst>
              <a:path w="1228725">
                <a:moveTo>
                  <a:pt x="0" y="0"/>
                </a:moveTo>
                <a:lnTo>
                  <a:pt x="1228343"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7510" name="object 6"/>
          <p:cNvSpPr>
            <a:spLocks/>
          </p:cNvSpPr>
          <p:nvPr/>
        </p:nvSpPr>
        <p:spPr bwMode="auto">
          <a:xfrm>
            <a:off x="46116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7511" name="object 7"/>
          <p:cNvSpPr>
            <a:spLocks/>
          </p:cNvSpPr>
          <p:nvPr/>
        </p:nvSpPr>
        <p:spPr bwMode="auto">
          <a:xfrm>
            <a:off x="7229475"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7512" name="object 8"/>
          <p:cNvSpPr>
            <a:spLocks/>
          </p:cNvSpPr>
          <p:nvPr/>
        </p:nvSpPr>
        <p:spPr bwMode="auto">
          <a:xfrm>
            <a:off x="685800"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7513" name="object 9"/>
          <p:cNvSpPr>
            <a:spLocks/>
          </p:cNvSpPr>
          <p:nvPr/>
        </p:nvSpPr>
        <p:spPr bwMode="auto">
          <a:xfrm>
            <a:off x="19954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208B9C"/>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7514" name="object 10"/>
          <p:cNvSpPr>
            <a:spLocks/>
          </p:cNvSpPr>
          <p:nvPr/>
        </p:nvSpPr>
        <p:spPr bwMode="auto">
          <a:xfrm>
            <a:off x="1995488" y="6165850"/>
            <a:ext cx="223837" cy="119063"/>
          </a:xfrm>
          <a:custGeom>
            <a:avLst/>
            <a:gdLst>
              <a:gd name="T0" fmla="*/ 112014 w 224155"/>
              <a:gd name="T1" fmla="*/ 0 h 119379"/>
              <a:gd name="T2" fmla="*/ 0 w 224155"/>
              <a:gd name="T3" fmla="*/ 118872 h 119379"/>
              <a:gd name="T4" fmla="*/ 224028 w 224155"/>
              <a:gd name="T5" fmla="*/ 118872 h 119379"/>
              <a:gd name="T6" fmla="*/ 112014 w 224155"/>
              <a:gd name="T7" fmla="*/ 0 h 119379"/>
            </a:gdLst>
            <a:ahLst/>
            <a:cxnLst>
              <a:cxn ang="0">
                <a:pos x="T0" y="T1"/>
              </a:cxn>
              <a:cxn ang="0">
                <a:pos x="T2" y="T3"/>
              </a:cxn>
              <a:cxn ang="0">
                <a:pos x="T4" y="T5"/>
              </a:cxn>
              <a:cxn ang="0">
                <a:pos x="T6" y="T7"/>
              </a:cxn>
            </a:cxnLst>
            <a:rect l="0" t="0" r="r" b="b"/>
            <a:pathLst>
              <a:path w="224155" h="119379">
                <a:moveTo>
                  <a:pt x="112014" y="0"/>
                </a:moveTo>
                <a:lnTo>
                  <a:pt x="0" y="118872"/>
                </a:lnTo>
                <a:lnTo>
                  <a:pt x="224028" y="118872"/>
                </a:lnTo>
                <a:lnTo>
                  <a:pt x="112014" y="0"/>
                </a:lnTo>
                <a:close/>
              </a:path>
            </a:pathLst>
          </a:custGeom>
          <a:solidFill>
            <a:srgbClr val="208B9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11" name="object 11"/>
          <p:cNvSpPr txBox="1">
            <a:spLocks noGrp="1"/>
          </p:cNvSpPr>
          <p:nvPr>
            <p:ph type="title"/>
          </p:nvPr>
        </p:nvSpPr>
        <p:spPr>
          <a:xfrm>
            <a:off x="679450" y="401638"/>
            <a:ext cx="7458075" cy="770083"/>
          </a:xfrm>
        </p:spPr>
        <p:txBody>
          <a:bodyPr tIns="46355" rtlCol="0"/>
          <a:lstStyle/>
          <a:p>
            <a:pPr marL="12700" algn="l" eaLnBrk="1" fontAlgn="auto" hangingPunct="1">
              <a:spcBef>
                <a:spcPts val="365"/>
              </a:spcBef>
              <a:spcAft>
                <a:spcPts val="0"/>
              </a:spcAft>
              <a:defRPr/>
            </a:pPr>
            <a:r>
              <a:rPr b="0" spc="-25" dirty="0" smtClean="0"/>
              <a:t>Top</a:t>
            </a:r>
            <a:r>
              <a:rPr b="0" spc="-10" dirty="0" smtClean="0"/>
              <a:t> </a:t>
            </a:r>
            <a:r>
              <a:rPr b="0" spc="-5" dirty="0" smtClean="0"/>
              <a:t>Occupations</a:t>
            </a:r>
            <a:br>
              <a:rPr b="0" spc="-5" dirty="0" smtClean="0"/>
            </a:br>
            <a:r>
              <a:rPr lang="en-US" sz="3000" b="0" spc="-5" dirty="0">
                <a:solidFill>
                  <a:srgbClr val="3E3E3E"/>
                </a:solidFill>
                <a:latin typeface="Franklin Gothic Book"/>
                <a:cs typeface="Franklin Gothic Book"/>
              </a:rPr>
              <a:t>Forest and Wood Product</a:t>
            </a:r>
          </a:p>
        </p:txBody>
      </p:sp>
      <p:sp>
        <p:nvSpPr>
          <p:cNvPr id="12" name="object 12"/>
          <p:cNvSpPr txBox="1"/>
          <p:nvPr/>
        </p:nvSpPr>
        <p:spPr>
          <a:xfrm>
            <a:off x="665163" y="6281738"/>
            <a:ext cx="4267200" cy="192232"/>
          </a:xfrm>
          <a:prstGeom prst="rect">
            <a:avLst/>
          </a:prstGeom>
        </p:spPr>
        <p:txBody>
          <a:bodyPr lIns="0" tIns="0" rIns="0" bIns="0">
            <a:spAutoFit/>
          </a:bodyPr>
          <a:lstStyle/>
          <a:p>
            <a:pPr marL="1328420" eaLnBrk="1" fontAlgn="auto" hangingPunct="1">
              <a:lnSpc>
                <a:spcPts val="1550"/>
              </a:lnSpc>
              <a:spcBef>
                <a:spcPts val="0"/>
              </a:spcBef>
              <a:spcAft>
                <a:spcPts val="0"/>
              </a:spcAft>
              <a:defRPr/>
            </a:pPr>
            <a:r>
              <a:rPr sz="1300" spc="-5" dirty="0">
                <a:solidFill>
                  <a:srgbClr val="208B9C"/>
                </a:solidFill>
                <a:latin typeface="Franklin Gothic Demi Cond"/>
                <a:cs typeface="Franklin Gothic Demi Cond"/>
              </a:rPr>
              <a:t>section</a:t>
            </a:r>
            <a:r>
              <a:rPr sz="1300" dirty="0">
                <a:solidFill>
                  <a:srgbClr val="208B9C"/>
                </a:solidFill>
                <a:latin typeface="Franklin Gothic Demi Cond"/>
                <a:cs typeface="Franklin Gothic Demi Cond"/>
              </a:rPr>
              <a:t> </a:t>
            </a:r>
            <a:r>
              <a:rPr sz="1300" spc="-10" dirty="0" smtClean="0">
                <a:solidFill>
                  <a:srgbClr val="208B9C"/>
                </a:solidFill>
                <a:latin typeface="Franklin Gothic Demi Cond"/>
                <a:cs typeface="Franklin Gothic Demi Cond"/>
              </a:rPr>
              <a:t>02</a:t>
            </a:r>
            <a:endParaRPr sz="1300" dirty="0">
              <a:latin typeface="Franklin Gothic Demi Cond"/>
              <a:cs typeface="Franklin Gothic Demi Cond"/>
            </a:endParaRPr>
          </a:p>
        </p:txBody>
      </p:sp>
      <p:sp>
        <p:nvSpPr>
          <p:cNvPr id="4" name="Rectangle 3"/>
          <p:cNvSpPr/>
          <p:nvPr/>
        </p:nvSpPr>
        <p:spPr>
          <a:xfrm>
            <a:off x="4114800" y="6487488"/>
            <a:ext cx="4434868" cy="215444"/>
          </a:xfrm>
          <a:prstGeom prst="rect">
            <a:avLst/>
          </a:prstGeom>
        </p:spPr>
        <p:txBody>
          <a:bodyPr wrap="none">
            <a:spAutoFit/>
          </a:bodyPr>
          <a:lstStyle/>
          <a:p>
            <a:pPr marL="12700" lvl="0" algn="r" eaLnBrk="1" fontAlgn="auto" hangingPunct="1">
              <a:spcBef>
                <a:spcPts val="204"/>
              </a:spcBef>
              <a:spcAft>
                <a:spcPts val="0"/>
              </a:spcAft>
              <a:defRPr/>
            </a:pPr>
            <a:r>
              <a:rPr lang="en-US" sz="800" spc="-5" dirty="0">
                <a:solidFill>
                  <a:srgbClr val="808080"/>
                </a:solidFill>
                <a:latin typeface="Franklin Gothic Book"/>
                <a:cs typeface="Franklin Gothic Book"/>
              </a:rPr>
              <a:t>Source:</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EMSI</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Class</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of</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Worker</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2017.3</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(QCEW,</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non</a:t>
            </a:r>
            <a:r>
              <a:rPr lang="en-US" sz="800" spc="90" dirty="0">
                <a:solidFill>
                  <a:srgbClr val="808080"/>
                </a:solidFill>
                <a:latin typeface="Franklin Gothic Book"/>
                <a:cs typeface="Franklin Gothic Book"/>
              </a:rPr>
              <a:t> </a:t>
            </a:r>
            <a:r>
              <a:rPr lang="en-US" sz="800" dirty="0">
                <a:solidFill>
                  <a:srgbClr val="808080"/>
                </a:solidFill>
                <a:latin typeface="Franklin Gothic Book"/>
                <a:cs typeface="Franklin Gothic Book"/>
              </a:rPr>
              <a:t>-QCEW,</a:t>
            </a:r>
            <a:r>
              <a:rPr lang="en-US" sz="800" spc="-25" dirty="0">
                <a:solidFill>
                  <a:srgbClr val="808080"/>
                </a:solidFill>
                <a:latin typeface="Franklin Gothic Book"/>
                <a:cs typeface="Franklin Gothic Book"/>
              </a:rPr>
              <a:t> </a:t>
            </a:r>
            <a:r>
              <a:rPr lang="en-US" sz="800" dirty="0">
                <a:solidFill>
                  <a:srgbClr val="808080"/>
                </a:solidFill>
                <a:latin typeface="Franklin Gothic Book"/>
                <a:cs typeface="Franklin Gothic Book"/>
              </a:rPr>
              <a:t>self-employed</a:t>
            </a:r>
            <a:r>
              <a:rPr lang="en-US" sz="800" spc="-4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and</a:t>
            </a:r>
            <a:r>
              <a:rPr lang="en-US" sz="800" dirty="0">
                <a:solidFill>
                  <a:srgbClr val="808080"/>
                </a:solidFill>
                <a:latin typeface="Franklin Gothic Book"/>
                <a:cs typeface="Franklin Gothic Book"/>
              </a:rPr>
              <a:t> extended</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proprietors).</a:t>
            </a:r>
            <a:endParaRPr lang="en-US" sz="800" dirty="0">
              <a:solidFill>
                <a:prstClr val="black"/>
              </a:solidFill>
              <a:latin typeface="Franklin Gothic Book"/>
              <a:cs typeface="Franklin Gothic Book"/>
            </a:endParaRPr>
          </a:p>
        </p:txBody>
      </p:sp>
    </p:spTree>
    <p:extLst>
      <p:ext uri="{BB962C8B-B14F-4D97-AF65-F5344CB8AC3E}">
        <p14:creationId xmlns:p14="http://schemas.microsoft.com/office/powerpoint/2010/main" val="1687340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bject 2"/>
          <p:cNvSpPr>
            <a:spLocks/>
          </p:cNvSpPr>
          <p:nvPr/>
        </p:nvSpPr>
        <p:spPr bwMode="auto">
          <a:xfrm>
            <a:off x="0" y="-29361"/>
            <a:ext cx="9144000" cy="6858000"/>
          </a:xfrm>
          <a:custGeom>
            <a:avLst/>
            <a:gdLst>
              <a:gd name="T0" fmla="*/ 0 w 9144000"/>
              <a:gd name="T1" fmla="*/ 6858000 h 6858000"/>
              <a:gd name="T2" fmla="*/ 9144000 w 9144000"/>
              <a:gd name="T3" fmla="*/ 6858000 h 6858000"/>
              <a:gd name="T4" fmla="*/ 9144000 w 9144000"/>
              <a:gd name="T5" fmla="*/ 0 h 6858000"/>
              <a:gd name="T6" fmla="*/ 0 w 9144000"/>
              <a:gd name="T7" fmla="*/ 0 h 6858000"/>
              <a:gd name="T8" fmla="*/ 0 w 9144000"/>
              <a:gd name="T9" fmla="*/ 6858000 h 6858000"/>
            </a:gdLst>
            <a:ahLst/>
            <a:cxnLst>
              <a:cxn ang="0">
                <a:pos x="T0" y="T1"/>
              </a:cxn>
              <a:cxn ang="0">
                <a:pos x="T2" y="T3"/>
              </a:cxn>
              <a:cxn ang="0">
                <a:pos x="T4" y="T5"/>
              </a:cxn>
              <a:cxn ang="0">
                <a:pos x="T6" y="T7"/>
              </a:cxn>
              <a:cxn ang="0">
                <a:pos x="T8" y="T9"/>
              </a:cxn>
            </a:cxnLst>
            <a:rect l="0" t="0" r="r" b="b"/>
            <a:pathLst>
              <a:path w="9144000" h="6858000">
                <a:moveTo>
                  <a:pt x="0" y="6858000"/>
                </a:moveTo>
                <a:lnTo>
                  <a:pt x="9144000" y="6858000"/>
                </a:lnTo>
                <a:lnTo>
                  <a:pt x="9144000" y="0"/>
                </a:lnTo>
                <a:lnTo>
                  <a:pt x="0" y="0"/>
                </a:lnTo>
                <a:lnTo>
                  <a:pt x="0" y="685800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latin typeface="Franklin Gothic Book" panose="020B0503020102020204" pitchFamily="34" charset="0"/>
            </a:endParaRPr>
          </a:p>
        </p:txBody>
      </p:sp>
      <p:sp>
        <p:nvSpPr>
          <p:cNvPr id="10243" name="object 3"/>
          <p:cNvSpPr>
            <a:spLocks/>
          </p:cNvSpPr>
          <p:nvPr/>
        </p:nvSpPr>
        <p:spPr bwMode="auto">
          <a:xfrm>
            <a:off x="5716588" y="2770188"/>
            <a:ext cx="0" cy="2881312"/>
          </a:xfrm>
          <a:custGeom>
            <a:avLst/>
            <a:gdLst>
              <a:gd name="T0" fmla="*/ 0 h 2881629"/>
              <a:gd name="T1" fmla="*/ 2881312 h 2881629"/>
            </a:gdLst>
            <a:ahLst/>
            <a:cxnLst>
              <a:cxn ang="0">
                <a:pos x="0" y="T0"/>
              </a:cxn>
              <a:cxn ang="0">
                <a:pos x="0" y="T1"/>
              </a:cxn>
            </a:cxnLst>
            <a:rect l="0" t="0" r="r" b="b"/>
            <a:pathLst>
              <a:path h="2881629">
                <a:moveTo>
                  <a:pt x="0" y="0"/>
                </a:moveTo>
                <a:lnTo>
                  <a:pt x="0" y="2881312"/>
                </a:lnTo>
              </a:path>
            </a:pathLst>
          </a:custGeom>
          <a:noFill/>
          <a:ln w="9144">
            <a:solidFill>
              <a:srgbClr val="80808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latin typeface="Franklin Gothic Book" panose="020B0503020102020204" pitchFamily="34" charset="0"/>
            </a:endParaRPr>
          </a:p>
        </p:txBody>
      </p:sp>
      <p:sp>
        <p:nvSpPr>
          <p:cNvPr id="6" name="object 6"/>
          <p:cNvSpPr txBox="1"/>
          <p:nvPr/>
        </p:nvSpPr>
        <p:spPr>
          <a:xfrm>
            <a:off x="5894329" y="2770188"/>
            <a:ext cx="2511483" cy="258404"/>
          </a:xfrm>
          <a:prstGeom prst="rect">
            <a:avLst/>
          </a:prstGeom>
        </p:spPr>
        <p:txBody>
          <a:bodyPr wrap="square" lIns="0" tIns="12065"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ts val="100"/>
              </a:spcBef>
            </a:pPr>
            <a:r>
              <a:rPr lang="en-US" altLang="en-US" sz="1600" dirty="0">
                <a:solidFill>
                  <a:srgbClr val="208B9C"/>
                </a:solidFill>
                <a:latin typeface="Franklin Gothic Demi Cond" panose="020B0706030402020204" pitchFamily="34" charset="0"/>
                <a:ea typeface="Franklin Gothic Demi Cond" panose="020B0706030402020204" pitchFamily="34" charset="0"/>
                <a:cs typeface="Franklin Gothic Demi Cond" panose="020B0706030402020204" pitchFamily="34" charset="0"/>
              </a:rPr>
              <a:t>Forest and Wood Product</a:t>
            </a:r>
          </a:p>
        </p:txBody>
      </p:sp>
      <p:sp>
        <p:nvSpPr>
          <p:cNvPr id="12" name="Text Placeholder 2"/>
          <p:cNvSpPr txBox="1">
            <a:spLocks/>
          </p:cNvSpPr>
          <p:nvPr/>
        </p:nvSpPr>
        <p:spPr>
          <a:xfrm>
            <a:off x="793808" y="2770188"/>
            <a:ext cx="4587875" cy="2946400"/>
          </a:xfrm>
          <a:prstGeom prst="rect">
            <a:avLst/>
          </a:prstGeom>
        </p:spPr>
        <p:txBody>
          <a:bodyPr wrap="square" lIns="0" tIns="0" rIns="0" bIns="0" rtlCol="0">
            <a:normAutofit fontScale="92500"/>
          </a:bodyPr>
          <a:lstStyle>
            <a:defPPr>
              <a:defRPr lang="en-US"/>
            </a:defPPr>
            <a:lvl1pPr algn="l" rtl="0" eaLnBrk="1" fontAlgn="auto" hangingPunct="1">
              <a:spcBef>
                <a:spcPts val="0"/>
              </a:spcBef>
              <a:spcAft>
                <a:spcPts val="0"/>
              </a:spcAft>
              <a:defRPr kern="1200">
                <a:solidFill>
                  <a:schemeClr val="tx1">
                    <a:tint val="75000"/>
                  </a:schemeClr>
                </a:solidFill>
                <a:latin typeface="Franklin Gothic Book" panose="020B05030201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r">
              <a:defRPr/>
            </a:pPr>
            <a:r>
              <a:rPr lang="en-US" sz="6600" dirty="0" smtClean="0">
                <a:solidFill>
                  <a:prstClr val="black">
                    <a:lumMod val="75000"/>
                    <a:lumOff val="25000"/>
                  </a:prstClr>
                </a:solidFill>
              </a:rPr>
              <a:t>03</a:t>
            </a:r>
          </a:p>
          <a:p>
            <a:pPr algn="r">
              <a:defRPr/>
            </a:pPr>
            <a:r>
              <a:rPr lang="en-US" sz="6600" dirty="0" smtClean="0">
                <a:solidFill>
                  <a:prstClr val="black">
                    <a:lumMod val="75000"/>
                    <a:lumOff val="25000"/>
                  </a:prstClr>
                </a:solidFill>
              </a:rPr>
              <a:t>Cluster </a:t>
            </a:r>
          </a:p>
          <a:p>
            <a:pPr algn="r">
              <a:defRPr/>
            </a:pPr>
            <a:r>
              <a:rPr lang="en-US" sz="6600" dirty="0" smtClean="0">
                <a:solidFill>
                  <a:prstClr val="black">
                    <a:lumMod val="75000"/>
                    <a:lumOff val="25000"/>
                  </a:prstClr>
                </a:solidFill>
              </a:rPr>
              <a:t>Comparisons </a:t>
            </a:r>
            <a:endParaRPr lang="en-US" sz="6600" dirty="0">
              <a:solidFill>
                <a:prstClr val="black">
                  <a:lumMod val="75000"/>
                  <a:lumOff val="25000"/>
                </a:prstClr>
              </a:solidFill>
            </a:endParaRPr>
          </a:p>
        </p:txBody>
      </p:sp>
      <p:sp>
        <p:nvSpPr>
          <p:cNvPr id="3" name="Slide Number Placeholder 2"/>
          <p:cNvSpPr>
            <a:spLocks noGrp="1"/>
          </p:cNvSpPr>
          <p:nvPr>
            <p:ph type="sldNum" sz="quarter" idx="12"/>
          </p:nvPr>
        </p:nvSpPr>
        <p:spPr/>
        <p:txBody>
          <a:bodyPr/>
          <a:lstStyle/>
          <a:p>
            <a:pPr>
              <a:defRPr/>
            </a:pPr>
            <a:fld id="{58F9261D-8836-40A8-A5B7-55FFE197DB83}" type="slidenum">
              <a:rPr lang="en-US" smtClean="0"/>
              <a:pPr>
                <a:defRPr/>
              </a:pPr>
              <a:t>13</a:t>
            </a:fld>
            <a:endParaRPr lang="en-US" dirty="0"/>
          </a:p>
        </p:txBody>
      </p:sp>
      <p:sp>
        <p:nvSpPr>
          <p:cNvPr id="7" name="object 10"/>
          <p:cNvSpPr>
            <a:spLocks/>
          </p:cNvSpPr>
          <p:nvPr/>
        </p:nvSpPr>
        <p:spPr bwMode="auto">
          <a:xfrm>
            <a:off x="5894329" y="3124200"/>
            <a:ext cx="2138362" cy="0"/>
          </a:xfrm>
          <a:custGeom>
            <a:avLst/>
            <a:gdLst>
              <a:gd name="T0" fmla="*/ 0 w 2138679"/>
              <a:gd name="T1" fmla="*/ 2138362 w 2138679"/>
            </a:gdLst>
            <a:ahLst/>
            <a:cxnLst>
              <a:cxn ang="0">
                <a:pos x="T0" y="0"/>
              </a:cxn>
              <a:cxn ang="0">
                <a:pos x="T1" y="0"/>
              </a:cxn>
            </a:cxnLst>
            <a:rect l="0" t="0" r="r" b="b"/>
            <a:pathLst>
              <a:path w="2138679">
                <a:moveTo>
                  <a:pt x="0" y="0"/>
                </a:moveTo>
                <a:lnTo>
                  <a:pt x="2138362" y="0"/>
                </a:lnTo>
              </a:path>
            </a:pathLst>
          </a:custGeom>
          <a:noFill/>
          <a:ln w="9144">
            <a:solidFill>
              <a:srgbClr val="3E3E3E"/>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Tree>
    <p:extLst>
      <p:ext uri="{BB962C8B-B14F-4D97-AF65-F5344CB8AC3E}">
        <p14:creationId xmlns:p14="http://schemas.microsoft.com/office/powerpoint/2010/main" val="177276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26860" t="27372" r="31405" b="9854"/>
          <a:stretch/>
        </p:blipFill>
        <p:spPr>
          <a:xfrm>
            <a:off x="1643063" y="1005989"/>
            <a:ext cx="5778500" cy="4920307"/>
          </a:xfrm>
          <a:prstGeom prst="rect">
            <a:avLst/>
          </a:prstGeom>
        </p:spPr>
      </p:pic>
      <p:sp>
        <p:nvSpPr>
          <p:cNvPr id="15" name="Text Placeholder 4"/>
          <p:cNvSpPr>
            <a:spLocks noGrp="1"/>
          </p:cNvSpPr>
          <p:nvPr>
            <p:ph type="title"/>
          </p:nvPr>
        </p:nvSpPr>
        <p:spPr>
          <a:xfrm>
            <a:off x="469900" y="388938"/>
            <a:ext cx="8204200" cy="261610"/>
          </a:xfrm>
        </p:spPr>
        <p:txBody>
          <a:bodyPr/>
          <a:lstStyle/>
          <a:p>
            <a:pPr algn="l" eaLnBrk="1" hangingPunct="1"/>
            <a:r>
              <a:rPr lang="en-US" altLang="en-US" dirty="0"/>
              <a:t>Forest and Wood </a:t>
            </a:r>
            <a:r>
              <a:rPr lang="en-US" altLang="en-US" dirty="0" smtClean="0"/>
              <a:t>Product:  </a:t>
            </a:r>
            <a:r>
              <a:rPr lang="en-US" altLang="en-US" dirty="0" smtClean="0">
                <a:solidFill>
                  <a:srgbClr val="208B9C"/>
                </a:solidFill>
              </a:rPr>
              <a:t>Contribution by Counties (Jobs 2016)</a:t>
            </a:r>
          </a:p>
        </p:txBody>
      </p:sp>
      <p:grpSp>
        <p:nvGrpSpPr>
          <p:cNvPr id="20" name="Group 19"/>
          <p:cNvGrpSpPr/>
          <p:nvPr/>
        </p:nvGrpSpPr>
        <p:grpSpPr>
          <a:xfrm>
            <a:off x="2638425" y="1939982"/>
            <a:ext cx="4503738" cy="3487998"/>
            <a:chOff x="3246948" y="1854827"/>
            <a:chExt cx="4503738" cy="3487998"/>
          </a:xfrm>
        </p:grpSpPr>
        <p:sp>
          <p:nvSpPr>
            <p:cNvPr id="28" name="TextBox 26"/>
            <p:cNvSpPr txBox="1">
              <a:spLocks noChangeArrowheads="1"/>
            </p:cNvSpPr>
            <p:nvPr/>
          </p:nvSpPr>
          <p:spPr bwMode="auto">
            <a:xfrm>
              <a:off x="6837363" y="2811908"/>
              <a:ext cx="9133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smtClean="0">
                  <a:latin typeface="Franklin Gothic Book" panose="020B0503020102020204" pitchFamily="34" charset="0"/>
                </a:rPr>
                <a:t>264</a:t>
              </a:r>
              <a:endParaRPr lang="en-US" altLang="en-US" dirty="0">
                <a:latin typeface="Franklin Gothic Book" panose="020B0503020102020204" pitchFamily="34" charset="0"/>
              </a:endParaRPr>
            </a:p>
          </p:txBody>
        </p:sp>
        <p:sp>
          <p:nvSpPr>
            <p:cNvPr id="29" name="TextBox 27"/>
            <p:cNvSpPr txBox="1">
              <a:spLocks noChangeArrowheads="1"/>
            </p:cNvSpPr>
            <p:nvPr/>
          </p:nvSpPr>
          <p:spPr bwMode="auto">
            <a:xfrm>
              <a:off x="4980766" y="1854827"/>
              <a:ext cx="838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smtClean="0">
                  <a:latin typeface="Franklin Gothic Book" panose="020B0503020102020204" pitchFamily="34" charset="0"/>
                </a:rPr>
                <a:t>244</a:t>
              </a:r>
              <a:endParaRPr lang="en-US" altLang="en-US" dirty="0">
                <a:latin typeface="Franklin Gothic Book" panose="020B0503020102020204" pitchFamily="34" charset="0"/>
              </a:endParaRPr>
            </a:p>
          </p:txBody>
        </p:sp>
        <p:sp>
          <p:nvSpPr>
            <p:cNvPr id="30" name="TextBox 28"/>
            <p:cNvSpPr txBox="1">
              <a:spLocks noChangeArrowheads="1"/>
            </p:cNvSpPr>
            <p:nvPr/>
          </p:nvSpPr>
          <p:spPr bwMode="auto">
            <a:xfrm>
              <a:off x="5220211" y="4973493"/>
              <a:ext cx="9669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b="1" dirty="0">
                  <a:solidFill>
                    <a:srgbClr val="FF3300"/>
                  </a:solidFill>
                  <a:latin typeface="Franklin Gothic Book" panose="020B0503020102020204" pitchFamily="34" charset="0"/>
                </a:rPr>
                <a:t>8</a:t>
              </a:r>
              <a:r>
                <a:rPr lang="en-US" altLang="en-US" b="1" dirty="0" smtClean="0">
                  <a:solidFill>
                    <a:srgbClr val="FF3300"/>
                  </a:solidFill>
                  <a:latin typeface="Franklin Gothic Book" panose="020B0503020102020204" pitchFamily="34" charset="0"/>
                </a:rPr>
                <a:t>,001</a:t>
              </a:r>
              <a:endParaRPr lang="en-US" altLang="en-US" b="1" dirty="0">
                <a:solidFill>
                  <a:srgbClr val="FF3300"/>
                </a:solidFill>
                <a:latin typeface="Franklin Gothic Book" panose="020B0503020102020204" pitchFamily="34" charset="0"/>
              </a:endParaRPr>
            </a:p>
          </p:txBody>
        </p:sp>
        <p:sp>
          <p:nvSpPr>
            <p:cNvPr id="31" name="TextBox 30"/>
            <p:cNvSpPr txBox="1">
              <a:spLocks noChangeArrowheads="1"/>
            </p:cNvSpPr>
            <p:nvPr/>
          </p:nvSpPr>
          <p:spPr bwMode="auto">
            <a:xfrm>
              <a:off x="5481840" y="3414160"/>
              <a:ext cx="9480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smtClean="0">
                  <a:latin typeface="Franklin Gothic Book" panose="020B0503020102020204" pitchFamily="34" charset="0"/>
                </a:rPr>
                <a:t>97</a:t>
              </a:r>
              <a:endParaRPr lang="en-US" altLang="en-US" dirty="0">
                <a:latin typeface="Franklin Gothic Book" panose="020B0503020102020204" pitchFamily="34" charset="0"/>
              </a:endParaRPr>
            </a:p>
          </p:txBody>
        </p:sp>
        <p:sp>
          <p:nvSpPr>
            <p:cNvPr id="32" name="TextBox 26"/>
            <p:cNvSpPr txBox="1">
              <a:spLocks noChangeArrowheads="1"/>
            </p:cNvSpPr>
            <p:nvPr/>
          </p:nvSpPr>
          <p:spPr bwMode="auto">
            <a:xfrm>
              <a:off x="3246948" y="3380987"/>
              <a:ext cx="11558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smtClean="0">
                  <a:latin typeface="Franklin Gothic Book" panose="020B0503020102020204" pitchFamily="34" charset="0"/>
                </a:rPr>
                <a:t>246</a:t>
              </a:r>
              <a:endParaRPr lang="en-US" altLang="en-US" dirty="0">
                <a:latin typeface="Franklin Gothic Book" panose="020B0503020102020204" pitchFamily="34" charset="0"/>
              </a:endParaRPr>
            </a:p>
          </p:txBody>
        </p:sp>
      </p:grpSp>
      <p:sp>
        <p:nvSpPr>
          <p:cNvPr id="21" name="TextBox 26"/>
          <p:cNvSpPr txBox="1">
            <a:spLocks noChangeArrowheads="1"/>
          </p:cNvSpPr>
          <p:nvPr/>
        </p:nvSpPr>
        <p:spPr bwMode="auto">
          <a:xfrm>
            <a:off x="3794304" y="3499315"/>
            <a:ext cx="11558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smtClean="0">
                <a:latin typeface="Franklin Gothic Book" panose="020B0503020102020204" pitchFamily="34" charset="0"/>
              </a:rPr>
              <a:t>1,059</a:t>
            </a:r>
            <a:endParaRPr lang="en-US" altLang="en-US" dirty="0">
              <a:latin typeface="Franklin Gothic Book" panose="020B0503020102020204" pitchFamily="34" charset="0"/>
            </a:endParaRPr>
          </a:p>
        </p:txBody>
      </p:sp>
      <p:sp>
        <p:nvSpPr>
          <p:cNvPr id="22" name="object 4"/>
          <p:cNvSpPr>
            <a:spLocks/>
          </p:cNvSpPr>
          <p:nvPr/>
        </p:nvSpPr>
        <p:spPr bwMode="auto">
          <a:xfrm>
            <a:off x="5922963" y="6254750"/>
            <a:ext cx="1228725" cy="0"/>
          </a:xfrm>
          <a:custGeom>
            <a:avLst/>
            <a:gdLst>
              <a:gd name="T0" fmla="*/ 0 w 1229995"/>
              <a:gd name="T1" fmla="*/ 1229867 w 1229995"/>
            </a:gdLst>
            <a:ahLst/>
            <a:cxnLst>
              <a:cxn ang="0">
                <a:pos x="T0" y="0"/>
              </a:cxn>
              <a:cxn ang="0">
                <a:pos x="T1" y="0"/>
              </a:cxn>
            </a:cxnLst>
            <a:rect l="0" t="0" r="r" b="b"/>
            <a:pathLst>
              <a:path w="1229995">
                <a:moveTo>
                  <a:pt x="0" y="0"/>
                </a:moveTo>
                <a:lnTo>
                  <a:pt x="1229867"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23" name="object 5"/>
          <p:cNvSpPr>
            <a:spLocks/>
          </p:cNvSpPr>
          <p:nvPr/>
        </p:nvSpPr>
        <p:spPr bwMode="auto">
          <a:xfrm>
            <a:off x="3303588" y="6251575"/>
            <a:ext cx="1228725" cy="0"/>
          </a:xfrm>
          <a:custGeom>
            <a:avLst/>
            <a:gdLst>
              <a:gd name="T0" fmla="*/ 0 w 1228725"/>
              <a:gd name="T1" fmla="*/ 1228343 w 1228725"/>
            </a:gdLst>
            <a:ahLst/>
            <a:cxnLst>
              <a:cxn ang="0">
                <a:pos x="T0" y="0"/>
              </a:cxn>
              <a:cxn ang="0">
                <a:pos x="T1" y="0"/>
              </a:cxn>
            </a:cxnLst>
            <a:rect l="0" t="0" r="r" b="b"/>
            <a:pathLst>
              <a:path w="1228725">
                <a:moveTo>
                  <a:pt x="0" y="0"/>
                </a:moveTo>
                <a:lnTo>
                  <a:pt x="1228343"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24" name="object 6"/>
          <p:cNvSpPr>
            <a:spLocks/>
          </p:cNvSpPr>
          <p:nvPr/>
        </p:nvSpPr>
        <p:spPr bwMode="auto">
          <a:xfrm>
            <a:off x="46116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25" name="object 7"/>
          <p:cNvSpPr>
            <a:spLocks/>
          </p:cNvSpPr>
          <p:nvPr/>
        </p:nvSpPr>
        <p:spPr bwMode="auto">
          <a:xfrm>
            <a:off x="7229475"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26" name="object 8"/>
          <p:cNvSpPr>
            <a:spLocks/>
          </p:cNvSpPr>
          <p:nvPr/>
        </p:nvSpPr>
        <p:spPr bwMode="auto">
          <a:xfrm>
            <a:off x="685800"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27" name="object 9"/>
          <p:cNvSpPr>
            <a:spLocks/>
          </p:cNvSpPr>
          <p:nvPr/>
        </p:nvSpPr>
        <p:spPr bwMode="auto">
          <a:xfrm>
            <a:off x="33035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208B9C"/>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33" name="object 10"/>
          <p:cNvSpPr>
            <a:spLocks/>
          </p:cNvSpPr>
          <p:nvPr/>
        </p:nvSpPr>
        <p:spPr bwMode="auto">
          <a:xfrm>
            <a:off x="3343894" y="6132512"/>
            <a:ext cx="223837" cy="119063"/>
          </a:xfrm>
          <a:custGeom>
            <a:avLst/>
            <a:gdLst>
              <a:gd name="T0" fmla="*/ 112014 w 224155"/>
              <a:gd name="T1" fmla="*/ 0 h 119379"/>
              <a:gd name="T2" fmla="*/ 0 w 224155"/>
              <a:gd name="T3" fmla="*/ 118872 h 119379"/>
              <a:gd name="T4" fmla="*/ 224028 w 224155"/>
              <a:gd name="T5" fmla="*/ 118872 h 119379"/>
              <a:gd name="T6" fmla="*/ 112014 w 224155"/>
              <a:gd name="T7" fmla="*/ 0 h 119379"/>
            </a:gdLst>
            <a:ahLst/>
            <a:cxnLst>
              <a:cxn ang="0">
                <a:pos x="T0" y="T1"/>
              </a:cxn>
              <a:cxn ang="0">
                <a:pos x="T2" y="T3"/>
              </a:cxn>
              <a:cxn ang="0">
                <a:pos x="T4" y="T5"/>
              </a:cxn>
              <a:cxn ang="0">
                <a:pos x="T6" y="T7"/>
              </a:cxn>
            </a:cxnLst>
            <a:rect l="0" t="0" r="r" b="b"/>
            <a:pathLst>
              <a:path w="224155" h="119379">
                <a:moveTo>
                  <a:pt x="112014" y="0"/>
                </a:moveTo>
                <a:lnTo>
                  <a:pt x="0" y="118872"/>
                </a:lnTo>
                <a:lnTo>
                  <a:pt x="224028" y="118872"/>
                </a:lnTo>
                <a:lnTo>
                  <a:pt x="112014" y="0"/>
                </a:lnTo>
                <a:close/>
              </a:path>
            </a:pathLst>
          </a:custGeom>
          <a:solidFill>
            <a:srgbClr val="208B9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34" name="Rectangle 33"/>
          <p:cNvSpPr/>
          <p:nvPr/>
        </p:nvSpPr>
        <p:spPr>
          <a:xfrm>
            <a:off x="609600" y="6550761"/>
            <a:ext cx="4434868" cy="215444"/>
          </a:xfrm>
          <a:prstGeom prst="rect">
            <a:avLst/>
          </a:prstGeom>
        </p:spPr>
        <p:txBody>
          <a:bodyPr wrap="none">
            <a:spAutoFit/>
          </a:bodyPr>
          <a:lstStyle/>
          <a:p>
            <a:pPr marL="12700" eaLnBrk="1" fontAlgn="auto" hangingPunct="1">
              <a:spcBef>
                <a:spcPts val="204"/>
              </a:spcBef>
              <a:spcAft>
                <a:spcPts val="0"/>
              </a:spcAft>
              <a:defRPr/>
            </a:pPr>
            <a:r>
              <a:rPr lang="en-US" sz="800" spc="-5" dirty="0">
                <a:solidFill>
                  <a:srgbClr val="808080"/>
                </a:solidFill>
                <a:latin typeface="Franklin Gothic Book"/>
                <a:cs typeface="Franklin Gothic Book"/>
              </a:rPr>
              <a:t>Source:</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EMSI</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Class</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of</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Worker</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2017.3</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(QCEW,</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non</a:t>
            </a:r>
            <a:r>
              <a:rPr lang="en-US" sz="800" spc="90" dirty="0">
                <a:solidFill>
                  <a:srgbClr val="808080"/>
                </a:solidFill>
                <a:latin typeface="Franklin Gothic Book"/>
                <a:cs typeface="Franklin Gothic Book"/>
              </a:rPr>
              <a:t> </a:t>
            </a:r>
            <a:r>
              <a:rPr lang="en-US" sz="800" dirty="0">
                <a:solidFill>
                  <a:srgbClr val="808080"/>
                </a:solidFill>
                <a:latin typeface="Franklin Gothic Book"/>
                <a:cs typeface="Franklin Gothic Book"/>
              </a:rPr>
              <a:t>-QCEW,</a:t>
            </a:r>
            <a:r>
              <a:rPr lang="en-US" sz="800" spc="-25" dirty="0">
                <a:solidFill>
                  <a:srgbClr val="808080"/>
                </a:solidFill>
                <a:latin typeface="Franklin Gothic Book"/>
                <a:cs typeface="Franklin Gothic Book"/>
              </a:rPr>
              <a:t> </a:t>
            </a:r>
            <a:r>
              <a:rPr lang="en-US" sz="800" dirty="0">
                <a:solidFill>
                  <a:srgbClr val="808080"/>
                </a:solidFill>
                <a:latin typeface="Franklin Gothic Book"/>
                <a:cs typeface="Franklin Gothic Book"/>
              </a:rPr>
              <a:t>self-employed</a:t>
            </a:r>
            <a:r>
              <a:rPr lang="en-US" sz="800" spc="-4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and</a:t>
            </a:r>
            <a:r>
              <a:rPr lang="en-US" sz="800" dirty="0">
                <a:solidFill>
                  <a:srgbClr val="808080"/>
                </a:solidFill>
                <a:latin typeface="Franklin Gothic Book"/>
                <a:cs typeface="Franklin Gothic Book"/>
              </a:rPr>
              <a:t> extended</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proprietors).</a:t>
            </a:r>
            <a:endParaRPr lang="en-US" sz="800" dirty="0">
              <a:solidFill>
                <a:prstClr val="black"/>
              </a:solidFill>
              <a:latin typeface="Franklin Gothic Book"/>
              <a:cs typeface="Franklin Gothic Book"/>
            </a:endParaRPr>
          </a:p>
        </p:txBody>
      </p:sp>
      <p:sp>
        <p:nvSpPr>
          <p:cNvPr id="35" name="object 8"/>
          <p:cNvSpPr>
            <a:spLocks/>
          </p:cNvSpPr>
          <p:nvPr/>
        </p:nvSpPr>
        <p:spPr bwMode="auto">
          <a:xfrm>
            <a:off x="1981200"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36" name="TextBox 35"/>
          <p:cNvSpPr txBox="1"/>
          <p:nvPr/>
        </p:nvSpPr>
        <p:spPr>
          <a:xfrm>
            <a:off x="1960431" y="6288922"/>
            <a:ext cx="2438400" cy="297517"/>
          </a:xfrm>
          <a:prstGeom prst="rect">
            <a:avLst/>
          </a:prstGeom>
          <a:noFill/>
        </p:spPr>
        <p:txBody>
          <a:bodyPr wrap="square" lIns="0" rIns="0" rtlCol="0">
            <a:spAutoFit/>
          </a:bodyPr>
          <a:lstStyle/>
          <a:p>
            <a:pPr marL="1328420" eaLnBrk="1" fontAlgn="auto" hangingPunct="1">
              <a:lnSpc>
                <a:spcPts val="1550"/>
              </a:lnSpc>
              <a:spcBef>
                <a:spcPts val="0"/>
              </a:spcBef>
              <a:spcAft>
                <a:spcPts val="0"/>
              </a:spcAft>
              <a:defRPr/>
            </a:pPr>
            <a:r>
              <a:rPr lang="en-US" sz="1300" b="1" spc="-5" dirty="0">
                <a:solidFill>
                  <a:srgbClr val="208B9C"/>
                </a:solidFill>
                <a:latin typeface="Franklin Gothic Book" panose="020B0503020102020204" pitchFamily="34" charset="0"/>
                <a:cs typeface="Franklin Gothic Demi Cond"/>
              </a:rPr>
              <a:t>Section 03</a:t>
            </a:r>
            <a:endParaRPr lang="en-US" sz="1300" b="1" spc="-5" dirty="0">
              <a:solidFill>
                <a:srgbClr val="208B9C"/>
              </a:solidFill>
              <a:latin typeface="Franklin Gothic Book" panose="020B0503020102020204" pitchFamily="34" charset="0"/>
              <a:cs typeface="Franklin Gothic Demi Cond"/>
            </a:endParaRPr>
          </a:p>
        </p:txBody>
      </p:sp>
    </p:spTree>
    <p:extLst>
      <p:ext uri="{BB962C8B-B14F-4D97-AF65-F5344CB8AC3E}">
        <p14:creationId xmlns:p14="http://schemas.microsoft.com/office/powerpoint/2010/main" val="1008727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2" name="Text Placeholder 4"/>
          <p:cNvSpPr>
            <a:spLocks noGrp="1"/>
          </p:cNvSpPr>
          <p:nvPr>
            <p:ph type="body" idx="28"/>
          </p:nvPr>
        </p:nvSpPr>
        <p:spPr>
          <a:xfrm>
            <a:off x="600075" y="447675"/>
            <a:ext cx="7772400" cy="452438"/>
          </a:xfrm>
        </p:spPr>
        <p:txBody>
          <a:bodyPr/>
          <a:lstStyle/>
          <a:p>
            <a:pPr eaLnBrk="1" hangingPunct="1">
              <a:spcBef>
                <a:spcPct val="0"/>
              </a:spcBef>
              <a:spcAft>
                <a:spcPct val="0"/>
              </a:spcAft>
            </a:pPr>
            <a:r>
              <a:rPr lang="en-US" altLang="en-US" dirty="0" smtClean="0">
                <a:solidFill>
                  <a:srgbClr val="208B9C"/>
                </a:solidFill>
              </a:rPr>
              <a:t>Industry Clusters: Components to Assess</a:t>
            </a:r>
            <a:endParaRPr lang="en-US" altLang="en-US" sz="1800" dirty="0" smtClean="0">
              <a:solidFill>
                <a:srgbClr val="208B9C"/>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622196202"/>
              </p:ext>
            </p:extLst>
          </p:nvPr>
        </p:nvGraphicFramePr>
        <p:xfrm>
          <a:off x="600075" y="1066800"/>
          <a:ext cx="7858125" cy="3809999"/>
        </p:xfrm>
        <a:graphic>
          <a:graphicData uri="http://schemas.openxmlformats.org/drawingml/2006/table">
            <a:tbl>
              <a:tblPr bandRow="1"/>
              <a:tblGrid>
                <a:gridCol w="3618130">
                  <a:extLst>
                    <a:ext uri="{9D8B030D-6E8A-4147-A177-3AD203B41FA5}">
                      <a16:colId xmlns:a16="http://schemas.microsoft.com/office/drawing/2014/main" xmlns="" val="2953543426"/>
                    </a:ext>
                  </a:extLst>
                </a:gridCol>
                <a:gridCol w="4239995">
                  <a:extLst>
                    <a:ext uri="{9D8B030D-6E8A-4147-A177-3AD203B41FA5}">
                      <a16:colId xmlns:a16="http://schemas.microsoft.com/office/drawing/2014/main" xmlns="" val="3461369145"/>
                    </a:ext>
                  </a:extLst>
                </a:gridCol>
              </a:tblGrid>
              <a:tr h="750538">
                <a:tc>
                  <a:txBody>
                    <a:bodyPr/>
                    <a:lstStyle/>
                    <a:p>
                      <a:pPr algn="l" fontAlgn="ctr"/>
                      <a:r>
                        <a:rPr lang="en-US" sz="1200" b="0" i="0" u="none" strike="noStrike" dirty="0">
                          <a:solidFill>
                            <a:srgbClr val="000000"/>
                          </a:solidFill>
                          <a:effectLst/>
                          <a:latin typeface="Franklin Gothic Book" panose="020B0503020102020204" pitchFamily="34" charset="0"/>
                        </a:rPr>
                        <a:t> </a:t>
                      </a:r>
                    </a:p>
                  </a:txBody>
                  <a:tcPr marL="691" marR="691" marT="691" marB="0" anchor="ctr">
                    <a:lnL>
                      <a:noFill/>
                    </a:lnL>
                    <a:lnR>
                      <a:noFill/>
                    </a:lnR>
                    <a:lnT w="1270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208B9C"/>
                          </a:solidFill>
                          <a:effectLst/>
                          <a:latin typeface="Franklin Gothic Book" panose="020B0503020102020204" pitchFamily="34" charset="0"/>
                        </a:rPr>
                        <a:t>Forest and Wood</a:t>
                      </a:r>
                    </a:p>
                  </a:txBody>
                  <a:tcPr marL="691" marR="691" marT="691" marB="0" anchor="ctr">
                    <a:lnL>
                      <a:noFill/>
                    </a:lnL>
                    <a:lnR>
                      <a:noFill/>
                    </a:lnR>
                    <a:lnT w="1270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980744969"/>
                  </a:ext>
                </a:extLst>
              </a:tr>
              <a:tr h="481820">
                <a:tc>
                  <a:txBody>
                    <a:bodyPr/>
                    <a:lstStyle/>
                    <a:p>
                      <a:pPr algn="l" fontAlgn="ctr"/>
                      <a:r>
                        <a:rPr lang="en-US" sz="1200" b="0" i="0" u="none" strike="noStrike" dirty="0">
                          <a:solidFill>
                            <a:srgbClr val="000000"/>
                          </a:solidFill>
                          <a:effectLst/>
                          <a:latin typeface="Franklin Gothic Book" panose="020B0503020102020204" pitchFamily="34" charset="0"/>
                        </a:rPr>
                        <a:t>Regional Performance, 2010-2016</a:t>
                      </a:r>
                    </a:p>
                  </a:txBody>
                  <a:tcPr marL="691" marR="691" marT="69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200" b="0" i="0" u="none" strike="noStrike" dirty="0">
                          <a:solidFill>
                            <a:srgbClr val="000000"/>
                          </a:solidFill>
                          <a:effectLst/>
                          <a:latin typeface="Franklin Gothic Book" panose="020B0503020102020204" pitchFamily="34" charset="0"/>
                        </a:rPr>
                        <a:t>281</a:t>
                      </a:r>
                    </a:p>
                  </a:txBody>
                  <a:tcPr marL="691" marR="691" marT="691" marB="0" anchor="ctr">
                    <a:lnL>
                      <a:noFill/>
                    </a:lnL>
                    <a:lnR>
                      <a:noFill/>
                    </a:lnR>
                    <a:lnT w="6350" cap="flat" cmpd="sng" algn="ctr">
                      <a:solidFill>
                        <a:srgbClr val="000000"/>
                      </a:solidFill>
                      <a:prstDash val="solid"/>
                      <a:round/>
                      <a:headEnd type="none" w="med" len="med"/>
                      <a:tailEnd type="none" w="med" len="med"/>
                    </a:lnT>
                    <a:lnB>
                      <a:noFill/>
                    </a:lnB>
                    <a:solidFill>
                      <a:srgbClr val="E7E6E6"/>
                    </a:solidFill>
                  </a:tcPr>
                </a:tc>
                <a:extLst>
                  <a:ext uri="{0D108BD9-81ED-4DB2-BD59-A6C34878D82A}">
                    <a16:rowId xmlns:a16="http://schemas.microsoft.com/office/drawing/2014/main" xmlns="" val="3225572796"/>
                  </a:ext>
                </a:extLst>
              </a:tr>
              <a:tr h="350084">
                <a:tc>
                  <a:txBody>
                    <a:bodyPr/>
                    <a:lstStyle/>
                    <a:p>
                      <a:pPr algn="l" fontAlgn="ctr"/>
                      <a:r>
                        <a:rPr lang="en-US" sz="1200" b="0" i="0" u="none" strike="noStrike" dirty="0">
                          <a:solidFill>
                            <a:srgbClr val="000000"/>
                          </a:solidFill>
                          <a:effectLst/>
                          <a:latin typeface="Franklin Gothic Book" panose="020B0503020102020204" pitchFamily="34" charset="0"/>
                        </a:rPr>
                        <a:t>Export value, 2016</a:t>
                      </a:r>
                    </a:p>
                  </a:txBody>
                  <a:tcPr marL="691" marR="691" marT="691" marB="0" anchor="ctr">
                    <a:lnL>
                      <a:noFill/>
                    </a:lnL>
                    <a:lnR>
                      <a:noFill/>
                    </a:lnR>
                    <a:lnT>
                      <a:noFill/>
                    </a:lnT>
                    <a:lnB>
                      <a:noFill/>
                    </a:lnB>
                  </a:tcPr>
                </a:tc>
                <a:tc>
                  <a:txBody>
                    <a:bodyPr/>
                    <a:lstStyle/>
                    <a:p>
                      <a:pPr algn="ctr" fontAlgn="ctr"/>
                      <a:r>
                        <a:rPr lang="en-US" sz="1200" b="0" i="0" u="none" strike="noStrike">
                          <a:solidFill>
                            <a:srgbClr val="000000"/>
                          </a:solidFill>
                          <a:effectLst/>
                          <a:latin typeface="Franklin Gothic Book" panose="020B0503020102020204" pitchFamily="34" charset="0"/>
                        </a:rPr>
                        <a:t>$1,542,421,264</a:t>
                      </a:r>
                    </a:p>
                  </a:txBody>
                  <a:tcPr marL="691" marR="691" marT="691" marB="0" anchor="ctr">
                    <a:lnL>
                      <a:noFill/>
                    </a:lnL>
                    <a:lnR>
                      <a:noFill/>
                    </a:lnR>
                    <a:lnT>
                      <a:noFill/>
                    </a:lnT>
                    <a:lnB>
                      <a:noFill/>
                    </a:lnB>
                    <a:solidFill>
                      <a:srgbClr val="E7E6E6"/>
                    </a:solidFill>
                  </a:tcPr>
                </a:tc>
                <a:extLst>
                  <a:ext uri="{0D108BD9-81ED-4DB2-BD59-A6C34878D82A}">
                    <a16:rowId xmlns:a16="http://schemas.microsoft.com/office/drawing/2014/main" xmlns="" val="464487755"/>
                  </a:ext>
                </a:extLst>
              </a:tr>
              <a:tr h="350084">
                <a:tc>
                  <a:txBody>
                    <a:bodyPr/>
                    <a:lstStyle/>
                    <a:p>
                      <a:pPr algn="l" fontAlgn="ctr"/>
                      <a:r>
                        <a:rPr lang="en-US" sz="1200" b="0" i="0" u="none" strike="noStrike" dirty="0">
                          <a:solidFill>
                            <a:srgbClr val="000000"/>
                          </a:solidFill>
                          <a:effectLst/>
                          <a:latin typeface="Franklin Gothic Book" panose="020B0503020102020204" pitchFamily="34" charset="0"/>
                        </a:rPr>
                        <a:t>Leakage, 2016</a:t>
                      </a:r>
                    </a:p>
                  </a:txBody>
                  <a:tcPr marL="691" marR="691" marT="691" marB="0" anchor="ctr">
                    <a:lnL>
                      <a:noFill/>
                    </a:lnL>
                    <a:lnR>
                      <a:noFill/>
                    </a:lnR>
                    <a:lnT>
                      <a:noFill/>
                    </a:lnT>
                    <a:lnB>
                      <a:noFill/>
                    </a:lnB>
                  </a:tcPr>
                </a:tc>
                <a:tc>
                  <a:txBody>
                    <a:bodyPr/>
                    <a:lstStyle/>
                    <a:p>
                      <a:pPr algn="ctr" fontAlgn="ctr"/>
                      <a:r>
                        <a:rPr lang="en-US" sz="1200" b="0" i="0" u="none" strike="noStrike">
                          <a:solidFill>
                            <a:srgbClr val="000000"/>
                          </a:solidFill>
                          <a:effectLst/>
                          <a:latin typeface="Franklin Gothic Book" panose="020B0503020102020204" pitchFamily="34" charset="0"/>
                        </a:rPr>
                        <a:t>$679,344,296</a:t>
                      </a:r>
                    </a:p>
                  </a:txBody>
                  <a:tcPr marL="691" marR="691" marT="691" marB="0" anchor="ctr">
                    <a:lnL>
                      <a:noFill/>
                    </a:lnL>
                    <a:lnR>
                      <a:noFill/>
                    </a:lnR>
                    <a:lnT>
                      <a:noFill/>
                    </a:lnT>
                    <a:lnB>
                      <a:noFill/>
                    </a:lnB>
                    <a:solidFill>
                      <a:srgbClr val="E7E6E6"/>
                    </a:solidFill>
                  </a:tcPr>
                </a:tc>
                <a:extLst>
                  <a:ext uri="{0D108BD9-81ED-4DB2-BD59-A6C34878D82A}">
                    <a16:rowId xmlns:a16="http://schemas.microsoft.com/office/drawing/2014/main" xmlns="" val="2986530509"/>
                  </a:ext>
                </a:extLst>
              </a:tr>
              <a:tr h="350084">
                <a:tc>
                  <a:txBody>
                    <a:bodyPr/>
                    <a:lstStyle/>
                    <a:p>
                      <a:pPr algn="l" fontAlgn="ctr"/>
                      <a:r>
                        <a:rPr lang="en-US" sz="1200" b="0" i="0" u="none" strike="noStrike" dirty="0">
                          <a:solidFill>
                            <a:srgbClr val="000000"/>
                          </a:solidFill>
                          <a:effectLst/>
                          <a:latin typeface="Franklin Gothic Book" panose="020B0503020102020204" pitchFamily="34" charset="0"/>
                        </a:rPr>
                        <a:t>Establishments, 2016</a:t>
                      </a:r>
                    </a:p>
                  </a:txBody>
                  <a:tcPr marL="691" marR="691" marT="691" marB="0" anchor="ctr">
                    <a:lnL>
                      <a:noFill/>
                    </a:lnL>
                    <a:lnR>
                      <a:noFill/>
                    </a:lnR>
                    <a:lnT>
                      <a:noFill/>
                    </a:lnT>
                    <a:lnB>
                      <a:noFill/>
                    </a:lnB>
                  </a:tcPr>
                </a:tc>
                <a:tc>
                  <a:txBody>
                    <a:bodyPr/>
                    <a:lstStyle/>
                    <a:p>
                      <a:pPr algn="ctr" fontAlgn="ctr"/>
                      <a:r>
                        <a:rPr lang="en-US" sz="1200" b="0" i="0" u="none" strike="noStrike" dirty="0">
                          <a:solidFill>
                            <a:srgbClr val="000000"/>
                          </a:solidFill>
                          <a:effectLst/>
                          <a:latin typeface="Franklin Gothic Book" panose="020B0503020102020204" pitchFamily="34" charset="0"/>
                        </a:rPr>
                        <a:t>207</a:t>
                      </a:r>
                    </a:p>
                  </a:txBody>
                  <a:tcPr marL="691" marR="691" marT="691" marB="0" anchor="ctr">
                    <a:lnL>
                      <a:noFill/>
                    </a:lnL>
                    <a:lnR>
                      <a:noFill/>
                    </a:lnR>
                    <a:lnT>
                      <a:noFill/>
                    </a:lnT>
                    <a:lnB>
                      <a:noFill/>
                    </a:lnB>
                    <a:solidFill>
                      <a:srgbClr val="E7E6E6"/>
                    </a:solidFill>
                  </a:tcPr>
                </a:tc>
                <a:extLst>
                  <a:ext uri="{0D108BD9-81ED-4DB2-BD59-A6C34878D82A}">
                    <a16:rowId xmlns:a16="http://schemas.microsoft.com/office/drawing/2014/main" xmlns="" val="3841228890"/>
                  </a:ext>
                </a:extLst>
              </a:tr>
              <a:tr h="350084">
                <a:tc>
                  <a:txBody>
                    <a:bodyPr/>
                    <a:lstStyle/>
                    <a:p>
                      <a:pPr algn="l" fontAlgn="ctr"/>
                      <a:r>
                        <a:rPr lang="en-US" sz="1200" b="0" i="0" u="none" strike="noStrike" dirty="0">
                          <a:solidFill>
                            <a:srgbClr val="000000"/>
                          </a:solidFill>
                          <a:effectLst/>
                          <a:latin typeface="Franklin Gothic Book" panose="020B0503020102020204" pitchFamily="34" charset="0"/>
                        </a:rPr>
                        <a:t>Contribution by counties</a:t>
                      </a:r>
                    </a:p>
                  </a:txBody>
                  <a:tcPr marL="691" marR="691" marT="69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Franklin Gothic Book" panose="020B0503020102020204" pitchFamily="34" charset="0"/>
                        </a:rPr>
                        <a:t>6</a:t>
                      </a:r>
                    </a:p>
                  </a:txBody>
                  <a:tcPr marL="691" marR="691" marT="691" marB="0" anchor="ctr">
                    <a:lnL>
                      <a:noFill/>
                    </a:lnL>
                    <a:lnR>
                      <a:noFill/>
                    </a:lnR>
                    <a:lnT>
                      <a:noFill/>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3800333374"/>
                  </a:ext>
                </a:extLst>
              </a:tr>
              <a:tr h="827221">
                <a:tc>
                  <a:txBody>
                    <a:bodyPr/>
                    <a:lstStyle/>
                    <a:p>
                      <a:pPr algn="l" fontAlgn="ctr"/>
                      <a:r>
                        <a:rPr lang="en-US" sz="1200" b="0" i="0" u="none" strike="noStrike" dirty="0">
                          <a:solidFill>
                            <a:srgbClr val="000000"/>
                          </a:solidFill>
                          <a:effectLst/>
                          <a:latin typeface="Franklin Gothic Book" panose="020B0503020102020204" pitchFamily="34" charset="0"/>
                        </a:rPr>
                        <a:t>Business input</a:t>
                      </a:r>
                    </a:p>
                  </a:txBody>
                  <a:tcPr marL="691" marR="691" marT="69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Franklin Gothic Book" panose="020B0503020102020204" pitchFamily="34" charset="0"/>
                        </a:rPr>
                        <a:t>Seek input from businesses on how they can strengthen their connections to the key clusters, especially providing products and services now being imported from outside the region. </a:t>
                      </a:r>
                    </a:p>
                  </a:txBody>
                  <a:tcPr marL="691" marR="691" marT="69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36687475"/>
                  </a:ext>
                </a:extLst>
              </a:tr>
              <a:tr h="350084">
                <a:tc>
                  <a:txBody>
                    <a:bodyPr/>
                    <a:lstStyle/>
                    <a:p>
                      <a:pPr algn="l" fontAlgn="ctr"/>
                      <a:r>
                        <a:rPr lang="en-US" sz="1200" b="0" i="0" u="none" strike="noStrike" dirty="0">
                          <a:solidFill>
                            <a:srgbClr val="000000"/>
                          </a:solidFill>
                          <a:effectLst/>
                          <a:latin typeface="Franklin Gothic Book" panose="020B0503020102020204" pitchFamily="34" charset="0"/>
                        </a:rPr>
                        <a:t>Resident’s value</a:t>
                      </a:r>
                    </a:p>
                  </a:txBody>
                  <a:tcPr marL="691" marR="691" marT="69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Franklin Gothic Book" panose="020B0503020102020204" pitchFamily="34" charset="0"/>
                        </a:rPr>
                        <a:t>Review Civic Forum Input from Residents</a:t>
                      </a:r>
                    </a:p>
                  </a:txBody>
                  <a:tcPr marL="691" marR="691" marT="69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57582951"/>
                  </a:ext>
                </a:extLst>
              </a:tr>
            </a:tbl>
          </a:graphicData>
        </a:graphic>
      </p:graphicFrame>
      <p:sp>
        <p:nvSpPr>
          <p:cNvPr id="5" name="object 4"/>
          <p:cNvSpPr>
            <a:spLocks/>
          </p:cNvSpPr>
          <p:nvPr/>
        </p:nvSpPr>
        <p:spPr bwMode="auto">
          <a:xfrm>
            <a:off x="5922963" y="6254750"/>
            <a:ext cx="1228725" cy="0"/>
          </a:xfrm>
          <a:custGeom>
            <a:avLst/>
            <a:gdLst>
              <a:gd name="T0" fmla="*/ 0 w 1229995"/>
              <a:gd name="T1" fmla="*/ 1229867 w 1229995"/>
            </a:gdLst>
            <a:ahLst/>
            <a:cxnLst>
              <a:cxn ang="0">
                <a:pos x="T0" y="0"/>
              </a:cxn>
              <a:cxn ang="0">
                <a:pos x="T1" y="0"/>
              </a:cxn>
            </a:cxnLst>
            <a:rect l="0" t="0" r="r" b="b"/>
            <a:pathLst>
              <a:path w="1229995">
                <a:moveTo>
                  <a:pt x="0" y="0"/>
                </a:moveTo>
                <a:lnTo>
                  <a:pt x="1229867"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6" name="object 5"/>
          <p:cNvSpPr>
            <a:spLocks/>
          </p:cNvSpPr>
          <p:nvPr/>
        </p:nvSpPr>
        <p:spPr bwMode="auto">
          <a:xfrm>
            <a:off x="3303588" y="6251575"/>
            <a:ext cx="1228725" cy="0"/>
          </a:xfrm>
          <a:custGeom>
            <a:avLst/>
            <a:gdLst>
              <a:gd name="T0" fmla="*/ 0 w 1228725"/>
              <a:gd name="T1" fmla="*/ 1228343 w 1228725"/>
            </a:gdLst>
            <a:ahLst/>
            <a:cxnLst>
              <a:cxn ang="0">
                <a:pos x="T0" y="0"/>
              </a:cxn>
              <a:cxn ang="0">
                <a:pos x="T1" y="0"/>
              </a:cxn>
            </a:cxnLst>
            <a:rect l="0" t="0" r="r" b="b"/>
            <a:pathLst>
              <a:path w="1228725">
                <a:moveTo>
                  <a:pt x="0" y="0"/>
                </a:moveTo>
                <a:lnTo>
                  <a:pt x="1228343"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7" name="object 6"/>
          <p:cNvSpPr>
            <a:spLocks/>
          </p:cNvSpPr>
          <p:nvPr/>
        </p:nvSpPr>
        <p:spPr bwMode="auto">
          <a:xfrm>
            <a:off x="46116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8" name="object 7"/>
          <p:cNvSpPr>
            <a:spLocks/>
          </p:cNvSpPr>
          <p:nvPr/>
        </p:nvSpPr>
        <p:spPr bwMode="auto">
          <a:xfrm>
            <a:off x="7229475"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9" name="object 8"/>
          <p:cNvSpPr>
            <a:spLocks/>
          </p:cNvSpPr>
          <p:nvPr/>
        </p:nvSpPr>
        <p:spPr bwMode="auto">
          <a:xfrm>
            <a:off x="685800"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0" name="object 9"/>
          <p:cNvSpPr>
            <a:spLocks/>
          </p:cNvSpPr>
          <p:nvPr/>
        </p:nvSpPr>
        <p:spPr bwMode="auto">
          <a:xfrm>
            <a:off x="33035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208B9C"/>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1" name="object 10"/>
          <p:cNvSpPr>
            <a:spLocks/>
          </p:cNvSpPr>
          <p:nvPr/>
        </p:nvSpPr>
        <p:spPr bwMode="auto">
          <a:xfrm>
            <a:off x="3343894" y="6132512"/>
            <a:ext cx="223837" cy="119063"/>
          </a:xfrm>
          <a:custGeom>
            <a:avLst/>
            <a:gdLst>
              <a:gd name="T0" fmla="*/ 112014 w 224155"/>
              <a:gd name="T1" fmla="*/ 0 h 119379"/>
              <a:gd name="T2" fmla="*/ 0 w 224155"/>
              <a:gd name="T3" fmla="*/ 118872 h 119379"/>
              <a:gd name="T4" fmla="*/ 224028 w 224155"/>
              <a:gd name="T5" fmla="*/ 118872 h 119379"/>
              <a:gd name="T6" fmla="*/ 112014 w 224155"/>
              <a:gd name="T7" fmla="*/ 0 h 119379"/>
            </a:gdLst>
            <a:ahLst/>
            <a:cxnLst>
              <a:cxn ang="0">
                <a:pos x="T0" y="T1"/>
              </a:cxn>
              <a:cxn ang="0">
                <a:pos x="T2" y="T3"/>
              </a:cxn>
              <a:cxn ang="0">
                <a:pos x="T4" y="T5"/>
              </a:cxn>
              <a:cxn ang="0">
                <a:pos x="T6" y="T7"/>
              </a:cxn>
            </a:cxnLst>
            <a:rect l="0" t="0" r="r" b="b"/>
            <a:pathLst>
              <a:path w="224155" h="119379">
                <a:moveTo>
                  <a:pt x="112014" y="0"/>
                </a:moveTo>
                <a:lnTo>
                  <a:pt x="0" y="118872"/>
                </a:lnTo>
                <a:lnTo>
                  <a:pt x="224028" y="118872"/>
                </a:lnTo>
                <a:lnTo>
                  <a:pt x="112014" y="0"/>
                </a:lnTo>
                <a:close/>
              </a:path>
            </a:pathLst>
          </a:custGeom>
          <a:solidFill>
            <a:srgbClr val="208B9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12" name="Rectangle 11"/>
          <p:cNvSpPr/>
          <p:nvPr/>
        </p:nvSpPr>
        <p:spPr>
          <a:xfrm>
            <a:off x="609600" y="6550761"/>
            <a:ext cx="4434868" cy="215444"/>
          </a:xfrm>
          <a:prstGeom prst="rect">
            <a:avLst/>
          </a:prstGeom>
        </p:spPr>
        <p:txBody>
          <a:bodyPr wrap="none">
            <a:spAutoFit/>
          </a:bodyPr>
          <a:lstStyle/>
          <a:p>
            <a:pPr marL="12700" eaLnBrk="1" fontAlgn="auto" hangingPunct="1">
              <a:spcBef>
                <a:spcPts val="204"/>
              </a:spcBef>
              <a:spcAft>
                <a:spcPts val="0"/>
              </a:spcAft>
              <a:defRPr/>
            </a:pPr>
            <a:r>
              <a:rPr lang="en-US" sz="800" spc="-5" dirty="0">
                <a:solidFill>
                  <a:srgbClr val="808080"/>
                </a:solidFill>
                <a:latin typeface="Franklin Gothic Book"/>
                <a:cs typeface="Franklin Gothic Book"/>
              </a:rPr>
              <a:t>Source:</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EMSI</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Class</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of</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Worker</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2017.3</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(QCEW,</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non</a:t>
            </a:r>
            <a:r>
              <a:rPr lang="en-US" sz="800" spc="90" dirty="0">
                <a:solidFill>
                  <a:srgbClr val="808080"/>
                </a:solidFill>
                <a:latin typeface="Franklin Gothic Book"/>
                <a:cs typeface="Franklin Gothic Book"/>
              </a:rPr>
              <a:t> </a:t>
            </a:r>
            <a:r>
              <a:rPr lang="en-US" sz="800" dirty="0">
                <a:solidFill>
                  <a:srgbClr val="808080"/>
                </a:solidFill>
                <a:latin typeface="Franklin Gothic Book"/>
                <a:cs typeface="Franklin Gothic Book"/>
              </a:rPr>
              <a:t>-QCEW,</a:t>
            </a:r>
            <a:r>
              <a:rPr lang="en-US" sz="800" spc="-25" dirty="0">
                <a:solidFill>
                  <a:srgbClr val="808080"/>
                </a:solidFill>
                <a:latin typeface="Franklin Gothic Book"/>
                <a:cs typeface="Franklin Gothic Book"/>
              </a:rPr>
              <a:t> </a:t>
            </a:r>
            <a:r>
              <a:rPr lang="en-US" sz="800" dirty="0">
                <a:solidFill>
                  <a:srgbClr val="808080"/>
                </a:solidFill>
                <a:latin typeface="Franklin Gothic Book"/>
                <a:cs typeface="Franklin Gothic Book"/>
              </a:rPr>
              <a:t>self-employed</a:t>
            </a:r>
            <a:r>
              <a:rPr lang="en-US" sz="800" spc="-4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and</a:t>
            </a:r>
            <a:r>
              <a:rPr lang="en-US" sz="800" dirty="0">
                <a:solidFill>
                  <a:srgbClr val="808080"/>
                </a:solidFill>
                <a:latin typeface="Franklin Gothic Book"/>
                <a:cs typeface="Franklin Gothic Book"/>
              </a:rPr>
              <a:t> extended</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proprietors).</a:t>
            </a:r>
            <a:endParaRPr lang="en-US" sz="800" dirty="0">
              <a:solidFill>
                <a:prstClr val="black"/>
              </a:solidFill>
              <a:latin typeface="Franklin Gothic Book"/>
              <a:cs typeface="Franklin Gothic Book"/>
            </a:endParaRPr>
          </a:p>
        </p:txBody>
      </p:sp>
      <p:sp>
        <p:nvSpPr>
          <p:cNvPr id="13" name="object 8"/>
          <p:cNvSpPr>
            <a:spLocks/>
          </p:cNvSpPr>
          <p:nvPr/>
        </p:nvSpPr>
        <p:spPr bwMode="auto">
          <a:xfrm>
            <a:off x="1981200"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4" name="TextBox 13"/>
          <p:cNvSpPr txBox="1"/>
          <p:nvPr/>
        </p:nvSpPr>
        <p:spPr>
          <a:xfrm>
            <a:off x="1960431" y="6288922"/>
            <a:ext cx="2438400" cy="297517"/>
          </a:xfrm>
          <a:prstGeom prst="rect">
            <a:avLst/>
          </a:prstGeom>
          <a:noFill/>
        </p:spPr>
        <p:txBody>
          <a:bodyPr wrap="square" lIns="0" rIns="0" rtlCol="0">
            <a:spAutoFit/>
          </a:bodyPr>
          <a:lstStyle/>
          <a:p>
            <a:pPr marL="1328420" eaLnBrk="1" fontAlgn="auto" hangingPunct="1">
              <a:lnSpc>
                <a:spcPts val="1550"/>
              </a:lnSpc>
              <a:spcBef>
                <a:spcPts val="0"/>
              </a:spcBef>
              <a:spcAft>
                <a:spcPts val="0"/>
              </a:spcAft>
              <a:defRPr/>
            </a:pPr>
            <a:r>
              <a:rPr lang="en-US" sz="1300" b="1" spc="-5" dirty="0">
                <a:solidFill>
                  <a:srgbClr val="208B9C"/>
                </a:solidFill>
                <a:latin typeface="Franklin Gothic Book" panose="020B0503020102020204" pitchFamily="34" charset="0"/>
                <a:cs typeface="Franklin Gothic Demi Cond"/>
              </a:rPr>
              <a:t>Section 03</a:t>
            </a:r>
            <a:endParaRPr lang="en-US" sz="1300" b="1" spc="-5" dirty="0">
              <a:solidFill>
                <a:srgbClr val="208B9C"/>
              </a:solidFill>
              <a:latin typeface="Franklin Gothic Book" panose="020B0503020102020204" pitchFamily="34" charset="0"/>
              <a:cs typeface="Franklin Gothic Demi Cond"/>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04963" y="2940050"/>
            <a:ext cx="746125" cy="254000"/>
          </a:xfrm>
          <a:prstGeom prst="rect">
            <a:avLst/>
          </a:prstGeom>
        </p:spPr>
        <p:txBody>
          <a:bodyPr lIns="0" tIns="12700" rIns="0" bIns="0">
            <a:spAutoFit/>
          </a:bodyPr>
          <a:lstStyle/>
          <a:p>
            <a:pPr marL="12700" eaLnBrk="1" fontAlgn="auto" hangingPunct="1">
              <a:spcBef>
                <a:spcPts val="100"/>
              </a:spcBef>
              <a:spcAft>
                <a:spcPts val="0"/>
              </a:spcAft>
              <a:defRPr/>
            </a:pPr>
            <a:r>
              <a:rPr sz="1500" dirty="0">
                <a:latin typeface="Franklin Gothic Book"/>
                <a:cs typeface="Franklin Gothic Book"/>
              </a:rPr>
              <a:t>O</a:t>
            </a:r>
            <a:r>
              <a:rPr sz="1500" spc="-30" dirty="0">
                <a:latin typeface="Franklin Gothic Book"/>
                <a:cs typeface="Franklin Gothic Book"/>
              </a:rPr>
              <a:t>v</a:t>
            </a:r>
            <a:r>
              <a:rPr sz="1500" spc="-5" dirty="0">
                <a:latin typeface="Franklin Gothic Book"/>
                <a:cs typeface="Franklin Gothic Book"/>
              </a:rPr>
              <a:t>e</a:t>
            </a:r>
            <a:r>
              <a:rPr sz="1500" spc="25" dirty="0">
                <a:latin typeface="Franklin Gothic Book"/>
                <a:cs typeface="Franklin Gothic Book"/>
              </a:rPr>
              <a:t>r</a:t>
            </a:r>
            <a:r>
              <a:rPr sz="1500" spc="-5" dirty="0">
                <a:latin typeface="Franklin Gothic Book"/>
                <a:cs typeface="Franklin Gothic Book"/>
              </a:rPr>
              <a:t>v</a:t>
            </a:r>
            <a:r>
              <a:rPr sz="1500" dirty="0">
                <a:latin typeface="Franklin Gothic Book"/>
                <a:cs typeface="Franklin Gothic Book"/>
              </a:rPr>
              <a:t>i</a:t>
            </a:r>
            <a:r>
              <a:rPr sz="1500" spc="-25" dirty="0">
                <a:latin typeface="Franklin Gothic Book"/>
                <a:cs typeface="Franklin Gothic Book"/>
              </a:rPr>
              <a:t>e</a:t>
            </a:r>
            <a:r>
              <a:rPr sz="1500" dirty="0">
                <a:latin typeface="Franklin Gothic Book"/>
                <a:cs typeface="Franklin Gothic Book"/>
              </a:rPr>
              <a:t>w</a:t>
            </a:r>
          </a:p>
        </p:txBody>
      </p:sp>
      <p:sp>
        <p:nvSpPr>
          <p:cNvPr id="3" name="object 3"/>
          <p:cNvSpPr txBox="1">
            <a:spLocks noGrp="1"/>
          </p:cNvSpPr>
          <p:nvPr>
            <p:ph type="title"/>
          </p:nvPr>
        </p:nvSpPr>
        <p:spPr>
          <a:xfrm>
            <a:off x="673100" y="2649538"/>
            <a:ext cx="674688" cy="1854200"/>
          </a:xfrm>
        </p:spPr>
        <p:txBody>
          <a:bodyPr tIns="165100" rtlCol="0"/>
          <a:lstStyle/>
          <a:p>
            <a:pPr marL="12700" eaLnBrk="1" fontAlgn="auto" hangingPunct="1">
              <a:spcBef>
                <a:spcPts val="1300"/>
              </a:spcBef>
              <a:spcAft>
                <a:spcPts val="0"/>
              </a:spcAft>
              <a:defRPr/>
            </a:pPr>
            <a:r>
              <a:rPr sz="5000" spc="-155" dirty="0"/>
              <a:t>01</a:t>
            </a:r>
            <a:r>
              <a:rPr sz="5000" dirty="0"/>
              <a:t/>
            </a:r>
            <a:br>
              <a:rPr sz="5000" dirty="0"/>
            </a:br>
            <a:r>
              <a:rPr sz="5000" spc="-10" dirty="0"/>
              <a:t>02</a:t>
            </a:r>
            <a:endParaRPr sz="5000" dirty="0"/>
          </a:p>
        </p:txBody>
      </p:sp>
      <p:sp>
        <p:nvSpPr>
          <p:cNvPr id="4" name="object 4"/>
          <p:cNvSpPr txBox="1"/>
          <p:nvPr/>
        </p:nvSpPr>
        <p:spPr>
          <a:xfrm>
            <a:off x="673100" y="631825"/>
            <a:ext cx="1423988" cy="285750"/>
          </a:xfrm>
          <a:prstGeom prst="rect">
            <a:avLst/>
          </a:prstGeom>
        </p:spPr>
        <p:txBody>
          <a:bodyPr lIns="0" tIns="13335" rIns="0" bIns="0">
            <a:spAutoFit/>
          </a:bodyPr>
          <a:lstStyle/>
          <a:p>
            <a:pPr marL="12700" eaLnBrk="1" fontAlgn="auto" hangingPunct="1">
              <a:spcBef>
                <a:spcPts val="105"/>
              </a:spcBef>
              <a:spcAft>
                <a:spcPts val="0"/>
              </a:spcAft>
              <a:defRPr/>
            </a:pPr>
            <a:r>
              <a:rPr sz="1700" b="1" spc="-15" dirty="0">
                <a:solidFill>
                  <a:srgbClr val="208B9C"/>
                </a:solidFill>
                <a:latin typeface="Franklin Gothic Demi Cond"/>
                <a:cs typeface="Franklin Gothic Demi Cond"/>
              </a:rPr>
              <a:t>Table </a:t>
            </a:r>
            <a:r>
              <a:rPr sz="1700" b="1" spc="-5" dirty="0">
                <a:solidFill>
                  <a:srgbClr val="208B9C"/>
                </a:solidFill>
                <a:latin typeface="Franklin Gothic Demi Cond"/>
                <a:cs typeface="Franklin Gothic Demi Cond"/>
              </a:rPr>
              <a:t>of</a:t>
            </a:r>
            <a:r>
              <a:rPr sz="1700" b="1" spc="-55" dirty="0">
                <a:solidFill>
                  <a:srgbClr val="208B9C"/>
                </a:solidFill>
                <a:latin typeface="Franklin Gothic Demi Cond"/>
                <a:cs typeface="Franklin Gothic Demi Cond"/>
              </a:rPr>
              <a:t> </a:t>
            </a:r>
            <a:r>
              <a:rPr sz="1700" b="1" spc="-5" dirty="0">
                <a:solidFill>
                  <a:srgbClr val="208B9C"/>
                </a:solidFill>
                <a:latin typeface="Franklin Gothic Demi Cond"/>
                <a:cs typeface="Franklin Gothic Demi Cond"/>
              </a:rPr>
              <a:t>contents</a:t>
            </a:r>
            <a:endParaRPr sz="1700" dirty="0">
              <a:latin typeface="Franklin Gothic Demi Cond"/>
              <a:cs typeface="Franklin Gothic Demi Cond"/>
            </a:endParaRPr>
          </a:p>
        </p:txBody>
      </p:sp>
      <p:sp>
        <p:nvSpPr>
          <p:cNvPr id="5" name="object 5"/>
          <p:cNvSpPr txBox="1"/>
          <p:nvPr/>
        </p:nvSpPr>
        <p:spPr>
          <a:xfrm>
            <a:off x="1595438" y="3894138"/>
            <a:ext cx="1839912" cy="474489"/>
          </a:xfrm>
          <a:prstGeom prst="rect">
            <a:avLst/>
          </a:prstGeom>
        </p:spPr>
        <p:txBody>
          <a:bodyPr lIns="0" tIns="12700" rIns="0" bIns="0">
            <a:spAutoFit/>
          </a:bodyPr>
          <a:lstStyle/>
          <a:p>
            <a:pPr marL="12700" eaLnBrk="1" fontAlgn="auto" hangingPunct="1">
              <a:spcBef>
                <a:spcPts val="100"/>
              </a:spcBef>
              <a:spcAft>
                <a:spcPts val="0"/>
              </a:spcAft>
              <a:defRPr/>
            </a:pPr>
            <a:r>
              <a:rPr sz="1500" spc="-30" dirty="0">
                <a:latin typeface="Franklin Gothic Book" panose="020B0503020102020204" pitchFamily="34" charset="0"/>
                <a:cs typeface="Calibri"/>
              </a:rPr>
              <a:t>Target </a:t>
            </a:r>
            <a:r>
              <a:rPr sz="1500" spc="-5" dirty="0">
                <a:latin typeface="Franklin Gothic Book" panose="020B0503020102020204" pitchFamily="34" charset="0"/>
                <a:cs typeface="Calibri"/>
              </a:rPr>
              <a:t>Industry</a:t>
            </a:r>
            <a:r>
              <a:rPr sz="1500" spc="-55" dirty="0">
                <a:latin typeface="Franklin Gothic Book" panose="020B0503020102020204" pitchFamily="34" charset="0"/>
                <a:cs typeface="Calibri"/>
              </a:rPr>
              <a:t> </a:t>
            </a:r>
            <a:r>
              <a:rPr sz="1500" spc="-10" dirty="0">
                <a:latin typeface="Franklin Gothic Book" panose="020B0503020102020204" pitchFamily="34" charset="0"/>
                <a:cs typeface="Calibri"/>
              </a:rPr>
              <a:t>Clusters</a:t>
            </a:r>
            <a:endParaRPr sz="1500" dirty="0">
              <a:latin typeface="Franklin Gothic Book" panose="020B0503020102020204" pitchFamily="34" charset="0"/>
              <a:cs typeface="Calibri"/>
            </a:endParaRPr>
          </a:p>
        </p:txBody>
      </p:sp>
      <p:sp>
        <p:nvSpPr>
          <p:cNvPr id="6" name="object 6"/>
          <p:cNvSpPr txBox="1"/>
          <p:nvPr/>
        </p:nvSpPr>
        <p:spPr>
          <a:xfrm>
            <a:off x="673100" y="4630738"/>
            <a:ext cx="674688" cy="787400"/>
          </a:xfrm>
          <a:prstGeom prst="rect">
            <a:avLst/>
          </a:prstGeom>
        </p:spPr>
        <p:txBody>
          <a:bodyPr lIns="0" tIns="12700" rIns="0" bIns="0">
            <a:spAutoFit/>
          </a:bodyPr>
          <a:lstStyle/>
          <a:p>
            <a:pPr marL="12700" eaLnBrk="1" fontAlgn="auto" hangingPunct="1">
              <a:spcBef>
                <a:spcPts val="100"/>
              </a:spcBef>
              <a:spcAft>
                <a:spcPts val="0"/>
              </a:spcAft>
              <a:defRPr/>
            </a:pPr>
            <a:r>
              <a:rPr sz="5000" b="1" spc="-10" dirty="0">
                <a:solidFill>
                  <a:srgbClr val="208B9C"/>
                </a:solidFill>
                <a:latin typeface="Franklin Gothic Demi Cond"/>
                <a:cs typeface="Franklin Gothic Demi Cond"/>
              </a:rPr>
              <a:t>03</a:t>
            </a:r>
            <a:endParaRPr sz="5000" dirty="0">
              <a:latin typeface="Franklin Gothic Demi Cond"/>
              <a:cs typeface="Franklin Gothic Demi Cond"/>
            </a:endParaRPr>
          </a:p>
        </p:txBody>
      </p:sp>
      <p:sp>
        <p:nvSpPr>
          <p:cNvPr id="7" name="object 7"/>
          <p:cNvSpPr txBox="1"/>
          <p:nvPr/>
        </p:nvSpPr>
        <p:spPr>
          <a:xfrm>
            <a:off x="1595438" y="4808538"/>
            <a:ext cx="2224087" cy="474489"/>
          </a:xfrm>
          <a:prstGeom prst="rect">
            <a:avLst/>
          </a:prstGeom>
        </p:spPr>
        <p:txBody>
          <a:bodyPr lIns="0" tIns="12700" rIns="0" bIns="0">
            <a:spAutoFit/>
          </a:bodyPr>
          <a:lstStyle/>
          <a:p>
            <a:pPr marL="12700" eaLnBrk="1" fontAlgn="auto" hangingPunct="1">
              <a:spcBef>
                <a:spcPts val="100"/>
              </a:spcBef>
              <a:spcAft>
                <a:spcPts val="0"/>
              </a:spcAft>
              <a:defRPr/>
            </a:pPr>
            <a:r>
              <a:rPr sz="1500" spc="-5" dirty="0">
                <a:latin typeface="Franklin Gothic Book" panose="020B0503020102020204" pitchFamily="34" charset="0"/>
                <a:cs typeface="Calibri"/>
              </a:rPr>
              <a:t>Industry Cluster</a:t>
            </a:r>
            <a:r>
              <a:rPr sz="1500" spc="-95" dirty="0">
                <a:latin typeface="Franklin Gothic Book" panose="020B0503020102020204" pitchFamily="34" charset="0"/>
                <a:cs typeface="Calibri"/>
              </a:rPr>
              <a:t> </a:t>
            </a:r>
            <a:r>
              <a:rPr sz="1500" dirty="0">
                <a:latin typeface="Franklin Gothic Book" panose="020B0503020102020204" pitchFamily="34" charset="0"/>
                <a:cs typeface="Calibri"/>
              </a:rPr>
              <a:t>Comparison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object 2"/>
          <p:cNvSpPr>
            <a:spLocks/>
          </p:cNvSpPr>
          <p:nvPr/>
        </p:nvSpPr>
        <p:spPr bwMode="auto">
          <a:xfrm>
            <a:off x="0" y="0"/>
            <a:ext cx="9144000" cy="6858000"/>
          </a:xfrm>
          <a:custGeom>
            <a:avLst/>
            <a:gdLst>
              <a:gd name="T0" fmla="*/ 0 w 9144000"/>
              <a:gd name="T1" fmla="*/ 6858000 h 6858000"/>
              <a:gd name="T2" fmla="*/ 9144000 w 9144000"/>
              <a:gd name="T3" fmla="*/ 6858000 h 6858000"/>
              <a:gd name="T4" fmla="*/ 9144000 w 9144000"/>
              <a:gd name="T5" fmla="*/ 0 h 6858000"/>
              <a:gd name="T6" fmla="*/ 0 w 9144000"/>
              <a:gd name="T7" fmla="*/ 0 h 6858000"/>
              <a:gd name="T8" fmla="*/ 0 w 9144000"/>
              <a:gd name="T9" fmla="*/ 6858000 h 6858000"/>
            </a:gdLst>
            <a:ahLst/>
            <a:cxnLst>
              <a:cxn ang="0">
                <a:pos x="T0" y="T1"/>
              </a:cxn>
              <a:cxn ang="0">
                <a:pos x="T2" y="T3"/>
              </a:cxn>
              <a:cxn ang="0">
                <a:pos x="T4" y="T5"/>
              </a:cxn>
              <a:cxn ang="0">
                <a:pos x="T6" y="T7"/>
              </a:cxn>
              <a:cxn ang="0">
                <a:pos x="T8" y="T9"/>
              </a:cxn>
            </a:cxnLst>
            <a:rect l="0" t="0" r="r" b="b"/>
            <a:pathLst>
              <a:path w="9144000" h="6858000">
                <a:moveTo>
                  <a:pt x="0" y="6858000"/>
                </a:moveTo>
                <a:lnTo>
                  <a:pt x="9144000" y="6858000"/>
                </a:lnTo>
                <a:lnTo>
                  <a:pt x="9144000" y="0"/>
                </a:lnTo>
                <a:lnTo>
                  <a:pt x="0" y="0"/>
                </a:lnTo>
                <a:lnTo>
                  <a:pt x="0" y="6858000"/>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3" name="object 3"/>
          <p:cNvSpPr txBox="1">
            <a:spLocks noGrp="1"/>
          </p:cNvSpPr>
          <p:nvPr>
            <p:ph type="title"/>
          </p:nvPr>
        </p:nvSpPr>
        <p:spPr>
          <a:xfrm>
            <a:off x="2181225" y="2617788"/>
            <a:ext cx="3095625" cy="1735137"/>
          </a:xfrm>
        </p:spPr>
        <p:txBody>
          <a:bodyPr tIns="12700"/>
          <a:lstStyle/>
          <a:p>
            <a:pPr algn="r" eaLnBrk="1" hangingPunct="1">
              <a:lnSpc>
                <a:spcPts val="6725"/>
              </a:lnSpc>
            </a:pPr>
            <a:r>
              <a:rPr lang="en-US" altLang="en-US" sz="6600" b="0" smtClean="0">
                <a:solidFill>
                  <a:srgbClr val="3E3E3E"/>
                </a:solidFill>
                <a:latin typeface="Franklin Gothic Book" panose="020B0503020102020204" pitchFamily="34" charset="0"/>
                <a:ea typeface="Franklin Gothic Book" panose="020B0503020102020204" pitchFamily="34" charset="0"/>
                <a:cs typeface="Franklin Gothic Book" panose="020B0503020102020204" pitchFamily="34" charset="0"/>
              </a:rPr>
              <a:t>01</a:t>
            </a:r>
            <a:r>
              <a:rPr lang="en-US" altLang="en-US" sz="6600" smtClean="0">
                <a:latin typeface="Franklin Gothic Book" panose="020B0503020102020204" pitchFamily="34" charset="0"/>
                <a:ea typeface="Franklin Gothic Book" panose="020B0503020102020204" pitchFamily="34" charset="0"/>
                <a:cs typeface="Franklin Gothic Book" panose="020B0503020102020204" pitchFamily="34" charset="0"/>
              </a:rPr>
              <a:t/>
            </a:r>
            <a:br>
              <a:rPr lang="en-US" altLang="en-US" sz="6600" smtClean="0">
                <a:latin typeface="Franklin Gothic Book" panose="020B0503020102020204" pitchFamily="34" charset="0"/>
                <a:ea typeface="Franklin Gothic Book" panose="020B0503020102020204" pitchFamily="34" charset="0"/>
                <a:cs typeface="Franklin Gothic Book" panose="020B0503020102020204" pitchFamily="34" charset="0"/>
              </a:rPr>
            </a:br>
            <a:r>
              <a:rPr lang="en-US" altLang="en-US" sz="6600" b="0" smtClean="0">
                <a:solidFill>
                  <a:srgbClr val="3E3E3E"/>
                </a:solidFill>
                <a:latin typeface="Franklin Gothic Book" panose="020B0503020102020204" pitchFamily="34" charset="0"/>
                <a:ea typeface="Franklin Gothic Book" panose="020B0503020102020204" pitchFamily="34" charset="0"/>
                <a:cs typeface="Franklin Gothic Book" panose="020B0503020102020204" pitchFamily="34" charset="0"/>
              </a:rPr>
              <a:t>overview</a:t>
            </a:r>
            <a:endParaRPr lang="en-US" altLang="en-US" sz="6600" smtClean="0">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8196" name="object 4"/>
          <p:cNvSpPr>
            <a:spLocks/>
          </p:cNvSpPr>
          <p:nvPr/>
        </p:nvSpPr>
        <p:spPr bwMode="auto">
          <a:xfrm>
            <a:off x="5715000" y="2627313"/>
            <a:ext cx="0" cy="1828800"/>
          </a:xfrm>
          <a:custGeom>
            <a:avLst/>
            <a:gdLst>
              <a:gd name="T0" fmla="*/ 0 h 1828800"/>
              <a:gd name="T1" fmla="*/ 1828800 h 1828800"/>
            </a:gdLst>
            <a:ahLst/>
            <a:cxnLst>
              <a:cxn ang="0">
                <a:pos x="0" y="T0"/>
              </a:cxn>
              <a:cxn ang="0">
                <a:pos x="0" y="T1"/>
              </a:cxn>
            </a:cxnLst>
            <a:rect l="0" t="0" r="r" b="b"/>
            <a:pathLst>
              <a:path h="1828800">
                <a:moveTo>
                  <a:pt x="0" y="0"/>
                </a:moveTo>
                <a:lnTo>
                  <a:pt x="0" y="1828800"/>
                </a:lnTo>
              </a:path>
            </a:pathLst>
          </a:custGeom>
          <a:noFill/>
          <a:ln w="9144">
            <a:solidFill>
              <a:srgbClr val="595958"/>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5" name="object 5"/>
          <p:cNvSpPr txBox="1"/>
          <p:nvPr/>
        </p:nvSpPr>
        <p:spPr>
          <a:xfrm>
            <a:off x="5919089" y="2514600"/>
            <a:ext cx="1349375" cy="2292294"/>
          </a:xfrm>
          <a:prstGeom prst="rect">
            <a:avLst/>
          </a:prstGeom>
        </p:spPr>
        <p:txBody>
          <a:bodyPr lIns="0" tIns="12065" rIns="0" bIns="0">
            <a:spAutoFit/>
          </a:bodyPr>
          <a:lstStyle/>
          <a:p>
            <a:pPr marL="12700" eaLnBrk="1" fontAlgn="auto" hangingPunct="1">
              <a:lnSpc>
                <a:spcPct val="150000"/>
              </a:lnSpc>
              <a:spcBef>
                <a:spcPts val="95"/>
              </a:spcBef>
              <a:spcAft>
                <a:spcPts val="0"/>
              </a:spcAft>
              <a:defRPr/>
            </a:pPr>
            <a:r>
              <a:rPr lang="en-US" sz="1600" spc="-5" dirty="0" smtClean="0">
                <a:solidFill>
                  <a:srgbClr val="208B9C"/>
                </a:solidFill>
                <a:latin typeface="Franklin Gothic Demi Cond"/>
                <a:cs typeface="Franklin Gothic Demi Cond"/>
              </a:rPr>
              <a:t>Daviess, IN</a:t>
            </a:r>
            <a:endParaRPr lang="en-US" sz="1600" spc="-5" dirty="0">
              <a:solidFill>
                <a:srgbClr val="208B9C"/>
              </a:solidFill>
              <a:latin typeface="Franklin Gothic Demi Cond"/>
              <a:cs typeface="Franklin Gothic Demi Cond"/>
            </a:endParaRPr>
          </a:p>
          <a:p>
            <a:pPr marL="12700" eaLnBrk="1" fontAlgn="auto" hangingPunct="1">
              <a:lnSpc>
                <a:spcPct val="150000"/>
              </a:lnSpc>
              <a:spcBef>
                <a:spcPts val="95"/>
              </a:spcBef>
              <a:spcAft>
                <a:spcPts val="0"/>
              </a:spcAft>
              <a:defRPr/>
            </a:pPr>
            <a:r>
              <a:rPr lang="en-US" sz="1600" spc="-5" dirty="0" smtClean="0">
                <a:solidFill>
                  <a:srgbClr val="208B9C"/>
                </a:solidFill>
                <a:latin typeface="Franklin Gothic Demi Cond"/>
                <a:cs typeface="Franklin Gothic Demi Cond"/>
              </a:rPr>
              <a:t>Greene, IN</a:t>
            </a:r>
            <a:endParaRPr lang="en-US" sz="1600" spc="-5" dirty="0">
              <a:solidFill>
                <a:srgbClr val="208B9C"/>
              </a:solidFill>
              <a:latin typeface="Franklin Gothic Demi Cond"/>
              <a:cs typeface="Franklin Gothic Demi Cond"/>
            </a:endParaRPr>
          </a:p>
          <a:p>
            <a:pPr marL="12700" eaLnBrk="1" fontAlgn="auto" hangingPunct="1">
              <a:lnSpc>
                <a:spcPct val="150000"/>
              </a:lnSpc>
              <a:spcBef>
                <a:spcPts val="95"/>
              </a:spcBef>
              <a:spcAft>
                <a:spcPts val="0"/>
              </a:spcAft>
              <a:defRPr/>
            </a:pPr>
            <a:r>
              <a:rPr lang="en-US" sz="1600" spc="-5" dirty="0" smtClean="0">
                <a:solidFill>
                  <a:srgbClr val="208B9C"/>
                </a:solidFill>
                <a:latin typeface="Franklin Gothic Demi Cond"/>
                <a:cs typeface="Franklin Gothic Demi Cond"/>
              </a:rPr>
              <a:t>Knox, IN</a:t>
            </a:r>
            <a:endParaRPr lang="en-US" sz="1600" spc="-5" dirty="0">
              <a:solidFill>
                <a:srgbClr val="208B9C"/>
              </a:solidFill>
              <a:latin typeface="Franklin Gothic Demi Cond"/>
              <a:cs typeface="Franklin Gothic Demi Cond"/>
            </a:endParaRPr>
          </a:p>
          <a:p>
            <a:pPr marL="12700" eaLnBrk="1" fontAlgn="auto" hangingPunct="1">
              <a:lnSpc>
                <a:spcPct val="150000"/>
              </a:lnSpc>
              <a:spcBef>
                <a:spcPts val="95"/>
              </a:spcBef>
              <a:spcAft>
                <a:spcPts val="0"/>
              </a:spcAft>
              <a:defRPr/>
            </a:pPr>
            <a:r>
              <a:rPr lang="en-US" sz="1600" spc="-5" dirty="0" smtClean="0">
                <a:solidFill>
                  <a:srgbClr val="208B9C"/>
                </a:solidFill>
                <a:latin typeface="Franklin Gothic Demi Cond"/>
                <a:cs typeface="Franklin Gothic Demi Cond"/>
              </a:rPr>
              <a:t>Lawrence, IN</a:t>
            </a:r>
            <a:endParaRPr lang="en-US" sz="1600" spc="-5" dirty="0">
              <a:solidFill>
                <a:srgbClr val="208B9C"/>
              </a:solidFill>
              <a:latin typeface="Franklin Gothic Demi Cond"/>
              <a:cs typeface="Franklin Gothic Demi Cond"/>
            </a:endParaRPr>
          </a:p>
          <a:p>
            <a:pPr marL="12700" eaLnBrk="1" fontAlgn="auto" hangingPunct="1">
              <a:lnSpc>
                <a:spcPct val="150000"/>
              </a:lnSpc>
              <a:spcBef>
                <a:spcPts val="95"/>
              </a:spcBef>
              <a:spcAft>
                <a:spcPts val="0"/>
              </a:spcAft>
              <a:defRPr/>
            </a:pPr>
            <a:r>
              <a:rPr lang="en-US" sz="1600" spc="-5" dirty="0" smtClean="0">
                <a:solidFill>
                  <a:srgbClr val="208B9C"/>
                </a:solidFill>
                <a:latin typeface="Franklin Gothic Demi Cond"/>
                <a:cs typeface="Franklin Gothic Demi Cond"/>
              </a:rPr>
              <a:t>Martin, IN</a:t>
            </a:r>
            <a:endParaRPr lang="en-US" sz="1600" spc="-5" dirty="0" smtClean="0">
              <a:solidFill>
                <a:srgbClr val="208B9C"/>
              </a:solidFill>
              <a:latin typeface="Franklin Gothic Demi Cond"/>
              <a:cs typeface="Franklin Gothic Demi Cond"/>
            </a:endParaRPr>
          </a:p>
          <a:p>
            <a:pPr marL="12700" eaLnBrk="1" fontAlgn="auto" hangingPunct="1">
              <a:lnSpc>
                <a:spcPct val="150000"/>
              </a:lnSpc>
              <a:spcBef>
                <a:spcPts val="95"/>
              </a:spcBef>
              <a:spcAft>
                <a:spcPts val="0"/>
              </a:spcAft>
              <a:defRPr/>
            </a:pPr>
            <a:r>
              <a:rPr lang="en-US" sz="1600" spc="-5" dirty="0" smtClean="0">
                <a:solidFill>
                  <a:srgbClr val="208B9C"/>
                </a:solidFill>
                <a:latin typeface="Franklin Gothic Demi Cond"/>
                <a:cs typeface="Franklin Gothic Demi Cond"/>
              </a:rPr>
              <a:t>Dubois, IN</a:t>
            </a:r>
            <a:endParaRPr lang="en-US" sz="1600" spc="-5" dirty="0">
              <a:solidFill>
                <a:srgbClr val="208B9C"/>
              </a:solidFill>
              <a:latin typeface="Franklin Gothic Demi Cond"/>
              <a:cs typeface="Franklin Gothic Demi Cond"/>
            </a:endParaRPr>
          </a:p>
        </p:txBody>
      </p:sp>
      <p:cxnSp>
        <p:nvCxnSpPr>
          <p:cNvPr id="6" name="Straight Connector 5"/>
          <p:cNvCxnSpPr/>
          <p:nvPr/>
        </p:nvCxnSpPr>
        <p:spPr>
          <a:xfrm>
            <a:off x="5919089" y="2895600"/>
            <a:ext cx="16764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928959" y="3276600"/>
            <a:ext cx="16764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943600" y="3638177"/>
            <a:ext cx="16764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943600" y="4038600"/>
            <a:ext cx="16764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943600" y="4419600"/>
            <a:ext cx="16764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685799" y="1559346"/>
            <a:ext cx="3461055" cy="4462763"/>
          </a:xfrm>
          <a:prstGeom prst="rect">
            <a:avLst/>
          </a:prstGeom>
          <a:pattFill prst="dkUpDiag">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anchor="ctr"/>
          <a:lstStyle/>
          <a:p>
            <a:pPr algn="ctr" eaLnBrk="1" fontAlgn="auto" hangingPunct="1">
              <a:spcBef>
                <a:spcPts val="0"/>
              </a:spcBef>
              <a:spcAft>
                <a:spcPts val="0"/>
              </a:spcAft>
              <a:defRPr/>
            </a:pPr>
            <a:endParaRPr lang="en-US" sz="1400" dirty="0">
              <a:solidFill>
                <a:prstClr val="white"/>
              </a:solidFill>
              <a:latin typeface="Franklin Gothic Demi Cond" panose="020B0706030402020204" pitchFamily="34" charset="0"/>
            </a:endParaRPr>
          </a:p>
        </p:txBody>
      </p:sp>
      <p:sp>
        <p:nvSpPr>
          <p:cNvPr id="59397" name="Text Placeholder 4"/>
          <p:cNvSpPr>
            <a:spLocks noGrp="1"/>
          </p:cNvSpPr>
          <p:nvPr>
            <p:ph type="body" idx="28"/>
          </p:nvPr>
        </p:nvSpPr>
        <p:spPr>
          <a:xfrm>
            <a:off x="685800" y="605589"/>
            <a:ext cx="7772400" cy="452437"/>
          </a:xfrm>
        </p:spPr>
        <p:txBody>
          <a:bodyPr lIns="0" tIns="0" rIns="0" bIns="0"/>
          <a:lstStyle/>
          <a:p>
            <a:pPr eaLnBrk="1" hangingPunct="1">
              <a:spcBef>
                <a:spcPct val="0"/>
              </a:spcBef>
              <a:spcAft>
                <a:spcPct val="0"/>
              </a:spcAft>
            </a:pPr>
            <a:r>
              <a:rPr lang="en-US" altLang="en-US" dirty="0" smtClean="0">
                <a:solidFill>
                  <a:srgbClr val="208B9C"/>
                </a:solidFill>
              </a:rPr>
              <a:t>Overview</a:t>
            </a:r>
          </a:p>
        </p:txBody>
      </p:sp>
      <p:sp>
        <p:nvSpPr>
          <p:cNvPr id="59398"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solidFill>
                <a:prstClr val="black"/>
              </a:solidFill>
            </a:endParaRPr>
          </a:p>
        </p:txBody>
      </p:sp>
      <p:sp>
        <p:nvSpPr>
          <p:cNvPr id="59399" name="Rectangle 4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solidFill>
                <a:prstClr val="black"/>
              </a:solidFill>
            </a:endParaRPr>
          </a:p>
        </p:txBody>
      </p:sp>
      <p:sp>
        <p:nvSpPr>
          <p:cNvPr id="59400" name="Rectangle 48"/>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solidFill>
                <a:prstClr val="black"/>
              </a:solidFill>
            </a:endParaRPr>
          </a:p>
        </p:txBody>
      </p:sp>
      <p:sp>
        <p:nvSpPr>
          <p:cNvPr id="59401" name="Rectangle 49"/>
          <p:cNvSpPr>
            <a:spLocks noChangeArrowheads="1"/>
          </p:cNvSpPr>
          <p:nvPr/>
        </p:nvSpPr>
        <p:spPr bwMode="auto">
          <a:xfrm>
            <a:off x="5919788" y="6218238"/>
            <a:ext cx="1230312"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solidFill>
                <a:prstClr val="black"/>
              </a:solidFill>
            </a:endParaRPr>
          </a:p>
        </p:txBody>
      </p:sp>
      <p:sp>
        <p:nvSpPr>
          <p:cNvPr id="59402" name="Rectangle 50"/>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solidFill>
                <a:prstClr val="black"/>
              </a:solidFill>
            </a:endParaRPr>
          </a:p>
        </p:txBody>
      </p:sp>
      <p:sp>
        <p:nvSpPr>
          <p:cNvPr id="52" name="Rectangle 51"/>
          <p:cNvSpPr>
            <a:spLocks noChangeArrowheads="1"/>
          </p:cNvSpPr>
          <p:nvPr/>
        </p:nvSpPr>
        <p:spPr bwMode="auto">
          <a:xfrm>
            <a:off x="685800" y="6218238"/>
            <a:ext cx="1228725"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dirty="0">
              <a:solidFill>
                <a:prstClr val="black"/>
              </a:solidFill>
              <a:latin typeface="Calibri"/>
            </a:endParaRPr>
          </a:p>
        </p:txBody>
      </p:sp>
      <p:grpSp>
        <p:nvGrpSpPr>
          <p:cNvPr id="53" name="Group 52"/>
          <p:cNvGrpSpPr/>
          <p:nvPr/>
        </p:nvGrpSpPr>
        <p:grpSpPr>
          <a:xfrm>
            <a:off x="685800" y="6165890"/>
            <a:ext cx="1229008" cy="119062"/>
            <a:chOff x="685800" y="6165890"/>
            <a:chExt cx="1229008" cy="119062"/>
          </a:xfrm>
          <a:solidFill>
            <a:srgbClr val="208B9C"/>
          </a:solidFill>
        </p:grpSpPr>
        <p:sp>
          <p:nvSpPr>
            <p:cNvPr id="54"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solidFill>
                  <a:srgbClr val="208B9C"/>
                </a:solidFill>
                <a:latin typeface="Calibri"/>
              </a:endParaRPr>
            </a:p>
          </p:txBody>
        </p:sp>
        <p:sp>
          <p:nvSpPr>
            <p:cNvPr id="55"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solidFill>
                  <a:srgbClr val="208B9C"/>
                </a:solidFill>
                <a:latin typeface="Calibri"/>
              </a:endParaRPr>
            </a:p>
          </p:txBody>
        </p:sp>
      </p:grpSp>
      <p:sp>
        <p:nvSpPr>
          <p:cNvPr id="59405" name="TextBox 55"/>
          <p:cNvSpPr txBox="1">
            <a:spLocks noChangeArrowheads="1"/>
          </p:cNvSpPr>
          <p:nvPr/>
        </p:nvSpPr>
        <p:spPr bwMode="auto">
          <a:xfrm>
            <a:off x="685800" y="6288088"/>
            <a:ext cx="1228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01</a:t>
            </a:r>
          </a:p>
        </p:txBody>
      </p:sp>
      <p:sp>
        <p:nvSpPr>
          <p:cNvPr id="17" name="Title 1"/>
          <p:cNvSpPr>
            <a:spLocks noGrp="1"/>
          </p:cNvSpPr>
          <p:nvPr>
            <p:ph type="title"/>
          </p:nvPr>
        </p:nvSpPr>
        <p:spPr>
          <a:xfrm>
            <a:off x="688975" y="755198"/>
            <a:ext cx="8228013" cy="838200"/>
          </a:xfrm>
        </p:spPr>
        <p:txBody>
          <a:bodyPr lIns="0" tIns="0" rIns="0" bIns="0" rtlCol="0">
            <a:normAutofit fontScale="90000"/>
          </a:bodyPr>
          <a:lstStyle/>
          <a:p>
            <a:pPr algn="l" eaLnBrk="1" fontAlgn="auto" hangingPunct="1">
              <a:spcAft>
                <a:spcPts val="0"/>
              </a:spcAft>
              <a:defRPr/>
            </a:pPr>
            <a:r>
              <a:rPr lang="en-US" sz="3650" dirty="0" smtClean="0">
                <a:solidFill>
                  <a:schemeClr val="tx1">
                    <a:lumMod val="75000"/>
                    <a:lumOff val="25000"/>
                  </a:schemeClr>
                </a:solidFill>
                <a:latin typeface="Franklin Gothic Book" panose="020B0503020102020204" pitchFamily="34" charset="0"/>
              </a:rPr>
              <a:t>Southern Indiana Development Commission</a:t>
            </a:r>
            <a:endParaRPr lang="en-US" sz="3650" dirty="0">
              <a:solidFill>
                <a:schemeClr val="tx1">
                  <a:lumMod val="75000"/>
                  <a:lumOff val="25000"/>
                </a:schemeClr>
              </a:solidFill>
              <a:latin typeface="Franklin Gothic Book" panose="020B0503020102020204" pitchFamily="34" charset="0"/>
            </a:endParaRPr>
          </a:p>
        </p:txBody>
      </p:sp>
      <p:sp>
        <p:nvSpPr>
          <p:cNvPr id="2" name="TextBox 1"/>
          <p:cNvSpPr txBox="1"/>
          <p:nvPr/>
        </p:nvSpPr>
        <p:spPr>
          <a:xfrm>
            <a:off x="821964" y="1390070"/>
            <a:ext cx="3135744" cy="4801314"/>
          </a:xfrm>
          <a:prstGeom prst="rect">
            <a:avLst/>
          </a:prstGeom>
          <a:noFill/>
        </p:spPr>
        <p:txBody>
          <a:bodyPr wrap="square" lIns="0" tIns="0" rIns="0">
            <a:spAutoFit/>
          </a:bodyPr>
          <a:lstStyle/>
          <a:p>
            <a:pPr eaLnBrk="1" fontAlgn="auto" hangingPunct="1">
              <a:spcBef>
                <a:spcPts val="600"/>
              </a:spcBef>
              <a:spcAft>
                <a:spcPts val="600"/>
              </a:spcAft>
              <a:defRPr/>
            </a:pPr>
            <a:r>
              <a:rPr lang="en-US" sz="1600" dirty="0" smtClean="0">
                <a:latin typeface="Franklin Gothic Book" panose="020B0503020102020204" pitchFamily="34" charset="0"/>
              </a:rPr>
              <a:t>The </a:t>
            </a:r>
            <a:r>
              <a:rPr lang="en-US" sz="1600" dirty="0" smtClean="0">
                <a:latin typeface="Franklin Gothic Book" panose="020B0503020102020204" pitchFamily="34" charset="0"/>
              </a:rPr>
              <a:t>region is comprised of Southern </a:t>
            </a:r>
            <a:r>
              <a:rPr lang="en-US" sz="1600" dirty="0" smtClean="0">
                <a:latin typeface="Franklin Gothic Book" panose="020B0503020102020204" pitchFamily="34" charset="0"/>
              </a:rPr>
              <a:t>Indiana Development Commission (SIDC) Region </a:t>
            </a:r>
            <a:r>
              <a:rPr lang="en-US" sz="1600" dirty="0" smtClean="0">
                <a:latin typeface="Franklin Gothic Book" panose="020B0503020102020204" pitchFamily="34" charset="0"/>
              </a:rPr>
              <a:t>as </a:t>
            </a:r>
            <a:r>
              <a:rPr lang="en-US" sz="1600" dirty="0" smtClean="0">
                <a:latin typeface="Franklin Gothic Book" panose="020B0503020102020204" pitchFamily="34" charset="0"/>
              </a:rPr>
              <a:t>well as Dubois County. </a:t>
            </a:r>
            <a:r>
              <a:rPr lang="en-US" sz="1600" dirty="0">
                <a:latin typeface="Franklin Gothic Book" panose="020B0503020102020204" pitchFamily="34" charset="0"/>
              </a:rPr>
              <a:t>Interstate 69 connects the </a:t>
            </a:r>
            <a:r>
              <a:rPr lang="en-US" sz="1600" dirty="0" smtClean="0">
                <a:latin typeface="Franklin Gothic Book" panose="020B0503020102020204" pitchFamily="34" charset="0"/>
              </a:rPr>
              <a:t>region </a:t>
            </a:r>
            <a:r>
              <a:rPr lang="en-US" sz="1600" dirty="0">
                <a:latin typeface="Franklin Gothic Book" panose="020B0503020102020204" pitchFamily="34" charset="0"/>
              </a:rPr>
              <a:t>to Bloomington and Indianapolis in </a:t>
            </a:r>
            <a:r>
              <a:rPr lang="en-US" sz="1600" dirty="0">
                <a:solidFill>
                  <a:prstClr val="black">
                    <a:lumMod val="75000"/>
                    <a:lumOff val="25000"/>
                  </a:prstClr>
                </a:solidFill>
                <a:latin typeface="Franklin Gothic Book" panose="020B0503020102020204" pitchFamily="34" charset="0"/>
              </a:rPr>
              <a:t>the north, and to Interstate 64 and Evansville in the south. Once completed, Interstate 69 would connect Michigan to Texas and the international border in Mexico. Martin County is home to Crane Division, Naval Surface Warfare Center. </a:t>
            </a:r>
          </a:p>
          <a:p>
            <a:pPr marL="577850" indent="-285750" eaLnBrk="1" fontAlgn="auto" hangingPunct="1">
              <a:spcBef>
                <a:spcPts val="0"/>
              </a:spcBef>
              <a:spcAft>
                <a:spcPts val="0"/>
              </a:spcAft>
              <a:buClr>
                <a:srgbClr val="208B9C"/>
              </a:buClr>
              <a:buSzPct val="115000"/>
              <a:buFont typeface="Wingdings" panose="05000000000000000000" pitchFamily="2" charset="2"/>
              <a:buChar char="§"/>
              <a:defRPr/>
            </a:pPr>
            <a:r>
              <a:rPr lang="en-US" sz="1600" dirty="0" smtClean="0">
                <a:solidFill>
                  <a:prstClr val="black">
                    <a:lumMod val="75000"/>
                    <a:lumOff val="25000"/>
                  </a:prstClr>
                </a:solidFill>
                <a:latin typeface="Franklin Gothic Book" panose="020B0503020102020204" pitchFamily="34" charset="0"/>
              </a:rPr>
              <a:t>Daviess</a:t>
            </a:r>
          </a:p>
          <a:p>
            <a:pPr marL="577850" indent="-285750" eaLnBrk="1" fontAlgn="auto" hangingPunct="1">
              <a:spcBef>
                <a:spcPts val="0"/>
              </a:spcBef>
              <a:spcAft>
                <a:spcPts val="0"/>
              </a:spcAft>
              <a:buClr>
                <a:srgbClr val="208B9C"/>
              </a:buClr>
              <a:buSzPct val="115000"/>
              <a:buFont typeface="Wingdings" panose="05000000000000000000" pitchFamily="2" charset="2"/>
              <a:buChar char="§"/>
              <a:defRPr/>
            </a:pPr>
            <a:r>
              <a:rPr lang="en-US" sz="1600" dirty="0" smtClean="0">
                <a:solidFill>
                  <a:prstClr val="black">
                    <a:lumMod val="75000"/>
                    <a:lumOff val="25000"/>
                  </a:prstClr>
                </a:solidFill>
                <a:latin typeface="Franklin Gothic Book" panose="020B0503020102020204" pitchFamily="34" charset="0"/>
              </a:rPr>
              <a:t>Greene</a:t>
            </a:r>
          </a:p>
          <a:p>
            <a:pPr marL="577850" indent="-285750" eaLnBrk="1" fontAlgn="auto" hangingPunct="1">
              <a:spcBef>
                <a:spcPts val="0"/>
              </a:spcBef>
              <a:spcAft>
                <a:spcPts val="0"/>
              </a:spcAft>
              <a:buClr>
                <a:srgbClr val="208B9C"/>
              </a:buClr>
              <a:buSzPct val="115000"/>
              <a:buFont typeface="Wingdings" panose="05000000000000000000" pitchFamily="2" charset="2"/>
              <a:buChar char="§"/>
              <a:defRPr/>
            </a:pPr>
            <a:r>
              <a:rPr lang="en-US" sz="1600" dirty="0" smtClean="0">
                <a:solidFill>
                  <a:prstClr val="black">
                    <a:lumMod val="75000"/>
                    <a:lumOff val="25000"/>
                  </a:prstClr>
                </a:solidFill>
                <a:latin typeface="Franklin Gothic Book" panose="020B0503020102020204" pitchFamily="34" charset="0"/>
              </a:rPr>
              <a:t>Knox</a:t>
            </a:r>
          </a:p>
          <a:p>
            <a:pPr marL="577850" indent="-285750" eaLnBrk="1" fontAlgn="auto" hangingPunct="1">
              <a:spcBef>
                <a:spcPts val="0"/>
              </a:spcBef>
              <a:spcAft>
                <a:spcPts val="0"/>
              </a:spcAft>
              <a:buClr>
                <a:srgbClr val="208B9C"/>
              </a:buClr>
              <a:buSzPct val="115000"/>
              <a:buFont typeface="Wingdings" panose="05000000000000000000" pitchFamily="2" charset="2"/>
              <a:buChar char="§"/>
              <a:defRPr/>
            </a:pPr>
            <a:r>
              <a:rPr lang="en-US" sz="1600" dirty="0" smtClean="0">
                <a:solidFill>
                  <a:prstClr val="black">
                    <a:lumMod val="75000"/>
                    <a:lumOff val="25000"/>
                  </a:prstClr>
                </a:solidFill>
                <a:latin typeface="Franklin Gothic Book" panose="020B0503020102020204" pitchFamily="34" charset="0"/>
              </a:rPr>
              <a:t>Lawrence</a:t>
            </a:r>
          </a:p>
          <a:p>
            <a:pPr marL="577850" indent="-285750" eaLnBrk="1" fontAlgn="auto" hangingPunct="1">
              <a:spcBef>
                <a:spcPts val="0"/>
              </a:spcBef>
              <a:spcAft>
                <a:spcPts val="0"/>
              </a:spcAft>
              <a:buClr>
                <a:srgbClr val="208B9C"/>
              </a:buClr>
              <a:buSzPct val="115000"/>
              <a:buFont typeface="Wingdings" panose="05000000000000000000" pitchFamily="2" charset="2"/>
              <a:buChar char="§"/>
              <a:defRPr/>
            </a:pPr>
            <a:r>
              <a:rPr lang="en-US" sz="1600" dirty="0" smtClean="0">
                <a:solidFill>
                  <a:prstClr val="black">
                    <a:lumMod val="75000"/>
                    <a:lumOff val="25000"/>
                  </a:prstClr>
                </a:solidFill>
                <a:latin typeface="Franklin Gothic Book" panose="020B0503020102020204" pitchFamily="34" charset="0"/>
              </a:rPr>
              <a:t>Martin</a:t>
            </a:r>
          </a:p>
          <a:p>
            <a:pPr marL="577850" indent="-285750" eaLnBrk="1" fontAlgn="auto" hangingPunct="1">
              <a:spcBef>
                <a:spcPts val="0"/>
              </a:spcBef>
              <a:spcAft>
                <a:spcPts val="0"/>
              </a:spcAft>
              <a:buClr>
                <a:srgbClr val="208B9C"/>
              </a:buClr>
              <a:buSzPct val="115000"/>
              <a:buFont typeface="Wingdings" panose="05000000000000000000" pitchFamily="2" charset="2"/>
              <a:buChar char="§"/>
              <a:defRPr/>
            </a:pPr>
            <a:r>
              <a:rPr lang="en-US" sz="1600" dirty="0" err="1" smtClean="0">
                <a:solidFill>
                  <a:prstClr val="black">
                    <a:lumMod val="75000"/>
                    <a:lumOff val="25000"/>
                  </a:prstClr>
                </a:solidFill>
                <a:latin typeface="Franklin Gothic Book" panose="020B0503020102020204" pitchFamily="34" charset="0"/>
              </a:rPr>
              <a:t>Dubios</a:t>
            </a:r>
            <a:endParaRPr lang="en-US" sz="1600" dirty="0">
              <a:solidFill>
                <a:prstClr val="black">
                  <a:lumMod val="75000"/>
                  <a:lumOff val="25000"/>
                </a:prstClr>
              </a:solidFill>
              <a:latin typeface="Franklin Gothic Book" panose="020B0503020102020204" pitchFamily="34" charset="0"/>
            </a:endParaRPr>
          </a:p>
        </p:txBody>
      </p:sp>
      <p:cxnSp>
        <p:nvCxnSpPr>
          <p:cNvPr id="14" name="Straight Connector 13"/>
          <p:cNvCxnSpPr/>
          <p:nvPr/>
        </p:nvCxnSpPr>
        <p:spPr>
          <a:xfrm flipV="1">
            <a:off x="4957833" y="2949122"/>
            <a:ext cx="2585967" cy="251278"/>
          </a:xfrm>
          <a:prstGeom prst="line">
            <a:avLst/>
          </a:prstGeom>
          <a:ln w="9525">
            <a:solidFill>
              <a:schemeClr val="tx1">
                <a:lumMod val="50000"/>
                <a:lumOff val="50000"/>
              </a:schemeClr>
            </a:solidFill>
            <a:prstDash val="solid"/>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H="1">
            <a:off x="6096000" y="3200400"/>
            <a:ext cx="1752600" cy="2786638"/>
          </a:xfrm>
          <a:prstGeom prst="line">
            <a:avLst/>
          </a:prstGeom>
          <a:ln>
            <a:solidFill>
              <a:schemeClr val="tx1">
                <a:lumMod val="50000"/>
                <a:lumOff val="50000"/>
              </a:schemeClr>
            </a:solidFill>
            <a:prstDash val="solid"/>
          </a:ln>
        </p:spPr>
        <p:style>
          <a:lnRef idx="1">
            <a:schemeClr val="dk1"/>
          </a:lnRef>
          <a:fillRef idx="0">
            <a:schemeClr val="dk1"/>
          </a:fillRef>
          <a:effectRef idx="0">
            <a:schemeClr val="dk1"/>
          </a:effectRef>
          <a:fontRef idx="minor">
            <a:schemeClr val="tx1"/>
          </a:fontRef>
        </p:style>
      </p:cxnSp>
      <p:pic>
        <p:nvPicPr>
          <p:cNvPr id="3" name="Picture 2"/>
          <p:cNvPicPr>
            <a:picLocks noChangeAspect="1"/>
          </p:cNvPicPr>
          <p:nvPr/>
        </p:nvPicPr>
        <p:blipFill rotWithShape="1">
          <a:blip r:embed="rId3">
            <a:clrChange>
              <a:clrFrom>
                <a:srgbClr val="FEFFFF"/>
              </a:clrFrom>
              <a:clrTo>
                <a:srgbClr val="FEFFFF">
                  <a:alpha val="0"/>
                </a:srgbClr>
              </a:clrTo>
            </a:clrChange>
          </a:blip>
          <a:srcRect l="54564" t="17176" r="23859" b="27863"/>
          <a:stretch/>
        </p:blipFill>
        <p:spPr>
          <a:xfrm>
            <a:off x="7248525" y="1602800"/>
            <a:ext cx="1320800" cy="1828800"/>
          </a:xfrm>
          <a:prstGeom prst="rect">
            <a:avLst/>
          </a:prstGeom>
        </p:spPr>
      </p:pic>
      <p:pic>
        <p:nvPicPr>
          <p:cNvPr id="4" name="Picture 3"/>
          <p:cNvPicPr>
            <a:picLocks noChangeAspect="1"/>
          </p:cNvPicPr>
          <p:nvPr/>
        </p:nvPicPr>
        <p:blipFill rotWithShape="1">
          <a:blip r:embed="rId4">
            <a:clrChange>
              <a:clrFrom>
                <a:srgbClr val="FFFFFF"/>
              </a:clrFrom>
              <a:clrTo>
                <a:srgbClr val="FFFFFF">
                  <a:alpha val="0"/>
                </a:srgbClr>
              </a:clrTo>
            </a:clrChange>
          </a:blip>
          <a:srcRect l="38797" t="19466" r="24274" b="24046"/>
          <a:stretch/>
        </p:blipFill>
        <p:spPr>
          <a:xfrm>
            <a:off x="3374929" y="3105309"/>
            <a:ext cx="4000691" cy="3326417"/>
          </a:xfrm>
          <a:prstGeom prst="rect">
            <a:avLst/>
          </a:prstGeom>
        </p:spPr>
      </p:pic>
    </p:spTree>
    <p:extLst>
      <p:ext uri="{BB962C8B-B14F-4D97-AF65-F5344CB8AC3E}">
        <p14:creationId xmlns:p14="http://schemas.microsoft.com/office/powerpoint/2010/main" val="2506600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object 2"/>
          <p:cNvSpPr>
            <a:spLocks/>
          </p:cNvSpPr>
          <p:nvPr/>
        </p:nvSpPr>
        <p:spPr bwMode="auto">
          <a:xfrm>
            <a:off x="0" y="7867"/>
            <a:ext cx="9144000" cy="6858000"/>
          </a:xfrm>
          <a:custGeom>
            <a:avLst/>
            <a:gdLst>
              <a:gd name="T0" fmla="*/ 0 w 9144000"/>
              <a:gd name="T1" fmla="*/ 6858000 h 6858000"/>
              <a:gd name="T2" fmla="*/ 9144000 w 9144000"/>
              <a:gd name="T3" fmla="*/ 6858000 h 6858000"/>
              <a:gd name="T4" fmla="*/ 9144000 w 9144000"/>
              <a:gd name="T5" fmla="*/ 0 h 6858000"/>
              <a:gd name="T6" fmla="*/ 0 w 9144000"/>
              <a:gd name="T7" fmla="*/ 0 h 6858000"/>
              <a:gd name="T8" fmla="*/ 0 w 9144000"/>
              <a:gd name="T9" fmla="*/ 6858000 h 6858000"/>
            </a:gdLst>
            <a:ahLst/>
            <a:cxnLst>
              <a:cxn ang="0">
                <a:pos x="T0" y="T1"/>
              </a:cxn>
              <a:cxn ang="0">
                <a:pos x="T2" y="T3"/>
              </a:cxn>
              <a:cxn ang="0">
                <a:pos x="T4" y="T5"/>
              </a:cxn>
              <a:cxn ang="0">
                <a:pos x="T6" y="T7"/>
              </a:cxn>
              <a:cxn ang="0">
                <a:pos x="T8" y="T9"/>
              </a:cxn>
            </a:cxnLst>
            <a:rect l="0" t="0" r="r" b="b"/>
            <a:pathLst>
              <a:path w="9144000" h="6858000">
                <a:moveTo>
                  <a:pt x="0" y="6858000"/>
                </a:moveTo>
                <a:lnTo>
                  <a:pt x="9144000" y="6858000"/>
                </a:lnTo>
                <a:lnTo>
                  <a:pt x="9144000" y="0"/>
                </a:lnTo>
                <a:lnTo>
                  <a:pt x="0" y="0"/>
                </a:lnTo>
                <a:lnTo>
                  <a:pt x="0" y="685800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10243" name="object 3"/>
          <p:cNvSpPr>
            <a:spLocks/>
          </p:cNvSpPr>
          <p:nvPr/>
        </p:nvSpPr>
        <p:spPr bwMode="auto">
          <a:xfrm>
            <a:off x="5716588" y="2770188"/>
            <a:ext cx="0" cy="2881312"/>
          </a:xfrm>
          <a:custGeom>
            <a:avLst/>
            <a:gdLst>
              <a:gd name="T0" fmla="*/ 0 h 2881629"/>
              <a:gd name="T1" fmla="*/ 2881312 h 2881629"/>
            </a:gdLst>
            <a:ahLst/>
            <a:cxnLst>
              <a:cxn ang="0">
                <a:pos x="0" y="T0"/>
              </a:cxn>
              <a:cxn ang="0">
                <a:pos x="0" y="T1"/>
              </a:cxn>
            </a:cxnLst>
            <a:rect l="0" t="0" r="r" b="b"/>
            <a:pathLst>
              <a:path h="2881629">
                <a:moveTo>
                  <a:pt x="0" y="0"/>
                </a:moveTo>
                <a:lnTo>
                  <a:pt x="0" y="2881312"/>
                </a:lnTo>
              </a:path>
            </a:pathLst>
          </a:custGeom>
          <a:noFill/>
          <a:ln w="9144">
            <a:solidFill>
              <a:srgbClr val="80808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0244" name="object 4"/>
          <p:cNvSpPr>
            <a:spLocks noGrp="1"/>
          </p:cNvSpPr>
          <p:nvPr>
            <p:ph type="title"/>
          </p:nvPr>
        </p:nvSpPr>
        <p:spPr>
          <a:xfrm>
            <a:off x="3081338" y="2663825"/>
            <a:ext cx="2103437" cy="871538"/>
          </a:xfrm>
        </p:spPr>
        <p:txBody>
          <a:bodyPr tIns="12700"/>
          <a:lstStyle/>
          <a:p>
            <a:pPr marL="1104900" eaLnBrk="1" hangingPunct="1">
              <a:lnSpc>
                <a:spcPts val="6725"/>
              </a:lnSpc>
              <a:spcBef>
                <a:spcPts val="100"/>
              </a:spcBef>
            </a:pPr>
            <a:r>
              <a:rPr lang="en-US" altLang="en-US" sz="6600" b="0" smtClean="0">
                <a:solidFill>
                  <a:srgbClr val="3E3E3E"/>
                </a:solidFill>
                <a:latin typeface="Franklin Gothic Book" panose="020B0503020102020204" pitchFamily="34" charset="0"/>
                <a:ea typeface="Franklin Gothic Book" panose="020B0503020102020204" pitchFamily="34" charset="0"/>
                <a:cs typeface="Franklin Gothic Book" panose="020B0503020102020204" pitchFamily="34" charset="0"/>
              </a:rPr>
              <a:t>02</a:t>
            </a:r>
            <a:endParaRPr lang="en-US" altLang="en-US" sz="6600" smtClean="0">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5" name="object 5"/>
          <p:cNvSpPr txBox="1"/>
          <p:nvPr/>
        </p:nvSpPr>
        <p:spPr>
          <a:xfrm>
            <a:off x="3136900" y="3276600"/>
            <a:ext cx="2870200" cy="2076450"/>
          </a:xfrm>
          <a:prstGeom prst="rect">
            <a:avLst/>
          </a:prstGeom>
        </p:spPr>
        <p:txBody>
          <a:bodyPr lIns="0" tIns="314325" rIns="0" bIns="0">
            <a:spAutoFit/>
          </a:bodyPr>
          <a:lstStyle>
            <a:lvl1pPr marL="82550" indent="-7143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70000"/>
              </a:lnSpc>
              <a:spcBef>
                <a:spcPts val="2475"/>
              </a:spcBef>
            </a:pPr>
            <a:r>
              <a:rPr lang="en-US" altLang="en-US" sz="5400">
                <a:solidFill>
                  <a:srgbClr val="3E3E3E"/>
                </a:solidFill>
                <a:latin typeface="Franklin Gothic Book" panose="020B0503020102020204" pitchFamily="34" charset="0"/>
                <a:ea typeface="Franklin Gothic Book" panose="020B0503020102020204" pitchFamily="34" charset="0"/>
                <a:cs typeface="Franklin Gothic Book" panose="020B0503020102020204" pitchFamily="34" charset="0"/>
              </a:rPr>
              <a:t>target industry clusters</a:t>
            </a:r>
            <a:endParaRPr lang="en-US" altLang="en-US" sz="5400">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6" name="object 6"/>
          <p:cNvSpPr txBox="1"/>
          <p:nvPr/>
        </p:nvSpPr>
        <p:spPr>
          <a:xfrm>
            <a:off x="5908646" y="2832458"/>
            <a:ext cx="2511483" cy="455894"/>
          </a:xfrm>
          <a:prstGeom prst="rect">
            <a:avLst/>
          </a:prstGeom>
        </p:spPr>
        <p:txBody>
          <a:bodyPr wrap="square" lIns="0" tIns="12065"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ts val="100"/>
              </a:spcBef>
            </a:pPr>
            <a:r>
              <a:rPr lang="en-US" altLang="en-US" sz="1400" dirty="0" smtClean="0">
                <a:solidFill>
                  <a:srgbClr val="208B9C"/>
                </a:solidFill>
                <a:latin typeface="Franklin Gothic Demi Cond" panose="020B0706030402020204" pitchFamily="34" charset="0"/>
                <a:ea typeface="Franklin Gothic Demi Cond" panose="020B0706030402020204" pitchFamily="34" charset="0"/>
                <a:cs typeface="Franklin Gothic Demi Cond" panose="020B0706030402020204" pitchFamily="34" charset="0"/>
              </a:rPr>
              <a:t>Forest and Wood Product</a:t>
            </a:r>
          </a:p>
          <a:p>
            <a:pPr marL="298450" indent="-285750" eaLnBrk="1" hangingPunct="1">
              <a:spcBef>
                <a:spcPts val="100"/>
              </a:spcBef>
              <a:buFont typeface="Arial" panose="020B0604020202020204" pitchFamily="34" charset="0"/>
              <a:buChar char="•"/>
            </a:pPr>
            <a:endParaRPr lang="en-US" altLang="en-US" sz="1400" dirty="0" smtClean="0">
              <a:solidFill>
                <a:srgbClr val="208B9C"/>
              </a:solidFill>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p:txBody>
      </p:sp>
      <p:sp>
        <p:nvSpPr>
          <p:cNvPr id="10" name="object 10"/>
          <p:cNvSpPr>
            <a:spLocks/>
          </p:cNvSpPr>
          <p:nvPr/>
        </p:nvSpPr>
        <p:spPr bwMode="auto">
          <a:xfrm>
            <a:off x="5908646" y="3200400"/>
            <a:ext cx="2138362" cy="0"/>
          </a:xfrm>
          <a:custGeom>
            <a:avLst/>
            <a:gdLst>
              <a:gd name="T0" fmla="*/ 0 w 2138679"/>
              <a:gd name="T1" fmla="*/ 2138362 w 2138679"/>
            </a:gdLst>
            <a:ahLst/>
            <a:cxnLst>
              <a:cxn ang="0">
                <a:pos x="T0" y="0"/>
              </a:cxn>
              <a:cxn ang="0">
                <a:pos x="T1" y="0"/>
              </a:cxn>
            </a:cxnLst>
            <a:rect l="0" t="0" r="r" b="b"/>
            <a:pathLst>
              <a:path w="2138679">
                <a:moveTo>
                  <a:pt x="0" y="0"/>
                </a:moveTo>
                <a:lnTo>
                  <a:pt x="2138362" y="0"/>
                </a:lnTo>
              </a:path>
            </a:pathLst>
          </a:custGeom>
          <a:noFill/>
          <a:ln w="9144">
            <a:solidFill>
              <a:srgbClr val="3E3E3E"/>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41350" y="185738"/>
            <a:ext cx="4632325" cy="849312"/>
          </a:xfrm>
        </p:spPr>
        <p:txBody>
          <a:bodyPr tIns="12065" rtlCol="0"/>
          <a:lstStyle/>
          <a:p>
            <a:pPr marL="12700" eaLnBrk="1" fontAlgn="auto" hangingPunct="1">
              <a:lnSpc>
                <a:spcPts val="4355"/>
              </a:lnSpc>
              <a:spcBef>
                <a:spcPts val="95"/>
              </a:spcBef>
              <a:spcAft>
                <a:spcPts val="0"/>
              </a:spcAft>
              <a:defRPr/>
            </a:pPr>
            <a:r>
              <a:rPr sz="3650" b="0" spc="-10" dirty="0">
                <a:latin typeface="Franklin Gothic Medium"/>
                <a:cs typeface="Franklin Gothic Medium"/>
              </a:rPr>
              <a:t>Regional </a:t>
            </a:r>
            <a:r>
              <a:rPr sz="3650" b="0" dirty="0">
                <a:latin typeface="Franklin Gothic Medium"/>
                <a:cs typeface="Franklin Gothic Medium"/>
              </a:rPr>
              <a:t>Job</a:t>
            </a:r>
            <a:r>
              <a:rPr sz="3650" b="0" spc="-35" dirty="0">
                <a:latin typeface="Franklin Gothic Medium"/>
                <a:cs typeface="Franklin Gothic Medium"/>
              </a:rPr>
              <a:t> </a:t>
            </a:r>
            <a:r>
              <a:rPr sz="3650" b="0" spc="-5" dirty="0">
                <a:latin typeface="Franklin Gothic Medium"/>
                <a:cs typeface="Franklin Gothic Medium"/>
              </a:rPr>
              <a:t>Growth:</a:t>
            </a:r>
            <a:r>
              <a:rPr sz="3650" dirty="0">
                <a:latin typeface="Franklin Gothic Medium"/>
                <a:cs typeface="Franklin Gothic Medium"/>
              </a:rPr>
              <a:t/>
            </a:r>
            <a:br>
              <a:rPr sz="3650" dirty="0">
                <a:latin typeface="Franklin Gothic Medium"/>
                <a:cs typeface="Franklin Gothic Medium"/>
              </a:rPr>
            </a:br>
            <a:r>
              <a:rPr sz="1800" b="0" i="1" spc="-45" dirty="0">
                <a:solidFill>
                  <a:srgbClr val="000000"/>
                </a:solidFill>
                <a:latin typeface="Franklin Gothic Medium"/>
                <a:cs typeface="Franklin Gothic Medium"/>
              </a:rPr>
              <a:t>Three </a:t>
            </a:r>
            <a:r>
              <a:rPr sz="1800" b="0" i="1" spc="-80" dirty="0">
                <a:solidFill>
                  <a:srgbClr val="000000"/>
                </a:solidFill>
                <a:latin typeface="Franklin Gothic Medium"/>
                <a:cs typeface="Franklin Gothic Medium"/>
              </a:rPr>
              <a:t>Key </a:t>
            </a:r>
            <a:r>
              <a:rPr sz="1800" b="0" i="1" spc="-60" dirty="0">
                <a:solidFill>
                  <a:srgbClr val="000000"/>
                </a:solidFill>
                <a:latin typeface="Franklin Gothic Medium"/>
                <a:cs typeface="Franklin Gothic Medium"/>
              </a:rPr>
              <a:t>Components </a:t>
            </a:r>
            <a:r>
              <a:rPr sz="1800" b="0" i="1" spc="-35" dirty="0">
                <a:solidFill>
                  <a:srgbClr val="000000"/>
                </a:solidFill>
                <a:latin typeface="Franklin Gothic Medium"/>
                <a:cs typeface="Franklin Gothic Medium"/>
              </a:rPr>
              <a:t>of </a:t>
            </a:r>
            <a:r>
              <a:rPr sz="1800" b="0" i="1" spc="-40" dirty="0">
                <a:solidFill>
                  <a:srgbClr val="000000"/>
                </a:solidFill>
                <a:latin typeface="Franklin Gothic Medium"/>
                <a:cs typeface="Franklin Gothic Medium"/>
              </a:rPr>
              <a:t>the Shift-Share</a:t>
            </a:r>
            <a:r>
              <a:rPr sz="1800" b="0" i="1" spc="-50" dirty="0">
                <a:solidFill>
                  <a:srgbClr val="000000"/>
                </a:solidFill>
                <a:latin typeface="Franklin Gothic Medium"/>
                <a:cs typeface="Franklin Gothic Medium"/>
              </a:rPr>
              <a:t> </a:t>
            </a:r>
            <a:r>
              <a:rPr sz="1800" b="0" i="1" spc="-45" dirty="0">
                <a:solidFill>
                  <a:srgbClr val="000000"/>
                </a:solidFill>
                <a:latin typeface="Franklin Gothic Medium"/>
                <a:cs typeface="Franklin Gothic Medium"/>
              </a:rPr>
              <a:t>Analysis</a:t>
            </a:r>
            <a:endParaRPr sz="1800" dirty="0">
              <a:latin typeface="Franklin Gothic Medium"/>
              <a:cs typeface="Franklin Gothic Medium"/>
            </a:endParaRPr>
          </a:p>
        </p:txBody>
      </p:sp>
      <p:sp>
        <p:nvSpPr>
          <p:cNvPr id="11267" name="object 3"/>
          <p:cNvSpPr>
            <a:spLocks noChangeArrowheads="1"/>
          </p:cNvSpPr>
          <p:nvPr/>
        </p:nvSpPr>
        <p:spPr bwMode="auto">
          <a:xfrm>
            <a:off x="2820988" y="1147763"/>
            <a:ext cx="2111375" cy="2244725"/>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dirty="0">
              <a:latin typeface="Franklin Gothic Book" panose="020B0503020102020204" pitchFamily="34" charset="0"/>
            </a:endParaRPr>
          </a:p>
        </p:txBody>
      </p:sp>
      <p:sp>
        <p:nvSpPr>
          <p:cNvPr id="11268" name="object 4"/>
          <p:cNvSpPr>
            <a:spLocks/>
          </p:cNvSpPr>
          <p:nvPr/>
        </p:nvSpPr>
        <p:spPr bwMode="auto">
          <a:xfrm>
            <a:off x="2863850" y="1168400"/>
            <a:ext cx="2025650" cy="2159000"/>
          </a:xfrm>
          <a:custGeom>
            <a:avLst/>
            <a:gdLst>
              <a:gd name="T0" fmla="*/ 1220038 w 2025014"/>
              <a:gd name="T1" fmla="*/ 2158707 h 2159000"/>
              <a:gd name="T2" fmla="*/ 1325114 w 2025014"/>
              <a:gd name="T3" fmla="*/ 1974941 h 2159000"/>
              <a:gd name="T4" fmla="*/ 1457989 w 2025014"/>
              <a:gd name="T5" fmla="*/ 1921158 h 2159000"/>
              <a:gd name="T6" fmla="*/ 1580113 w 2025014"/>
              <a:gd name="T7" fmla="*/ 1850289 h 2159000"/>
              <a:gd name="T8" fmla="*/ 1690183 w 2025014"/>
              <a:gd name="T9" fmla="*/ 1763959 h 2159000"/>
              <a:gd name="T10" fmla="*/ 1250492 w 2025014"/>
              <a:gd name="T11" fmla="*/ 1727288 h 2159000"/>
              <a:gd name="T12" fmla="*/ 1003019 w 2025014"/>
              <a:gd name="T13" fmla="*/ 258396 h 2159000"/>
              <a:gd name="T14" fmla="*/ 1138037 w 2025014"/>
              <a:gd name="T15" fmla="*/ 268965 h 2159000"/>
              <a:gd name="T16" fmla="*/ 1267562 w 2025014"/>
              <a:gd name="T17" fmla="*/ 303076 h 2159000"/>
              <a:gd name="T18" fmla="*/ 1388581 w 2025014"/>
              <a:gd name="T19" fmla="*/ 359222 h 2159000"/>
              <a:gd name="T20" fmla="*/ 1498078 w 2025014"/>
              <a:gd name="T21" fmla="*/ 435893 h 2159000"/>
              <a:gd name="T22" fmla="*/ 1593039 w 2025014"/>
              <a:gd name="T23" fmla="*/ 531583 h 2159000"/>
              <a:gd name="T24" fmla="*/ 1670447 w 2025014"/>
              <a:gd name="T25" fmla="*/ 644784 h 2159000"/>
              <a:gd name="T26" fmla="*/ 1727288 w 2025014"/>
              <a:gd name="T27" fmla="*/ 773988 h 2159000"/>
              <a:gd name="T28" fmla="*/ 1759306 w 2025014"/>
              <a:gd name="T29" fmla="*/ 911458 h 2159000"/>
              <a:gd name="T30" fmla="*/ 1765269 w 2025014"/>
              <a:gd name="T31" fmla="*/ 1048462 h 2159000"/>
              <a:gd name="T32" fmla="*/ 1746683 w 2025014"/>
              <a:gd name="T33" fmla="*/ 1181983 h 2159000"/>
              <a:gd name="T34" fmla="*/ 1705059 w 2025014"/>
              <a:gd name="T35" fmla="*/ 1309008 h 2159000"/>
              <a:gd name="T36" fmla="*/ 1641903 w 2025014"/>
              <a:gd name="T37" fmla="*/ 1426520 h 2159000"/>
              <a:gd name="T38" fmla="*/ 1558724 w 2025014"/>
              <a:gd name="T39" fmla="*/ 1531504 h 2159000"/>
              <a:gd name="T40" fmla="*/ 1457030 w 2025014"/>
              <a:gd name="T41" fmla="*/ 1620947 h 2159000"/>
              <a:gd name="T42" fmla="*/ 1338329 w 2025014"/>
              <a:gd name="T43" fmla="*/ 1691831 h 2159000"/>
              <a:gd name="T44" fmla="*/ 1728543 w 2025014"/>
              <a:gd name="T45" fmla="*/ 1727288 h 2159000"/>
              <a:gd name="T46" fmla="*/ 1815938 w 2025014"/>
              <a:gd name="T47" fmla="*/ 1627608 h 2159000"/>
              <a:gd name="T48" fmla="*/ 1892812 w 2025014"/>
              <a:gd name="T49" fmla="*/ 1511518 h 2159000"/>
              <a:gd name="T50" fmla="*/ 1953287 w 2025014"/>
              <a:gd name="T51" fmla="*/ 1385380 h 2159000"/>
              <a:gd name="T52" fmla="*/ 1996060 w 2025014"/>
              <a:gd name="T53" fmla="*/ 1250818 h 2159000"/>
              <a:gd name="T54" fmla="*/ 2019826 w 2025014"/>
              <a:gd name="T55" fmla="*/ 1109457 h 2159000"/>
              <a:gd name="T56" fmla="*/ 2023367 w 2025014"/>
              <a:gd name="T57" fmla="*/ 964590 h 2159000"/>
              <a:gd name="T58" fmla="*/ 2007229 w 2025014"/>
              <a:gd name="T59" fmla="*/ 825235 h 2159000"/>
              <a:gd name="T60" fmla="*/ 1972865 w 2025014"/>
              <a:gd name="T61" fmla="*/ 692295 h 2159000"/>
              <a:gd name="T62" fmla="*/ 1921585 w 2025014"/>
              <a:gd name="T63" fmla="*/ 567084 h 2159000"/>
              <a:gd name="T64" fmla="*/ 1854703 w 2025014"/>
              <a:gd name="T65" fmla="*/ 450913 h 2159000"/>
              <a:gd name="T66" fmla="*/ 1773530 w 2025014"/>
              <a:gd name="T67" fmla="*/ 345096 h 2159000"/>
              <a:gd name="T68" fmla="*/ 1687512 w 2025014"/>
              <a:gd name="T69" fmla="*/ 258396 h 2159000"/>
              <a:gd name="T70" fmla="*/ 917504 w 2025014"/>
              <a:gd name="T71" fmla="*/ 4374 h 2159000"/>
              <a:gd name="T72" fmla="*/ 780140 w 2025014"/>
              <a:gd name="T73" fmla="*/ 26734 h 2159000"/>
              <a:gd name="T74" fmla="*/ 649630 w 2025014"/>
              <a:gd name="T75" fmla="*/ 66884 h 2159000"/>
              <a:gd name="T76" fmla="*/ 527286 w 2025014"/>
              <a:gd name="T77" fmla="*/ 123511 h 2159000"/>
              <a:gd name="T78" fmla="*/ 414420 w 2025014"/>
              <a:gd name="T79" fmla="*/ 195304 h 2159000"/>
              <a:gd name="T80" fmla="*/ 312346 w 2025014"/>
              <a:gd name="T81" fmla="*/ 280950 h 2159000"/>
              <a:gd name="T82" fmla="*/ 222375 w 2025014"/>
              <a:gd name="T83" fmla="*/ 379137 h 2159000"/>
              <a:gd name="T84" fmla="*/ 145819 w 2025014"/>
              <a:gd name="T85" fmla="*/ 488551 h 2159000"/>
              <a:gd name="T86" fmla="*/ 83992 w 2025014"/>
              <a:gd name="T87" fmla="*/ 607882 h 2159000"/>
              <a:gd name="T88" fmla="*/ 38204 w 2025014"/>
              <a:gd name="T89" fmla="*/ 735815 h 2159000"/>
              <a:gd name="T90" fmla="*/ 9769 w 2025014"/>
              <a:gd name="T91" fmla="*/ 871038 h 2159000"/>
              <a:gd name="T92" fmla="*/ 0 w 2025014"/>
              <a:gd name="T93" fmla="*/ 1012240 h 2159000"/>
              <a:gd name="T94" fmla="*/ 264655 w 2025014"/>
              <a:gd name="T95" fmla="*/ 916148 h 2159000"/>
              <a:gd name="T96" fmla="*/ 295785 w 2025014"/>
              <a:gd name="T97" fmla="*/ 778061 h 2159000"/>
              <a:gd name="T98" fmla="*/ 351320 w 2025014"/>
              <a:gd name="T99" fmla="*/ 649921 h 2159000"/>
              <a:gd name="T100" fmla="*/ 429082 w 2025014"/>
              <a:gd name="T101" fmla="*/ 534746 h 2159000"/>
              <a:gd name="T102" fmla="*/ 526896 w 2025014"/>
              <a:gd name="T103" fmla="*/ 435553 h 2159000"/>
              <a:gd name="T104" fmla="*/ 642586 w 2025014"/>
              <a:gd name="T105" fmla="*/ 355363 h 2159000"/>
              <a:gd name="T106" fmla="*/ 773976 w 2025014"/>
              <a:gd name="T107" fmla="*/ 297192 h 2159000"/>
              <a:gd name="T108" fmla="*/ 911446 w 2025014"/>
              <a:gd name="T109" fmla="*/ 265174 h 2159000"/>
              <a:gd name="T110" fmla="*/ 1687512 w 2025014"/>
              <a:gd name="T111" fmla="*/ 258396 h 2159000"/>
              <a:gd name="T112" fmla="*/ 1610050 w 2025014"/>
              <a:gd name="T113" fmla="*/ 195304 h 2159000"/>
              <a:gd name="T114" fmla="*/ 1497186 w 2025014"/>
              <a:gd name="T115" fmla="*/ 123511 h 2159000"/>
              <a:gd name="T116" fmla="*/ 1374844 w 2025014"/>
              <a:gd name="T117" fmla="*/ 66884 h 2159000"/>
              <a:gd name="T118" fmla="*/ 1244336 w 2025014"/>
              <a:gd name="T119" fmla="*/ 26734 h 2159000"/>
              <a:gd name="T120" fmla="*/ 1106974 w 2025014"/>
              <a:gd name="T121" fmla="*/ 4374 h 2159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25014" h="2159000">
                <a:moveTo>
                  <a:pt x="1261491" y="1571536"/>
                </a:moveTo>
                <a:lnTo>
                  <a:pt x="950048" y="1893011"/>
                </a:lnTo>
                <a:lnTo>
                  <a:pt x="1220038" y="2158707"/>
                </a:lnTo>
                <a:lnTo>
                  <a:pt x="1231201" y="2000504"/>
                </a:lnTo>
                <a:lnTo>
                  <a:pt x="1278658" y="1988792"/>
                </a:lnTo>
                <a:lnTo>
                  <a:pt x="1325114" y="1974941"/>
                </a:lnTo>
                <a:lnTo>
                  <a:pt x="1370519" y="1959012"/>
                </a:lnTo>
                <a:lnTo>
                  <a:pt x="1414827" y="1941064"/>
                </a:lnTo>
                <a:lnTo>
                  <a:pt x="1457989" y="1921158"/>
                </a:lnTo>
                <a:lnTo>
                  <a:pt x="1499956" y="1899353"/>
                </a:lnTo>
                <a:lnTo>
                  <a:pt x="1540680" y="1875710"/>
                </a:lnTo>
                <a:lnTo>
                  <a:pt x="1580113" y="1850289"/>
                </a:lnTo>
                <a:lnTo>
                  <a:pt x="1618206" y="1823150"/>
                </a:lnTo>
                <a:lnTo>
                  <a:pt x="1654913" y="1794353"/>
                </a:lnTo>
                <a:lnTo>
                  <a:pt x="1690183" y="1763959"/>
                </a:lnTo>
                <a:lnTo>
                  <a:pt x="1723969" y="1732027"/>
                </a:lnTo>
                <a:lnTo>
                  <a:pt x="1728543" y="1727288"/>
                </a:lnTo>
                <a:lnTo>
                  <a:pt x="1250492" y="1727288"/>
                </a:lnTo>
                <a:lnTo>
                  <a:pt x="1261491" y="1571536"/>
                </a:lnTo>
                <a:close/>
              </a:path>
              <a:path w="2025014" h="2159000">
                <a:moveTo>
                  <a:pt x="1687512" y="258396"/>
                </a:moveTo>
                <a:lnTo>
                  <a:pt x="1003019" y="258396"/>
                </a:lnTo>
                <a:lnTo>
                  <a:pt x="1048449" y="259210"/>
                </a:lnTo>
                <a:lnTo>
                  <a:pt x="1093492" y="262752"/>
                </a:lnTo>
                <a:lnTo>
                  <a:pt x="1138037" y="268965"/>
                </a:lnTo>
                <a:lnTo>
                  <a:pt x="1181971" y="277794"/>
                </a:lnTo>
                <a:lnTo>
                  <a:pt x="1225183" y="289183"/>
                </a:lnTo>
                <a:lnTo>
                  <a:pt x="1267562" y="303076"/>
                </a:lnTo>
                <a:lnTo>
                  <a:pt x="1308996" y="319418"/>
                </a:lnTo>
                <a:lnTo>
                  <a:pt x="1349373" y="338151"/>
                </a:lnTo>
                <a:lnTo>
                  <a:pt x="1388581" y="359222"/>
                </a:lnTo>
                <a:lnTo>
                  <a:pt x="1426509" y="382572"/>
                </a:lnTo>
                <a:lnTo>
                  <a:pt x="1463046" y="408148"/>
                </a:lnTo>
                <a:lnTo>
                  <a:pt x="1498078" y="435893"/>
                </a:lnTo>
                <a:lnTo>
                  <a:pt x="1531496" y="465751"/>
                </a:lnTo>
                <a:lnTo>
                  <a:pt x="1563187" y="497667"/>
                </a:lnTo>
                <a:lnTo>
                  <a:pt x="1593039" y="531583"/>
                </a:lnTo>
                <a:lnTo>
                  <a:pt x="1620940" y="567446"/>
                </a:lnTo>
                <a:lnTo>
                  <a:pt x="1646781" y="605198"/>
                </a:lnTo>
                <a:lnTo>
                  <a:pt x="1670447" y="644784"/>
                </a:lnTo>
                <a:lnTo>
                  <a:pt x="1691828" y="686149"/>
                </a:lnTo>
                <a:lnTo>
                  <a:pt x="1710813" y="729235"/>
                </a:lnTo>
                <a:lnTo>
                  <a:pt x="1727288" y="773988"/>
                </a:lnTo>
                <a:lnTo>
                  <a:pt x="1740949" y="819677"/>
                </a:lnTo>
                <a:lnTo>
                  <a:pt x="1751603" y="865538"/>
                </a:lnTo>
                <a:lnTo>
                  <a:pt x="1759306" y="911458"/>
                </a:lnTo>
                <a:lnTo>
                  <a:pt x="1764114" y="957327"/>
                </a:lnTo>
                <a:lnTo>
                  <a:pt x="1766083" y="1003032"/>
                </a:lnTo>
                <a:lnTo>
                  <a:pt x="1765269" y="1048462"/>
                </a:lnTo>
                <a:lnTo>
                  <a:pt x="1761727" y="1093505"/>
                </a:lnTo>
                <a:lnTo>
                  <a:pt x="1755513" y="1138049"/>
                </a:lnTo>
                <a:lnTo>
                  <a:pt x="1746683" y="1181983"/>
                </a:lnTo>
                <a:lnTo>
                  <a:pt x="1735294" y="1225195"/>
                </a:lnTo>
                <a:lnTo>
                  <a:pt x="1721400" y="1267574"/>
                </a:lnTo>
                <a:lnTo>
                  <a:pt x="1705059" y="1309008"/>
                </a:lnTo>
                <a:lnTo>
                  <a:pt x="1686325" y="1349384"/>
                </a:lnTo>
                <a:lnTo>
                  <a:pt x="1665254" y="1388592"/>
                </a:lnTo>
                <a:lnTo>
                  <a:pt x="1641903" y="1426520"/>
                </a:lnTo>
                <a:lnTo>
                  <a:pt x="1616327" y="1463055"/>
                </a:lnTo>
                <a:lnTo>
                  <a:pt x="1588582" y="1498087"/>
                </a:lnTo>
                <a:lnTo>
                  <a:pt x="1558724" y="1531504"/>
                </a:lnTo>
                <a:lnTo>
                  <a:pt x="1526809" y="1563194"/>
                </a:lnTo>
                <a:lnTo>
                  <a:pt x="1492892" y="1593046"/>
                </a:lnTo>
                <a:lnTo>
                  <a:pt x="1457030" y="1620947"/>
                </a:lnTo>
                <a:lnTo>
                  <a:pt x="1419278" y="1646786"/>
                </a:lnTo>
                <a:lnTo>
                  <a:pt x="1379693" y="1670451"/>
                </a:lnTo>
                <a:lnTo>
                  <a:pt x="1338329" y="1691831"/>
                </a:lnTo>
                <a:lnTo>
                  <a:pt x="1295244" y="1710814"/>
                </a:lnTo>
                <a:lnTo>
                  <a:pt x="1250492" y="1727288"/>
                </a:lnTo>
                <a:lnTo>
                  <a:pt x="1728543" y="1727288"/>
                </a:lnTo>
                <a:lnTo>
                  <a:pt x="1756222" y="1698618"/>
                </a:lnTo>
                <a:lnTo>
                  <a:pt x="1786895" y="1663791"/>
                </a:lnTo>
                <a:lnTo>
                  <a:pt x="1815938" y="1627608"/>
                </a:lnTo>
                <a:lnTo>
                  <a:pt x="1843305" y="1590128"/>
                </a:lnTo>
                <a:lnTo>
                  <a:pt x="1868945" y="1551411"/>
                </a:lnTo>
                <a:lnTo>
                  <a:pt x="1892812" y="1511518"/>
                </a:lnTo>
                <a:lnTo>
                  <a:pt x="1914857" y="1470508"/>
                </a:lnTo>
                <a:lnTo>
                  <a:pt x="1935032" y="1428442"/>
                </a:lnTo>
                <a:lnTo>
                  <a:pt x="1953287" y="1385380"/>
                </a:lnTo>
                <a:lnTo>
                  <a:pt x="1969576" y="1341381"/>
                </a:lnTo>
                <a:lnTo>
                  <a:pt x="1983850" y="1296507"/>
                </a:lnTo>
                <a:lnTo>
                  <a:pt x="1996060" y="1250818"/>
                </a:lnTo>
                <a:lnTo>
                  <a:pt x="2006158" y="1204373"/>
                </a:lnTo>
                <a:lnTo>
                  <a:pt x="2014097" y="1157232"/>
                </a:lnTo>
                <a:lnTo>
                  <a:pt x="2019826" y="1109457"/>
                </a:lnTo>
                <a:lnTo>
                  <a:pt x="2023300" y="1061106"/>
                </a:lnTo>
                <a:lnTo>
                  <a:pt x="2024468" y="1012240"/>
                </a:lnTo>
                <a:lnTo>
                  <a:pt x="2023367" y="964590"/>
                </a:lnTo>
                <a:lnTo>
                  <a:pt x="2020094" y="917506"/>
                </a:lnTo>
                <a:lnTo>
                  <a:pt x="2014699" y="871038"/>
                </a:lnTo>
                <a:lnTo>
                  <a:pt x="2007229" y="825235"/>
                </a:lnTo>
                <a:lnTo>
                  <a:pt x="1997735" y="780144"/>
                </a:lnTo>
                <a:lnTo>
                  <a:pt x="1986264" y="735815"/>
                </a:lnTo>
                <a:lnTo>
                  <a:pt x="1972865" y="692295"/>
                </a:lnTo>
                <a:lnTo>
                  <a:pt x="1957586" y="649635"/>
                </a:lnTo>
                <a:lnTo>
                  <a:pt x="1940477" y="607882"/>
                </a:lnTo>
                <a:lnTo>
                  <a:pt x="1921585" y="567084"/>
                </a:lnTo>
                <a:lnTo>
                  <a:pt x="1900960" y="527291"/>
                </a:lnTo>
                <a:lnTo>
                  <a:pt x="1878649" y="488551"/>
                </a:lnTo>
                <a:lnTo>
                  <a:pt x="1854703" y="450913"/>
                </a:lnTo>
                <a:lnTo>
                  <a:pt x="1829168" y="414426"/>
                </a:lnTo>
                <a:lnTo>
                  <a:pt x="1802094" y="379137"/>
                </a:lnTo>
                <a:lnTo>
                  <a:pt x="1773530" y="345096"/>
                </a:lnTo>
                <a:lnTo>
                  <a:pt x="1743524" y="312351"/>
                </a:lnTo>
                <a:lnTo>
                  <a:pt x="1712124" y="280950"/>
                </a:lnTo>
                <a:lnTo>
                  <a:pt x="1687512" y="258396"/>
                </a:lnTo>
                <a:close/>
              </a:path>
              <a:path w="2025014" h="2159000">
                <a:moveTo>
                  <a:pt x="1012240" y="0"/>
                </a:moveTo>
                <a:lnTo>
                  <a:pt x="964589" y="1101"/>
                </a:lnTo>
                <a:lnTo>
                  <a:pt x="917504" y="4374"/>
                </a:lnTo>
                <a:lnTo>
                  <a:pt x="871036" y="9770"/>
                </a:lnTo>
                <a:lnTo>
                  <a:pt x="825231" y="17239"/>
                </a:lnTo>
                <a:lnTo>
                  <a:pt x="780140" y="26734"/>
                </a:lnTo>
                <a:lnTo>
                  <a:pt x="735810" y="38205"/>
                </a:lnTo>
                <a:lnTo>
                  <a:pt x="692291" y="51605"/>
                </a:lnTo>
                <a:lnTo>
                  <a:pt x="649630" y="66884"/>
                </a:lnTo>
                <a:lnTo>
                  <a:pt x="607876" y="83993"/>
                </a:lnTo>
                <a:lnTo>
                  <a:pt x="567079" y="102885"/>
                </a:lnTo>
                <a:lnTo>
                  <a:pt x="527286" y="123511"/>
                </a:lnTo>
                <a:lnTo>
                  <a:pt x="488546" y="145822"/>
                </a:lnTo>
                <a:lnTo>
                  <a:pt x="450908" y="169769"/>
                </a:lnTo>
                <a:lnTo>
                  <a:pt x="414420" y="195304"/>
                </a:lnTo>
                <a:lnTo>
                  <a:pt x="379132" y="222379"/>
                </a:lnTo>
                <a:lnTo>
                  <a:pt x="345091" y="250944"/>
                </a:lnTo>
                <a:lnTo>
                  <a:pt x="312346" y="280950"/>
                </a:lnTo>
                <a:lnTo>
                  <a:pt x="280946" y="312351"/>
                </a:lnTo>
                <a:lnTo>
                  <a:pt x="250939" y="345096"/>
                </a:lnTo>
                <a:lnTo>
                  <a:pt x="222375" y="379137"/>
                </a:lnTo>
                <a:lnTo>
                  <a:pt x="195301" y="414426"/>
                </a:lnTo>
                <a:lnTo>
                  <a:pt x="169766" y="450913"/>
                </a:lnTo>
                <a:lnTo>
                  <a:pt x="145819" y="488551"/>
                </a:lnTo>
                <a:lnTo>
                  <a:pt x="123509" y="527291"/>
                </a:lnTo>
                <a:lnTo>
                  <a:pt x="102883" y="567084"/>
                </a:lnTo>
                <a:lnTo>
                  <a:pt x="83992" y="607882"/>
                </a:lnTo>
                <a:lnTo>
                  <a:pt x="66882" y="649635"/>
                </a:lnTo>
                <a:lnTo>
                  <a:pt x="51603" y="692295"/>
                </a:lnTo>
                <a:lnTo>
                  <a:pt x="38204" y="735815"/>
                </a:lnTo>
                <a:lnTo>
                  <a:pt x="26733" y="780144"/>
                </a:lnTo>
                <a:lnTo>
                  <a:pt x="17239" y="825235"/>
                </a:lnTo>
                <a:lnTo>
                  <a:pt x="9769" y="871038"/>
                </a:lnTo>
                <a:lnTo>
                  <a:pt x="4374" y="917506"/>
                </a:lnTo>
                <a:lnTo>
                  <a:pt x="1101" y="964590"/>
                </a:lnTo>
                <a:lnTo>
                  <a:pt x="0" y="1012240"/>
                </a:lnTo>
                <a:lnTo>
                  <a:pt x="258533" y="1012240"/>
                </a:lnTo>
                <a:lnTo>
                  <a:pt x="260077" y="963865"/>
                </a:lnTo>
                <a:lnTo>
                  <a:pt x="264655" y="916148"/>
                </a:lnTo>
                <a:lnTo>
                  <a:pt x="272186" y="869200"/>
                </a:lnTo>
                <a:lnTo>
                  <a:pt x="282590" y="823134"/>
                </a:lnTo>
                <a:lnTo>
                  <a:pt x="295785" y="778061"/>
                </a:lnTo>
                <a:lnTo>
                  <a:pt x="311693" y="734094"/>
                </a:lnTo>
                <a:lnTo>
                  <a:pt x="330231" y="691343"/>
                </a:lnTo>
                <a:lnTo>
                  <a:pt x="351320" y="649921"/>
                </a:lnTo>
                <a:lnTo>
                  <a:pt x="374878" y="609940"/>
                </a:lnTo>
                <a:lnTo>
                  <a:pt x="400826" y="571511"/>
                </a:lnTo>
                <a:lnTo>
                  <a:pt x="429082" y="534746"/>
                </a:lnTo>
                <a:lnTo>
                  <a:pt x="459566" y="499757"/>
                </a:lnTo>
                <a:lnTo>
                  <a:pt x="492198" y="466655"/>
                </a:lnTo>
                <a:lnTo>
                  <a:pt x="526896" y="435553"/>
                </a:lnTo>
                <a:lnTo>
                  <a:pt x="563580" y="406563"/>
                </a:lnTo>
                <a:lnTo>
                  <a:pt x="602171" y="379795"/>
                </a:lnTo>
                <a:lnTo>
                  <a:pt x="642586" y="355363"/>
                </a:lnTo>
                <a:lnTo>
                  <a:pt x="684745" y="333377"/>
                </a:lnTo>
                <a:lnTo>
                  <a:pt x="728569" y="313949"/>
                </a:lnTo>
                <a:lnTo>
                  <a:pt x="773976" y="297192"/>
                </a:lnTo>
                <a:lnTo>
                  <a:pt x="819665" y="283531"/>
                </a:lnTo>
                <a:lnTo>
                  <a:pt x="865525" y="272877"/>
                </a:lnTo>
                <a:lnTo>
                  <a:pt x="911446" y="265174"/>
                </a:lnTo>
                <a:lnTo>
                  <a:pt x="957314" y="260365"/>
                </a:lnTo>
                <a:lnTo>
                  <a:pt x="1003019" y="258396"/>
                </a:lnTo>
                <a:lnTo>
                  <a:pt x="1687512" y="258396"/>
                </a:lnTo>
                <a:lnTo>
                  <a:pt x="1679379" y="250944"/>
                </a:lnTo>
                <a:lnTo>
                  <a:pt x="1645339" y="222379"/>
                </a:lnTo>
                <a:lnTo>
                  <a:pt x="1610050" y="195304"/>
                </a:lnTo>
                <a:lnTo>
                  <a:pt x="1573563" y="169769"/>
                </a:lnTo>
                <a:lnTo>
                  <a:pt x="1535926" y="145822"/>
                </a:lnTo>
                <a:lnTo>
                  <a:pt x="1497186" y="123511"/>
                </a:lnTo>
                <a:lnTo>
                  <a:pt x="1457394" y="102885"/>
                </a:lnTo>
                <a:lnTo>
                  <a:pt x="1416597" y="83993"/>
                </a:lnTo>
                <a:lnTo>
                  <a:pt x="1374844" y="66884"/>
                </a:lnTo>
                <a:lnTo>
                  <a:pt x="1332184" y="51605"/>
                </a:lnTo>
                <a:lnTo>
                  <a:pt x="1288665" y="38205"/>
                </a:lnTo>
                <a:lnTo>
                  <a:pt x="1244336" y="26734"/>
                </a:lnTo>
                <a:lnTo>
                  <a:pt x="1199245" y="17239"/>
                </a:lnTo>
                <a:lnTo>
                  <a:pt x="1153442" y="9770"/>
                </a:lnTo>
                <a:lnTo>
                  <a:pt x="1106974" y="4374"/>
                </a:lnTo>
                <a:lnTo>
                  <a:pt x="1059891" y="1101"/>
                </a:lnTo>
                <a:lnTo>
                  <a:pt x="1012240" y="0"/>
                </a:lnTo>
                <a:close/>
              </a:path>
            </a:pathLst>
          </a:custGeom>
          <a:solidFill>
            <a:srgbClr val="208B9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5" name="object 5"/>
          <p:cNvSpPr txBox="1"/>
          <p:nvPr/>
        </p:nvSpPr>
        <p:spPr>
          <a:xfrm>
            <a:off x="3289300" y="1844675"/>
            <a:ext cx="1174750" cy="476250"/>
          </a:xfrm>
          <a:prstGeom prst="rect">
            <a:avLst/>
          </a:prstGeom>
        </p:spPr>
        <p:txBody>
          <a:bodyPr lIns="0" tIns="49530" rIns="0" bIns="0">
            <a:spAutoFit/>
          </a:bodyPr>
          <a:lstStyle>
            <a:lvl1pPr marL="12700" indent="215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ts val="1625"/>
              </a:lnSpc>
              <a:spcBef>
                <a:spcPts val="388"/>
              </a:spcBef>
            </a:pPr>
            <a:r>
              <a:rPr lang="en-US" altLang="en-US" sz="1600">
                <a:latin typeface="Franklin Gothic Book" panose="020B0503020102020204" pitchFamily="34" charset="0"/>
                <a:ea typeface="Franklin Gothic Book" panose="020B0503020102020204" pitchFamily="34" charset="0"/>
                <a:cs typeface="Franklin Gothic Book" panose="020B0503020102020204" pitchFamily="34" charset="0"/>
              </a:rPr>
              <a:t>National  Growth Effect</a:t>
            </a:r>
          </a:p>
        </p:txBody>
      </p:sp>
      <p:sp>
        <p:nvSpPr>
          <p:cNvPr id="11270" name="object 6"/>
          <p:cNvSpPr>
            <a:spLocks noChangeArrowheads="1"/>
          </p:cNvSpPr>
          <p:nvPr/>
        </p:nvSpPr>
        <p:spPr bwMode="auto">
          <a:xfrm>
            <a:off x="2166938" y="2500313"/>
            <a:ext cx="1814512" cy="2244725"/>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dirty="0">
              <a:latin typeface="Franklin Gothic Book" panose="020B0503020102020204" pitchFamily="34" charset="0"/>
            </a:endParaRPr>
          </a:p>
        </p:txBody>
      </p:sp>
      <p:sp>
        <p:nvSpPr>
          <p:cNvPr id="11271" name="object 7"/>
          <p:cNvSpPr>
            <a:spLocks/>
          </p:cNvSpPr>
          <p:nvPr/>
        </p:nvSpPr>
        <p:spPr bwMode="auto">
          <a:xfrm>
            <a:off x="2209800" y="2520950"/>
            <a:ext cx="1728788" cy="2159000"/>
          </a:xfrm>
          <a:custGeom>
            <a:avLst/>
            <a:gdLst>
              <a:gd name="T0" fmla="*/ 907812 w 1728470"/>
              <a:gd name="T1" fmla="*/ 5276 h 2159000"/>
              <a:gd name="T2" fmla="*/ 774472 w 1728470"/>
              <a:gd name="T3" fmla="*/ 28255 h 2159000"/>
              <a:gd name="T4" fmla="*/ 646584 w 1728470"/>
              <a:gd name="T5" fmla="*/ 68423 h 2159000"/>
              <a:gd name="T6" fmla="*/ 525713 w 1728470"/>
              <a:gd name="T7" fmla="*/ 124783 h 2159000"/>
              <a:gd name="T8" fmla="*/ 413424 w 1728470"/>
              <a:gd name="T9" fmla="*/ 196337 h 2159000"/>
              <a:gd name="T10" fmla="*/ 311282 w 1728470"/>
              <a:gd name="T11" fmla="*/ 282089 h 2159000"/>
              <a:gd name="T12" fmla="*/ 220852 w 1728470"/>
              <a:gd name="T13" fmla="*/ 381040 h 2159000"/>
              <a:gd name="T14" fmla="*/ 143701 w 1728470"/>
              <a:gd name="T15" fmla="*/ 492193 h 2159000"/>
              <a:gd name="T16" fmla="*/ 81392 w 1728470"/>
              <a:gd name="T17" fmla="*/ 614550 h 2159000"/>
              <a:gd name="T18" fmla="*/ 35492 w 1728470"/>
              <a:gd name="T19" fmla="*/ 747115 h 2159000"/>
              <a:gd name="T20" fmla="*/ 7886 w 1728470"/>
              <a:gd name="T21" fmla="*/ 886837 h 2159000"/>
              <a:gd name="T22" fmla="*/ 0 w 1728470"/>
              <a:gd name="T23" fmla="*/ 1025784 h 2159000"/>
              <a:gd name="T24" fmla="*/ 10965 w 1728470"/>
              <a:gd name="T25" fmla="*/ 1161889 h 2159000"/>
              <a:gd name="T26" fmla="*/ 39786 w 1728470"/>
              <a:gd name="T27" fmla="*/ 1293585 h 2159000"/>
              <a:gd name="T28" fmla="*/ 85463 w 1728470"/>
              <a:gd name="T29" fmla="*/ 1419308 h 2159000"/>
              <a:gd name="T30" fmla="*/ 146999 w 1728470"/>
              <a:gd name="T31" fmla="*/ 1537493 h 2159000"/>
              <a:gd name="T32" fmla="*/ 223398 w 1728470"/>
              <a:gd name="T33" fmla="*/ 1646573 h 2159000"/>
              <a:gd name="T34" fmla="*/ 313660 w 1728470"/>
              <a:gd name="T35" fmla="*/ 1744985 h 2159000"/>
              <a:gd name="T36" fmla="*/ 416789 w 1728470"/>
              <a:gd name="T37" fmla="*/ 1831162 h 2159000"/>
              <a:gd name="T38" fmla="*/ 531787 w 1728470"/>
              <a:gd name="T39" fmla="*/ 1903540 h 2159000"/>
              <a:gd name="T40" fmla="*/ 657656 w 1728470"/>
              <a:gd name="T41" fmla="*/ 1960553 h 2159000"/>
              <a:gd name="T42" fmla="*/ 793399 w 1728470"/>
              <a:gd name="T43" fmla="*/ 2000636 h 2159000"/>
              <a:gd name="T44" fmla="*/ 914020 w 1728470"/>
              <a:gd name="T45" fmla="*/ 1727421 h 2159000"/>
              <a:gd name="T46" fmla="*/ 681615 w 1728470"/>
              <a:gd name="T47" fmla="*/ 1689616 h 2159000"/>
              <a:gd name="T48" fmla="*/ 554618 w 1728470"/>
              <a:gd name="T49" fmla="*/ 1611136 h 2159000"/>
              <a:gd name="T50" fmla="*/ 446774 w 1728470"/>
              <a:gd name="T51" fmla="*/ 1510563 h 2159000"/>
              <a:gd name="T52" fmla="*/ 364482 w 1728470"/>
              <a:gd name="T53" fmla="*/ 1397815 h 2159000"/>
              <a:gd name="T54" fmla="*/ 305702 w 1728470"/>
              <a:gd name="T55" fmla="*/ 1274953 h 2159000"/>
              <a:gd name="T56" fmla="*/ 270434 w 1728470"/>
              <a:gd name="T57" fmla="*/ 1145348 h 2159000"/>
              <a:gd name="T58" fmla="*/ 258678 w 1728470"/>
              <a:gd name="T59" fmla="*/ 1012371 h 2159000"/>
              <a:gd name="T60" fmla="*/ 270434 w 1728470"/>
              <a:gd name="T61" fmla="*/ 879394 h 2159000"/>
              <a:gd name="T62" fmla="*/ 305702 w 1728470"/>
              <a:gd name="T63" fmla="*/ 749788 h 2159000"/>
              <a:gd name="T64" fmla="*/ 364482 w 1728470"/>
              <a:gd name="T65" fmla="*/ 626923 h 2159000"/>
              <a:gd name="T66" fmla="*/ 446774 w 1728470"/>
              <a:gd name="T67" fmla="*/ 514171 h 2159000"/>
              <a:gd name="T68" fmla="*/ 550433 w 1728470"/>
              <a:gd name="T69" fmla="*/ 416719 h 2159000"/>
              <a:gd name="T70" fmla="*/ 666927 w 1728470"/>
              <a:gd name="T71" fmla="*/ 342264 h 2159000"/>
              <a:gd name="T72" fmla="*/ 792411 w 1728470"/>
              <a:gd name="T73" fmla="*/ 291321 h 2159000"/>
              <a:gd name="T74" fmla="*/ 923515 w 1728470"/>
              <a:gd name="T75" fmla="*/ 263891 h 2159000"/>
              <a:gd name="T76" fmla="*/ 1687957 w 1728470"/>
              <a:gd name="T77" fmla="*/ 258666 h 2159000"/>
              <a:gd name="T78" fmla="*/ 1566134 w 1728470"/>
              <a:gd name="T79" fmla="*/ 165035 h 2159000"/>
              <a:gd name="T80" fmla="*/ 1429368 w 1728470"/>
              <a:gd name="T81" fmla="*/ 90014 h 2159000"/>
              <a:gd name="T82" fmla="*/ 1282256 w 1728470"/>
              <a:gd name="T83" fmla="*/ 36779 h 2159000"/>
              <a:gd name="T84" fmla="*/ 1137908 w 1728470"/>
              <a:gd name="T85" fmla="*/ 7886 h 2159000"/>
              <a:gd name="T86" fmla="*/ 998961 w 1728470"/>
              <a:gd name="T87" fmla="*/ 0 h 2159000"/>
              <a:gd name="T88" fmla="*/ 914020 w 1728470"/>
              <a:gd name="T89" fmla="*/ 1727421 h 2159000"/>
              <a:gd name="T90" fmla="*/ 1012374 w 1728470"/>
              <a:gd name="T91" fmla="*/ 258666 h 2159000"/>
              <a:gd name="T92" fmla="*/ 1145351 w 1728470"/>
              <a:gd name="T93" fmla="*/ 270422 h 2159000"/>
              <a:gd name="T94" fmla="*/ 1274957 w 1728470"/>
              <a:gd name="T95" fmla="*/ 305690 h 2159000"/>
              <a:gd name="T96" fmla="*/ 1397822 w 1728470"/>
              <a:gd name="T97" fmla="*/ 364470 h 2159000"/>
              <a:gd name="T98" fmla="*/ 1510574 w 1728470"/>
              <a:gd name="T99" fmla="*/ 446762 h 2159000"/>
              <a:gd name="T100" fmla="*/ 1690087 w 1728470"/>
              <a:gd name="T101" fmla="*/ 260489 h 2159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28470" h="2159000">
                <a:moveTo>
                  <a:pt x="998961" y="0"/>
                </a:moveTo>
                <a:lnTo>
                  <a:pt x="953199" y="1609"/>
                </a:lnTo>
                <a:lnTo>
                  <a:pt x="907812" y="5276"/>
                </a:lnTo>
                <a:lnTo>
                  <a:pt x="862856" y="10965"/>
                </a:lnTo>
                <a:lnTo>
                  <a:pt x="818390" y="18636"/>
                </a:lnTo>
                <a:lnTo>
                  <a:pt x="774472" y="28255"/>
                </a:lnTo>
                <a:lnTo>
                  <a:pt x="731160" y="39784"/>
                </a:lnTo>
                <a:lnTo>
                  <a:pt x="688511" y="53186"/>
                </a:lnTo>
                <a:lnTo>
                  <a:pt x="646584" y="68423"/>
                </a:lnTo>
                <a:lnTo>
                  <a:pt x="605437" y="85460"/>
                </a:lnTo>
                <a:lnTo>
                  <a:pt x="565127" y="104259"/>
                </a:lnTo>
                <a:lnTo>
                  <a:pt x="525713" y="124783"/>
                </a:lnTo>
                <a:lnTo>
                  <a:pt x="487252" y="146996"/>
                </a:lnTo>
                <a:lnTo>
                  <a:pt x="449803" y="170859"/>
                </a:lnTo>
                <a:lnTo>
                  <a:pt x="413424" y="196337"/>
                </a:lnTo>
                <a:lnTo>
                  <a:pt x="378172" y="223393"/>
                </a:lnTo>
                <a:lnTo>
                  <a:pt x="344105" y="251989"/>
                </a:lnTo>
                <a:lnTo>
                  <a:pt x="311282" y="282089"/>
                </a:lnTo>
                <a:lnTo>
                  <a:pt x="279760" y="313655"/>
                </a:lnTo>
                <a:lnTo>
                  <a:pt x="249598" y="346651"/>
                </a:lnTo>
                <a:lnTo>
                  <a:pt x="220852" y="381040"/>
                </a:lnTo>
                <a:lnTo>
                  <a:pt x="193583" y="416784"/>
                </a:lnTo>
                <a:lnTo>
                  <a:pt x="167846" y="453847"/>
                </a:lnTo>
                <a:lnTo>
                  <a:pt x="143701" y="492193"/>
                </a:lnTo>
                <a:lnTo>
                  <a:pt x="121205" y="531783"/>
                </a:lnTo>
                <a:lnTo>
                  <a:pt x="100416" y="572581"/>
                </a:lnTo>
                <a:lnTo>
                  <a:pt x="81392" y="614550"/>
                </a:lnTo>
                <a:lnTo>
                  <a:pt x="64192" y="657654"/>
                </a:lnTo>
                <a:lnTo>
                  <a:pt x="48873" y="701854"/>
                </a:lnTo>
                <a:lnTo>
                  <a:pt x="35492" y="747115"/>
                </a:lnTo>
                <a:lnTo>
                  <a:pt x="24109" y="793399"/>
                </a:lnTo>
                <a:lnTo>
                  <a:pt x="14876" y="840160"/>
                </a:lnTo>
                <a:lnTo>
                  <a:pt x="7886" y="886837"/>
                </a:lnTo>
                <a:lnTo>
                  <a:pt x="3101" y="933372"/>
                </a:lnTo>
                <a:lnTo>
                  <a:pt x="484" y="979707"/>
                </a:lnTo>
                <a:lnTo>
                  <a:pt x="0" y="1025784"/>
                </a:lnTo>
                <a:lnTo>
                  <a:pt x="1609" y="1071546"/>
                </a:lnTo>
                <a:lnTo>
                  <a:pt x="5277" y="1116933"/>
                </a:lnTo>
                <a:lnTo>
                  <a:pt x="10965" y="1161889"/>
                </a:lnTo>
                <a:lnTo>
                  <a:pt x="18638" y="1206355"/>
                </a:lnTo>
                <a:lnTo>
                  <a:pt x="28257" y="1250273"/>
                </a:lnTo>
                <a:lnTo>
                  <a:pt x="39786" y="1293585"/>
                </a:lnTo>
                <a:lnTo>
                  <a:pt x="53188" y="1336234"/>
                </a:lnTo>
                <a:lnTo>
                  <a:pt x="68426" y="1378161"/>
                </a:lnTo>
                <a:lnTo>
                  <a:pt x="85463" y="1419308"/>
                </a:lnTo>
                <a:lnTo>
                  <a:pt x="104262" y="1459618"/>
                </a:lnTo>
                <a:lnTo>
                  <a:pt x="124787" y="1499032"/>
                </a:lnTo>
                <a:lnTo>
                  <a:pt x="146999" y="1537493"/>
                </a:lnTo>
                <a:lnTo>
                  <a:pt x="170864" y="1574942"/>
                </a:lnTo>
                <a:lnTo>
                  <a:pt x="196342" y="1611321"/>
                </a:lnTo>
                <a:lnTo>
                  <a:pt x="223398" y="1646573"/>
                </a:lnTo>
                <a:lnTo>
                  <a:pt x="251994" y="1680640"/>
                </a:lnTo>
                <a:lnTo>
                  <a:pt x="282094" y="1713463"/>
                </a:lnTo>
                <a:lnTo>
                  <a:pt x="313660" y="1744985"/>
                </a:lnTo>
                <a:lnTo>
                  <a:pt x="346656" y="1775147"/>
                </a:lnTo>
                <a:lnTo>
                  <a:pt x="381045" y="1803893"/>
                </a:lnTo>
                <a:lnTo>
                  <a:pt x="416789" y="1831162"/>
                </a:lnTo>
                <a:lnTo>
                  <a:pt x="453852" y="1856899"/>
                </a:lnTo>
                <a:lnTo>
                  <a:pt x="492197" y="1881044"/>
                </a:lnTo>
                <a:lnTo>
                  <a:pt x="531787" y="1903540"/>
                </a:lnTo>
                <a:lnTo>
                  <a:pt x="572584" y="1924329"/>
                </a:lnTo>
                <a:lnTo>
                  <a:pt x="614553" y="1943353"/>
                </a:lnTo>
                <a:lnTo>
                  <a:pt x="657656" y="1960553"/>
                </a:lnTo>
                <a:lnTo>
                  <a:pt x="701856" y="1975873"/>
                </a:lnTo>
                <a:lnTo>
                  <a:pt x="747116" y="1989253"/>
                </a:lnTo>
                <a:lnTo>
                  <a:pt x="793399" y="2000636"/>
                </a:lnTo>
                <a:lnTo>
                  <a:pt x="804575" y="2158840"/>
                </a:lnTo>
                <a:lnTo>
                  <a:pt x="1074564" y="1893143"/>
                </a:lnTo>
                <a:lnTo>
                  <a:pt x="914020" y="1727421"/>
                </a:lnTo>
                <a:lnTo>
                  <a:pt x="774120" y="1727421"/>
                </a:lnTo>
                <a:lnTo>
                  <a:pt x="727177" y="1710028"/>
                </a:lnTo>
                <a:lnTo>
                  <a:pt x="681615" y="1689616"/>
                </a:lnTo>
                <a:lnTo>
                  <a:pt x="637575" y="1666272"/>
                </a:lnTo>
                <a:lnTo>
                  <a:pt x="595196" y="1640083"/>
                </a:lnTo>
                <a:lnTo>
                  <a:pt x="554618" y="1611136"/>
                </a:lnTo>
                <a:lnTo>
                  <a:pt x="515983" y="1579518"/>
                </a:lnTo>
                <a:lnTo>
                  <a:pt x="479429" y="1545316"/>
                </a:lnTo>
                <a:lnTo>
                  <a:pt x="446774" y="1510563"/>
                </a:lnTo>
                <a:lnTo>
                  <a:pt x="416731" y="1474312"/>
                </a:lnTo>
                <a:lnTo>
                  <a:pt x="389300" y="1436688"/>
                </a:lnTo>
                <a:lnTo>
                  <a:pt x="364482" y="1397815"/>
                </a:lnTo>
                <a:lnTo>
                  <a:pt x="342276" y="1357818"/>
                </a:lnTo>
                <a:lnTo>
                  <a:pt x="322683" y="1316822"/>
                </a:lnTo>
                <a:lnTo>
                  <a:pt x="305702" y="1274953"/>
                </a:lnTo>
                <a:lnTo>
                  <a:pt x="291334" y="1232334"/>
                </a:lnTo>
                <a:lnTo>
                  <a:pt x="279578" y="1189091"/>
                </a:lnTo>
                <a:lnTo>
                  <a:pt x="270434" y="1145348"/>
                </a:lnTo>
                <a:lnTo>
                  <a:pt x="263903" y="1101230"/>
                </a:lnTo>
                <a:lnTo>
                  <a:pt x="259984" y="1056863"/>
                </a:lnTo>
                <a:lnTo>
                  <a:pt x="258678" y="1012371"/>
                </a:lnTo>
                <a:lnTo>
                  <a:pt x="259984" y="967879"/>
                </a:lnTo>
                <a:lnTo>
                  <a:pt x="263903" y="923512"/>
                </a:lnTo>
                <a:lnTo>
                  <a:pt x="270434" y="879394"/>
                </a:lnTo>
                <a:lnTo>
                  <a:pt x="279578" y="835651"/>
                </a:lnTo>
                <a:lnTo>
                  <a:pt x="291334" y="792407"/>
                </a:lnTo>
                <a:lnTo>
                  <a:pt x="305702" y="749788"/>
                </a:lnTo>
                <a:lnTo>
                  <a:pt x="322683" y="707917"/>
                </a:lnTo>
                <a:lnTo>
                  <a:pt x="342276" y="666921"/>
                </a:lnTo>
                <a:lnTo>
                  <a:pt x="364482" y="626923"/>
                </a:lnTo>
                <a:lnTo>
                  <a:pt x="389300" y="588049"/>
                </a:lnTo>
                <a:lnTo>
                  <a:pt x="416731" y="550423"/>
                </a:lnTo>
                <a:lnTo>
                  <a:pt x="446774" y="514171"/>
                </a:lnTo>
                <a:lnTo>
                  <a:pt x="479429" y="479417"/>
                </a:lnTo>
                <a:lnTo>
                  <a:pt x="514182" y="446762"/>
                </a:lnTo>
                <a:lnTo>
                  <a:pt x="550433" y="416719"/>
                </a:lnTo>
                <a:lnTo>
                  <a:pt x="588057" y="389288"/>
                </a:lnTo>
                <a:lnTo>
                  <a:pt x="626930" y="364470"/>
                </a:lnTo>
                <a:lnTo>
                  <a:pt x="666927" y="342264"/>
                </a:lnTo>
                <a:lnTo>
                  <a:pt x="707923" y="322671"/>
                </a:lnTo>
                <a:lnTo>
                  <a:pt x="749792" y="305690"/>
                </a:lnTo>
                <a:lnTo>
                  <a:pt x="792411" y="291321"/>
                </a:lnTo>
                <a:lnTo>
                  <a:pt x="835654" y="279565"/>
                </a:lnTo>
                <a:lnTo>
                  <a:pt x="879397" y="270422"/>
                </a:lnTo>
                <a:lnTo>
                  <a:pt x="923515" y="263891"/>
                </a:lnTo>
                <a:lnTo>
                  <a:pt x="967882" y="259972"/>
                </a:lnTo>
                <a:lnTo>
                  <a:pt x="1012374" y="258666"/>
                </a:lnTo>
                <a:lnTo>
                  <a:pt x="1687957" y="258666"/>
                </a:lnTo>
                <a:lnTo>
                  <a:pt x="1650345" y="226484"/>
                </a:lnTo>
                <a:lnTo>
                  <a:pt x="1608997" y="194649"/>
                </a:lnTo>
                <a:lnTo>
                  <a:pt x="1566134" y="165035"/>
                </a:lnTo>
                <a:lnTo>
                  <a:pt x="1521847" y="137691"/>
                </a:lnTo>
                <a:lnTo>
                  <a:pt x="1476228" y="112667"/>
                </a:lnTo>
                <a:lnTo>
                  <a:pt x="1429368" y="90014"/>
                </a:lnTo>
                <a:lnTo>
                  <a:pt x="1381358" y="69782"/>
                </a:lnTo>
                <a:lnTo>
                  <a:pt x="1332290" y="52020"/>
                </a:lnTo>
                <a:lnTo>
                  <a:pt x="1282256" y="36779"/>
                </a:lnTo>
                <a:lnTo>
                  <a:pt x="1231346" y="24110"/>
                </a:lnTo>
                <a:lnTo>
                  <a:pt x="1184585" y="14877"/>
                </a:lnTo>
                <a:lnTo>
                  <a:pt x="1137908" y="7886"/>
                </a:lnTo>
                <a:lnTo>
                  <a:pt x="1091373" y="3101"/>
                </a:lnTo>
                <a:lnTo>
                  <a:pt x="1045038" y="484"/>
                </a:lnTo>
                <a:lnTo>
                  <a:pt x="998961" y="0"/>
                </a:lnTo>
                <a:close/>
              </a:path>
              <a:path w="1728470" h="2159000">
                <a:moveTo>
                  <a:pt x="763122" y="1571655"/>
                </a:moveTo>
                <a:lnTo>
                  <a:pt x="774120" y="1727421"/>
                </a:lnTo>
                <a:lnTo>
                  <a:pt x="914020" y="1727421"/>
                </a:lnTo>
                <a:lnTo>
                  <a:pt x="763122" y="1571655"/>
                </a:lnTo>
                <a:close/>
              </a:path>
              <a:path w="1728470" h="2159000">
                <a:moveTo>
                  <a:pt x="1687957" y="258666"/>
                </a:moveTo>
                <a:lnTo>
                  <a:pt x="1012374" y="258666"/>
                </a:lnTo>
                <a:lnTo>
                  <a:pt x="1056866" y="259972"/>
                </a:lnTo>
                <a:lnTo>
                  <a:pt x="1101233" y="263891"/>
                </a:lnTo>
                <a:lnTo>
                  <a:pt x="1145351" y="270422"/>
                </a:lnTo>
                <a:lnTo>
                  <a:pt x="1189094" y="279565"/>
                </a:lnTo>
                <a:lnTo>
                  <a:pt x="1232338" y="291321"/>
                </a:lnTo>
                <a:lnTo>
                  <a:pt x="1274957" y="305690"/>
                </a:lnTo>
                <a:lnTo>
                  <a:pt x="1316828" y="322671"/>
                </a:lnTo>
                <a:lnTo>
                  <a:pt x="1357824" y="342264"/>
                </a:lnTo>
                <a:lnTo>
                  <a:pt x="1397822" y="364470"/>
                </a:lnTo>
                <a:lnTo>
                  <a:pt x="1436696" y="389288"/>
                </a:lnTo>
                <a:lnTo>
                  <a:pt x="1474400" y="416784"/>
                </a:lnTo>
                <a:lnTo>
                  <a:pt x="1510574" y="446762"/>
                </a:lnTo>
                <a:lnTo>
                  <a:pt x="1545328" y="479417"/>
                </a:lnTo>
                <a:lnTo>
                  <a:pt x="1728131" y="296614"/>
                </a:lnTo>
                <a:lnTo>
                  <a:pt x="1690087" y="260489"/>
                </a:lnTo>
                <a:lnTo>
                  <a:pt x="1687957" y="258666"/>
                </a:lnTo>
                <a:close/>
              </a:path>
            </a:pathLst>
          </a:custGeom>
          <a:solidFill>
            <a:srgbClr val="77933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8" name="object 8"/>
          <p:cNvSpPr txBox="1"/>
          <p:nvPr/>
        </p:nvSpPr>
        <p:spPr>
          <a:xfrm>
            <a:off x="2633663" y="3281363"/>
            <a:ext cx="1177925" cy="476250"/>
          </a:xfrm>
          <a:prstGeom prst="rect">
            <a:avLst/>
          </a:prstGeom>
        </p:spPr>
        <p:txBody>
          <a:bodyPr lIns="0" tIns="49530" rIns="0" bIns="0">
            <a:spAutoFit/>
          </a:bodyPr>
          <a:lstStyle>
            <a:lvl1pPr marL="341313" indent="-32861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ts val="1625"/>
              </a:lnSpc>
              <a:spcBef>
                <a:spcPts val="388"/>
              </a:spcBef>
            </a:pPr>
            <a:r>
              <a:rPr lang="en-US" altLang="en-US" sz="1600">
                <a:latin typeface="Franklin Gothic Book" panose="020B0503020102020204" pitchFamily="34" charset="0"/>
                <a:ea typeface="Franklin Gothic Book" panose="020B0503020102020204" pitchFamily="34" charset="0"/>
                <a:cs typeface="Franklin Gothic Book" panose="020B0503020102020204" pitchFamily="34" charset="0"/>
              </a:rPr>
              <a:t>Industrial Mix  Effect</a:t>
            </a:r>
          </a:p>
        </p:txBody>
      </p:sp>
      <p:sp>
        <p:nvSpPr>
          <p:cNvPr id="11273" name="object 9"/>
          <p:cNvSpPr>
            <a:spLocks noChangeArrowheads="1"/>
          </p:cNvSpPr>
          <p:nvPr/>
        </p:nvSpPr>
        <p:spPr bwMode="auto">
          <a:xfrm>
            <a:off x="2824163" y="3849688"/>
            <a:ext cx="2108200" cy="2109787"/>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dirty="0">
              <a:latin typeface="Franklin Gothic Book" panose="020B0503020102020204" pitchFamily="34" charset="0"/>
            </a:endParaRPr>
          </a:p>
        </p:txBody>
      </p:sp>
      <p:sp>
        <p:nvSpPr>
          <p:cNvPr id="11274" name="object 10"/>
          <p:cNvSpPr>
            <a:spLocks/>
          </p:cNvSpPr>
          <p:nvPr/>
        </p:nvSpPr>
        <p:spPr bwMode="auto">
          <a:xfrm>
            <a:off x="2867025" y="3870325"/>
            <a:ext cx="2022475" cy="2022475"/>
          </a:xfrm>
          <a:custGeom>
            <a:avLst/>
            <a:gdLst>
              <a:gd name="T0" fmla="*/ 4952 w 2022475"/>
              <a:gd name="T1" fmla="*/ 1111770 h 2023745"/>
              <a:gd name="T2" fmla="*/ 43750 w 2022475"/>
              <a:gd name="T3" fmla="*/ 1306149 h 2023745"/>
              <a:gd name="T4" fmla="*/ 119234 w 2022475"/>
              <a:gd name="T5" fmla="*/ 1488427 h 2023745"/>
              <a:gd name="T6" fmla="*/ 229203 w 2022475"/>
              <a:gd name="T7" fmla="*/ 1653288 h 2023745"/>
              <a:gd name="T8" fmla="*/ 366463 w 2022475"/>
              <a:gd name="T9" fmla="*/ 1791374 h 2023745"/>
              <a:gd name="T10" fmla="*/ 518741 w 2022475"/>
              <a:gd name="T11" fmla="*/ 1895838 h 2023745"/>
              <a:gd name="T12" fmla="*/ 683642 w 2022475"/>
              <a:gd name="T13" fmla="*/ 1969329 h 2023745"/>
              <a:gd name="T14" fmla="*/ 856772 w 2022475"/>
              <a:gd name="T15" fmla="*/ 2011846 h 2023745"/>
              <a:gd name="T16" fmla="*/ 1033734 w 2022475"/>
              <a:gd name="T17" fmla="*/ 2023392 h 2023745"/>
              <a:gd name="T18" fmla="*/ 1210136 w 2022475"/>
              <a:gd name="T19" fmla="*/ 2003969 h 2023745"/>
              <a:gd name="T20" fmla="*/ 1381581 w 2022475"/>
              <a:gd name="T21" fmla="*/ 1953578 h 2023745"/>
              <a:gd name="T22" fmla="*/ 1543676 w 2022475"/>
              <a:gd name="T23" fmla="*/ 1872221 h 2023745"/>
              <a:gd name="T24" fmla="*/ 1685029 w 2022475"/>
              <a:gd name="T25" fmla="*/ 1765995 h 2023745"/>
              <a:gd name="T26" fmla="*/ 870664 w 2022475"/>
              <a:gd name="T27" fmla="*/ 1752904 h 2023745"/>
              <a:gd name="T28" fmla="*/ 697227 w 2022475"/>
              <a:gd name="T29" fmla="*/ 1697610 h 2023745"/>
              <a:gd name="T30" fmla="*/ 544864 w 2022475"/>
              <a:gd name="T31" fmla="*/ 1604253 h 2023745"/>
              <a:gd name="T32" fmla="*/ 419226 w 2022475"/>
              <a:gd name="T33" fmla="*/ 1478489 h 2023745"/>
              <a:gd name="T34" fmla="*/ 325962 w 2022475"/>
              <a:gd name="T35" fmla="*/ 1325972 h 2023745"/>
              <a:gd name="T36" fmla="*/ 270722 w 2022475"/>
              <a:gd name="T37" fmla="*/ 1152358 h 2023745"/>
              <a:gd name="T38" fmla="*/ 1685045 w 2022475"/>
              <a:gd name="T39" fmla="*/ 257412 h 2023745"/>
              <a:gd name="T40" fmla="*/ 1151686 w 2022475"/>
              <a:gd name="T41" fmla="*/ 270503 h 2023745"/>
              <a:gd name="T42" fmla="*/ 1325126 w 2022475"/>
              <a:gd name="T43" fmla="*/ 325797 h 2023745"/>
              <a:gd name="T44" fmla="*/ 1477488 w 2022475"/>
              <a:gd name="T45" fmla="*/ 419154 h 2023745"/>
              <a:gd name="T46" fmla="*/ 1603125 w 2022475"/>
              <a:gd name="T47" fmla="*/ 544918 h 2023745"/>
              <a:gd name="T48" fmla="*/ 1696387 w 2022475"/>
              <a:gd name="T49" fmla="*/ 697434 h 2023745"/>
              <a:gd name="T50" fmla="*/ 1751625 w 2022475"/>
              <a:gd name="T51" fmla="*/ 871049 h 2023745"/>
              <a:gd name="T52" fmla="*/ 1763220 w 2022475"/>
              <a:gd name="T53" fmla="*/ 1059406 h 2023745"/>
              <a:gd name="T54" fmla="*/ 1729112 w 2022475"/>
              <a:gd name="T55" fmla="*/ 1241449 h 2023745"/>
              <a:gd name="T56" fmla="*/ 1654156 w 2022475"/>
              <a:gd name="T57" fmla="*/ 1405221 h 2023745"/>
              <a:gd name="T58" fmla="*/ 1544000 w 2022475"/>
              <a:gd name="T59" fmla="*/ 1545069 h 2023745"/>
              <a:gd name="T60" fmla="*/ 1404295 w 2022475"/>
              <a:gd name="T61" fmla="*/ 1655336 h 2023745"/>
              <a:gd name="T62" fmla="*/ 1240688 w 2022475"/>
              <a:gd name="T63" fmla="*/ 1730368 h 2023745"/>
              <a:gd name="T64" fmla="*/ 1058828 w 2022475"/>
              <a:gd name="T65" fmla="*/ 1764511 h 2023745"/>
              <a:gd name="T66" fmla="*/ 1759318 w 2022475"/>
              <a:gd name="T67" fmla="*/ 1692505 h 2023745"/>
              <a:gd name="T68" fmla="*/ 1871443 w 2022475"/>
              <a:gd name="T69" fmla="*/ 1543958 h 2023745"/>
              <a:gd name="T70" fmla="*/ 1952617 w 2022475"/>
              <a:gd name="T71" fmla="*/ 1381680 h 2023745"/>
              <a:gd name="T72" fmla="*/ 2002840 w 2022475"/>
              <a:gd name="T73" fmla="*/ 1210067 h 2023745"/>
              <a:gd name="T74" fmla="*/ 2022116 w 2022475"/>
              <a:gd name="T75" fmla="*/ 1033519 h 2023745"/>
              <a:gd name="T76" fmla="*/ 2010445 w 2022475"/>
              <a:gd name="T77" fmla="*/ 856433 h 2023745"/>
              <a:gd name="T78" fmla="*/ 1967829 w 2022475"/>
              <a:gd name="T79" fmla="*/ 683207 h 2023745"/>
              <a:gd name="T80" fmla="*/ 1894270 w 2022475"/>
              <a:gd name="T81" fmla="*/ 518240 h 2023745"/>
              <a:gd name="T82" fmla="*/ 1789769 w 2022475"/>
              <a:gd name="T83" fmla="*/ 365928 h 2023745"/>
              <a:gd name="T84" fmla="*/ 1685045 w 2022475"/>
              <a:gd name="T85" fmla="*/ 257412 h 2023745"/>
              <a:gd name="T86" fmla="*/ 900071 w 2022475"/>
              <a:gd name="T87" fmla="*/ 5856 h 2023745"/>
              <a:gd name="T88" fmla="*/ 725597 w 2022475"/>
              <a:gd name="T89" fmla="*/ 40763 h 2023745"/>
              <a:gd name="T90" fmla="*/ 558276 w 2022475"/>
              <a:gd name="T91" fmla="*/ 106637 h 2023745"/>
              <a:gd name="T92" fmla="*/ 402504 w 2022475"/>
              <a:gd name="T93" fmla="*/ 203477 h 2023745"/>
              <a:gd name="T94" fmla="*/ 478078 w 2022475"/>
              <a:gd name="T95" fmla="*/ 478608 h 2023745"/>
              <a:gd name="T96" fmla="*/ 634666 w 2022475"/>
              <a:gd name="T97" fmla="*/ 358320 h 2023745"/>
              <a:gd name="T98" fmla="*/ 815495 w 2022475"/>
              <a:gd name="T99" fmla="*/ 283289 h 2023745"/>
              <a:gd name="T100" fmla="*/ 1011174 w 2022475"/>
              <a:gd name="T101" fmla="*/ 257412 h 2023745"/>
              <a:gd name="T102" fmla="*/ 1581601 w 2022475"/>
              <a:gd name="T103" fmla="*/ 175937 h 2023745"/>
              <a:gd name="T104" fmla="*/ 1422463 w 2022475"/>
              <a:gd name="T105" fmla="*/ 86958 h 2023745"/>
              <a:gd name="T106" fmla="*/ 1252899 w 2022475"/>
              <a:gd name="T107" fmla="*/ 28952 h 2023745"/>
              <a:gd name="T108" fmla="*/ 1077304 w 2022475"/>
              <a:gd name="T109" fmla="*/ 1919 h 2023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22475" h="2023745">
                <a:moveTo>
                  <a:pt x="257644" y="1011703"/>
                </a:moveTo>
                <a:lnTo>
                  <a:pt x="0" y="1011703"/>
                </a:lnTo>
                <a:lnTo>
                  <a:pt x="1243" y="1061907"/>
                </a:lnTo>
                <a:lnTo>
                  <a:pt x="4952" y="1111770"/>
                </a:lnTo>
                <a:lnTo>
                  <a:pt x="11092" y="1161209"/>
                </a:lnTo>
                <a:lnTo>
                  <a:pt x="19628" y="1210140"/>
                </a:lnTo>
                <a:lnTo>
                  <a:pt x="30525" y="1258481"/>
                </a:lnTo>
                <a:lnTo>
                  <a:pt x="43750" y="1306149"/>
                </a:lnTo>
                <a:lnTo>
                  <a:pt x="59268" y="1353061"/>
                </a:lnTo>
                <a:lnTo>
                  <a:pt x="77044" y="1399133"/>
                </a:lnTo>
                <a:lnTo>
                  <a:pt x="97044" y="1444282"/>
                </a:lnTo>
                <a:lnTo>
                  <a:pt x="119234" y="1488427"/>
                </a:lnTo>
                <a:lnTo>
                  <a:pt x="143580" y="1531482"/>
                </a:lnTo>
                <a:lnTo>
                  <a:pt x="170046" y="1573366"/>
                </a:lnTo>
                <a:lnTo>
                  <a:pt x="198598" y="1613996"/>
                </a:lnTo>
                <a:lnTo>
                  <a:pt x="229203" y="1653288"/>
                </a:lnTo>
                <a:lnTo>
                  <a:pt x="261825" y="1691159"/>
                </a:lnTo>
                <a:lnTo>
                  <a:pt x="296430" y="1727526"/>
                </a:lnTo>
                <a:lnTo>
                  <a:pt x="330880" y="1760418"/>
                </a:lnTo>
                <a:lnTo>
                  <a:pt x="366463" y="1791374"/>
                </a:lnTo>
                <a:lnTo>
                  <a:pt x="403109" y="1820394"/>
                </a:lnTo>
                <a:lnTo>
                  <a:pt x="440749" y="1847478"/>
                </a:lnTo>
                <a:lnTo>
                  <a:pt x="479317" y="1872626"/>
                </a:lnTo>
                <a:lnTo>
                  <a:pt x="518741" y="1895838"/>
                </a:lnTo>
                <a:lnTo>
                  <a:pt x="558955" y="1917115"/>
                </a:lnTo>
                <a:lnTo>
                  <a:pt x="599889" y="1936455"/>
                </a:lnTo>
                <a:lnTo>
                  <a:pt x="641474" y="1953860"/>
                </a:lnTo>
                <a:lnTo>
                  <a:pt x="683642" y="1969329"/>
                </a:lnTo>
                <a:lnTo>
                  <a:pt x="726325" y="1982861"/>
                </a:lnTo>
                <a:lnTo>
                  <a:pt x="769453" y="1994459"/>
                </a:lnTo>
                <a:lnTo>
                  <a:pt x="812958" y="2004120"/>
                </a:lnTo>
                <a:lnTo>
                  <a:pt x="856772" y="2011846"/>
                </a:lnTo>
                <a:lnTo>
                  <a:pt x="900825" y="2017636"/>
                </a:lnTo>
                <a:lnTo>
                  <a:pt x="945048" y="2021490"/>
                </a:lnTo>
                <a:lnTo>
                  <a:pt x="989375" y="2023409"/>
                </a:lnTo>
                <a:lnTo>
                  <a:pt x="1033734" y="2023392"/>
                </a:lnTo>
                <a:lnTo>
                  <a:pt x="1078059" y="2021440"/>
                </a:lnTo>
                <a:lnTo>
                  <a:pt x="1122280" y="2017552"/>
                </a:lnTo>
                <a:lnTo>
                  <a:pt x="1166328" y="2011728"/>
                </a:lnTo>
                <a:lnTo>
                  <a:pt x="1210136" y="2003969"/>
                </a:lnTo>
                <a:lnTo>
                  <a:pt x="1253633" y="1994274"/>
                </a:lnTo>
                <a:lnTo>
                  <a:pt x="1296752" y="1982644"/>
                </a:lnTo>
                <a:lnTo>
                  <a:pt x="1339425" y="1969079"/>
                </a:lnTo>
                <a:lnTo>
                  <a:pt x="1381581" y="1953578"/>
                </a:lnTo>
                <a:lnTo>
                  <a:pt x="1423153" y="1936142"/>
                </a:lnTo>
                <a:lnTo>
                  <a:pt x="1464072" y="1916770"/>
                </a:lnTo>
                <a:lnTo>
                  <a:pt x="1504269" y="1895463"/>
                </a:lnTo>
                <a:lnTo>
                  <a:pt x="1543676" y="1872221"/>
                </a:lnTo>
                <a:lnTo>
                  <a:pt x="1582223" y="1847043"/>
                </a:lnTo>
                <a:lnTo>
                  <a:pt x="1619843" y="1819930"/>
                </a:lnTo>
                <a:lnTo>
                  <a:pt x="1656467" y="1790882"/>
                </a:lnTo>
                <a:lnTo>
                  <a:pt x="1685029" y="1765995"/>
                </a:lnTo>
                <a:lnTo>
                  <a:pt x="1011174" y="1765995"/>
                </a:lnTo>
                <a:lnTo>
                  <a:pt x="963520" y="1764511"/>
                </a:lnTo>
                <a:lnTo>
                  <a:pt x="916654" y="1760118"/>
                </a:lnTo>
                <a:lnTo>
                  <a:pt x="870664" y="1752904"/>
                </a:lnTo>
                <a:lnTo>
                  <a:pt x="825638" y="1742958"/>
                </a:lnTo>
                <a:lnTo>
                  <a:pt x="781664" y="1730368"/>
                </a:lnTo>
                <a:lnTo>
                  <a:pt x="738831" y="1715222"/>
                </a:lnTo>
                <a:lnTo>
                  <a:pt x="697227" y="1697610"/>
                </a:lnTo>
                <a:lnTo>
                  <a:pt x="656940" y="1677618"/>
                </a:lnTo>
                <a:lnTo>
                  <a:pt x="618058" y="1655336"/>
                </a:lnTo>
                <a:lnTo>
                  <a:pt x="580670" y="1630851"/>
                </a:lnTo>
                <a:lnTo>
                  <a:pt x="544864" y="1604253"/>
                </a:lnTo>
                <a:lnTo>
                  <a:pt x="510728" y="1575629"/>
                </a:lnTo>
                <a:lnTo>
                  <a:pt x="478351" y="1545069"/>
                </a:lnTo>
                <a:lnTo>
                  <a:pt x="447821" y="1512659"/>
                </a:lnTo>
                <a:lnTo>
                  <a:pt x="419226" y="1478489"/>
                </a:lnTo>
                <a:lnTo>
                  <a:pt x="392654" y="1442647"/>
                </a:lnTo>
                <a:lnTo>
                  <a:pt x="368194" y="1405221"/>
                </a:lnTo>
                <a:lnTo>
                  <a:pt x="345934" y="1366300"/>
                </a:lnTo>
                <a:lnTo>
                  <a:pt x="325962" y="1325972"/>
                </a:lnTo>
                <a:lnTo>
                  <a:pt x="308367" y="1284326"/>
                </a:lnTo>
                <a:lnTo>
                  <a:pt x="293236" y="1241449"/>
                </a:lnTo>
                <a:lnTo>
                  <a:pt x="280658" y="1197430"/>
                </a:lnTo>
                <a:lnTo>
                  <a:pt x="270722" y="1152358"/>
                </a:lnTo>
                <a:lnTo>
                  <a:pt x="263516" y="1106320"/>
                </a:lnTo>
                <a:lnTo>
                  <a:pt x="259127" y="1059406"/>
                </a:lnTo>
                <a:lnTo>
                  <a:pt x="257644" y="1011703"/>
                </a:lnTo>
                <a:close/>
              </a:path>
              <a:path w="2022475" h="2023745">
                <a:moveTo>
                  <a:pt x="1685045" y="257412"/>
                </a:moveTo>
                <a:lnTo>
                  <a:pt x="1011174" y="257412"/>
                </a:lnTo>
                <a:lnTo>
                  <a:pt x="1058828" y="258896"/>
                </a:lnTo>
                <a:lnTo>
                  <a:pt x="1105695" y="263289"/>
                </a:lnTo>
                <a:lnTo>
                  <a:pt x="1151686" y="270503"/>
                </a:lnTo>
                <a:lnTo>
                  <a:pt x="1196713" y="280449"/>
                </a:lnTo>
                <a:lnTo>
                  <a:pt x="1240688" y="293039"/>
                </a:lnTo>
                <a:lnTo>
                  <a:pt x="1283521" y="308184"/>
                </a:lnTo>
                <a:lnTo>
                  <a:pt x="1325126" y="325797"/>
                </a:lnTo>
                <a:lnTo>
                  <a:pt x="1365413" y="345789"/>
                </a:lnTo>
                <a:lnTo>
                  <a:pt x="1404295" y="368071"/>
                </a:lnTo>
                <a:lnTo>
                  <a:pt x="1441682" y="392556"/>
                </a:lnTo>
                <a:lnTo>
                  <a:pt x="1477488" y="419154"/>
                </a:lnTo>
                <a:lnTo>
                  <a:pt x="1511624" y="447778"/>
                </a:lnTo>
                <a:lnTo>
                  <a:pt x="1544000" y="478338"/>
                </a:lnTo>
                <a:lnTo>
                  <a:pt x="1574530" y="510748"/>
                </a:lnTo>
                <a:lnTo>
                  <a:pt x="1603125" y="544918"/>
                </a:lnTo>
                <a:lnTo>
                  <a:pt x="1629696" y="580760"/>
                </a:lnTo>
                <a:lnTo>
                  <a:pt x="1654156" y="618186"/>
                </a:lnTo>
                <a:lnTo>
                  <a:pt x="1676416" y="657107"/>
                </a:lnTo>
                <a:lnTo>
                  <a:pt x="1696387" y="697434"/>
                </a:lnTo>
                <a:lnTo>
                  <a:pt x="1713982" y="739081"/>
                </a:lnTo>
                <a:lnTo>
                  <a:pt x="1729112" y="781958"/>
                </a:lnTo>
                <a:lnTo>
                  <a:pt x="1741689" y="825977"/>
                </a:lnTo>
                <a:lnTo>
                  <a:pt x="1751625" y="871049"/>
                </a:lnTo>
                <a:lnTo>
                  <a:pt x="1758832" y="917086"/>
                </a:lnTo>
                <a:lnTo>
                  <a:pt x="1763220" y="964001"/>
                </a:lnTo>
                <a:lnTo>
                  <a:pt x="1764703" y="1011703"/>
                </a:lnTo>
                <a:lnTo>
                  <a:pt x="1763220" y="1059406"/>
                </a:lnTo>
                <a:lnTo>
                  <a:pt x="1758832" y="1106320"/>
                </a:lnTo>
                <a:lnTo>
                  <a:pt x="1751625" y="1152358"/>
                </a:lnTo>
                <a:lnTo>
                  <a:pt x="1741689" y="1197430"/>
                </a:lnTo>
                <a:lnTo>
                  <a:pt x="1729112" y="1241449"/>
                </a:lnTo>
                <a:lnTo>
                  <a:pt x="1713982" y="1284326"/>
                </a:lnTo>
                <a:lnTo>
                  <a:pt x="1696387" y="1325972"/>
                </a:lnTo>
                <a:lnTo>
                  <a:pt x="1676416" y="1366300"/>
                </a:lnTo>
                <a:lnTo>
                  <a:pt x="1654156" y="1405221"/>
                </a:lnTo>
                <a:lnTo>
                  <a:pt x="1629696" y="1442647"/>
                </a:lnTo>
                <a:lnTo>
                  <a:pt x="1603125" y="1478489"/>
                </a:lnTo>
                <a:lnTo>
                  <a:pt x="1574530" y="1512659"/>
                </a:lnTo>
                <a:lnTo>
                  <a:pt x="1544000" y="1545069"/>
                </a:lnTo>
                <a:lnTo>
                  <a:pt x="1511624" y="1575629"/>
                </a:lnTo>
                <a:lnTo>
                  <a:pt x="1477488" y="1604253"/>
                </a:lnTo>
                <a:lnTo>
                  <a:pt x="1441682" y="1630851"/>
                </a:lnTo>
                <a:lnTo>
                  <a:pt x="1404295" y="1655336"/>
                </a:lnTo>
                <a:lnTo>
                  <a:pt x="1365413" y="1677618"/>
                </a:lnTo>
                <a:lnTo>
                  <a:pt x="1325126" y="1697610"/>
                </a:lnTo>
                <a:lnTo>
                  <a:pt x="1283521" y="1715222"/>
                </a:lnTo>
                <a:lnTo>
                  <a:pt x="1240688" y="1730368"/>
                </a:lnTo>
                <a:lnTo>
                  <a:pt x="1196713" y="1742958"/>
                </a:lnTo>
                <a:lnTo>
                  <a:pt x="1151686" y="1752904"/>
                </a:lnTo>
                <a:lnTo>
                  <a:pt x="1105695" y="1760118"/>
                </a:lnTo>
                <a:lnTo>
                  <a:pt x="1058828" y="1764511"/>
                </a:lnTo>
                <a:lnTo>
                  <a:pt x="1011174" y="1765995"/>
                </a:lnTo>
                <a:lnTo>
                  <a:pt x="1685029" y="1765995"/>
                </a:lnTo>
                <a:lnTo>
                  <a:pt x="1726450" y="1726980"/>
                </a:lnTo>
                <a:lnTo>
                  <a:pt x="1759318" y="1692505"/>
                </a:lnTo>
                <a:lnTo>
                  <a:pt x="1790251" y="1656896"/>
                </a:lnTo>
                <a:lnTo>
                  <a:pt x="1819250" y="1620223"/>
                </a:lnTo>
                <a:lnTo>
                  <a:pt x="1846314" y="1582554"/>
                </a:lnTo>
                <a:lnTo>
                  <a:pt x="1871443" y="1543958"/>
                </a:lnTo>
                <a:lnTo>
                  <a:pt x="1894638" y="1504504"/>
                </a:lnTo>
                <a:lnTo>
                  <a:pt x="1915899" y="1464260"/>
                </a:lnTo>
                <a:lnTo>
                  <a:pt x="1935225" y="1423296"/>
                </a:lnTo>
                <a:lnTo>
                  <a:pt x="1952617" y="1381680"/>
                </a:lnTo>
                <a:lnTo>
                  <a:pt x="1968074" y="1339480"/>
                </a:lnTo>
                <a:lnTo>
                  <a:pt x="1981597" y="1296765"/>
                </a:lnTo>
                <a:lnTo>
                  <a:pt x="1993186" y="1253605"/>
                </a:lnTo>
                <a:lnTo>
                  <a:pt x="2002840" y="1210067"/>
                </a:lnTo>
                <a:lnTo>
                  <a:pt x="2010560" y="1166221"/>
                </a:lnTo>
                <a:lnTo>
                  <a:pt x="2016346" y="1122135"/>
                </a:lnTo>
                <a:lnTo>
                  <a:pt x="2020198" y="1077878"/>
                </a:lnTo>
                <a:lnTo>
                  <a:pt x="2022116" y="1033519"/>
                </a:lnTo>
                <a:lnTo>
                  <a:pt x="2022099" y="989126"/>
                </a:lnTo>
                <a:lnTo>
                  <a:pt x="2020148" y="944768"/>
                </a:lnTo>
                <a:lnTo>
                  <a:pt x="2016263" y="900514"/>
                </a:lnTo>
                <a:lnTo>
                  <a:pt x="2010445" y="856433"/>
                </a:lnTo>
                <a:lnTo>
                  <a:pt x="2002692" y="812593"/>
                </a:lnTo>
                <a:lnTo>
                  <a:pt x="1993005" y="769063"/>
                </a:lnTo>
                <a:lnTo>
                  <a:pt x="1981384" y="725911"/>
                </a:lnTo>
                <a:lnTo>
                  <a:pt x="1967829" y="683207"/>
                </a:lnTo>
                <a:lnTo>
                  <a:pt x="1952340" y="641019"/>
                </a:lnTo>
                <a:lnTo>
                  <a:pt x="1934917" y="599416"/>
                </a:lnTo>
                <a:lnTo>
                  <a:pt x="1915560" y="558467"/>
                </a:lnTo>
                <a:lnTo>
                  <a:pt x="1894270" y="518240"/>
                </a:lnTo>
                <a:lnTo>
                  <a:pt x="1871045" y="478803"/>
                </a:lnTo>
                <a:lnTo>
                  <a:pt x="1845887" y="440227"/>
                </a:lnTo>
                <a:lnTo>
                  <a:pt x="1818795" y="402579"/>
                </a:lnTo>
                <a:lnTo>
                  <a:pt x="1789769" y="365928"/>
                </a:lnTo>
                <a:lnTo>
                  <a:pt x="1758810" y="330344"/>
                </a:lnTo>
                <a:lnTo>
                  <a:pt x="1725917" y="295893"/>
                </a:lnTo>
                <a:lnTo>
                  <a:pt x="1691468" y="263000"/>
                </a:lnTo>
                <a:lnTo>
                  <a:pt x="1685045" y="257412"/>
                </a:lnTo>
                <a:close/>
              </a:path>
              <a:path w="2022475" h="2023745">
                <a:moveTo>
                  <a:pt x="1032977" y="0"/>
                </a:moveTo>
                <a:lnTo>
                  <a:pt x="988617" y="16"/>
                </a:lnTo>
                <a:lnTo>
                  <a:pt x="944292" y="1968"/>
                </a:lnTo>
                <a:lnTo>
                  <a:pt x="900071" y="5856"/>
                </a:lnTo>
                <a:lnTo>
                  <a:pt x="856022" y="11680"/>
                </a:lnTo>
                <a:lnTo>
                  <a:pt x="812215" y="19438"/>
                </a:lnTo>
                <a:lnTo>
                  <a:pt x="768717" y="29133"/>
                </a:lnTo>
                <a:lnTo>
                  <a:pt x="725597" y="40763"/>
                </a:lnTo>
                <a:lnTo>
                  <a:pt x="682925" y="54328"/>
                </a:lnTo>
                <a:lnTo>
                  <a:pt x="640768" y="69829"/>
                </a:lnTo>
                <a:lnTo>
                  <a:pt x="599196" y="87265"/>
                </a:lnTo>
                <a:lnTo>
                  <a:pt x="558276" y="106637"/>
                </a:lnTo>
                <a:lnTo>
                  <a:pt x="518079" y="127944"/>
                </a:lnTo>
                <a:lnTo>
                  <a:pt x="478672" y="151186"/>
                </a:lnTo>
                <a:lnTo>
                  <a:pt x="440124" y="176364"/>
                </a:lnTo>
                <a:lnTo>
                  <a:pt x="402504" y="203477"/>
                </a:lnTo>
                <a:lnTo>
                  <a:pt x="365880" y="232525"/>
                </a:lnTo>
                <a:lnTo>
                  <a:pt x="330322" y="263508"/>
                </a:lnTo>
                <a:lnTo>
                  <a:pt x="295897" y="296427"/>
                </a:lnTo>
                <a:lnTo>
                  <a:pt x="478078" y="478608"/>
                </a:lnTo>
                <a:lnTo>
                  <a:pt x="514439" y="444506"/>
                </a:lnTo>
                <a:lnTo>
                  <a:pt x="552756" y="413051"/>
                </a:lnTo>
                <a:lnTo>
                  <a:pt x="592880" y="384301"/>
                </a:lnTo>
                <a:lnTo>
                  <a:pt x="634666" y="358320"/>
                </a:lnTo>
                <a:lnTo>
                  <a:pt x="677968" y="335167"/>
                </a:lnTo>
                <a:lnTo>
                  <a:pt x="722637" y="314904"/>
                </a:lnTo>
                <a:lnTo>
                  <a:pt x="768529" y="297591"/>
                </a:lnTo>
                <a:lnTo>
                  <a:pt x="815495" y="283289"/>
                </a:lnTo>
                <a:lnTo>
                  <a:pt x="863389" y="272059"/>
                </a:lnTo>
                <a:lnTo>
                  <a:pt x="912065" y="263963"/>
                </a:lnTo>
                <a:lnTo>
                  <a:pt x="961375" y="259060"/>
                </a:lnTo>
                <a:lnTo>
                  <a:pt x="1011174" y="257412"/>
                </a:lnTo>
                <a:lnTo>
                  <a:pt x="1685045" y="257412"/>
                </a:lnTo>
                <a:lnTo>
                  <a:pt x="1655886" y="232043"/>
                </a:lnTo>
                <a:lnTo>
                  <a:pt x="1619241" y="203022"/>
                </a:lnTo>
                <a:lnTo>
                  <a:pt x="1581601" y="175937"/>
                </a:lnTo>
                <a:lnTo>
                  <a:pt x="1543034" y="150789"/>
                </a:lnTo>
                <a:lnTo>
                  <a:pt x="1503610" y="127576"/>
                </a:lnTo>
                <a:lnTo>
                  <a:pt x="1463397" y="106299"/>
                </a:lnTo>
                <a:lnTo>
                  <a:pt x="1422463" y="86958"/>
                </a:lnTo>
                <a:lnTo>
                  <a:pt x="1380878" y="69552"/>
                </a:lnTo>
                <a:lnTo>
                  <a:pt x="1338710" y="54083"/>
                </a:lnTo>
                <a:lnTo>
                  <a:pt x="1296028" y="40549"/>
                </a:lnTo>
                <a:lnTo>
                  <a:pt x="1252899" y="28952"/>
                </a:lnTo>
                <a:lnTo>
                  <a:pt x="1209394" y="19290"/>
                </a:lnTo>
                <a:lnTo>
                  <a:pt x="1165581" y="11564"/>
                </a:lnTo>
                <a:lnTo>
                  <a:pt x="1121528" y="5773"/>
                </a:lnTo>
                <a:lnTo>
                  <a:pt x="1077304" y="1919"/>
                </a:lnTo>
                <a:lnTo>
                  <a:pt x="1032977" y="0"/>
                </a:lnTo>
                <a:close/>
              </a:path>
            </a:pathLst>
          </a:custGeom>
          <a:solidFill>
            <a:srgbClr val="98480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11" name="object 11"/>
          <p:cNvSpPr txBox="1"/>
          <p:nvPr/>
        </p:nvSpPr>
        <p:spPr>
          <a:xfrm>
            <a:off x="3359150" y="4540250"/>
            <a:ext cx="1036638" cy="682625"/>
          </a:xfrm>
          <a:prstGeom prst="rect">
            <a:avLst/>
          </a:prstGeom>
        </p:spPr>
        <p:txBody>
          <a:bodyPr lIns="0" tIns="4953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lnSpc>
                <a:spcPts val="1625"/>
              </a:lnSpc>
              <a:spcBef>
                <a:spcPts val="388"/>
              </a:spcBef>
            </a:pPr>
            <a:r>
              <a:rPr lang="en-US" altLang="en-US" sz="1600">
                <a:latin typeface="Franklin Gothic Book" panose="020B0503020102020204" pitchFamily="34" charset="0"/>
                <a:ea typeface="Franklin Gothic Book" panose="020B0503020102020204" pitchFamily="34" charset="0"/>
                <a:cs typeface="Franklin Gothic Book" panose="020B0503020102020204" pitchFamily="34" charset="0"/>
              </a:rPr>
              <a:t>Regional  Competitive  Effect</a:t>
            </a:r>
          </a:p>
        </p:txBody>
      </p:sp>
      <p:sp>
        <p:nvSpPr>
          <p:cNvPr id="12" name="object 12"/>
          <p:cNvSpPr txBox="1"/>
          <p:nvPr/>
        </p:nvSpPr>
        <p:spPr>
          <a:xfrm>
            <a:off x="4986338" y="3017838"/>
            <a:ext cx="3606800" cy="1203325"/>
          </a:xfrm>
          <a:prstGeom prst="rect">
            <a:avLst/>
          </a:prstGeom>
          <a:solidFill>
            <a:srgbClr val="F2F2F2"/>
          </a:solidFill>
          <a:ln w="19811">
            <a:solidFill>
              <a:srgbClr val="77933C"/>
            </a:solidFill>
          </a:ln>
        </p:spPr>
        <p:txBody>
          <a:bodyPr lIns="0" tIns="38735" rIns="0" bIns="0">
            <a:spAutoFit/>
          </a:bodyPr>
          <a:lstStyle>
            <a:lvl1pPr marL="88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ts val="300"/>
              </a:spcBef>
            </a:pPr>
            <a:r>
              <a:rPr lang="en-US" altLang="en-US">
                <a:latin typeface="Franklin Gothic Book" panose="020B0503020102020204" pitchFamily="34" charset="0"/>
                <a:ea typeface="Franklin Gothic Book" panose="020B0503020102020204" pitchFamily="34" charset="0"/>
                <a:cs typeface="Franklin Gothic Book" panose="020B0503020102020204" pitchFamily="34" charset="0"/>
              </a:rPr>
              <a:t>Share of regional industry growth  explained by the growth of the  specific industry sector at the  national level</a:t>
            </a:r>
          </a:p>
        </p:txBody>
      </p:sp>
      <p:sp>
        <p:nvSpPr>
          <p:cNvPr id="13" name="object 13"/>
          <p:cNvSpPr txBox="1"/>
          <p:nvPr/>
        </p:nvSpPr>
        <p:spPr>
          <a:xfrm>
            <a:off x="4986338" y="1562100"/>
            <a:ext cx="3606800" cy="1198563"/>
          </a:xfrm>
          <a:prstGeom prst="rect">
            <a:avLst/>
          </a:prstGeom>
          <a:solidFill>
            <a:srgbClr val="F2F2F2"/>
          </a:solidFill>
          <a:ln w="19811">
            <a:solidFill>
              <a:srgbClr val="208B9C"/>
            </a:solidFill>
          </a:ln>
        </p:spPr>
        <p:txBody>
          <a:bodyPr lIns="0" tIns="38735" rIns="0" bIns="0">
            <a:spAutoFit/>
          </a:bodyPr>
          <a:lstStyle>
            <a:lvl1pPr marL="88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ts val="300"/>
              </a:spcBef>
            </a:pPr>
            <a:r>
              <a:rPr lang="en-US" altLang="en-US">
                <a:latin typeface="Franklin Gothic Book" panose="020B0503020102020204" pitchFamily="34" charset="0"/>
                <a:ea typeface="Franklin Gothic Book" panose="020B0503020102020204" pitchFamily="34" charset="0"/>
                <a:cs typeface="Franklin Gothic Book" panose="020B0503020102020204" pitchFamily="34" charset="0"/>
              </a:rPr>
              <a:t>Explains how much of the regional  industry’s growth is explained by  the overall growth of the national  economy</a:t>
            </a:r>
          </a:p>
        </p:txBody>
      </p:sp>
      <p:sp>
        <p:nvSpPr>
          <p:cNvPr id="14" name="object 14"/>
          <p:cNvSpPr txBox="1"/>
          <p:nvPr/>
        </p:nvSpPr>
        <p:spPr>
          <a:xfrm>
            <a:off x="4986338" y="4478338"/>
            <a:ext cx="3587750" cy="1200150"/>
          </a:xfrm>
          <a:prstGeom prst="rect">
            <a:avLst/>
          </a:prstGeom>
          <a:solidFill>
            <a:srgbClr val="F2F2F2"/>
          </a:solidFill>
          <a:ln w="19811">
            <a:solidFill>
              <a:srgbClr val="984807"/>
            </a:solidFill>
          </a:ln>
        </p:spPr>
        <p:txBody>
          <a:bodyPr lIns="0" tIns="38100" rIns="0" bIns="0">
            <a:spAutoFit/>
          </a:bodyPr>
          <a:lstStyle>
            <a:lvl1pPr marL="88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ts val="300"/>
              </a:spcBef>
            </a:pPr>
            <a:r>
              <a:rPr lang="en-US" altLang="en-US">
                <a:latin typeface="Franklin Gothic Book" panose="020B0503020102020204" pitchFamily="34" charset="0"/>
                <a:ea typeface="Franklin Gothic Book" panose="020B0503020102020204" pitchFamily="34" charset="0"/>
                <a:cs typeface="Franklin Gothic Book" panose="020B0503020102020204" pitchFamily="34" charset="0"/>
              </a:rPr>
              <a:t>Explains how much of the change  in a given industry is due to some  unique competitive advantage that  the region possesses</a:t>
            </a:r>
          </a:p>
        </p:txBody>
      </p:sp>
      <p:sp>
        <p:nvSpPr>
          <p:cNvPr id="15" name="object 15"/>
          <p:cNvSpPr txBox="1"/>
          <p:nvPr/>
        </p:nvSpPr>
        <p:spPr>
          <a:xfrm>
            <a:off x="673100" y="1281113"/>
            <a:ext cx="1927225" cy="1354137"/>
          </a:xfrm>
          <a:prstGeom prst="rect">
            <a:avLst/>
          </a:prstGeom>
          <a:solidFill>
            <a:srgbClr val="F2F2F2"/>
          </a:solidFill>
          <a:ln w="19812">
            <a:solidFill>
              <a:srgbClr val="C4BD97"/>
            </a:solidFill>
          </a:ln>
        </p:spPr>
        <p:txBody>
          <a:bodyPr lIns="0" tIns="38100" rIns="0" bIns="0">
            <a:spAutoFit/>
          </a:bodyPr>
          <a:lstStyle>
            <a:lvl1pPr marL="88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ts val="300"/>
              </a:spcBef>
            </a:pPr>
            <a:r>
              <a:rPr lang="en-US" altLang="en-US">
                <a:latin typeface="Franklin Gothic Book" panose="020B0503020102020204" pitchFamily="34" charset="0"/>
                <a:ea typeface="Franklin Gothic Book" panose="020B0503020102020204" pitchFamily="34" charset="0"/>
                <a:cs typeface="Franklin Gothic Book" panose="020B0503020102020204" pitchFamily="34" charset="0"/>
              </a:rPr>
              <a:t>Expected Change  </a:t>
            </a:r>
            <a:r>
              <a:rPr lang="en-US" altLang="en-US" sz="1600">
                <a:latin typeface="Franklin Gothic Book" panose="020B0503020102020204" pitchFamily="34" charset="0"/>
                <a:ea typeface="Franklin Gothic Book" panose="020B0503020102020204" pitchFamily="34" charset="0"/>
                <a:cs typeface="Franklin Gothic Book" panose="020B0503020102020204" pitchFamily="34" charset="0"/>
              </a:rPr>
              <a:t>The sum of the  industrial mix and  the national growth  effects</a:t>
            </a:r>
          </a:p>
        </p:txBody>
      </p:sp>
      <p:sp>
        <p:nvSpPr>
          <p:cNvPr id="16" name="object 16"/>
          <p:cNvSpPr txBox="1"/>
          <p:nvPr/>
        </p:nvSpPr>
        <p:spPr>
          <a:xfrm>
            <a:off x="685800" y="4313238"/>
            <a:ext cx="1789113" cy="1600200"/>
          </a:xfrm>
          <a:prstGeom prst="rect">
            <a:avLst/>
          </a:prstGeom>
          <a:solidFill>
            <a:srgbClr val="F2F2F2"/>
          </a:solidFill>
          <a:ln w="19812">
            <a:solidFill>
              <a:srgbClr val="C4BD97"/>
            </a:solidFill>
          </a:ln>
        </p:spPr>
        <p:txBody>
          <a:bodyPr lIns="0" tIns="39370" rIns="0" bIns="0">
            <a:spAutoFit/>
          </a:bodyPr>
          <a:lstStyle>
            <a:lvl1pPr marL="88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ts val="313"/>
              </a:spcBef>
            </a:pPr>
            <a:r>
              <a:rPr lang="en-US" altLang="en-US" sz="1400">
                <a:latin typeface="Franklin Gothic Book" panose="020B0503020102020204" pitchFamily="34" charset="0"/>
                <a:ea typeface="Franklin Gothic Book" panose="020B0503020102020204" pitchFamily="34" charset="0"/>
                <a:cs typeface="Franklin Gothic Book" panose="020B0503020102020204" pitchFamily="34" charset="0"/>
              </a:rPr>
              <a:t>Note:</a:t>
            </a:r>
          </a:p>
          <a:p>
            <a:pPr eaLnBrk="1" hangingPunct="1"/>
            <a:r>
              <a:rPr lang="en-US" altLang="en-US" sz="1400">
                <a:latin typeface="Franklin Gothic Book" panose="020B0503020102020204" pitchFamily="34" charset="0"/>
                <a:ea typeface="Franklin Gothic Book" panose="020B0503020102020204" pitchFamily="34" charset="0"/>
                <a:cs typeface="Franklin Gothic Book" panose="020B0503020102020204" pitchFamily="34" charset="0"/>
              </a:rPr>
              <a:t>The calculations  ensure no double  counting of job  change effects from  national to regional  levels</a:t>
            </a:r>
          </a:p>
        </p:txBody>
      </p:sp>
      <p:sp>
        <p:nvSpPr>
          <p:cNvPr id="11281" name="object 17"/>
          <p:cNvSpPr>
            <a:spLocks/>
          </p:cNvSpPr>
          <p:nvPr/>
        </p:nvSpPr>
        <p:spPr bwMode="auto">
          <a:xfrm>
            <a:off x="5922963" y="6254750"/>
            <a:ext cx="1228725" cy="0"/>
          </a:xfrm>
          <a:custGeom>
            <a:avLst/>
            <a:gdLst>
              <a:gd name="T0" fmla="*/ 0 w 1229995"/>
              <a:gd name="T1" fmla="*/ 1229867 w 1229995"/>
            </a:gdLst>
            <a:ahLst/>
            <a:cxnLst>
              <a:cxn ang="0">
                <a:pos x="T0" y="0"/>
              </a:cxn>
              <a:cxn ang="0">
                <a:pos x="T1" y="0"/>
              </a:cxn>
            </a:cxnLst>
            <a:rect l="0" t="0" r="r" b="b"/>
            <a:pathLst>
              <a:path w="1229995">
                <a:moveTo>
                  <a:pt x="0" y="0"/>
                </a:moveTo>
                <a:lnTo>
                  <a:pt x="1229867"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1282" name="object 18"/>
          <p:cNvSpPr>
            <a:spLocks/>
          </p:cNvSpPr>
          <p:nvPr/>
        </p:nvSpPr>
        <p:spPr bwMode="auto">
          <a:xfrm>
            <a:off x="3303588" y="6251575"/>
            <a:ext cx="1228725" cy="0"/>
          </a:xfrm>
          <a:custGeom>
            <a:avLst/>
            <a:gdLst>
              <a:gd name="T0" fmla="*/ 0 w 1228725"/>
              <a:gd name="T1" fmla="*/ 1228343 w 1228725"/>
            </a:gdLst>
            <a:ahLst/>
            <a:cxnLst>
              <a:cxn ang="0">
                <a:pos x="T0" y="0"/>
              </a:cxn>
              <a:cxn ang="0">
                <a:pos x="T1" y="0"/>
              </a:cxn>
            </a:cxnLst>
            <a:rect l="0" t="0" r="r" b="b"/>
            <a:pathLst>
              <a:path w="1228725">
                <a:moveTo>
                  <a:pt x="0" y="0"/>
                </a:moveTo>
                <a:lnTo>
                  <a:pt x="1228343"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1283" name="object 19"/>
          <p:cNvSpPr>
            <a:spLocks/>
          </p:cNvSpPr>
          <p:nvPr/>
        </p:nvSpPr>
        <p:spPr bwMode="auto">
          <a:xfrm>
            <a:off x="46116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1284" name="object 20"/>
          <p:cNvSpPr>
            <a:spLocks/>
          </p:cNvSpPr>
          <p:nvPr/>
        </p:nvSpPr>
        <p:spPr bwMode="auto">
          <a:xfrm>
            <a:off x="7229475"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1285" name="object 21"/>
          <p:cNvSpPr>
            <a:spLocks/>
          </p:cNvSpPr>
          <p:nvPr/>
        </p:nvSpPr>
        <p:spPr bwMode="auto">
          <a:xfrm>
            <a:off x="685800"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1286" name="object 22"/>
          <p:cNvSpPr>
            <a:spLocks/>
          </p:cNvSpPr>
          <p:nvPr/>
        </p:nvSpPr>
        <p:spPr bwMode="auto">
          <a:xfrm>
            <a:off x="19954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208B9C"/>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1287" name="object 23"/>
          <p:cNvSpPr>
            <a:spLocks/>
          </p:cNvSpPr>
          <p:nvPr/>
        </p:nvSpPr>
        <p:spPr bwMode="auto">
          <a:xfrm>
            <a:off x="1995488" y="6165850"/>
            <a:ext cx="223837" cy="119063"/>
          </a:xfrm>
          <a:custGeom>
            <a:avLst/>
            <a:gdLst>
              <a:gd name="T0" fmla="*/ 112014 w 224155"/>
              <a:gd name="T1" fmla="*/ 0 h 119379"/>
              <a:gd name="T2" fmla="*/ 0 w 224155"/>
              <a:gd name="T3" fmla="*/ 118872 h 119379"/>
              <a:gd name="T4" fmla="*/ 224028 w 224155"/>
              <a:gd name="T5" fmla="*/ 118872 h 119379"/>
              <a:gd name="T6" fmla="*/ 112014 w 224155"/>
              <a:gd name="T7" fmla="*/ 0 h 119379"/>
            </a:gdLst>
            <a:ahLst/>
            <a:cxnLst>
              <a:cxn ang="0">
                <a:pos x="T0" y="T1"/>
              </a:cxn>
              <a:cxn ang="0">
                <a:pos x="T2" y="T3"/>
              </a:cxn>
              <a:cxn ang="0">
                <a:pos x="T4" y="T5"/>
              </a:cxn>
              <a:cxn ang="0">
                <a:pos x="T6" y="T7"/>
              </a:cxn>
            </a:cxnLst>
            <a:rect l="0" t="0" r="r" b="b"/>
            <a:pathLst>
              <a:path w="224155" h="119379">
                <a:moveTo>
                  <a:pt x="112014" y="0"/>
                </a:moveTo>
                <a:lnTo>
                  <a:pt x="0" y="118872"/>
                </a:lnTo>
                <a:lnTo>
                  <a:pt x="224028" y="118872"/>
                </a:lnTo>
                <a:lnTo>
                  <a:pt x="112014" y="0"/>
                </a:lnTo>
                <a:close/>
              </a:path>
            </a:pathLst>
          </a:custGeom>
          <a:solidFill>
            <a:srgbClr val="208B9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24" name="object 24"/>
          <p:cNvSpPr txBox="1"/>
          <p:nvPr/>
        </p:nvSpPr>
        <p:spPr>
          <a:xfrm>
            <a:off x="673100" y="6194425"/>
            <a:ext cx="4449763" cy="465138"/>
          </a:xfrm>
          <a:prstGeom prst="rect">
            <a:avLst/>
          </a:prstGeom>
        </p:spPr>
        <p:txBody>
          <a:bodyPr lIns="0" tIns="85725" rIns="0" bIns="0">
            <a:spAutoFit/>
          </a:bodyPr>
          <a:lstStyle/>
          <a:p>
            <a:pPr marL="1320800" eaLnBrk="1" fontAlgn="auto" hangingPunct="1">
              <a:spcBef>
                <a:spcPts val="675"/>
              </a:spcBef>
              <a:spcAft>
                <a:spcPts val="0"/>
              </a:spcAft>
              <a:defRPr/>
            </a:pPr>
            <a:r>
              <a:rPr sz="1300" b="1" spc="-5" dirty="0">
                <a:solidFill>
                  <a:srgbClr val="208B9C"/>
                </a:solidFill>
                <a:latin typeface="Franklin Gothic Demi Cond"/>
                <a:cs typeface="Franklin Gothic Demi Cond"/>
              </a:rPr>
              <a:t>section</a:t>
            </a:r>
            <a:r>
              <a:rPr sz="1300" b="1" dirty="0">
                <a:solidFill>
                  <a:srgbClr val="208B9C"/>
                </a:solidFill>
                <a:latin typeface="Franklin Gothic Demi Cond"/>
                <a:cs typeface="Franklin Gothic Demi Cond"/>
              </a:rPr>
              <a:t> </a:t>
            </a:r>
            <a:r>
              <a:rPr sz="1300" b="1" spc="-10" dirty="0">
                <a:solidFill>
                  <a:srgbClr val="208B9C"/>
                </a:solidFill>
                <a:latin typeface="Franklin Gothic Demi Cond"/>
                <a:cs typeface="Franklin Gothic Demi Cond"/>
              </a:rPr>
              <a:t>02</a:t>
            </a:r>
            <a:endParaRPr sz="1300" dirty="0">
              <a:latin typeface="Franklin Gothic Demi Cond"/>
              <a:cs typeface="Franklin Gothic Demi Cond"/>
            </a:endParaRPr>
          </a:p>
          <a:p>
            <a:pPr marL="12700" eaLnBrk="1" fontAlgn="auto" hangingPunct="1">
              <a:spcBef>
                <a:spcPts val="360"/>
              </a:spcBef>
              <a:spcAft>
                <a:spcPts val="0"/>
              </a:spcAft>
              <a:defRPr/>
            </a:pPr>
            <a:r>
              <a:rPr sz="800" spc="-5" dirty="0">
                <a:solidFill>
                  <a:srgbClr val="808080"/>
                </a:solidFill>
                <a:latin typeface="Franklin Gothic Book"/>
                <a:cs typeface="Franklin Gothic Book"/>
              </a:rPr>
              <a:t>Source: EMSI </a:t>
            </a:r>
            <a:r>
              <a:rPr sz="800" dirty="0">
                <a:solidFill>
                  <a:srgbClr val="808080"/>
                </a:solidFill>
                <a:latin typeface="Franklin Gothic Book"/>
                <a:cs typeface="Franklin Gothic Book"/>
              </a:rPr>
              <a:t>Website,</a:t>
            </a:r>
            <a:r>
              <a:rPr sz="800" spc="75" dirty="0">
                <a:solidFill>
                  <a:srgbClr val="808080"/>
                </a:solidFill>
                <a:latin typeface="Franklin Gothic Book"/>
                <a:cs typeface="Franklin Gothic Book"/>
              </a:rPr>
              <a:t> </a:t>
            </a:r>
            <a:r>
              <a:rPr sz="800" u="sng" spc="-5" dirty="0">
                <a:solidFill>
                  <a:srgbClr val="808080"/>
                </a:solidFill>
                <a:uFill>
                  <a:solidFill>
                    <a:srgbClr val="808080"/>
                  </a:solidFill>
                </a:uFill>
                <a:latin typeface="Franklin Gothic Book"/>
                <a:cs typeface="Franklin Gothic Book"/>
                <a:hlinkClick r:id="rId5"/>
              </a:rPr>
              <a:t>http://www.economicmodeling.com/2011/12/05/understanding-shift-share-2/</a:t>
            </a:r>
            <a:endParaRPr sz="800" dirty="0">
              <a:latin typeface="Franklin Gothic Book"/>
              <a:cs typeface="Franklin Gothic Book"/>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Placeholder 5"/>
          <p:cNvSpPr txBox="1">
            <a:spLocks/>
          </p:cNvSpPr>
          <p:nvPr/>
        </p:nvSpPr>
        <p:spPr bwMode="auto">
          <a:xfrm>
            <a:off x="768350" y="6587054"/>
            <a:ext cx="7559675" cy="134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9863" indent="-169863">
              <a:spcBef>
                <a:spcPct val="20000"/>
              </a:spcBef>
              <a:buFont typeface="Arial" panose="020B0604020202020204" pitchFamily="34" charset="0"/>
              <a:buChar char="–"/>
              <a:defRPr sz="2000">
                <a:solidFill>
                  <a:schemeClr val="tx1"/>
                </a:solidFill>
                <a:latin typeface="Calibri" panose="020F0502020204030204" pitchFamily="34" charset="0"/>
              </a:defRPr>
            </a:lvl4pPr>
            <a:lvl5pPr marL="346075" indent="-176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803275"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1260475"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1717675"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2174875"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lnSpc>
                <a:spcPct val="120000"/>
              </a:lnSpc>
              <a:spcBef>
                <a:spcPts val="600"/>
              </a:spcBef>
              <a:spcAft>
                <a:spcPts val="1200"/>
              </a:spcAft>
              <a:buFont typeface="Arial" panose="020B0604020202020204" pitchFamily="34" charset="0"/>
              <a:buChar char="​"/>
            </a:pPr>
            <a:r>
              <a:rPr lang="en-US" altLang="en-US" sz="800" dirty="0">
                <a:solidFill>
                  <a:srgbClr val="7F7F7F"/>
                </a:solidFill>
                <a:latin typeface="Franklin Gothic Book" panose="020B0503020102020204" pitchFamily="34" charset="0"/>
              </a:rPr>
              <a:t>Source: EMSI Class of Worker </a:t>
            </a:r>
            <a:r>
              <a:rPr lang="en-US" altLang="en-US" sz="800" dirty="0" smtClean="0">
                <a:solidFill>
                  <a:srgbClr val="7F7F7F"/>
                </a:solidFill>
                <a:latin typeface="Franklin Gothic Book" panose="020B0503020102020204" pitchFamily="34" charset="0"/>
              </a:rPr>
              <a:t>2017.3 </a:t>
            </a:r>
            <a:r>
              <a:rPr lang="en-US" altLang="en-US" sz="800" dirty="0">
                <a:solidFill>
                  <a:srgbClr val="7F7F7F"/>
                </a:solidFill>
                <a:latin typeface="Franklin Gothic Book" panose="020B0503020102020204" pitchFamily="34" charset="0"/>
              </a:rPr>
              <a:t>(QCEW, non-QCEW, self-employed and extended proprietors). </a:t>
            </a:r>
          </a:p>
        </p:txBody>
      </p:sp>
      <p:sp>
        <p:nvSpPr>
          <p:cNvPr id="12290" name="object 2"/>
          <p:cNvSpPr>
            <a:spLocks/>
          </p:cNvSpPr>
          <p:nvPr/>
        </p:nvSpPr>
        <p:spPr bwMode="auto">
          <a:xfrm>
            <a:off x="5922963" y="6254750"/>
            <a:ext cx="1228725" cy="0"/>
          </a:xfrm>
          <a:custGeom>
            <a:avLst/>
            <a:gdLst>
              <a:gd name="T0" fmla="*/ 0 w 1229995"/>
              <a:gd name="T1" fmla="*/ 1229867 w 1229995"/>
            </a:gdLst>
            <a:ahLst/>
            <a:cxnLst>
              <a:cxn ang="0">
                <a:pos x="T0" y="0"/>
              </a:cxn>
              <a:cxn ang="0">
                <a:pos x="T1" y="0"/>
              </a:cxn>
            </a:cxnLst>
            <a:rect l="0" t="0" r="r" b="b"/>
            <a:pathLst>
              <a:path w="1229995">
                <a:moveTo>
                  <a:pt x="0" y="0"/>
                </a:moveTo>
                <a:lnTo>
                  <a:pt x="1229867"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2291" name="object 3"/>
          <p:cNvSpPr>
            <a:spLocks/>
          </p:cNvSpPr>
          <p:nvPr/>
        </p:nvSpPr>
        <p:spPr bwMode="auto">
          <a:xfrm>
            <a:off x="3303588" y="6251575"/>
            <a:ext cx="1228725" cy="0"/>
          </a:xfrm>
          <a:custGeom>
            <a:avLst/>
            <a:gdLst>
              <a:gd name="T0" fmla="*/ 0 w 1228725"/>
              <a:gd name="T1" fmla="*/ 1228343 w 1228725"/>
            </a:gdLst>
            <a:ahLst/>
            <a:cxnLst>
              <a:cxn ang="0">
                <a:pos x="T0" y="0"/>
              </a:cxn>
              <a:cxn ang="0">
                <a:pos x="T1" y="0"/>
              </a:cxn>
            </a:cxnLst>
            <a:rect l="0" t="0" r="r" b="b"/>
            <a:pathLst>
              <a:path w="1228725">
                <a:moveTo>
                  <a:pt x="0" y="0"/>
                </a:moveTo>
                <a:lnTo>
                  <a:pt x="1228343"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2292" name="object 4"/>
          <p:cNvSpPr>
            <a:spLocks/>
          </p:cNvSpPr>
          <p:nvPr/>
        </p:nvSpPr>
        <p:spPr bwMode="auto">
          <a:xfrm>
            <a:off x="46116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2293" name="object 5"/>
          <p:cNvSpPr>
            <a:spLocks/>
          </p:cNvSpPr>
          <p:nvPr/>
        </p:nvSpPr>
        <p:spPr bwMode="auto">
          <a:xfrm>
            <a:off x="7229475"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2294" name="object 6"/>
          <p:cNvSpPr>
            <a:spLocks/>
          </p:cNvSpPr>
          <p:nvPr/>
        </p:nvSpPr>
        <p:spPr bwMode="auto">
          <a:xfrm>
            <a:off x="685800"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2295" name="object 7"/>
          <p:cNvSpPr>
            <a:spLocks/>
          </p:cNvSpPr>
          <p:nvPr/>
        </p:nvSpPr>
        <p:spPr bwMode="auto">
          <a:xfrm>
            <a:off x="19954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208B9C"/>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2296" name="object 8"/>
          <p:cNvSpPr>
            <a:spLocks/>
          </p:cNvSpPr>
          <p:nvPr/>
        </p:nvSpPr>
        <p:spPr bwMode="auto">
          <a:xfrm>
            <a:off x="1995488" y="6165850"/>
            <a:ext cx="223837" cy="119063"/>
          </a:xfrm>
          <a:custGeom>
            <a:avLst/>
            <a:gdLst>
              <a:gd name="T0" fmla="*/ 112014 w 224155"/>
              <a:gd name="T1" fmla="*/ 0 h 119379"/>
              <a:gd name="T2" fmla="*/ 0 w 224155"/>
              <a:gd name="T3" fmla="*/ 118872 h 119379"/>
              <a:gd name="T4" fmla="*/ 224028 w 224155"/>
              <a:gd name="T5" fmla="*/ 118872 h 119379"/>
              <a:gd name="T6" fmla="*/ 112014 w 224155"/>
              <a:gd name="T7" fmla="*/ 0 h 119379"/>
            </a:gdLst>
            <a:ahLst/>
            <a:cxnLst>
              <a:cxn ang="0">
                <a:pos x="T0" y="T1"/>
              </a:cxn>
              <a:cxn ang="0">
                <a:pos x="T2" y="T3"/>
              </a:cxn>
              <a:cxn ang="0">
                <a:pos x="T4" y="T5"/>
              </a:cxn>
              <a:cxn ang="0">
                <a:pos x="T6" y="T7"/>
              </a:cxn>
            </a:cxnLst>
            <a:rect l="0" t="0" r="r" b="b"/>
            <a:pathLst>
              <a:path w="224155" h="119379">
                <a:moveTo>
                  <a:pt x="112014" y="0"/>
                </a:moveTo>
                <a:lnTo>
                  <a:pt x="0" y="118872"/>
                </a:lnTo>
                <a:lnTo>
                  <a:pt x="224028" y="118872"/>
                </a:lnTo>
                <a:lnTo>
                  <a:pt x="112014" y="0"/>
                </a:lnTo>
                <a:close/>
              </a:path>
            </a:pathLst>
          </a:custGeom>
          <a:solidFill>
            <a:srgbClr val="208B9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graphicFrame>
        <p:nvGraphicFramePr>
          <p:cNvPr id="9" name="object 9"/>
          <p:cNvGraphicFramePr>
            <a:graphicFrameLocks noGrp="1"/>
          </p:cNvGraphicFramePr>
          <p:nvPr>
            <p:extLst>
              <p:ext uri="{D42A27DB-BD31-4B8C-83A1-F6EECF244321}">
                <p14:modId xmlns:p14="http://schemas.microsoft.com/office/powerpoint/2010/main" val="1334726387"/>
              </p:ext>
            </p:extLst>
          </p:nvPr>
        </p:nvGraphicFramePr>
        <p:xfrm>
          <a:off x="719137" y="1356760"/>
          <a:ext cx="7931152" cy="4410110"/>
        </p:xfrm>
        <a:graphic>
          <a:graphicData uri="http://schemas.openxmlformats.org/drawingml/2006/table">
            <a:tbl>
              <a:tblPr/>
              <a:tblGrid>
                <a:gridCol w="2805320">
                  <a:extLst>
                    <a:ext uri="{9D8B030D-6E8A-4147-A177-3AD203B41FA5}">
                      <a16:colId xmlns:a16="http://schemas.microsoft.com/office/drawing/2014/main" xmlns="" val="1271736664"/>
                    </a:ext>
                  </a:extLst>
                </a:gridCol>
                <a:gridCol w="742743">
                  <a:extLst>
                    <a:ext uri="{9D8B030D-6E8A-4147-A177-3AD203B41FA5}">
                      <a16:colId xmlns:a16="http://schemas.microsoft.com/office/drawing/2014/main" xmlns="" val="3876827863"/>
                    </a:ext>
                  </a:extLst>
                </a:gridCol>
                <a:gridCol w="837245">
                  <a:extLst>
                    <a:ext uri="{9D8B030D-6E8A-4147-A177-3AD203B41FA5}">
                      <a16:colId xmlns:a16="http://schemas.microsoft.com/office/drawing/2014/main" xmlns="" val="601259414"/>
                    </a:ext>
                  </a:extLst>
                </a:gridCol>
                <a:gridCol w="886462">
                  <a:extLst>
                    <a:ext uri="{9D8B030D-6E8A-4147-A177-3AD203B41FA5}">
                      <a16:colId xmlns:a16="http://schemas.microsoft.com/office/drawing/2014/main" xmlns="" val="4281322940"/>
                    </a:ext>
                  </a:extLst>
                </a:gridCol>
                <a:gridCol w="886461">
                  <a:extLst>
                    <a:ext uri="{9D8B030D-6E8A-4147-A177-3AD203B41FA5}">
                      <a16:colId xmlns:a16="http://schemas.microsoft.com/office/drawing/2014/main" xmlns="" val="2789146844"/>
                    </a:ext>
                  </a:extLst>
                </a:gridCol>
                <a:gridCol w="845945">
                  <a:extLst>
                    <a:ext uri="{9D8B030D-6E8A-4147-A177-3AD203B41FA5}">
                      <a16:colId xmlns:a16="http://schemas.microsoft.com/office/drawing/2014/main" xmlns="" val="3681063766"/>
                    </a:ext>
                  </a:extLst>
                </a:gridCol>
                <a:gridCol w="926976">
                  <a:extLst>
                    <a:ext uri="{9D8B030D-6E8A-4147-A177-3AD203B41FA5}">
                      <a16:colId xmlns:a16="http://schemas.microsoft.com/office/drawing/2014/main" xmlns="" val="1182059286"/>
                    </a:ext>
                  </a:extLst>
                </a:gridCol>
              </a:tblGrid>
              <a:tr h="568779">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Industries</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R="9144" marT="9144"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Jobs </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2016</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254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lvl1pPr marL="381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4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National  Trend, 2010-</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p>
                      <a:pPr marL="0" marR="0" lvl="0" indent="0" algn="ctr" defTabSz="914400" rtl="0" eaLnBrk="1" fontAlgn="base" latinLnBrk="0" hangingPunct="1">
                        <a:lnSpc>
                          <a:spcPts val="1375"/>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2016</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8255"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marL="38100" indent="-1588">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1588" algn="ctr" defTabSz="914400" rtl="0" eaLnBrk="1" fontAlgn="base" latinLnBrk="0" hangingPunct="1">
                        <a:lnSpc>
                          <a:spcPts val="14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Industry  Trend, 2010-</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p>
                      <a:pPr marL="0" marR="0" lvl="0" indent="-1588" algn="ctr" defTabSz="914400" rtl="0" eaLnBrk="1" fontAlgn="base" latinLnBrk="0" hangingPunct="1">
                        <a:lnSpc>
                          <a:spcPts val="1375"/>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2016</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8255"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lvl1pPr marL="84138">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Cumulative  Expected  Growth</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635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marL="65088" indent="-1588">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1588" algn="ctr" defTabSz="914400" rtl="0" eaLnBrk="1" fontAlgn="base" latinLnBrk="0" hangingPunct="1">
                        <a:lnSpc>
                          <a:spcPct val="9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Actual Job  Growth,  2010-2016</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635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lvl1pPr marL="3016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Regional  Performance,  2010-2016</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635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044122044"/>
                  </a:ext>
                </a:extLst>
              </a:tr>
              <a:tr h="213375">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R="9144" marT="9144"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lvl1pPr marL="111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1113" marR="0" lvl="0" indent="0" algn="ctr" defTabSz="914400" rtl="0" eaLnBrk="1" fontAlgn="base" latinLnBrk="0" hangingPunct="1">
                        <a:lnSpc>
                          <a:spcPct val="100000"/>
                        </a:lnSpc>
                        <a:spcBef>
                          <a:spcPts val="38"/>
                        </a:spcBef>
                        <a:spcAft>
                          <a:spcPct val="0"/>
                        </a:spcAft>
                        <a:buClrTx/>
                        <a:buSzTx/>
                        <a:buFontTx/>
                        <a:buNone/>
                        <a:tabLst/>
                      </a:pPr>
                      <a:r>
                        <a:rPr kumimoji="0" lang="en-US" altLang="en-US" sz="13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A</a:t>
                      </a:r>
                      <a:endParaRPr kumimoji="0" lang="en-US" altLang="en-US" sz="13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508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marL="9525">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9525" marR="0" lvl="0" indent="0" algn="ctr" defTabSz="914400" rtl="0" eaLnBrk="1" fontAlgn="base" latinLnBrk="0" hangingPunct="1">
                        <a:lnSpc>
                          <a:spcPct val="100000"/>
                        </a:lnSpc>
                        <a:spcBef>
                          <a:spcPts val="38"/>
                        </a:spcBef>
                        <a:spcAft>
                          <a:spcPct val="0"/>
                        </a:spcAft>
                        <a:buClrTx/>
                        <a:buSzTx/>
                        <a:buFontTx/>
                        <a:buNone/>
                        <a:tabLst/>
                      </a:pPr>
                      <a:r>
                        <a:rPr kumimoji="0" lang="en-US" altLang="en-US" sz="13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B</a:t>
                      </a:r>
                      <a:endParaRPr kumimoji="0" lang="en-US" altLang="en-US" sz="13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508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ts val="38"/>
                        </a:spcBef>
                        <a:spcAft>
                          <a:spcPct val="0"/>
                        </a:spcAft>
                        <a:buClrTx/>
                        <a:buSzTx/>
                        <a:buFontTx/>
                        <a:buNone/>
                        <a:tabLst/>
                      </a:pPr>
                      <a:r>
                        <a:rPr kumimoji="0" lang="en-US" altLang="en-US" sz="13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C=A+B</a:t>
                      </a:r>
                      <a:endParaRPr kumimoji="0" lang="en-US" altLang="en-US" sz="13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508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marL="9525">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9525" marR="0" lvl="0" indent="0" algn="ctr" defTabSz="914400" rtl="0" eaLnBrk="1" fontAlgn="base" latinLnBrk="0" hangingPunct="1">
                        <a:lnSpc>
                          <a:spcPct val="100000"/>
                        </a:lnSpc>
                        <a:spcBef>
                          <a:spcPts val="38"/>
                        </a:spcBef>
                        <a:spcAft>
                          <a:spcPct val="0"/>
                        </a:spcAft>
                        <a:buClrTx/>
                        <a:buSzTx/>
                        <a:buFontTx/>
                        <a:buNone/>
                        <a:tabLst/>
                      </a:pPr>
                      <a:r>
                        <a:rPr kumimoji="0" lang="en-US" altLang="en-US" sz="13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D</a:t>
                      </a:r>
                      <a:endParaRPr kumimoji="0" lang="en-US" altLang="en-US" sz="13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508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lvl1pPr marL="9525">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9525" marR="0" lvl="0" indent="0" algn="ctr" defTabSz="914400" rtl="0" eaLnBrk="1" fontAlgn="base" latinLnBrk="0" hangingPunct="1">
                        <a:lnSpc>
                          <a:spcPct val="100000"/>
                        </a:lnSpc>
                        <a:spcBef>
                          <a:spcPts val="38"/>
                        </a:spcBef>
                        <a:spcAft>
                          <a:spcPct val="0"/>
                        </a:spcAft>
                        <a:buClrTx/>
                        <a:buSzTx/>
                        <a:buFontTx/>
                        <a:buNone/>
                        <a:tabLst/>
                      </a:pPr>
                      <a:r>
                        <a:rPr kumimoji="0" lang="en-US" altLang="en-US" sz="13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D-C</a:t>
                      </a:r>
                      <a:endParaRPr kumimoji="0" lang="en-US" altLang="en-US" sz="13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508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658744620"/>
                  </a:ext>
                </a:extLst>
              </a:tr>
              <a:tr h="329665">
                <a:tc>
                  <a:txBody>
                    <a:bodyPr/>
                    <a:lstStyle/>
                    <a:p>
                      <a:pPr algn="l" fontAlgn="ctr"/>
                      <a:r>
                        <a:rPr lang="en-US" sz="1000" b="0" i="0" u="none" strike="noStrike" dirty="0">
                          <a:effectLst/>
                          <a:latin typeface="Franklin Gothic Book" panose="020B0503020102020204" pitchFamily="34" charset="0"/>
                        </a:rPr>
                        <a:t>Wood Kitchen Cabinet and Countertop Manufacturing</a:t>
                      </a:r>
                    </a:p>
                  </a:txBody>
                  <a:tcPr marR="9144" marT="9144"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3,150</a:t>
                      </a:r>
                    </a:p>
                  </a:txBody>
                  <a:tcPr marL="9525" marR="274320" marT="9525"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274</a:t>
                      </a:r>
                    </a:p>
                  </a:txBody>
                  <a:tcPr marL="9525" marR="274320" marT="9525"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125</a:t>
                      </a:r>
                    </a:p>
                  </a:txBody>
                  <a:tcPr marL="9525" marR="274320" marT="9525"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399</a:t>
                      </a:r>
                    </a:p>
                  </a:txBody>
                  <a:tcPr marL="9525" marR="274320" marT="9525"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808</a:t>
                      </a:r>
                    </a:p>
                  </a:txBody>
                  <a:tcPr marL="9525" marR="274320" marT="9525"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409</a:t>
                      </a:r>
                    </a:p>
                  </a:txBody>
                  <a:tcPr marL="9525" marR="274320" marT="9525"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864610911"/>
                  </a:ext>
                </a:extLst>
              </a:tr>
              <a:tr h="217790">
                <a:tc>
                  <a:txBody>
                    <a:bodyPr/>
                    <a:lstStyle/>
                    <a:p>
                      <a:pPr algn="l" fontAlgn="ctr"/>
                      <a:r>
                        <a:rPr lang="en-US" sz="1000" b="0" i="0" u="none" strike="noStrike" dirty="0">
                          <a:effectLst/>
                          <a:latin typeface="Franklin Gothic Book" panose="020B0503020102020204" pitchFamily="34" charset="0"/>
                        </a:rPr>
                        <a:t>Wood Office Furniture Manufacturing</a:t>
                      </a:r>
                    </a:p>
                  </a:txBody>
                  <a:tcPr marR="9144"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2,104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200</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201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397</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197</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545974784"/>
                  </a:ext>
                </a:extLst>
              </a:tr>
              <a:tr h="217790">
                <a:tc>
                  <a:txBody>
                    <a:bodyPr/>
                    <a:lstStyle/>
                    <a:p>
                      <a:pPr algn="l" fontAlgn="ctr"/>
                      <a:r>
                        <a:rPr lang="en-US" sz="1000" b="0" i="0" u="none" strike="noStrike" dirty="0">
                          <a:effectLst/>
                          <a:latin typeface="Franklin Gothic Book" panose="020B0503020102020204" pitchFamily="34" charset="0"/>
                        </a:rPr>
                        <a:t>Upholstered Household Furniture Manufacturing</a:t>
                      </a:r>
                    </a:p>
                  </a:txBody>
                  <a:tcPr marR="9144"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999</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94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83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177</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193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16</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911991344"/>
                  </a:ext>
                </a:extLst>
              </a:tr>
              <a:tr h="329665">
                <a:tc>
                  <a:txBody>
                    <a:bodyPr/>
                    <a:lstStyle/>
                    <a:p>
                      <a:pPr algn="l" fontAlgn="ctr"/>
                      <a:r>
                        <a:rPr lang="en-US" sz="1000" b="0" i="0" u="none" strike="noStrike" dirty="0" err="1">
                          <a:effectLst/>
                          <a:latin typeface="Franklin Gothic Book" panose="020B0503020102020204" pitchFamily="34" charset="0"/>
                        </a:rPr>
                        <a:t>Nonupholstered</a:t>
                      </a:r>
                      <a:r>
                        <a:rPr lang="en-US" sz="1000" b="0" i="0" u="none" strike="noStrike" dirty="0">
                          <a:effectLst/>
                          <a:latin typeface="Franklin Gothic Book" panose="020B0503020102020204" pitchFamily="34" charset="0"/>
                        </a:rPr>
                        <a:t> Wood Household Furniture Manufacturing</a:t>
                      </a:r>
                    </a:p>
                  </a:txBody>
                  <a:tcPr marR="9144"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485</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68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-114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-46</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-96</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-49</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952498361"/>
                  </a:ext>
                </a:extLst>
              </a:tr>
              <a:tr h="329665">
                <a:tc>
                  <a:txBody>
                    <a:bodyPr/>
                    <a:lstStyle/>
                    <a:p>
                      <a:pPr algn="l" fontAlgn="ctr"/>
                      <a:r>
                        <a:rPr lang="en-US" sz="1000" b="0" i="0" u="none" strike="noStrike" dirty="0">
                          <a:effectLst/>
                          <a:latin typeface="Franklin Gothic Book" panose="020B0503020102020204" pitchFamily="34" charset="0"/>
                        </a:rPr>
                        <a:t>Showcase, Partition, Shelving, and Locker Manufacturing</a:t>
                      </a:r>
                    </a:p>
                  </a:txBody>
                  <a:tcPr marR="9144"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464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51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-35</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16</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29</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081045771"/>
                  </a:ext>
                </a:extLst>
              </a:tr>
              <a:tr h="170034">
                <a:tc>
                  <a:txBody>
                    <a:bodyPr/>
                    <a:lstStyle/>
                    <a:p>
                      <a:pPr algn="l" fontAlgn="ctr"/>
                      <a:r>
                        <a:rPr lang="en-US" sz="1000" b="0" i="0" u="none" strike="noStrike" dirty="0">
                          <a:effectLst/>
                          <a:latin typeface="Franklin Gothic Book" panose="020B0503020102020204" pitchFamily="34" charset="0"/>
                        </a:rPr>
                        <a:t>Sawmills</a:t>
                      </a:r>
                    </a:p>
                  </a:txBody>
                  <a:tcPr marR="9144"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281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-6</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16</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89</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73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656251502"/>
                  </a:ext>
                </a:extLst>
              </a:tr>
              <a:tr h="207891">
                <a:tc>
                  <a:txBody>
                    <a:bodyPr/>
                    <a:lstStyle/>
                    <a:p>
                      <a:pPr algn="l" fontAlgn="ctr"/>
                      <a:r>
                        <a:rPr lang="en-US" sz="1000" b="0" i="0" u="none" strike="noStrike" dirty="0">
                          <a:effectLst/>
                          <a:latin typeface="Franklin Gothic Book" panose="020B0503020102020204" pitchFamily="34" charset="0"/>
                        </a:rPr>
                        <a:t>Institutional Furniture Manufacturing</a:t>
                      </a:r>
                    </a:p>
                  </a:txBody>
                  <a:tcPr marR="9144"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273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22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66</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44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573696821"/>
                  </a:ext>
                </a:extLst>
              </a:tr>
              <a:tr h="217790">
                <a:tc>
                  <a:txBody>
                    <a:bodyPr/>
                    <a:lstStyle/>
                    <a:p>
                      <a:pPr algn="l" fontAlgn="ctr"/>
                      <a:r>
                        <a:rPr lang="en-US" sz="1000" b="0" i="0" u="none" strike="noStrike" dirty="0">
                          <a:effectLst/>
                          <a:latin typeface="Franklin Gothic Book" panose="020B0503020102020204" pitchFamily="34" charset="0"/>
                        </a:rPr>
                        <a:t>Furniture Merchant Wholesalers</a:t>
                      </a:r>
                    </a:p>
                  </a:txBody>
                  <a:tcPr marR="9144"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249</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42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68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110</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-108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-218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295635886"/>
                  </a:ext>
                </a:extLst>
              </a:tr>
              <a:tr h="265476">
                <a:tc>
                  <a:txBody>
                    <a:bodyPr/>
                    <a:lstStyle/>
                    <a:p>
                      <a:pPr algn="l" fontAlgn="ctr"/>
                      <a:r>
                        <a:rPr lang="en-US" sz="1000" b="0" i="0" u="none" strike="noStrike" dirty="0">
                          <a:effectLst/>
                          <a:latin typeface="Franklin Gothic Book" panose="020B0503020102020204" pitchFamily="34" charset="0"/>
                        </a:rPr>
                        <a:t>Finish Carpentry Contractors</a:t>
                      </a:r>
                    </a:p>
                  </a:txBody>
                  <a:tcPr marR="9144"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213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25</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28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-32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379196575"/>
                  </a:ext>
                </a:extLst>
              </a:tr>
              <a:tr h="329665">
                <a:tc>
                  <a:txBody>
                    <a:bodyPr/>
                    <a:lstStyle/>
                    <a:p>
                      <a:pPr algn="l" fontAlgn="ctr"/>
                      <a:r>
                        <a:rPr lang="en-US" sz="1000" b="0" i="0" u="none" strike="noStrike" dirty="0">
                          <a:effectLst/>
                          <a:latin typeface="Franklin Gothic Book" panose="020B0503020102020204" pitchFamily="34" charset="0"/>
                        </a:rPr>
                        <a:t>Lumber, Plywood, Millwork, and Wood Panel Merchant Wholesalers</a:t>
                      </a:r>
                    </a:p>
                  </a:txBody>
                  <a:tcPr marR="9144"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166</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25</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-51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-79</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411153404"/>
                  </a:ext>
                </a:extLst>
              </a:tr>
              <a:tr h="199090">
                <a:tc>
                  <a:txBody>
                    <a:bodyPr/>
                    <a:lstStyle/>
                    <a:p>
                      <a:pPr algn="l" fontAlgn="ctr"/>
                      <a:r>
                        <a:rPr lang="en-US" sz="1000" b="0" i="0" u="none" strike="noStrike" dirty="0">
                          <a:effectLst/>
                          <a:latin typeface="Franklin Gothic Book" panose="020B0503020102020204" pitchFamily="34" charset="0"/>
                        </a:rPr>
                        <a:t>Logging</a:t>
                      </a:r>
                    </a:p>
                  </a:txBody>
                  <a:tcPr marR="9144"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162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19</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37</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12</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11759699"/>
                  </a:ext>
                </a:extLst>
              </a:tr>
              <a:tr h="170034">
                <a:tc>
                  <a:txBody>
                    <a:bodyPr/>
                    <a:lstStyle/>
                    <a:p>
                      <a:pPr algn="l" fontAlgn="ctr"/>
                      <a:r>
                        <a:rPr lang="en-US" sz="1000" b="0" i="0" u="none" strike="noStrike" dirty="0">
                          <a:effectLst/>
                          <a:latin typeface="Franklin Gothic Book" panose="020B0503020102020204" pitchFamily="34" charset="0"/>
                        </a:rPr>
                        <a:t>Corrugated and Solid Fiber Box Manufacturing</a:t>
                      </a:r>
                    </a:p>
                  </a:txBody>
                  <a:tcPr marR="9144"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154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-27</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-84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-85</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109392693"/>
                  </a:ext>
                </a:extLst>
              </a:tr>
              <a:tr h="265476">
                <a:tc>
                  <a:txBody>
                    <a:bodyPr/>
                    <a:lstStyle/>
                    <a:p>
                      <a:pPr algn="l" fontAlgn="ctr"/>
                      <a:r>
                        <a:rPr lang="en-US" sz="1000" b="0" i="0" u="none" strike="noStrike" dirty="0">
                          <a:effectLst/>
                          <a:latin typeface="Franklin Gothic Book" panose="020B0503020102020204" pitchFamily="34" charset="0"/>
                        </a:rPr>
                        <a:t>Framing Contractors</a:t>
                      </a:r>
                    </a:p>
                  </a:txBody>
                  <a:tcPr marR="9144"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143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7</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15</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75</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60</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183931394"/>
                  </a:ext>
                </a:extLst>
              </a:tr>
              <a:tr h="170034">
                <a:tc>
                  <a:txBody>
                    <a:bodyPr/>
                    <a:lstStyle/>
                    <a:p>
                      <a:pPr algn="l" fontAlgn="ctr"/>
                      <a:r>
                        <a:rPr lang="en-US" sz="1000" b="0" i="0" u="none" strike="noStrike" dirty="0">
                          <a:effectLst/>
                          <a:latin typeface="Franklin Gothic Book" panose="020B0503020102020204" pitchFamily="34" charset="0"/>
                        </a:rPr>
                        <a:t>Wood Container and Pallet Manufacturing</a:t>
                      </a:r>
                    </a:p>
                  </a:txBody>
                  <a:tcPr marR="9144"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123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3</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16</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14</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455220407"/>
                  </a:ext>
                </a:extLst>
              </a:tr>
              <a:tr h="207891">
                <a:tc>
                  <a:txBody>
                    <a:bodyPr/>
                    <a:lstStyle/>
                    <a:p>
                      <a:pPr algn="l" fontAlgn="ctr"/>
                      <a:r>
                        <a:rPr lang="en-US" sz="1000" b="0" i="0" u="none" strike="noStrike" dirty="0">
                          <a:effectLst/>
                          <a:latin typeface="Franklin Gothic Book" panose="020B0503020102020204" pitchFamily="34" charset="0"/>
                        </a:rPr>
                        <a:t>Truss Manufacturing</a:t>
                      </a:r>
                    </a:p>
                  </a:txBody>
                  <a:tcPr marR="9144"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118</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11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30</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41</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26</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-15</a:t>
                      </a:r>
                    </a:p>
                  </a:txBody>
                  <a:tcPr marL="9525" marR="274320"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86543397"/>
                  </a:ext>
                </a:extLst>
              </a:tr>
            </a:tbl>
          </a:graphicData>
        </a:graphic>
      </p:graphicFrame>
      <p:sp>
        <p:nvSpPr>
          <p:cNvPr id="10" name="object 10"/>
          <p:cNvSpPr txBox="1">
            <a:spLocks noGrp="1"/>
          </p:cNvSpPr>
          <p:nvPr>
            <p:ph type="title"/>
          </p:nvPr>
        </p:nvSpPr>
        <p:spPr>
          <a:xfrm>
            <a:off x="647700" y="435485"/>
            <a:ext cx="7459662" cy="308418"/>
          </a:xfrm>
        </p:spPr>
        <p:txBody>
          <a:bodyPr tIns="46355" rtlCol="0"/>
          <a:lstStyle/>
          <a:p>
            <a:pPr marL="12700" algn="l" eaLnBrk="1" fontAlgn="auto" hangingPunct="1">
              <a:spcBef>
                <a:spcPts val="0"/>
              </a:spcBef>
              <a:spcAft>
                <a:spcPts val="0"/>
              </a:spcAft>
              <a:defRPr/>
            </a:pPr>
            <a:r>
              <a:rPr b="0" dirty="0"/>
              <a:t>Shift-Share Analysis </a:t>
            </a:r>
            <a:r>
              <a:rPr b="0" spc="-5" dirty="0"/>
              <a:t>(Regional </a:t>
            </a:r>
            <a:r>
              <a:rPr b="0" dirty="0"/>
              <a:t>Performance) by </a:t>
            </a:r>
            <a:r>
              <a:rPr b="0" spc="-25" dirty="0"/>
              <a:t>Top </a:t>
            </a:r>
            <a:r>
              <a:rPr b="0" dirty="0"/>
              <a:t>Industry</a:t>
            </a:r>
            <a:r>
              <a:rPr b="0" spc="-85" dirty="0"/>
              <a:t> </a:t>
            </a:r>
            <a:r>
              <a:rPr b="0" dirty="0" smtClean="0"/>
              <a:t>Sectors</a:t>
            </a:r>
            <a:endParaRPr lang="en-US" sz="2800" b="0" spc="-5" dirty="0">
              <a:solidFill>
                <a:srgbClr val="3E3E3E"/>
              </a:solidFill>
              <a:latin typeface="Franklin Gothic Book"/>
              <a:cs typeface="Franklin Gothic Book"/>
            </a:endParaRPr>
          </a:p>
        </p:txBody>
      </p:sp>
      <p:grpSp>
        <p:nvGrpSpPr>
          <p:cNvPr id="3" name="Group 2"/>
          <p:cNvGrpSpPr/>
          <p:nvPr/>
        </p:nvGrpSpPr>
        <p:grpSpPr>
          <a:xfrm>
            <a:off x="744537" y="5874125"/>
            <a:ext cx="5818188" cy="150813"/>
            <a:chOff x="744537" y="5874125"/>
            <a:chExt cx="5818188" cy="150813"/>
          </a:xfrm>
        </p:grpSpPr>
        <p:sp>
          <p:nvSpPr>
            <p:cNvPr id="11" name="object 11"/>
            <p:cNvSpPr txBox="1"/>
            <p:nvPr/>
          </p:nvSpPr>
          <p:spPr>
            <a:xfrm>
              <a:off x="744537" y="5874125"/>
              <a:ext cx="5818188" cy="150813"/>
            </a:xfrm>
            <a:prstGeom prst="rect">
              <a:avLst/>
            </a:prstGeom>
          </p:spPr>
          <p:txBody>
            <a:bodyPr lIns="0" tIns="12700" rIns="0" bIns="0">
              <a:spAutoFit/>
            </a:bodyPr>
            <a:lstStyle/>
            <a:p>
              <a:pPr marL="12700" eaLnBrk="1" fontAlgn="auto" hangingPunct="1">
                <a:spcBef>
                  <a:spcPts val="100"/>
                </a:spcBef>
                <a:spcAft>
                  <a:spcPts val="0"/>
                </a:spcAft>
                <a:defRPr/>
              </a:pPr>
              <a:r>
                <a:rPr sz="900" spc="-5" dirty="0">
                  <a:solidFill>
                    <a:srgbClr val="595958"/>
                  </a:solidFill>
                  <a:latin typeface="Franklin Gothic Book"/>
                  <a:cs typeface="Franklin Gothic Book"/>
                </a:rPr>
                <a:t>Note: Upward </a:t>
              </a:r>
              <a:r>
                <a:rPr sz="900" dirty="0">
                  <a:solidFill>
                    <a:srgbClr val="595958"/>
                  </a:solidFill>
                  <a:latin typeface="Franklin Gothic Book"/>
                  <a:cs typeface="Franklin Gothic Book"/>
                </a:rPr>
                <a:t>arrow ( </a:t>
              </a:r>
              <a:r>
                <a:rPr lang="en-US" sz="900" dirty="0" smtClean="0">
                  <a:solidFill>
                    <a:srgbClr val="595958"/>
                  </a:solidFill>
                  <a:latin typeface="Franklin Gothic Book"/>
                  <a:cs typeface="Franklin Gothic Book"/>
                </a:rPr>
                <a:t> </a:t>
              </a:r>
              <a:r>
                <a:rPr sz="900" dirty="0" smtClean="0">
                  <a:solidFill>
                    <a:srgbClr val="595958"/>
                  </a:solidFill>
                  <a:latin typeface="Franklin Gothic Book"/>
                  <a:cs typeface="Franklin Gothic Book"/>
                </a:rPr>
                <a:t>) </a:t>
              </a:r>
              <a:r>
                <a:rPr sz="900" spc="-5" dirty="0">
                  <a:solidFill>
                    <a:srgbClr val="595958"/>
                  </a:solidFill>
                  <a:latin typeface="Franklin Gothic Book"/>
                  <a:cs typeface="Franklin Gothic Book"/>
                </a:rPr>
                <a:t>indicates regional competitiveness. </a:t>
              </a:r>
              <a:endParaRPr sz="900" dirty="0">
                <a:latin typeface="Franklin Gothic Book"/>
                <a:cs typeface="Franklin Gothic Book"/>
              </a:endParaRPr>
            </a:p>
          </p:txBody>
        </p:sp>
        <p:sp>
          <p:nvSpPr>
            <p:cNvPr id="12437" name="object 12"/>
            <p:cNvSpPr>
              <a:spLocks noChangeArrowheads="1"/>
            </p:cNvSpPr>
            <p:nvPr/>
          </p:nvSpPr>
          <p:spPr bwMode="auto">
            <a:xfrm>
              <a:off x="1752600" y="5882640"/>
              <a:ext cx="73152" cy="137160"/>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dirty="0">
                <a:latin typeface="Franklin Gothic Book" panose="020B0503020102020204" pitchFamily="34" charset="0"/>
              </a:endParaRPr>
            </a:p>
          </p:txBody>
        </p:sp>
      </p:grpSp>
      <p:sp>
        <p:nvSpPr>
          <p:cNvPr id="12440" name="object 25"/>
          <p:cNvSpPr txBox="1">
            <a:spLocks noChangeArrowheads="1"/>
          </p:cNvSpPr>
          <p:nvPr/>
        </p:nvSpPr>
        <p:spPr bwMode="auto">
          <a:xfrm>
            <a:off x="8380413" y="6594475"/>
            <a:ext cx="101600"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54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ts val="863"/>
              </a:lnSpc>
            </a:pPr>
            <a:fld id="{D0C96EAD-6BD6-4E6D-B142-1655623140A0}" type="slidenum">
              <a:rPr lang="en-US" altLang="en-US" sz="800">
                <a:solidFill>
                  <a:srgbClr val="B3B3B3"/>
                </a:solidFill>
                <a:latin typeface="Franklin Gothic Book" panose="020B0503020102020204" pitchFamily="34" charset="0"/>
                <a:ea typeface="Calibri" panose="020F0502020204030204" pitchFamily="34" charset="0"/>
                <a:cs typeface="Calibri" panose="020F0502020204030204" pitchFamily="34" charset="0"/>
              </a:rPr>
              <a:pPr eaLnBrk="1" hangingPunct="1">
                <a:lnSpc>
                  <a:spcPts val="863"/>
                </a:lnSpc>
              </a:pPr>
              <a:t>7</a:t>
            </a:fld>
            <a:endParaRPr lang="en-US" altLang="en-US" sz="800" dirty="0">
              <a:latin typeface="Franklin Gothic Book" panose="020B0503020102020204" pitchFamily="34" charset="0"/>
              <a:ea typeface="Calibri" panose="020F0502020204030204" pitchFamily="34" charset="0"/>
              <a:cs typeface="Calibri" panose="020F0502020204030204" pitchFamily="34" charset="0"/>
            </a:endParaRPr>
          </a:p>
        </p:txBody>
      </p:sp>
      <p:sp>
        <p:nvSpPr>
          <p:cNvPr id="28" name="TextBox 25"/>
          <p:cNvSpPr txBox="1">
            <a:spLocks noChangeArrowheads="1"/>
          </p:cNvSpPr>
          <p:nvPr/>
        </p:nvSpPr>
        <p:spPr bwMode="auto">
          <a:xfrm>
            <a:off x="1993900" y="6284913"/>
            <a:ext cx="1228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02</a:t>
            </a:r>
          </a:p>
        </p:txBody>
      </p:sp>
      <p:sp>
        <p:nvSpPr>
          <p:cNvPr id="5" name="Rectangle 4"/>
          <p:cNvSpPr/>
          <p:nvPr/>
        </p:nvSpPr>
        <p:spPr>
          <a:xfrm>
            <a:off x="573088" y="808469"/>
            <a:ext cx="8077200" cy="523220"/>
          </a:xfrm>
          <a:prstGeom prst="rect">
            <a:avLst/>
          </a:prstGeom>
        </p:spPr>
        <p:txBody>
          <a:bodyPr wrap="square">
            <a:spAutoFit/>
          </a:bodyPr>
          <a:lstStyle/>
          <a:p>
            <a:r>
              <a:rPr lang="en-US" sz="2800" kern="0" spc="-5" dirty="0" smtClean="0">
                <a:solidFill>
                  <a:srgbClr val="3E3E3E"/>
                </a:solidFill>
                <a:latin typeface="Franklin Gothic Book"/>
                <a:ea typeface="+mj-ea"/>
              </a:rPr>
              <a:t>Forest and Wood Product</a:t>
            </a:r>
            <a:endParaRPr lang="en-US" dirty="0"/>
          </a:p>
        </p:txBody>
      </p:sp>
      <p:sp>
        <p:nvSpPr>
          <p:cNvPr id="6" name="Slide Number Placeholder 5"/>
          <p:cNvSpPr>
            <a:spLocks noGrp="1"/>
          </p:cNvSpPr>
          <p:nvPr>
            <p:ph type="sldNum" sz="quarter" idx="12"/>
          </p:nvPr>
        </p:nvSpPr>
        <p:spPr/>
        <p:txBody>
          <a:bodyPr/>
          <a:lstStyle/>
          <a:p>
            <a:pPr>
              <a:defRPr/>
            </a:pPr>
            <a:fld id="{6C53D542-ABB5-480A-9D47-B8E320E5E54F}" type="slidenum">
              <a:rPr lang="en-US" smtClean="0"/>
              <a:pPr>
                <a:defRPr/>
              </a:pPr>
              <a:t>7</a:t>
            </a:fld>
            <a:endParaRPr lang="en-US" dirty="0"/>
          </a:p>
        </p:txBody>
      </p:sp>
      <p:sp>
        <p:nvSpPr>
          <p:cNvPr id="34" name="Up Arrow 33"/>
          <p:cNvSpPr/>
          <p:nvPr/>
        </p:nvSpPr>
        <p:spPr>
          <a:xfrm>
            <a:off x="7850419" y="3320567"/>
            <a:ext cx="45719" cy="182880"/>
          </a:xfrm>
          <a:prstGeom prst="upArrow">
            <a:avLst/>
          </a:prstGeom>
          <a:solidFill>
            <a:schemeClr val="accent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37" name="Up Arrow 36"/>
          <p:cNvSpPr/>
          <p:nvPr/>
        </p:nvSpPr>
        <p:spPr>
          <a:xfrm>
            <a:off x="7843517" y="5181600"/>
            <a:ext cx="46038" cy="182880"/>
          </a:xfrm>
          <a:prstGeom prst="upArrow">
            <a:avLst/>
          </a:prstGeom>
          <a:solidFill>
            <a:schemeClr val="accent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38" name="Up Arrow 37"/>
          <p:cNvSpPr/>
          <p:nvPr/>
        </p:nvSpPr>
        <p:spPr>
          <a:xfrm>
            <a:off x="7843836" y="2511640"/>
            <a:ext cx="46038" cy="136525"/>
          </a:xfrm>
          <a:prstGeom prst="upArrow">
            <a:avLst/>
          </a:prstGeom>
          <a:solidFill>
            <a:schemeClr val="accent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39" name="Up Arrow 38"/>
          <p:cNvSpPr/>
          <p:nvPr/>
        </p:nvSpPr>
        <p:spPr>
          <a:xfrm>
            <a:off x="7843836" y="2211815"/>
            <a:ext cx="45719" cy="182880"/>
          </a:xfrm>
          <a:prstGeom prst="upArrow">
            <a:avLst/>
          </a:prstGeom>
          <a:solidFill>
            <a:schemeClr val="accent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40" name="Up Arrow 39"/>
          <p:cNvSpPr/>
          <p:nvPr/>
        </p:nvSpPr>
        <p:spPr>
          <a:xfrm>
            <a:off x="7844565" y="2728103"/>
            <a:ext cx="46038" cy="136525"/>
          </a:xfrm>
          <a:prstGeom prst="upArrow">
            <a:avLst/>
          </a:prstGeom>
          <a:solidFill>
            <a:schemeClr val="accent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6" name="Up Arrow 25"/>
          <p:cNvSpPr/>
          <p:nvPr/>
        </p:nvSpPr>
        <p:spPr>
          <a:xfrm>
            <a:off x="7843837" y="3595745"/>
            <a:ext cx="45719" cy="109728"/>
          </a:xfrm>
          <a:prstGeom prst="upArrow">
            <a:avLst/>
          </a:prstGeom>
          <a:solidFill>
            <a:schemeClr val="accent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7" name="Up Arrow 26"/>
          <p:cNvSpPr/>
          <p:nvPr/>
        </p:nvSpPr>
        <p:spPr>
          <a:xfrm>
            <a:off x="7850419" y="3767026"/>
            <a:ext cx="45719" cy="137160"/>
          </a:xfrm>
          <a:prstGeom prst="upArrow">
            <a:avLst/>
          </a:prstGeom>
          <a:solidFill>
            <a:schemeClr val="accent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Tree>
    <p:extLst>
      <p:ext uri="{BB962C8B-B14F-4D97-AF65-F5344CB8AC3E}">
        <p14:creationId xmlns:p14="http://schemas.microsoft.com/office/powerpoint/2010/main" val="350922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bject 2"/>
          <p:cNvSpPr>
            <a:spLocks/>
          </p:cNvSpPr>
          <p:nvPr/>
        </p:nvSpPr>
        <p:spPr bwMode="auto">
          <a:xfrm>
            <a:off x="5922963" y="6254750"/>
            <a:ext cx="1228725" cy="0"/>
          </a:xfrm>
          <a:custGeom>
            <a:avLst/>
            <a:gdLst>
              <a:gd name="T0" fmla="*/ 0 w 1229995"/>
              <a:gd name="T1" fmla="*/ 1229867 w 1229995"/>
            </a:gdLst>
            <a:ahLst/>
            <a:cxnLst>
              <a:cxn ang="0">
                <a:pos x="T0" y="0"/>
              </a:cxn>
              <a:cxn ang="0">
                <a:pos x="T1" y="0"/>
              </a:cxn>
            </a:cxnLst>
            <a:rect l="0" t="0" r="r" b="b"/>
            <a:pathLst>
              <a:path w="1229995">
                <a:moveTo>
                  <a:pt x="0" y="0"/>
                </a:moveTo>
                <a:lnTo>
                  <a:pt x="1229867"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3315" name="object 3"/>
          <p:cNvSpPr>
            <a:spLocks/>
          </p:cNvSpPr>
          <p:nvPr/>
        </p:nvSpPr>
        <p:spPr bwMode="auto">
          <a:xfrm>
            <a:off x="3303588" y="6251575"/>
            <a:ext cx="1228725" cy="0"/>
          </a:xfrm>
          <a:custGeom>
            <a:avLst/>
            <a:gdLst>
              <a:gd name="T0" fmla="*/ 0 w 1228725"/>
              <a:gd name="T1" fmla="*/ 1228343 w 1228725"/>
            </a:gdLst>
            <a:ahLst/>
            <a:cxnLst>
              <a:cxn ang="0">
                <a:pos x="T0" y="0"/>
              </a:cxn>
              <a:cxn ang="0">
                <a:pos x="T1" y="0"/>
              </a:cxn>
            </a:cxnLst>
            <a:rect l="0" t="0" r="r" b="b"/>
            <a:pathLst>
              <a:path w="1228725">
                <a:moveTo>
                  <a:pt x="0" y="0"/>
                </a:moveTo>
                <a:lnTo>
                  <a:pt x="1228343"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3316" name="object 4"/>
          <p:cNvSpPr>
            <a:spLocks/>
          </p:cNvSpPr>
          <p:nvPr/>
        </p:nvSpPr>
        <p:spPr bwMode="auto">
          <a:xfrm>
            <a:off x="46116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3317" name="object 5"/>
          <p:cNvSpPr>
            <a:spLocks/>
          </p:cNvSpPr>
          <p:nvPr/>
        </p:nvSpPr>
        <p:spPr bwMode="auto">
          <a:xfrm>
            <a:off x="7229475"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3318" name="object 6"/>
          <p:cNvSpPr>
            <a:spLocks/>
          </p:cNvSpPr>
          <p:nvPr/>
        </p:nvSpPr>
        <p:spPr bwMode="auto">
          <a:xfrm>
            <a:off x="685800"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3319" name="object 7"/>
          <p:cNvSpPr>
            <a:spLocks/>
          </p:cNvSpPr>
          <p:nvPr/>
        </p:nvSpPr>
        <p:spPr bwMode="auto">
          <a:xfrm>
            <a:off x="19954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208B9C"/>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3320" name="object 8"/>
          <p:cNvSpPr>
            <a:spLocks/>
          </p:cNvSpPr>
          <p:nvPr/>
        </p:nvSpPr>
        <p:spPr bwMode="auto">
          <a:xfrm>
            <a:off x="1995488" y="6165850"/>
            <a:ext cx="223837" cy="119063"/>
          </a:xfrm>
          <a:custGeom>
            <a:avLst/>
            <a:gdLst>
              <a:gd name="T0" fmla="*/ 112014 w 224155"/>
              <a:gd name="T1" fmla="*/ 0 h 119379"/>
              <a:gd name="T2" fmla="*/ 0 w 224155"/>
              <a:gd name="T3" fmla="*/ 118872 h 119379"/>
              <a:gd name="T4" fmla="*/ 224028 w 224155"/>
              <a:gd name="T5" fmla="*/ 118872 h 119379"/>
              <a:gd name="T6" fmla="*/ 112014 w 224155"/>
              <a:gd name="T7" fmla="*/ 0 h 119379"/>
            </a:gdLst>
            <a:ahLst/>
            <a:cxnLst>
              <a:cxn ang="0">
                <a:pos x="T0" y="T1"/>
              </a:cxn>
              <a:cxn ang="0">
                <a:pos x="T2" y="T3"/>
              </a:cxn>
              <a:cxn ang="0">
                <a:pos x="T4" y="T5"/>
              </a:cxn>
              <a:cxn ang="0">
                <a:pos x="T6" y="T7"/>
              </a:cxn>
            </a:cxnLst>
            <a:rect l="0" t="0" r="r" b="b"/>
            <a:pathLst>
              <a:path w="224155" h="119379">
                <a:moveTo>
                  <a:pt x="112014" y="0"/>
                </a:moveTo>
                <a:lnTo>
                  <a:pt x="0" y="118872"/>
                </a:lnTo>
                <a:lnTo>
                  <a:pt x="224028" y="118872"/>
                </a:lnTo>
                <a:lnTo>
                  <a:pt x="112014" y="0"/>
                </a:lnTo>
                <a:close/>
              </a:path>
            </a:pathLst>
          </a:custGeom>
          <a:solidFill>
            <a:srgbClr val="208B9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9" name="object 9"/>
          <p:cNvSpPr txBox="1"/>
          <p:nvPr/>
        </p:nvSpPr>
        <p:spPr>
          <a:xfrm>
            <a:off x="640375" y="2322840"/>
            <a:ext cx="3598862" cy="2877070"/>
          </a:xfrm>
          <a:prstGeom prst="rect">
            <a:avLst/>
          </a:prstGeom>
        </p:spPr>
        <p:txBody>
          <a:bodyPr lIns="0" tIns="93345" rIns="0" bIns="0">
            <a:spAutoFit/>
          </a:bodyPr>
          <a:lstStyle/>
          <a:p>
            <a:pPr marL="184785" indent="-172085" eaLnBrk="1" fontAlgn="auto" hangingPunct="1">
              <a:spcBef>
                <a:spcPts val="735"/>
              </a:spcBef>
              <a:spcAft>
                <a:spcPts val="0"/>
              </a:spcAft>
              <a:buFont typeface="Arial"/>
              <a:buChar char="•"/>
              <a:tabLst>
                <a:tab pos="185420" algn="l"/>
              </a:tabLst>
              <a:defRPr/>
            </a:pPr>
            <a:r>
              <a:rPr lang="en-US" sz="1400" spc="-5" dirty="0">
                <a:latin typeface="Franklin Gothic Book"/>
                <a:cs typeface="Franklin Gothic Book"/>
              </a:rPr>
              <a:t>Wood Kitchen Cabinet and Countertop Manufacturing</a:t>
            </a:r>
          </a:p>
          <a:p>
            <a:pPr marL="184785" indent="-172085" eaLnBrk="1" fontAlgn="auto" hangingPunct="1">
              <a:spcBef>
                <a:spcPts val="735"/>
              </a:spcBef>
              <a:spcAft>
                <a:spcPts val="0"/>
              </a:spcAft>
              <a:buFont typeface="Arial"/>
              <a:buChar char="•"/>
              <a:tabLst>
                <a:tab pos="185420" algn="l"/>
              </a:tabLst>
              <a:defRPr/>
            </a:pPr>
            <a:r>
              <a:rPr lang="en-US" sz="1400" spc="-5" dirty="0">
                <a:latin typeface="Franklin Gothic Book"/>
                <a:cs typeface="Franklin Gothic Book"/>
              </a:rPr>
              <a:t>Wood Office Furniture Manufacturing</a:t>
            </a:r>
          </a:p>
          <a:p>
            <a:pPr marL="184785" indent="-172085" eaLnBrk="1" fontAlgn="auto" hangingPunct="1">
              <a:spcBef>
                <a:spcPts val="735"/>
              </a:spcBef>
              <a:spcAft>
                <a:spcPts val="0"/>
              </a:spcAft>
              <a:buFont typeface="Arial"/>
              <a:buChar char="•"/>
              <a:tabLst>
                <a:tab pos="185420" algn="l"/>
              </a:tabLst>
              <a:defRPr/>
            </a:pPr>
            <a:r>
              <a:rPr lang="en-US" sz="1400" spc="-5" dirty="0">
                <a:latin typeface="Franklin Gothic Book"/>
                <a:cs typeface="Franklin Gothic Book"/>
              </a:rPr>
              <a:t>Sawmills</a:t>
            </a:r>
          </a:p>
          <a:p>
            <a:pPr marL="184785" indent="-172085" eaLnBrk="1" fontAlgn="auto" hangingPunct="1">
              <a:spcBef>
                <a:spcPts val="735"/>
              </a:spcBef>
              <a:spcAft>
                <a:spcPts val="0"/>
              </a:spcAft>
              <a:buFont typeface="Arial"/>
              <a:buChar char="•"/>
              <a:tabLst>
                <a:tab pos="185420" algn="l"/>
              </a:tabLst>
              <a:defRPr/>
            </a:pPr>
            <a:r>
              <a:rPr lang="en-US" sz="1400" spc="-5" dirty="0">
                <a:latin typeface="Franklin Gothic Book"/>
                <a:cs typeface="Franklin Gothic Book"/>
              </a:rPr>
              <a:t>Framing Contractors</a:t>
            </a:r>
          </a:p>
          <a:p>
            <a:pPr marL="184785" indent="-172085" eaLnBrk="1" fontAlgn="auto" hangingPunct="1">
              <a:spcBef>
                <a:spcPts val="735"/>
              </a:spcBef>
              <a:spcAft>
                <a:spcPts val="0"/>
              </a:spcAft>
              <a:buFont typeface="Arial"/>
              <a:buChar char="•"/>
              <a:tabLst>
                <a:tab pos="185420" algn="l"/>
              </a:tabLst>
              <a:defRPr/>
            </a:pPr>
            <a:r>
              <a:rPr lang="en-US" sz="1400" spc="-5" dirty="0">
                <a:latin typeface="Franklin Gothic Book"/>
                <a:cs typeface="Franklin Gothic Book"/>
              </a:rPr>
              <a:t>Institutional Furniture Manufacturing</a:t>
            </a:r>
          </a:p>
          <a:p>
            <a:pPr marL="184785" indent="-172085" eaLnBrk="1" fontAlgn="auto" hangingPunct="1">
              <a:spcBef>
                <a:spcPts val="735"/>
              </a:spcBef>
              <a:spcAft>
                <a:spcPts val="0"/>
              </a:spcAft>
              <a:buFont typeface="Arial"/>
              <a:buChar char="•"/>
              <a:tabLst>
                <a:tab pos="185420" algn="l"/>
              </a:tabLst>
              <a:defRPr/>
            </a:pPr>
            <a:r>
              <a:rPr lang="en-US" sz="1400" spc="-5" dirty="0">
                <a:latin typeface="Franklin Gothic Book"/>
                <a:cs typeface="Franklin Gothic Book"/>
              </a:rPr>
              <a:t>Upholstered Household Furniture Manufacturing</a:t>
            </a:r>
          </a:p>
          <a:p>
            <a:pPr marL="184785" indent="-172085" eaLnBrk="1" fontAlgn="auto" hangingPunct="1">
              <a:spcBef>
                <a:spcPts val="735"/>
              </a:spcBef>
              <a:spcAft>
                <a:spcPts val="0"/>
              </a:spcAft>
              <a:buFont typeface="Arial"/>
              <a:buChar char="•"/>
              <a:tabLst>
                <a:tab pos="185420" algn="l"/>
              </a:tabLst>
              <a:defRPr/>
            </a:pPr>
            <a:r>
              <a:rPr lang="en-US" sz="1400" spc="-5" dirty="0">
                <a:latin typeface="Franklin Gothic Book"/>
                <a:cs typeface="Franklin Gothic Book"/>
              </a:rPr>
              <a:t>Showcase, Partition, Shelving, and Locker Manufacturing</a:t>
            </a:r>
          </a:p>
        </p:txBody>
      </p:sp>
      <p:sp>
        <p:nvSpPr>
          <p:cNvPr id="10" name="object 10"/>
          <p:cNvSpPr txBox="1"/>
          <p:nvPr/>
        </p:nvSpPr>
        <p:spPr>
          <a:xfrm>
            <a:off x="668338" y="1620838"/>
            <a:ext cx="7513637" cy="331787"/>
          </a:xfrm>
          <a:prstGeom prst="rect">
            <a:avLst/>
          </a:prstGeom>
        </p:spPr>
        <p:txBody>
          <a:bodyPr lIns="0" tIns="13335" rIns="0" bIns="0">
            <a:spAutoFit/>
          </a:bodyPr>
          <a:lstStyle/>
          <a:p>
            <a:pPr marL="12700" eaLnBrk="1" fontAlgn="auto" hangingPunct="1">
              <a:spcBef>
                <a:spcPts val="105"/>
              </a:spcBef>
              <a:spcAft>
                <a:spcPts val="0"/>
              </a:spcAft>
              <a:tabLst>
                <a:tab pos="4438015" algn="l"/>
              </a:tabLst>
              <a:defRPr/>
            </a:pPr>
            <a:r>
              <a:rPr sz="3000" spc="-7" baseline="2777" dirty="0">
                <a:solidFill>
                  <a:srgbClr val="208B9C"/>
                </a:solidFill>
                <a:latin typeface="Franklin Gothic Demi Cond"/>
                <a:cs typeface="Franklin Gothic Demi Cond"/>
              </a:rPr>
              <a:t>Industries</a:t>
            </a:r>
            <a:r>
              <a:rPr sz="3000" spc="-44" baseline="2777" dirty="0">
                <a:solidFill>
                  <a:srgbClr val="208B9C"/>
                </a:solidFill>
                <a:latin typeface="Franklin Gothic Demi Cond"/>
                <a:cs typeface="Franklin Gothic Demi Cond"/>
              </a:rPr>
              <a:t> </a:t>
            </a:r>
            <a:r>
              <a:rPr sz="3000" spc="-7" baseline="2777" dirty="0">
                <a:solidFill>
                  <a:srgbClr val="208B9C"/>
                </a:solidFill>
                <a:latin typeface="Franklin Gothic Demi Cond"/>
                <a:cs typeface="Franklin Gothic Demi Cond"/>
              </a:rPr>
              <a:t>that</a:t>
            </a:r>
            <a:r>
              <a:rPr sz="3000" baseline="2777" dirty="0">
                <a:solidFill>
                  <a:srgbClr val="208B9C"/>
                </a:solidFill>
                <a:latin typeface="Franklin Gothic Demi Cond"/>
                <a:cs typeface="Franklin Gothic Demi Cond"/>
              </a:rPr>
              <a:t> Outperformed	</a:t>
            </a:r>
            <a:r>
              <a:rPr sz="2000" spc="-5" dirty="0">
                <a:solidFill>
                  <a:srgbClr val="208B9C"/>
                </a:solidFill>
                <a:latin typeface="Franklin Gothic Demi Cond"/>
                <a:cs typeface="Franklin Gothic Demi Cond"/>
              </a:rPr>
              <a:t>Industries that</a:t>
            </a:r>
            <a:r>
              <a:rPr sz="2000" spc="-45" dirty="0">
                <a:solidFill>
                  <a:srgbClr val="208B9C"/>
                </a:solidFill>
                <a:latin typeface="Franklin Gothic Demi Cond"/>
                <a:cs typeface="Franklin Gothic Demi Cond"/>
              </a:rPr>
              <a:t> </a:t>
            </a:r>
            <a:r>
              <a:rPr sz="2000" dirty="0">
                <a:solidFill>
                  <a:srgbClr val="208B9C"/>
                </a:solidFill>
                <a:latin typeface="Franklin Gothic Demi Cond"/>
                <a:cs typeface="Franklin Gothic Demi Cond"/>
              </a:rPr>
              <a:t>Underperformed</a:t>
            </a:r>
            <a:endParaRPr sz="2000" dirty="0">
              <a:latin typeface="Franklin Gothic Demi Cond"/>
              <a:cs typeface="Franklin Gothic Demi Cond"/>
            </a:endParaRPr>
          </a:p>
        </p:txBody>
      </p:sp>
      <p:sp>
        <p:nvSpPr>
          <p:cNvPr id="11" name="object 11"/>
          <p:cNvSpPr txBox="1"/>
          <p:nvPr/>
        </p:nvSpPr>
        <p:spPr>
          <a:xfrm>
            <a:off x="5108303" y="2136776"/>
            <a:ext cx="3517900" cy="3126369"/>
          </a:xfrm>
          <a:prstGeom prst="rect">
            <a:avLst/>
          </a:prstGeom>
        </p:spPr>
        <p:txBody>
          <a:bodyPr lIns="0" tIns="36195" rIns="0" bIns="0">
            <a:spAutoFit/>
          </a:bodyPr>
          <a:lstStyle>
            <a:lvl1pPr marL="184150" indent="-171450">
              <a:tabLst>
                <a:tab pos="184150" algn="l"/>
              </a:tabLst>
              <a:defRPr>
                <a:solidFill>
                  <a:schemeClr val="tx1"/>
                </a:solidFill>
                <a:latin typeface="Calibri" panose="020F0502020204030204" pitchFamily="34" charset="0"/>
              </a:defRPr>
            </a:lvl1pPr>
            <a:lvl2pPr marL="742950" indent="-285750">
              <a:tabLst>
                <a:tab pos="184150" algn="l"/>
              </a:tabLst>
              <a:defRPr>
                <a:solidFill>
                  <a:schemeClr val="tx1"/>
                </a:solidFill>
                <a:latin typeface="Calibri" panose="020F0502020204030204" pitchFamily="34" charset="0"/>
              </a:defRPr>
            </a:lvl2pPr>
            <a:lvl3pPr marL="1143000" indent="-228600">
              <a:tabLst>
                <a:tab pos="184150" algn="l"/>
              </a:tabLst>
              <a:defRPr>
                <a:solidFill>
                  <a:schemeClr val="tx1"/>
                </a:solidFill>
                <a:latin typeface="Calibri" panose="020F0502020204030204" pitchFamily="34" charset="0"/>
              </a:defRPr>
            </a:lvl3pPr>
            <a:lvl4pPr marL="1600200" indent="-228600">
              <a:tabLst>
                <a:tab pos="184150" algn="l"/>
              </a:tabLst>
              <a:defRPr>
                <a:solidFill>
                  <a:schemeClr val="tx1"/>
                </a:solidFill>
                <a:latin typeface="Calibri" panose="020F0502020204030204" pitchFamily="34" charset="0"/>
              </a:defRPr>
            </a:lvl4pPr>
            <a:lvl5pPr marL="2057400" indent="-228600">
              <a:tabLst>
                <a:tab pos="184150" algn="l"/>
              </a:tabLst>
              <a:defRPr>
                <a:solidFill>
                  <a:schemeClr val="tx1"/>
                </a:solidFill>
                <a:latin typeface="Calibri" panose="020F0502020204030204" pitchFamily="34" charset="0"/>
              </a:defRPr>
            </a:lvl5pPr>
            <a:lvl6pPr marL="2514600" indent="-228600" fontAlgn="base">
              <a:spcBef>
                <a:spcPct val="0"/>
              </a:spcBef>
              <a:spcAft>
                <a:spcPct val="0"/>
              </a:spcAft>
              <a:tabLst>
                <a:tab pos="184150" algn="l"/>
              </a:tabLst>
              <a:defRPr>
                <a:solidFill>
                  <a:schemeClr val="tx1"/>
                </a:solidFill>
                <a:latin typeface="Calibri" panose="020F0502020204030204" pitchFamily="34" charset="0"/>
              </a:defRPr>
            </a:lvl6pPr>
            <a:lvl7pPr marL="2971800" indent="-228600" fontAlgn="base">
              <a:spcBef>
                <a:spcPct val="0"/>
              </a:spcBef>
              <a:spcAft>
                <a:spcPct val="0"/>
              </a:spcAft>
              <a:tabLst>
                <a:tab pos="184150" algn="l"/>
              </a:tabLst>
              <a:defRPr>
                <a:solidFill>
                  <a:schemeClr val="tx1"/>
                </a:solidFill>
                <a:latin typeface="Calibri" panose="020F0502020204030204" pitchFamily="34" charset="0"/>
              </a:defRPr>
            </a:lvl7pPr>
            <a:lvl8pPr marL="3429000" indent="-228600" fontAlgn="base">
              <a:spcBef>
                <a:spcPct val="0"/>
              </a:spcBef>
              <a:spcAft>
                <a:spcPct val="0"/>
              </a:spcAft>
              <a:tabLst>
                <a:tab pos="184150" algn="l"/>
              </a:tabLst>
              <a:defRPr>
                <a:solidFill>
                  <a:schemeClr val="tx1"/>
                </a:solidFill>
                <a:latin typeface="Calibri" panose="020F0502020204030204" pitchFamily="34" charset="0"/>
              </a:defRPr>
            </a:lvl8pPr>
            <a:lvl9pPr marL="3886200" indent="-228600" fontAlgn="base">
              <a:spcBef>
                <a:spcPct val="0"/>
              </a:spcBef>
              <a:spcAft>
                <a:spcPct val="0"/>
              </a:spcAft>
              <a:tabLst>
                <a:tab pos="184150" algn="l"/>
              </a:tabLst>
              <a:defRPr>
                <a:solidFill>
                  <a:schemeClr val="tx1"/>
                </a:solidFill>
                <a:latin typeface="Calibri" panose="020F0502020204030204" pitchFamily="34" charset="0"/>
              </a:defRPr>
            </a:lvl9pPr>
          </a:lstStyle>
          <a:p>
            <a:pPr eaLnBrk="1" hangingPunct="1">
              <a:lnSpc>
                <a:spcPct val="120000"/>
              </a:lnSpc>
              <a:spcBef>
                <a:spcPts val="288"/>
              </a:spcBef>
              <a:buFont typeface="Arial" panose="020B0604020202020204" pitchFamily="34" charset="0"/>
              <a:buChar char="•"/>
            </a:pPr>
            <a:r>
              <a:rPr lang="en-US" altLang="en-US" sz="1400" dirty="0">
                <a:latin typeface="Franklin Gothic Book" panose="020B0503020102020204" pitchFamily="34" charset="0"/>
                <a:ea typeface="Franklin Gothic Book" panose="020B0503020102020204" pitchFamily="34" charset="0"/>
                <a:cs typeface="Franklin Gothic Book" panose="020B0503020102020204" pitchFamily="34" charset="0"/>
              </a:rPr>
              <a:t>Wood Container and Pallet Manufacturing</a:t>
            </a:r>
          </a:p>
          <a:p>
            <a:pPr eaLnBrk="1" hangingPunct="1">
              <a:lnSpc>
                <a:spcPct val="120000"/>
              </a:lnSpc>
              <a:spcBef>
                <a:spcPts val="288"/>
              </a:spcBef>
              <a:buFont typeface="Arial" panose="020B0604020202020204" pitchFamily="34" charset="0"/>
              <a:buChar char="•"/>
            </a:pPr>
            <a:r>
              <a:rPr lang="en-US" altLang="en-US" sz="1400" dirty="0">
                <a:latin typeface="Franklin Gothic Book" panose="020B0503020102020204" pitchFamily="34" charset="0"/>
                <a:ea typeface="Franklin Gothic Book" panose="020B0503020102020204" pitchFamily="34" charset="0"/>
                <a:cs typeface="Franklin Gothic Book" panose="020B0503020102020204" pitchFamily="34" charset="0"/>
              </a:rPr>
              <a:t>Truss Manufacturing</a:t>
            </a:r>
          </a:p>
          <a:p>
            <a:pPr eaLnBrk="1" hangingPunct="1">
              <a:lnSpc>
                <a:spcPct val="120000"/>
              </a:lnSpc>
              <a:spcBef>
                <a:spcPts val="288"/>
              </a:spcBef>
              <a:buFont typeface="Arial" panose="020B0604020202020204" pitchFamily="34" charset="0"/>
              <a:buChar char="•"/>
            </a:pPr>
            <a:r>
              <a:rPr lang="en-US" altLang="en-US" sz="1400" dirty="0">
                <a:latin typeface="Franklin Gothic Book" panose="020B0503020102020204" pitchFamily="34" charset="0"/>
                <a:ea typeface="Franklin Gothic Book" panose="020B0503020102020204" pitchFamily="34" charset="0"/>
                <a:cs typeface="Franklin Gothic Book" panose="020B0503020102020204" pitchFamily="34" charset="0"/>
              </a:rPr>
              <a:t>Logging</a:t>
            </a:r>
          </a:p>
          <a:p>
            <a:pPr eaLnBrk="1" hangingPunct="1">
              <a:lnSpc>
                <a:spcPct val="120000"/>
              </a:lnSpc>
              <a:spcBef>
                <a:spcPts val="288"/>
              </a:spcBef>
              <a:buFont typeface="Arial" panose="020B0604020202020204" pitchFamily="34" charset="0"/>
              <a:buChar char="•"/>
            </a:pPr>
            <a:r>
              <a:rPr lang="en-US" altLang="en-US" sz="1400" dirty="0">
                <a:latin typeface="Franklin Gothic Book" panose="020B0503020102020204" pitchFamily="34" charset="0"/>
                <a:ea typeface="Franklin Gothic Book" panose="020B0503020102020204" pitchFamily="34" charset="0"/>
                <a:cs typeface="Franklin Gothic Book" panose="020B0503020102020204" pitchFamily="34" charset="0"/>
              </a:rPr>
              <a:t>Finish Carpentry Contractors</a:t>
            </a:r>
          </a:p>
          <a:p>
            <a:pPr eaLnBrk="1" hangingPunct="1">
              <a:lnSpc>
                <a:spcPct val="120000"/>
              </a:lnSpc>
              <a:spcBef>
                <a:spcPts val="288"/>
              </a:spcBef>
              <a:buFont typeface="Arial" panose="020B0604020202020204" pitchFamily="34" charset="0"/>
              <a:buChar char="•"/>
            </a:pPr>
            <a:r>
              <a:rPr lang="en-US" altLang="en-US" sz="1400" dirty="0" err="1">
                <a:latin typeface="Franklin Gothic Book" panose="020B0503020102020204" pitchFamily="34" charset="0"/>
                <a:ea typeface="Franklin Gothic Book" panose="020B0503020102020204" pitchFamily="34" charset="0"/>
                <a:cs typeface="Franklin Gothic Book" panose="020B0503020102020204" pitchFamily="34" charset="0"/>
              </a:rPr>
              <a:t>Nonupholstered</a:t>
            </a:r>
            <a:r>
              <a:rPr lang="en-US" altLang="en-US" sz="1400" dirty="0">
                <a:latin typeface="Franklin Gothic Book" panose="020B0503020102020204" pitchFamily="34" charset="0"/>
                <a:ea typeface="Franklin Gothic Book" panose="020B0503020102020204" pitchFamily="34" charset="0"/>
                <a:cs typeface="Franklin Gothic Book" panose="020B0503020102020204" pitchFamily="34" charset="0"/>
              </a:rPr>
              <a:t> Wood Household Furniture Manufacturing</a:t>
            </a:r>
          </a:p>
          <a:p>
            <a:pPr eaLnBrk="1" hangingPunct="1">
              <a:lnSpc>
                <a:spcPct val="120000"/>
              </a:lnSpc>
              <a:spcBef>
                <a:spcPts val="288"/>
              </a:spcBef>
              <a:buFont typeface="Arial" panose="020B0604020202020204" pitchFamily="34" charset="0"/>
              <a:buChar char="•"/>
            </a:pPr>
            <a:r>
              <a:rPr lang="en-US" altLang="en-US" sz="1400" dirty="0">
                <a:latin typeface="Franklin Gothic Book" panose="020B0503020102020204" pitchFamily="34" charset="0"/>
                <a:ea typeface="Franklin Gothic Book" panose="020B0503020102020204" pitchFamily="34" charset="0"/>
                <a:cs typeface="Franklin Gothic Book" panose="020B0503020102020204" pitchFamily="34" charset="0"/>
              </a:rPr>
              <a:t>Lumber, Plywood, Millwork, and Wood Panel Merchant Wholesalers</a:t>
            </a:r>
          </a:p>
          <a:p>
            <a:pPr eaLnBrk="1" hangingPunct="1">
              <a:lnSpc>
                <a:spcPct val="120000"/>
              </a:lnSpc>
              <a:spcBef>
                <a:spcPts val="288"/>
              </a:spcBef>
              <a:buFont typeface="Arial" panose="020B0604020202020204" pitchFamily="34" charset="0"/>
              <a:buChar char="•"/>
            </a:pPr>
            <a:r>
              <a:rPr lang="en-US" altLang="en-US" sz="1400" dirty="0">
                <a:latin typeface="Franklin Gothic Book" panose="020B0503020102020204" pitchFamily="34" charset="0"/>
                <a:ea typeface="Franklin Gothic Book" panose="020B0503020102020204" pitchFamily="34" charset="0"/>
                <a:cs typeface="Franklin Gothic Book" panose="020B0503020102020204" pitchFamily="34" charset="0"/>
              </a:rPr>
              <a:t>Corrugated and Solid Fiber Box Manufacturing</a:t>
            </a:r>
          </a:p>
          <a:p>
            <a:pPr eaLnBrk="1" hangingPunct="1">
              <a:lnSpc>
                <a:spcPct val="120000"/>
              </a:lnSpc>
              <a:spcBef>
                <a:spcPts val="288"/>
              </a:spcBef>
              <a:buFont typeface="Arial" panose="020B0604020202020204" pitchFamily="34" charset="0"/>
              <a:buChar char="•"/>
            </a:pPr>
            <a:r>
              <a:rPr lang="en-US" altLang="en-US" sz="1400" dirty="0">
                <a:latin typeface="Franklin Gothic Book" panose="020B0503020102020204" pitchFamily="34" charset="0"/>
                <a:ea typeface="Franklin Gothic Book" panose="020B0503020102020204" pitchFamily="34" charset="0"/>
                <a:cs typeface="Franklin Gothic Book" panose="020B0503020102020204" pitchFamily="34" charset="0"/>
              </a:rPr>
              <a:t>Furniture Merchant Wholesalers</a:t>
            </a:r>
          </a:p>
        </p:txBody>
      </p:sp>
      <p:sp>
        <p:nvSpPr>
          <p:cNvPr id="13324" name="object 12"/>
          <p:cNvSpPr>
            <a:spLocks/>
          </p:cNvSpPr>
          <p:nvPr/>
        </p:nvSpPr>
        <p:spPr bwMode="auto">
          <a:xfrm>
            <a:off x="4886325" y="2195513"/>
            <a:ext cx="3868738" cy="3321050"/>
          </a:xfrm>
          <a:custGeom>
            <a:avLst/>
            <a:gdLst>
              <a:gd name="T0" fmla="*/ 3869436 w 3869690"/>
              <a:gd name="T1" fmla="*/ 1660398 h 3321050"/>
              <a:gd name="T2" fmla="*/ 0 w 3869690"/>
              <a:gd name="T3" fmla="*/ 1660398 h 3321050"/>
              <a:gd name="T4" fmla="*/ 1934718 w 3869690"/>
              <a:gd name="T5" fmla="*/ 3320796 h 3321050"/>
              <a:gd name="T6" fmla="*/ 3869436 w 3869690"/>
              <a:gd name="T7" fmla="*/ 1660398 h 3321050"/>
              <a:gd name="T8" fmla="*/ 2902077 w 3869690"/>
              <a:gd name="T9" fmla="*/ 0 h 3321050"/>
              <a:gd name="T10" fmla="*/ 967359 w 3869690"/>
              <a:gd name="T11" fmla="*/ 0 h 3321050"/>
              <a:gd name="T12" fmla="*/ 967359 w 3869690"/>
              <a:gd name="T13" fmla="*/ 1660398 h 3321050"/>
              <a:gd name="T14" fmla="*/ 2902077 w 3869690"/>
              <a:gd name="T15" fmla="*/ 1660398 h 3321050"/>
              <a:gd name="T16" fmla="*/ 2902077 w 3869690"/>
              <a:gd name="T17" fmla="*/ 0 h 332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69690" h="3321050">
                <a:moveTo>
                  <a:pt x="3869436" y="1660398"/>
                </a:moveTo>
                <a:lnTo>
                  <a:pt x="0" y="1660398"/>
                </a:lnTo>
                <a:lnTo>
                  <a:pt x="1934718" y="3320796"/>
                </a:lnTo>
                <a:lnTo>
                  <a:pt x="3869436" y="1660398"/>
                </a:lnTo>
                <a:close/>
              </a:path>
              <a:path w="3869690" h="3321050">
                <a:moveTo>
                  <a:pt x="2902077" y="0"/>
                </a:moveTo>
                <a:lnTo>
                  <a:pt x="967359" y="0"/>
                </a:lnTo>
                <a:lnTo>
                  <a:pt x="967359" y="1660398"/>
                </a:lnTo>
                <a:lnTo>
                  <a:pt x="2902077" y="1660398"/>
                </a:lnTo>
                <a:lnTo>
                  <a:pt x="2902077" y="0"/>
                </a:lnTo>
                <a:close/>
              </a:path>
            </a:pathLst>
          </a:custGeom>
          <a:solidFill>
            <a:srgbClr val="990033">
              <a:alpha val="14902"/>
            </a:srgbClr>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13325" name="object 13"/>
          <p:cNvSpPr>
            <a:spLocks/>
          </p:cNvSpPr>
          <p:nvPr/>
        </p:nvSpPr>
        <p:spPr bwMode="auto">
          <a:xfrm>
            <a:off x="155575" y="2217738"/>
            <a:ext cx="3903663" cy="3392487"/>
          </a:xfrm>
          <a:custGeom>
            <a:avLst/>
            <a:gdLst>
              <a:gd name="T0" fmla="*/ 2927223 w 3903345"/>
              <a:gd name="T1" fmla="*/ 1696211 h 3392804"/>
              <a:gd name="T2" fmla="*/ 975741 w 3903345"/>
              <a:gd name="T3" fmla="*/ 1696211 h 3392804"/>
              <a:gd name="T4" fmla="*/ 975741 w 3903345"/>
              <a:gd name="T5" fmla="*/ 3392424 h 3392804"/>
              <a:gd name="T6" fmla="*/ 2927223 w 3903345"/>
              <a:gd name="T7" fmla="*/ 3392424 h 3392804"/>
              <a:gd name="T8" fmla="*/ 2927223 w 3903345"/>
              <a:gd name="T9" fmla="*/ 1696211 h 3392804"/>
              <a:gd name="T10" fmla="*/ 1951482 w 3903345"/>
              <a:gd name="T11" fmla="*/ 0 h 3392804"/>
              <a:gd name="T12" fmla="*/ 0 w 3903345"/>
              <a:gd name="T13" fmla="*/ 1696211 h 3392804"/>
              <a:gd name="T14" fmla="*/ 3902964 w 3903345"/>
              <a:gd name="T15" fmla="*/ 1696211 h 3392804"/>
              <a:gd name="T16" fmla="*/ 1951482 w 3903345"/>
              <a:gd name="T17" fmla="*/ 0 h 3392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03345" h="3392804">
                <a:moveTo>
                  <a:pt x="2927223" y="1696211"/>
                </a:moveTo>
                <a:lnTo>
                  <a:pt x="975741" y="1696211"/>
                </a:lnTo>
                <a:lnTo>
                  <a:pt x="975741" y="3392424"/>
                </a:lnTo>
                <a:lnTo>
                  <a:pt x="2927223" y="3392424"/>
                </a:lnTo>
                <a:lnTo>
                  <a:pt x="2927223" y="1696211"/>
                </a:lnTo>
                <a:close/>
              </a:path>
              <a:path w="3903345" h="3392804">
                <a:moveTo>
                  <a:pt x="1951482" y="0"/>
                </a:moveTo>
                <a:lnTo>
                  <a:pt x="0" y="1696211"/>
                </a:lnTo>
                <a:lnTo>
                  <a:pt x="3902964" y="1696211"/>
                </a:lnTo>
                <a:lnTo>
                  <a:pt x="1951482" y="0"/>
                </a:lnTo>
                <a:close/>
              </a:path>
            </a:pathLst>
          </a:custGeom>
          <a:solidFill>
            <a:srgbClr val="262261">
              <a:alpha val="14902"/>
            </a:srgbClr>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14" name="object 14"/>
          <p:cNvSpPr txBox="1">
            <a:spLocks noGrp="1"/>
          </p:cNvSpPr>
          <p:nvPr>
            <p:ph type="title"/>
          </p:nvPr>
        </p:nvSpPr>
        <p:spPr>
          <a:xfrm>
            <a:off x="681038" y="754063"/>
            <a:ext cx="7458075" cy="482600"/>
          </a:xfrm>
        </p:spPr>
        <p:txBody>
          <a:bodyPr tIns="12700" rtlCol="0"/>
          <a:lstStyle/>
          <a:p>
            <a:pPr marL="12700" algn="l" eaLnBrk="1" fontAlgn="auto" hangingPunct="1">
              <a:spcBef>
                <a:spcPts val="100"/>
              </a:spcBef>
              <a:spcAft>
                <a:spcPts val="0"/>
              </a:spcAft>
              <a:defRPr/>
            </a:pPr>
            <a:r>
              <a:rPr lang="en-US" sz="3000" b="0" spc="-5" dirty="0">
                <a:solidFill>
                  <a:srgbClr val="3E3E3E"/>
                </a:solidFill>
                <a:latin typeface="Franklin Gothic Book"/>
                <a:cs typeface="Franklin Gothic Book"/>
              </a:rPr>
              <a:t>Forest and Wood Product</a:t>
            </a:r>
          </a:p>
        </p:txBody>
      </p:sp>
      <p:sp>
        <p:nvSpPr>
          <p:cNvPr id="15" name="object 15"/>
          <p:cNvSpPr txBox="1"/>
          <p:nvPr/>
        </p:nvSpPr>
        <p:spPr>
          <a:xfrm>
            <a:off x="679450" y="434975"/>
            <a:ext cx="1682750" cy="285750"/>
          </a:xfrm>
          <a:prstGeom prst="rect">
            <a:avLst/>
          </a:prstGeom>
        </p:spPr>
        <p:txBody>
          <a:bodyPr lIns="0" tIns="13335" rIns="0" bIns="0">
            <a:spAutoFit/>
          </a:bodyPr>
          <a:lstStyle/>
          <a:p>
            <a:pPr marL="12700" eaLnBrk="1" fontAlgn="auto" hangingPunct="1">
              <a:spcBef>
                <a:spcPts val="105"/>
              </a:spcBef>
              <a:spcAft>
                <a:spcPts val="0"/>
              </a:spcAft>
              <a:defRPr/>
            </a:pPr>
            <a:r>
              <a:rPr sz="1700" dirty="0">
                <a:solidFill>
                  <a:srgbClr val="208B9C"/>
                </a:solidFill>
                <a:latin typeface="Franklin Gothic Demi Cond"/>
                <a:cs typeface="Franklin Gothic Demi Cond"/>
              </a:rPr>
              <a:t>Shift-Share</a:t>
            </a:r>
            <a:r>
              <a:rPr sz="1700" spc="-75" dirty="0">
                <a:solidFill>
                  <a:srgbClr val="208B9C"/>
                </a:solidFill>
                <a:latin typeface="Franklin Gothic Demi Cond"/>
                <a:cs typeface="Franklin Gothic Demi Cond"/>
              </a:rPr>
              <a:t> </a:t>
            </a:r>
            <a:r>
              <a:rPr sz="1700" dirty="0">
                <a:solidFill>
                  <a:srgbClr val="208B9C"/>
                </a:solidFill>
                <a:latin typeface="Franklin Gothic Demi Cond"/>
                <a:cs typeface="Franklin Gothic Demi Cond"/>
              </a:rPr>
              <a:t>Analysis</a:t>
            </a:r>
            <a:endParaRPr sz="1700" dirty="0">
              <a:latin typeface="Franklin Gothic Demi Cond"/>
              <a:cs typeface="Franklin Gothic Demi Cond"/>
            </a:endParaRPr>
          </a:p>
        </p:txBody>
      </p:sp>
      <p:sp>
        <p:nvSpPr>
          <p:cNvPr id="3" name="Rectangle 2"/>
          <p:cNvSpPr/>
          <p:nvPr/>
        </p:nvSpPr>
        <p:spPr>
          <a:xfrm>
            <a:off x="4191335" y="6568228"/>
            <a:ext cx="4434868" cy="215444"/>
          </a:xfrm>
          <a:prstGeom prst="rect">
            <a:avLst/>
          </a:prstGeom>
        </p:spPr>
        <p:txBody>
          <a:bodyPr wrap="none">
            <a:spAutoFit/>
          </a:bodyPr>
          <a:lstStyle/>
          <a:p>
            <a:pPr marL="12700" lvl="0" algn="r" eaLnBrk="1" fontAlgn="auto" hangingPunct="1">
              <a:spcBef>
                <a:spcPts val="254"/>
              </a:spcBef>
              <a:spcAft>
                <a:spcPts val="0"/>
              </a:spcAft>
              <a:defRPr/>
            </a:pPr>
            <a:r>
              <a:rPr lang="en-US" sz="800" spc="-5" dirty="0">
                <a:solidFill>
                  <a:srgbClr val="808080"/>
                </a:solidFill>
                <a:latin typeface="Franklin Gothic Book"/>
                <a:cs typeface="Franklin Gothic Book"/>
              </a:rPr>
              <a:t>Source:</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EMSI</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Class</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of</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Worker</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2017.3</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(QCEW,</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non</a:t>
            </a:r>
            <a:r>
              <a:rPr lang="en-US" sz="800" spc="90" dirty="0">
                <a:solidFill>
                  <a:srgbClr val="808080"/>
                </a:solidFill>
                <a:latin typeface="Franklin Gothic Book"/>
                <a:cs typeface="Franklin Gothic Book"/>
              </a:rPr>
              <a:t> </a:t>
            </a:r>
            <a:r>
              <a:rPr lang="en-US" sz="800" dirty="0">
                <a:solidFill>
                  <a:srgbClr val="808080"/>
                </a:solidFill>
                <a:latin typeface="Franklin Gothic Book"/>
                <a:cs typeface="Franklin Gothic Book"/>
              </a:rPr>
              <a:t>-QCEW,</a:t>
            </a:r>
            <a:r>
              <a:rPr lang="en-US" sz="800" spc="-25" dirty="0">
                <a:solidFill>
                  <a:srgbClr val="808080"/>
                </a:solidFill>
                <a:latin typeface="Franklin Gothic Book"/>
                <a:cs typeface="Franklin Gothic Book"/>
              </a:rPr>
              <a:t> </a:t>
            </a:r>
            <a:r>
              <a:rPr lang="en-US" sz="800" dirty="0">
                <a:solidFill>
                  <a:srgbClr val="808080"/>
                </a:solidFill>
                <a:latin typeface="Franklin Gothic Book"/>
                <a:cs typeface="Franklin Gothic Book"/>
              </a:rPr>
              <a:t>self-employed</a:t>
            </a:r>
            <a:r>
              <a:rPr lang="en-US" sz="800" spc="-4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and</a:t>
            </a:r>
            <a:r>
              <a:rPr lang="en-US" sz="800" dirty="0">
                <a:solidFill>
                  <a:srgbClr val="808080"/>
                </a:solidFill>
                <a:latin typeface="Franklin Gothic Book"/>
                <a:cs typeface="Franklin Gothic Book"/>
              </a:rPr>
              <a:t> extended</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proprietors).</a:t>
            </a:r>
            <a:endParaRPr lang="en-US" sz="800" dirty="0">
              <a:solidFill>
                <a:srgbClr val="208B9C"/>
              </a:solidFill>
              <a:latin typeface="Franklin Gothic Book"/>
              <a:cs typeface="Franklin Gothic Book"/>
            </a:endParaRPr>
          </a:p>
        </p:txBody>
      </p:sp>
      <p:sp>
        <p:nvSpPr>
          <p:cNvPr id="19" name="TextBox 25"/>
          <p:cNvSpPr txBox="1">
            <a:spLocks noChangeArrowheads="1"/>
          </p:cNvSpPr>
          <p:nvPr/>
        </p:nvSpPr>
        <p:spPr bwMode="auto">
          <a:xfrm>
            <a:off x="1993900" y="6284913"/>
            <a:ext cx="1228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02</a:t>
            </a:r>
          </a:p>
        </p:txBody>
      </p:sp>
    </p:spTree>
    <p:extLst>
      <p:ext uri="{BB962C8B-B14F-4D97-AF65-F5344CB8AC3E}">
        <p14:creationId xmlns:p14="http://schemas.microsoft.com/office/powerpoint/2010/main" val="3123064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801269522"/>
              </p:ext>
            </p:extLst>
          </p:nvPr>
        </p:nvGraphicFramePr>
        <p:xfrm>
          <a:off x="725488" y="1416609"/>
          <a:ext cx="7772399" cy="4374707"/>
        </p:xfrm>
        <a:graphic>
          <a:graphicData uri="http://schemas.openxmlformats.org/drawingml/2006/table">
            <a:tbl>
              <a:tblPr/>
              <a:tblGrid>
                <a:gridCol w="3295611">
                  <a:extLst>
                    <a:ext uri="{9D8B030D-6E8A-4147-A177-3AD203B41FA5}">
                      <a16:colId xmlns:a16="http://schemas.microsoft.com/office/drawing/2014/main" xmlns="" val="3565204167"/>
                    </a:ext>
                  </a:extLst>
                </a:gridCol>
                <a:gridCol w="1119592">
                  <a:extLst>
                    <a:ext uri="{9D8B030D-6E8A-4147-A177-3AD203B41FA5}">
                      <a16:colId xmlns:a16="http://schemas.microsoft.com/office/drawing/2014/main" xmlns="" val="524897106"/>
                    </a:ext>
                  </a:extLst>
                </a:gridCol>
                <a:gridCol w="1119591">
                  <a:extLst>
                    <a:ext uri="{9D8B030D-6E8A-4147-A177-3AD203B41FA5}">
                      <a16:colId xmlns:a16="http://schemas.microsoft.com/office/drawing/2014/main" xmlns="" val="1801968867"/>
                    </a:ext>
                  </a:extLst>
                </a:gridCol>
                <a:gridCol w="1119592">
                  <a:extLst>
                    <a:ext uri="{9D8B030D-6E8A-4147-A177-3AD203B41FA5}">
                      <a16:colId xmlns:a16="http://schemas.microsoft.com/office/drawing/2014/main" xmlns="" val="3155065459"/>
                    </a:ext>
                  </a:extLst>
                </a:gridCol>
                <a:gridCol w="1118013">
                  <a:extLst>
                    <a:ext uri="{9D8B030D-6E8A-4147-A177-3AD203B41FA5}">
                      <a16:colId xmlns:a16="http://schemas.microsoft.com/office/drawing/2014/main" xmlns="" val="1669088073"/>
                    </a:ext>
                  </a:extLst>
                </a:gridCol>
              </a:tblGrid>
              <a:tr h="404121">
                <a:tc>
                  <a:txBody>
                    <a:bodyPr/>
                    <a:lstStyle>
                      <a:lvl1pPr marL="1889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Industries</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T="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marL="200025" indent="-508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50800" algn="ctr" defTabSz="914400" rtl="0" eaLnBrk="1" fontAlgn="base" latinLnBrk="0" hangingPunct="1">
                        <a:lnSpc>
                          <a:spcPts val="14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Exports 2016 </a:t>
                      </a:r>
                    </a:p>
                    <a:p>
                      <a:pPr marL="0" marR="0" lvl="0" indent="-50800" algn="ctr" defTabSz="914400" rtl="0" eaLnBrk="1" fontAlgn="base" latinLnBrk="0" hangingPunct="1">
                        <a:lnSpc>
                          <a:spcPts val="14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 Millions)</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Jobs 2016</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marL="285750" indent="-153988">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153988" algn="ctr" defTabSz="914400" rtl="0" eaLnBrk="1" fontAlgn="base" latinLnBrk="0" hangingPunct="1">
                        <a:lnSpc>
                          <a:spcPts val="14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Export per job  2016 ($)</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en-US" sz="1200" b="0" i="0" u="none" strike="noStrike" cap="none" normalizeH="0" baseline="0" dirty="0" smtClean="0">
                          <a:ln>
                            <a:noFill/>
                          </a:ln>
                          <a:solidFill>
                            <a:srgbClr val="208B9C"/>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rPr>
                        <a:t>LQ 2016</a:t>
                      </a:r>
                      <a:endParaRPr kumimoji="0" lang="en-US" altLang="en-US" sz="1200" b="0" i="0" u="none" strike="noStrike" cap="none" normalizeH="0" baseline="0" dirty="0" smtClean="0">
                        <a:ln>
                          <a:noFill/>
                        </a:ln>
                        <a:solidFill>
                          <a:schemeClr val="tx1"/>
                        </a:solidFill>
                        <a:effectLst/>
                        <a:latin typeface="Franklin Gothic Demi Cond" panose="020B0706030402020204" pitchFamily="34" charset="0"/>
                        <a:ea typeface="Franklin Gothic Demi Cond" panose="020B0706030402020204" pitchFamily="34" charset="0"/>
                        <a:cs typeface="Franklin Gothic Demi Cond" panose="020B0706030402020204" pitchFamily="34" charset="0"/>
                      </a:endParaRPr>
                    </a:p>
                  </a:txBody>
                  <a:tcPr marL="0" marR="0" marT="0" marB="0" anchor="ctr" horzOverflow="overflow">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157960818"/>
                  </a:ext>
                </a:extLst>
              </a:tr>
              <a:tr h="244545">
                <a:tc>
                  <a:txBody>
                    <a:bodyPr/>
                    <a:lstStyle/>
                    <a:p>
                      <a:pPr algn="l" fontAlgn="ctr"/>
                      <a:r>
                        <a:rPr lang="en-US" sz="1000" b="0" i="0" u="none" strike="noStrike">
                          <a:effectLst/>
                          <a:latin typeface="Franklin Gothic Book" panose="020B0503020102020204" pitchFamily="34" charset="0"/>
                        </a:rPr>
                        <a:t>Wood Kitchen Cabinet and Countertop Manufacturing</a:t>
                      </a:r>
                    </a:p>
                  </a:txBody>
                  <a:tcPr marR="9525" marT="9525"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435.00</a:t>
                      </a:r>
                    </a:p>
                  </a:txBody>
                  <a:tcPr marL="9144" marR="274320" marT="9144"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3,150</a:t>
                      </a:r>
                    </a:p>
                  </a:txBody>
                  <a:tcPr marL="9144" marR="274320" marT="9144"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138,080</a:t>
                      </a:r>
                    </a:p>
                  </a:txBody>
                  <a:tcPr marL="9144" marR="274320" marT="9144"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39.50</a:t>
                      </a:r>
                    </a:p>
                  </a:txBody>
                  <a:tcPr marL="9144" marR="274320" marT="9144" marB="0" anchor="ctr">
                    <a:lnL>
                      <a:noFill/>
                    </a:lnL>
                    <a:lnR>
                      <a:noFill/>
                    </a:lnR>
                    <a:lnT w="12700"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992999972"/>
                  </a:ext>
                </a:extLst>
              </a:tr>
              <a:tr h="244545">
                <a:tc>
                  <a:txBody>
                    <a:bodyPr/>
                    <a:lstStyle/>
                    <a:p>
                      <a:pPr algn="l" fontAlgn="ctr"/>
                      <a:r>
                        <a:rPr lang="en-US" sz="1000" b="0" i="0" u="none" strike="noStrike" dirty="0">
                          <a:effectLst/>
                          <a:latin typeface="Franklin Gothic Book" panose="020B0503020102020204" pitchFamily="34" charset="0"/>
                        </a:rPr>
                        <a:t>Wood Office Furniture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456.95</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2,104</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217,189</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188.29</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65318654"/>
                  </a:ext>
                </a:extLst>
              </a:tr>
              <a:tr h="244545">
                <a:tc>
                  <a:txBody>
                    <a:bodyPr/>
                    <a:lstStyle/>
                    <a:p>
                      <a:pPr algn="l" fontAlgn="ctr"/>
                      <a:r>
                        <a:rPr lang="en-US" sz="1000" b="0" i="0" u="none" strike="noStrike">
                          <a:effectLst/>
                          <a:latin typeface="Franklin Gothic Book" panose="020B0503020102020204" pitchFamily="34" charset="0"/>
                        </a:rPr>
                        <a:t>Upholstered Household Furniture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209.67</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999</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209,833</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26.31</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466883694"/>
                  </a:ext>
                </a:extLst>
              </a:tr>
              <a:tr h="244545">
                <a:tc>
                  <a:txBody>
                    <a:bodyPr/>
                    <a:lstStyle/>
                    <a:p>
                      <a:pPr algn="l" fontAlgn="ctr"/>
                      <a:r>
                        <a:rPr lang="en-US" sz="1000" b="0" i="0" u="none" strike="noStrike">
                          <a:effectLst/>
                          <a:latin typeface="Franklin Gothic Book" panose="020B0503020102020204" pitchFamily="34" charset="0"/>
                        </a:rPr>
                        <a:t>Nonupholstered Wood Household Furniture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64.29</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485</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132,548</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20.15</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057778772"/>
                  </a:ext>
                </a:extLst>
              </a:tr>
              <a:tr h="310677">
                <a:tc>
                  <a:txBody>
                    <a:bodyPr/>
                    <a:lstStyle/>
                    <a:p>
                      <a:pPr algn="l" fontAlgn="ctr"/>
                      <a:r>
                        <a:rPr lang="en-US" sz="1000" b="0" i="0" u="none" strike="noStrike">
                          <a:effectLst/>
                          <a:latin typeface="Franklin Gothic Book" panose="020B0503020102020204" pitchFamily="34" charset="0"/>
                        </a:rPr>
                        <a:t>Showcase, Partition, Shelving, and Locker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43.74</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464</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94,335</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16.65</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978714480"/>
                  </a:ext>
                </a:extLst>
              </a:tr>
              <a:tr h="244545">
                <a:tc>
                  <a:txBody>
                    <a:bodyPr/>
                    <a:lstStyle/>
                    <a:p>
                      <a:pPr algn="l" fontAlgn="ctr"/>
                      <a:r>
                        <a:rPr lang="en-US" sz="1000" b="0" i="0" u="none" strike="noStrike">
                          <a:effectLst/>
                          <a:latin typeface="Franklin Gothic Book" panose="020B0503020102020204" pitchFamily="34" charset="0"/>
                        </a:rPr>
                        <a:t>Sawmills</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28.51</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281</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101,424</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5.31</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083729034"/>
                  </a:ext>
                </a:extLst>
              </a:tr>
              <a:tr h="244545">
                <a:tc>
                  <a:txBody>
                    <a:bodyPr/>
                    <a:lstStyle/>
                    <a:p>
                      <a:pPr algn="l" fontAlgn="ctr"/>
                      <a:r>
                        <a:rPr lang="en-US" sz="1000" b="0" i="0" u="none" strike="noStrike">
                          <a:effectLst/>
                          <a:latin typeface="Franklin Gothic Book" panose="020B0503020102020204" pitchFamily="34" charset="0"/>
                        </a:rPr>
                        <a:t>Institutional Furniture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53.43</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273</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195,873</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18.72</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793868775"/>
                  </a:ext>
                </a:extLst>
              </a:tr>
              <a:tr h="244545">
                <a:tc>
                  <a:txBody>
                    <a:bodyPr/>
                    <a:lstStyle/>
                    <a:p>
                      <a:pPr algn="l" fontAlgn="ctr"/>
                      <a:r>
                        <a:rPr lang="en-US" sz="1000" b="0" i="0" u="none" strike="noStrike">
                          <a:effectLst/>
                          <a:latin typeface="Franklin Gothic Book" panose="020B0503020102020204" pitchFamily="34" charset="0"/>
                        </a:rPr>
                        <a:t>Furniture Merchant Wholesalers</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54.68</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249</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219,603</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6.97</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115925853"/>
                  </a:ext>
                </a:extLst>
              </a:tr>
              <a:tr h="357215">
                <a:tc>
                  <a:txBody>
                    <a:bodyPr/>
                    <a:lstStyle/>
                    <a:p>
                      <a:pPr algn="l" fontAlgn="ctr"/>
                      <a:r>
                        <a:rPr lang="en-US" sz="1000" b="0" i="0" u="none" strike="noStrike">
                          <a:effectLst/>
                          <a:latin typeface="Franklin Gothic Book" panose="020B0503020102020204" pitchFamily="34" charset="0"/>
                        </a:rPr>
                        <a:t>Finish Carpentry Contractors</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9.08</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213</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42,624</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0.94</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882665298"/>
                  </a:ext>
                </a:extLst>
              </a:tr>
              <a:tr h="244545">
                <a:tc>
                  <a:txBody>
                    <a:bodyPr/>
                    <a:lstStyle/>
                    <a:p>
                      <a:pPr algn="l" fontAlgn="ctr"/>
                      <a:r>
                        <a:rPr lang="en-US" sz="1000" b="0" i="0" u="none" strike="noStrike">
                          <a:effectLst/>
                          <a:latin typeface="Franklin Gothic Book" panose="020B0503020102020204" pitchFamily="34" charset="0"/>
                        </a:rPr>
                        <a:t>Lumber, Plywood, Millwork, and Wood Panel Merchant Wholesalers</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11.93</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166</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71,730</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2.61</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946669655"/>
                  </a:ext>
                </a:extLst>
              </a:tr>
              <a:tr h="298374">
                <a:tc>
                  <a:txBody>
                    <a:bodyPr/>
                    <a:lstStyle/>
                    <a:p>
                      <a:pPr algn="l" fontAlgn="ctr"/>
                      <a:r>
                        <a:rPr lang="en-US" sz="1000" b="0" i="0" u="none" strike="noStrike">
                          <a:effectLst/>
                          <a:latin typeface="Franklin Gothic Book" panose="020B0503020102020204" pitchFamily="34" charset="0"/>
                        </a:rPr>
                        <a:t>Logging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3.97</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162</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24,452</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2.28</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911392724"/>
                  </a:ext>
                </a:extLst>
              </a:tr>
              <a:tr h="244545">
                <a:tc>
                  <a:txBody>
                    <a:bodyPr/>
                    <a:lstStyle/>
                    <a:p>
                      <a:pPr algn="l" fontAlgn="ctr"/>
                      <a:r>
                        <a:rPr lang="en-US" sz="1000" b="0" i="0" u="none" strike="noStrike">
                          <a:effectLst/>
                          <a:latin typeface="Franklin Gothic Book" panose="020B0503020102020204" pitchFamily="34" charset="0"/>
                        </a:rPr>
                        <a:t>Corrugated and Solid Fiber Box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38.41</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154</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249,314</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2.81</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822189288"/>
                  </a:ext>
                </a:extLst>
              </a:tr>
              <a:tr h="244545">
                <a:tc>
                  <a:txBody>
                    <a:bodyPr/>
                    <a:lstStyle/>
                    <a:p>
                      <a:pPr algn="l" fontAlgn="ctr"/>
                      <a:r>
                        <a:rPr lang="en-US" sz="1000" b="0" i="0" u="none" strike="noStrike">
                          <a:effectLst/>
                          <a:latin typeface="Franklin Gothic Book" panose="020B0503020102020204" pitchFamily="34" charset="0"/>
                        </a:rPr>
                        <a:t>Framing Contractors</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11.87</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143</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82,860</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1.92</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334610212"/>
                  </a:ext>
                </a:extLst>
              </a:tr>
              <a:tr h="244545">
                <a:tc>
                  <a:txBody>
                    <a:bodyPr/>
                    <a:lstStyle/>
                    <a:p>
                      <a:pPr algn="l" fontAlgn="ctr"/>
                      <a:r>
                        <a:rPr lang="en-US" sz="1000" b="0" i="0" u="none" strike="noStrike">
                          <a:effectLst/>
                          <a:latin typeface="Franklin Gothic Book" panose="020B0503020102020204" pitchFamily="34" charset="0"/>
                        </a:rPr>
                        <a:t>Wood Container and Pallet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13.15</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123</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106,712</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3.08</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3348283"/>
                  </a:ext>
                </a:extLst>
              </a:tr>
              <a:tr h="244545">
                <a:tc>
                  <a:txBody>
                    <a:bodyPr/>
                    <a:lstStyle/>
                    <a:p>
                      <a:pPr algn="l" fontAlgn="ctr"/>
                      <a:r>
                        <a:rPr lang="en-US" sz="1000" b="0" i="0" u="none" strike="noStrike" dirty="0">
                          <a:effectLst/>
                          <a:latin typeface="Franklin Gothic Book" panose="020B0503020102020204" pitchFamily="34" charset="0"/>
                        </a:rPr>
                        <a:t>Truss Manufacturing</a:t>
                      </a:r>
                    </a:p>
                  </a:txBody>
                  <a:tcPr marR="9525" marT="9525"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a:effectLst/>
                          <a:latin typeface="Franklin Gothic Book" panose="020B0503020102020204" pitchFamily="34" charset="0"/>
                        </a:rPr>
                        <a:t>23.59</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a:effectLst/>
                          <a:latin typeface="Franklin Gothic Book" panose="020B0503020102020204" pitchFamily="34" charset="0"/>
                        </a:rPr>
                        <a:t>118</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algn="r" fontAlgn="ctr"/>
                      <a:r>
                        <a:rPr lang="en-US" sz="1000" b="0" i="0" u="none" strike="noStrike" dirty="0">
                          <a:effectLst/>
                          <a:latin typeface="Franklin Gothic Book" panose="020B0503020102020204" pitchFamily="34" charset="0"/>
                        </a:rPr>
                        <a:t>200,394</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E5E5E5"/>
                    </a:solidFill>
                  </a:tcPr>
                </a:tc>
                <a:tc>
                  <a:txBody>
                    <a:bodyPr/>
                    <a:lstStyle/>
                    <a:p>
                      <a:pPr algn="r" fontAlgn="ctr"/>
                      <a:r>
                        <a:rPr lang="en-US" sz="1000" b="0" i="0" u="none" strike="noStrike" dirty="0">
                          <a:effectLst/>
                          <a:latin typeface="Franklin Gothic Book" panose="020B0503020102020204" pitchFamily="34" charset="0"/>
                        </a:rPr>
                        <a:t>6.86</a:t>
                      </a:r>
                    </a:p>
                  </a:txBody>
                  <a:tcPr marL="9144" marR="274320" marT="9144" marB="0" anchor="ctr">
                    <a:lnL>
                      <a:noFill/>
                    </a:lnL>
                    <a:lnR>
                      <a:noFill/>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845026264"/>
                  </a:ext>
                </a:extLst>
              </a:tr>
            </a:tbl>
          </a:graphicData>
        </a:graphic>
      </p:graphicFrame>
      <p:sp>
        <p:nvSpPr>
          <p:cNvPr id="14442" name="object 3"/>
          <p:cNvSpPr>
            <a:spLocks/>
          </p:cNvSpPr>
          <p:nvPr/>
        </p:nvSpPr>
        <p:spPr bwMode="auto">
          <a:xfrm>
            <a:off x="5922963" y="6254750"/>
            <a:ext cx="1228725" cy="0"/>
          </a:xfrm>
          <a:custGeom>
            <a:avLst/>
            <a:gdLst>
              <a:gd name="T0" fmla="*/ 0 w 1229995"/>
              <a:gd name="T1" fmla="*/ 1229867 w 1229995"/>
            </a:gdLst>
            <a:ahLst/>
            <a:cxnLst>
              <a:cxn ang="0">
                <a:pos x="T0" y="0"/>
              </a:cxn>
              <a:cxn ang="0">
                <a:pos x="T1" y="0"/>
              </a:cxn>
            </a:cxnLst>
            <a:rect l="0" t="0" r="r" b="b"/>
            <a:pathLst>
              <a:path w="1229995">
                <a:moveTo>
                  <a:pt x="0" y="0"/>
                </a:moveTo>
                <a:lnTo>
                  <a:pt x="1229867"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4443" name="object 4"/>
          <p:cNvSpPr>
            <a:spLocks/>
          </p:cNvSpPr>
          <p:nvPr/>
        </p:nvSpPr>
        <p:spPr bwMode="auto">
          <a:xfrm>
            <a:off x="3303588" y="6251575"/>
            <a:ext cx="1228725" cy="0"/>
          </a:xfrm>
          <a:custGeom>
            <a:avLst/>
            <a:gdLst>
              <a:gd name="T0" fmla="*/ 0 w 1228725"/>
              <a:gd name="T1" fmla="*/ 1228343 w 1228725"/>
            </a:gdLst>
            <a:ahLst/>
            <a:cxnLst>
              <a:cxn ang="0">
                <a:pos x="T0" y="0"/>
              </a:cxn>
              <a:cxn ang="0">
                <a:pos x="T1" y="0"/>
              </a:cxn>
            </a:cxnLst>
            <a:rect l="0" t="0" r="r" b="b"/>
            <a:pathLst>
              <a:path w="1228725">
                <a:moveTo>
                  <a:pt x="0" y="0"/>
                </a:moveTo>
                <a:lnTo>
                  <a:pt x="1228343"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4444" name="object 5"/>
          <p:cNvSpPr>
            <a:spLocks/>
          </p:cNvSpPr>
          <p:nvPr/>
        </p:nvSpPr>
        <p:spPr bwMode="auto">
          <a:xfrm>
            <a:off x="46116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4445" name="object 6"/>
          <p:cNvSpPr>
            <a:spLocks/>
          </p:cNvSpPr>
          <p:nvPr/>
        </p:nvSpPr>
        <p:spPr bwMode="auto">
          <a:xfrm>
            <a:off x="7229475"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4446" name="object 7"/>
          <p:cNvSpPr>
            <a:spLocks/>
          </p:cNvSpPr>
          <p:nvPr/>
        </p:nvSpPr>
        <p:spPr bwMode="auto">
          <a:xfrm>
            <a:off x="685800"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D1D3D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4447" name="object 8"/>
          <p:cNvSpPr>
            <a:spLocks/>
          </p:cNvSpPr>
          <p:nvPr/>
        </p:nvSpPr>
        <p:spPr bwMode="auto">
          <a:xfrm>
            <a:off x="1995488" y="6251575"/>
            <a:ext cx="1228725" cy="0"/>
          </a:xfrm>
          <a:custGeom>
            <a:avLst/>
            <a:gdLst>
              <a:gd name="T0" fmla="*/ 0 w 1228725"/>
              <a:gd name="T1" fmla="*/ 1228344 w 1228725"/>
            </a:gdLst>
            <a:ahLst/>
            <a:cxnLst>
              <a:cxn ang="0">
                <a:pos x="T0" y="0"/>
              </a:cxn>
              <a:cxn ang="0">
                <a:pos x="T1" y="0"/>
              </a:cxn>
            </a:cxnLst>
            <a:rect l="0" t="0" r="r" b="b"/>
            <a:pathLst>
              <a:path w="1228725">
                <a:moveTo>
                  <a:pt x="0" y="0"/>
                </a:moveTo>
                <a:lnTo>
                  <a:pt x="1228344" y="0"/>
                </a:lnTo>
              </a:path>
            </a:pathLst>
          </a:custGeom>
          <a:noFill/>
          <a:ln w="67056">
            <a:solidFill>
              <a:srgbClr val="208B9C"/>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Franklin Gothic Book" panose="020B0503020102020204" pitchFamily="34" charset="0"/>
            </a:endParaRPr>
          </a:p>
        </p:txBody>
      </p:sp>
      <p:sp>
        <p:nvSpPr>
          <p:cNvPr id="14448" name="object 9"/>
          <p:cNvSpPr>
            <a:spLocks/>
          </p:cNvSpPr>
          <p:nvPr/>
        </p:nvSpPr>
        <p:spPr bwMode="auto">
          <a:xfrm>
            <a:off x="1995488" y="6165850"/>
            <a:ext cx="223837" cy="119063"/>
          </a:xfrm>
          <a:custGeom>
            <a:avLst/>
            <a:gdLst>
              <a:gd name="T0" fmla="*/ 112014 w 224155"/>
              <a:gd name="T1" fmla="*/ 0 h 119379"/>
              <a:gd name="T2" fmla="*/ 0 w 224155"/>
              <a:gd name="T3" fmla="*/ 118872 h 119379"/>
              <a:gd name="T4" fmla="*/ 224028 w 224155"/>
              <a:gd name="T5" fmla="*/ 118872 h 119379"/>
              <a:gd name="T6" fmla="*/ 112014 w 224155"/>
              <a:gd name="T7" fmla="*/ 0 h 119379"/>
            </a:gdLst>
            <a:ahLst/>
            <a:cxnLst>
              <a:cxn ang="0">
                <a:pos x="T0" y="T1"/>
              </a:cxn>
              <a:cxn ang="0">
                <a:pos x="T2" y="T3"/>
              </a:cxn>
              <a:cxn ang="0">
                <a:pos x="T4" y="T5"/>
              </a:cxn>
              <a:cxn ang="0">
                <a:pos x="T6" y="T7"/>
              </a:cxn>
            </a:cxnLst>
            <a:rect l="0" t="0" r="r" b="b"/>
            <a:pathLst>
              <a:path w="224155" h="119379">
                <a:moveTo>
                  <a:pt x="112014" y="0"/>
                </a:moveTo>
                <a:lnTo>
                  <a:pt x="0" y="118872"/>
                </a:lnTo>
                <a:lnTo>
                  <a:pt x="224028" y="118872"/>
                </a:lnTo>
                <a:lnTo>
                  <a:pt x="112014" y="0"/>
                </a:lnTo>
                <a:close/>
              </a:path>
            </a:pathLst>
          </a:custGeom>
          <a:solidFill>
            <a:srgbClr val="208B9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latin typeface="Franklin Gothic Book" panose="020B0503020102020204" pitchFamily="34" charset="0"/>
            </a:endParaRPr>
          </a:p>
        </p:txBody>
      </p:sp>
      <p:sp>
        <p:nvSpPr>
          <p:cNvPr id="10" name="object 10"/>
          <p:cNvSpPr txBox="1"/>
          <p:nvPr/>
        </p:nvSpPr>
        <p:spPr>
          <a:xfrm>
            <a:off x="685800" y="6000965"/>
            <a:ext cx="2620963" cy="163512"/>
          </a:xfrm>
          <a:prstGeom prst="rect">
            <a:avLst/>
          </a:prstGeom>
        </p:spPr>
        <p:txBody>
          <a:bodyPr lIns="0" tIns="12700" rIns="0" bIns="0">
            <a:spAutoFit/>
          </a:bodyPr>
          <a:lstStyle/>
          <a:p>
            <a:pPr marL="12700" eaLnBrk="1" fontAlgn="auto" hangingPunct="1">
              <a:spcBef>
                <a:spcPts val="100"/>
              </a:spcBef>
              <a:spcAft>
                <a:spcPts val="0"/>
              </a:spcAft>
              <a:defRPr/>
            </a:pPr>
            <a:r>
              <a:rPr sz="900" spc="-5" dirty="0">
                <a:solidFill>
                  <a:srgbClr val="595958"/>
                </a:solidFill>
                <a:latin typeface="Franklin Gothic Book"/>
                <a:cs typeface="Franklin Gothic Book"/>
              </a:rPr>
              <a:t>Note: Sorted similarly </a:t>
            </a:r>
            <a:r>
              <a:rPr sz="900" dirty="0">
                <a:solidFill>
                  <a:srgbClr val="595958"/>
                </a:solidFill>
                <a:latin typeface="Franklin Gothic Book"/>
                <a:cs typeface="Franklin Gothic Book"/>
              </a:rPr>
              <a:t>as </a:t>
            </a:r>
            <a:r>
              <a:rPr sz="900" spc="-5" dirty="0">
                <a:solidFill>
                  <a:srgbClr val="595958"/>
                </a:solidFill>
                <a:latin typeface="Franklin Gothic Book"/>
                <a:cs typeface="Franklin Gothic Book"/>
              </a:rPr>
              <a:t>the shift-share analysis</a:t>
            </a:r>
            <a:r>
              <a:rPr sz="900" dirty="0">
                <a:solidFill>
                  <a:srgbClr val="595958"/>
                </a:solidFill>
                <a:latin typeface="Franklin Gothic Book"/>
                <a:cs typeface="Franklin Gothic Book"/>
              </a:rPr>
              <a:t> </a:t>
            </a:r>
            <a:r>
              <a:rPr sz="900" spc="-5" dirty="0">
                <a:solidFill>
                  <a:srgbClr val="595958"/>
                </a:solidFill>
                <a:latin typeface="Franklin Gothic Book"/>
                <a:cs typeface="Franklin Gothic Book"/>
              </a:rPr>
              <a:t>slide.</a:t>
            </a:r>
            <a:endParaRPr sz="900" dirty="0">
              <a:latin typeface="Franklin Gothic Book"/>
              <a:cs typeface="Franklin Gothic Book"/>
            </a:endParaRPr>
          </a:p>
        </p:txBody>
      </p:sp>
      <p:sp>
        <p:nvSpPr>
          <p:cNvPr id="11" name="object 11"/>
          <p:cNvSpPr txBox="1">
            <a:spLocks noGrp="1"/>
          </p:cNvSpPr>
          <p:nvPr>
            <p:ph type="title"/>
          </p:nvPr>
        </p:nvSpPr>
        <p:spPr>
          <a:xfrm>
            <a:off x="679450" y="401639"/>
            <a:ext cx="7458075" cy="360362"/>
          </a:xfrm>
        </p:spPr>
        <p:txBody>
          <a:bodyPr tIns="46355" rtlCol="0"/>
          <a:lstStyle/>
          <a:p>
            <a:pPr marL="12700" algn="l" eaLnBrk="1" fontAlgn="auto" hangingPunct="1">
              <a:spcBef>
                <a:spcPts val="365"/>
              </a:spcBef>
              <a:spcAft>
                <a:spcPts val="0"/>
              </a:spcAft>
              <a:defRPr/>
            </a:pPr>
            <a:r>
              <a:rPr b="0" spc="-25" dirty="0"/>
              <a:t>Top </a:t>
            </a:r>
            <a:r>
              <a:rPr b="0" dirty="0"/>
              <a:t>Industry</a:t>
            </a:r>
            <a:r>
              <a:rPr b="0" spc="-15" dirty="0"/>
              <a:t> </a:t>
            </a:r>
            <a:r>
              <a:rPr b="0" dirty="0"/>
              <a:t>Sectors</a:t>
            </a:r>
            <a:br>
              <a:rPr b="0" dirty="0"/>
            </a:br>
            <a:endParaRPr sz="3000" b="0" dirty="0">
              <a:latin typeface="Franklin Gothic Book"/>
              <a:cs typeface="Franklin Gothic Book"/>
            </a:endParaRPr>
          </a:p>
        </p:txBody>
      </p:sp>
      <p:sp>
        <p:nvSpPr>
          <p:cNvPr id="4" name="Rectangle 3"/>
          <p:cNvSpPr/>
          <p:nvPr/>
        </p:nvSpPr>
        <p:spPr>
          <a:xfrm>
            <a:off x="4191000" y="6477000"/>
            <a:ext cx="4434868" cy="215444"/>
          </a:xfrm>
          <a:prstGeom prst="rect">
            <a:avLst/>
          </a:prstGeom>
        </p:spPr>
        <p:txBody>
          <a:bodyPr wrap="none">
            <a:spAutoFit/>
          </a:bodyPr>
          <a:lstStyle/>
          <a:p>
            <a:pPr marL="12700" lvl="0" eaLnBrk="1" fontAlgn="auto" hangingPunct="1">
              <a:spcBef>
                <a:spcPts val="254"/>
              </a:spcBef>
              <a:spcAft>
                <a:spcPts val="0"/>
              </a:spcAft>
              <a:defRPr/>
            </a:pPr>
            <a:r>
              <a:rPr lang="en-US" sz="800" spc="-5" dirty="0">
                <a:solidFill>
                  <a:srgbClr val="808080"/>
                </a:solidFill>
                <a:latin typeface="Franklin Gothic Book"/>
                <a:cs typeface="Franklin Gothic Book"/>
              </a:rPr>
              <a:t>Source:</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EMSI</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Class</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of</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Worker</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2017.3</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(QCEW,</a:t>
            </a:r>
            <a:r>
              <a:rPr lang="en-US" sz="800" spc="-3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non</a:t>
            </a:r>
            <a:r>
              <a:rPr lang="en-US" sz="800" spc="90" dirty="0">
                <a:solidFill>
                  <a:srgbClr val="808080"/>
                </a:solidFill>
                <a:latin typeface="Franklin Gothic Book"/>
                <a:cs typeface="Franklin Gothic Book"/>
              </a:rPr>
              <a:t> </a:t>
            </a:r>
            <a:r>
              <a:rPr lang="en-US" sz="800" dirty="0">
                <a:solidFill>
                  <a:srgbClr val="808080"/>
                </a:solidFill>
                <a:latin typeface="Franklin Gothic Book"/>
                <a:cs typeface="Franklin Gothic Book"/>
              </a:rPr>
              <a:t>-QCEW,</a:t>
            </a:r>
            <a:r>
              <a:rPr lang="en-US" sz="800" spc="-25" dirty="0">
                <a:solidFill>
                  <a:srgbClr val="808080"/>
                </a:solidFill>
                <a:latin typeface="Franklin Gothic Book"/>
                <a:cs typeface="Franklin Gothic Book"/>
              </a:rPr>
              <a:t> </a:t>
            </a:r>
            <a:r>
              <a:rPr lang="en-US" sz="800" dirty="0">
                <a:solidFill>
                  <a:srgbClr val="808080"/>
                </a:solidFill>
                <a:latin typeface="Franklin Gothic Book"/>
                <a:cs typeface="Franklin Gothic Book"/>
              </a:rPr>
              <a:t>self-employed</a:t>
            </a:r>
            <a:r>
              <a:rPr lang="en-US" sz="800" spc="-45"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and</a:t>
            </a:r>
            <a:r>
              <a:rPr lang="en-US" sz="800" dirty="0">
                <a:solidFill>
                  <a:srgbClr val="808080"/>
                </a:solidFill>
                <a:latin typeface="Franklin Gothic Book"/>
                <a:cs typeface="Franklin Gothic Book"/>
              </a:rPr>
              <a:t> extended</a:t>
            </a:r>
            <a:r>
              <a:rPr lang="en-US" sz="800" spc="-30" dirty="0">
                <a:solidFill>
                  <a:srgbClr val="808080"/>
                </a:solidFill>
                <a:latin typeface="Franklin Gothic Book"/>
                <a:cs typeface="Franklin Gothic Book"/>
              </a:rPr>
              <a:t> </a:t>
            </a:r>
            <a:r>
              <a:rPr lang="en-US" sz="800" spc="-5" dirty="0">
                <a:solidFill>
                  <a:srgbClr val="808080"/>
                </a:solidFill>
                <a:latin typeface="Franklin Gothic Book"/>
                <a:cs typeface="Franklin Gothic Book"/>
              </a:rPr>
              <a:t>proprietors).</a:t>
            </a:r>
            <a:endParaRPr lang="en-US" sz="800" dirty="0">
              <a:solidFill>
                <a:srgbClr val="208B9C"/>
              </a:solidFill>
              <a:latin typeface="Franklin Gothic Book"/>
              <a:cs typeface="Franklin Gothic Book"/>
            </a:endParaRPr>
          </a:p>
        </p:txBody>
      </p:sp>
      <p:sp>
        <p:nvSpPr>
          <p:cNvPr id="6" name="Rectangle 5"/>
          <p:cNvSpPr/>
          <p:nvPr/>
        </p:nvSpPr>
        <p:spPr>
          <a:xfrm>
            <a:off x="594302" y="789428"/>
            <a:ext cx="7937500" cy="553998"/>
          </a:xfrm>
          <a:prstGeom prst="rect">
            <a:avLst/>
          </a:prstGeom>
        </p:spPr>
        <p:txBody>
          <a:bodyPr wrap="square">
            <a:spAutoFit/>
          </a:bodyPr>
          <a:lstStyle/>
          <a:p>
            <a:r>
              <a:rPr lang="en-US" sz="3000" kern="0" spc="-5" dirty="0">
                <a:solidFill>
                  <a:srgbClr val="3E3E3E"/>
                </a:solidFill>
                <a:latin typeface="Franklin Gothic Book"/>
                <a:ea typeface="+mj-ea"/>
                <a:cs typeface="Franklin Gothic Book"/>
              </a:rPr>
              <a:t>Forest and Wood Product</a:t>
            </a:r>
          </a:p>
        </p:txBody>
      </p:sp>
      <p:sp>
        <p:nvSpPr>
          <p:cNvPr id="14" name="TextBox 25"/>
          <p:cNvSpPr txBox="1">
            <a:spLocks noChangeArrowheads="1"/>
          </p:cNvSpPr>
          <p:nvPr/>
        </p:nvSpPr>
        <p:spPr bwMode="auto">
          <a:xfrm>
            <a:off x="1993900" y="6284913"/>
            <a:ext cx="1228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02</a:t>
            </a:r>
          </a:p>
        </p:txBody>
      </p:sp>
    </p:spTree>
    <p:extLst>
      <p:ext uri="{BB962C8B-B14F-4D97-AF65-F5344CB8AC3E}">
        <p14:creationId xmlns:p14="http://schemas.microsoft.com/office/powerpoint/2010/main" val="1919892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0808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1384</TotalTime>
  <Words>1451</Words>
  <Application>Microsoft Office PowerPoint</Application>
  <PresentationFormat>On-screen Show (4:3)</PresentationFormat>
  <Paragraphs>471</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Franklin Gothic Book</vt:lpstr>
      <vt:lpstr>Franklin Gothic Demi Cond</vt:lpstr>
      <vt:lpstr>Franklin Gothic Medium</vt:lpstr>
      <vt:lpstr>Times New Roman</vt:lpstr>
      <vt:lpstr>Wingdings</vt:lpstr>
      <vt:lpstr>Office Theme</vt:lpstr>
      <vt:lpstr>Regional Data Snapshot</vt:lpstr>
      <vt:lpstr>01 02</vt:lpstr>
      <vt:lpstr>01 overview</vt:lpstr>
      <vt:lpstr>Southern Indiana Development Commission</vt:lpstr>
      <vt:lpstr>02</vt:lpstr>
      <vt:lpstr>Regional Job Growth: Three Key Components of the Shift-Share Analysis</vt:lpstr>
      <vt:lpstr>Shift-Share Analysis (Regional Performance) by Top Industry Sectors</vt:lpstr>
      <vt:lpstr>Forest and Wood Product</vt:lpstr>
      <vt:lpstr>Top Industry Sectors </vt:lpstr>
      <vt:lpstr>Forest and Wood Product</vt:lpstr>
      <vt:lpstr>Forest and Wood Product</vt:lpstr>
      <vt:lpstr>Top Occupations Forest and Wood Product</vt:lpstr>
      <vt:lpstr>PowerPoint Presentation</vt:lpstr>
      <vt:lpstr>Forest and Wood Product:  Contribution by Counties (Jobs 2016)</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Kumar, Indraneel</dc:creator>
  <cp:lastModifiedBy>Kumar, Indraneel</cp:lastModifiedBy>
  <cp:revision>229</cp:revision>
  <dcterms:created xsi:type="dcterms:W3CDTF">2017-10-18T12:48:10Z</dcterms:created>
  <dcterms:modified xsi:type="dcterms:W3CDTF">2017-11-07T20:50:47Z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2017-09-19T00:00:00Z</vt:filetime>
  </property>
  <property fmtid="{D5CDD505-2E9C-101B-9397-08002B2CF9AE}" pid="3" name="Creator">
    <vt:lpwstr>Acrobat PDFMaker 11 for PowerPoint</vt:lpwstr>
  </property>
  <property fmtid="{D5CDD505-2E9C-101B-9397-08002B2CF9AE}" pid="4" name="LastSaved">
    <vt:filetime>2017-10-18T00:00:00Z</vt:filetime>
  </property>
</Properties>
</file>