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1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2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9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1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9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7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6994-7B18-4ABC-8B38-340DB5E491D8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2EFF-E14E-4487-8115-368C5EE8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3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10679"/>
              </p:ext>
            </p:extLst>
          </p:nvPr>
        </p:nvGraphicFramePr>
        <p:xfrm>
          <a:off x="660537" y="393741"/>
          <a:ext cx="10908954" cy="5851046"/>
        </p:xfrm>
        <a:graphic>
          <a:graphicData uri="http://schemas.openxmlformats.org/drawingml/2006/table">
            <a:tbl>
              <a:tblPr/>
              <a:tblGrid>
                <a:gridCol w="1622851"/>
                <a:gridCol w="406663"/>
                <a:gridCol w="406663"/>
                <a:gridCol w="741114"/>
                <a:gridCol w="452270"/>
                <a:gridCol w="537150"/>
                <a:gridCol w="689173"/>
                <a:gridCol w="665103"/>
                <a:gridCol w="725912"/>
                <a:gridCol w="339519"/>
                <a:gridCol w="324317"/>
                <a:gridCol w="415531"/>
                <a:gridCol w="725912"/>
                <a:gridCol w="665103"/>
                <a:gridCol w="582757"/>
                <a:gridCol w="558686"/>
                <a:gridCol w="354722"/>
                <a:gridCol w="319250"/>
                <a:gridCol w="376258"/>
              </a:tblGrid>
              <a:tr h="271618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Southern Indiana Development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Commission: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2009 - 2015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2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Location Quotient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Shift Share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Jobs and Establishments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Earnings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Concentration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Industry Clusters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2009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LQ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2015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LQ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Percent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Change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LQ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Job Change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Ind Mix Effect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Nat Growth Effect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Expected Change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Competitive Effect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2009 Jobs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2015 Jobs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 Change Jobs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Establishments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Earnings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Earnings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Per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Worker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Earning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Per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Estb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County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Firms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Jobs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Advanced Materials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0.99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1.27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(63)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2,159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2,796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$191,758,617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$68,585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$3,349,495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0.357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0.072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0.150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Agribusiness, Food Processing And Technology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2.64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2.96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(218)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5,871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6,604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$249,062,567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$37,715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$1,554,213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0.271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0.213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Apparel And Textiles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(16%)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(52)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(12)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(68)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(16%)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$9,574,492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$35,900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$671,894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0.290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0.111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0.133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Arts, Entertainment, Recreation And Visitor Industries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(14%)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(106)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(246)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1,235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(9%)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$15,613,839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$13,823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$223,854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0.266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0.129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0.141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Biomedical/Biotechnical (Life Sciences)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0.94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0.82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(13%)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(475)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(966)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5,255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4,780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(9%)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$168,307,745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$35,210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$1,123,925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0.280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0.096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Business And Financial Services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(12%)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(365)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(896)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5,041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4,676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(7%)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$205,484,863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$43,943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$590,050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0.073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0.080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Chemicals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1.67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1.72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(48)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(31)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1,504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1,556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$92,183,712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$59,225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$1,920,494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0.259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0.122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0.137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Computer &amp; Electronic Product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Mfg.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(11%)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(18)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(13)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(6)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(12)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(21%)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$6,407,657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$98,407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$3,203,829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0.501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0.500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0.501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Defense And Security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(18%)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(275)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(3)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(426)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1,763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1,489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(16%)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$64,084,938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$43,046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$1,288,139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0.211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0.131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Education And Knowledge Creation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(3%)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(51)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$17,536,759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$26,106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$708,556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0.233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0.139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0.117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Energy (Fossil And Renewable)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(11%)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(280)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(961)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5,607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5,326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(5%)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$310,708,588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$58,333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$1,199,647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0.263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0.111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0.099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Fabricated Metal Product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Mfg.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1.21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(12)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$36,083,214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$49,471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$1,202,774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0.498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0.218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0.177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Forest And Wood Products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1.76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(104)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1,700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1,970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$72,714,059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$36,919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$617,529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0.364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0.132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0.085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Glass And Ceramics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4.12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3.91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(5%)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(11)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(4)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(50)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$29,615,553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$61,486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$6,968,365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0.572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0.280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0.579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Information Technology And Telecommunications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(26%)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(268)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(377)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1,152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(23%)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$50,598,994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$57,242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$670,185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0.249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0.196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Machinery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Mfg.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0.73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0.92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$24,466,131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$55,252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$1,482,796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0.534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0.121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0.290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Mining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1.77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1.69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(4%)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(37)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$26,054,486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$68,317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$1,211,837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0.409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0.226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Primary Metal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Mfg.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3.90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4.66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135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(12)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$85,613,063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$113,130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$21,403,266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0.772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0.375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0.544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Printing And Publishing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(26)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$18,586,755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$34,104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$516,299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0.227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0.122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0.157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Transportation And Logistics</a:t>
                      </a: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(4%)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(228)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2,341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2,482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149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$112,858,442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$45,470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$758,712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0.256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0.213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Transportation Equipment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Mfg.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45720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232%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1,265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275%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$56,573,665 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$44,708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$5,028,770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0.558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0.174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0.467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1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KEY</a:t>
                      </a:r>
                    </a:p>
                  </a:txBody>
                  <a:tcPr marL="3668" marR="182880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Above 1.2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Above 1.2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+ Change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+ Change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+ Change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Top 10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Top 10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+ Change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Above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Median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Above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Median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Above Median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Above Median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08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Average</a:t>
                      </a:r>
                    </a:p>
                  </a:txBody>
                  <a:tcPr marL="3668" marR="182880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1.24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1.34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-102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1,808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1,871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$87,804,197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$51,733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$2,652,125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0.36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0.18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7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Median</a:t>
                      </a:r>
                    </a:p>
                  </a:txBody>
                  <a:tcPr marL="3668" marR="182880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0.94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1.02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101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-37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1,152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1,130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 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$56,573,665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$45,470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$1,202,774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0.28</a:t>
                      </a:r>
                    </a:p>
                  </a:txBody>
                  <a:tcPr marL="3668" marR="3668" marT="3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0.13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0.20</a:t>
                      </a:r>
                    </a:p>
                  </a:txBody>
                  <a:tcPr marL="3668" marR="3668" marT="3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0537" y="6400800"/>
            <a:ext cx="7474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Franklin Gothic Book" panose="020B0503020102020204" pitchFamily="34" charset="0"/>
              </a:rPr>
              <a:t>Note: Electrical Equip., Appliance &amp; Component Mfg. does not exist in the SIDC Region</a:t>
            </a:r>
            <a:endParaRPr lang="en-US" sz="1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858</Words>
  <Application>Microsoft Office PowerPoint</Application>
  <PresentationFormat>Widescreen</PresentationFormat>
  <Paragraphs>490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Company>Purdue University - AgIT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Kumar, Indraneel</dc:creator>
  <cp:lastModifiedBy>Kumar, Indraneel</cp:lastModifiedBy>
  <cp:revision>10</cp:revision>
  <dcterms:created xsi:type="dcterms:W3CDTF">2017-06-07T16:06:30Z</dcterms:created>
  <dcterms:modified xsi:type="dcterms:W3CDTF">2017-06-07T16:55:44Z</dcterms:modified>
</cp:coreProperties>
</file>