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3" r:id="rId2"/>
    <p:sldMasterId id="2147483717" r:id="rId3"/>
    <p:sldMasterId id="2147483733" r:id="rId4"/>
    <p:sldMasterId id="2147483974" r:id="rId5"/>
    <p:sldMasterId id="2147483989" r:id="rId6"/>
  </p:sldMasterIdLst>
  <p:notesMasterIdLst>
    <p:notesMasterId r:id="rId36"/>
  </p:notesMasterIdLst>
  <p:sldIdLst>
    <p:sldId id="297" r:id="rId7"/>
    <p:sldId id="258" r:id="rId8"/>
    <p:sldId id="268" r:id="rId9"/>
    <p:sldId id="317" r:id="rId10"/>
    <p:sldId id="261" r:id="rId11"/>
    <p:sldId id="270" r:id="rId12"/>
    <p:sldId id="262" r:id="rId13"/>
    <p:sldId id="271" r:id="rId14"/>
    <p:sldId id="290" r:id="rId15"/>
    <p:sldId id="264" r:id="rId16"/>
    <p:sldId id="298" r:id="rId17"/>
    <p:sldId id="266" r:id="rId18"/>
    <p:sldId id="318" r:id="rId19"/>
    <p:sldId id="319" r:id="rId20"/>
    <p:sldId id="320" r:id="rId21"/>
    <p:sldId id="321" r:id="rId22"/>
    <p:sldId id="322" r:id="rId23"/>
    <p:sldId id="323" r:id="rId24"/>
    <p:sldId id="347" r:id="rId25"/>
    <p:sldId id="348" r:id="rId26"/>
    <p:sldId id="349" r:id="rId27"/>
    <p:sldId id="350" r:id="rId28"/>
    <p:sldId id="351" r:id="rId29"/>
    <p:sldId id="352" r:id="rId30"/>
    <p:sldId id="272" r:id="rId31"/>
    <p:sldId id="353" r:id="rId32"/>
    <p:sldId id="273" r:id="rId33"/>
    <p:sldId id="330" r:id="rId34"/>
    <p:sldId id="345" r:id="rId3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7">
          <p15:clr>
            <a:srgbClr val="A4A3A4"/>
          </p15:clr>
        </p15:guide>
        <p15:guide id="2" pos="5328">
          <p15:clr>
            <a:srgbClr val="A4A3A4"/>
          </p15:clr>
        </p15:guide>
        <p15:guide id="3" orient="horz" pos="408">
          <p15:clr>
            <a:srgbClr val="A4A3A4"/>
          </p15:clr>
        </p15:guide>
        <p15:guide id="4" orient="horz" pos="4104">
          <p15:clr>
            <a:srgbClr val="A4A3A4"/>
          </p15:clr>
        </p15:guide>
        <p15:guide id="5" pos="2640">
          <p15:clr>
            <a:srgbClr val="A4A3A4"/>
          </p15:clr>
        </p15:guide>
        <p15:guide id="6" orient="horz" pos="739">
          <p15:clr>
            <a:srgbClr val="A4A3A4"/>
          </p15:clr>
        </p15:guide>
        <p15:guide id="7" orient="horz" pos="853">
          <p15:clr>
            <a:srgbClr val="A4A3A4"/>
          </p15:clr>
        </p15:guide>
        <p15:guide id="8" orient="horz" pos="1200">
          <p15:clr>
            <a:srgbClr val="A4A3A4"/>
          </p15:clr>
        </p15:guide>
        <p15:guide id="9" pos="424">
          <p15:clr>
            <a:srgbClr val="A4A3A4"/>
          </p15:clr>
        </p15:guide>
        <p15:guide id="10" orient="horz" pos="3336">
          <p15:clr>
            <a:srgbClr val="A4A3A4"/>
          </p15:clr>
        </p15:guide>
        <p15:guide id="11" pos="50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7C7C7C"/>
    <a:srgbClr val="59595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42" y="102"/>
      </p:cViewPr>
      <p:guideLst>
        <p:guide orient="horz" pos="3657"/>
        <p:guide pos="5328"/>
        <p:guide orient="horz" pos="408"/>
        <p:guide orient="horz" pos="4104"/>
        <p:guide pos="2640"/>
        <p:guide orient="horz" pos="739"/>
        <p:guide orient="horz" pos="853"/>
        <p:guide orient="horz" pos="1200"/>
        <p:guide pos="424"/>
        <p:guide orient="horz" pos="3336"/>
        <p:guide pos="50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7B244-DF25-4877-8BF1-8025D8CEF84C}" type="doc">
      <dgm:prSet loTypeId="urn:microsoft.com/office/officeart/2009/layout/CircleArrowProcess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50EDEA-1978-499E-850A-79874B21B267}">
      <dgm:prSet phldrT="[Text]" custT="1"/>
      <dgm:spPr/>
      <dgm:t>
        <a:bodyPr/>
        <a:lstStyle/>
        <a:p>
          <a:r>
            <a:rPr lang="en-US" sz="1600" dirty="0" smtClean="0">
              <a:latin typeface="Franklin Gothic Book" panose="020B0503020102020204" pitchFamily="34" charset="0"/>
            </a:rPr>
            <a:t>National Growth Effect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EB571CBB-9D46-4AC7-86E7-06A1BD2C61AB}" type="parTrans" cxnId="{05CFBFDD-9FF2-4D02-A62C-38BCA8466049}">
      <dgm:prSet/>
      <dgm:spPr/>
      <dgm:t>
        <a:bodyPr/>
        <a:lstStyle/>
        <a:p>
          <a:endParaRPr lang="en-US"/>
        </a:p>
      </dgm:t>
    </dgm:pt>
    <dgm:pt modelId="{5099AC8D-DA6A-4389-8AF5-0EA694784E62}" type="sibTrans" cxnId="{05CFBFDD-9FF2-4D02-A62C-38BCA8466049}">
      <dgm:prSet/>
      <dgm:spPr/>
      <dgm:t>
        <a:bodyPr/>
        <a:lstStyle/>
        <a:p>
          <a:endParaRPr lang="en-US"/>
        </a:p>
      </dgm:t>
    </dgm:pt>
    <dgm:pt modelId="{C11CF09F-65CF-4E02-854B-AD3A8B31A52B}">
      <dgm:prSet phldrT="[Text]" custT="1"/>
      <dgm:spPr/>
      <dgm:t>
        <a:bodyPr/>
        <a:lstStyle/>
        <a:p>
          <a:r>
            <a:rPr lang="en-US" sz="1600" dirty="0" smtClean="0">
              <a:latin typeface="Franklin Gothic Book" panose="020B0503020102020204" pitchFamily="34" charset="0"/>
            </a:rPr>
            <a:t>Industrial Mix Effect 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33C569A5-1E09-4EC9-A893-29432B01F6C0}" type="parTrans" cxnId="{8714944C-0ED6-4384-846A-45C5695F4341}">
      <dgm:prSet/>
      <dgm:spPr/>
      <dgm:t>
        <a:bodyPr/>
        <a:lstStyle/>
        <a:p>
          <a:endParaRPr lang="en-US"/>
        </a:p>
      </dgm:t>
    </dgm:pt>
    <dgm:pt modelId="{CB3BA620-1528-46B3-98E1-7871D7F6BD11}" type="sibTrans" cxnId="{8714944C-0ED6-4384-846A-45C5695F4341}">
      <dgm:prSet/>
      <dgm:spPr/>
      <dgm:t>
        <a:bodyPr/>
        <a:lstStyle/>
        <a:p>
          <a:endParaRPr lang="en-US"/>
        </a:p>
      </dgm:t>
    </dgm:pt>
    <dgm:pt modelId="{5F3187B3-A8DA-4647-B7F2-B7391D611933}">
      <dgm:prSet phldrT="[Text]" custT="1"/>
      <dgm:spPr/>
      <dgm:t>
        <a:bodyPr/>
        <a:lstStyle/>
        <a:p>
          <a:r>
            <a:rPr lang="en-US" sz="1600" dirty="0" smtClean="0">
              <a:latin typeface="Franklin Gothic Book" panose="020B0503020102020204" pitchFamily="34" charset="0"/>
            </a:rPr>
            <a:t>Regional Competitive Effect</a:t>
          </a:r>
          <a:endParaRPr lang="en-US" sz="1600" dirty="0">
            <a:latin typeface="Franklin Gothic Book" panose="020B0503020102020204" pitchFamily="34" charset="0"/>
          </a:endParaRPr>
        </a:p>
      </dgm:t>
    </dgm:pt>
    <dgm:pt modelId="{43164FC2-3ECB-4C16-B4DB-0FDFF12D4506}" type="parTrans" cxnId="{4E26D280-C2A1-41C8-B456-ACE7F000BE33}">
      <dgm:prSet/>
      <dgm:spPr/>
      <dgm:t>
        <a:bodyPr/>
        <a:lstStyle/>
        <a:p>
          <a:endParaRPr lang="en-US"/>
        </a:p>
      </dgm:t>
    </dgm:pt>
    <dgm:pt modelId="{31778E9E-9516-4691-82AD-3AFD019FDA4E}" type="sibTrans" cxnId="{4E26D280-C2A1-41C8-B456-ACE7F000BE33}">
      <dgm:prSet/>
      <dgm:spPr/>
      <dgm:t>
        <a:bodyPr/>
        <a:lstStyle/>
        <a:p>
          <a:endParaRPr lang="en-US"/>
        </a:p>
      </dgm:t>
    </dgm:pt>
    <dgm:pt modelId="{FA07CD8A-598D-4B12-835E-3D73FF60FB3E}" type="pres">
      <dgm:prSet presAssocID="{50F7B244-DF25-4877-8BF1-8025D8CEF84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0F7F8D3-CFAE-4C8D-9EE9-BCB7B5BDCAFA}" type="pres">
      <dgm:prSet presAssocID="{7050EDEA-1978-499E-850A-79874B21B267}" presName="Accent1" presStyleCnt="0"/>
      <dgm:spPr/>
    </dgm:pt>
    <dgm:pt modelId="{9B7EE8FA-2EC2-4958-95FE-D79788EC7F40}" type="pres">
      <dgm:prSet presAssocID="{7050EDEA-1978-499E-850A-79874B21B267}" presName="Accent" presStyleLbl="node1" presStyleIdx="0" presStyleCnt="3"/>
      <dgm:spPr>
        <a:solidFill>
          <a:srgbClr val="208B9C"/>
        </a:solidFill>
      </dgm:spPr>
    </dgm:pt>
    <dgm:pt modelId="{BB4DE39F-04BC-486B-9DEE-7FD66C731796}" type="pres">
      <dgm:prSet presAssocID="{7050EDEA-1978-499E-850A-79874B21B267}" presName="Parent1" presStyleLbl="revTx" presStyleIdx="0" presStyleCnt="3" custLinFactNeighborX="213" custLinFactNeighborY="-114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A66E0-F84B-428F-AED9-5A6231A64119}" type="pres">
      <dgm:prSet presAssocID="{C11CF09F-65CF-4E02-854B-AD3A8B31A52B}" presName="Accent2" presStyleCnt="0"/>
      <dgm:spPr/>
    </dgm:pt>
    <dgm:pt modelId="{01813A79-C18F-4324-99A7-293863BA00E0}" type="pres">
      <dgm:prSet presAssocID="{C11CF09F-65CF-4E02-854B-AD3A8B31A52B}" presName="Accent" presStyleLbl="node1" presStyleIdx="1" presStyleCnt="3"/>
      <dgm:spPr>
        <a:solidFill>
          <a:schemeClr val="accent3">
            <a:lumMod val="75000"/>
          </a:schemeClr>
        </a:solidFill>
      </dgm:spPr>
    </dgm:pt>
    <dgm:pt modelId="{780A9219-5556-48A0-971D-D0ABCA1D3351}" type="pres">
      <dgm:prSet presAssocID="{C11CF09F-65CF-4E02-854B-AD3A8B31A52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4F28C-952B-49E8-B691-C48DA3C24101}" type="pres">
      <dgm:prSet presAssocID="{5F3187B3-A8DA-4647-B7F2-B7391D611933}" presName="Accent3" presStyleCnt="0"/>
      <dgm:spPr/>
    </dgm:pt>
    <dgm:pt modelId="{21597745-05E7-49C4-860C-D2B34FBD71AC}" type="pres">
      <dgm:prSet presAssocID="{5F3187B3-A8DA-4647-B7F2-B7391D611933}" presName="Accent" presStyleLbl="node1" presStyleIdx="2" presStyleCnt="3"/>
      <dgm:spPr>
        <a:solidFill>
          <a:schemeClr val="accent6">
            <a:lumMod val="50000"/>
          </a:schemeClr>
        </a:solidFill>
      </dgm:spPr>
    </dgm:pt>
    <dgm:pt modelId="{ADFB092B-E15B-4B30-BF1B-5A59748DFD0B}" type="pres">
      <dgm:prSet presAssocID="{5F3187B3-A8DA-4647-B7F2-B7391D611933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78C20D-7F14-45B5-A809-711F3B0997A0}" type="presOf" srcId="{C11CF09F-65CF-4E02-854B-AD3A8B31A52B}" destId="{780A9219-5556-48A0-971D-D0ABCA1D3351}" srcOrd="0" destOrd="0" presId="urn:microsoft.com/office/officeart/2009/layout/CircleArrowProcess"/>
    <dgm:cxn modelId="{4E26D280-C2A1-41C8-B456-ACE7F000BE33}" srcId="{50F7B244-DF25-4877-8BF1-8025D8CEF84C}" destId="{5F3187B3-A8DA-4647-B7F2-B7391D611933}" srcOrd="2" destOrd="0" parTransId="{43164FC2-3ECB-4C16-B4DB-0FDFF12D4506}" sibTransId="{31778E9E-9516-4691-82AD-3AFD019FDA4E}"/>
    <dgm:cxn modelId="{E38FAC64-0253-4597-A946-2D2765FE44A0}" type="presOf" srcId="{7050EDEA-1978-499E-850A-79874B21B267}" destId="{BB4DE39F-04BC-486B-9DEE-7FD66C731796}" srcOrd="0" destOrd="0" presId="urn:microsoft.com/office/officeart/2009/layout/CircleArrowProcess"/>
    <dgm:cxn modelId="{DA1F371C-EC50-4A75-862D-9CA53D4BBF6F}" type="presOf" srcId="{50F7B244-DF25-4877-8BF1-8025D8CEF84C}" destId="{FA07CD8A-598D-4B12-835E-3D73FF60FB3E}" srcOrd="0" destOrd="0" presId="urn:microsoft.com/office/officeart/2009/layout/CircleArrowProcess"/>
    <dgm:cxn modelId="{05CFBFDD-9FF2-4D02-A62C-38BCA8466049}" srcId="{50F7B244-DF25-4877-8BF1-8025D8CEF84C}" destId="{7050EDEA-1978-499E-850A-79874B21B267}" srcOrd="0" destOrd="0" parTransId="{EB571CBB-9D46-4AC7-86E7-06A1BD2C61AB}" sibTransId="{5099AC8D-DA6A-4389-8AF5-0EA694784E62}"/>
    <dgm:cxn modelId="{8714944C-0ED6-4384-846A-45C5695F4341}" srcId="{50F7B244-DF25-4877-8BF1-8025D8CEF84C}" destId="{C11CF09F-65CF-4E02-854B-AD3A8B31A52B}" srcOrd="1" destOrd="0" parTransId="{33C569A5-1E09-4EC9-A893-29432B01F6C0}" sibTransId="{CB3BA620-1528-46B3-98E1-7871D7F6BD11}"/>
    <dgm:cxn modelId="{ABA71961-E057-446B-A331-76CF1332A7C0}" type="presOf" srcId="{5F3187B3-A8DA-4647-B7F2-B7391D611933}" destId="{ADFB092B-E15B-4B30-BF1B-5A59748DFD0B}" srcOrd="0" destOrd="0" presId="urn:microsoft.com/office/officeart/2009/layout/CircleArrowProcess"/>
    <dgm:cxn modelId="{4D559BFE-58A3-4569-93EF-4109FE0B6036}" type="presParOf" srcId="{FA07CD8A-598D-4B12-835E-3D73FF60FB3E}" destId="{E0F7F8D3-CFAE-4C8D-9EE9-BCB7B5BDCAFA}" srcOrd="0" destOrd="0" presId="urn:microsoft.com/office/officeart/2009/layout/CircleArrowProcess"/>
    <dgm:cxn modelId="{7FF59321-E7BC-4EBF-B96C-3CB104C58DE2}" type="presParOf" srcId="{E0F7F8D3-CFAE-4C8D-9EE9-BCB7B5BDCAFA}" destId="{9B7EE8FA-2EC2-4958-95FE-D79788EC7F40}" srcOrd="0" destOrd="0" presId="urn:microsoft.com/office/officeart/2009/layout/CircleArrowProcess"/>
    <dgm:cxn modelId="{5CC56131-DCCE-48D8-9B7A-4B630350EC13}" type="presParOf" srcId="{FA07CD8A-598D-4B12-835E-3D73FF60FB3E}" destId="{BB4DE39F-04BC-486B-9DEE-7FD66C731796}" srcOrd="1" destOrd="0" presId="urn:microsoft.com/office/officeart/2009/layout/CircleArrowProcess"/>
    <dgm:cxn modelId="{77675F24-DCBC-4EA0-AD75-29B6816DE2D8}" type="presParOf" srcId="{FA07CD8A-598D-4B12-835E-3D73FF60FB3E}" destId="{9F8A66E0-F84B-428F-AED9-5A6231A64119}" srcOrd="2" destOrd="0" presId="urn:microsoft.com/office/officeart/2009/layout/CircleArrowProcess"/>
    <dgm:cxn modelId="{36700E09-B2AF-4514-9B1C-2E63596F40F6}" type="presParOf" srcId="{9F8A66E0-F84B-428F-AED9-5A6231A64119}" destId="{01813A79-C18F-4324-99A7-293863BA00E0}" srcOrd="0" destOrd="0" presId="urn:microsoft.com/office/officeart/2009/layout/CircleArrowProcess"/>
    <dgm:cxn modelId="{D792978A-4FE2-4219-AD64-AF0844FBB7F4}" type="presParOf" srcId="{FA07CD8A-598D-4B12-835E-3D73FF60FB3E}" destId="{780A9219-5556-48A0-971D-D0ABCA1D3351}" srcOrd="3" destOrd="0" presId="urn:microsoft.com/office/officeart/2009/layout/CircleArrowProcess"/>
    <dgm:cxn modelId="{3A960490-584F-4C00-931F-8A2408BE651D}" type="presParOf" srcId="{FA07CD8A-598D-4B12-835E-3D73FF60FB3E}" destId="{D9B4F28C-952B-49E8-B691-C48DA3C24101}" srcOrd="4" destOrd="0" presId="urn:microsoft.com/office/officeart/2009/layout/CircleArrowProcess"/>
    <dgm:cxn modelId="{FD68F9D1-870B-4B9F-B77E-E0B65A73209C}" type="presParOf" srcId="{D9B4F28C-952B-49E8-B691-C48DA3C24101}" destId="{21597745-05E7-49C4-860C-D2B34FBD71AC}" srcOrd="0" destOrd="0" presId="urn:microsoft.com/office/officeart/2009/layout/CircleArrowProcess"/>
    <dgm:cxn modelId="{AA2F486C-3FE8-46DA-AFF7-D4A2B349F764}" type="presParOf" srcId="{FA07CD8A-598D-4B12-835E-3D73FF60FB3E}" destId="{ADFB092B-E15B-4B30-BF1B-5A59748DFD0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EE8FA-2EC2-4958-95FE-D79788EC7F40}">
      <dsp:nvSpPr>
        <dsp:cNvPr id="0" name=""/>
        <dsp:cNvSpPr/>
      </dsp:nvSpPr>
      <dsp:spPr>
        <a:xfrm>
          <a:off x="1622502" y="0"/>
          <a:ext cx="2354214" cy="235457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208B9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4DE39F-04BC-486B-9DEE-7FD66C731796}">
      <dsp:nvSpPr>
        <dsp:cNvPr id="0" name=""/>
        <dsp:cNvSpPr/>
      </dsp:nvSpPr>
      <dsp:spPr>
        <a:xfrm>
          <a:off x="2145647" y="775117"/>
          <a:ext cx="1308191" cy="65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Franklin Gothic Book" panose="020B0503020102020204" pitchFamily="34" charset="0"/>
            </a:rPr>
            <a:t>National Growth Effect</a:t>
          </a:r>
          <a:endParaRPr lang="en-US" sz="1600" kern="1200" dirty="0">
            <a:latin typeface="Franklin Gothic Book" panose="020B0503020102020204" pitchFamily="34" charset="0"/>
          </a:endParaRPr>
        </a:p>
      </dsp:txBody>
      <dsp:txXfrm>
        <a:off x="2145647" y="775117"/>
        <a:ext cx="1308191" cy="653939"/>
      </dsp:txXfrm>
    </dsp:sp>
    <dsp:sp modelId="{01813A79-C18F-4324-99A7-293863BA00E0}">
      <dsp:nvSpPr>
        <dsp:cNvPr id="0" name=""/>
        <dsp:cNvSpPr/>
      </dsp:nvSpPr>
      <dsp:spPr>
        <a:xfrm>
          <a:off x="968627" y="1352876"/>
          <a:ext cx="2354214" cy="235457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0A9219-5556-48A0-971D-D0ABCA1D3351}">
      <dsp:nvSpPr>
        <dsp:cNvPr id="0" name=""/>
        <dsp:cNvSpPr/>
      </dsp:nvSpPr>
      <dsp:spPr>
        <a:xfrm>
          <a:off x="1491638" y="2210774"/>
          <a:ext cx="1308191" cy="65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Franklin Gothic Book" panose="020B0503020102020204" pitchFamily="34" charset="0"/>
            </a:rPr>
            <a:t>Industrial Mix Effect </a:t>
          </a:r>
          <a:endParaRPr lang="en-US" sz="1600" kern="1200" dirty="0">
            <a:latin typeface="Franklin Gothic Book" panose="020B0503020102020204" pitchFamily="34" charset="0"/>
          </a:endParaRPr>
        </a:p>
      </dsp:txBody>
      <dsp:txXfrm>
        <a:off x="1491638" y="2210774"/>
        <a:ext cx="1308191" cy="653939"/>
      </dsp:txXfrm>
    </dsp:sp>
    <dsp:sp modelId="{21597745-05E7-49C4-860C-D2B34FBD71AC}">
      <dsp:nvSpPr>
        <dsp:cNvPr id="0" name=""/>
        <dsp:cNvSpPr/>
      </dsp:nvSpPr>
      <dsp:spPr>
        <a:xfrm>
          <a:off x="1790060" y="2867648"/>
          <a:ext cx="2022635" cy="202344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FB092B-E15B-4B30-BF1B-5A59748DFD0B}">
      <dsp:nvSpPr>
        <dsp:cNvPr id="0" name=""/>
        <dsp:cNvSpPr/>
      </dsp:nvSpPr>
      <dsp:spPr>
        <a:xfrm>
          <a:off x="2145955" y="3573434"/>
          <a:ext cx="1308191" cy="653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Franklin Gothic Book" panose="020B0503020102020204" pitchFamily="34" charset="0"/>
            </a:rPr>
            <a:t>Regional Competitive Effect</a:t>
          </a:r>
          <a:endParaRPr lang="en-US" sz="1600" kern="1200" dirty="0">
            <a:latin typeface="Franklin Gothic Book" panose="020B0503020102020204" pitchFamily="34" charset="0"/>
          </a:endParaRPr>
        </a:p>
      </dsp:txBody>
      <dsp:txXfrm>
        <a:off x="2145955" y="3573434"/>
        <a:ext cx="1308191" cy="653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93B624-4AFD-4703-AE37-8A5912985F20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6DBCF8B-E791-4622-850A-3EE45BDAF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0052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7B21A0-14BC-4659-9F70-894FF20A988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754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9844B8-A63F-4967-8D2D-B026EFE4157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114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00CFA-49CD-4FAD-8090-07617BD8E76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06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AAB8B-718F-4FEE-902A-BEAEE4822C3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6DF0C5-FA98-4C13-ABF0-63B13645FAF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687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E59804-DDBD-4CCB-8715-81E3A173CBA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956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0D0B7F-227B-4A05-8216-E0D54C82A2B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00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951B05-051C-4821-A54F-1639F4614E5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98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72C507-BD28-414E-BE7F-150ABCD991F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21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B4C605-B2CC-4706-8AFE-E9E616F6F89F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33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05AA7D-B678-4C61-BF33-F217E62A8D86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771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54C57C-4435-45E1-B1AA-E0F56930F0C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0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5EC066-5E99-4879-B0E7-EF01384C130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37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9C7A0F-2121-4D3D-81E8-AD4FA337495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4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4F0E33-E5E0-4BDA-8C92-6635B92EA81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158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740CB2-6779-480C-9181-25DFDFD61CB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246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3814461-1348-4267-AD22-AA2B6CCC117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3577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438D9C7-D00D-4B03-9ABC-0D5A1F3419AA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85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B608586-DAA1-4F06-9EAE-EC099079BD3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776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F274FC0-39AA-48B7-979A-78431526079D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344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A68577-0B04-4396-8FE8-DA4FB4DFC31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0913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2F8803-736A-4F95-B634-A513E789B935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08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339406-5904-4E16-8390-91BA62E7B698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14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8CE9B5-0A81-4250-889F-5020A95DF6F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5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675EFD-D89D-4DB1-B833-EBBBBCE1663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7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13A78E7-B9F4-4505-A620-03C896640D0B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76001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CEE96D-9D60-42DA-A020-D973BD57DD11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086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CAC17B-9EB2-4C17-A34B-3530CB91B6B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894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9C9AD1-594A-4133-8741-0A31D0D26843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823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4D816-419C-410F-8EC8-014F1FCED036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C1BE-E602-4D9C-9E0D-55D4F45EA9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2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CE9-96BD-4B20-8820-C92F8C901A8A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C9A1B-A58A-4697-A423-A26107F650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34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DC244-A91A-4A55-86FF-D195B2FEFE9E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4160-2C56-411D-B0D0-5815D21EE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5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3674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010F104-BE78-4065-A31A-1CBA6D4DD736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69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45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0F3E977-0DB3-4760-94B5-33693F7BB37B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786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ltGray">
          <a:xfrm>
            <a:off x="-6350" y="12700"/>
            <a:ext cx="5994400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677863" y="1733550"/>
            <a:ext cx="7780337" cy="2671763"/>
            <a:chOff x="914400" y="1732950"/>
            <a:chExt cx="7316788" cy="267255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914400" y="1732950"/>
              <a:ext cx="731529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15892" y="4302282"/>
              <a:ext cx="7315296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55" y="1905001"/>
            <a:ext cx="7781756" cy="2225262"/>
          </a:xfr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74703" y="4620890"/>
            <a:ext cx="7783445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385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0" y="297180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0" y="294835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0" y="3886205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0" y="3862758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0" y="480061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0" y="477716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0" y="297180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0" y="294835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0" y="3886205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0" y="3862758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0" y="480061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0" y="477716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14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31C18B7-7320-414E-8C17-CDFC03B5823F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8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B212E1EC-FA27-4596-9F8C-9D351B2F27B7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201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C6EE-5647-41AF-ABD7-C201259A96F4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8FC3-8D0B-406D-9DE4-2C69CB6C8F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00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77B27E6-B175-4432-928C-9305F1E4086F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34290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753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D10E9A42-7179-4E7F-98EC-0EC4BBFB25B2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6043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3951D3D-BE43-411D-9D5B-C780A87E0069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2426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359A402-AC30-4E5D-8935-27B654340DB6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685800" y="2057400"/>
            <a:ext cx="7772400" cy="40005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80160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86F874E3-3020-4F3E-84AE-E44B5E14570F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1435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ltGray">
          <a:xfrm>
            <a:off x="-6350" y="12700"/>
            <a:ext cx="5994400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684213" y="1733550"/>
            <a:ext cx="7775575" cy="2671763"/>
            <a:chOff x="914400" y="1732950"/>
            <a:chExt cx="7316788" cy="267255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914400" y="1732950"/>
              <a:ext cx="731529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15893" y="4302282"/>
              <a:ext cx="7315295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23232">
                    <a:lumMod val="20000"/>
                    <a:lumOff val="80000"/>
                  </a:srgbClr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19" y="1905001"/>
            <a:ext cx="7773412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269" y="4620890"/>
            <a:ext cx="7775100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50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684213" y="1733550"/>
            <a:ext cx="7775575" cy="2671763"/>
            <a:chOff x="914400" y="1732950"/>
            <a:chExt cx="7316788" cy="267255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914400" y="1732950"/>
              <a:ext cx="731529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915893" y="4302282"/>
              <a:ext cx="7315295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31" y="1905001"/>
            <a:ext cx="7775100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581" y="4620890"/>
            <a:ext cx="7776788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41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bg>
      <p:bgPr>
        <a:solidFill>
          <a:srgbClr val="DFD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323232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10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18CAB480-4F21-48AC-A7C4-F4DBF58A1AEC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0"/>
            <a:ext cx="9144000" cy="6908800"/>
            <a:chOff x="0" y="0"/>
            <a:chExt cx="9144000" cy="6908105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 userDrawn="1"/>
          </p:nvCxnSpPr>
          <p:spPr>
            <a:xfrm flipV="1">
              <a:off x="685800" y="0"/>
              <a:ext cx="0" cy="685731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 flipV="1">
              <a:off x="8458200" y="0"/>
              <a:ext cx="0" cy="685731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 userDrawn="1"/>
          </p:nvCxnSpPr>
          <p:spPr>
            <a:xfrm rot="5400000" flipV="1">
              <a:off x="4572000" y="-3886269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"/>
            <p:cNvGrpSpPr>
              <a:grpSpLocks/>
            </p:cNvGrpSpPr>
            <p:nvPr userDrawn="1"/>
          </p:nvGrpSpPr>
          <p:grpSpPr bwMode="auto"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 flipV="1">
                <a:off x="4572000" y="-2514807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V="1">
                <a:off x="4572000" y="-3429115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1"/>
            <p:cNvGrpSpPr>
              <a:grpSpLocks/>
            </p:cNvGrpSpPr>
            <p:nvPr userDrawn="1"/>
          </p:nvGrpSpPr>
          <p:grpSpPr bwMode="auto"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V="1">
                <a:off x="4572000" y="-2514991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V="1">
                <a:off x="4572000" y="-3429299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"/>
            <p:cNvGrpSpPr>
              <a:grpSpLocks/>
            </p:cNvGrpSpPr>
            <p:nvPr userDrawn="1"/>
          </p:nvGrpSpPr>
          <p:grpSpPr bwMode="auto"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 flipV="1">
                <a:off x="4572000" y="-2515177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V="1">
                <a:off x="4572000" y="-3429485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"/>
            <p:cNvGrpSpPr>
              <a:grpSpLocks/>
            </p:cNvGrpSpPr>
            <p:nvPr userDrawn="1"/>
          </p:nvGrpSpPr>
          <p:grpSpPr bwMode="auto"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437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BD9E-7C16-453F-97AE-DD3436533467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68E25-F395-4D71-B15D-F75F94A1D4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2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AB713-5E45-445D-94AB-430C13B7186A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C1E-96C7-407C-B64F-FEC2F6CA7E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700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1B52F-9E19-4136-B80B-D7B48A08F847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CD023-797E-4888-9177-B3099F6F74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01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20FF-78A3-4993-BA9A-849A0F6B3369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BDC5-3B14-42E8-BD8E-E8B2E84DEE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733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F000B-A329-4AE9-8962-8218DE714B3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BD85-44E4-4C63-B540-58293A8D35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064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AFA15-19D0-4A9D-AFA4-4DFE9AF6CF4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0C0F2-FD7D-442A-8E1E-DABDCAA99B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702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AF09C-4C68-426E-87AC-B6387F119420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7554-5A3E-4E0A-A1F3-552368271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96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BB745-5F61-4DE4-A664-D9684D690BA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BDD1B-9974-42D9-A74C-E24CAF5D86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3726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5061-5994-49A4-BAF6-0E1EC500D176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0BAB6-970C-47D1-9357-0D6A90CF2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3487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FBF9F-F2CC-46E9-8914-DEBBA06E10DF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EFBD3-3FD7-4F1A-9909-63F61ED208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93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AA093-0A12-4050-9F7E-BBB33F3290F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12FE-E5A3-4D2B-9D05-97C9C2D8B0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529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4E3CA-BA39-4ABC-B70D-41231119A26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E972-B567-4F2C-82C6-A6C0503FAF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79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789CC-AC06-4D14-94E9-E0982AEBFDEF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0001-FF0D-440D-BCC1-77155FE4BE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5417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1" y="2971804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1" y="2948357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1" y="3886209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1" y="3862762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1" y="4800614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1" y="4777167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1" y="2971804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1" y="2948357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1" y="3886209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1" y="3862762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1" y="4800614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1" y="4777167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36106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8125"/>
            <a:ext cx="2936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B1D1F99-2FDB-44B6-A93C-845A9EF77A8B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496855"/>
            <a:ext cx="5029200" cy="215444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890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4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6"/>
            <a:ext cx="4587802" cy="2946231"/>
          </a:xfrm>
        </p:spPr>
        <p:txBody>
          <a:bodyPr/>
          <a:lstStyle>
            <a:lvl1pPr marL="0" algn="r" defTabSz="914377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6331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F165DD1-219F-489F-88EE-F8DF4DE62D32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189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1B912F-9BFE-4773-8359-CBECC8E21FFE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CBEE819-A386-4773-99D7-CEFC45C0E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235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A31F723-D290-4E64-A35E-75B6264A35B0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4CBD49-78A1-4172-A6EC-7A276C7369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027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1FB5088-630D-4F9E-890F-9351B7D3A29C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DF53676-1E19-4C8B-BAFF-D6E80F066E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4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0F222E-F0CB-4FAF-AD7B-F60766948A19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60E759-14E6-4B84-B472-9CF9BF284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96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21008E3-BEC8-4EDC-A289-FA17B4BEFB59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9A934A6-AEB5-4AE0-B0C2-15A5C6646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41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60A6AA-4092-4CC6-8799-BDF0560DFB5A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09C398-AD27-4262-B3D8-427E3BCD22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57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57AA2-6E27-49F2-BD12-60853338935C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ED683-A650-460D-B544-78159F3300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703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02FF46-3DB0-417E-917E-95D4429DF15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4C95B7-2B08-4D2F-AC63-08F148146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882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CB1AA0-860C-4873-BDD7-7EA36AE0600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EB6B9A-EF1F-4E0D-880D-7A31C41E1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66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B060BEA-6A24-46BF-A8B4-1271D5BF76B1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69069BF-AE1A-4698-8D5F-2C15E681E0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3935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53C7426-1AAD-4B19-84ED-2FC82A5B3E14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A04050-3B6F-44A6-B39B-3F74D4CA4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088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618963-D91F-4158-B1BC-063897F0DDAD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775283C-CEE6-4BFD-A66E-D8F4CFACB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4933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79100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4B77E7DC-45F2-4AB0-B352-2FE32F010BDC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333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2D84DBA-765F-4EFC-9BEC-384DBA309E20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34290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62180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A78488D-F375-48EB-9F7F-FEDD357A9E7E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8369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009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10C62-8827-470B-8202-3BEDB1D0A257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0661C-4A22-4CC9-A376-2C1FFADE02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466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E4E5-44D7-4DDF-BB2B-9C86578BC626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98A88-C98E-4CEC-86C7-4E61984BFC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467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AE39F-7AD7-4AA7-BD7A-57BC717E1B6B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89F53-37A2-471B-888A-61BA024902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793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2453-BF58-4A97-A828-7077A368479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EEB8-9522-4153-8CD8-A4315A043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49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B47AC-C960-4A7F-A693-BD2F70CD378C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65671-E980-4779-9C12-7F93115BB8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244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A3346-E6B6-492C-BA12-BC9E11D02BD7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98AED-152D-4835-9C74-9A5DBC061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688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09B8A-BEC3-4084-8834-975219210323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B8FE9-A1B1-4D5E-AA1E-B79765B6B1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454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5FB36-BF89-4670-9F8C-0FDD84BCE3BF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F0D19-518C-4EA0-A561-75699B5865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6380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9BDCD-5E3C-4DB6-8F43-011DFD96986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6E1E2-9E57-48E8-AD41-A75D400A5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835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BB44A-2FCF-477D-8915-32FA85570933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5DF35-227A-405A-AC08-CC53DD0D5E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943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5AAC9-EA7A-4682-B765-D951E7D1A609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6D3BE-BC22-4436-B2BF-BFA8EE1710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12ACC-640C-498F-8F0D-DB764BC6D4E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37E0A-274C-46E3-A309-68EE8CCA7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18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0C2A3-E045-4BB0-9931-CCA204BC298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20842-C7EB-4D6B-A71E-445468FE85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159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0" y="297180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0" y="294835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0" y="3886205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0" y="3862758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0" y="4800610"/>
            <a:ext cx="2725270" cy="914399"/>
          </a:xfrm>
        </p:spPr>
        <p:txBody>
          <a:bodyPr>
            <a:noAutofit/>
          </a:bodyPr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0" y="4777163"/>
            <a:ext cx="932330" cy="937839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95129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468DF79-F856-4E60-AA4B-00165F731B84}" type="slidenum">
              <a:rPr lang="en-US" altLang="en-US" sz="800" smtClean="0">
                <a:solidFill>
                  <a:srgbClr val="B2B2B2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B2B2B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87364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bg>
      <p:bgPr>
        <a:solidFill>
          <a:srgbClr val="E5E5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7F7F7F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582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ltGray">
          <a:xfrm>
            <a:off x="-6350" y="12700"/>
            <a:ext cx="5994400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677863" y="1733550"/>
            <a:ext cx="7780337" cy="2671763"/>
            <a:chOff x="914400" y="1732950"/>
            <a:chExt cx="7316788" cy="267255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914400" y="1732950"/>
              <a:ext cx="731529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15892" y="4302282"/>
              <a:ext cx="7315296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bg1">
                  <a:lumMod val="8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Franklin Gothic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755" y="1905001"/>
            <a:ext cx="7781756" cy="2225262"/>
          </a:xfrm>
        </p:spPr>
        <p:txBody>
          <a:bodyPr anchor="ctr"/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74703" y="4620890"/>
            <a:ext cx="7783445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 b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87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8130" y="297180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5800" y="294835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4" name="Text Placeholder 3"/>
          <p:cNvSpPr>
            <a:spLocks noGrp="1"/>
          </p:cNvSpPr>
          <p:nvPr>
            <p:ph type="body" sz="half" idx="29"/>
          </p:nvPr>
        </p:nvSpPr>
        <p:spPr>
          <a:xfrm>
            <a:off x="1618130" y="3886205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685800" y="3862758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half" idx="31"/>
          </p:nvPr>
        </p:nvSpPr>
        <p:spPr>
          <a:xfrm>
            <a:off x="1618130" y="480061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685800" y="477716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half" idx="33"/>
          </p:nvPr>
        </p:nvSpPr>
        <p:spPr>
          <a:xfrm>
            <a:off x="5732930" y="297180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9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4800600" y="294835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0" name="Text Placeholder 3"/>
          <p:cNvSpPr>
            <a:spLocks noGrp="1"/>
          </p:cNvSpPr>
          <p:nvPr>
            <p:ph type="body" sz="half" idx="35"/>
          </p:nvPr>
        </p:nvSpPr>
        <p:spPr>
          <a:xfrm>
            <a:off x="5732930" y="3886205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Text Placeholder 29"/>
          <p:cNvSpPr>
            <a:spLocks noGrp="1"/>
          </p:cNvSpPr>
          <p:nvPr>
            <p:ph type="body" sz="quarter" idx="36"/>
          </p:nvPr>
        </p:nvSpPr>
        <p:spPr>
          <a:xfrm>
            <a:off x="4800600" y="3862758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Text Placeholder 3"/>
          <p:cNvSpPr>
            <a:spLocks noGrp="1"/>
          </p:cNvSpPr>
          <p:nvPr>
            <p:ph type="body" sz="half" idx="37"/>
          </p:nvPr>
        </p:nvSpPr>
        <p:spPr>
          <a:xfrm>
            <a:off x="5732930" y="4800610"/>
            <a:ext cx="2725270" cy="914399"/>
          </a:xfrm>
        </p:spPr>
        <p:txBody>
          <a:bodyPr anchor="t" anchorCtr="0"/>
          <a:lstStyle>
            <a:lvl1pPr marL="0" indent="0">
              <a:lnSpc>
                <a:spcPts val="1700"/>
              </a:lnSpc>
              <a:buNone/>
              <a:defRPr sz="150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8"/>
          </p:nvPr>
        </p:nvSpPr>
        <p:spPr>
          <a:xfrm>
            <a:off x="4800600" y="4777163"/>
            <a:ext cx="932330" cy="937839"/>
          </a:xfrm>
        </p:spPr>
        <p:txBody>
          <a:bodyPr anchor="t" anchorCtr="0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000">
                <a:solidFill>
                  <a:schemeClr val="accent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976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9D5B1E71-39FA-4A37-A572-6039528C2664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4800600" y="2971800"/>
            <a:ext cx="3657600" cy="274320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12086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EB15786E-CD66-409A-88A0-A7CD093EF628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8094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A6F07845-426B-499D-9BC3-F386CB5934AE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3429000" y="2971800"/>
            <a:ext cx="50292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2250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C3C0821B-3179-4CB4-8380-DBDA52752C49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5"/>
          </p:nvPr>
        </p:nvSpPr>
        <p:spPr>
          <a:xfrm>
            <a:off x="685800" y="2971800"/>
            <a:ext cx="2286000" cy="2743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6"/>
          </p:nvPr>
        </p:nvSpPr>
        <p:spPr>
          <a:xfrm>
            <a:off x="34290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7"/>
          </p:nvPr>
        </p:nvSpPr>
        <p:spPr>
          <a:xfrm>
            <a:off x="6172200" y="2971800"/>
            <a:ext cx="22860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156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74304-33DE-4F25-93EF-1BD8746E77D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FF89F-E88D-48CC-A773-1C31ABD6DD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177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366F4C88-BC91-469A-8127-262B4FE85F50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6552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7D3EDA73-4075-42BB-A921-B4E5EE7A22F6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8"/>
          </p:nvPr>
        </p:nvSpPr>
        <p:spPr>
          <a:xfrm>
            <a:off x="685800" y="691051"/>
            <a:ext cx="7772400" cy="451948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700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29"/>
          </p:nvPr>
        </p:nvSpPr>
        <p:spPr>
          <a:xfrm>
            <a:off x="685800" y="2057400"/>
            <a:ext cx="7772400" cy="400050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1326885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5EA08CD9-DF0E-4BDD-8505-DC5043E74D63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66903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ltGray">
          <a:xfrm>
            <a:off x="-6350" y="12700"/>
            <a:ext cx="5994400" cy="6840538"/>
          </a:xfrm>
          <a:custGeom>
            <a:avLst/>
            <a:gdLst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6057900 w 6057900"/>
              <a:gd name="connsiteY2" fmla="*/ 0 h 6851650"/>
              <a:gd name="connsiteX3" fmla="*/ 1911350 w 6057900"/>
              <a:gd name="connsiteY3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51650"/>
              <a:gd name="connsiteX1" fmla="*/ 0 w 6057900"/>
              <a:gd name="connsiteY1" fmla="*/ 6851650 h 6851650"/>
              <a:gd name="connsiteX2" fmla="*/ 84931 w 6057900"/>
              <a:gd name="connsiteY2" fmla="*/ 6840538 h 6851650"/>
              <a:gd name="connsiteX3" fmla="*/ 6057900 w 6057900"/>
              <a:gd name="connsiteY3" fmla="*/ 0 h 6851650"/>
              <a:gd name="connsiteX4" fmla="*/ 1911350 w 6057900"/>
              <a:gd name="connsiteY4" fmla="*/ 0 h 6851650"/>
              <a:gd name="connsiteX0" fmla="*/ 0 w 6057900"/>
              <a:gd name="connsiteY0" fmla="*/ 1117600 h 6840538"/>
              <a:gd name="connsiteX1" fmla="*/ 2381 w 6057900"/>
              <a:gd name="connsiteY1" fmla="*/ 6839744 h 6840538"/>
              <a:gd name="connsiteX2" fmla="*/ 84931 w 6057900"/>
              <a:gd name="connsiteY2" fmla="*/ 6840538 h 6840538"/>
              <a:gd name="connsiteX3" fmla="*/ 6057900 w 6057900"/>
              <a:gd name="connsiteY3" fmla="*/ 0 h 6840538"/>
              <a:gd name="connsiteX4" fmla="*/ 1911350 w 6057900"/>
              <a:gd name="connsiteY4" fmla="*/ 0 h 6840538"/>
              <a:gd name="connsiteX0" fmla="*/ 0 w 5994400"/>
              <a:gd name="connsiteY0" fmla="*/ 1117600 h 6840538"/>
              <a:gd name="connsiteX1" fmla="*/ 2381 w 5994400"/>
              <a:gd name="connsiteY1" fmla="*/ 6839744 h 6840538"/>
              <a:gd name="connsiteX2" fmla="*/ 84931 w 5994400"/>
              <a:gd name="connsiteY2" fmla="*/ 6840538 h 6840538"/>
              <a:gd name="connsiteX3" fmla="*/ 5994400 w 5994400"/>
              <a:gd name="connsiteY3" fmla="*/ 0 h 6840538"/>
              <a:gd name="connsiteX4" fmla="*/ 1911350 w 5994400"/>
              <a:gd name="connsiteY4" fmla="*/ 0 h 684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94400" h="6840538">
                <a:moveTo>
                  <a:pt x="0" y="1117600"/>
                </a:moveTo>
                <a:cubicBezTo>
                  <a:pt x="794" y="3024981"/>
                  <a:pt x="1587" y="4932363"/>
                  <a:pt x="2381" y="6839744"/>
                </a:cubicBezTo>
                <a:lnTo>
                  <a:pt x="84931" y="6840538"/>
                </a:lnTo>
                <a:lnTo>
                  <a:pt x="5994400" y="0"/>
                </a:lnTo>
                <a:lnTo>
                  <a:pt x="1911350" y="0"/>
                </a:lnTo>
              </a:path>
            </a:pathLst>
          </a:custGeom>
          <a:gradFill flip="none" rotWithShape="1">
            <a:gsLst>
              <a:gs pos="100000">
                <a:schemeClr val="accent1">
                  <a:alpha val="0"/>
                </a:schemeClr>
              </a:gs>
              <a:gs pos="0">
                <a:schemeClr val="accent1">
                  <a:alpha val="35000"/>
                </a:schemeClr>
              </a:gs>
            </a:gsLst>
            <a:lin ang="17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>
            <a:grpSpLocks/>
          </p:cNvGrpSpPr>
          <p:nvPr userDrawn="1"/>
        </p:nvGrpSpPr>
        <p:grpSpPr bwMode="auto">
          <a:xfrm>
            <a:off x="684213" y="1733550"/>
            <a:ext cx="7775575" cy="2671763"/>
            <a:chOff x="914400" y="1732950"/>
            <a:chExt cx="7316788" cy="2672550"/>
          </a:xfrm>
        </p:grpSpPr>
        <p:cxnSp>
          <p:nvCxnSpPr>
            <p:cNvPr id="6" name="Straight Connector 5"/>
            <p:cNvCxnSpPr/>
            <p:nvPr userDrawn="1"/>
          </p:nvCxnSpPr>
          <p:spPr>
            <a:xfrm>
              <a:off x="914400" y="1732950"/>
              <a:ext cx="7315294" cy="0"/>
            </a:xfrm>
            <a:prstGeom prst="line">
              <a:avLst/>
            </a:prstGeom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915893" y="4302282"/>
              <a:ext cx="7315295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20000"/>
                  <a:lumOff val="8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323232">
                    <a:lumMod val="20000"/>
                    <a:lumOff val="80000"/>
                  </a:srgbClr>
                </a:solidFill>
                <a:latin typeface="Franklin Gothic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19" y="1905001"/>
            <a:ext cx="7773412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269" y="4620890"/>
            <a:ext cx="7775100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092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684213" y="1733550"/>
            <a:ext cx="7775575" cy="2671763"/>
            <a:chOff x="914400" y="1732950"/>
            <a:chExt cx="7316788" cy="2672550"/>
          </a:xfrm>
        </p:grpSpPr>
        <p:cxnSp>
          <p:nvCxnSpPr>
            <p:cNvPr id="5" name="Straight Connector 4"/>
            <p:cNvCxnSpPr/>
            <p:nvPr userDrawn="1"/>
          </p:nvCxnSpPr>
          <p:spPr>
            <a:xfrm>
              <a:off x="914400" y="1732950"/>
              <a:ext cx="7315294" cy="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915893" y="4302282"/>
              <a:ext cx="7315295" cy="103218"/>
            </a:xfrm>
            <a:custGeom>
              <a:avLst/>
              <a:gdLst>
                <a:gd name="T0" fmla="*/ 0 w 4608"/>
                <a:gd name="T1" fmla="*/ 0 h 65"/>
                <a:gd name="T2" fmla="*/ 224 w 4608"/>
                <a:gd name="T3" fmla="*/ 0 h 65"/>
                <a:gd name="T4" fmla="*/ 286 w 4608"/>
                <a:gd name="T5" fmla="*/ 65 h 65"/>
                <a:gd name="T6" fmla="*/ 349 w 4608"/>
                <a:gd name="T7" fmla="*/ 0 h 65"/>
                <a:gd name="T8" fmla="*/ 4608 w 460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8" h="65">
                  <a:moveTo>
                    <a:pt x="0" y="0"/>
                  </a:moveTo>
                  <a:lnTo>
                    <a:pt x="224" y="0"/>
                  </a:lnTo>
                  <a:lnTo>
                    <a:pt x="286" y="65"/>
                  </a:lnTo>
                  <a:lnTo>
                    <a:pt x="349" y="0"/>
                  </a:lnTo>
                  <a:lnTo>
                    <a:pt x="4608" y="0"/>
                  </a:lnTo>
                </a:path>
              </a:pathLst>
            </a:custGeom>
            <a:noFill/>
            <a:ln w="9525" cap="flat">
              <a:solidFill>
                <a:schemeClr val="tx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Franklin Gothic Book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31" y="1905001"/>
            <a:ext cx="7775100" cy="2225262"/>
          </a:xfrm>
        </p:spPr>
        <p:txBody>
          <a:bodyPr anchor="ctr"/>
          <a:lstStyle>
            <a:lvl1pPr>
              <a:lnSpc>
                <a:spcPct val="950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3581" y="4620890"/>
            <a:ext cx="7776788" cy="1415772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10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2pPr>
            <a:lvl3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3pPr>
            <a:lvl4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  <a:lvl5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​"/>
              <a:defRPr sz="1500">
                <a:solidFill>
                  <a:schemeClr val="tx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9089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bg>
      <p:bgPr>
        <a:solidFill>
          <a:srgbClr val="DFD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952500" y="2959100"/>
            <a:ext cx="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endParaRPr lang="en-US" altLang="en-US" dirty="0" smtClean="0">
              <a:solidFill>
                <a:srgbClr val="323232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716588" y="2770188"/>
            <a:ext cx="0" cy="2881312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1"/>
          <p:cNvSpPr>
            <a:spLocks noGrp="1"/>
          </p:cNvSpPr>
          <p:nvPr>
            <p:ph type="body" sz="quarter" idx="10"/>
          </p:nvPr>
        </p:nvSpPr>
        <p:spPr>
          <a:xfrm>
            <a:off x="6167762" y="2904236"/>
            <a:ext cx="2301535" cy="27467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defRPr lang="en-US" sz="1700" dirty="0" smtClean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3pPr>
            <a:lvl4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4pPr>
            <a:lvl5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5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76656" y="2940812"/>
            <a:ext cx="4587802" cy="2946231"/>
          </a:xfrm>
        </p:spPr>
        <p:txBody>
          <a:bodyPr/>
          <a:lstStyle>
            <a:lvl1pPr marL="0" algn="r" defTabSz="914400" rtl="0" eaLnBrk="1" latinLnBrk="0" hangingPunct="1">
              <a:lnSpc>
                <a:spcPct val="70000"/>
              </a:lnSpc>
              <a:buNone/>
              <a:defRPr lang="en-US" sz="80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7146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64513" y="6589713"/>
            <a:ext cx="2936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defRPr/>
            </a:pPr>
            <a:fld id="{074442E2-6526-40BE-AB7F-31F01D6FDDEA}" type="slidenum">
              <a:rPr lang="en-US" altLang="en-US" sz="800" smtClean="0">
                <a:solidFill>
                  <a:srgbClr val="848484"/>
                </a:solidFill>
                <a:latin typeface="Franklin Gothic Book" panose="020B05030201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800" dirty="0" smtClean="0">
              <a:solidFill>
                <a:srgbClr val="848484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0"/>
            <a:ext cx="9144000" cy="6908800"/>
            <a:chOff x="0" y="0"/>
            <a:chExt cx="9144000" cy="6908105"/>
          </a:xfrm>
        </p:grpSpPr>
        <p:grpSp>
          <p:nvGrpSpPr>
            <p:cNvPr id="5" name="Group 4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  <a:solidFill>
              <a:schemeClr val="bg1">
                <a:lumMod val="95000"/>
              </a:schemeClr>
            </a:solidFill>
          </p:grpSpPr>
          <p:sp>
            <p:nvSpPr>
              <p:cNvPr id="24" name="Rectangle 23"/>
              <p:cNvSpPr>
                <a:spLocks noChangeAspect="1"/>
              </p:cNvSpPr>
              <p:nvPr/>
            </p:nvSpPr>
            <p:spPr>
              <a:xfrm>
                <a:off x="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spect="1"/>
              </p:cNvSpPr>
              <p:nvPr/>
            </p:nvSpPr>
            <p:spPr>
              <a:xfrm>
                <a:off x="8458200" y="0"/>
                <a:ext cx="68580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spect="1"/>
              </p:cNvSpPr>
              <p:nvPr/>
            </p:nvSpPr>
            <p:spPr>
              <a:xfrm>
                <a:off x="0" y="0"/>
                <a:ext cx="84582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spect="1"/>
              </p:cNvSpPr>
              <p:nvPr/>
            </p:nvSpPr>
            <p:spPr>
              <a:xfrm>
                <a:off x="0" y="6172200"/>
                <a:ext cx="9144000" cy="6858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F26531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 userDrawn="1"/>
          </p:nvCxnSpPr>
          <p:spPr>
            <a:xfrm flipV="1">
              <a:off x="685800" y="0"/>
              <a:ext cx="0" cy="685731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 userDrawn="1"/>
          </p:nvCxnSpPr>
          <p:spPr>
            <a:xfrm flipV="1">
              <a:off x="8458200" y="0"/>
              <a:ext cx="0" cy="685731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5715000" y="0"/>
              <a:ext cx="457200" cy="6908105"/>
              <a:chOff x="2956470" y="50104"/>
              <a:chExt cx="457200" cy="6858001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Connector 8"/>
            <p:cNvCxnSpPr/>
            <p:nvPr userDrawn="1"/>
          </p:nvCxnSpPr>
          <p:spPr>
            <a:xfrm rot="5400000" flipV="1">
              <a:off x="4572000" y="-3886269"/>
              <a:ext cx="0" cy="9144000"/>
            </a:xfrm>
            <a:prstGeom prst="line">
              <a:avLst/>
            </a:prstGeom>
            <a:ln w="3175">
              <a:solidFill>
                <a:srgbClr val="FF006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0"/>
            <p:cNvGrpSpPr>
              <a:grpSpLocks/>
            </p:cNvGrpSpPr>
            <p:nvPr userDrawn="1"/>
          </p:nvGrpSpPr>
          <p:grpSpPr bwMode="auto">
            <a:xfrm>
              <a:off x="0" y="1143000"/>
              <a:ext cx="9144000" cy="914400"/>
              <a:chOff x="0" y="1143000"/>
              <a:chExt cx="9144000" cy="9144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rot="5400000" flipV="1">
                <a:off x="4572000" y="-2514807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 flipV="1">
                <a:off x="4572000" y="-3429115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1"/>
            <p:cNvGrpSpPr>
              <a:grpSpLocks/>
            </p:cNvGrpSpPr>
            <p:nvPr userDrawn="1"/>
          </p:nvGrpSpPr>
          <p:grpSpPr bwMode="auto">
            <a:xfrm>
              <a:off x="0" y="2971800"/>
              <a:ext cx="9144000" cy="914400"/>
              <a:chOff x="0" y="1143000"/>
              <a:chExt cx="9144000" cy="9144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rot="5400000" flipV="1">
                <a:off x="4572000" y="-2514991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V="1">
                <a:off x="4572000" y="-3429299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2"/>
            <p:cNvGrpSpPr>
              <a:grpSpLocks/>
            </p:cNvGrpSpPr>
            <p:nvPr userDrawn="1"/>
          </p:nvGrpSpPr>
          <p:grpSpPr bwMode="auto">
            <a:xfrm>
              <a:off x="0" y="4800602"/>
              <a:ext cx="9144000" cy="914400"/>
              <a:chOff x="0" y="1143000"/>
              <a:chExt cx="9144000" cy="9144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 rot="5400000" flipV="1">
                <a:off x="4572000" y="-2515177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 flipV="1">
                <a:off x="4572000" y="-3429485"/>
                <a:ext cx="0" cy="9144000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3"/>
            <p:cNvGrpSpPr>
              <a:grpSpLocks/>
            </p:cNvGrpSpPr>
            <p:nvPr userDrawn="1"/>
          </p:nvGrpSpPr>
          <p:grpSpPr bwMode="auto">
            <a:xfrm>
              <a:off x="2971800" y="0"/>
              <a:ext cx="457200" cy="6908105"/>
              <a:chOff x="2956470" y="50104"/>
              <a:chExt cx="457200" cy="6858001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V="1">
                <a:off x="29564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3413670" y="50104"/>
                <a:ext cx="0" cy="6858001"/>
              </a:xfrm>
              <a:prstGeom prst="line">
                <a:avLst/>
              </a:prstGeom>
              <a:ln w="3175">
                <a:solidFill>
                  <a:srgbClr val="FF0066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800" y="6564565"/>
            <a:ext cx="5029200" cy="147733"/>
          </a:xfrm>
        </p:spPr>
        <p:txBody>
          <a:bodyPr wrap="square" anchor="b">
            <a:spAutoFit/>
          </a:bodyPr>
          <a:lstStyle>
            <a:lvl1pPr>
              <a:defRPr sz="8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955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5008-812E-4F03-AD9E-908ABBF2ED1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60F6B-42D7-4E1D-B370-7D4024FAD3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005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8C0AA1D-A442-42FC-8D0D-A43E3AA3108D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DD2171D-13C6-4608-A972-BEDBFC4803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89" r:id="rId12"/>
    <p:sldLayoutId id="2147484090" r:id="rId13"/>
    <p:sldLayoutId id="2147484091" r:id="rId14"/>
    <p:sldLayoutId id="2147484092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7772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err="1" smtClean="0"/>
              <a:t>Lkweng</a:t>
            </a:r>
            <a:endParaRPr lang="en-US" dirty="0" smtClean="0"/>
          </a:p>
          <a:p>
            <a:pPr lvl="6"/>
            <a:r>
              <a:rPr lang="en-US" dirty="0" smtClean="0"/>
              <a:t>;</a:t>
            </a:r>
            <a:r>
              <a:rPr lang="en-US" dirty="0" err="1" smtClean="0"/>
              <a:t>krweng’lk</a:t>
            </a:r>
            <a:endParaRPr lang="en-US" dirty="0" smtClean="0"/>
          </a:p>
          <a:p>
            <a:pPr lvl="7"/>
            <a:r>
              <a:rPr lang="en-US" dirty="0" err="1" smtClean="0"/>
              <a:t>Perign</a:t>
            </a:r>
            <a:endParaRPr lang="en-US" dirty="0" smtClean="0"/>
          </a:p>
          <a:p>
            <a:pPr lvl="8"/>
            <a:r>
              <a:rPr lang="en-US" dirty="0" smtClean="0"/>
              <a:t>;</a:t>
            </a:r>
            <a:r>
              <a:rPr lang="en-US" dirty="0" err="1" smtClean="0"/>
              <a:t>kwegn</a:t>
            </a:r>
            <a:r>
              <a:rPr lang="en-US" dirty="0" smtClean="0"/>
              <a:t>’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65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  <p:sldLayoutId id="2147484103" r:id="rId12"/>
    <p:sldLayoutId id="214748410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600" kern="1200">
          <a:solidFill>
            <a:srgbClr val="4E854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69863" indent="-1698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100" kern="1200">
          <a:solidFill>
            <a:srgbClr val="848484"/>
          </a:solidFill>
          <a:latin typeface="+mn-lt"/>
          <a:ea typeface="+mn-ea"/>
          <a:cs typeface="+mn-cs"/>
        </a:defRPr>
      </a:lvl4pPr>
      <a:lvl5pPr marL="346075" indent="-17621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1100" kern="1200">
          <a:solidFill>
            <a:srgbClr val="84848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74E8F66-1D26-4D5C-9814-503B9E65E3F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E5A26BC-57F0-40A5-89C7-399B90AB1E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105" r:id="rId12"/>
    <p:sldLayoutId id="2147484106" r:id="rId13"/>
    <p:sldLayoutId id="2147484107" r:id="rId14"/>
    <p:sldLayoutId id="214748410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83098F8-52D8-4877-A704-5DA39ED11205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39B8414-5D57-4C7F-9B0E-43598C08E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11" r:id="rId3"/>
    <p:sldLayoutId id="2147484112" r:id="rId4"/>
    <p:sldLayoutId id="2147484113" r:id="rId5"/>
    <p:sldLayoutId id="2147484114" r:id="rId6"/>
    <p:sldLayoutId id="2147484115" r:id="rId7"/>
    <p:sldLayoutId id="2147484116" r:id="rId8"/>
    <p:sldLayoutId id="2147484117" r:id="rId9"/>
    <p:sldLayoutId id="2147484118" r:id="rId10"/>
    <p:sldLayoutId id="2147484119" r:id="rId11"/>
    <p:sldLayoutId id="2147484120" r:id="rId12"/>
    <p:sldLayoutId id="2147484121" r:id="rId13"/>
    <p:sldLayoutId id="2147484122" r:id="rId14"/>
    <p:sldLayoutId id="2147484123" r:id="rId15"/>
    <p:sldLayoutId id="214748412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7D14509-65F9-46EE-9456-F1B791847332}" type="datetimeFigureOut">
              <a:rPr lang="en-US"/>
              <a:pPr>
                <a:defRPr/>
              </a:pPr>
              <a:t>10/4/2017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1434F6-D9AE-4931-A449-4881476113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78" r:id="rId2"/>
    <p:sldLayoutId id="2147484079" r:id="rId3"/>
    <p:sldLayoutId id="2147484080" r:id="rId4"/>
    <p:sldLayoutId id="2147484081" r:id="rId5"/>
    <p:sldLayoutId id="2147484082" r:id="rId6"/>
    <p:sldLayoutId id="2147484083" r:id="rId7"/>
    <p:sldLayoutId id="2147484084" r:id="rId8"/>
    <p:sldLayoutId id="2147484085" r:id="rId9"/>
    <p:sldLayoutId id="2147484086" r:id="rId10"/>
    <p:sldLayoutId id="2147484087" r:id="rId11"/>
    <p:sldLayoutId id="2147484125" r:id="rId12"/>
    <p:sldLayoutId id="2147484126" r:id="rId13"/>
    <p:sldLayoutId id="214748412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85800" y="1143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</a:t>
            </a:r>
            <a:br>
              <a:rPr lang="en-US" altLang="en-US" smtClean="0"/>
            </a:br>
            <a:r>
              <a:rPr lang="en-US" altLang="en-US" smtClean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7772400" cy="2743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err="1" smtClean="0"/>
              <a:t>Lkweng</a:t>
            </a:r>
            <a:endParaRPr lang="en-US" dirty="0" smtClean="0"/>
          </a:p>
          <a:p>
            <a:pPr lvl="6"/>
            <a:r>
              <a:rPr lang="en-US" dirty="0" smtClean="0"/>
              <a:t>;</a:t>
            </a:r>
            <a:r>
              <a:rPr lang="en-US" dirty="0" err="1" smtClean="0"/>
              <a:t>krweng’lk</a:t>
            </a:r>
            <a:endParaRPr lang="en-US" dirty="0" smtClean="0"/>
          </a:p>
          <a:p>
            <a:pPr lvl="7"/>
            <a:r>
              <a:rPr lang="en-US" dirty="0" err="1" smtClean="0"/>
              <a:t>Perign</a:t>
            </a:r>
            <a:endParaRPr lang="en-US" dirty="0" smtClean="0"/>
          </a:p>
          <a:p>
            <a:pPr lvl="8"/>
            <a:r>
              <a:rPr lang="en-US" dirty="0" smtClean="0"/>
              <a:t>;</a:t>
            </a:r>
            <a:r>
              <a:rPr lang="en-US" dirty="0" err="1" smtClean="0"/>
              <a:t>kwegn</a:t>
            </a:r>
            <a:r>
              <a:rPr lang="en-US" dirty="0" smtClean="0"/>
              <a:t>’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08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algn="l" rtl="0" eaLnBrk="0" fontAlgn="base" hangingPunct="0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600" kern="1200">
          <a:solidFill>
            <a:srgbClr val="4E8542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​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algn="l" rtl="0" eaLnBrk="0" fontAlgn="base" hangingPunct="0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69863" indent="-16986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sz="1100" kern="1200">
          <a:solidFill>
            <a:srgbClr val="848484"/>
          </a:solidFill>
          <a:latin typeface="+mn-lt"/>
          <a:ea typeface="+mn-ea"/>
          <a:cs typeface="+mn-cs"/>
        </a:defRPr>
      </a:lvl4pPr>
      <a:lvl5pPr marL="346075" indent="-176213" algn="l" rtl="0" eaLnBrk="0" fontAlgn="base" hangingPunct="0">
        <a:lnSpc>
          <a:spcPct val="110000"/>
        </a:lnSpc>
        <a:spcBef>
          <a:spcPct val="0"/>
        </a:spcBef>
        <a:spcAft>
          <a:spcPts val="600"/>
        </a:spcAft>
        <a:buFont typeface="Wingdings" panose="05000000000000000000" pitchFamily="2" charset="2"/>
        <a:buChar char="§"/>
        <a:defRPr sz="1100" kern="1200">
          <a:solidFill>
            <a:srgbClr val="848484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bg2"/>
          </a:solidFill>
          <a:latin typeface="+mj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bg2"/>
          </a:solidFill>
          <a:latin typeface="+mj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1"/>
          </a:solidFill>
          <a:latin typeface="+mj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accent3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oleObject" Target="../embeddings/Microsoft_Excel_Chart1.xls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Microsoft_Excel_Chart2.xls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oleObject" Target="../embeddings/Microsoft_Excel_Chart3.xls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conomicmodeling.com/2011/12/05/understanding-shift-share-2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s.dreamstime.com/z/street-map-113326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48113" r="351" b="17547"/>
          <a:stretch/>
        </p:blipFill>
        <p:spPr bwMode="auto">
          <a:xfrm>
            <a:off x="-16044" y="-19050"/>
            <a:ext cx="9160041" cy="2875769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-7938" y="3052763"/>
            <a:ext cx="9144001" cy="2762250"/>
          </a:xfrm>
          <a:prstGeom prst="rect">
            <a:avLst/>
          </a:prstGeom>
          <a:solidFill>
            <a:srgbClr val="208B9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08B9C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2846388"/>
            <a:ext cx="9144000" cy="3009900"/>
          </a:xfrm>
          <a:prstGeom prst="rect">
            <a:avLst/>
          </a:prstGeom>
          <a:pattFill prst="dkUpDiag">
            <a:fgClr>
              <a:srgbClr val="208B9C"/>
            </a:fgClr>
            <a:bgClr>
              <a:srgbClr val="0199A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0421" name="Group 6"/>
          <p:cNvGrpSpPr>
            <a:grpSpLocks/>
          </p:cNvGrpSpPr>
          <p:nvPr/>
        </p:nvGrpSpPr>
        <p:grpSpPr bwMode="auto">
          <a:xfrm>
            <a:off x="-15875" y="5851525"/>
            <a:ext cx="9144000" cy="1006475"/>
            <a:chOff x="305018" y="5206187"/>
            <a:chExt cx="9267607" cy="1196503"/>
          </a:xfrm>
        </p:grpSpPr>
        <p:sp>
          <p:nvSpPr>
            <p:cNvPr id="11" name="Rectangle 10"/>
            <p:cNvSpPr/>
            <p:nvPr/>
          </p:nvSpPr>
          <p:spPr>
            <a:xfrm>
              <a:off x="305018" y="5206187"/>
              <a:ext cx="9267607" cy="11965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228600" tIns="228600" rIns="228600" bIns="2286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prstClr val="white"/>
                </a:solidFill>
                <a:latin typeface="Franklin Gothic Demi Cond" panose="020B0706030402020204" pitchFamily="34" charset="0"/>
              </a:endParaRPr>
            </a:p>
          </p:txBody>
        </p:sp>
        <p:pic>
          <p:nvPicPr>
            <p:cNvPr id="60428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7"/>
            <a:stretch>
              <a:fillRect/>
            </a:stretch>
          </p:blipFill>
          <p:spPr bwMode="auto">
            <a:xfrm>
              <a:off x="503639" y="5309918"/>
              <a:ext cx="5010129" cy="938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284163" y="2960688"/>
            <a:ext cx="7242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5000"/>
              </a:lnSpc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FFFF"/>
                </a:solidFill>
                <a:latin typeface="Franklin Gothic Book" panose="020B0503020102020204" pitchFamily="34" charset="0"/>
                <a:cs typeface="Adobe Arabic" panose="02040503050201020203" pitchFamily="18" charset="-78"/>
              </a:rPr>
              <a:t>Regional Data Snapshot</a:t>
            </a:r>
            <a:endParaRPr lang="en-US" altLang="en-US" sz="6000">
              <a:solidFill>
                <a:srgbClr val="FFFFFF"/>
              </a:solidFill>
              <a:latin typeface="Franklin Gothic Book" panose="020B0503020102020204" pitchFamily="34" charset="0"/>
              <a:cs typeface="Adobe Arabic" panose="02040503050201020203" pitchFamily="18" charset="-78"/>
            </a:endParaRPr>
          </a:p>
        </p:txBody>
      </p:sp>
      <p:sp>
        <p:nvSpPr>
          <p:cNvPr id="60423" name="Rectangle 4"/>
          <p:cNvSpPr>
            <a:spLocks noChangeArrowheads="1"/>
          </p:cNvSpPr>
          <p:nvPr/>
        </p:nvSpPr>
        <p:spPr bwMode="auto">
          <a:xfrm>
            <a:off x="241300" y="4035425"/>
            <a:ext cx="598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FFFFFF"/>
              </a:solidFill>
              <a:latin typeface="Arial" panose="020B0604020202020204" pitchFamily="34" charset="0"/>
              <a:ea typeface="Adobe Song Std L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>
            <a:off x="241300" y="4789488"/>
            <a:ext cx="8855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BD258"/>
                </a:solidFill>
                <a:latin typeface="Arial" panose="020B0604020202020204" pitchFamily="34" charset="0"/>
                <a:ea typeface="Adobe Song Std L" panose="02020300000000000000" pitchFamily="18" charset="-128"/>
                <a:cs typeface="Arial" panose="020B0604020202020204" pitchFamily="34" charset="0"/>
              </a:rPr>
              <a:t>Bootheel Synergy, Missouri</a:t>
            </a:r>
          </a:p>
        </p:txBody>
      </p:sp>
      <p:sp>
        <p:nvSpPr>
          <p:cNvPr id="22" name="Isosceles Triangle 21"/>
          <p:cNvSpPr/>
          <p:nvPr/>
        </p:nvSpPr>
        <p:spPr>
          <a:xfrm>
            <a:off x="276225" y="5605463"/>
            <a:ext cx="407988" cy="25717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0426" name="Rectangle 2"/>
          <p:cNvSpPr>
            <a:spLocks noChangeArrowheads="1"/>
          </p:cNvSpPr>
          <p:nvPr/>
        </p:nvSpPr>
        <p:spPr bwMode="auto">
          <a:xfrm>
            <a:off x="233363" y="3743325"/>
            <a:ext cx="4572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FFFF"/>
                </a:solidFill>
              </a:rPr>
              <a:t>Target Industry Clusters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i="1">
                <a:solidFill>
                  <a:srgbClr val="FFFFFF"/>
                </a:solidFill>
              </a:rPr>
              <a:t>SET Session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92150" y="1362075"/>
          <a:ext cx="7759700" cy="445135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491661">
                  <a:extLst>
                    <a:ext uri="{9D8B030D-6E8A-4147-A177-3AD203B41FA5}"/>
                  </a:extLst>
                </a:gridCol>
                <a:gridCol w="1478347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</a:tblGrid>
              <a:tr h="4166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44" marB="9144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Estimated Input 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($ Millions),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4" marB="9144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In-Region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4" marB="9144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Out of 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4" marB="9144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Animal Production and Aquaculture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$166.29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3.6%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96.4%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Crop Production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$144.51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53.9%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46.1%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Corporate, Subsidiary, and Regional Managing Offices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$46.00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0.6%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99.4%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Fluid Milk Manufacturing**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$34.22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Poultry Processing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$32.74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99.9%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0.1%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Petroleum Refineries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$26.12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83.5%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Wholesale Trade Agents and Brokers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$23.36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84.5%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Dry, Condensed, and Evaporated Dairy Product Manufacturing**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$20.27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Labor Contractors and Crew Leaders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$19.08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61.0%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39.0%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 transportation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$17.68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64.0%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36.0%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Commercial Banking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$17.26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1.8%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98.2%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Long-Distance, Truckload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$14.64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93.5%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6.5%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Ice Cream and Frozen Dessert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$13.96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97.3%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2.7%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Nitrogenous Fertilizer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$13.71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31.9%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68.1%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897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Pesticide and Other Agricultural Chemical Manufacturing*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$13.54 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13.3%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86.7%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8932" name="Text Placeholder 5"/>
          <p:cNvSpPr txBox="1">
            <a:spLocks/>
          </p:cNvSpPr>
          <p:nvPr/>
        </p:nvSpPr>
        <p:spPr bwMode="auto">
          <a:xfrm>
            <a:off x="685800" y="6497638"/>
            <a:ext cx="75596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8940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Agribusiness, Food Processing and Technology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8942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78943" name="TextBox 3"/>
          <p:cNvSpPr txBox="1">
            <a:spLocks noChangeArrowheads="1"/>
          </p:cNvSpPr>
          <p:nvPr/>
        </p:nvSpPr>
        <p:spPr bwMode="auto">
          <a:xfrm>
            <a:off x="674688" y="5908675"/>
            <a:ext cx="64246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* industry sector has less than 10 jobs as calculated by EMSI; ** industry sector is not present in the region.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Placeholder 5"/>
          <p:cNvSpPr txBox="1">
            <a:spLocks/>
          </p:cNvSpPr>
          <p:nvPr/>
        </p:nvSpPr>
        <p:spPr bwMode="auto">
          <a:xfrm>
            <a:off x="685800" y="6489700"/>
            <a:ext cx="75596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0906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80907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404040"/>
                </a:solidFill>
                <a:latin typeface="Franklin Gothic Book" panose="020B0503020102020204" pitchFamily="34" charset="0"/>
              </a:rPr>
              <a:t>Agribusiness, Food Processing and Technology</a:t>
            </a:r>
          </a:p>
        </p:txBody>
      </p:sp>
      <p:sp>
        <p:nvSpPr>
          <p:cNvPr id="80908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80909" name="TextBox 3"/>
          <p:cNvSpPr txBox="1">
            <a:spLocks noChangeArrowheads="1"/>
          </p:cNvSpPr>
          <p:nvPr/>
        </p:nvSpPr>
        <p:spPr bwMode="auto">
          <a:xfrm>
            <a:off x="674688" y="5908675"/>
            <a:ext cx="64246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* industry sector has less than 10 jobs as calculated by EMSI; ** industry sector is not present in the region. </a:t>
            </a:r>
          </a:p>
        </p:txBody>
      </p:sp>
      <p:graphicFrame>
        <p:nvGraphicFramePr>
          <p:cNvPr id="80910" name="Chart 30"/>
          <p:cNvGraphicFramePr>
            <a:graphicFrameLocks/>
          </p:cNvGraphicFramePr>
          <p:nvPr/>
        </p:nvGraphicFramePr>
        <p:xfrm>
          <a:off x="444500" y="1196975"/>
          <a:ext cx="842327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11" name="Chart" r:id="rId5" imgW="8431499" imgH="4737003" progId="Excel.Chart.8">
                  <p:embed/>
                </p:oleObj>
              </mc:Choice>
              <mc:Fallback>
                <p:oleObj name="Chart" r:id="rId5" imgW="8431499" imgH="4737003" progId="Excel.Chart.8">
                  <p:embed/>
                  <p:pic>
                    <p:nvPicPr>
                      <p:cNvPr id="0" name="Char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" y="1196975"/>
                        <a:ext cx="8423275" cy="473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7863" y="1344613"/>
          <a:ext cx="7762875" cy="437832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071287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2050162">
                  <a:extLst>
                    <a:ext uri="{9D8B030D-6E8A-4147-A177-3AD203B41FA5}"/>
                  </a:extLst>
                </a:gridCol>
              </a:tblGrid>
              <a:tr h="4144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Occupations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3" marR="91433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Change,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Median Hr. Earnings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Entry Level Education</a:t>
                      </a:r>
                    </a:p>
                  </a:txBody>
                  <a:tcPr marL="91433" marR="91433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Farmers, Ranchers, and Other Agricultural Managers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3,735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-3%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$12.68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Farmworkers and Laborers, Crop, Nursery, and Greenhouse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1,333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$11.35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2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Agricultural Equipment Operators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326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$12.24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Laborers and Freight, Stock, and Material Movers, Hand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264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$11.87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Helpers--Production Workers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206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-3%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$10.09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0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Heavy and Tractor-Trailer Truck Drivers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201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$17.35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Postsecondary nondegree award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0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Food Batchmakers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199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-8%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$15.87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Sales Representatives, Wholesale and Manufacturing, Except Technical and Scientific Products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173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$22.28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0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Equipment Mechanics and Service Technicians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171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$17.78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Meat, Poultry, and Fish Cutters and Trimmers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160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$11.87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0220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Farmworkers, Farm, Ranch, and Aquacultural Animals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154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$12.72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1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Nonfarm Animal Caretakers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149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66%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$10.62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Secretaries and Administrative Assistants, Except Legal, Medical, and Executive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133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$13.00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0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Maintenance and Repair Workers, General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124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-2%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$15.20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5859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Bookkeeping, Accounting, and Auditing Clerks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112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$14.90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Some college, no degree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703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Animal Trainers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110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24%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$9.72</a:t>
                      </a:r>
                    </a:p>
                  </a:txBody>
                  <a:tcPr marL="9525" marR="18288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3050" name="TextBox 24"/>
          <p:cNvSpPr txBox="1">
            <a:spLocks noChangeArrowheads="1"/>
          </p:cNvSpPr>
          <p:nvPr/>
        </p:nvSpPr>
        <p:spPr bwMode="auto">
          <a:xfrm>
            <a:off x="663575" y="5832475"/>
            <a:ext cx="800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SOC (Standard Occupation Classification) 5-digit occupations are included by jobs in 2015. Extended proprietors include estimates for underreported self employment, proprietorships, trusts, partnerships and cooperatives. </a:t>
            </a:r>
          </a:p>
        </p:txBody>
      </p:sp>
      <p:sp>
        <p:nvSpPr>
          <p:cNvPr id="83051" name="Text Placeholder 5"/>
          <p:cNvSpPr txBox="1">
            <a:spLocks/>
          </p:cNvSpPr>
          <p:nvPr/>
        </p:nvSpPr>
        <p:spPr bwMode="auto">
          <a:xfrm>
            <a:off x="677863" y="650716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83059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Agribusiness, Food Processing and Technology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3061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Occupations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5001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85002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9450" y="1344613"/>
          <a:ext cx="7767638" cy="454025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556933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29322">
                  <a:extLst>
                    <a:ext uri="{9D8B030D-6E8A-4147-A177-3AD203B41FA5}"/>
                  </a:extLst>
                </a:gridCol>
                <a:gridCol w="907580">
                  <a:extLst>
                    <a:ext uri="{9D8B030D-6E8A-4147-A177-3AD203B41FA5}"/>
                  </a:extLst>
                </a:gridCol>
              </a:tblGrid>
              <a:tr h="5515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182880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National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Industry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Cumulative Expected Growth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Actual Job Growth, 2009-2015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Regional Performance, 2009-2015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6363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C=A+B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D-C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Long-Distance, Truckload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1,250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-50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-352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-448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Warehousing and Storage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348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314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Couriers and Express Delivery Services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190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 transportation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Specialized Freight (except Used Goods) Trucking, Local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-10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Specialized Freight (except Used Goods) Trucking, Long-Distance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-88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-148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Local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-82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-97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Long-Distance, Less Than Truckload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8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Support Activities for Water Transportation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5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Navigational Services to Shipping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5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Marine Cargo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Handling*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Insf. Data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5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Product Warehousing and Storage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-20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-32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Refrigerated Warehousing and Storage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-11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52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Used Household and Office Goods Moving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4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Pipeline Transportation of Natural Gas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85142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 (Regional Performance) by 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85143" name="TextBox 36"/>
          <p:cNvSpPr txBox="1">
            <a:spLocks noChangeArrowheads="1"/>
          </p:cNvSpPr>
          <p:nvPr/>
        </p:nvSpPr>
        <p:spPr bwMode="auto">
          <a:xfrm>
            <a:off x="685800" y="5916613"/>
            <a:ext cx="77676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Upward arrow (    ) indicates regional competitiveness. *: Employment in Marine Cargo Handling at 2009 was less than 10.</a:t>
            </a:r>
          </a:p>
        </p:txBody>
      </p:sp>
      <p:sp>
        <p:nvSpPr>
          <p:cNvPr id="38" name="Up Arrow 37"/>
          <p:cNvSpPr/>
          <p:nvPr/>
        </p:nvSpPr>
        <p:spPr bwMode="auto">
          <a:xfrm>
            <a:off x="1822450" y="5964238"/>
            <a:ext cx="46038" cy="138112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880350" y="5688013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7880350" y="2868613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Up Arrow 39"/>
          <p:cNvSpPr/>
          <p:nvPr/>
        </p:nvSpPr>
        <p:spPr>
          <a:xfrm>
            <a:off x="7880350" y="4772025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1" name="Up Arrow 40"/>
          <p:cNvSpPr/>
          <p:nvPr/>
        </p:nvSpPr>
        <p:spPr>
          <a:xfrm>
            <a:off x="7880350" y="3987800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7880350" y="2490788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Up Arrow 28"/>
          <p:cNvSpPr/>
          <p:nvPr/>
        </p:nvSpPr>
        <p:spPr>
          <a:xfrm>
            <a:off x="7880350" y="2698750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7880350" y="4570413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7880350" y="5441950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2" name="Up Arrow 41"/>
          <p:cNvSpPr/>
          <p:nvPr/>
        </p:nvSpPr>
        <p:spPr>
          <a:xfrm>
            <a:off x="7880350" y="4311650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7049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87050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87051" name="Text Placeholder 6"/>
          <p:cNvSpPr txBox="1">
            <a:spLocks/>
          </p:cNvSpPr>
          <p:nvPr/>
        </p:nvSpPr>
        <p:spPr bwMode="auto">
          <a:xfrm>
            <a:off x="588963" y="1309688"/>
            <a:ext cx="38687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Outperformed</a:t>
            </a:r>
          </a:p>
        </p:txBody>
      </p:sp>
      <p:sp>
        <p:nvSpPr>
          <p:cNvPr id="87052" name="Content Placeholder 7"/>
          <p:cNvSpPr txBox="1">
            <a:spLocks/>
          </p:cNvSpPr>
          <p:nvPr/>
        </p:nvSpPr>
        <p:spPr bwMode="auto">
          <a:xfrm>
            <a:off x="663575" y="2120900"/>
            <a:ext cx="422275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General Warehousing and Storage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Couriers and Express Delivery Services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Marine Cargo Handling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Other Support Activities for Water Transportation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Used Household and Office Goods Moving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Navigational Services to Shipping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Rail transportation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Pipeline Transportation of Natural Gas</a:t>
            </a:r>
          </a:p>
          <a:p>
            <a:pPr eaLnBrk="1" fontAlgn="t" hangingPunct="1"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General Freight Trucking, Long-Distance, Less Than Truckload</a:t>
            </a:r>
          </a:p>
        </p:txBody>
      </p:sp>
      <p:sp>
        <p:nvSpPr>
          <p:cNvPr id="87053" name="Text Placeholder 8"/>
          <p:cNvSpPr txBox="1">
            <a:spLocks/>
          </p:cNvSpPr>
          <p:nvPr/>
        </p:nvSpPr>
        <p:spPr bwMode="auto">
          <a:xfrm>
            <a:off x="5014913" y="1168400"/>
            <a:ext cx="3887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Underperformed</a:t>
            </a:r>
          </a:p>
        </p:txBody>
      </p:sp>
      <p:sp>
        <p:nvSpPr>
          <p:cNvPr id="87054" name="Content Placeholder 9"/>
          <p:cNvSpPr txBox="1">
            <a:spLocks/>
          </p:cNvSpPr>
          <p:nvPr/>
        </p:nvSpPr>
        <p:spPr bwMode="auto">
          <a:xfrm>
            <a:off x="5072063" y="2206625"/>
            <a:ext cx="388778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Specialized Freight (except Used Goods) Trucking, Local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Refrigerated Warehousing and Storage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Product Warehousing and Storage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General Freight Trucking, Local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Specialized Freight (except Used Goods) Trucking, Long-Distance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General Freight Trucking, Long-Distance, Truckload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endParaRPr lang="en-US" altLang="en-US" sz="140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3" name="Up Arrow 42"/>
          <p:cNvSpPr/>
          <p:nvPr/>
        </p:nvSpPr>
        <p:spPr>
          <a:xfrm rot="10800000">
            <a:off x="4886325" y="2195513"/>
            <a:ext cx="3868738" cy="3321050"/>
          </a:xfrm>
          <a:prstGeom prst="upArrow">
            <a:avLst/>
          </a:prstGeom>
          <a:solidFill>
            <a:srgbClr val="99003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4" name="Up Arrow 43"/>
          <p:cNvSpPr/>
          <p:nvPr/>
        </p:nvSpPr>
        <p:spPr>
          <a:xfrm>
            <a:off x="155575" y="2217738"/>
            <a:ext cx="3902075" cy="3392487"/>
          </a:xfrm>
          <a:prstGeom prst="upArrow">
            <a:avLst/>
          </a:prstGeom>
          <a:solidFill>
            <a:srgbClr val="2622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7058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87059" name="TextBox 36"/>
          <p:cNvSpPr txBox="1">
            <a:spLocks noChangeArrowheads="1"/>
          </p:cNvSpPr>
          <p:nvPr/>
        </p:nvSpPr>
        <p:spPr bwMode="auto">
          <a:xfrm>
            <a:off x="685800" y="5916613"/>
            <a:ext cx="77676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Medical Laboratories; Diagnostic Imaging Centers; and Ambulance Services industries also outperformed in the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4688" y="1336675"/>
          <a:ext cx="7772400" cy="460057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295369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</a:tblGrid>
              <a:tr h="373909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Industries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9144" marT="9140" marB="914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Exports 2015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($ Millions)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40" marB="914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Jobs 2015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40" marB="914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 per job 2015 ($)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40" marB="914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LQ 2015</a:t>
                      </a:r>
                    </a:p>
                  </a:txBody>
                  <a:tcPr marL="9144" marR="9144" marT="9140" marB="9140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Long-Distance, Truckload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$110.50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1,250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$88,410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3.73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8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Warehousing and Storage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$36.96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456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$81,035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1.49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Couriers and Express Delivery Services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$45.22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376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$120,198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1.32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 transportation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$38.13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$182,705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2.15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Specialized Freight (except Used Goods) Trucking, Local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$7.47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188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$39,771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1.85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Specialized Freight (except Used Goods) Trucking, Long-Distance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$16.21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$89,912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3.10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8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Local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$8.52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$53,005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0.89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Freight Trucking, Long-Distance, Less Than Truckload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$4.21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$39,246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0.90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Support Activities for Water Transportation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$7.58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$120,645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13.85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Navigational Services to Shipping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$9.51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$160,059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6.97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Marine Cargo Handling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$12.23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$213,690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2.88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Product Warehousing and Storage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$4.47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$84,901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8.84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Refrigerated Warehousing and Storage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$3.55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$70,317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2.08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8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Used Household and Office Goods Moving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$1.85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$52,859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0.83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038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Pipeline Transportation of Natural Gas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$6.17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$179,281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2.87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85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Freight Transportation Arrangement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$1.43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$45,312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0.29</a:t>
                      </a:r>
                    </a:p>
                  </a:txBody>
                  <a:tcPr marL="9525" marR="27432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9202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89203" name="TextBox 1"/>
          <p:cNvSpPr txBox="1">
            <a:spLocks noChangeArrowheads="1"/>
          </p:cNvSpPr>
          <p:nvPr/>
        </p:nvSpPr>
        <p:spPr bwMode="auto">
          <a:xfrm>
            <a:off x="671513" y="5915025"/>
            <a:ext cx="78517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Sorted similarly as the shift-share analysis slide.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01663" y="557213"/>
            <a:ext cx="832643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9205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92150" y="1362075"/>
          <a:ext cx="7759700" cy="460375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575162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</a:tblGrid>
              <a:tr h="612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Estimated Input 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($ Millions),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In-Region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Out of 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6" marB="9146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Petroleum Refineries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$31.07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9.6%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90.4%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3277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Couriers and Express Delivery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$17.55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2.7%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97.3%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Freight Transportation Arrangement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$7.06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9.7%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90.3%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General Warehousing and Storage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$6.64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49.5%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50.5%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US Postal Service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$6.54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45.8%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54.2%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Corporate, Subsidiary, and Regional Managing Offices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$5.21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99.5%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Wholesale Trade Agents and Brokers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$3.51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12.0%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88.0%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Lessors of Residential Buildings and Dwellings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$3.27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1.4%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98.6%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Temporary Help Services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$3.16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1.4%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98.6%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3277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Support Activities for Air Transportation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$3.12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74.5%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Direct Property and Casualty Insurance Carriers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$3.01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8.9%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91.1%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 transportation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$2.89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64.2%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35.8%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Offices of Real Estate Agents and Brokers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$2.76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11.2%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88.8%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39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Commercial Banking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$2.70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1.9%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98.1%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4644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Construction, Mining, and Forestry Machinery and Equipment Rental and Leasing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$2.29 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34.4%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65.6%</a:t>
                      </a:r>
                    </a:p>
                  </a:txBody>
                  <a:tcPr marL="9525" marR="274320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1220" name="Text Placeholder 5"/>
          <p:cNvSpPr txBox="1">
            <a:spLocks/>
          </p:cNvSpPr>
          <p:nvPr/>
        </p:nvSpPr>
        <p:spPr bwMode="auto">
          <a:xfrm>
            <a:off x="685800" y="6510338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1228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1663" y="557213"/>
            <a:ext cx="833596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1230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Placeholder 5"/>
          <p:cNvSpPr txBox="1">
            <a:spLocks/>
          </p:cNvSpPr>
          <p:nvPr/>
        </p:nvSpPr>
        <p:spPr bwMode="auto">
          <a:xfrm>
            <a:off x="685800" y="6489700"/>
            <a:ext cx="75596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3194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1663" y="557213"/>
            <a:ext cx="8542337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3196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93197" name="TextBox 3"/>
          <p:cNvSpPr txBox="1">
            <a:spLocks noChangeArrowheads="1"/>
          </p:cNvSpPr>
          <p:nvPr/>
        </p:nvSpPr>
        <p:spPr bwMode="auto">
          <a:xfrm>
            <a:off x="674688" y="5908675"/>
            <a:ext cx="64246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** industry sector is not present in the region. </a:t>
            </a:r>
          </a:p>
        </p:txBody>
      </p:sp>
      <p:graphicFrame>
        <p:nvGraphicFramePr>
          <p:cNvPr id="93198" name="Chart 31"/>
          <p:cNvGraphicFramePr>
            <a:graphicFrameLocks/>
          </p:cNvGraphicFramePr>
          <p:nvPr/>
        </p:nvGraphicFramePr>
        <p:xfrm>
          <a:off x="382588" y="1301750"/>
          <a:ext cx="8648700" cy="491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9" name="Chart" r:id="rId5" imgW="8657070" imgH="4919898" progId="Excel.Chart.8">
                  <p:embed/>
                </p:oleObj>
              </mc:Choice>
              <mc:Fallback>
                <p:oleObj name="Chart" r:id="rId5" imgW="8657070" imgH="4919898" progId="Excel.Chart.8">
                  <p:embed/>
                  <p:pic>
                    <p:nvPicPr>
                      <p:cNvPr id="0" name="Chart 3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88" y="1301750"/>
                        <a:ext cx="8648700" cy="4910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7863" y="1344613"/>
          <a:ext cx="7762875" cy="444182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071287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880475">
                  <a:extLst>
                    <a:ext uri="{9D8B030D-6E8A-4147-A177-3AD203B41FA5}"/>
                  </a:extLst>
                </a:gridCol>
                <a:gridCol w="2050162">
                  <a:extLst>
                    <a:ext uri="{9D8B030D-6E8A-4147-A177-3AD203B41FA5}"/>
                  </a:extLst>
                </a:gridCol>
              </a:tblGrid>
              <a:tr h="4144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Occupations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3" marR="91433" marT="9147" marB="914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7" marB="914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Change,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7" marB="914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Median Hr. Earnings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7" marB="914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Entry Level Education</a:t>
                      </a:r>
                    </a:p>
                  </a:txBody>
                  <a:tcPr marL="91433" marR="91433" marT="9147" marB="914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Heavy and Tractor-Trailer Truck Drivers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1,469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-17%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$17.35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Postsecondary nondegree award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Laborers and Freight, Stock, and Material Movers, Hand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477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$11.87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Light Truck or Delivery Services Drivers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173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19%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$14.17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Industrial Truck and Tractor Operators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74%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$14.03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Bus and Truck Mechanics and Diesel Engine Specialists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72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-10%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$17.17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Secretaries and Administrative Assistants, Except Legal, Medical, and Executive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59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-2%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$13.00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912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Office Clerks, General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50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$11.48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First-Line Supervisors of Helpers, Laborers, and Material Movers, Hand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47%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$21.84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Machine Feeders and Offbearers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236%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$13.23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First-Line Supervisors of Transportation and Material-Moving Machine and Vehicle Operators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$20.61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Cargo and Freight Agents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-5%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$14.94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Managers, All Other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39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30%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$17.97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Bachelor's degree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Maintenance and Repair Workers, General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73%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$15.20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Railroad Conductors and Yardmasters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$27.04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326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Locomotive Engineers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$23.87</a:t>
                      </a:r>
                    </a:p>
                  </a:txBody>
                  <a:tcPr marL="9525" marR="18288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5332" name="TextBox 24"/>
          <p:cNvSpPr txBox="1">
            <a:spLocks noChangeArrowheads="1"/>
          </p:cNvSpPr>
          <p:nvPr/>
        </p:nvSpPr>
        <p:spPr bwMode="auto">
          <a:xfrm>
            <a:off x="663575" y="5832475"/>
            <a:ext cx="800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SOC (Standard Occupation Classification) 5-digit occupations are included by jobs in 2015. Extended proprietors include estimates for underreported self employment, proprietorships, trusts, partnerships and cooperatives. </a:t>
            </a:r>
          </a:p>
        </p:txBody>
      </p:sp>
      <p:sp>
        <p:nvSpPr>
          <p:cNvPr id="95333" name="Text Placeholder 5"/>
          <p:cNvSpPr txBox="1">
            <a:spLocks/>
          </p:cNvSpPr>
          <p:nvPr/>
        </p:nvSpPr>
        <p:spPr bwMode="auto">
          <a:xfrm>
            <a:off x="677863" y="650716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5341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1663" y="557213"/>
            <a:ext cx="83693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and </a:t>
            </a: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Logistics</a:t>
            </a: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5343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Occupations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7289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97290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9450" y="1344613"/>
          <a:ext cx="7767638" cy="289083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615841">
                  <a:extLst>
                    <a:ext uri="{9D8B030D-6E8A-4147-A177-3AD203B41FA5}"/>
                  </a:extLst>
                </a:gridCol>
                <a:gridCol w="809543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29322">
                  <a:extLst>
                    <a:ext uri="{9D8B030D-6E8A-4147-A177-3AD203B41FA5}"/>
                  </a:extLst>
                </a:gridCol>
                <a:gridCol w="907580">
                  <a:extLst>
                    <a:ext uri="{9D8B030D-6E8A-4147-A177-3AD203B41FA5}"/>
                  </a:extLst>
                </a:gridCol>
              </a:tblGrid>
              <a:tr h="6286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182880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National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Industry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Cumulative Expected Growth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Actual Job Growth, 2009-2015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Regional Performance, 2009-2015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6578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C=A+B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D-C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36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Motor Vehicle Parts Manufacturing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791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58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156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214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152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-62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Ship Building and Repairing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471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-39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-39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Truck Trailer Manufacturing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436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124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254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113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540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Railroad Rolling Stock Manufacturing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138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3647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Travel Trailer and Camper Manufacturing</a:t>
                      </a: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95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70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82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-35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-116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581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All Other Transportation Equipment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Manufacturing*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Insf. Data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0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Boat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Building*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&lt;10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Insf. Data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9525" marR="182880" marT="952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7366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 (Regional Performance) by 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97367" name="TextBox 36"/>
          <p:cNvSpPr txBox="1">
            <a:spLocks noChangeArrowheads="1"/>
          </p:cNvSpPr>
          <p:nvPr/>
        </p:nvSpPr>
        <p:spPr bwMode="auto">
          <a:xfrm>
            <a:off x="685800" y="5907088"/>
            <a:ext cx="77676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Upward arrow (    ) indicates regional competitiveness. *: Industry sector of jobs 2009 was less than 10. </a:t>
            </a:r>
          </a:p>
        </p:txBody>
      </p:sp>
      <p:sp>
        <p:nvSpPr>
          <p:cNvPr id="38" name="Up Arrow 37"/>
          <p:cNvSpPr/>
          <p:nvPr/>
        </p:nvSpPr>
        <p:spPr bwMode="auto">
          <a:xfrm>
            <a:off x="1822450" y="5956300"/>
            <a:ext cx="46038" cy="138113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7870825" y="2824163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7870825" y="3081338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7870825" y="3762375"/>
            <a:ext cx="46038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Placeholder 29"/>
          <p:cNvSpPr>
            <a:spLocks noGrp="1"/>
          </p:cNvSpPr>
          <p:nvPr>
            <p:ph type="body" sz="half" idx="2"/>
          </p:nvPr>
        </p:nvSpPr>
        <p:spPr>
          <a:xfrm>
            <a:off x="1617663" y="2971800"/>
            <a:ext cx="2725737" cy="914400"/>
          </a:xfrm>
        </p:spPr>
        <p:txBody>
          <a:bodyPr lIns="0" tIns="0" rIns="0" bIns="0"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Franklin Gothic Book" panose="020B0503020102020204" pitchFamily="34" charset="0"/>
              </a:rPr>
              <a:t>Overview</a:t>
            </a:r>
          </a:p>
          <a:p>
            <a:pPr eaLnBrk="1" hangingPunct="1"/>
            <a:endParaRPr lang="en-US" altLang="en-US" smtClean="0">
              <a:solidFill>
                <a:schemeClr val="tx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2467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685800" y="2947988"/>
            <a:ext cx="931863" cy="938212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01</a:t>
            </a:r>
          </a:p>
        </p:txBody>
      </p:sp>
      <p:sp>
        <p:nvSpPr>
          <p:cNvPr id="62468" name="Text Placeholder 45"/>
          <p:cNvSpPr>
            <a:spLocks noGrp="1"/>
          </p:cNvSpPr>
          <p:nvPr>
            <p:ph type="body" sz="quarter" idx="30"/>
          </p:nvPr>
        </p:nvSpPr>
        <p:spPr>
          <a:xfrm>
            <a:off x="685800" y="3862388"/>
            <a:ext cx="931863" cy="938212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02</a:t>
            </a:r>
          </a:p>
        </p:txBody>
      </p:sp>
      <p:sp>
        <p:nvSpPr>
          <p:cNvPr id="62469" name="Text Placeholder 3"/>
          <p:cNvSpPr>
            <a:spLocks noGrp="1"/>
          </p:cNvSpPr>
          <p:nvPr>
            <p:ph type="body" idx="28"/>
          </p:nvPr>
        </p:nvSpPr>
        <p:spPr>
          <a:xfrm>
            <a:off x="685800" y="690563"/>
            <a:ext cx="7772400" cy="452437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Table of contents</a:t>
            </a:r>
          </a:p>
        </p:txBody>
      </p:sp>
      <p:sp>
        <p:nvSpPr>
          <p:cNvPr id="62470" name="Text Placeholder 1"/>
          <p:cNvSpPr>
            <a:spLocks noGrp="1"/>
          </p:cNvSpPr>
          <p:nvPr>
            <p:ph type="body" sz="half" idx="29"/>
          </p:nvPr>
        </p:nvSpPr>
        <p:spPr>
          <a:xfrm>
            <a:off x="1516063" y="3886200"/>
            <a:ext cx="2725737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Target Industry Clusters</a:t>
            </a:r>
          </a:p>
        </p:txBody>
      </p:sp>
      <p:sp>
        <p:nvSpPr>
          <p:cNvPr id="62471" name="Text Placeholder 45"/>
          <p:cNvSpPr>
            <a:spLocks noGrp="1"/>
          </p:cNvSpPr>
          <p:nvPr>
            <p:ph type="body" sz="quarter" idx="30"/>
          </p:nvPr>
        </p:nvSpPr>
        <p:spPr>
          <a:xfrm>
            <a:off x="685800" y="4776788"/>
            <a:ext cx="931863" cy="938212"/>
          </a:xfrm>
        </p:spPr>
        <p:txBody>
          <a:bodyPr lIns="0" tIns="0" rIns="0" bIns="0"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03</a:t>
            </a:r>
          </a:p>
        </p:txBody>
      </p:sp>
      <p:sp>
        <p:nvSpPr>
          <p:cNvPr id="62472" name="Text Placeholder 1"/>
          <p:cNvSpPr>
            <a:spLocks noGrp="1"/>
          </p:cNvSpPr>
          <p:nvPr>
            <p:ph type="body" sz="half" idx="29"/>
          </p:nvPr>
        </p:nvSpPr>
        <p:spPr>
          <a:xfrm>
            <a:off x="1516063" y="4800600"/>
            <a:ext cx="2725737" cy="914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Industry Cluster Comparison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9337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99338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99339" name="Text Placeholder 6"/>
          <p:cNvSpPr txBox="1">
            <a:spLocks/>
          </p:cNvSpPr>
          <p:nvPr/>
        </p:nvSpPr>
        <p:spPr bwMode="auto">
          <a:xfrm>
            <a:off x="588963" y="1309688"/>
            <a:ext cx="38687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Outperformed</a:t>
            </a:r>
          </a:p>
        </p:txBody>
      </p:sp>
      <p:sp>
        <p:nvSpPr>
          <p:cNvPr id="99340" name="Content Placeholder 7"/>
          <p:cNvSpPr txBox="1">
            <a:spLocks/>
          </p:cNvSpPr>
          <p:nvPr/>
        </p:nvSpPr>
        <p:spPr bwMode="auto">
          <a:xfrm>
            <a:off x="534988" y="2038350"/>
            <a:ext cx="4240212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Truck Trailer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All Other Transportation Equipment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Railroad Rolling Stock Manufacturing</a:t>
            </a:r>
          </a:p>
        </p:txBody>
      </p:sp>
      <p:sp>
        <p:nvSpPr>
          <p:cNvPr id="99341" name="Text Placeholder 8"/>
          <p:cNvSpPr txBox="1">
            <a:spLocks/>
          </p:cNvSpPr>
          <p:nvPr/>
        </p:nvSpPr>
        <p:spPr bwMode="auto">
          <a:xfrm>
            <a:off x="5014913" y="1168400"/>
            <a:ext cx="3887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Underperformed</a:t>
            </a:r>
          </a:p>
        </p:txBody>
      </p:sp>
      <p:sp>
        <p:nvSpPr>
          <p:cNvPr id="99342" name="Content Placeholder 9"/>
          <p:cNvSpPr txBox="1">
            <a:spLocks/>
          </p:cNvSpPr>
          <p:nvPr/>
        </p:nvSpPr>
        <p:spPr bwMode="auto">
          <a:xfrm>
            <a:off x="4886325" y="2195513"/>
            <a:ext cx="3887788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Boat Building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Ship Building and Repairing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Other Motor Vehicle Parts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600">
                <a:solidFill>
                  <a:srgbClr val="000000"/>
                </a:solidFill>
                <a:latin typeface="Franklin Gothic Book" panose="020B0503020102020204" pitchFamily="34" charset="0"/>
              </a:rPr>
              <a:t>Travel Trailer and Camper Manufacturing</a:t>
            </a:r>
          </a:p>
        </p:txBody>
      </p:sp>
      <p:sp>
        <p:nvSpPr>
          <p:cNvPr id="43" name="Up Arrow 42"/>
          <p:cNvSpPr/>
          <p:nvPr/>
        </p:nvSpPr>
        <p:spPr>
          <a:xfrm rot="10800000">
            <a:off x="4886325" y="2195513"/>
            <a:ext cx="3868738" cy="3321050"/>
          </a:xfrm>
          <a:prstGeom prst="upArrow">
            <a:avLst/>
          </a:prstGeom>
          <a:solidFill>
            <a:srgbClr val="99003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>
            <a:off x="155575" y="2206625"/>
            <a:ext cx="3902075" cy="3392488"/>
          </a:xfrm>
          <a:prstGeom prst="upArrow">
            <a:avLst/>
          </a:prstGeom>
          <a:solidFill>
            <a:srgbClr val="2622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sp>
        <p:nvSpPr>
          <p:cNvPr id="99346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99347" name="TextBox 36"/>
          <p:cNvSpPr txBox="1">
            <a:spLocks noChangeArrowheads="1"/>
          </p:cNvSpPr>
          <p:nvPr/>
        </p:nvSpPr>
        <p:spPr bwMode="auto">
          <a:xfrm>
            <a:off x="685800" y="5864225"/>
            <a:ext cx="768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Electrical Contractors and Other Wiring Installation Contractors; and Other Heavy and Civil Engineering Construction industries also outperformed in the region.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Placeholder 5"/>
          <p:cNvSpPr txBox="1">
            <a:spLocks/>
          </p:cNvSpPr>
          <p:nvPr/>
        </p:nvSpPr>
        <p:spPr bwMode="auto">
          <a:xfrm>
            <a:off x="685800" y="6500813"/>
            <a:ext cx="75596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4688" y="1346200"/>
          <a:ext cx="7772400" cy="2206625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295369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</a:tblGrid>
              <a:tr h="373804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Industries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Exports 2015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($ Millions)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Jobs 2015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 per job 2015 ($)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LQ 2015</a:t>
                      </a:r>
                    </a:p>
                  </a:txBody>
                  <a:tcPr marL="9144" marR="9144" marT="9137" marB="9137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6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Motor Vehicle Parts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$230.57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791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$291,433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13.25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6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Ship Building and Repairing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$102.84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471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$218,523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11.38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6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Truck Trailer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$124.91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436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$286,699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28.54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01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Railroad Rolling Stock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$41.85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138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$304,076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11.34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4011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Travel Trailer and Camper Manufacturing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$18.44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95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$193,286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6.26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6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All Other Transportation Equipment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Manufacturing*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$13.12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$290,654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6.73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061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Boat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Building*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$0.08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&lt;10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Insf. data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0.04</a:t>
                      </a:r>
                    </a:p>
                  </a:txBody>
                  <a:tcPr marL="9525" marR="274320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01436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01437" name="TextBox 1"/>
          <p:cNvSpPr txBox="1">
            <a:spLocks noChangeArrowheads="1"/>
          </p:cNvSpPr>
          <p:nvPr/>
        </p:nvSpPr>
        <p:spPr bwMode="auto">
          <a:xfrm>
            <a:off x="671513" y="5905500"/>
            <a:ext cx="7851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Sorted similarly as the shift-share analysis slide.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sp>
        <p:nvSpPr>
          <p:cNvPr id="101439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92150" y="1362075"/>
          <a:ext cx="7759700" cy="448945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474408">
                  <a:extLst>
                    <a:ext uri="{9D8B030D-6E8A-4147-A177-3AD203B41FA5}"/>
                  </a:extLst>
                </a:gridCol>
                <a:gridCol w="1495600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  <a:gridCol w="1394846">
                  <a:extLst>
                    <a:ext uri="{9D8B030D-6E8A-4147-A177-3AD203B41FA5}"/>
                  </a:extLst>
                </a:gridCol>
              </a:tblGrid>
              <a:tr h="4241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45" marB="914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Estimated Input </a:t>
                      </a:r>
                    </a:p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($ Millions),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5" marB="914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In-Region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5" marB="914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Out of Region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45720" marR="45720" marT="9145" marB="914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Corporate, Subsidiary, and Regional Managing Offices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$35.48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0.4%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99.6%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Motor Vehicle Parts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$16.46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46.6%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53.4%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Motor Vehicle Metal Stamping**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$15.05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Iron and Steel Mills and Ferroalloy Manufacturing*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$13.79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99.0%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Machine Shops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$7.71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97.0%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Railroad Rolling Stock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$7.71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89.1%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10.9%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3142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Lessors of Nonfinancial Intangible Assets (except Copyrighted Works)*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$7.65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1.2%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98.8%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Wholesale Trade Agents and Brokers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$6.80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14.3%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85.7%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Aluminum Rolling, Drawing, and Extruding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$5.76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5.4%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94.6%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All Other Plastics Product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$5.44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6.9%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93.1%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Aluminum Sheet, Plate, and Foil Manufacturing**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$4.68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Paint and Coating Manufacturing**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$3.90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Plastics Material and Resin Manufacturing*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$3.52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Engine Equipment Manufacturing*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$3.49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  <a:tr h="267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Bolt, Nut, Screw, Rivet, and Washer Manufacturing*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$3.16 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100.0%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3508" name="Text Placeholder 5"/>
          <p:cNvSpPr txBox="1">
            <a:spLocks/>
          </p:cNvSpPr>
          <p:nvPr/>
        </p:nvSpPr>
        <p:spPr bwMode="auto">
          <a:xfrm>
            <a:off x="685800" y="6497638"/>
            <a:ext cx="75596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03516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sp>
        <p:nvSpPr>
          <p:cNvPr id="103518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103519" name="TextBox 3"/>
          <p:cNvSpPr txBox="1">
            <a:spLocks noChangeArrowheads="1"/>
          </p:cNvSpPr>
          <p:nvPr/>
        </p:nvSpPr>
        <p:spPr bwMode="auto">
          <a:xfrm>
            <a:off x="674688" y="5908675"/>
            <a:ext cx="64246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* industry sector has less than 10 jobs as calculated by EMSI; ** industry sector is not present in the region.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474" name="Chart 30"/>
          <p:cNvGraphicFramePr>
            <a:graphicFrameLocks/>
          </p:cNvGraphicFramePr>
          <p:nvPr/>
        </p:nvGraphicFramePr>
        <p:xfrm>
          <a:off x="357188" y="1195388"/>
          <a:ext cx="8509000" cy="516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7" name="Chart" r:id="rId5" imgW="8516850" imgH="5169856" progId="Excel.Chart.8">
                  <p:embed/>
                </p:oleObj>
              </mc:Choice>
              <mc:Fallback>
                <p:oleObj name="Chart" r:id="rId5" imgW="8516850" imgH="5169856" progId="Excel.Chart.8">
                  <p:embed/>
                  <p:pic>
                    <p:nvPicPr>
                      <p:cNvPr id="0" name="Chart 3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195388"/>
                        <a:ext cx="8509000" cy="5167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475" name="Text Placeholder 5"/>
          <p:cNvSpPr txBox="1">
            <a:spLocks/>
          </p:cNvSpPr>
          <p:nvPr/>
        </p:nvSpPr>
        <p:spPr bwMode="auto">
          <a:xfrm>
            <a:off x="685800" y="6489700"/>
            <a:ext cx="7559675" cy="14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5483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05484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404040"/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sp>
        <p:nvSpPr>
          <p:cNvPr id="105485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15 Inputs by Dollars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105486" name="TextBox 3"/>
          <p:cNvSpPr txBox="1">
            <a:spLocks noChangeArrowheads="1"/>
          </p:cNvSpPr>
          <p:nvPr/>
        </p:nvSpPr>
        <p:spPr bwMode="auto">
          <a:xfrm>
            <a:off x="674688" y="5908675"/>
            <a:ext cx="642461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* industry sector has less than 10 jobs as calculated by EMSI; ** industry sector is not present in the region.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00075" y="1352550"/>
          <a:ext cx="7981950" cy="4446588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157961">
                  <a:extLst>
                    <a:ext uri="{9D8B030D-6E8A-4147-A177-3AD203B41FA5}"/>
                  </a:extLst>
                </a:gridCol>
                <a:gridCol w="905323">
                  <a:extLst>
                    <a:ext uri="{9D8B030D-6E8A-4147-A177-3AD203B41FA5}"/>
                  </a:extLst>
                </a:gridCol>
                <a:gridCol w="905323">
                  <a:extLst>
                    <a:ext uri="{9D8B030D-6E8A-4147-A177-3AD203B41FA5}"/>
                  </a:extLst>
                </a:gridCol>
                <a:gridCol w="905323">
                  <a:extLst>
                    <a:ext uri="{9D8B030D-6E8A-4147-A177-3AD203B41FA5}"/>
                  </a:extLst>
                </a:gridCol>
                <a:gridCol w="2108019">
                  <a:extLst>
                    <a:ext uri="{9D8B030D-6E8A-4147-A177-3AD203B41FA5}"/>
                  </a:extLst>
                </a:gridCol>
              </a:tblGrid>
              <a:tr h="414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Occupations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1" marR="91441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% Change,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Median Hr. Earnings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Entry Level Education</a:t>
                      </a:r>
                    </a:p>
                  </a:txBody>
                  <a:tcPr marL="91441" marR="91441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8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Team Assemblers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378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41%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$15.14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76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Welders, Cutters, Solderers, and Brazers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182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$16.31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First-Line Supervisors of Production and Operating Workers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79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23%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$22.51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Welding, Soldering, and Brazing Machine Setters, Operators, and Tenders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66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12%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$16.57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2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Helpers--Production Workers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54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$10.09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2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Inspectors, Testers, Sorters, Samplers, and Weighers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53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29%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$15.22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422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Production Workers, All Other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28%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$14.34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65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Laborers and Freight, Stock, and Material Movers, Hand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46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$11.87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No formal educational credential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1683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Maintenance and Repair Workers, General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44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$15.20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Cutting, Punching, and Press Machine Setters, Operators, and Tenders, Metal and Plastic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20%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$14.62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20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Fiberglass Laminators and Fabricators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41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 </a:t>
                      </a:r>
                      <a:r>
                        <a:rPr lang="en-US" sz="1000" b="0" i="0" u="none" strike="noStrike" dirty="0" smtClean="0">
                          <a:effectLst/>
                          <a:latin typeface="Franklin Gothic Book" panose="020B0503020102020204" pitchFamily="34" charset="0"/>
                        </a:rPr>
                        <a:t>-2%</a:t>
                      </a:r>
                      <a:endParaRPr lang="en-US" sz="1000" b="0" i="0" u="none" strike="noStrike" dirty="0"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$11.88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33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Multiple Machine Tool Setters, Operators, and Tenders, Metal and Plastic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27%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$15.50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796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Assemblers and Fabricators, All Other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42%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$13.46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Computer-Controlled Machine Tool Operators, Metal and Plastic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36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$18.10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275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Machinists</a:t>
                      </a:r>
                    </a:p>
                  </a:txBody>
                  <a:tcPr marL="9526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25%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$15.49</a:t>
                      </a:r>
                    </a:p>
                  </a:txBody>
                  <a:tcPr marL="9526" marR="27434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High school diploma or equivalent</a:t>
                      </a:r>
                    </a:p>
                  </a:txBody>
                  <a:tcPr marL="91448" marR="9526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7620" name="TextBox 24"/>
          <p:cNvSpPr txBox="1">
            <a:spLocks noChangeArrowheads="1"/>
          </p:cNvSpPr>
          <p:nvPr/>
        </p:nvSpPr>
        <p:spPr bwMode="auto">
          <a:xfrm>
            <a:off x="663575" y="5832475"/>
            <a:ext cx="8007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SOC (Standard Occupation Classification) 5-digit occupations are included by jobs in 2015. Extended proprietors include estimates for underreported self employment, proprietorships, trusts, partnerships and cooperatives. </a:t>
            </a:r>
          </a:p>
        </p:txBody>
      </p:sp>
      <p:sp>
        <p:nvSpPr>
          <p:cNvPr id="107621" name="Text Placeholder 5"/>
          <p:cNvSpPr txBox="1">
            <a:spLocks/>
          </p:cNvSpPr>
          <p:nvPr/>
        </p:nvSpPr>
        <p:spPr bwMode="auto">
          <a:xfrm>
            <a:off x="677863" y="6494463"/>
            <a:ext cx="7559675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3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07629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Transportation Equipment Manufacturing</a:t>
            </a:r>
          </a:p>
        </p:txBody>
      </p:sp>
      <p:sp>
        <p:nvSpPr>
          <p:cNvPr id="107631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Occupations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4675" y="2940050"/>
            <a:ext cx="4872038" cy="29464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03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cluster comparisons </a:t>
            </a:r>
            <a:endParaRPr sz="660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957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26125" y="3170238"/>
            <a:ext cx="2620963" cy="18716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Agribusiness, Food Processing and Technology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Transportation and Logistics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Transportation Equipment Manufacturing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94388" y="3840163"/>
            <a:ext cx="21383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94388" y="4303713"/>
            <a:ext cx="21383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Placeholder 6"/>
          <p:cNvSpPr txBox="1">
            <a:spLocks/>
          </p:cNvSpPr>
          <p:nvPr/>
        </p:nvSpPr>
        <p:spPr bwMode="auto">
          <a:xfrm>
            <a:off x="1854200" y="6551613"/>
            <a:ext cx="64373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Source: EMSI </a:t>
            </a:r>
            <a:r>
              <a:rPr lang="en-US" altLang="en-US" sz="800" dirty="0" smtClean="0">
                <a:solidFill>
                  <a:srgbClr val="404040"/>
                </a:solidFill>
                <a:latin typeface="Franklin Gothic Book" panose="020B0503020102020204" pitchFamily="34" charset="0"/>
              </a:rPr>
              <a:t>2017.3 </a:t>
            </a:r>
            <a:r>
              <a:rPr lang="en-US" altLang="en-US" sz="800" dirty="0">
                <a:solidFill>
                  <a:srgbClr val="404040"/>
                </a:solidFill>
                <a:latin typeface="Franklin Gothic Book" panose="020B0503020102020204" pitchFamily="34" charset="0"/>
              </a:rPr>
              <a:t>(QCEW Employees, Non-QCEW Employees, Self-Employed, and Extended Proprietors); Industry cluster definitions by PCRD</a:t>
            </a:r>
          </a:p>
        </p:txBody>
      </p:sp>
      <p:sp>
        <p:nvSpPr>
          <p:cNvPr id="104452" name="Rectangle 9"/>
          <p:cNvSpPr>
            <a:spLocks noChangeArrowheads="1"/>
          </p:cNvSpPr>
          <p:nvPr/>
        </p:nvSpPr>
        <p:spPr bwMode="auto">
          <a:xfrm>
            <a:off x="2001838" y="6210300"/>
            <a:ext cx="1230312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4453" name="Rectangle 4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4454" name="Rectangle 4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19788" y="6218238"/>
            <a:ext cx="1230312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4456" name="Rectangle 51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04457" name="Rectangle 52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298451" y="6156696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04459" name="TextBox 56"/>
          <p:cNvSpPr txBox="1">
            <a:spLocks noChangeArrowheads="1"/>
          </p:cNvSpPr>
          <p:nvPr/>
        </p:nvSpPr>
        <p:spPr bwMode="auto">
          <a:xfrm>
            <a:off x="3298825" y="63103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dirty="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03</a:t>
            </a:r>
          </a:p>
        </p:txBody>
      </p:sp>
      <p:sp>
        <p:nvSpPr>
          <p:cNvPr id="104460" name="Rectangle 57"/>
          <p:cNvSpPr>
            <a:spLocks noChangeArrowheads="1"/>
          </p:cNvSpPr>
          <p:nvPr/>
        </p:nvSpPr>
        <p:spPr bwMode="auto">
          <a:xfrm>
            <a:off x="5922963" y="6223000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19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208B9C"/>
                </a:solidFill>
              </a:rPr>
              <a:t>Industry Clusters: Components to Assess</a:t>
            </a:r>
            <a:endParaRPr lang="en-US" altLang="en-US" sz="1800" dirty="0" smtClean="0">
              <a:solidFill>
                <a:srgbClr val="208B9C"/>
              </a:solidFill>
            </a:endParaRPr>
          </a:p>
        </p:txBody>
      </p:sp>
      <p:graphicFrame>
        <p:nvGraphicFramePr>
          <p:cNvPr id="21" name="Content Placeholder 14"/>
          <p:cNvGraphicFramePr>
            <a:graphicFrameLocks/>
          </p:cNvGraphicFramePr>
          <p:nvPr>
            <p:extLst/>
          </p:nvPr>
        </p:nvGraphicFramePr>
        <p:xfrm>
          <a:off x="685800" y="1157495"/>
          <a:ext cx="7772399" cy="4650091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307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1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1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161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6196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3" marR="91433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Agribusiness,</a:t>
                      </a:r>
                      <a:r>
                        <a:rPr lang="en-US" sz="1600" b="0" i="0" u="none" strike="noStrike" baseline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 Food Processing and Technology </a:t>
                      </a:r>
                      <a:endParaRPr lang="en-US" sz="16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Transportation and Logistics</a:t>
                      </a:r>
                    </a:p>
                  </a:txBody>
                  <a:tcPr marL="9143" marR="9143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Transportation Equipment Manufacturing</a:t>
                      </a:r>
                      <a:endParaRPr lang="en-US" sz="16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3" marR="9143" marT="9148" marB="914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pPr algn="l"/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Regional Performance, 2009-2015</a:t>
                      </a:r>
                    </a:p>
                    <a:p>
                      <a:pPr algn="l"/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(Shift-share analysis)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+49</a:t>
                      </a:r>
                    </a:p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(positive value)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-413</a:t>
                      </a:r>
                    </a:p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(negative value)</a:t>
                      </a: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+100</a:t>
                      </a:r>
                    </a:p>
                    <a:p>
                      <a:pPr algn="ctr">
                        <a:tabLst>
                          <a:tab pos="973138" algn="l"/>
                        </a:tabLst>
                      </a:pPr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(positive value)</a:t>
                      </a: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988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Franklin Gothic Book" panose="020B0503020102020204" pitchFamily="34" charset="0"/>
                        </a:rPr>
                        <a:t>Export value, 2015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973138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$1,699,072,738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73138" algn="l"/>
                        </a:tabLst>
                        <a:defRPr/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$321,688,785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973138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$531,815,936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988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latin typeface="Franklin Gothic Book" panose="020B0503020102020204" pitchFamily="34" charset="0"/>
                        </a:rPr>
                        <a:t>Leakage, 2015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973138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$899,309,429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973138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$178,563,679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tabLst>
                          <a:tab pos="973138" algn="l"/>
                        </a:tabLst>
                      </a:pP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$297,173,292</a:t>
                      </a:r>
                    </a:p>
                  </a:txBody>
                  <a:tcPr marL="9525" marR="9525" marT="9523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8825"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Number of establishments, 2015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481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182884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192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182884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23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182884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9886"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Contribution by counties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Franklin Gothic Book" panose="020B0503020102020204" pitchFamily="34" charset="0"/>
                        </a:rPr>
                        <a:t>6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Franklin Gothic Book" panose="020B0503020102020204" pitchFamily="34" charset="0"/>
                        </a:rPr>
                        <a:t>6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Franklin Gothic Book" panose="020B0503020102020204" pitchFamily="34" charset="0"/>
                        </a:rPr>
                        <a:t>6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7763"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Business</a:t>
                      </a:r>
                      <a:r>
                        <a:rPr lang="en-US" sz="1400" b="0" baseline="0" smtClean="0">
                          <a:latin typeface="Franklin Gothic Book" panose="020B0503020102020204" pitchFamily="34" charset="0"/>
                        </a:rPr>
                        <a:t> input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 smtClean="0">
                          <a:solidFill>
                            <a:schemeClr val="tx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Seek input from businesses on how they can strengthen their connections to the key clusters, especially providing products and services now being imported from outside the region.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9886">
                <a:tc>
                  <a:txBody>
                    <a:bodyPr/>
                    <a:lstStyle/>
                    <a:p>
                      <a:r>
                        <a:rPr lang="en-US" sz="1400" b="0" smtClean="0">
                          <a:latin typeface="Franklin Gothic Book" panose="020B0503020102020204" pitchFamily="34" charset="0"/>
                        </a:rPr>
                        <a:t>Resident’s value</a:t>
                      </a:r>
                      <a:endParaRPr lang="en-US" sz="1400" b="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400" dirty="0" smtClean="0">
                          <a:latin typeface="Franklin Gothic Book" panose="020B0503020102020204" pitchFamily="34" charset="0"/>
                        </a:rPr>
                        <a:t>Review Ci</a:t>
                      </a:r>
                      <a:r>
                        <a:rPr lang="en-US" sz="1400" baseline="0" dirty="0" smtClean="0">
                          <a:latin typeface="Franklin Gothic Book" panose="020B0503020102020204" pitchFamily="34" charset="0"/>
                        </a:rPr>
                        <a:t>vic Forum Input from Residents</a:t>
                      </a:r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Franklin Gothic Book" panose="020B0503020102020204" pitchFamily="34" charset="0"/>
                      </a:endParaRPr>
                    </a:p>
                  </a:txBody>
                  <a:tcPr marL="91442" marR="91442" marT="45709" marB="45709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27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Placeholder 6"/>
          <p:cNvSpPr txBox="1">
            <a:spLocks/>
          </p:cNvSpPr>
          <p:nvPr/>
        </p:nvSpPr>
        <p:spPr bwMode="auto">
          <a:xfrm>
            <a:off x="1854200" y="6551613"/>
            <a:ext cx="64373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404040"/>
                </a:solidFill>
                <a:latin typeface="Franklin Gothic Book" panose="020B0503020102020204" pitchFamily="34" charset="0"/>
              </a:rPr>
              <a:t>Source: EMSI 2017.3 (QCEW Employees, Non-QCEW Employees, Self-Employed, and Extended Proprietors); Industry cluster definitions by PCRD</a:t>
            </a:r>
          </a:p>
        </p:txBody>
      </p:sp>
      <p:sp>
        <p:nvSpPr>
          <p:cNvPr id="111619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1620" name="Rectangle 4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1621" name="Rectangle 4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19788" y="6218238"/>
            <a:ext cx="1230312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1623" name="Rectangle 51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1624" name="Rectangle 52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03446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1626" name="TextBox 56"/>
          <p:cNvSpPr txBox="1">
            <a:spLocks noChangeArrowheads="1"/>
          </p:cNvSpPr>
          <p:nvPr/>
        </p:nvSpPr>
        <p:spPr bwMode="auto">
          <a:xfrm>
            <a:off x="3303588" y="63230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03</a:t>
            </a:r>
          </a:p>
        </p:txBody>
      </p:sp>
      <p:sp>
        <p:nvSpPr>
          <p:cNvPr id="111627" name="Rectangle 57"/>
          <p:cNvSpPr>
            <a:spLocks noChangeArrowheads="1"/>
          </p:cNvSpPr>
          <p:nvPr/>
        </p:nvSpPr>
        <p:spPr bwMode="auto">
          <a:xfrm>
            <a:off x="5922963" y="6223000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1628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Agribusiness, Food Processing and Technology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5475" y="733425"/>
            <a:ext cx="4446588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Contribution by Counties (Jobs, 2015)</a:t>
            </a:r>
          </a:p>
        </p:txBody>
      </p:sp>
      <p:pic>
        <p:nvPicPr>
          <p:cNvPr id="1116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3232" r="24956" b="3670"/>
          <a:stretch>
            <a:fillRect/>
          </a:stretch>
        </p:blipFill>
        <p:spPr bwMode="auto">
          <a:xfrm>
            <a:off x="4702175" y="928688"/>
            <a:ext cx="36703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TextBox 4"/>
          <p:cNvSpPr txBox="1">
            <a:spLocks noChangeArrowheads="1"/>
          </p:cNvSpPr>
          <p:nvPr/>
        </p:nvSpPr>
        <p:spPr bwMode="auto">
          <a:xfrm>
            <a:off x="5408613" y="25701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2,710</a:t>
            </a:r>
          </a:p>
        </p:txBody>
      </p:sp>
      <p:sp>
        <p:nvSpPr>
          <p:cNvPr id="111632" name="TextBox 32"/>
          <p:cNvSpPr txBox="1">
            <a:spLocks noChangeArrowheads="1"/>
          </p:cNvSpPr>
          <p:nvPr/>
        </p:nvSpPr>
        <p:spPr bwMode="auto">
          <a:xfrm>
            <a:off x="6564313" y="1835150"/>
            <a:ext cx="70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2,143</a:t>
            </a:r>
          </a:p>
        </p:txBody>
      </p:sp>
      <p:sp>
        <p:nvSpPr>
          <p:cNvPr id="111633" name="TextBox 36"/>
          <p:cNvSpPr txBox="1">
            <a:spLocks noChangeArrowheads="1"/>
          </p:cNvSpPr>
          <p:nvPr/>
        </p:nvSpPr>
        <p:spPr bwMode="auto">
          <a:xfrm>
            <a:off x="7354888" y="2570163"/>
            <a:ext cx="71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1,735</a:t>
            </a:r>
          </a:p>
        </p:txBody>
      </p:sp>
      <p:sp>
        <p:nvSpPr>
          <p:cNvPr id="111634" name="TextBox 38"/>
          <p:cNvSpPr txBox="1">
            <a:spLocks noChangeArrowheads="1"/>
          </p:cNvSpPr>
          <p:nvPr/>
        </p:nvSpPr>
        <p:spPr bwMode="auto">
          <a:xfrm>
            <a:off x="6119813" y="3632200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1,394</a:t>
            </a:r>
          </a:p>
        </p:txBody>
      </p:sp>
      <p:sp>
        <p:nvSpPr>
          <p:cNvPr id="111635" name="TextBox 39"/>
          <p:cNvSpPr txBox="1">
            <a:spLocks noChangeArrowheads="1"/>
          </p:cNvSpPr>
          <p:nvPr/>
        </p:nvSpPr>
        <p:spPr bwMode="auto">
          <a:xfrm>
            <a:off x="5176838" y="5368925"/>
            <a:ext cx="7096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1,303</a:t>
            </a:r>
          </a:p>
        </p:txBody>
      </p:sp>
      <p:sp>
        <p:nvSpPr>
          <p:cNvPr id="111636" name="TextBox 40"/>
          <p:cNvSpPr txBox="1">
            <a:spLocks noChangeArrowheads="1"/>
          </p:cNvSpPr>
          <p:nvPr/>
        </p:nvSpPr>
        <p:spPr bwMode="auto">
          <a:xfrm>
            <a:off x="6064250" y="5065713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Placeholder 6"/>
          <p:cNvSpPr txBox="1">
            <a:spLocks/>
          </p:cNvSpPr>
          <p:nvPr/>
        </p:nvSpPr>
        <p:spPr bwMode="auto">
          <a:xfrm>
            <a:off x="1854200" y="6551613"/>
            <a:ext cx="64373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404040"/>
                </a:solidFill>
                <a:latin typeface="Franklin Gothic Book" panose="020B0503020102020204" pitchFamily="34" charset="0"/>
              </a:rPr>
              <a:t>Source: EMSI 2017.3 (QCEW Employees, Non-QCEW Employees, Self-Employed, and Extended Proprietors); Industry cluster definitions by PCRD</a:t>
            </a:r>
          </a:p>
        </p:txBody>
      </p:sp>
      <p:sp>
        <p:nvSpPr>
          <p:cNvPr id="11366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3668" name="Rectangle 4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3669" name="Rectangle 4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19788" y="6218238"/>
            <a:ext cx="1230312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3671" name="Rectangle 51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3672" name="Rectangle 52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03446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3674" name="TextBox 56"/>
          <p:cNvSpPr txBox="1">
            <a:spLocks noChangeArrowheads="1"/>
          </p:cNvSpPr>
          <p:nvPr/>
        </p:nvSpPr>
        <p:spPr bwMode="auto">
          <a:xfrm>
            <a:off x="3303588" y="63230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03</a:t>
            </a:r>
          </a:p>
        </p:txBody>
      </p:sp>
      <p:sp>
        <p:nvSpPr>
          <p:cNvPr id="113675" name="Rectangle 57"/>
          <p:cNvSpPr>
            <a:spLocks noChangeArrowheads="1"/>
          </p:cNvSpPr>
          <p:nvPr/>
        </p:nvSpPr>
        <p:spPr bwMode="auto">
          <a:xfrm>
            <a:off x="5922963" y="6223000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3676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Transportation and Logistics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25475" y="733425"/>
            <a:ext cx="45942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Contribution by Counties (Jobs,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2015)</a:t>
            </a: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367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3232" r="24956" b="3670"/>
          <a:stretch>
            <a:fillRect/>
          </a:stretch>
        </p:blipFill>
        <p:spPr bwMode="auto">
          <a:xfrm>
            <a:off x="4702175" y="928688"/>
            <a:ext cx="36703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9" name="TextBox 31"/>
          <p:cNvSpPr txBox="1">
            <a:spLocks noChangeArrowheads="1"/>
          </p:cNvSpPr>
          <p:nvPr/>
        </p:nvSpPr>
        <p:spPr bwMode="auto">
          <a:xfrm>
            <a:off x="5408613" y="2570163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496</a:t>
            </a:r>
          </a:p>
        </p:txBody>
      </p:sp>
      <p:sp>
        <p:nvSpPr>
          <p:cNvPr id="113680" name="TextBox 32"/>
          <p:cNvSpPr txBox="1">
            <a:spLocks noChangeArrowheads="1"/>
          </p:cNvSpPr>
          <p:nvPr/>
        </p:nvSpPr>
        <p:spPr bwMode="auto">
          <a:xfrm>
            <a:off x="6564313" y="1835150"/>
            <a:ext cx="709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1,351</a:t>
            </a:r>
          </a:p>
        </p:txBody>
      </p:sp>
      <p:sp>
        <p:nvSpPr>
          <p:cNvPr id="113681" name="TextBox 36"/>
          <p:cNvSpPr txBox="1">
            <a:spLocks noChangeArrowheads="1"/>
          </p:cNvSpPr>
          <p:nvPr/>
        </p:nvSpPr>
        <p:spPr bwMode="auto">
          <a:xfrm>
            <a:off x="7354888" y="2570163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578</a:t>
            </a:r>
          </a:p>
        </p:txBody>
      </p:sp>
      <p:sp>
        <p:nvSpPr>
          <p:cNvPr id="113682" name="TextBox 38"/>
          <p:cNvSpPr txBox="1">
            <a:spLocks noChangeArrowheads="1"/>
          </p:cNvSpPr>
          <p:nvPr/>
        </p:nvSpPr>
        <p:spPr bwMode="auto">
          <a:xfrm>
            <a:off x="6119813" y="3632200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340</a:t>
            </a:r>
          </a:p>
        </p:txBody>
      </p:sp>
      <p:sp>
        <p:nvSpPr>
          <p:cNvPr id="113683" name="TextBox 39"/>
          <p:cNvSpPr txBox="1">
            <a:spLocks noChangeArrowheads="1"/>
          </p:cNvSpPr>
          <p:nvPr/>
        </p:nvSpPr>
        <p:spPr bwMode="auto">
          <a:xfrm>
            <a:off x="5176838" y="536892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412</a:t>
            </a:r>
          </a:p>
        </p:txBody>
      </p:sp>
      <p:sp>
        <p:nvSpPr>
          <p:cNvPr id="113684" name="TextBox 53"/>
          <p:cNvSpPr txBox="1">
            <a:spLocks noChangeArrowheads="1"/>
          </p:cNvSpPr>
          <p:nvPr/>
        </p:nvSpPr>
        <p:spPr bwMode="auto">
          <a:xfrm>
            <a:off x="6064250" y="5065713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Placeholder 6"/>
          <p:cNvSpPr txBox="1">
            <a:spLocks/>
          </p:cNvSpPr>
          <p:nvPr/>
        </p:nvSpPr>
        <p:spPr bwMode="auto">
          <a:xfrm>
            <a:off x="1854200" y="6551613"/>
            <a:ext cx="6437313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404040"/>
                </a:solidFill>
                <a:latin typeface="Franklin Gothic Book" panose="020B0503020102020204" pitchFamily="34" charset="0"/>
              </a:rPr>
              <a:t>Source: EMSI 2017.3 (QCEW Employees, Non-QCEW Employees, Self-Employed, and Extended Proprietors); Industry cluster definitions by PCRD</a:t>
            </a:r>
          </a:p>
        </p:txBody>
      </p:sp>
      <p:sp>
        <p:nvSpPr>
          <p:cNvPr id="115715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5716" name="Rectangle 4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5717" name="Rectangle 4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919788" y="6218238"/>
            <a:ext cx="1230312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15719" name="Rectangle 51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5720" name="Rectangle 52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303446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15722" name="TextBox 56"/>
          <p:cNvSpPr txBox="1">
            <a:spLocks noChangeArrowheads="1"/>
          </p:cNvSpPr>
          <p:nvPr/>
        </p:nvSpPr>
        <p:spPr bwMode="auto">
          <a:xfrm>
            <a:off x="3303588" y="63230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03</a:t>
            </a:r>
          </a:p>
        </p:txBody>
      </p:sp>
      <p:sp>
        <p:nvSpPr>
          <p:cNvPr id="115723" name="Rectangle 57"/>
          <p:cNvSpPr>
            <a:spLocks noChangeArrowheads="1"/>
          </p:cNvSpPr>
          <p:nvPr/>
        </p:nvSpPr>
        <p:spPr bwMode="auto">
          <a:xfrm>
            <a:off x="5922963" y="6223000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5724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Transportation Equipment Manufacturing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25475" y="733425"/>
            <a:ext cx="4445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Contribution by Counties (Jobs,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2015)</a:t>
            </a: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1572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9" t="3232" r="24956" b="3670"/>
          <a:stretch>
            <a:fillRect/>
          </a:stretch>
        </p:blipFill>
        <p:spPr bwMode="auto">
          <a:xfrm>
            <a:off x="4702175" y="928688"/>
            <a:ext cx="3670300" cy="499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727" name="TextBox 31"/>
          <p:cNvSpPr txBox="1">
            <a:spLocks noChangeArrowheads="1"/>
          </p:cNvSpPr>
          <p:nvPr/>
        </p:nvSpPr>
        <p:spPr bwMode="auto">
          <a:xfrm>
            <a:off x="5408613" y="2570163"/>
            <a:ext cx="536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669</a:t>
            </a:r>
          </a:p>
        </p:txBody>
      </p:sp>
      <p:sp>
        <p:nvSpPr>
          <p:cNvPr id="115728" name="TextBox 32"/>
          <p:cNvSpPr txBox="1">
            <a:spLocks noChangeArrowheads="1"/>
          </p:cNvSpPr>
          <p:nvPr/>
        </p:nvSpPr>
        <p:spPr bwMode="auto">
          <a:xfrm>
            <a:off x="6564313" y="1835150"/>
            <a:ext cx="5349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433</a:t>
            </a:r>
          </a:p>
        </p:txBody>
      </p:sp>
      <p:sp>
        <p:nvSpPr>
          <p:cNvPr id="115729" name="TextBox 36"/>
          <p:cNvSpPr txBox="1">
            <a:spLocks noChangeArrowheads="1"/>
          </p:cNvSpPr>
          <p:nvPr/>
        </p:nvSpPr>
        <p:spPr bwMode="auto">
          <a:xfrm>
            <a:off x="7354888" y="25701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15730" name="TextBox 38"/>
          <p:cNvSpPr txBox="1">
            <a:spLocks noChangeArrowheads="1"/>
          </p:cNvSpPr>
          <p:nvPr/>
        </p:nvSpPr>
        <p:spPr bwMode="auto">
          <a:xfrm>
            <a:off x="6119813" y="3632200"/>
            <a:ext cx="4175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15731" name="TextBox 39"/>
          <p:cNvSpPr txBox="1">
            <a:spLocks noChangeArrowheads="1"/>
          </p:cNvSpPr>
          <p:nvPr/>
        </p:nvSpPr>
        <p:spPr bwMode="auto">
          <a:xfrm>
            <a:off x="5176838" y="5368925"/>
            <a:ext cx="534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343</a:t>
            </a:r>
          </a:p>
        </p:txBody>
      </p:sp>
      <p:sp>
        <p:nvSpPr>
          <p:cNvPr id="115732" name="TextBox 53"/>
          <p:cNvSpPr txBox="1">
            <a:spLocks noChangeArrowheads="1"/>
          </p:cNvSpPr>
          <p:nvPr/>
        </p:nvSpPr>
        <p:spPr bwMode="auto">
          <a:xfrm>
            <a:off x="6064250" y="5065713"/>
            <a:ext cx="534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471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6275" y="2940050"/>
            <a:ext cx="4587875" cy="2946400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</a:rPr>
              <a:t>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715000" y="2603500"/>
            <a:ext cx="0" cy="18288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516" name="Text Placeholder 4"/>
          <p:cNvSpPr>
            <a:spLocks noGrp="1"/>
          </p:cNvSpPr>
          <p:nvPr>
            <p:ph type="body" sz="quarter" idx="10"/>
          </p:nvPr>
        </p:nvSpPr>
        <p:spPr bwMode="auto">
          <a:xfrm>
            <a:off x="5919788" y="2071688"/>
            <a:ext cx="2733675" cy="27463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Dunklin County, MO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Mississippi County, MO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New Madrid County, MO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Pemiscot County, MO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Scott County, MO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Stoddard County, MO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919788" y="2408238"/>
            <a:ext cx="2300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919788" y="2908300"/>
            <a:ext cx="2300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919788" y="3408363"/>
            <a:ext cx="2300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919788" y="3908425"/>
            <a:ext cx="2300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19788" y="4408488"/>
            <a:ext cx="23002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660400" y="1423988"/>
            <a:ext cx="3460750" cy="4570412"/>
          </a:xfrm>
          <a:prstGeom prst="rect">
            <a:avLst/>
          </a:prstGeom>
          <a:pattFill prst="dk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228600" tIns="228600" rIns="228600" bIns="2286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66563" name="Text Placeholder 4"/>
          <p:cNvSpPr>
            <a:spLocks noGrp="1"/>
          </p:cNvSpPr>
          <p:nvPr>
            <p:ph type="body" idx="28"/>
          </p:nvPr>
        </p:nvSpPr>
        <p:spPr bwMode="auto">
          <a:xfrm>
            <a:off x="660400" y="469900"/>
            <a:ext cx="7772400" cy="45243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Overview</a:t>
            </a:r>
          </a:p>
        </p:txBody>
      </p:sp>
      <p:sp>
        <p:nvSpPr>
          <p:cNvPr id="66564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5" name="Rectangle 4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6" name="Rectangle 4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7" name="Rectangle 49"/>
          <p:cNvSpPr>
            <a:spLocks noChangeArrowheads="1"/>
          </p:cNvSpPr>
          <p:nvPr/>
        </p:nvSpPr>
        <p:spPr bwMode="auto">
          <a:xfrm>
            <a:off x="5919788" y="6218238"/>
            <a:ext cx="1230312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6568" name="Rectangle 50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Franklin Gothic Book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5800" y="6165890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54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08B9C"/>
                </a:solidFill>
                <a:latin typeface="Franklin Gothic Book"/>
              </a:endParaRPr>
            </a:p>
          </p:txBody>
        </p:sp>
        <p:sp>
          <p:nvSpPr>
            <p:cNvPr id="55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208B9C"/>
                </a:solidFill>
                <a:latin typeface="Franklin Gothic Book"/>
              </a:endParaRPr>
            </a:p>
          </p:txBody>
        </p:sp>
      </p:grpSp>
      <p:sp>
        <p:nvSpPr>
          <p:cNvPr id="66571" name="TextBox 55"/>
          <p:cNvSpPr txBox="1">
            <a:spLocks noChangeArrowheads="1"/>
          </p:cNvSpPr>
          <p:nvPr/>
        </p:nvSpPr>
        <p:spPr bwMode="auto">
          <a:xfrm>
            <a:off x="685800" y="6288088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>
                <a:solidFill>
                  <a:srgbClr val="4E854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Aft>
                <a:spcPts val="600"/>
              </a:spcAft>
              <a:buFont typeface="Arial" panose="020B0604020202020204" pitchFamily="34" charset="0"/>
              <a:buChar char="​"/>
              <a:defRPr sz="14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1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lnSpc>
                <a:spcPct val="110000"/>
              </a:lnSpc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4pPr>
            <a:lvl5pPr marL="2057400" indent="-2286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100">
                <a:solidFill>
                  <a:srgbClr val="848484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01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57225" y="771525"/>
            <a:ext cx="8228013" cy="8382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Bootheel Synergy, MO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38188" y="1439863"/>
            <a:ext cx="3382962" cy="4062412"/>
          </a:xfrm>
          <a:prstGeom prst="rect">
            <a:avLst/>
          </a:prstGeom>
          <a:noFill/>
        </p:spPr>
        <p:txBody>
          <a:bodyPr lIns="0" tIns="0" rIns="0">
            <a:sp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The Bootheel Synergy Region is comprised of 6 Missouri counties. Interstate I-55 passes through the region and connects to St. Louis in the north and Memphis in the south. I-57 connects to I-55 through Mississippi County. Major railroads include BNSF and UP. Mississippi River waterway forms the eastern boundary of the region. 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Dunklin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Mississippi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New Madrid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Pemiscot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Scott</a:t>
            </a:r>
          </a:p>
          <a:p>
            <a:pPr marL="577850" indent="-285750" eaLnBrk="1" fontAlgn="auto" hangingPunct="1">
              <a:spcBef>
                <a:spcPts val="0"/>
              </a:spcBef>
              <a:spcAft>
                <a:spcPts val="0"/>
              </a:spcAft>
              <a:buClr>
                <a:srgbClr val="208B9C"/>
              </a:buClr>
              <a:buSzPct val="115000"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3020102020204" pitchFamily="34" charset="0"/>
              </a:rPr>
              <a:t>Stoddard</a:t>
            </a:r>
          </a:p>
        </p:txBody>
      </p:sp>
      <p:grpSp>
        <p:nvGrpSpPr>
          <p:cNvPr id="66574" name="Group 11"/>
          <p:cNvGrpSpPr>
            <a:grpSpLocks/>
          </p:cNvGrpSpPr>
          <p:nvPr/>
        </p:nvGrpSpPr>
        <p:grpSpPr bwMode="auto">
          <a:xfrm>
            <a:off x="4483100" y="1616075"/>
            <a:ext cx="3863975" cy="4186238"/>
            <a:chOff x="4413186" y="1892213"/>
            <a:chExt cx="3863692" cy="4185932"/>
          </a:xfrm>
        </p:grpSpPr>
        <p:pic>
          <p:nvPicPr>
            <p:cNvPr id="6657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9" t="3232" r="24956" b="3670"/>
            <a:stretch>
              <a:fillRect/>
            </a:stretch>
          </p:blipFill>
          <p:spPr bwMode="auto">
            <a:xfrm>
              <a:off x="6182071" y="3226880"/>
              <a:ext cx="2094807" cy="2851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76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3186" y="1892213"/>
              <a:ext cx="1427227" cy="103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9" name="Straight Connector 28"/>
            <p:cNvCxnSpPr/>
            <p:nvPr/>
          </p:nvCxnSpPr>
          <p:spPr>
            <a:xfrm flipH="1" flipV="1">
              <a:off x="5678331" y="2684318"/>
              <a:ext cx="1903273" cy="5778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5459272" y="2870042"/>
              <a:ext cx="722259" cy="3147783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76275" y="2940050"/>
            <a:ext cx="4587875" cy="294640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02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660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target industry clusters </a:t>
            </a:r>
          </a:p>
        </p:txBody>
      </p:sp>
      <p:sp>
        <p:nvSpPr>
          <p:cNvPr id="686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18188" y="3425825"/>
            <a:ext cx="2620962" cy="27463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Agribusiness, Food Processing and Technology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Transportation and Logistics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altLang="en-US" sz="1600">
                <a:solidFill>
                  <a:srgbClr val="208B9C"/>
                </a:solidFill>
              </a:rPr>
              <a:t>Transportation Equipment Manufacturing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altLang="en-US" sz="1600">
              <a:solidFill>
                <a:srgbClr val="208B9C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94388" y="4098925"/>
            <a:ext cx="21383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94388" y="4605338"/>
            <a:ext cx="2138362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61975" y="47625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altLang="en-US" sz="3650" b="1" dirty="0" smtClean="0">
                <a:solidFill>
                  <a:srgbClr val="208B9C"/>
                </a:solidFill>
                <a:latin typeface="Franklin Gothic Medium" panose="020B0603020102020204" pitchFamily="34" charset="0"/>
              </a:rPr>
              <a:t>Regional Job Growth: </a:t>
            </a:r>
            <a:r>
              <a:rPr lang="en-US" altLang="en-US" sz="3200" b="1" dirty="0" smtClean="0">
                <a:solidFill>
                  <a:srgbClr val="208B9C"/>
                </a:solidFill>
                <a:latin typeface="Franklin Gothic Medium" panose="020B0603020102020204" pitchFamily="34" charset="0"/>
              </a:rPr>
              <a:t/>
            </a:r>
            <a:br>
              <a:rPr lang="en-US" altLang="en-US" sz="3200" b="1" dirty="0" smtClean="0">
                <a:solidFill>
                  <a:srgbClr val="208B9C"/>
                </a:solidFill>
                <a:latin typeface="Franklin Gothic Medium" panose="020B0603020102020204" pitchFamily="34" charset="0"/>
              </a:rPr>
            </a:br>
            <a:r>
              <a:rPr lang="en-US" altLang="en-US" sz="1700" b="1" i="1" dirty="0" smtClean="0">
                <a:latin typeface="Franklin Gothic Medium" panose="020B0603020102020204" pitchFamily="34" charset="0"/>
              </a:rPr>
              <a:t>Three Key Components of the Shift-Share Analysis</a:t>
            </a:r>
            <a:endParaRPr lang="en-US" altLang="en-US" sz="1700" i="1" dirty="0" smtClean="0">
              <a:latin typeface="Franklin Gothic Medium" panose="020B06030201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076979" y="1002499"/>
          <a:ext cx="4945344" cy="4891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84750" y="3017838"/>
            <a:ext cx="3606800" cy="1201737"/>
          </a:xfrm>
          <a:prstGeom prst="rect">
            <a:avLst/>
          </a:prstGeom>
          <a:solidFill>
            <a:srgbClr val="F2F2F2"/>
          </a:solidFill>
          <a:ln w="19050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Franklin Gothic Book" panose="020B0503020102020204" pitchFamily="34" charset="0"/>
              </a:rPr>
              <a:t>Share of regional industry growth explained by the growth of the specific industry sector at the national level</a:t>
            </a:r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4984750" y="1560513"/>
            <a:ext cx="3606800" cy="1200150"/>
          </a:xfrm>
          <a:prstGeom prst="rect">
            <a:avLst/>
          </a:prstGeom>
          <a:solidFill>
            <a:srgbClr val="F2F2F2"/>
          </a:solidFill>
          <a:ln w="19050">
            <a:solidFill>
              <a:srgbClr val="208B9C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latin typeface="Franklin Gothic Book" panose="020B0503020102020204" pitchFamily="34" charset="0"/>
              </a:rPr>
              <a:t>Explains how much of the regional industry’s growth is explained by the overall growth of the national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4750" y="4476750"/>
            <a:ext cx="3589338" cy="1200150"/>
          </a:xfrm>
          <a:prstGeom prst="rect">
            <a:avLst/>
          </a:prstGeom>
          <a:solidFill>
            <a:srgbClr val="F2F2F2"/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Franklin Gothic Book" panose="020B0503020102020204" pitchFamily="34" charset="0"/>
              </a:rPr>
              <a:t>Explains how much of the change in a given industry is due to some unique competitive advantage that the region possesses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1513" y="1279525"/>
            <a:ext cx="1928812" cy="1354138"/>
          </a:xfrm>
          <a:prstGeom prst="rect">
            <a:avLst/>
          </a:prstGeom>
          <a:solidFill>
            <a:srgbClr val="F2F2F2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Expected Change</a:t>
            </a:r>
            <a:endParaRPr lang="en-US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sum of the industrial mix and the national growth effects</a:t>
            </a: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313238"/>
            <a:ext cx="1787525" cy="1600200"/>
          </a:xfrm>
          <a:prstGeom prst="rect">
            <a:avLst/>
          </a:prstGeom>
          <a:solidFill>
            <a:srgbClr val="F2F2F2"/>
          </a:solidFill>
          <a:ln w="19050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Note: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calculations ensure no double counting of job change effects from national to regional levels</a:t>
            </a:r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0672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70673" name="Text Placeholder 5"/>
          <p:cNvSpPr txBox="1">
            <a:spLocks/>
          </p:cNvSpPr>
          <p:nvPr/>
        </p:nvSpPr>
        <p:spPr bwMode="auto">
          <a:xfrm>
            <a:off x="685800" y="6524625"/>
            <a:ext cx="75596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Website, </a:t>
            </a:r>
            <a:r>
              <a:rPr lang="en-US" altLang="en-US" sz="800">
                <a:solidFill>
                  <a:srgbClr val="000000"/>
                </a:solidFill>
                <a:latin typeface="Franklin Gothic Book" panose="020B0503020102020204" pitchFamily="34" charset="0"/>
                <a:hlinkClick r:id="rId8"/>
              </a:rPr>
              <a:t>http://www.economicmodeling.com/2011/12/05/understanding-shift-share-2/</a:t>
            </a:r>
            <a:r>
              <a:rPr lang="en-US" altLang="en-US" sz="800">
                <a:solidFill>
                  <a:srgbClr val="000000"/>
                </a:solidFill>
                <a:latin typeface="Franklin Gothic Book" panose="020B05030201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2713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72714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Agribusiness, Food Processing and Technology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9450" y="1344613"/>
          <a:ext cx="7767638" cy="4529137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2556933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68451">
                  <a:extLst>
                    <a:ext uri="{9D8B030D-6E8A-4147-A177-3AD203B41FA5}"/>
                  </a:extLst>
                </a:gridCol>
                <a:gridCol w="829322">
                  <a:extLst>
                    <a:ext uri="{9D8B030D-6E8A-4147-A177-3AD203B41FA5}"/>
                  </a:extLst>
                </a:gridCol>
                <a:gridCol w="907580">
                  <a:extLst>
                    <a:ext uri="{9D8B030D-6E8A-4147-A177-3AD203B41FA5}"/>
                  </a:extLst>
                </a:gridCol>
              </a:tblGrid>
              <a:tr h="55161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Industries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182880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Jobs 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National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1400"/>
                        </a:lnSpc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Industry Trend, 2009-2015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Cumulative Expected Growth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Actual Job Growth, 2009-2015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Regional Performance, 2009-2015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16369"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A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B</a:t>
                      </a:r>
                      <a:endParaRPr lang="en-US" sz="1300" b="0" i="0" u="none" strike="noStrike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</a:endParaRP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C=A+B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</a:rPr>
                        <a:t>D-C</a:t>
                      </a:r>
                    </a:p>
                  </a:txBody>
                  <a:tcPr marL="9144" marR="9144" marT="9135" marB="9135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Crop Production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5,390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-386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316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Ice Cream and Frozen Dessert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878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-70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81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Poultry Processing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-84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Supplies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709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294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and Garden Machinery and Equipment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Labor Contractors and Crew Leaders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43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Cotton Ginning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-41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-35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Animal Production and Aquaculture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276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-46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-141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-134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Soil Preparation, Planting, and Cultivating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52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Grain and Field Bean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37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Management Services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Rice Milling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-227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-261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Animal Food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9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Postharvest Crop Activities (except Cotton Ginning)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-43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-56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Soybean and Other Oilseed Processing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17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2375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Machinery and Equipment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-16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-22</a:t>
                      </a:r>
                    </a:p>
                  </a:txBody>
                  <a:tcPr marL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72862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 (Regional Performance) by 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  <p:sp>
        <p:nvSpPr>
          <p:cNvPr id="72863" name="TextBox 36"/>
          <p:cNvSpPr txBox="1">
            <a:spLocks noChangeArrowheads="1"/>
          </p:cNvSpPr>
          <p:nvPr/>
        </p:nvSpPr>
        <p:spPr bwMode="auto">
          <a:xfrm>
            <a:off x="685800" y="5907088"/>
            <a:ext cx="77676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Upward arrow (    ) indicates regional competitiveness. </a:t>
            </a:r>
          </a:p>
        </p:txBody>
      </p:sp>
      <p:sp>
        <p:nvSpPr>
          <p:cNvPr id="38" name="Up Arrow 37"/>
          <p:cNvSpPr/>
          <p:nvPr/>
        </p:nvSpPr>
        <p:spPr bwMode="auto">
          <a:xfrm>
            <a:off x="1822450" y="5956300"/>
            <a:ext cx="46038" cy="138113"/>
          </a:xfrm>
          <a:prstGeom prst="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Up Arrow 29"/>
          <p:cNvSpPr/>
          <p:nvPr/>
        </p:nvSpPr>
        <p:spPr>
          <a:xfrm>
            <a:off x="7847013" y="3100388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Up Arrow 22"/>
          <p:cNvSpPr/>
          <p:nvPr/>
        </p:nvSpPr>
        <p:spPr>
          <a:xfrm>
            <a:off x="7847013" y="2598738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Up Arrow 31"/>
          <p:cNvSpPr/>
          <p:nvPr/>
        </p:nvSpPr>
        <p:spPr>
          <a:xfrm>
            <a:off x="7847013" y="3365500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Up Arrow 30"/>
          <p:cNvSpPr/>
          <p:nvPr/>
        </p:nvSpPr>
        <p:spPr>
          <a:xfrm>
            <a:off x="7847013" y="4483100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Up Arrow 24"/>
          <p:cNvSpPr/>
          <p:nvPr/>
        </p:nvSpPr>
        <p:spPr>
          <a:xfrm>
            <a:off x="7847013" y="2387600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Up Arrow 25"/>
          <p:cNvSpPr/>
          <p:nvPr/>
        </p:nvSpPr>
        <p:spPr>
          <a:xfrm>
            <a:off x="7847013" y="2824163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Up Arrow 27"/>
          <p:cNvSpPr/>
          <p:nvPr/>
        </p:nvSpPr>
        <p:spPr>
          <a:xfrm>
            <a:off x="7847013" y="4926013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Up Arrow 32"/>
          <p:cNvSpPr/>
          <p:nvPr/>
        </p:nvSpPr>
        <p:spPr>
          <a:xfrm>
            <a:off x="7847013" y="5462588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Up Arrow 33"/>
          <p:cNvSpPr/>
          <p:nvPr/>
        </p:nvSpPr>
        <p:spPr>
          <a:xfrm>
            <a:off x="7847013" y="4259263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Up Arrow 34"/>
          <p:cNvSpPr/>
          <p:nvPr/>
        </p:nvSpPr>
        <p:spPr>
          <a:xfrm>
            <a:off x="7847013" y="2176463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Up Arrow 35"/>
          <p:cNvSpPr/>
          <p:nvPr/>
        </p:nvSpPr>
        <p:spPr>
          <a:xfrm>
            <a:off x="7847013" y="4033838"/>
            <a:ext cx="46037" cy="136525"/>
          </a:xfrm>
          <a:prstGeom prst="upArrow">
            <a:avLst/>
          </a:prstGeom>
          <a:solidFill>
            <a:schemeClr val="accent6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4761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74762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sp>
        <p:nvSpPr>
          <p:cNvPr id="74763" name="Text Placeholder 6"/>
          <p:cNvSpPr txBox="1">
            <a:spLocks/>
          </p:cNvSpPr>
          <p:nvPr/>
        </p:nvSpPr>
        <p:spPr bwMode="auto">
          <a:xfrm>
            <a:off x="588963" y="1309688"/>
            <a:ext cx="38687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Outperformed</a:t>
            </a:r>
          </a:p>
        </p:txBody>
      </p:sp>
      <p:sp>
        <p:nvSpPr>
          <p:cNvPr id="74764" name="Content Placeholder 7"/>
          <p:cNvSpPr txBox="1">
            <a:spLocks/>
          </p:cNvSpPr>
          <p:nvPr/>
        </p:nvSpPr>
        <p:spPr bwMode="auto">
          <a:xfrm>
            <a:off x="693738" y="2549525"/>
            <a:ext cx="424021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Crop Production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Supplies Merchant Wholesalers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Ice Cream and Frozen Dessert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Soil Preparation, Planting, and Cultivating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Labor Contractors and Crew Leaders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Grain and Field Bean Merchant Wholesalers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Management Services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Poultry Processing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Other Animal Food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and Garden Machinery and Equipment Merchant Wholesalers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Soybean and Other Oilseed Processing</a:t>
            </a:r>
          </a:p>
        </p:txBody>
      </p:sp>
      <p:sp>
        <p:nvSpPr>
          <p:cNvPr id="74765" name="Text Placeholder 8"/>
          <p:cNvSpPr txBox="1">
            <a:spLocks/>
          </p:cNvSpPr>
          <p:nvPr/>
        </p:nvSpPr>
        <p:spPr bwMode="auto">
          <a:xfrm>
            <a:off x="5014913" y="1168400"/>
            <a:ext cx="38877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6858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287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3716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28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86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43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004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000">
                <a:solidFill>
                  <a:srgbClr val="208B9C"/>
                </a:solidFill>
                <a:latin typeface="Franklin Gothic Demi Cond" panose="020B0706030402020204" pitchFamily="34" charset="0"/>
              </a:rPr>
              <a:t>Industries that Underperformed</a:t>
            </a:r>
          </a:p>
        </p:txBody>
      </p:sp>
      <p:sp>
        <p:nvSpPr>
          <p:cNvPr id="74766" name="Content Placeholder 9"/>
          <p:cNvSpPr txBox="1">
            <a:spLocks/>
          </p:cNvSpPr>
          <p:nvPr/>
        </p:nvSpPr>
        <p:spPr bwMode="auto">
          <a:xfrm>
            <a:off x="5072063" y="2206625"/>
            <a:ext cx="3887787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Farm Machinery and Equipment Manufacturing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Cotton Ginning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Postharvest Crop Activities (except Cotton Ginning)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Animal Production and Aquaculture</a:t>
            </a:r>
          </a:p>
          <a:p>
            <a:pPr eaLnBrk="1" fontAlgn="t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en-US" sz="1400">
                <a:solidFill>
                  <a:srgbClr val="000000"/>
                </a:solidFill>
                <a:latin typeface="Franklin Gothic Book" panose="020B0503020102020204" pitchFamily="34" charset="0"/>
              </a:rPr>
              <a:t>Rice Milling</a:t>
            </a:r>
          </a:p>
        </p:txBody>
      </p:sp>
      <p:sp>
        <p:nvSpPr>
          <p:cNvPr id="43" name="Up Arrow 42"/>
          <p:cNvSpPr/>
          <p:nvPr/>
        </p:nvSpPr>
        <p:spPr>
          <a:xfrm rot="10800000">
            <a:off x="4886325" y="2195513"/>
            <a:ext cx="3868738" cy="3321050"/>
          </a:xfrm>
          <a:prstGeom prst="upArrow">
            <a:avLst/>
          </a:prstGeom>
          <a:solidFill>
            <a:srgbClr val="99003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4" name="Up Arrow 43"/>
          <p:cNvSpPr/>
          <p:nvPr/>
        </p:nvSpPr>
        <p:spPr>
          <a:xfrm>
            <a:off x="155575" y="2217738"/>
            <a:ext cx="3902075" cy="3392487"/>
          </a:xfrm>
          <a:prstGeom prst="upArrow">
            <a:avLst/>
          </a:prstGeom>
          <a:solidFill>
            <a:srgbClr val="262261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01663" y="557213"/>
            <a:ext cx="7886700" cy="896937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Agribusiness, Food Processing and Technology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4770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Shift-Share Analysis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Placeholder 5"/>
          <p:cNvSpPr txBox="1">
            <a:spLocks/>
          </p:cNvSpPr>
          <p:nvPr/>
        </p:nvSpPr>
        <p:spPr bwMode="auto">
          <a:xfrm>
            <a:off x="685800" y="6513513"/>
            <a:ext cx="7559675" cy="13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863" indent="-16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46075" indent="-1762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8032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604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7176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174875" indent="-1762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​"/>
            </a:pPr>
            <a:r>
              <a:rPr lang="en-US" altLang="en-US" sz="800">
                <a:solidFill>
                  <a:srgbClr val="7F7F7F"/>
                </a:solidFill>
                <a:latin typeface="Franklin Gothic Book" panose="020B0503020102020204" pitchFamily="34" charset="0"/>
              </a:rPr>
              <a:t>Source: EMSI Class of Worker 2017.3 (QCEW, non-QCEW, self-employed and extended proprietors). </a:t>
            </a:r>
          </a:p>
        </p:txBody>
      </p:sp>
      <p:graphicFrame>
        <p:nvGraphicFramePr>
          <p:cNvPr id="27" name="Content Placeholder 14"/>
          <p:cNvGraphicFramePr>
            <a:graphicFrameLocks noGrp="1"/>
          </p:cNvGraphicFramePr>
          <p:nvPr>
            <p:ph sz="quarter" idx="15"/>
          </p:nvPr>
        </p:nvGraphicFramePr>
        <p:xfrm>
          <a:off x="674688" y="1346200"/>
          <a:ext cx="7772400" cy="4533900"/>
        </p:xfrm>
        <a:graphic>
          <a:graphicData uri="http://schemas.openxmlformats.org/drawingml/2006/table">
            <a:tbl>
              <a:tblPr firstRow="1">
                <a:tableStyleId>{74C1A8A3-306A-4EB7-A6B1-4F7E0EB9C5D6}</a:tableStyleId>
              </a:tblPr>
              <a:tblGrid>
                <a:gridCol w="3295369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  <a:gridCol w="1119258">
                  <a:extLst>
                    <a:ext uri="{9D8B030D-6E8A-4147-A177-3AD203B41FA5}"/>
                  </a:extLst>
                </a:gridCol>
              </a:tblGrid>
              <a:tr h="37382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Industries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182880" marR="9144" marT="9138" marB="913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Exports 2015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($ Millions)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8" marB="913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Jobs 2015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8" marB="913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ts val="1400"/>
                        </a:lnSpc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Export per job 2015 ($)</a:t>
                      </a:r>
                      <a:endParaRPr lang="en-US" sz="1300" b="0" i="0" u="none" strike="noStrike" kern="1200" dirty="0">
                        <a:solidFill>
                          <a:srgbClr val="208B9C"/>
                        </a:solidFill>
                        <a:effectLst/>
                        <a:latin typeface="Franklin Gothic Demi Cond" panose="020B0706030402020204" pitchFamily="34" charset="0"/>
                        <a:ea typeface="+mn-ea"/>
                        <a:cs typeface="+mn-cs"/>
                      </a:endParaRPr>
                    </a:p>
                  </a:txBody>
                  <a:tcPr marL="9144" marR="9144" marT="9138" marB="913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 kern="1200" dirty="0" smtClean="0">
                          <a:solidFill>
                            <a:srgbClr val="208B9C"/>
                          </a:solidFill>
                          <a:effectLst/>
                          <a:latin typeface="Franklin Gothic Demi Cond" panose="020B0706030402020204" pitchFamily="34" charset="0"/>
                          <a:ea typeface="+mn-ea"/>
                          <a:cs typeface="+mn-cs"/>
                        </a:rPr>
                        <a:t>LQ 2015</a:t>
                      </a:r>
                    </a:p>
                  </a:txBody>
                  <a:tcPr marL="9144" marR="9144" marT="9138" marB="9138" anchor="ctr"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Crop Production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$515.76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5,390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$95,690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9.15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Ice Cream and Frozen Dessert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$360.16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878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$410,387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103.42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Poultry Processing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$215.89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$262,490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9.19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Supplies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$101.53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709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$143,252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14.76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31427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and Garden Machinery and Equipment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$77.32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511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$151,198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11.93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Labor Contractors and Crew Leaders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$0.85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354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$2,400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2.73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Cotton Ginning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$15.63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$48,460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83.44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Animal Production and Aquaculture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$36.38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276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$131,981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0.60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Soil Preparation, Planting, and Cultivating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$2.49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265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$9,385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8.60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Grain and Field Bean Merchant Wholesalers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$28.77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222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$129,543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10.15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Management Services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$6.09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131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$46,612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10.00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Rice Milling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$66.27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86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$774,523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45.02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Other Animal Food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$156.29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$2,336,720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4.82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Postharvest Crop Activities (except Cotton Ginning)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$0.07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63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$1,072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Soybean and Other Oilseed Processing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$26.38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$817,459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9.60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  <a:tr h="2563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Farm Machinery and Equipment Manufacturing</a:t>
                      </a:r>
                    </a:p>
                  </a:txBody>
                  <a:tcPr marL="9525" marR="9525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$8.99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32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$279,483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 dirty="0">
                          <a:effectLst/>
                          <a:latin typeface="Franklin Gothic Book" panose="020B0503020102020204" pitchFamily="34" charset="0"/>
                        </a:rPr>
                        <a:t>1.24</a:t>
                      </a:r>
                    </a:p>
                  </a:txBody>
                  <a:tcPr marL="9525" marR="274320" marT="952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922963" y="6221413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993900" y="6218238"/>
            <a:ext cx="1230313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3035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611688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7229475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85800" y="6218238"/>
            <a:ext cx="1228725" cy="66675"/>
          </a:xfrm>
          <a:prstGeom prst="rect">
            <a:avLst/>
          </a:prstGeom>
          <a:solidFill>
            <a:srgbClr val="D1D3D4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520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994551" y="6165851"/>
            <a:ext cx="1229008" cy="119062"/>
            <a:chOff x="685800" y="6165890"/>
            <a:chExt cx="1229008" cy="119062"/>
          </a:xfrm>
          <a:solidFill>
            <a:srgbClr val="208B9C"/>
          </a:solidFill>
        </p:grpSpPr>
        <p:sp>
          <p:nvSpPr>
            <p:cNvPr id="29" name="Rectangle 9"/>
            <p:cNvSpPr>
              <a:spLocks noChangeArrowheads="1"/>
            </p:cNvSpPr>
            <p:nvPr/>
          </p:nvSpPr>
          <p:spPr bwMode="auto">
            <a:xfrm>
              <a:off x="685800" y="6218276"/>
              <a:ext cx="1229008" cy="66675"/>
            </a:xfrm>
            <a:prstGeom prst="rect">
              <a:avLst/>
            </a:pr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685800" y="6165890"/>
              <a:ext cx="223907" cy="119062"/>
            </a:xfrm>
            <a:custGeom>
              <a:avLst/>
              <a:gdLst>
                <a:gd name="T0" fmla="*/ 0 w 126"/>
                <a:gd name="T1" fmla="*/ 67 h 67"/>
                <a:gd name="T2" fmla="*/ 63 w 126"/>
                <a:gd name="T3" fmla="*/ 0 h 67"/>
                <a:gd name="T4" fmla="*/ 126 w 126"/>
                <a:gd name="T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67">
                  <a:moveTo>
                    <a:pt x="0" y="67"/>
                  </a:moveTo>
                  <a:lnTo>
                    <a:pt x="63" y="0"/>
                  </a:lnTo>
                  <a:lnTo>
                    <a:pt x="126" y="67"/>
                  </a:lnTo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520" dirty="0"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76914" name="TextBox 25"/>
          <p:cNvSpPr txBox="1">
            <a:spLocks noChangeArrowheads="1"/>
          </p:cNvSpPr>
          <p:nvPr/>
        </p:nvSpPr>
        <p:spPr bwMode="auto">
          <a:xfrm>
            <a:off x="1993900" y="6284913"/>
            <a:ext cx="12287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>
                <a:solidFill>
                  <a:srgbClr val="208B9C"/>
                </a:solidFill>
                <a:latin typeface="Franklin Gothic Demi Cond" panose="020B0706030402020204" pitchFamily="34" charset="0"/>
              </a:rPr>
              <a:t>section 02</a:t>
            </a:r>
          </a:p>
        </p:txBody>
      </p:sp>
      <p:sp>
        <p:nvSpPr>
          <p:cNvPr id="76915" name="TextBox 1"/>
          <p:cNvSpPr txBox="1">
            <a:spLocks noChangeArrowheads="1"/>
          </p:cNvSpPr>
          <p:nvPr/>
        </p:nvSpPr>
        <p:spPr bwMode="auto">
          <a:xfrm>
            <a:off x="671513" y="5905500"/>
            <a:ext cx="78517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900">
                <a:solidFill>
                  <a:srgbClr val="595959"/>
                </a:solidFill>
                <a:latin typeface="Franklin Gothic Book" panose="020B0503020102020204" pitchFamily="34" charset="0"/>
              </a:rPr>
              <a:t>Note: Sorted similarly as the shift-share analysis slide.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01663" y="557213"/>
            <a:ext cx="78867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 panose="020B0503020102020204" pitchFamily="34" charset="0"/>
              </a:rPr>
              <a:t>Agribusiness, Food Processing and Technology</a:t>
            </a:r>
            <a:endParaRPr lang="en-US" sz="3000" dirty="0">
              <a:solidFill>
                <a:schemeClr val="tx1">
                  <a:lumMod val="75000"/>
                  <a:lumOff val="2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6917" name="Text Placeholder 4"/>
          <p:cNvSpPr>
            <a:spLocks noGrp="1"/>
          </p:cNvSpPr>
          <p:nvPr>
            <p:ph type="body" idx="28"/>
          </p:nvPr>
        </p:nvSpPr>
        <p:spPr>
          <a:xfrm>
            <a:off x="600075" y="447675"/>
            <a:ext cx="7772400" cy="45243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rgbClr val="208B9C"/>
                </a:solidFill>
              </a:rPr>
              <a:t>Top Industry Sectors</a:t>
            </a:r>
            <a:endParaRPr lang="en-US" altLang="en-US" sz="1800" smtClean="0">
              <a:solidFill>
                <a:srgbClr val="208B9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8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7F7F7F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phisticated Busines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bg2">
              <a:lumMod val="50000"/>
            </a:schemeClr>
          </a:fgClr>
          <a:bgClr>
            <a:schemeClr val="bg2">
              <a:lumMod val="65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Custom 28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7F7F7F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28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7F7F7F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Custom 28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7F7F7F"/>
      </a:accent1>
      <a:accent2>
        <a:srgbClr val="C0504D"/>
      </a:accent2>
      <a:accent3>
        <a:srgbClr val="9BBB59"/>
      </a:accent3>
      <a:accent4>
        <a:srgbClr val="8064A2"/>
      </a:accent4>
      <a:accent5>
        <a:srgbClr val="7F7F7F"/>
      </a:accent5>
      <a:accent6>
        <a:srgbClr val="F79646"/>
      </a:accent6>
      <a:hlink>
        <a:srgbClr val="7F7F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ophisticated Business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ophisticated Business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pattFill prst="dkUpDiag">
          <a:fgClr>
            <a:schemeClr val="bg2">
              <a:lumMod val="50000"/>
            </a:schemeClr>
          </a:fgClr>
          <a:bgClr>
            <a:schemeClr val="bg2">
              <a:lumMod val="65000"/>
            </a:schemeClr>
          </a:bgClr>
        </a:pattFill>
        <a:ln>
          <a:noFill/>
        </a:ln>
      </a:spPr>
      <a:bodyPr wrap="none" lIns="228600" tIns="228600" rIns="228600" bIns="228600" rtlCol="0" anchor="ctr">
        <a:noAutofit/>
      </a:bodyPr>
      <a:lstStyle>
        <a:defPPr algn="ctr">
          <a:defRPr sz="1400" dirty="0" smtClean="0">
            <a:solidFill>
              <a:schemeClr val="bg1"/>
            </a:solidFill>
            <a:latin typeface="Franklin Gothic Demi Cond" panose="020B07060304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20000"/>
          </a:lnSpc>
          <a:defRPr dirty="0">
            <a:solidFill>
              <a:schemeClr val="tx2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4513</TotalTime>
  <Words>4003</Words>
  <Application>Microsoft Office PowerPoint</Application>
  <PresentationFormat>On-screen Show (4:3)</PresentationFormat>
  <Paragraphs>1241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Calibri</vt:lpstr>
      <vt:lpstr>Arial</vt:lpstr>
      <vt:lpstr>Franklin Gothic Book</vt:lpstr>
      <vt:lpstr>Wingdings</vt:lpstr>
      <vt:lpstr>Franklin Gothic Demi Cond</vt:lpstr>
      <vt:lpstr>Adobe Arabic</vt:lpstr>
      <vt:lpstr>Adobe Song Std L</vt:lpstr>
      <vt:lpstr>Franklin Gothic Medium</vt:lpstr>
      <vt:lpstr>Times New Roman</vt:lpstr>
      <vt:lpstr>1_Office Theme</vt:lpstr>
      <vt:lpstr>Sophisticated Business</vt:lpstr>
      <vt:lpstr>2_Office Theme</vt:lpstr>
      <vt:lpstr>3_Office Theme</vt:lpstr>
      <vt:lpstr>4_Office Theme</vt:lpstr>
      <vt:lpstr>1_Sophisticated Business</vt:lpstr>
      <vt:lpstr>Microsoft Excel Chart</vt:lpstr>
      <vt:lpstr>PowerPoint Presentation</vt:lpstr>
      <vt:lpstr>PowerPoint Presentation</vt:lpstr>
      <vt:lpstr>PowerPoint Presentation</vt:lpstr>
      <vt:lpstr>Bootheel Synergy, MO</vt:lpstr>
      <vt:lpstr>PowerPoint Presentation</vt:lpstr>
      <vt:lpstr>Regional Job Growth:  Three Key Components of the Shift-Share Analysis</vt:lpstr>
      <vt:lpstr>Agribusiness, Food Processing and Technology</vt:lpstr>
      <vt:lpstr>Agribusiness, Food Processing and Technology</vt:lpstr>
      <vt:lpstr>PowerPoint Presentation</vt:lpstr>
      <vt:lpstr>PowerPoint Presentation</vt:lpstr>
      <vt:lpstr>PowerPoint Presentation</vt:lpstr>
      <vt:lpstr>PowerPoint Presentation</vt:lpstr>
      <vt:lpstr>Transportation and Logistics</vt:lpstr>
      <vt:lpstr>Transportation and Logistics</vt:lpstr>
      <vt:lpstr>PowerPoint Presentation</vt:lpstr>
      <vt:lpstr>PowerPoint Presentation</vt:lpstr>
      <vt:lpstr>PowerPoint Presentation</vt:lpstr>
      <vt:lpstr>PowerPoint Presentation</vt:lpstr>
      <vt:lpstr>Transportation Equipment Manufacturing</vt:lpstr>
      <vt:lpstr>Transportation Equipment Manufacturing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 - AgIT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Kumar, Indraneel</dc:creator>
  <cp:lastModifiedBy>agecon</cp:lastModifiedBy>
  <cp:revision>694</cp:revision>
  <dcterms:created xsi:type="dcterms:W3CDTF">2016-04-18T15:05:11Z</dcterms:created>
  <dcterms:modified xsi:type="dcterms:W3CDTF">2017-10-04T15:45:24Z</dcterms:modified>
</cp:coreProperties>
</file>