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3" r:id="rId2"/>
    <p:sldMasterId id="2147483717" r:id="rId3"/>
    <p:sldMasterId id="2147483974" r:id="rId4"/>
  </p:sldMasterIdLst>
  <p:notesMasterIdLst>
    <p:notesMasterId r:id="rId42"/>
  </p:notesMasterIdLst>
  <p:sldIdLst>
    <p:sldId id="297" r:id="rId5"/>
    <p:sldId id="258" r:id="rId6"/>
    <p:sldId id="268" r:id="rId7"/>
    <p:sldId id="353" r:id="rId8"/>
    <p:sldId id="261" r:id="rId9"/>
    <p:sldId id="270" r:id="rId10"/>
    <p:sldId id="262" r:id="rId11"/>
    <p:sldId id="271" r:id="rId12"/>
    <p:sldId id="290" r:id="rId13"/>
    <p:sldId id="264" r:id="rId14"/>
    <p:sldId id="298" r:id="rId15"/>
    <p:sldId id="266" r:id="rId16"/>
    <p:sldId id="318" r:id="rId17"/>
    <p:sldId id="319" r:id="rId18"/>
    <p:sldId id="320" r:id="rId19"/>
    <p:sldId id="321" r:id="rId20"/>
    <p:sldId id="322" r:id="rId21"/>
    <p:sldId id="323" r:id="rId22"/>
    <p:sldId id="347" r:id="rId23"/>
    <p:sldId id="348" r:id="rId24"/>
    <p:sldId id="349" r:id="rId25"/>
    <p:sldId id="350" r:id="rId26"/>
    <p:sldId id="351" r:id="rId27"/>
    <p:sldId id="352" r:id="rId28"/>
    <p:sldId id="359" r:id="rId29"/>
    <p:sldId id="360" r:id="rId30"/>
    <p:sldId id="361" r:id="rId31"/>
    <p:sldId id="362" r:id="rId32"/>
    <p:sldId id="363" r:id="rId33"/>
    <p:sldId id="364" r:id="rId34"/>
    <p:sldId id="354" r:id="rId35"/>
    <p:sldId id="355" r:id="rId36"/>
    <p:sldId id="356" r:id="rId37"/>
    <p:sldId id="357" r:id="rId38"/>
    <p:sldId id="365" r:id="rId39"/>
    <p:sldId id="358" r:id="rId40"/>
    <p:sldId id="366"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5328">
          <p15:clr>
            <a:srgbClr val="A4A3A4"/>
          </p15:clr>
        </p15:guide>
        <p15:guide id="3" orient="horz" pos="408">
          <p15:clr>
            <a:srgbClr val="A4A3A4"/>
          </p15:clr>
        </p15:guide>
        <p15:guide id="4" orient="horz" pos="4104">
          <p15:clr>
            <a:srgbClr val="A4A3A4"/>
          </p15:clr>
        </p15:guide>
        <p15:guide id="5" pos="2640">
          <p15:clr>
            <a:srgbClr val="A4A3A4"/>
          </p15:clr>
        </p15:guide>
        <p15:guide id="6" orient="horz" pos="739">
          <p15:clr>
            <a:srgbClr val="A4A3A4"/>
          </p15:clr>
        </p15:guide>
        <p15:guide id="7" orient="horz" pos="853">
          <p15:clr>
            <a:srgbClr val="A4A3A4"/>
          </p15:clr>
        </p15:guide>
        <p15:guide id="8" orient="horz" pos="1200">
          <p15:clr>
            <a:srgbClr val="A4A3A4"/>
          </p15:clr>
        </p15:guide>
        <p15:guide id="9" pos="424">
          <p15:clr>
            <a:srgbClr val="A4A3A4"/>
          </p15:clr>
        </p15:guide>
        <p15:guide id="10" orient="horz" pos="3336">
          <p15:clr>
            <a:srgbClr val="A4A3A4"/>
          </p15:clr>
        </p15:guide>
        <p15:guide id="11" pos="50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B9C"/>
    <a:srgbClr val="E4E4E4"/>
    <a:srgbClr val="7C7C7C"/>
    <a:srgbClr val="59595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942" y="102"/>
      </p:cViewPr>
      <p:guideLst>
        <p:guide orient="horz" pos="3657"/>
        <p:guide pos="5328"/>
        <p:guide orient="horz" pos="408"/>
        <p:guide orient="horz" pos="4104"/>
        <p:guide pos="2640"/>
        <p:guide orient="horz" pos="739"/>
        <p:guide orient="horz" pos="853"/>
        <p:guide orient="horz" pos="1200"/>
        <p:guide pos="424"/>
        <p:guide orient="horz" pos="3336"/>
        <p:guide pos="507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7B244-DF25-4877-8BF1-8025D8CEF84C}" type="doc">
      <dgm:prSet loTypeId="urn:microsoft.com/office/officeart/2009/layout/CircleArrowProcess" loCatId="cycle" qsTypeId="urn:microsoft.com/office/officeart/2005/8/quickstyle/simple4" qsCatId="simple" csTypeId="urn:microsoft.com/office/officeart/2005/8/colors/accent1_2" csCatId="accent1" phldr="1"/>
      <dgm:spPr/>
      <dgm:t>
        <a:bodyPr/>
        <a:lstStyle/>
        <a:p>
          <a:endParaRPr lang="en-US"/>
        </a:p>
      </dgm:t>
    </dgm:pt>
    <dgm:pt modelId="{7050EDEA-1978-499E-850A-79874B21B267}">
      <dgm:prSet phldrT="[Text]" custT="1"/>
      <dgm:spPr/>
      <dgm:t>
        <a:bodyPr/>
        <a:lstStyle/>
        <a:p>
          <a:r>
            <a:rPr lang="en-US" sz="1600" dirty="0" smtClean="0">
              <a:latin typeface="Franklin Gothic Book" panose="020B0503020102020204" pitchFamily="34" charset="0"/>
            </a:rPr>
            <a:t>National Growth Effect</a:t>
          </a:r>
          <a:endParaRPr lang="en-US" sz="1600" dirty="0">
            <a:latin typeface="Franklin Gothic Book" panose="020B0503020102020204" pitchFamily="34" charset="0"/>
          </a:endParaRPr>
        </a:p>
      </dgm:t>
    </dgm:pt>
    <dgm:pt modelId="{EB571CBB-9D46-4AC7-86E7-06A1BD2C61AB}" type="parTrans" cxnId="{05CFBFDD-9FF2-4D02-A62C-38BCA8466049}">
      <dgm:prSet/>
      <dgm:spPr/>
      <dgm:t>
        <a:bodyPr/>
        <a:lstStyle/>
        <a:p>
          <a:endParaRPr lang="en-US"/>
        </a:p>
      </dgm:t>
    </dgm:pt>
    <dgm:pt modelId="{5099AC8D-DA6A-4389-8AF5-0EA694784E62}" type="sibTrans" cxnId="{05CFBFDD-9FF2-4D02-A62C-38BCA8466049}">
      <dgm:prSet/>
      <dgm:spPr/>
      <dgm:t>
        <a:bodyPr/>
        <a:lstStyle/>
        <a:p>
          <a:endParaRPr lang="en-US"/>
        </a:p>
      </dgm:t>
    </dgm:pt>
    <dgm:pt modelId="{C11CF09F-65CF-4E02-854B-AD3A8B31A52B}">
      <dgm:prSet phldrT="[Text]" custT="1"/>
      <dgm:spPr/>
      <dgm:t>
        <a:bodyPr/>
        <a:lstStyle/>
        <a:p>
          <a:r>
            <a:rPr lang="en-US" sz="1600" dirty="0" smtClean="0">
              <a:latin typeface="Franklin Gothic Book" panose="020B0503020102020204" pitchFamily="34" charset="0"/>
            </a:rPr>
            <a:t>Industrial Mix Effect </a:t>
          </a:r>
          <a:endParaRPr lang="en-US" sz="1600" dirty="0">
            <a:latin typeface="Franklin Gothic Book" panose="020B0503020102020204" pitchFamily="34" charset="0"/>
          </a:endParaRPr>
        </a:p>
      </dgm:t>
    </dgm:pt>
    <dgm:pt modelId="{33C569A5-1E09-4EC9-A893-29432B01F6C0}" type="parTrans" cxnId="{8714944C-0ED6-4384-846A-45C5695F4341}">
      <dgm:prSet/>
      <dgm:spPr/>
      <dgm:t>
        <a:bodyPr/>
        <a:lstStyle/>
        <a:p>
          <a:endParaRPr lang="en-US"/>
        </a:p>
      </dgm:t>
    </dgm:pt>
    <dgm:pt modelId="{CB3BA620-1528-46B3-98E1-7871D7F6BD11}" type="sibTrans" cxnId="{8714944C-0ED6-4384-846A-45C5695F4341}">
      <dgm:prSet/>
      <dgm:spPr/>
      <dgm:t>
        <a:bodyPr/>
        <a:lstStyle/>
        <a:p>
          <a:endParaRPr lang="en-US"/>
        </a:p>
      </dgm:t>
    </dgm:pt>
    <dgm:pt modelId="{5F3187B3-A8DA-4647-B7F2-B7391D611933}">
      <dgm:prSet phldrT="[Text]" custT="1"/>
      <dgm:spPr/>
      <dgm:t>
        <a:bodyPr/>
        <a:lstStyle/>
        <a:p>
          <a:r>
            <a:rPr lang="en-US" sz="1600" dirty="0" smtClean="0">
              <a:latin typeface="Franklin Gothic Book" panose="020B0503020102020204" pitchFamily="34" charset="0"/>
            </a:rPr>
            <a:t>Regional Competitive Effect</a:t>
          </a:r>
          <a:endParaRPr lang="en-US" sz="1600" dirty="0">
            <a:latin typeface="Franklin Gothic Book" panose="020B0503020102020204" pitchFamily="34" charset="0"/>
          </a:endParaRPr>
        </a:p>
      </dgm:t>
    </dgm:pt>
    <dgm:pt modelId="{43164FC2-3ECB-4C16-B4DB-0FDFF12D4506}" type="parTrans" cxnId="{4E26D280-C2A1-41C8-B456-ACE7F000BE33}">
      <dgm:prSet/>
      <dgm:spPr/>
      <dgm:t>
        <a:bodyPr/>
        <a:lstStyle/>
        <a:p>
          <a:endParaRPr lang="en-US"/>
        </a:p>
      </dgm:t>
    </dgm:pt>
    <dgm:pt modelId="{31778E9E-9516-4691-82AD-3AFD019FDA4E}" type="sibTrans" cxnId="{4E26D280-C2A1-41C8-B456-ACE7F000BE33}">
      <dgm:prSet/>
      <dgm:spPr/>
      <dgm:t>
        <a:bodyPr/>
        <a:lstStyle/>
        <a:p>
          <a:endParaRPr lang="en-US"/>
        </a:p>
      </dgm:t>
    </dgm:pt>
    <dgm:pt modelId="{FA07CD8A-598D-4B12-835E-3D73FF60FB3E}" type="pres">
      <dgm:prSet presAssocID="{50F7B244-DF25-4877-8BF1-8025D8CEF84C}" presName="Name0" presStyleCnt="0">
        <dgm:presLayoutVars>
          <dgm:chMax val="7"/>
          <dgm:chPref val="7"/>
          <dgm:dir/>
          <dgm:animLvl val="lvl"/>
        </dgm:presLayoutVars>
      </dgm:prSet>
      <dgm:spPr/>
      <dgm:t>
        <a:bodyPr/>
        <a:lstStyle/>
        <a:p>
          <a:endParaRPr lang="en-US"/>
        </a:p>
      </dgm:t>
    </dgm:pt>
    <dgm:pt modelId="{E0F7F8D3-CFAE-4C8D-9EE9-BCB7B5BDCAFA}" type="pres">
      <dgm:prSet presAssocID="{7050EDEA-1978-499E-850A-79874B21B267}" presName="Accent1" presStyleCnt="0"/>
      <dgm:spPr/>
    </dgm:pt>
    <dgm:pt modelId="{9B7EE8FA-2EC2-4958-95FE-D79788EC7F40}" type="pres">
      <dgm:prSet presAssocID="{7050EDEA-1978-499E-850A-79874B21B267}" presName="Accent" presStyleLbl="node1" presStyleIdx="0" presStyleCnt="3"/>
      <dgm:spPr>
        <a:solidFill>
          <a:srgbClr val="208B9C"/>
        </a:solidFill>
      </dgm:spPr>
    </dgm:pt>
    <dgm:pt modelId="{BB4DE39F-04BC-486B-9DEE-7FD66C731796}" type="pres">
      <dgm:prSet presAssocID="{7050EDEA-1978-499E-850A-79874B21B267}" presName="Parent1" presStyleLbl="revTx" presStyleIdx="0" presStyleCnt="3" custLinFactNeighborX="213" custLinFactNeighborY="-11462">
        <dgm:presLayoutVars>
          <dgm:chMax val="1"/>
          <dgm:chPref val="1"/>
          <dgm:bulletEnabled val="1"/>
        </dgm:presLayoutVars>
      </dgm:prSet>
      <dgm:spPr/>
      <dgm:t>
        <a:bodyPr/>
        <a:lstStyle/>
        <a:p>
          <a:endParaRPr lang="en-US"/>
        </a:p>
      </dgm:t>
    </dgm:pt>
    <dgm:pt modelId="{9F8A66E0-F84B-428F-AED9-5A6231A64119}" type="pres">
      <dgm:prSet presAssocID="{C11CF09F-65CF-4E02-854B-AD3A8B31A52B}" presName="Accent2" presStyleCnt="0"/>
      <dgm:spPr/>
    </dgm:pt>
    <dgm:pt modelId="{01813A79-C18F-4324-99A7-293863BA00E0}" type="pres">
      <dgm:prSet presAssocID="{C11CF09F-65CF-4E02-854B-AD3A8B31A52B}" presName="Accent" presStyleLbl="node1" presStyleIdx="1" presStyleCnt="3"/>
      <dgm:spPr>
        <a:solidFill>
          <a:schemeClr val="accent3">
            <a:lumMod val="75000"/>
          </a:schemeClr>
        </a:solidFill>
      </dgm:spPr>
    </dgm:pt>
    <dgm:pt modelId="{780A9219-5556-48A0-971D-D0ABCA1D3351}" type="pres">
      <dgm:prSet presAssocID="{C11CF09F-65CF-4E02-854B-AD3A8B31A52B}" presName="Parent2" presStyleLbl="revTx" presStyleIdx="1" presStyleCnt="3">
        <dgm:presLayoutVars>
          <dgm:chMax val="1"/>
          <dgm:chPref val="1"/>
          <dgm:bulletEnabled val="1"/>
        </dgm:presLayoutVars>
      </dgm:prSet>
      <dgm:spPr/>
      <dgm:t>
        <a:bodyPr/>
        <a:lstStyle/>
        <a:p>
          <a:endParaRPr lang="en-US"/>
        </a:p>
      </dgm:t>
    </dgm:pt>
    <dgm:pt modelId="{D9B4F28C-952B-49E8-B691-C48DA3C24101}" type="pres">
      <dgm:prSet presAssocID="{5F3187B3-A8DA-4647-B7F2-B7391D611933}" presName="Accent3" presStyleCnt="0"/>
      <dgm:spPr/>
    </dgm:pt>
    <dgm:pt modelId="{21597745-05E7-49C4-860C-D2B34FBD71AC}" type="pres">
      <dgm:prSet presAssocID="{5F3187B3-A8DA-4647-B7F2-B7391D611933}" presName="Accent" presStyleLbl="node1" presStyleIdx="2" presStyleCnt="3"/>
      <dgm:spPr>
        <a:solidFill>
          <a:schemeClr val="accent6">
            <a:lumMod val="50000"/>
          </a:schemeClr>
        </a:solidFill>
      </dgm:spPr>
    </dgm:pt>
    <dgm:pt modelId="{ADFB092B-E15B-4B30-BF1B-5A59748DFD0B}" type="pres">
      <dgm:prSet presAssocID="{5F3187B3-A8DA-4647-B7F2-B7391D611933}" presName="Parent3" presStyleLbl="revTx" presStyleIdx="2" presStyleCnt="3">
        <dgm:presLayoutVars>
          <dgm:chMax val="1"/>
          <dgm:chPref val="1"/>
          <dgm:bulletEnabled val="1"/>
        </dgm:presLayoutVars>
      </dgm:prSet>
      <dgm:spPr/>
      <dgm:t>
        <a:bodyPr/>
        <a:lstStyle/>
        <a:p>
          <a:endParaRPr lang="en-US"/>
        </a:p>
      </dgm:t>
    </dgm:pt>
  </dgm:ptLst>
  <dgm:cxnLst>
    <dgm:cxn modelId="{123DD4A5-BAE1-46DE-B56C-48315AF40848}" type="presOf" srcId="{7050EDEA-1978-499E-850A-79874B21B267}" destId="{BB4DE39F-04BC-486B-9DEE-7FD66C731796}" srcOrd="0" destOrd="0" presId="urn:microsoft.com/office/officeart/2009/layout/CircleArrowProcess"/>
    <dgm:cxn modelId="{C235DC15-BEEB-44C0-AE72-1C8CA58DAFA1}" type="presOf" srcId="{5F3187B3-A8DA-4647-B7F2-B7391D611933}" destId="{ADFB092B-E15B-4B30-BF1B-5A59748DFD0B}" srcOrd="0" destOrd="0" presId="urn:microsoft.com/office/officeart/2009/layout/CircleArrowProcess"/>
    <dgm:cxn modelId="{88332500-C601-4842-8012-30B79E565AEF}" type="presOf" srcId="{50F7B244-DF25-4877-8BF1-8025D8CEF84C}" destId="{FA07CD8A-598D-4B12-835E-3D73FF60FB3E}" srcOrd="0" destOrd="0" presId="urn:microsoft.com/office/officeart/2009/layout/CircleArrowProcess"/>
    <dgm:cxn modelId="{8714944C-0ED6-4384-846A-45C5695F4341}" srcId="{50F7B244-DF25-4877-8BF1-8025D8CEF84C}" destId="{C11CF09F-65CF-4E02-854B-AD3A8B31A52B}" srcOrd="1" destOrd="0" parTransId="{33C569A5-1E09-4EC9-A893-29432B01F6C0}" sibTransId="{CB3BA620-1528-46B3-98E1-7871D7F6BD11}"/>
    <dgm:cxn modelId="{2C2CA4F8-F99F-459A-A7F0-139640C607C2}" type="presOf" srcId="{C11CF09F-65CF-4E02-854B-AD3A8B31A52B}" destId="{780A9219-5556-48A0-971D-D0ABCA1D3351}" srcOrd="0" destOrd="0" presId="urn:microsoft.com/office/officeart/2009/layout/CircleArrowProcess"/>
    <dgm:cxn modelId="{05CFBFDD-9FF2-4D02-A62C-38BCA8466049}" srcId="{50F7B244-DF25-4877-8BF1-8025D8CEF84C}" destId="{7050EDEA-1978-499E-850A-79874B21B267}" srcOrd="0" destOrd="0" parTransId="{EB571CBB-9D46-4AC7-86E7-06A1BD2C61AB}" sibTransId="{5099AC8D-DA6A-4389-8AF5-0EA694784E62}"/>
    <dgm:cxn modelId="{4E26D280-C2A1-41C8-B456-ACE7F000BE33}" srcId="{50F7B244-DF25-4877-8BF1-8025D8CEF84C}" destId="{5F3187B3-A8DA-4647-B7F2-B7391D611933}" srcOrd="2" destOrd="0" parTransId="{43164FC2-3ECB-4C16-B4DB-0FDFF12D4506}" sibTransId="{31778E9E-9516-4691-82AD-3AFD019FDA4E}"/>
    <dgm:cxn modelId="{32793EE6-FA1E-4B5B-A234-35D6DC44A99F}" type="presParOf" srcId="{FA07CD8A-598D-4B12-835E-3D73FF60FB3E}" destId="{E0F7F8D3-CFAE-4C8D-9EE9-BCB7B5BDCAFA}" srcOrd="0" destOrd="0" presId="urn:microsoft.com/office/officeart/2009/layout/CircleArrowProcess"/>
    <dgm:cxn modelId="{A8715AC0-6A5E-4F18-A21C-71633E200017}" type="presParOf" srcId="{E0F7F8D3-CFAE-4C8D-9EE9-BCB7B5BDCAFA}" destId="{9B7EE8FA-2EC2-4958-95FE-D79788EC7F40}" srcOrd="0" destOrd="0" presId="urn:microsoft.com/office/officeart/2009/layout/CircleArrowProcess"/>
    <dgm:cxn modelId="{EB596CAA-2BAC-4952-95CB-9B6497090955}" type="presParOf" srcId="{FA07CD8A-598D-4B12-835E-3D73FF60FB3E}" destId="{BB4DE39F-04BC-486B-9DEE-7FD66C731796}" srcOrd="1" destOrd="0" presId="urn:microsoft.com/office/officeart/2009/layout/CircleArrowProcess"/>
    <dgm:cxn modelId="{44289E1B-AC14-4725-B725-491203A067DA}" type="presParOf" srcId="{FA07CD8A-598D-4B12-835E-3D73FF60FB3E}" destId="{9F8A66E0-F84B-428F-AED9-5A6231A64119}" srcOrd="2" destOrd="0" presId="urn:microsoft.com/office/officeart/2009/layout/CircleArrowProcess"/>
    <dgm:cxn modelId="{97498C18-A2B7-4385-8CE3-F40BE0E26848}" type="presParOf" srcId="{9F8A66E0-F84B-428F-AED9-5A6231A64119}" destId="{01813A79-C18F-4324-99A7-293863BA00E0}" srcOrd="0" destOrd="0" presId="urn:microsoft.com/office/officeart/2009/layout/CircleArrowProcess"/>
    <dgm:cxn modelId="{A91A6B71-0C12-4168-B4A8-B3F0ABC217BF}" type="presParOf" srcId="{FA07CD8A-598D-4B12-835E-3D73FF60FB3E}" destId="{780A9219-5556-48A0-971D-D0ABCA1D3351}" srcOrd="3" destOrd="0" presId="urn:microsoft.com/office/officeart/2009/layout/CircleArrowProcess"/>
    <dgm:cxn modelId="{B58202A5-FDF1-4C25-8613-B94A4F8F81FE}" type="presParOf" srcId="{FA07CD8A-598D-4B12-835E-3D73FF60FB3E}" destId="{D9B4F28C-952B-49E8-B691-C48DA3C24101}" srcOrd="4" destOrd="0" presId="urn:microsoft.com/office/officeart/2009/layout/CircleArrowProcess"/>
    <dgm:cxn modelId="{174215F3-73E5-4E20-98FF-783C65391629}" type="presParOf" srcId="{D9B4F28C-952B-49E8-B691-C48DA3C24101}" destId="{21597745-05E7-49C4-860C-D2B34FBD71AC}" srcOrd="0" destOrd="0" presId="urn:microsoft.com/office/officeart/2009/layout/CircleArrowProcess"/>
    <dgm:cxn modelId="{39355309-9262-48B9-B834-3F1D2B74C307}" type="presParOf" srcId="{FA07CD8A-598D-4B12-835E-3D73FF60FB3E}" destId="{ADFB092B-E15B-4B30-BF1B-5A59748DFD0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B5B8EB-5F64-444C-87BA-DF14704BC277}" type="datetimeFigureOut">
              <a:rPr lang="en-US"/>
              <a:pPr>
                <a:defRPr/>
              </a:pPr>
              <a:t>10/18/2017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0D06990-8D0F-475F-90FB-8A7FF1CFD945}" type="slidenum">
              <a:rPr lang="en-US"/>
              <a:pPr>
                <a:defRPr/>
              </a:pPr>
              <a:t>‹#›</a:t>
            </a:fld>
            <a:endParaRPr lang="en-US" dirty="0"/>
          </a:p>
        </p:txBody>
      </p:sp>
    </p:spTree>
    <p:extLst>
      <p:ext uri="{BB962C8B-B14F-4D97-AF65-F5344CB8AC3E}">
        <p14:creationId xmlns:p14="http://schemas.microsoft.com/office/powerpoint/2010/main" val="205949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215FB1-C35A-4197-B64A-DE5FCD8B4E69}" type="slidenum">
              <a:rPr lang="en-US" altLang="en-US" smtClean="0">
                <a:solidFill>
                  <a:srgbClr val="000000"/>
                </a:solidFill>
              </a:rPr>
              <a:pPr fontAlgn="base">
                <a:spcBef>
                  <a:spcPct val="0"/>
                </a:spcBef>
                <a:spcAft>
                  <a:spcPct val="0"/>
                </a:spcAft>
              </a:pPr>
              <a:t>1</a:t>
            </a:fld>
            <a:endParaRPr lang="en-US" altLang="en-US" smtClean="0">
              <a:solidFill>
                <a:srgbClr val="000000"/>
              </a:solidFill>
            </a:endParaRPr>
          </a:p>
        </p:txBody>
      </p:sp>
    </p:spTree>
    <p:extLst>
      <p:ext uri="{BB962C8B-B14F-4D97-AF65-F5344CB8AC3E}">
        <p14:creationId xmlns:p14="http://schemas.microsoft.com/office/powerpoint/2010/main" val="270748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506BAA-4118-4DB6-A8A7-4091253420EC}" type="slidenum">
              <a:rPr lang="en-US" altLang="en-US" smtClean="0">
                <a:solidFill>
                  <a:srgbClr val="000000"/>
                </a:solidFill>
              </a:rPr>
              <a:pPr fontAlgn="base">
                <a:spcBef>
                  <a:spcPct val="0"/>
                </a:spcBef>
                <a:spcAft>
                  <a:spcPct val="0"/>
                </a:spcAft>
              </a:pPr>
              <a:t>10</a:t>
            </a:fld>
            <a:endParaRPr lang="en-US" altLang="en-US" smtClean="0">
              <a:solidFill>
                <a:srgbClr val="000000"/>
              </a:solidFill>
            </a:endParaRPr>
          </a:p>
        </p:txBody>
      </p:sp>
    </p:spTree>
    <p:extLst>
      <p:ext uri="{BB962C8B-B14F-4D97-AF65-F5344CB8AC3E}">
        <p14:creationId xmlns:p14="http://schemas.microsoft.com/office/powerpoint/2010/main" val="294745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F10116-612D-4163-9945-095213A25EB8}" type="slidenum">
              <a:rPr lang="en-US" altLang="en-US" smtClean="0">
                <a:solidFill>
                  <a:srgbClr val="000000"/>
                </a:solidFill>
              </a:rPr>
              <a:pPr fontAlgn="base">
                <a:spcBef>
                  <a:spcPct val="0"/>
                </a:spcBef>
                <a:spcAft>
                  <a:spcPct val="0"/>
                </a:spcAft>
              </a:pPr>
              <a:t>11</a:t>
            </a:fld>
            <a:endParaRPr lang="en-US" altLang="en-US" smtClean="0">
              <a:solidFill>
                <a:srgbClr val="000000"/>
              </a:solidFill>
            </a:endParaRPr>
          </a:p>
        </p:txBody>
      </p:sp>
    </p:spTree>
    <p:extLst>
      <p:ext uri="{BB962C8B-B14F-4D97-AF65-F5344CB8AC3E}">
        <p14:creationId xmlns:p14="http://schemas.microsoft.com/office/powerpoint/2010/main" val="360095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3AC199-418B-4863-ADD6-E293FE4ADCC5}" type="slidenum">
              <a:rPr lang="en-US" altLang="en-US" smtClean="0">
                <a:solidFill>
                  <a:srgbClr val="000000"/>
                </a:solidFill>
              </a:rPr>
              <a:pPr fontAlgn="base">
                <a:spcBef>
                  <a:spcPct val="0"/>
                </a:spcBef>
                <a:spcAft>
                  <a:spcPct val="0"/>
                </a:spcAft>
              </a:pPr>
              <a:t>12</a:t>
            </a:fld>
            <a:endParaRPr lang="en-US" altLang="en-US" smtClean="0">
              <a:solidFill>
                <a:srgbClr val="000000"/>
              </a:solidFill>
            </a:endParaRPr>
          </a:p>
        </p:txBody>
      </p:sp>
    </p:spTree>
    <p:extLst>
      <p:ext uri="{BB962C8B-B14F-4D97-AF65-F5344CB8AC3E}">
        <p14:creationId xmlns:p14="http://schemas.microsoft.com/office/powerpoint/2010/main" val="43263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292CE9-D6D1-4AD5-82BB-52883379008B}" type="slidenum">
              <a:rPr lang="en-US" altLang="en-US" smtClean="0">
                <a:solidFill>
                  <a:srgbClr val="000000"/>
                </a:solidFill>
              </a:rPr>
              <a:pPr fontAlgn="base">
                <a:spcBef>
                  <a:spcPct val="0"/>
                </a:spcBef>
                <a:spcAft>
                  <a:spcPct val="0"/>
                </a:spcAft>
              </a:pPr>
              <a:t>13</a:t>
            </a:fld>
            <a:endParaRPr lang="en-US" altLang="en-US" smtClean="0">
              <a:solidFill>
                <a:srgbClr val="000000"/>
              </a:solidFill>
            </a:endParaRPr>
          </a:p>
        </p:txBody>
      </p:sp>
    </p:spTree>
    <p:extLst>
      <p:ext uri="{BB962C8B-B14F-4D97-AF65-F5344CB8AC3E}">
        <p14:creationId xmlns:p14="http://schemas.microsoft.com/office/powerpoint/2010/main" val="298280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F652B3-65D8-4063-8E27-8237E48DA7B5}" type="slidenum">
              <a:rPr lang="en-US" altLang="en-US" smtClean="0">
                <a:solidFill>
                  <a:srgbClr val="000000"/>
                </a:solidFill>
              </a:rPr>
              <a:pPr fontAlgn="base">
                <a:spcBef>
                  <a:spcPct val="0"/>
                </a:spcBef>
                <a:spcAft>
                  <a:spcPct val="0"/>
                </a:spcAft>
              </a:pPr>
              <a:t>14</a:t>
            </a:fld>
            <a:endParaRPr lang="en-US" altLang="en-US" smtClean="0">
              <a:solidFill>
                <a:srgbClr val="000000"/>
              </a:solidFill>
            </a:endParaRPr>
          </a:p>
        </p:txBody>
      </p:sp>
    </p:spTree>
    <p:extLst>
      <p:ext uri="{BB962C8B-B14F-4D97-AF65-F5344CB8AC3E}">
        <p14:creationId xmlns:p14="http://schemas.microsoft.com/office/powerpoint/2010/main" val="78979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406FC4-7E52-48BC-B1B7-B8B4CCBACEAD}" type="slidenum">
              <a:rPr lang="en-US" altLang="en-US" smtClean="0">
                <a:solidFill>
                  <a:srgbClr val="000000"/>
                </a:solidFill>
              </a:rPr>
              <a:pPr fontAlgn="base">
                <a:spcBef>
                  <a:spcPct val="0"/>
                </a:spcBef>
                <a:spcAft>
                  <a:spcPct val="0"/>
                </a:spcAft>
              </a:pPr>
              <a:t>15</a:t>
            </a:fld>
            <a:endParaRPr lang="en-US" altLang="en-US" smtClean="0">
              <a:solidFill>
                <a:srgbClr val="000000"/>
              </a:solidFill>
            </a:endParaRPr>
          </a:p>
        </p:txBody>
      </p:sp>
    </p:spTree>
    <p:extLst>
      <p:ext uri="{BB962C8B-B14F-4D97-AF65-F5344CB8AC3E}">
        <p14:creationId xmlns:p14="http://schemas.microsoft.com/office/powerpoint/2010/main" val="155017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154A7-550F-4E46-8BF4-FBC1EDEAF089}" type="slidenum">
              <a:rPr lang="en-US" altLang="en-US" smtClean="0">
                <a:solidFill>
                  <a:srgbClr val="000000"/>
                </a:solidFill>
              </a:rPr>
              <a:pPr fontAlgn="base">
                <a:spcBef>
                  <a:spcPct val="0"/>
                </a:spcBef>
                <a:spcAft>
                  <a:spcPct val="0"/>
                </a:spcAft>
              </a:pPr>
              <a:t>16</a:t>
            </a:fld>
            <a:endParaRPr lang="en-US" altLang="en-US" smtClean="0">
              <a:solidFill>
                <a:srgbClr val="000000"/>
              </a:solidFill>
            </a:endParaRPr>
          </a:p>
        </p:txBody>
      </p:sp>
    </p:spTree>
    <p:extLst>
      <p:ext uri="{BB962C8B-B14F-4D97-AF65-F5344CB8AC3E}">
        <p14:creationId xmlns:p14="http://schemas.microsoft.com/office/powerpoint/2010/main" val="232448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54B5AD-B93D-44F9-8BE0-C9C27DC814F6}" type="slidenum">
              <a:rPr lang="en-US" altLang="en-US" smtClean="0">
                <a:solidFill>
                  <a:srgbClr val="000000"/>
                </a:solidFill>
              </a:rPr>
              <a:pPr fontAlgn="base">
                <a:spcBef>
                  <a:spcPct val="0"/>
                </a:spcBef>
                <a:spcAft>
                  <a:spcPct val="0"/>
                </a:spcAft>
              </a:pPr>
              <a:t>17</a:t>
            </a:fld>
            <a:endParaRPr lang="en-US" altLang="en-US" smtClean="0">
              <a:solidFill>
                <a:srgbClr val="000000"/>
              </a:solidFill>
            </a:endParaRPr>
          </a:p>
        </p:txBody>
      </p:sp>
    </p:spTree>
    <p:extLst>
      <p:ext uri="{BB962C8B-B14F-4D97-AF65-F5344CB8AC3E}">
        <p14:creationId xmlns:p14="http://schemas.microsoft.com/office/powerpoint/2010/main" val="134716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A7F76D-7557-4581-8E03-4425F87210B9}" type="slidenum">
              <a:rPr lang="en-US" altLang="en-US" smtClean="0">
                <a:solidFill>
                  <a:srgbClr val="000000"/>
                </a:solidFill>
              </a:rPr>
              <a:pPr fontAlgn="base">
                <a:spcBef>
                  <a:spcPct val="0"/>
                </a:spcBef>
                <a:spcAft>
                  <a:spcPct val="0"/>
                </a:spcAft>
              </a:pPr>
              <a:t>18</a:t>
            </a:fld>
            <a:endParaRPr lang="en-US" altLang="en-US" smtClean="0">
              <a:solidFill>
                <a:srgbClr val="000000"/>
              </a:solidFill>
            </a:endParaRPr>
          </a:p>
        </p:txBody>
      </p:sp>
    </p:spTree>
    <p:extLst>
      <p:ext uri="{BB962C8B-B14F-4D97-AF65-F5344CB8AC3E}">
        <p14:creationId xmlns:p14="http://schemas.microsoft.com/office/powerpoint/2010/main" val="25330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2E49E1-B1B9-48DA-8CCC-46ADE0854CF5}" type="slidenum">
              <a:rPr lang="en-US" altLang="en-US" smtClean="0">
                <a:solidFill>
                  <a:srgbClr val="000000"/>
                </a:solidFill>
              </a:rPr>
              <a:pPr fontAlgn="base">
                <a:spcBef>
                  <a:spcPct val="0"/>
                </a:spcBef>
                <a:spcAft>
                  <a:spcPct val="0"/>
                </a:spcAft>
              </a:pPr>
              <a:t>19</a:t>
            </a:fld>
            <a:endParaRPr lang="en-US" altLang="en-US" smtClean="0">
              <a:solidFill>
                <a:srgbClr val="000000"/>
              </a:solidFill>
            </a:endParaRPr>
          </a:p>
        </p:txBody>
      </p:sp>
    </p:spTree>
    <p:extLst>
      <p:ext uri="{BB962C8B-B14F-4D97-AF65-F5344CB8AC3E}">
        <p14:creationId xmlns:p14="http://schemas.microsoft.com/office/powerpoint/2010/main" val="97139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648530-E958-46E3-B888-87C5029851D7}" type="slidenum">
              <a:rPr lang="en-US" altLang="en-US" smtClean="0">
                <a:solidFill>
                  <a:srgbClr val="000000"/>
                </a:solidFill>
              </a:rPr>
              <a:pPr fontAlgn="base">
                <a:spcBef>
                  <a:spcPct val="0"/>
                </a:spcBef>
                <a:spcAft>
                  <a:spcPct val="0"/>
                </a:spcAft>
              </a:pPr>
              <a:t>2</a:t>
            </a:fld>
            <a:endParaRPr lang="en-US" altLang="en-US" smtClean="0">
              <a:solidFill>
                <a:srgbClr val="000000"/>
              </a:solidFill>
            </a:endParaRPr>
          </a:p>
        </p:txBody>
      </p:sp>
    </p:spTree>
    <p:extLst>
      <p:ext uri="{BB962C8B-B14F-4D97-AF65-F5344CB8AC3E}">
        <p14:creationId xmlns:p14="http://schemas.microsoft.com/office/powerpoint/2010/main" val="406994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55C457-ADDA-47C7-B24A-474C0AF8A532}" type="slidenum">
              <a:rPr lang="en-US" altLang="en-US" smtClean="0">
                <a:solidFill>
                  <a:srgbClr val="000000"/>
                </a:solidFill>
              </a:rPr>
              <a:pPr fontAlgn="base">
                <a:spcBef>
                  <a:spcPct val="0"/>
                </a:spcBef>
                <a:spcAft>
                  <a:spcPct val="0"/>
                </a:spcAft>
              </a:pPr>
              <a:t>20</a:t>
            </a:fld>
            <a:endParaRPr lang="en-US" altLang="en-US" smtClean="0">
              <a:solidFill>
                <a:srgbClr val="000000"/>
              </a:solidFill>
            </a:endParaRPr>
          </a:p>
        </p:txBody>
      </p:sp>
    </p:spTree>
    <p:extLst>
      <p:ext uri="{BB962C8B-B14F-4D97-AF65-F5344CB8AC3E}">
        <p14:creationId xmlns:p14="http://schemas.microsoft.com/office/powerpoint/2010/main" val="867323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9AE82F-5D75-459F-80F1-0FAAE44E3741}" type="slidenum">
              <a:rPr lang="en-US" altLang="en-US" smtClean="0">
                <a:solidFill>
                  <a:srgbClr val="000000"/>
                </a:solidFill>
              </a:rPr>
              <a:pPr fontAlgn="base">
                <a:spcBef>
                  <a:spcPct val="0"/>
                </a:spcBef>
                <a:spcAft>
                  <a:spcPct val="0"/>
                </a:spcAft>
              </a:pPr>
              <a:t>21</a:t>
            </a:fld>
            <a:endParaRPr lang="en-US" altLang="en-US" smtClean="0">
              <a:solidFill>
                <a:srgbClr val="000000"/>
              </a:solidFill>
            </a:endParaRPr>
          </a:p>
        </p:txBody>
      </p:sp>
    </p:spTree>
    <p:extLst>
      <p:ext uri="{BB962C8B-B14F-4D97-AF65-F5344CB8AC3E}">
        <p14:creationId xmlns:p14="http://schemas.microsoft.com/office/powerpoint/2010/main" val="2239355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C1529E-A75B-4812-BAC0-7C29010812BC}" type="slidenum">
              <a:rPr lang="en-US" altLang="en-US" smtClean="0">
                <a:solidFill>
                  <a:srgbClr val="000000"/>
                </a:solidFill>
              </a:rPr>
              <a:pPr fontAlgn="base">
                <a:spcBef>
                  <a:spcPct val="0"/>
                </a:spcBef>
                <a:spcAft>
                  <a:spcPct val="0"/>
                </a:spcAft>
              </a:pPr>
              <a:t>22</a:t>
            </a:fld>
            <a:endParaRPr lang="en-US" altLang="en-US" smtClean="0">
              <a:solidFill>
                <a:srgbClr val="000000"/>
              </a:solidFill>
            </a:endParaRPr>
          </a:p>
        </p:txBody>
      </p:sp>
    </p:spTree>
    <p:extLst>
      <p:ext uri="{BB962C8B-B14F-4D97-AF65-F5344CB8AC3E}">
        <p14:creationId xmlns:p14="http://schemas.microsoft.com/office/powerpoint/2010/main" val="219033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4FAB41-52B8-4D27-8ACC-28AB7EF83272}" type="slidenum">
              <a:rPr lang="en-US" altLang="en-US" smtClean="0">
                <a:solidFill>
                  <a:srgbClr val="000000"/>
                </a:solidFill>
              </a:rPr>
              <a:pPr fontAlgn="base">
                <a:spcBef>
                  <a:spcPct val="0"/>
                </a:spcBef>
                <a:spcAft>
                  <a:spcPct val="0"/>
                </a:spcAft>
              </a:pPr>
              <a:t>23</a:t>
            </a:fld>
            <a:endParaRPr lang="en-US" altLang="en-US" smtClean="0">
              <a:solidFill>
                <a:srgbClr val="000000"/>
              </a:solidFill>
            </a:endParaRPr>
          </a:p>
        </p:txBody>
      </p:sp>
    </p:spTree>
    <p:extLst>
      <p:ext uri="{BB962C8B-B14F-4D97-AF65-F5344CB8AC3E}">
        <p14:creationId xmlns:p14="http://schemas.microsoft.com/office/powerpoint/2010/main" val="910184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3053D7-BDFC-4478-BAEB-E31862580E7C}" type="slidenum">
              <a:rPr lang="en-US" altLang="en-US" smtClean="0">
                <a:solidFill>
                  <a:srgbClr val="000000"/>
                </a:solidFill>
              </a:rPr>
              <a:pPr fontAlgn="base">
                <a:spcBef>
                  <a:spcPct val="0"/>
                </a:spcBef>
                <a:spcAft>
                  <a:spcPct val="0"/>
                </a:spcAft>
              </a:pPr>
              <a:t>24</a:t>
            </a:fld>
            <a:endParaRPr lang="en-US" altLang="en-US" smtClean="0">
              <a:solidFill>
                <a:srgbClr val="000000"/>
              </a:solidFill>
            </a:endParaRPr>
          </a:p>
        </p:txBody>
      </p:sp>
    </p:spTree>
    <p:extLst>
      <p:ext uri="{BB962C8B-B14F-4D97-AF65-F5344CB8AC3E}">
        <p14:creationId xmlns:p14="http://schemas.microsoft.com/office/powerpoint/2010/main" val="13654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62EEAA-ECC2-415D-B63F-F1F7EC88BB62}" type="slidenum">
              <a:rPr lang="en-US" altLang="en-US" smtClean="0">
                <a:solidFill>
                  <a:srgbClr val="000000"/>
                </a:solidFill>
              </a:rPr>
              <a:pPr fontAlgn="base">
                <a:spcBef>
                  <a:spcPct val="0"/>
                </a:spcBef>
                <a:spcAft>
                  <a:spcPct val="0"/>
                </a:spcAft>
              </a:pPr>
              <a:t>31</a:t>
            </a:fld>
            <a:endParaRPr lang="en-US" altLang="en-US" smtClean="0">
              <a:solidFill>
                <a:srgbClr val="000000"/>
              </a:solidFill>
            </a:endParaRPr>
          </a:p>
        </p:txBody>
      </p:sp>
    </p:spTree>
    <p:extLst>
      <p:ext uri="{BB962C8B-B14F-4D97-AF65-F5344CB8AC3E}">
        <p14:creationId xmlns:p14="http://schemas.microsoft.com/office/powerpoint/2010/main" val="4048496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8E2584-0023-4104-8F27-76A4943B883A}" type="slidenum">
              <a:rPr lang="en-US" altLang="en-US" smtClean="0">
                <a:solidFill>
                  <a:srgbClr val="000000"/>
                </a:solidFill>
              </a:rPr>
              <a:pPr fontAlgn="base">
                <a:spcBef>
                  <a:spcPct val="0"/>
                </a:spcBef>
                <a:spcAft>
                  <a:spcPct val="0"/>
                </a:spcAft>
              </a:pPr>
              <a:t>32</a:t>
            </a:fld>
            <a:endParaRPr lang="en-US" altLang="en-US" smtClean="0">
              <a:solidFill>
                <a:srgbClr val="000000"/>
              </a:solidFill>
            </a:endParaRPr>
          </a:p>
        </p:txBody>
      </p:sp>
    </p:spTree>
    <p:extLst>
      <p:ext uri="{BB962C8B-B14F-4D97-AF65-F5344CB8AC3E}">
        <p14:creationId xmlns:p14="http://schemas.microsoft.com/office/powerpoint/2010/main" val="3598072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8E2584-0023-4104-8F27-76A4943B883A}" type="slidenum">
              <a:rPr lang="en-US" altLang="en-US" smtClean="0">
                <a:solidFill>
                  <a:srgbClr val="000000"/>
                </a:solidFill>
              </a:rPr>
              <a:pPr fontAlgn="base">
                <a:spcBef>
                  <a:spcPct val="0"/>
                </a:spcBef>
                <a:spcAft>
                  <a:spcPct val="0"/>
                </a:spcAft>
              </a:pPr>
              <a:t>33</a:t>
            </a:fld>
            <a:endParaRPr lang="en-US" altLang="en-US" smtClean="0">
              <a:solidFill>
                <a:srgbClr val="000000"/>
              </a:solidFill>
            </a:endParaRPr>
          </a:p>
        </p:txBody>
      </p:sp>
    </p:spTree>
    <p:extLst>
      <p:ext uri="{BB962C8B-B14F-4D97-AF65-F5344CB8AC3E}">
        <p14:creationId xmlns:p14="http://schemas.microsoft.com/office/powerpoint/2010/main" val="277846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8E2584-0023-4104-8F27-76A4943B883A}" type="slidenum">
              <a:rPr lang="en-US" altLang="en-US" smtClean="0">
                <a:solidFill>
                  <a:srgbClr val="000000"/>
                </a:solidFill>
              </a:rPr>
              <a:pPr fontAlgn="base">
                <a:spcBef>
                  <a:spcPct val="0"/>
                </a:spcBef>
                <a:spcAft>
                  <a:spcPct val="0"/>
                </a:spcAft>
              </a:pPr>
              <a:t>34</a:t>
            </a:fld>
            <a:endParaRPr lang="en-US" altLang="en-US" smtClean="0">
              <a:solidFill>
                <a:srgbClr val="000000"/>
              </a:solidFill>
            </a:endParaRPr>
          </a:p>
        </p:txBody>
      </p:sp>
    </p:spTree>
    <p:extLst>
      <p:ext uri="{BB962C8B-B14F-4D97-AF65-F5344CB8AC3E}">
        <p14:creationId xmlns:p14="http://schemas.microsoft.com/office/powerpoint/2010/main" val="1831855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3F3829-6737-49BC-92AE-9EC179B22BDD}" type="slidenum">
              <a:rPr lang="en-US" altLang="en-US">
                <a:solidFill>
                  <a:srgbClr val="000000"/>
                </a:solidFill>
              </a:rPr>
              <a:pPr fontAlgn="base">
                <a:spcBef>
                  <a:spcPct val="0"/>
                </a:spcBef>
                <a:spcAft>
                  <a:spcPct val="0"/>
                </a:spcAft>
              </a:pPr>
              <a:t>35</a:t>
            </a:fld>
            <a:endParaRPr lang="en-US" altLang="en-US">
              <a:solidFill>
                <a:srgbClr val="000000"/>
              </a:solidFill>
            </a:endParaRPr>
          </a:p>
        </p:txBody>
      </p:sp>
    </p:spTree>
    <p:extLst>
      <p:ext uri="{BB962C8B-B14F-4D97-AF65-F5344CB8AC3E}">
        <p14:creationId xmlns:p14="http://schemas.microsoft.com/office/powerpoint/2010/main" val="248355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ADF55F-1F23-42CA-8DEE-8F8D0912E723}" type="slidenum">
              <a:rPr lang="en-US" altLang="en-US" smtClean="0">
                <a:solidFill>
                  <a:srgbClr val="000000"/>
                </a:solidFill>
              </a:rPr>
              <a:pPr fontAlgn="base">
                <a:spcBef>
                  <a:spcPct val="0"/>
                </a:spcBef>
                <a:spcAft>
                  <a:spcPct val="0"/>
                </a:spcAft>
              </a:pPr>
              <a:t>3</a:t>
            </a:fld>
            <a:endParaRPr lang="en-US" altLang="en-US" smtClean="0">
              <a:solidFill>
                <a:srgbClr val="000000"/>
              </a:solidFill>
            </a:endParaRPr>
          </a:p>
        </p:txBody>
      </p:sp>
    </p:spTree>
    <p:extLst>
      <p:ext uri="{BB962C8B-B14F-4D97-AF65-F5344CB8AC3E}">
        <p14:creationId xmlns:p14="http://schemas.microsoft.com/office/powerpoint/2010/main" val="284291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608586-DAA1-4F06-9EAE-EC099079BD30}" type="slidenum">
              <a:rPr lang="en-US" altLang="en-US" smtClean="0">
                <a:solidFill>
                  <a:srgbClr val="000000"/>
                </a:solidFill>
              </a:rPr>
              <a:pPr fontAlgn="base">
                <a:spcBef>
                  <a:spcPct val="0"/>
                </a:spcBef>
                <a:spcAft>
                  <a:spcPct val="0"/>
                </a:spcAft>
              </a:pPr>
              <a:t>36</a:t>
            </a:fld>
            <a:endParaRPr lang="en-US" altLang="en-US" dirty="0" smtClean="0">
              <a:solidFill>
                <a:srgbClr val="000000"/>
              </a:solidFill>
            </a:endParaRPr>
          </a:p>
        </p:txBody>
      </p:sp>
    </p:spTree>
    <p:extLst>
      <p:ext uri="{BB962C8B-B14F-4D97-AF65-F5344CB8AC3E}">
        <p14:creationId xmlns:p14="http://schemas.microsoft.com/office/powerpoint/2010/main" val="169539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308132-12F6-47BC-A22B-C5449BEFC7D3}" type="slidenum">
              <a:rPr lang="en-US" altLang="en-US">
                <a:solidFill>
                  <a:srgbClr val="000000"/>
                </a:solidFill>
              </a:rPr>
              <a:pPr fontAlgn="base">
                <a:spcBef>
                  <a:spcPct val="0"/>
                </a:spcBef>
                <a:spcAft>
                  <a:spcPct val="0"/>
                </a:spcAft>
              </a:pPr>
              <a:t>37</a:t>
            </a:fld>
            <a:endParaRPr lang="en-US" altLang="en-US">
              <a:solidFill>
                <a:srgbClr val="000000"/>
              </a:solidFill>
            </a:endParaRPr>
          </a:p>
        </p:txBody>
      </p:sp>
    </p:spTree>
    <p:extLst>
      <p:ext uri="{BB962C8B-B14F-4D97-AF65-F5344CB8AC3E}">
        <p14:creationId xmlns:p14="http://schemas.microsoft.com/office/powerpoint/2010/main" val="330126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F13A67-7D7E-43C8-AC2B-BAAD971EE225}" type="slidenum">
              <a:rPr lang="en-US" altLang="en-US" smtClean="0">
                <a:solidFill>
                  <a:srgbClr val="000000"/>
                </a:solidFill>
              </a:rPr>
              <a:pPr fontAlgn="base">
                <a:spcBef>
                  <a:spcPct val="0"/>
                </a:spcBef>
                <a:spcAft>
                  <a:spcPct val="0"/>
                </a:spcAft>
              </a:pPr>
              <a:t>4</a:t>
            </a:fld>
            <a:endParaRPr lang="en-US" altLang="en-US" smtClean="0">
              <a:solidFill>
                <a:srgbClr val="000000"/>
              </a:solidFill>
            </a:endParaRPr>
          </a:p>
        </p:txBody>
      </p:sp>
    </p:spTree>
    <p:extLst>
      <p:ext uri="{BB962C8B-B14F-4D97-AF65-F5344CB8AC3E}">
        <p14:creationId xmlns:p14="http://schemas.microsoft.com/office/powerpoint/2010/main" val="171070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056A21-933D-4E32-983B-1FB7D9C1C6B5}" type="slidenum">
              <a:rPr lang="en-US" altLang="en-US" smtClean="0">
                <a:solidFill>
                  <a:srgbClr val="000000"/>
                </a:solidFill>
              </a:rPr>
              <a:pPr fontAlgn="base">
                <a:spcBef>
                  <a:spcPct val="0"/>
                </a:spcBef>
                <a:spcAft>
                  <a:spcPct val="0"/>
                </a:spcAft>
              </a:pPr>
              <a:t>5</a:t>
            </a:fld>
            <a:endParaRPr lang="en-US" altLang="en-US" smtClean="0">
              <a:solidFill>
                <a:srgbClr val="000000"/>
              </a:solidFill>
            </a:endParaRPr>
          </a:p>
        </p:txBody>
      </p:sp>
    </p:spTree>
    <p:extLst>
      <p:ext uri="{BB962C8B-B14F-4D97-AF65-F5344CB8AC3E}">
        <p14:creationId xmlns:p14="http://schemas.microsoft.com/office/powerpoint/2010/main" val="423320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F63FA6-939A-45B4-85BC-A98BC88BE713}"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24270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3ACCF1-AFDA-48ED-A215-8149D6367702}" type="slidenum">
              <a:rPr lang="en-US" altLang="en-US" smtClean="0">
                <a:solidFill>
                  <a:srgbClr val="000000"/>
                </a:solidFill>
              </a:rPr>
              <a:pPr fontAlgn="base">
                <a:spcBef>
                  <a:spcPct val="0"/>
                </a:spcBef>
                <a:spcAft>
                  <a:spcPct val="0"/>
                </a:spcAft>
              </a:pPr>
              <a:t>7</a:t>
            </a:fld>
            <a:endParaRPr lang="en-US" altLang="en-US" smtClean="0">
              <a:solidFill>
                <a:srgbClr val="000000"/>
              </a:solidFill>
            </a:endParaRPr>
          </a:p>
        </p:txBody>
      </p:sp>
    </p:spTree>
    <p:extLst>
      <p:ext uri="{BB962C8B-B14F-4D97-AF65-F5344CB8AC3E}">
        <p14:creationId xmlns:p14="http://schemas.microsoft.com/office/powerpoint/2010/main" val="340474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C65C80-A1C0-401A-8ACA-1A3800BE2447}" type="slidenum">
              <a:rPr lang="en-US" altLang="en-US" smtClean="0">
                <a:solidFill>
                  <a:srgbClr val="000000"/>
                </a:solidFill>
              </a:rPr>
              <a:pPr fontAlgn="base">
                <a:spcBef>
                  <a:spcPct val="0"/>
                </a:spcBef>
                <a:spcAft>
                  <a:spcPct val="0"/>
                </a:spcAft>
              </a:pPr>
              <a:t>8</a:t>
            </a:fld>
            <a:endParaRPr lang="en-US" altLang="en-US" smtClean="0">
              <a:solidFill>
                <a:srgbClr val="000000"/>
              </a:solidFill>
            </a:endParaRPr>
          </a:p>
        </p:txBody>
      </p:sp>
    </p:spTree>
    <p:extLst>
      <p:ext uri="{BB962C8B-B14F-4D97-AF65-F5344CB8AC3E}">
        <p14:creationId xmlns:p14="http://schemas.microsoft.com/office/powerpoint/2010/main" val="206893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DD548C-8824-46CC-AE55-472116FDF240}" type="slidenum">
              <a:rPr lang="en-US" altLang="en-US" smtClean="0">
                <a:solidFill>
                  <a:srgbClr val="000000"/>
                </a:solidFill>
              </a:rPr>
              <a:pPr fontAlgn="base">
                <a:spcBef>
                  <a:spcPct val="0"/>
                </a:spcBef>
                <a:spcAft>
                  <a:spcPct val="0"/>
                </a:spcAft>
              </a:pPr>
              <a:t>9</a:t>
            </a:fld>
            <a:endParaRPr lang="en-US" altLang="en-US" smtClean="0">
              <a:solidFill>
                <a:srgbClr val="000000"/>
              </a:solidFill>
            </a:endParaRPr>
          </a:p>
        </p:txBody>
      </p:sp>
    </p:spTree>
    <p:extLst>
      <p:ext uri="{BB962C8B-B14F-4D97-AF65-F5344CB8AC3E}">
        <p14:creationId xmlns:p14="http://schemas.microsoft.com/office/powerpoint/2010/main" val="170866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9BBA3-0882-4D67-92FB-369F74167292}"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612AD1-1B05-472B-8F26-AD330B99862E}" type="slidenum">
              <a:rPr lang="en-US"/>
              <a:pPr>
                <a:defRPr/>
              </a:pPr>
              <a:t>‹#›</a:t>
            </a:fld>
            <a:endParaRPr lang="en-US" dirty="0"/>
          </a:p>
        </p:txBody>
      </p:sp>
    </p:spTree>
    <p:extLst>
      <p:ext uri="{BB962C8B-B14F-4D97-AF65-F5344CB8AC3E}">
        <p14:creationId xmlns:p14="http://schemas.microsoft.com/office/powerpoint/2010/main" val="64915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E8228-EF71-4093-8739-6BEEA0F2C56F}"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6A7F2-CE5F-4DEB-AE8A-8EEB4B302608}" type="slidenum">
              <a:rPr lang="en-US"/>
              <a:pPr>
                <a:defRPr/>
              </a:pPr>
              <a:t>‹#›</a:t>
            </a:fld>
            <a:endParaRPr lang="en-US" dirty="0"/>
          </a:p>
        </p:txBody>
      </p:sp>
    </p:spTree>
    <p:extLst>
      <p:ext uri="{BB962C8B-B14F-4D97-AF65-F5344CB8AC3E}">
        <p14:creationId xmlns:p14="http://schemas.microsoft.com/office/powerpoint/2010/main" val="284729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324A5D-52E3-4E11-BD9D-49F0AD9EA72C}"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77620-8CE3-4F57-8FF3-DEC58181B1CA}" type="slidenum">
              <a:rPr lang="en-US"/>
              <a:pPr>
                <a:defRPr/>
              </a:pPr>
              <a:t>‹#›</a:t>
            </a:fld>
            <a:endParaRPr lang="en-US" dirty="0"/>
          </a:p>
        </p:txBody>
      </p:sp>
    </p:spTree>
    <p:extLst>
      <p:ext uri="{BB962C8B-B14F-4D97-AF65-F5344CB8AC3E}">
        <p14:creationId xmlns:p14="http://schemas.microsoft.com/office/powerpoint/2010/main" val="304334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559393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5018F328-F426-400E-9B9D-08837AC6C767}"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86135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gue">
    <p:bg>
      <p:bgPr>
        <a:solidFill>
          <a:srgbClr val="E5E5E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7F7F7F"/>
              </a:solidFill>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18867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8DB25CF4-6C21-4BB2-AF29-BAB5FAFA3AE5}"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8304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5" name="Group 4"/>
          <p:cNvGrpSpPr>
            <a:grpSpLocks/>
          </p:cNvGrpSpPr>
          <p:nvPr userDrawn="1"/>
        </p:nvGrpSpPr>
        <p:grpSpPr bwMode="auto">
          <a:xfrm>
            <a:off x="677863" y="1733550"/>
            <a:ext cx="7780337" cy="2671763"/>
            <a:chOff x="914400" y="1732950"/>
            <a:chExt cx="7316788" cy="2672550"/>
          </a:xfrm>
        </p:grpSpPr>
        <p:cxnSp>
          <p:nvCxnSpPr>
            <p:cNvPr id="6" name="Straight Connector 5"/>
            <p:cNvCxnSpPr/>
            <p:nvPr userDrawn="1"/>
          </p:nvCxnSpPr>
          <p:spPr>
            <a:xfrm>
              <a:off x="914400" y="1732950"/>
              <a:ext cx="731529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userDrawn="1"/>
          </p:nvSpPr>
          <p:spPr bwMode="auto">
            <a:xfrm>
              <a:off x="915892" y="4302282"/>
              <a:ext cx="7315296"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prstClr val="black"/>
                </a:solidFill>
                <a:latin typeface="+mn-lt"/>
              </a:endParaRPr>
            </a:p>
          </p:txBody>
        </p:sp>
      </p:gr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74703" y="4620890"/>
            <a:ext cx="7783445" cy="1415772"/>
          </a:xfrm>
        </p:spPr>
        <p:txBody>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740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94593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C74CBB93-22C8-4F69-9282-FB215C8EE83C}"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83104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8724D581-2EF3-4CF1-A693-231F3664FD68}"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8301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5979A-E8AF-4B56-BEDE-212E620ECB65}"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B4BF3-79C1-4D2D-92B6-A72F81AED694}" type="slidenum">
              <a:rPr lang="en-US"/>
              <a:pPr>
                <a:defRPr/>
              </a:pPr>
              <a:t>‹#›</a:t>
            </a:fld>
            <a:endParaRPr lang="en-US" dirty="0"/>
          </a:p>
        </p:txBody>
      </p:sp>
    </p:spTree>
    <p:extLst>
      <p:ext uri="{BB962C8B-B14F-4D97-AF65-F5344CB8AC3E}">
        <p14:creationId xmlns:p14="http://schemas.microsoft.com/office/powerpoint/2010/main" val="3055326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E922DA7E-A3B1-4E8A-A36E-E6F89ADE3E82}"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889161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164F5DBE-672F-462E-8291-204B650F57C6}"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5"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707550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654DF0AC-E4D4-480A-8D6C-41BE0EAF953E}"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
        <p:nvSpPr>
          <p:cNvPr id="19"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0072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75B693AF-BB66-4EC7-9D1C-BE30450A6CB6}"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
        <p:nvSpPr>
          <p:cNvPr id="19"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hart Placeholder 3"/>
          <p:cNvSpPr>
            <a:spLocks noGrp="1"/>
          </p:cNvSpPr>
          <p:nvPr>
            <p:ph type="chart" sz="quarter" idx="29"/>
          </p:nvPr>
        </p:nvSpPr>
        <p:spPr>
          <a:xfrm>
            <a:off x="685800" y="2057400"/>
            <a:ext cx="7772400" cy="4000500"/>
          </a:xfrm>
        </p:spPr>
        <p:txBody>
          <a:bodyPr/>
          <a:lstStyle>
            <a:lvl1pPr algn="ctr">
              <a:defRPr>
                <a:solidFill>
                  <a:schemeClr val="tx2"/>
                </a:solidFill>
              </a:defRPr>
            </a:lvl1p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3079486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CBB12C0D-4AC8-45EA-BE92-2C33DF3CB6E4}"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74756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5" name="Group 4"/>
          <p:cNvGrpSpPr>
            <a:grpSpLocks/>
          </p:cNvGrpSpPr>
          <p:nvPr userDrawn="1"/>
        </p:nvGrpSpPr>
        <p:grpSpPr bwMode="auto">
          <a:xfrm>
            <a:off x="684213" y="1733550"/>
            <a:ext cx="7775575" cy="2671763"/>
            <a:chOff x="914400" y="1732950"/>
            <a:chExt cx="7316788" cy="2672550"/>
          </a:xfrm>
        </p:grpSpPr>
        <p:cxnSp>
          <p:nvCxnSpPr>
            <p:cNvPr id="6" name="Straight Connector 5"/>
            <p:cNvCxnSpPr/>
            <p:nvPr userDrawn="1"/>
          </p:nvCxnSpPr>
          <p:spPr>
            <a:xfrm>
              <a:off x="914400" y="1732950"/>
              <a:ext cx="731529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userDrawn="1"/>
          </p:nvSpPr>
          <p:spPr bwMode="auto">
            <a:xfrm>
              <a:off x="915893" y="4302282"/>
              <a:ext cx="7315295"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srgbClr val="323232">
                    <a:lumMod val="20000"/>
                    <a:lumOff val="80000"/>
                  </a:srgbClr>
                </a:solidFill>
                <a:latin typeface="+mn-lt"/>
              </a:endParaRPr>
            </a:p>
          </p:txBody>
        </p:sp>
      </p:gr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85269" y="4620890"/>
            <a:ext cx="7775100" cy="1415772"/>
          </a:xfrm>
        </p:spPr>
        <p:txBody>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9035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684213" y="1733550"/>
            <a:ext cx="7775575" cy="2671763"/>
            <a:chOff x="914400" y="1732950"/>
            <a:chExt cx="7316788" cy="2672550"/>
          </a:xfrm>
        </p:grpSpPr>
        <p:cxnSp>
          <p:nvCxnSpPr>
            <p:cNvPr id="5" name="Straight Connector 4"/>
            <p:cNvCxnSpPr/>
            <p:nvPr userDrawn="1"/>
          </p:nvCxnSpPr>
          <p:spPr>
            <a:xfrm>
              <a:off x="914400" y="1732950"/>
              <a:ext cx="731529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p:cNvSpPr>
            <p:nvPr userDrawn="1"/>
          </p:nvSpPr>
          <p:spPr bwMode="auto">
            <a:xfrm>
              <a:off x="915893" y="4302282"/>
              <a:ext cx="7315295"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prstClr val="black"/>
                </a:solidFill>
                <a:latin typeface="+mn-lt"/>
              </a:endParaRPr>
            </a:p>
          </p:txBody>
        </p:sp>
      </p:grpSp>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83581" y="4620890"/>
            <a:ext cx="7776788" cy="1415772"/>
          </a:xfrm>
        </p:spPr>
        <p:txBody>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41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gue">
    <p:bg>
      <p:bgPr>
        <a:solidFill>
          <a:srgbClr val="DFD7E7"/>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323232"/>
              </a:solidFill>
              <a:latin typeface="Franklin Gothic Book" panose="020B0503020102020204" pitchFamily="34" charset="0"/>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3512232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97949820-6569-47A8-A349-330D1C6CA2E4}"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grpSp>
        <p:nvGrpSpPr>
          <p:cNvPr id="4" name="Group 4"/>
          <p:cNvGrpSpPr>
            <a:grpSpLocks/>
          </p:cNvGrpSpPr>
          <p:nvPr userDrawn="1"/>
        </p:nvGrpSpPr>
        <p:grpSpPr bwMode="auto">
          <a:xfrm>
            <a:off x="0" y="0"/>
            <a:ext cx="9144000" cy="6908800"/>
            <a:chOff x="0" y="0"/>
            <a:chExt cx="9144000" cy="6908105"/>
          </a:xfrm>
        </p:grpSpPr>
        <p:grpSp>
          <p:nvGrpSpPr>
            <p:cNvPr id="5" name="Group 4"/>
            <p:cNvGrpSpPr/>
            <p:nvPr userDrawn="1"/>
          </p:nvGrpSpPr>
          <p:grpSpPr>
            <a:xfrm>
              <a:off x="0" y="0"/>
              <a:ext cx="9144000" cy="6858000"/>
              <a:chOff x="0" y="0"/>
              <a:chExt cx="9144000" cy="6858000"/>
            </a:xfrm>
            <a:solidFill>
              <a:schemeClr val="bg1">
                <a:lumMod val="95000"/>
              </a:schemeClr>
            </a:solidFill>
          </p:grpSpPr>
          <p:sp>
            <p:nvSpPr>
              <p:cNvPr id="24" name="Rectangle 23"/>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5" name="Rectangle 24"/>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6" name="Rectangle 25"/>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7" name="Rectangle 26"/>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grpSp>
        <p:cxnSp>
          <p:nvCxnSpPr>
            <p:cNvPr id="6" name="Straight Connector 5"/>
            <p:cNvCxnSpPr/>
            <p:nvPr userDrawn="1"/>
          </p:nvCxnSpPr>
          <p:spPr>
            <a:xfrm flipV="1">
              <a:off x="685800" y="0"/>
              <a:ext cx="0" cy="685731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8458200" y="0"/>
              <a:ext cx="0" cy="685731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8"/>
            <p:cNvGrpSpPr>
              <a:grpSpLocks/>
            </p:cNvGrpSpPr>
            <p:nvPr userDrawn="1"/>
          </p:nvGrpSpPr>
          <p:grpSpPr bwMode="auto">
            <a:xfrm>
              <a:off x="5715000" y="0"/>
              <a:ext cx="457200" cy="6908105"/>
              <a:chOff x="2956470" y="50104"/>
              <a:chExt cx="457200" cy="6858001"/>
            </a:xfrm>
          </p:grpSpPr>
          <p:cxnSp>
            <p:nvCxnSpPr>
              <p:cNvPr id="22" name="Straight Connector 21"/>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userDrawn="1"/>
          </p:nvCxnSpPr>
          <p:spPr>
            <a:xfrm rot="5400000" flipV="1">
              <a:off x="4572000" y="-3886269"/>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10"/>
            <p:cNvGrpSpPr>
              <a:grpSpLocks/>
            </p:cNvGrpSpPr>
            <p:nvPr userDrawn="1"/>
          </p:nvGrpSpPr>
          <p:grpSpPr bwMode="auto">
            <a:xfrm>
              <a:off x="0" y="1143000"/>
              <a:ext cx="9144000" cy="914400"/>
              <a:chOff x="0" y="1143000"/>
              <a:chExt cx="9144000" cy="914400"/>
            </a:xfrm>
          </p:grpSpPr>
          <p:cxnSp>
            <p:nvCxnSpPr>
              <p:cNvPr id="20" name="Straight Connector 19"/>
              <p:cNvCxnSpPr/>
              <p:nvPr/>
            </p:nvCxnSpPr>
            <p:spPr>
              <a:xfrm rot="5400000" flipV="1">
                <a:off x="4572000" y="-2514807"/>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V="1">
                <a:off x="4572000" y="-3429115"/>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1"/>
            <p:cNvGrpSpPr>
              <a:grpSpLocks/>
            </p:cNvGrpSpPr>
            <p:nvPr userDrawn="1"/>
          </p:nvGrpSpPr>
          <p:grpSpPr bwMode="auto">
            <a:xfrm>
              <a:off x="0" y="2971800"/>
              <a:ext cx="9144000" cy="914400"/>
              <a:chOff x="0" y="1143000"/>
              <a:chExt cx="9144000" cy="914400"/>
            </a:xfrm>
          </p:grpSpPr>
          <p:cxnSp>
            <p:nvCxnSpPr>
              <p:cNvPr id="18" name="Straight Connector 17"/>
              <p:cNvCxnSpPr/>
              <p:nvPr/>
            </p:nvCxnSpPr>
            <p:spPr>
              <a:xfrm rot="5400000" flipV="1">
                <a:off x="4572000" y="-2514991"/>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V="1">
                <a:off x="4572000" y="-3429299"/>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2"/>
            <p:cNvGrpSpPr>
              <a:grpSpLocks/>
            </p:cNvGrpSpPr>
            <p:nvPr userDrawn="1"/>
          </p:nvGrpSpPr>
          <p:grpSpPr bwMode="auto">
            <a:xfrm>
              <a:off x="0" y="4800602"/>
              <a:ext cx="9144000" cy="914400"/>
              <a:chOff x="0" y="1143000"/>
              <a:chExt cx="9144000" cy="914400"/>
            </a:xfrm>
          </p:grpSpPr>
          <p:cxnSp>
            <p:nvCxnSpPr>
              <p:cNvPr id="16" name="Straight Connector 15"/>
              <p:cNvCxnSpPr/>
              <p:nvPr/>
            </p:nvCxnSpPr>
            <p:spPr>
              <a:xfrm rot="5400000" flipV="1">
                <a:off x="4572000" y="-2515177"/>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V="1">
                <a:off x="4572000" y="-3429485"/>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13"/>
            <p:cNvGrpSpPr>
              <a:grpSpLocks/>
            </p:cNvGrpSpPr>
            <p:nvPr userDrawn="1"/>
          </p:nvGrpSpPr>
          <p:grpSpPr bwMode="auto">
            <a:xfrm>
              <a:off x="2971800" y="0"/>
              <a:ext cx="457200" cy="6908105"/>
              <a:chOff x="2956470" y="50104"/>
              <a:chExt cx="457200" cy="6858001"/>
            </a:xfrm>
          </p:grpSpPr>
          <p:cxnSp>
            <p:nvCxnSpPr>
              <p:cNvPr id="14" name="Straight Connector 1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
        <p:nvSpPr>
          <p:cNvPr id="28"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072511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92126A-9BA5-44F4-8D78-3A93AD7859A5}"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3955F-F93A-408F-B0D2-FA2B6957DEE0}" type="slidenum">
              <a:rPr lang="en-US"/>
              <a:pPr>
                <a:defRPr/>
              </a:pPr>
              <a:t>‹#›</a:t>
            </a:fld>
            <a:endParaRPr lang="en-US" dirty="0"/>
          </a:p>
        </p:txBody>
      </p:sp>
    </p:spTree>
    <p:extLst>
      <p:ext uri="{BB962C8B-B14F-4D97-AF65-F5344CB8AC3E}">
        <p14:creationId xmlns:p14="http://schemas.microsoft.com/office/powerpoint/2010/main" val="37977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E9B81B-ECA9-4F5A-9296-F5031348B75F}"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B1A729-2A95-4BC4-8819-0B6B28129364}" type="slidenum">
              <a:rPr lang="en-US"/>
              <a:pPr>
                <a:defRPr/>
              </a:pPr>
              <a:t>‹#›</a:t>
            </a:fld>
            <a:endParaRPr lang="en-US" dirty="0"/>
          </a:p>
        </p:txBody>
      </p:sp>
    </p:spTree>
    <p:extLst>
      <p:ext uri="{BB962C8B-B14F-4D97-AF65-F5344CB8AC3E}">
        <p14:creationId xmlns:p14="http://schemas.microsoft.com/office/powerpoint/2010/main" val="1363033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4FFA9-33A7-4B81-B292-52DDE57452C5}"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75AE0-A2CC-4647-B1A2-6ABDE3B9154A}" type="slidenum">
              <a:rPr lang="en-US"/>
              <a:pPr>
                <a:defRPr/>
              </a:pPr>
              <a:t>‹#›</a:t>
            </a:fld>
            <a:endParaRPr lang="en-US" dirty="0"/>
          </a:p>
        </p:txBody>
      </p:sp>
    </p:spTree>
    <p:extLst>
      <p:ext uri="{BB962C8B-B14F-4D97-AF65-F5344CB8AC3E}">
        <p14:creationId xmlns:p14="http://schemas.microsoft.com/office/powerpoint/2010/main" val="382406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776BC5-273F-4E65-AC9C-8ED052B8265E}"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A90FC-E4BF-4510-9E9D-5EDB55F83A29}" type="slidenum">
              <a:rPr lang="en-US"/>
              <a:pPr>
                <a:defRPr/>
              </a:pPr>
              <a:t>‹#›</a:t>
            </a:fld>
            <a:endParaRPr lang="en-US" dirty="0"/>
          </a:p>
        </p:txBody>
      </p:sp>
    </p:spTree>
    <p:extLst>
      <p:ext uri="{BB962C8B-B14F-4D97-AF65-F5344CB8AC3E}">
        <p14:creationId xmlns:p14="http://schemas.microsoft.com/office/powerpoint/2010/main" val="2442537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6B04F6-9F27-4FE6-A2B1-AD8AB5588492}"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BC55BC-C48E-4B00-8446-3C09F56F5CF2}" type="slidenum">
              <a:rPr lang="en-US"/>
              <a:pPr>
                <a:defRPr/>
              </a:pPr>
              <a:t>‹#›</a:t>
            </a:fld>
            <a:endParaRPr lang="en-US" dirty="0"/>
          </a:p>
        </p:txBody>
      </p:sp>
    </p:spTree>
    <p:extLst>
      <p:ext uri="{BB962C8B-B14F-4D97-AF65-F5344CB8AC3E}">
        <p14:creationId xmlns:p14="http://schemas.microsoft.com/office/powerpoint/2010/main" val="775963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42821F-18AC-4A79-AA9F-EC290B0B3DF0}" type="datetimeFigureOut">
              <a:rPr lang="en-US"/>
              <a:pPr>
                <a:defRPr/>
              </a:pPr>
              <a:t>10/18/2017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26BE95-D8D9-49E7-9FA4-0D9263D0755A}" type="slidenum">
              <a:rPr lang="en-US"/>
              <a:pPr>
                <a:defRPr/>
              </a:pPr>
              <a:t>‹#›</a:t>
            </a:fld>
            <a:endParaRPr lang="en-US" dirty="0"/>
          </a:p>
        </p:txBody>
      </p:sp>
    </p:spTree>
    <p:extLst>
      <p:ext uri="{BB962C8B-B14F-4D97-AF65-F5344CB8AC3E}">
        <p14:creationId xmlns:p14="http://schemas.microsoft.com/office/powerpoint/2010/main" val="4108858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0C59F9-79F1-420C-8E81-78773F4A2EDC}" type="datetimeFigureOut">
              <a:rPr lang="en-US"/>
              <a:pPr>
                <a:defRPr/>
              </a:pPr>
              <a:t>10/18/2017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7FF3A1-14ED-40AE-ABFA-40062DFFCF1C}" type="slidenum">
              <a:rPr lang="en-US"/>
              <a:pPr>
                <a:defRPr/>
              </a:pPr>
              <a:t>‹#›</a:t>
            </a:fld>
            <a:endParaRPr lang="en-US" dirty="0"/>
          </a:p>
        </p:txBody>
      </p:sp>
    </p:spTree>
    <p:extLst>
      <p:ext uri="{BB962C8B-B14F-4D97-AF65-F5344CB8AC3E}">
        <p14:creationId xmlns:p14="http://schemas.microsoft.com/office/powerpoint/2010/main" val="3120759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DEB232-F561-4919-8230-F64EAFA9EE4C}" type="datetimeFigureOut">
              <a:rPr lang="en-US"/>
              <a:pPr>
                <a:defRPr/>
              </a:pPr>
              <a:t>10/18/2017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16A921-88E1-4CFF-95EA-3E2881117D43}" type="slidenum">
              <a:rPr lang="en-US"/>
              <a:pPr>
                <a:defRPr/>
              </a:pPr>
              <a:t>‹#›</a:t>
            </a:fld>
            <a:endParaRPr lang="en-US" dirty="0"/>
          </a:p>
        </p:txBody>
      </p:sp>
    </p:spTree>
    <p:extLst>
      <p:ext uri="{BB962C8B-B14F-4D97-AF65-F5344CB8AC3E}">
        <p14:creationId xmlns:p14="http://schemas.microsoft.com/office/powerpoint/2010/main" val="2258406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C4414A-7D54-4DC1-8659-6DA1839191B3}"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18772E-F34C-49A1-A5FB-49F85E73AA24}" type="slidenum">
              <a:rPr lang="en-US"/>
              <a:pPr>
                <a:defRPr/>
              </a:pPr>
              <a:t>‹#›</a:t>
            </a:fld>
            <a:endParaRPr lang="en-US" dirty="0"/>
          </a:p>
        </p:txBody>
      </p:sp>
    </p:spTree>
    <p:extLst>
      <p:ext uri="{BB962C8B-B14F-4D97-AF65-F5344CB8AC3E}">
        <p14:creationId xmlns:p14="http://schemas.microsoft.com/office/powerpoint/2010/main" val="4186758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B4F852-2F3C-4AB1-B5B1-14CB19AB2863}"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AA583F-839D-4FFB-BC6A-284DBCB82C78}" type="slidenum">
              <a:rPr lang="en-US"/>
              <a:pPr>
                <a:defRPr/>
              </a:pPr>
              <a:t>‹#›</a:t>
            </a:fld>
            <a:endParaRPr lang="en-US" dirty="0"/>
          </a:p>
        </p:txBody>
      </p:sp>
    </p:spTree>
    <p:extLst>
      <p:ext uri="{BB962C8B-B14F-4D97-AF65-F5344CB8AC3E}">
        <p14:creationId xmlns:p14="http://schemas.microsoft.com/office/powerpoint/2010/main" val="3146049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9CED4-1814-43FB-87DF-9500CFE30256}"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730547-20C4-4A20-9FD9-B23D6B784F17}" type="slidenum">
              <a:rPr lang="en-US"/>
              <a:pPr>
                <a:defRPr/>
              </a:pPr>
              <a:t>‹#›</a:t>
            </a:fld>
            <a:endParaRPr lang="en-US" dirty="0"/>
          </a:p>
        </p:txBody>
      </p:sp>
    </p:spTree>
    <p:extLst>
      <p:ext uri="{BB962C8B-B14F-4D97-AF65-F5344CB8AC3E}">
        <p14:creationId xmlns:p14="http://schemas.microsoft.com/office/powerpoint/2010/main" val="203352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8DE6DD-42F4-4058-9B54-8358A9A5F534}"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5D5839-7405-4D53-A996-EB5F0868F057}" type="slidenum">
              <a:rPr lang="en-US"/>
              <a:pPr>
                <a:defRPr/>
              </a:pPr>
              <a:t>‹#›</a:t>
            </a:fld>
            <a:endParaRPr lang="en-US" dirty="0"/>
          </a:p>
        </p:txBody>
      </p:sp>
    </p:spTree>
    <p:extLst>
      <p:ext uri="{BB962C8B-B14F-4D97-AF65-F5344CB8AC3E}">
        <p14:creationId xmlns:p14="http://schemas.microsoft.com/office/powerpoint/2010/main" val="32956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39A175-99C0-4328-A482-7E762477B2DE}"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F2BE24-6232-431C-9608-15F9DA64D02F}" type="slidenum">
              <a:rPr lang="en-US"/>
              <a:pPr>
                <a:defRPr/>
              </a:pPr>
              <a:t>‹#›</a:t>
            </a:fld>
            <a:endParaRPr lang="en-US" dirty="0"/>
          </a:p>
        </p:txBody>
      </p:sp>
    </p:spTree>
    <p:extLst>
      <p:ext uri="{BB962C8B-B14F-4D97-AF65-F5344CB8AC3E}">
        <p14:creationId xmlns:p14="http://schemas.microsoft.com/office/powerpoint/2010/main" val="156582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1" y="2971804"/>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1" y="2948357"/>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1" y="3886209"/>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1" y="3862762"/>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1" y="4800614"/>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1" y="4777167"/>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1" y="2971804"/>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1" y="2948357"/>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1" y="3886209"/>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1" y="3862762"/>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1" y="4800614"/>
            <a:ext cx="2725270" cy="914399"/>
          </a:xfrm>
        </p:spPr>
        <p:txBody>
          <a:bodyPr>
            <a:noAutofit/>
          </a:bodyPr>
          <a:lstStyle>
            <a:lvl1pPr marL="0" indent="0">
              <a:lnSpc>
                <a:spcPts val="1700"/>
              </a:lnSpc>
              <a:buNone/>
              <a:defRPr sz="1500">
                <a:solidFill>
                  <a:schemeClr val="tx2"/>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1" y="4777167"/>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801281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8125"/>
            <a:ext cx="2936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62664CBE-6088-4F0A-8B87-05C613ECE8F8}"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496855"/>
            <a:ext cx="5029200" cy="215444"/>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08942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gue">
    <p:bg>
      <p:bgPr>
        <a:solidFill>
          <a:srgbClr val="E5E5E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7F7F7F"/>
              </a:solidFill>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4"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6"/>
            <a:ext cx="4587802" cy="2946231"/>
          </a:xfrm>
        </p:spPr>
        <p:txBody>
          <a:bodyPr/>
          <a:lstStyle>
            <a:lvl1pPr marL="0" algn="r" defTabSz="914377"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3451493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85F4B2CF-3FE5-4BA7-8A47-2EC75D28A3FE}"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641086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1280A5-8C91-42E2-93C8-A1C6DE85E904}"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FCDCDD-E055-4302-B3BE-90FF0B8C6BC3}" type="slidenum">
              <a:rPr lang="en-US"/>
              <a:pPr>
                <a:defRPr/>
              </a:pPr>
              <a:t>‹#›</a:t>
            </a:fld>
            <a:endParaRPr lang="en-US" dirty="0"/>
          </a:p>
        </p:txBody>
      </p:sp>
    </p:spTree>
    <p:extLst>
      <p:ext uri="{BB962C8B-B14F-4D97-AF65-F5344CB8AC3E}">
        <p14:creationId xmlns:p14="http://schemas.microsoft.com/office/powerpoint/2010/main" val="1238191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2B826-26AC-4EDC-95C4-931FA0BB377F}"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1581A-57CF-4681-8CD8-21C77817E4E6}" type="slidenum">
              <a:rPr lang="en-US"/>
              <a:pPr>
                <a:defRPr/>
              </a:pPr>
              <a:t>‹#›</a:t>
            </a:fld>
            <a:endParaRPr lang="en-US" dirty="0"/>
          </a:p>
        </p:txBody>
      </p:sp>
    </p:spTree>
    <p:extLst>
      <p:ext uri="{BB962C8B-B14F-4D97-AF65-F5344CB8AC3E}">
        <p14:creationId xmlns:p14="http://schemas.microsoft.com/office/powerpoint/2010/main" val="4061959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7618C3-CF80-49BD-9996-C4B3BBF89575}"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2CCF3F-A654-4636-89FF-A4ADDF1A8981}" type="slidenum">
              <a:rPr lang="en-US"/>
              <a:pPr>
                <a:defRPr/>
              </a:pPr>
              <a:t>‹#›</a:t>
            </a:fld>
            <a:endParaRPr lang="en-US" dirty="0"/>
          </a:p>
        </p:txBody>
      </p:sp>
    </p:spTree>
    <p:extLst>
      <p:ext uri="{BB962C8B-B14F-4D97-AF65-F5344CB8AC3E}">
        <p14:creationId xmlns:p14="http://schemas.microsoft.com/office/powerpoint/2010/main" val="129283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7DCC89-251F-43B9-855C-18F2F2B12E37}"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A4CEF-DDD4-4D30-ADEF-A70FE64C3D1F}" type="slidenum">
              <a:rPr lang="en-US"/>
              <a:pPr>
                <a:defRPr/>
              </a:pPr>
              <a:t>‹#›</a:t>
            </a:fld>
            <a:endParaRPr lang="en-US" dirty="0"/>
          </a:p>
        </p:txBody>
      </p:sp>
    </p:spTree>
    <p:extLst>
      <p:ext uri="{BB962C8B-B14F-4D97-AF65-F5344CB8AC3E}">
        <p14:creationId xmlns:p14="http://schemas.microsoft.com/office/powerpoint/2010/main" val="3930868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AD919D-4E7E-44AF-9742-7C7E8CF6171F}" type="datetimeFigureOut">
              <a:rPr lang="en-US"/>
              <a:pPr>
                <a:defRPr/>
              </a:pPr>
              <a:t>10/18/2017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A5D015-18D6-442F-8F02-BCE20E078658}" type="slidenum">
              <a:rPr lang="en-US"/>
              <a:pPr>
                <a:defRPr/>
              </a:pPr>
              <a:t>‹#›</a:t>
            </a:fld>
            <a:endParaRPr lang="en-US" dirty="0"/>
          </a:p>
        </p:txBody>
      </p:sp>
    </p:spTree>
    <p:extLst>
      <p:ext uri="{BB962C8B-B14F-4D97-AF65-F5344CB8AC3E}">
        <p14:creationId xmlns:p14="http://schemas.microsoft.com/office/powerpoint/2010/main" val="1142054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136A95-B72C-43C0-96DA-6C68338210DD}" type="datetimeFigureOut">
              <a:rPr lang="en-US"/>
              <a:pPr>
                <a:defRPr/>
              </a:pPr>
              <a:t>10/18/2017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8CE3F8-D046-4FDC-8508-342843C8368B}" type="slidenum">
              <a:rPr lang="en-US"/>
              <a:pPr>
                <a:defRPr/>
              </a:pPr>
              <a:t>‹#›</a:t>
            </a:fld>
            <a:endParaRPr lang="en-US" dirty="0"/>
          </a:p>
        </p:txBody>
      </p:sp>
    </p:spTree>
    <p:extLst>
      <p:ext uri="{BB962C8B-B14F-4D97-AF65-F5344CB8AC3E}">
        <p14:creationId xmlns:p14="http://schemas.microsoft.com/office/powerpoint/2010/main" val="124563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5E385C-BC01-4E32-ABF4-B281217F1CD6}" type="datetimeFigureOut">
              <a:rPr lang="en-US"/>
              <a:pPr>
                <a:defRPr/>
              </a:pPr>
              <a:t>10/18/2017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FC273C-8B4F-4CAA-AC73-5DDF7583B7D6}" type="slidenum">
              <a:rPr lang="en-US"/>
              <a:pPr>
                <a:defRPr/>
              </a:pPr>
              <a:t>‹#›</a:t>
            </a:fld>
            <a:endParaRPr lang="en-US" dirty="0"/>
          </a:p>
        </p:txBody>
      </p:sp>
    </p:spTree>
    <p:extLst>
      <p:ext uri="{BB962C8B-B14F-4D97-AF65-F5344CB8AC3E}">
        <p14:creationId xmlns:p14="http://schemas.microsoft.com/office/powerpoint/2010/main" val="1225093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88DFB1-A8EB-47E0-B63A-850421CFC529}" type="datetimeFigureOut">
              <a:rPr lang="en-US"/>
              <a:pPr>
                <a:defRPr/>
              </a:pPr>
              <a:t>10/18/2017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2CFF63-31DB-45CC-BC6E-E584C590670A}" type="slidenum">
              <a:rPr lang="en-US"/>
              <a:pPr>
                <a:defRPr/>
              </a:pPr>
              <a:t>‹#›</a:t>
            </a:fld>
            <a:endParaRPr lang="en-US" dirty="0"/>
          </a:p>
        </p:txBody>
      </p:sp>
    </p:spTree>
    <p:extLst>
      <p:ext uri="{BB962C8B-B14F-4D97-AF65-F5344CB8AC3E}">
        <p14:creationId xmlns:p14="http://schemas.microsoft.com/office/powerpoint/2010/main" val="693629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61AAAD-CD27-482F-9B33-BDA644F50DE7}"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B3DA42-596D-4584-8310-E89CE5DC6D6B}" type="slidenum">
              <a:rPr lang="en-US"/>
              <a:pPr>
                <a:defRPr/>
              </a:pPr>
              <a:t>‹#›</a:t>
            </a:fld>
            <a:endParaRPr lang="en-US" dirty="0"/>
          </a:p>
        </p:txBody>
      </p:sp>
    </p:spTree>
    <p:extLst>
      <p:ext uri="{BB962C8B-B14F-4D97-AF65-F5344CB8AC3E}">
        <p14:creationId xmlns:p14="http://schemas.microsoft.com/office/powerpoint/2010/main" val="1900794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EDEFCF-5A56-4AA8-8BB2-ACFFABF2E678}"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8DF94E-6CC1-4D0F-831F-C15972F86D1C}" type="slidenum">
              <a:rPr lang="en-US"/>
              <a:pPr>
                <a:defRPr/>
              </a:pPr>
              <a:t>‹#›</a:t>
            </a:fld>
            <a:endParaRPr lang="en-US" dirty="0"/>
          </a:p>
        </p:txBody>
      </p:sp>
    </p:spTree>
    <p:extLst>
      <p:ext uri="{BB962C8B-B14F-4D97-AF65-F5344CB8AC3E}">
        <p14:creationId xmlns:p14="http://schemas.microsoft.com/office/powerpoint/2010/main" val="1361570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20BBF2-B382-422E-87F0-3FDCBAD90F29}"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BCA92B-5D49-4FCC-86AB-51D9CDBEBCA5}" type="slidenum">
              <a:rPr lang="en-US"/>
              <a:pPr>
                <a:defRPr/>
              </a:pPr>
              <a:t>‹#›</a:t>
            </a:fld>
            <a:endParaRPr lang="en-US" dirty="0"/>
          </a:p>
        </p:txBody>
      </p:sp>
    </p:spTree>
    <p:extLst>
      <p:ext uri="{BB962C8B-B14F-4D97-AF65-F5344CB8AC3E}">
        <p14:creationId xmlns:p14="http://schemas.microsoft.com/office/powerpoint/2010/main" val="688554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6FF8B7-DC7D-4A3D-9D6A-702FDDFBC315}" type="datetimeFigureOut">
              <a:rPr lang="en-US"/>
              <a:pPr>
                <a:defRPr/>
              </a:pPr>
              <a:t>10/18/2017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3DD2C6-EFCA-4A1A-8864-B7E565E1C602}" type="slidenum">
              <a:rPr lang="en-US"/>
              <a:pPr>
                <a:defRPr/>
              </a:pPr>
              <a:t>‹#›</a:t>
            </a:fld>
            <a:endParaRPr lang="en-US" dirty="0"/>
          </a:p>
        </p:txBody>
      </p:sp>
    </p:spTree>
    <p:extLst>
      <p:ext uri="{BB962C8B-B14F-4D97-AF65-F5344CB8AC3E}">
        <p14:creationId xmlns:p14="http://schemas.microsoft.com/office/powerpoint/2010/main" val="191891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954708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AA8E7FA2-0C5A-4E1B-AB73-5D7C26FAD726}"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46477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gue">
    <p:bg>
      <p:bgPr>
        <a:solidFill>
          <a:srgbClr val="E5E5E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7F7F7F"/>
              </a:solidFill>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114641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6FDCC8-E609-428F-8E8F-46BDED0B0D77}" type="datetimeFigureOut">
              <a:rPr lang="en-US"/>
              <a:pPr>
                <a:defRPr/>
              </a:pPr>
              <a:t>10/18/2017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8804BC-E517-4DCE-8778-207129F63260}" type="slidenum">
              <a:rPr lang="en-US"/>
              <a:pPr>
                <a:defRPr/>
              </a:pPr>
              <a:t>‹#›</a:t>
            </a:fld>
            <a:endParaRPr lang="en-US" dirty="0"/>
          </a:p>
        </p:txBody>
      </p:sp>
    </p:spTree>
    <p:extLst>
      <p:ext uri="{BB962C8B-B14F-4D97-AF65-F5344CB8AC3E}">
        <p14:creationId xmlns:p14="http://schemas.microsoft.com/office/powerpoint/2010/main" val="8599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5597E9-5603-43C2-95AA-C34F64C205B9}" type="datetimeFigureOut">
              <a:rPr lang="en-US"/>
              <a:pPr>
                <a:defRPr/>
              </a:pPr>
              <a:t>10/18/2017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ECAD5C-6C7C-4702-93A9-F6A88A19044F}" type="slidenum">
              <a:rPr lang="en-US"/>
              <a:pPr>
                <a:defRPr/>
              </a:pPr>
              <a:t>‹#›</a:t>
            </a:fld>
            <a:endParaRPr lang="en-US" dirty="0"/>
          </a:p>
        </p:txBody>
      </p:sp>
    </p:spTree>
    <p:extLst>
      <p:ext uri="{BB962C8B-B14F-4D97-AF65-F5344CB8AC3E}">
        <p14:creationId xmlns:p14="http://schemas.microsoft.com/office/powerpoint/2010/main" val="12616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D539CC-50FB-4D4C-BD55-F3579492CF0A}"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59C06B-08B7-4A3D-8D5C-1C85A81A3807}" type="slidenum">
              <a:rPr lang="en-US"/>
              <a:pPr>
                <a:defRPr/>
              </a:pPr>
              <a:t>‹#›</a:t>
            </a:fld>
            <a:endParaRPr lang="en-US" dirty="0"/>
          </a:p>
        </p:txBody>
      </p:sp>
    </p:spTree>
    <p:extLst>
      <p:ext uri="{BB962C8B-B14F-4D97-AF65-F5344CB8AC3E}">
        <p14:creationId xmlns:p14="http://schemas.microsoft.com/office/powerpoint/2010/main" val="112725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377F02-211B-4D5A-B968-6B3D6C46307C}" type="datetimeFigureOut">
              <a:rPr lang="en-US"/>
              <a:pPr>
                <a:defRPr/>
              </a:pPr>
              <a:t>10/18/2017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634571-67FD-4475-99D5-33068E21AD92}" type="slidenum">
              <a:rPr lang="en-US"/>
              <a:pPr>
                <a:defRPr/>
              </a:pPr>
              <a:t>‹#›</a:t>
            </a:fld>
            <a:endParaRPr lang="en-US" dirty="0"/>
          </a:p>
        </p:txBody>
      </p:sp>
    </p:spTree>
    <p:extLst>
      <p:ext uri="{BB962C8B-B14F-4D97-AF65-F5344CB8AC3E}">
        <p14:creationId xmlns:p14="http://schemas.microsoft.com/office/powerpoint/2010/main" val="281167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66EDBDC-59EF-4FDB-950B-1839B748EC5C}" type="datetimeFigureOut">
              <a:rPr lang="en-US"/>
              <a:pPr>
                <a:defRPr/>
              </a:pPr>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7E58EEFD-AF5D-47B1-8118-95CBE5D870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26" r:id="rId12"/>
    <p:sldLayoutId id="2147484127" r:id="rId13"/>
    <p:sldLayoutId id="2147484128" r:id="rId14"/>
    <p:sldLayoutId id="2147484129"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5800" y="1143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a:t>
            </a:r>
            <a:br>
              <a:rPr lang="en-US" altLang="en-US" smtClean="0"/>
            </a:br>
            <a:r>
              <a:rPr lang="en-US" altLang="en-US" smtClean="0"/>
              <a:t>master title style</a:t>
            </a:r>
          </a:p>
        </p:txBody>
      </p:sp>
      <p:sp>
        <p:nvSpPr>
          <p:cNvPr id="3" name="Text Placeholder 2"/>
          <p:cNvSpPr>
            <a:spLocks noGrp="1"/>
          </p:cNvSpPr>
          <p:nvPr>
            <p:ph type="body" idx="1"/>
          </p:nvPr>
        </p:nvSpPr>
        <p:spPr>
          <a:xfrm>
            <a:off x="685800" y="2971800"/>
            <a:ext cx="7772400" cy="2743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Lkweng</a:t>
            </a:r>
            <a:endParaRPr lang="en-US" dirty="0" smtClean="0"/>
          </a:p>
          <a:p>
            <a:pPr lvl="6"/>
            <a:r>
              <a:rPr lang="en-US" dirty="0" smtClean="0"/>
              <a:t>;</a:t>
            </a:r>
            <a:r>
              <a:rPr lang="en-US" dirty="0" err="1" smtClean="0"/>
              <a:t>krweng’lk</a:t>
            </a:r>
            <a:endParaRPr lang="en-US" dirty="0" smtClean="0"/>
          </a:p>
          <a:p>
            <a:pPr lvl="7"/>
            <a:r>
              <a:rPr lang="en-US" dirty="0" err="1" smtClean="0"/>
              <a:t>Perign</a:t>
            </a:r>
            <a:endParaRPr lang="en-US" dirty="0" smtClean="0"/>
          </a:p>
          <a:p>
            <a:pPr lvl="8"/>
            <a:r>
              <a:rPr lang="en-US" dirty="0" smtClean="0"/>
              <a:t>;</a:t>
            </a:r>
            <a:r>
              <a:rPr lang="en-US" dirty="0" err="1" smtClean="0"/>
              <a:t>kwegn</a:t>
            </a:r>
            <a:r>
              <a:rPr lang="en-US" dirty="0" smtClean="0"/>
              <a:t>’</a:t>
            </a:r>
          </a:p>
        </p:txBody>
      </p:sp>
    </p:spTree>
  </p:cSld>
  <p:clrMap bg1="lt1" tx1="dk1" bg2="lt2" tx2="dk2" accent1="accent1" accent2="accent2" accent3="accent3" accent4="accent4" accent5="accent5" accent6="accent6" hlink="hlink" folHlink="folHlink"/>
  <p:sldLayoutIdLst>
    <p:sldLayoutId id="2147484130" r:id="rId1"/>
    <p:sldLayoutId id="2147484103"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600" kern="12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2pPr>
      <a:lvl3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3pPr>
      <a:lvl4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4pPr>
      <a:lvl5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5pPr>
      <a:lvl6pPr marL="457200" algn="l" rtl="0" fontAlgn="base">
        <a:lnSpc>
          <a:spcPct val="85000"/>
        </a:lnSpc>
        <a:spcBef>
          <a:spcPct val="0"/>
        </a:spcBef>
        <a:spcAft>
          <a:spcPct val="0"/>
        </a:spcAft>
        <a:defRPr sz="3600">
          <a:solidFill>
            <a:schemeClr val="tx2"/>
          </a:solidFill>
          <a:latin typeface="Franklin Gothic Book" panose="020B0503020102020204" pitchFamily="34" charset="0"/>
        </a:defRPr>
      </a:lvl6pPr>
      <a:lvl7pPr marL="914400" algn="l" rtl="0" fontAlgn="base">
        <a:lnSpc>
          <a:spcPct val="85000"/>
        </a:lnSpc>
        <a:spcBef>
          <a:spcPct val="0"/>
        </a:spcBef>
        <a:spcAft>
          <a:spcPct val="0"/>
        </a:spcAft>
        <a:defRPr sz="3600">
          <a:solidFill>
            <a:schemeClr val="tx2"/>
          </a:solidFill>
          <a:latin typeface="Franklin Gothic Book" panose="020B0503020102020204" pitchFamily="34" charset="0"/>
        </a:defRPr>
      </a:lvl7pPr>
      <a:lvl8pPr marL="1371600" algn="l" rtl="0" fontAlgn="base">
        <a:lnSpc>
          <a:spcPct val="85000"/>
        </a:lnSpc>
        <a:spcBef>
          <a:spcPct val="0"/>
        </a:spcBef>
        <a:spcAft>
          <a:spcPct val="0"/>
        </a:spcAft>
        <a:defRPr sz="3600">
          <a:solidFill>
            <a:schemeClr val="tx2"/>
          </a:solidFill>
          <a:latin typeface="Franklin Gothic Book" panose="020B0503020102020204" pitchFamily="34" charset="0"/>
        </a:defRPr>
      </a:lvl8pPr>
      <a:lvl9pPr marL="1828800" algn="l" rtl="0" fontAlgn="base">
        <a:lnSpc>
          <a:spcPct val="85000"/>
        </a:lnSpc>
        <a:spcBef>
          <a:spcPct val="0"/>
        </a:spcBef>
        <a:spcAft>
          <a:spcPct val="0"/>
        </a:spcAft>
        <a:defRPr sz="3600">
          <a:solidFill>
            <a:schemeClr val="tx2"/>
          </a:solidFill>
          <a:latin typeface="Franklin Gothic Book" panose="020B0503020102020204" pitchFamily="34" charset="0"/>
        </a:defRPr>
      </a:lvl9pPr>
    </p:titleStyle>
    <p:bodyStyle>
      <a:lvl1pPr algn="l" rtl="0" eaLnBrk="0" fontAlgn="base" hangingPunct="0">
        <a:lnSpc>
          <a:spcPct val="120000"/>
        </a:lnSpc>
        <a:spcBef>
          <a:spcPts val="600"/>
        </a:spcBef>
        <a:spcAft>
          <a:spcPts val="1200"/>
        </a:spcAft>
        <a:buFont typeface="Arial" panose="020B0604020202020204" pitchFamily="34" charset="0"/>
        <a:buChar char="​"/>
        <a:defRPr sz="1600" kern="1200">
          <a:solidFill>
            <a:srgbClr val="4E8542"/>
          </a:solidFill>
          <a:latin typeface="+mn-lt"/>
          <a:ea typeface="+mn-ea"/>
          <a:cs typeface="+mn-cs"/>
        </a:defRPr>
      </a:lvl1pPr>
      <a:lvl2pPr algn="l" rtl="0" eaLnBrk="0" fontAlgn="base" hangingPunct="0">
        <a:spcBef>
          <a:spcPct val="0"/>
        </a:spcBef>
        <a:spcAft>
          <a:spcPts val="600"/>
        </a:spcAft>
        <a:buFont typeface="Arial" panose="020B0604020202020204" pitchFamily="34" charset="0"/>
        <a:buChar char="​"/>
        <a:defRPr sz="1400" kern="1200">
          <a:solidFill>
            <a:schemeClr val="tx2"/>
          </a:solidFill>
          <a:latin typeface="+mn-lt"/>
          <a:ea typeface="+mn-ea"/>
          <a:cs typeface="+mn-cs"/>
        </a:defRPr>
      </a:lvl2pPr>
      <a:lvl3pPr algn="l" rtl="0" eaLnBrk="0" fontAlgn="base" hangingPunct="0">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rtl="0" eaLnBrk="0" fontAlgn="base" hangingPunct="0">
        <a:lnSpc>
          <a:spcPct val="110000"/>
        </a:lnSpc>
        <a:spcBef>
          <a:spcPct val="0"/>
        </a:spcBef>
        <a:spcAft>
          <a:spcPct val="0"/>
        </a:spcAft>
        <a:buFont typeface="Wingdings" panose="05000000000000000000" pitchFamily="2" charset="2"/>
        <a:buChar char="§"/>
        <a:defRPr sz="1100" kern="1200">
          <a:solidFill>
            <a:srgbClr val="848484"/>
          </a:solidFill>
          <a:latin typeface="+mn-lt"/>
          <a:ea typeface="+mn-ea"/>
          <a:cs typeface="+mn-cs"/>
        </a:defRPr>
      </a:lvl4pPr>
      <a:lvl5pPr marL="346075" indent="-176213" algn="l" rtl="0" eaLnBrk="0" fontAlgn="base" hangingPunct="0">
        <a:lnSpc>
          <a:spcPct val="110000"/>
        </a:lnSpc>
        <a:spcBef>
          <a:spcPct val="0"/>
        </a:spcBef>
        <a:spcAft>
          <a:spcPts val="600"/>
        </a:spcAft>
        <a:buFont typeface="Wingdings" panose="05000000000000000000" pitchFamily="2" charset="2"/>
        <a:buChar char="§"/>
        <a:defRPr sz="1100" kern="1200">
          <a:solidFill>
            <a:srgbClr val="848484"/>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FE40316-27B2-4576-827F-BC2F1A440395}" type="datetimeFigureOut">
              <a:rPr lang="en-US"/>
              <a:pPr>
                <a:defRPr/>
              </a:pPr>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9437ED54-73F0-45F2-A96E-E1BE7D1716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42" r:id="rId12"/>
    <p:sldLayoutId id="2147484143" r:id="rId13"/>
    <p:sldLayoutId id="2147484144" r:id="rId14"/>
    <p:sldLayoutId id="214748414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8B011C2-5ED6-4985-9789-EFFA34A8A646}" type="datetimeFigureOut">
              <a:rPr lang="en-US"/>
              <a:pPr>
                <a:defRPr/>
              </a:pPr>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055914C5-AD04-4CC3-AAE3-2B1B8EC1A4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46" r:id="rId12"/>
    <p:sldLayoutId id="2147484147" r:id="rId13"/>
    <p:sldLayoutId id="214748414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Microsoft_Excel_97-2003_Worksheet3.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Chart4.xls"/><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hyperlink" Target="http://www.economicmodeling.com/2011/12/05/understanding-shift-share-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street-map-113326.jpg"/>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70" t="48113" r="351" b="17547"/>
          <a:stretch/>
        </p:blipFill>
        <p:spPr bwMode="auto">
          <a:xfrm>
            <a:off x="-16044" y="-19050"/>
            <a:ext cx="9160041" cy="2875769"/>
          </a:xfrm>
          <a:prstGeom prst="rect">
            <a:avLst/>
          </a:prstGeom>
          <a:noFill/>
        </p:spPr>
      </p:pic>
      <p:sp>
        <p:nvSpPr>
          <p:cNvPr id="4" name="Rectangle 3"/>
          <p:cNvSpPr/>
          <p:nvPr/>
        </p:nvSpPr>
        <p:spPr>
          <a:xfrm>
            <a:off x="-7938" y="3052763"/>
            <a:ext cx="9144001" cy="2762250"/>
          </a:xfrm>
          <a:prstGeom prst="rect">
            <a:avLst/>
          </a:prstGeom>
          <a:solidFill>
            <a:srgbClr val="208B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208B9C"/>
              </a:solidFill>
            </a:endParaRPr>
          </a:p>
        </p:txBody>
      </p:sp>
      <p:sp>
        <p:nvSpPr>
          <p:cNvPr id="21" name="Rectangle 20"/>
          <p:cNvSpPr/>
          <p:nvPr/>
        </p:nvSpPr>
        <p:spPr>
          <a:xfrm>
            <a:off x="0" y="2846388"/>
            <a:ext cx="9144000" cy="3009900"/>
          </a:xfrm>
          <a:prstGeom prst="rect">
            <a:avLst/>
          </a:prstGeom>
          <a:pattFill prst="dkUpDiag">
            <a:fgClr>
              <a:srgbClr val="208B9C"/>
            </a:fgClr>
            <a:bgClr>
              <a:srgbClr val="0199A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29701" name="Group 6"/>
          <p:cNvGrpSpPr>
            <a:grpSpLocks/>
          </p:cNvGrpSpPr>
          <p:nvPr/>
        </p:nvGrpSpPr>
        <p:grpSpPr bwMode="auto">
          <a:xfrm>
            <a:off x="-15875" y="5851525"/>
            <a:ext cx="9144000" cy="1006475"/>
            <a:chOff x="305018" y="5206187"/>
            <a:chExt cx="9267607" cy="1196503"/>
          </a:xfrm>
        </p:grpSpPr>
        <p:sp>
          <p:nvSpPr>
            <p:cNvPr id="11" name="Rectangle 10"/>
            <p:cNvSpPr/>
            <p:nvPr/>
          </p:nvSpPr>
          <p:spPr>
            <a:xfrm>
              <a:off x="305018" y="5206187"/>
              <a:ext cx="9267607" cy="119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anchor="ctr"/>
            <a:lstStyle/>
            <a:p>
              <a:pPr algn="ctr" eaLnBrk="1" fontAlgn="auto" hangingPunct="1">
                <a:spcBef>
                  <a:spcPts val="0"/>
                </a:spcBef>
                <a:spcAft>
                  <a:spcPts val="0"/>
                </a:spcAft>
                <a:defRPr/>
              </a:pPr>
              <a:endParaRPr lang="en-US" sz="1400" dirty="0">
                <a:solidFill>
                  <a:prstClr val="white"/>
                </a:solidFill>
                <a:latin typeface="Franklin Gothic Demi Cond" panose="020B0706030402020204" pitchFamily="34" charset="0"/>
              </a:endParaRPr>
            </a:p>
          </p:txBody>
        </p:sp>
        <p:pic>
          <p:nvPicPr>
            <p:cNvPr id="29708" name="Picture 11"/>
            <p:cNvPicPr>
              <a:picLocks noChangeAspect="1"/>
            </p:cNvPicPr>
            <p:nvPr/>
          </p:nvPicPr>
          <p:blipFill>
            <a:blip r:embed="rId4">
              <a:extLst>
                <a:ext uri="{28A0092B-C50C-407E-A947-70E740481C1C}">
                  <a14:useLocalDpi xmlns:a14="http://schemas.microsoft.com/office/drawing/2010/main" val="0"/>
                </a:ext>
              </a:extLst>
            </a:blip>
            <a:srcRect l="-117"/>
            <a:stretch>
              <a:fillRect/>
            </a:stretch>
          </p:blipFill>
          <p:spPr bwMode="auto">
            <a:xfrm>
              <a:off x="503639" y="5309918"/>
              <a:ext cx="5010129" cy="93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TextBox 1"/>
          <p:cNvSpPr txBox="1">
            <a:spLocks noChangeArrowheads="1"/>
          </p:cNvSpPr>
          <p:nvPr/>
        </p:nvSpPr>
        <p:spPr bwMode="auto">
          <a:xfrm>
            <a:off x="284163" y="2960688"/>
            <a:ext cx="7242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5000"/>
              </a:lnSpc>
              <a:spcBef>
                <a:spcPct val="0"/>
              </a:spcBef>
              <a:buFontTx/>
              <a:buNone/>
            </a:pPr>
            <a:r>
              <a:rPr lang="en-US" altLang="en-US" sz="4400">
                <a:solidFill>
                  <a:srgbClr val="FFFFFF"/>
                </a:solidFill>
                <a:latin typeface="Franklin Gothic Book" panose="020B0503020102020204" pitchFamily="34" charset="0"/>
                <a:cs typeface="Adobe Arabic" panose="02040503050201020203" pitchFamily="18" charset="-78"/>
              </a:rPr>
              <a:t>Regional Data Snapshot</a:t>
            </a:r>
            <a:endParaRPr lang="en-US" altLang="en-US" sz="6000">
              <a:solidFill>
                <a:srgbClr val="FFFFFF"/>
              </a:solidFill>
              <a:latin typeface="Franklin Gothic Book" panose="020B0503020102020204" pitchFamily="34" charset="0"/>
              <a:cs typeface="Adobe Arabic" panose="02040503050201020203" pitchFamily="18" charset="-78"/>
            </a:endParaRPr>
          </a:p>
        </p:txBody>
      </p:sp>
      <p:sp>
        <p:nvSpPr>
          <p:cNvPr id="29703" name="Rectangle 4"/>
          <p:cNvSpPr>
            <a:spLocks noChangeArrowheads="1"/>
          </p:cNvSpPr>
          <p:nvPr/>
        </p:nvSpPr>
        <p:spPr bwMode="auto">
          <a:xfrm>
            <a:off x="241300" y="4035425"/>
            <a:ext cx="598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b="1">
              <a:solidFill>
                <a:srgbClr val="FFFFFF"/>
              </a:solidFill>
              <a:latin typeface="Arial" panose="020B0604020202020204" pitchFamily="34" charset="0"/>
              <a:ea typeface="Adobe Song Std L" panose="02020300000000000000" pitchFamily="18" charset="-128"/>
              <a:cs typeface="Arial" panose="020B0604020202020204" pitchFamily="34" charset="0"/>
            </a:endParaRPr>
          </a:p>
        </p:txBody>
      </p:sp>
      <p:sp>
        <p:nvSpPr>
          <p:cNvPr id="29704" name="Rectangle 7"/>
          <p:cNvSpPr>
            <a:spLocks noChangeArrowheads="1"/>
          </p:cNvSpPr>
          <p:nvPr/>
        </p:nvSpPr>
        <p:spPr bwMode="auto">
          <a:xfrm>
            <a:off x="241300" y="4789488"/>
            <a:ext cx="8855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BD258"/>
                </a:solidFill>
                <a:latin typeface="Arial" panose="020B0604020202020204" pitchFamily="34" charset="0"/>
                <a:ea typeface="Adobe Song Std L" panose="02020300000000000000" pitchFamily="18" charset="-128"/>
                <a:cs typeface="Arial" panose="020B0604020202020204" pitchFamily="34" charset="0"/>
              </a:rPr>
              <a:t>Mid Central Rural Corridor Region, New Mexico</a:t>
            </a:r>
          </a:p>
        </p:txBody>
      </p:sp>
      <p:sp>
        <p:nvSpPr>
          <p:cNvPr id="22" name="Isosceles Triangle 21"/>
          <p:cNvSpPr/>
          <p:nvPr/>
        </p:nvSpPr>
        <p:spPr>
          <a:xfrm>
            <a:off x="276225" y="5605463"/>
            <a:ext cx="407988" cy="2571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9706" name="Rectangle 2"/>
          <p:cNvSpPr>
            <a:spLocks noChangeArrowheads="1"/>
          </p:cNvSpPr>
          <p:nvPr/>
        </p:nvSpPr>
        <p:spPr bwMode="auto">
          <a:xfrm>
            <a:off x="233363" y="3743325"/>
            <a:ext cx="4572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i="1">
                <a:solidFill>
                  <a:srgbClr val="FFFFFF"/>
                </a:solidFill>
              </a:rPr>
              <a:t>Target Industry Clusters</a:t>
            </a:r>
          </a:p>
          <a:p>
            <a:pPr>
              <a:spcBef>
                <a:spcPct val="0"/>
              </a:spcBef>
              <a:buFontTx/>
              <a:buNone/>
            </a:pPr>
            <a:r>
              <a:rPr lang="en-US" altLang="en-US" sz="2000" i="1">
                <a:solidFill>
                  <a:srgbClr val="FFFFFF"/>
                </a:solidFill>
              </a:rPr>
              <a:t>SET Session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92150" y="1362075"/>
          <a:ext cx="7759700" cy="4451345"/>
        </p:xfrm>
        <a:graphic>
          <a:graphicData uri="http://schemas.openxmlformats.org/drawingml/2006/table">
            <a:tbl>
              <a:tblPr firstRow="1">
                <a:tableStyleId>{74C1A8A3-306A-4EB7-A6B1-4F7E0EB9C5D6}</a:tableStyleId>
              </a:tblPr>
              <a:tblGrid>
                <a:gridCol w="3491661">
                  <a:extLst>
                    <a:ext uri="{9D8B030D-6E8A-4147-A177-3AD203B41FA5}"/>
                  </a:extLst>
                </a:gridCol>
                <a:gridCol w="1478347">
                  <a:extLst>
                    <a:ext uri="{9D8B030D-6E8A-4147-A177-3AD203B41FA5}"/>
                  </a:extLst>
                </a:gridCol>
                <a:gridCol w="1394846">
                  <a:extLst>
                    <a:ext uri="{9D8B030D-6E8A-4147-A177-3AD203B41FA5}"/>
                  </a:extLst>
                </a:gridCol>
                <a:gridCol w="1394846">
                  <a:extLst>
                    <a:ext uri="{9D8B030D-6E8A-4147-A177-3AD203B41FA5}"/>
                  </a:extLst>
                </a:gridCol>
              </a:tblGrid>
              <a:tr h="416690">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2015</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dirty="0">
                          <a:effectLst/>
                          <a:latin typeface="Franklin Gothic Book" panose="020B0503020102020204" pitchFamily="34" charset="0"/>
                        </a:rPr>
                        <a:t>Animal Production and Aquaculture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$87.80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18.5%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81.5%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Crop Production</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$61.71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32.7%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67.3%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Corporate, Subsidiary, and Regional Managing Offices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$54.58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29.5%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70.5%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Flour Milling*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$20.59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99.5%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Corrugated and Solid Fiber Box Manufacturing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$17.04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18.7%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81.3%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Wholesale Trade Agents and Brokers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$16.78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39.4%</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60.6%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Fluid Milk Manufacturing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$12.54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56.5%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Fruit and Vegetable Canning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$11.52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66.5%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33.5%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Metal Can Manufacturing**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$10.92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Petroleum Refineries**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$10.61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Soybean and Other Oilseed Processing**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$10.57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Other Animal Food Manufacturing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$10.54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73.7%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Fats and Oils Refining and Blending**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$9.22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a:effectLst/>
                          <a:latin typeface="Franklin Gothic Book" panose="020B0503020102020204" pitchFamily="34" charset="0"/>
                        </a:rPr>
                        <a:t>General Freight Trucking, Long-Distance, Truckload</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$8.79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84.1%</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15.9%</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8977">
                <a:tc>
                  <a:txBody>
                    <a:bodyPr/>
                    <a:lstStyle/>
                    <a:p>
                      <a:pPr algn="l" fontAlgn="ctr"/>
                      <a:r>
                        <a:rPr lang="en-US" sz="1000" b="0" i="0" u="none" strike="noStrike" dirty="0">
                          <a:effectLst/>
                          <a:latin typeface="Franklin Gothic Book" panose="020B0503020102020204" pitchFamily="34" charset="0"/>
                        </a:rPr>
                        <a:t>Rail transportation</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$8.77 </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93.9%</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6.1%</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bl>
          </a:graphicData>
        </a:graphic>
      </p:graphicFrame>
      <p:sp>
        <p:nvSpPr>
          <p:cNvPr id="20" name="Rectangle 19"/>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1"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Rectangle 21"/>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4" name="Rectangle 23"/>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5" name="Rectangle 24"/>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7" name="Group 26"/>
          <p:cNvGrpSpPr/>
          <p:nvPr/>
        </p:nvGrpSpPr>
        <p:grpSpPr>
          <a:xfrm>
            <a:off x="1994551" y="6165851"/>
            <a:ext cx="1229008" cy="119062"/>
            <a:chOff x="685800" y="6165890"/>
            <a:chExt cx="1229008" cy="119062"/>
          </a:xfrm>
          <a:solidFill>
            <a:srgbClr val="208B9C"/>
          </a:solidFill>
        </p:grpSpPr>
        <p:sp>
          <p:nvSpPr>
            <p:cNvPr id="28"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9"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4821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7"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smtClean="0">
                <a:solidFill>
                  <a:schemeClr val="tx1">
                    <a:lumMod val="75000"/>
                    <a:lumOff val="25000"/>
                  </a:schemeClr>
                </a:solidFill>
                <a:latin typeface="Franklin Gothic Book" panose="020B0503020102020204" pitchFamily="34" charset="0"/>
              </a:rPr>
              <a:t>Agribusiness, Food Processing and Technology</a:t>
            </a:r>
            <a:endParaRPr lang="en-US" sz="3000" dirty="0">
              <a:solidFill>
                <a:schemeClr val="tx1">
                  <a:lumMod val="75000"/>
                  <a:lumOff val="25000"/>
                </a:schemeClr>
              </a:solidFill>
              <a:latin typeface="Franklin Gothic Book" panose="020B0503020102020204" pitchFamily="34" charset="0"/>
            </a:endParaRPr>
          </a:p>
        </p:txBody>
      </p:sp>
      <p:sp>
        <p:nvSpPr>
          <p:cNvPr id="48221"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sp>
        <p:nvSpPr>
          <p:cNvPr id="48222" name="TextBox 3"/>
          <p:cNvSpPr txBox="1">
            <a:spLocks noChangeArrowheads="1"/>
          </p:cNvSpPr>
          <p:nvPr/>
        </p:nvSpPr>
        <p:spPr bwMode="auto">
          <a:xfrm>
            <a:off x="674688" y="5908675"/>
            <a:ext cx="6424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rgbClr val="595959"/>
                </a:solidFill>
                <a:latin typeface="Franklin Gothic Book" panose="020B0503020102020204" pitchFamily="34" charset="0"/>
              </a:rPr>
              <a:t>Note: * industry sector has less than 10 jobs as calculated by EMSI; ** industry sector is not present in the region. </a:t>
            </a:r>
          </a:p>
        </p:txBody>
      </p:sp>
      <p:sp>
        <p:nvSpPr>
          <p:cNvPr id="48223"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3" name="Rectangle 22"/>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5" name="Rectangle 24"/>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6" name="Rectangle 25"/>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7" name="Rectangle 26"/>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50185"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50186"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a:solidFill>
                  <a:srgbClr val="404040"/>
                </a:solidFill>
                <a:latin typeface="Franklin Gothic Book" panose="020B0503020102020204" pitchFamily="34" charset="0"/>
              </a:rPr>
              <a:t>Agribusiness, Food Processing and Technology</a:t>
            </a:r>
          </a:p>
        </p:txBody>
      </p:sp>
      <p:sp>
        <p:nvSpPr>
          <p:cNvPr id="50187"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sp>
        <p:nvSpPr>
          <p:cNvPr id="50188" name="TextBox 3"/>
          <p:cNvSpPr txBox="1">
            <a:spLocks noChangeArrowheads="1"/>
          </p:cNvSpPr>
          <p:nvPr/>
        </p:nvSpPr>
        <p:spPr bwMode="auto">
          <a:xfrm>
            <a:off x="674688" y="5908675"/>
            <a:ext cx="6424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rgbClr val="595959"/>
                </a:solidFill>
                <a:latin typeface="Franklin Gothic Book" panose="020B0503020102020204" pitchFamily="34" charset="0"/>
              </a:rPr>
              <a:t>Note: * industry sector has less than 10 jobs as calculated by EMSI; ** industry sector is not present in the region. </a:t>
            </a:r>
          </a:p>
        </p:txBody>
      </p:sp>
      <p:graphicFrame>
        <p:nvGraphicFramePr>
          <p:cNvPr id="50189" name="Chart 32"/>
          <p:cNvGraphicFramePr>
            <a:graphicFrameLocks/>
          </p:cNvGraphicFramePr>
          <p:nvPr/>
        </p:nvGraphicFramePr>
        <p:xfrm>
          <a:off x="219075" y="1319213"/>
          <a:ext cx="8626475" cy="4757737"/>
        </p:xfrm>
        <a:graphic>
          <a:graphicData uri="http://schemas.openxmlformats.org/presentationml/2006/ole">
            <mc:AlternateContent xmlns:mc="http://schemas.openxmlformats.org/markup-compatibility/2006">
              <mc:Choice xmlns:v="urn:schemas-microsoft-com:vml" Requires="v">
                <p:oleObj spid="_x0000_s50195" name="Chart" r:id="rId4" imgW="8632684" imgH="5023539" progId="Excel.Chart.8">
                  <p:embed/>
                </p:oleObj>
              </mc:Choice>
              <mc:Fallback>
                <p:oleObj name="Chart" r:id="rId4" imgW="8632684" imgH="5023539" progId="Excel.Chart.8">
                  <p:embed/>
                  <p:pic>
                    <p:nvPicPr>
                      <p:cNvPr id="0" name="Chart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319213"/>
                        <a:ext cx="8626475" cy="4757737"/>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0"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77863" y="1344613"/>
          <a:ext cx="7762874" cy="4464061"/>
        </p:xfrm>
        <a:graphic>
          <a:graphicData uri="http://schemas.openxmlformats.org/drawingml/2006/table">
            <a:tbl>
              <a:tblPr firstRow="1">
                <a:tableStyleId>{74C1A8A3-306A-4EB7-A6B1-4F7E0EB9C5D6}</a:tableStyleId>
              </a:tblPr>
              <a:tblGrid>
                <a:gridCol w="3071287">
                  <a:extLst>
                    <a:ext uri="{9D8B030D-6E8A-4147-A177-3AD203B41FA5}"/>
                  </a:extLst>
                </a:gridCol>
                <a:gridCol w="880475">
                  <a:extLst>
                    <a:ext uri="{9D8B030D-6E8A-4147-A177-3AD203B41FA5}"/>
                  </a:extLst>
                </a:gridCol>
                <a:gridCol w="880475">
                  <a:extLst>
                    <a:ext uri="{9D8B030D-6E8A-4147-A177-3AD203B41FA5}"/>
                  </a:extLst>
                </a:gridCol>
                <a:gridCol w="880475">
                  <a:extLst>
                    <a:ext uri="{9D8B030D-6E8A-4147-A177-3AD203B41FA5}"/>
                  </a:extLst>
                </a:gridCol>
                <a:gridCol w="2050162">
                  <a:extLst>
                    <a:ext uri="{9D8B030D-6E8A-4147-A177-3AD203B41FA5}"/>
                  </a:extLst>
                </a:gridCol>
              </a:tblGrid>
              <a:tr h="415044">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L="91433" marR="9143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3" marR="914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2009-2015</a:t>
                      </a:r>
                      <a:endParaRPr lang="en-US" sz="1300" b="0" i="0" u="none" strike="noStrike" dirty="0">
                        <a:solidFill>
                          <a:srgbClr val="208B9C"/>
                        </a:solidFill>
                        <a:effectLst/>
                        <a:latin typeface="Franklin Gothic Demi Cond" panose="020B0706030402020204" pitchFamily="34" charset="0"/>
                      </a:endParaRPr>
                    </a:p>
                  </a:txBody>
                  <a:tcPr marL="9143" marR="914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Hr. Earnings</a:t>
                      </a:r>
                      <a:endParaRPr lang="en-US" sz="1300" b="0" i="0" u="none" strike="noStrike" dirty="0">
                        <a:solidFill>
                          <a:srgbClr val="208B9C"/>
                        </a:solidFill>
                        <a:effectLst/>
                        <a:latin typeface="Franklin Gothic Demi Cond" panose="020B0706030402020204" pitchFamily="34" charset="0"/>
                      </a:endParaRPr>
                    </a:p>
                  </a:txBody>
                  <a:tcPr marL="9143" marR="914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L="91433" marR="9143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1267">
                <a:tc>
                  <a:txBody>
                    <a:bodyPr/>
                    <a:lstStyle/>
                    <a:p>
                      <a:pPr algn="l" fontAlgn="ctr"/>
                      <a:r>
                        <a:rPr lang="en-US" sz="1000" b="0" i="0" u="none" strike="noStrike" dirty="0">
                          <a:effectLst/>
                          <a:latin typeface="Franklin Gothic Book" panose="020B0503020102020204" pitchFamily="34" charset="0"/>
                        </a:rPr>
                        <a:t>Farmers, Ranchers, and Other Agricultural Managers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1,553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$13.58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711">
                <a:tc>
                  <a:txBody>
                    <a:bodyPr/>
                    <a:lstStyle/>
                    <a:p>
                      <a:pPr algn="l" fontAlgn="ctr"/>
                      <a:r>
                        <a:rPr lang="en-US" sz="1000" b="0" i="0" u="none" strike="noStrike">
                          <a:effectLst/>
                          <a:latin typeface="Franklin Gothic Book" panose="020B0503020102020204" pitchFamily="34" charset="0"/>
                        </a:rPr>
                        <a:t>Food Batchmakers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$13.16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20">
                <a:tc>
                  <a:txBody>
                    <a:bodyPr/>
                    <a:lstStyle/>
                    <a:p>
                      <a:pPr algn="l" fontAlgn="ctr"/>
                      <a:r>
                        <a:rPr lang="en-US" sz="1000" b="0" i="0" u="none" strike="noStrike">
                          <a:effectLst/>
                          <a:latin typeface="Franklin Gothic Book" panose="020B0503020102020204" pitchFamily="34" charset="0"/>
                        </a:rPr>
                        <a:t>Farmworkers and Laborers, Crop, Nursery, and Greenhouse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$11.01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1267">
                <a:tc>
                  <a:txBody>
                    <a:bodyPr/>
                    <a:lstStyle/>
                    <a:p>
                      <a:pPr algn="l" fontAlgn="ctr"/>
                      <a:r>
                        <a:rPr lang="en-US" sz="1000" b="0" i="0" u="none" strike="noStrike">
                          <a:effectLst/>
                          <a:latin typeface="Franklin Gothic Book" panose="020B0503020102020204" pitchFamily="34" charset="0"/>
                        </a:rPr>
                        <a:t>Packaging and Filling Machine Operators and Tenders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$12.61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7382">
                <a:tc>
                  <a:txBody>
                    <a:bodyPr/>
                    <a:lstStyle/>
                    <a:p>
                      <a:pPr algn="l" fontAlgn="ctr"/>
                      <a:r>
                        <a:rPr lang="en-US" sz="1000" b="0" i="0" u="none" strike="noStrike">
                          <a:effectLst/>
                          <a:latin typeface="Franklin Gothic Book" panose="020B0503020102020204" pitchFamily="34" charset="0"/>
                        </a:rPr>
                        <a:t>Bakers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184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$11.35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20">
                <a:tc>
                  <a:txBody>
                    <a:bodyPr/>
                    <a:lstStyle/>
                    <a:p>
                      <a:pPr algn="l" fontAlgn="ctr"/>
                      <a:r>
                        <a:rPr lang="en-US" sz="1000" b="0" i="0" u="none" strike="noStrike">
                          <a:effectLst/>
                          <a:latin typeface="Franklin Gothic Book" panose="020B0503020102020204" pitchFamily="34" charset="0"/>
                        </a:rPr>
                        <a:t>First-Line Supervisors of Production and Operating Workers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$23.81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1267">
                <a:tc>
                  <a:txBody>
                    <a:bodyPr/>
                    <a:lstStyle/>
                    <a:p>
                      <a:pPr algn="l" fontAlgn="ctr"/>
                      <a:r>
                        <a:rPr lang="en-US" sz="1000" b="0" i="0" u="none" strike="noStrike">
                          <a:effectLst/>
                          <a:latin typeface="Franklin Gothic Book" panose="020B0503020102020204" pitchFamily="34" charset="0"/>
                        </a:rPr>
                        <a:t>Laborers and Freight, Stock, and Material Movers, Hand</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$12.80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20">
                <a:tc>
                  <a:txBody>
                    <a:bodyPr/>
                    <a:lstStyle/>
                    <a:p>
                      <a:pPr algn="l" fontAlgn="ctr"/>
                      <a:r>
                        <a:rPr lang="en-US" sz="1000" b="0" i="0" u="none" strike="noStrike">
                          <a:effectLst/>
                          <a:latin typeface="Franklin Gothic Book" panose="020B0503020102020204" pitchFamily="34" charset="0"/>
                        </a:rPr>
                        <a:t>Sales Representatives, Wholesale and Manufacturing, Except Technical and Scientific Products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$19.47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1267">
                <a:tc>
                  <a:txBody>
                    <a:bodyPr/>
                    <a:lstStyle/>
                    <a:p>
                      <a:pPr algn="l" fontAlgn="ctr"/>
                      <a:r>
                        <a:rPr lang="en-US" sz="1000" b="0" i="0" u="none" strike="noStrike">
                          <a:effectLst/>
                          <a:latin typeface="Franklin Gothic Book" panose="020B0503020102020204" pitchFamily="34" charset="0"/>
                        </a:rPr>
                        <a:t>Industrial Machinery Mechanics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$19.19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711">
                <a:tc>
                  <a:txBody>
                    <a:bodyPr/>
                    <a:lstStyle/>
                    <a:p>
                      <a:pPr algn="l" fontAlgn="ctr"/>
                      <a:r>
                        <a:rPr lang="en-US" sz="1000" b="0" i="0" u="none" strike="noStrike">
                          <a:effectLst/>
                          <a:latin typeface="Franklin Gothic Book" panose="020B0503020102020204" pitchFamily="34" charset="0"/>
                        </a:rPr>
                        <a:t>Separating, Filtering, Clarifying, Precipitating, and Still Machine Setters, Operators, and Tenders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$16.72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1267">
                <a:tc>
                  <a:txBody>
                    <a:bodyPr/>
                    <a:lstStyle/>
                    <a:p>
                      <a:pPr algn="l" fontAlgn="ctr"/>
                      <a:r>
                        <a:rPr lang="en-US" sz="1000" b="0" i="0" u="none" strike="noStrike">
                          <a:effectLst/>
                          <a:latin typeface="Franklin Gothic Book" panose="020B0503020102020204" pitchFamily="34" charset="0"/>
                        </a:rPr>
                        <a:t>Helpers--Production Workers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$10.47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711">
                <a:tc>
                  <a:txBody>
                    <a:bodyPr/>
                    <a:lstStyle/>
                    <a:p>
                      <a:pPr algn="l" fontAlgn="ctr"/>
                      <a:r>
                        <a:rPr lang="en-US" sz="1000" b="0" i="0" u="none" strike="noStrike">
                          <a:effectLst/>
                          <a:latin typeface="Franklin Gothic Book" panose="020B0503020102020204" pitchFamily="34" charset="0"/>
                        </a:rPr>
                        <a:t>Managers, All Other</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$15.51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7382">
                <a:tc>
                  <a:txBody>
                    <a:bodyPr/>
                    <a:lstStyle/>
                    <a:p>
                      <a:pPr algn="l" fontAlgn="ctr"/>
                      <a:r>
                        <a:rPr lang="en-US" sz="1000" b="0" i="0" u="none" strike="noStrike">
                          <a:effectLst/>
                          <a:latin typeface="Franklin Gothic Book" panose="020B0503020102020204" pitchFamily="34" charset="0"/>
                        </a:rPr>
                        <a:t>Packers and Packagers, Hand</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$9.43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73431">
                <a:tc>
                  <a:txBody>
                    <a:bodyPr/>
                    <a:lstStyle/>
                    <a:p>
                      <a:pPr algn="l" fontAlgn="ctr"/>
                      <a:r>
                        <a:rPr lang="en-US" sz="1000" b="0" i="0" u="none" strike="noStrike">
                          <a:effectLst/>
                          <a:latin typeface="Franklin Gothic Book" panose="020B0503020102020204" pitchFamily="34" charset="0"/>
                        </a:rPr>
                        <a:t>Heavy and Tractor-Trailer Truck Drivers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$19.70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Postsecondary nondegree award</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7382">
                <a:tc>
                  <a:txBody>
                    <a:bodyPr/>
                    <a:lstStyle/>
                    <a:p>
                      <a:pPr algn="l" fontAlgn="ctr"/>
                      <a:r>
                        <a:rPr lang="en-US" sz="1000" b="0" i="0" u="none" strike="noStrike" dirty="0">
                          <a:effectLst/>
                          <a:latin typeface="Franklin Gothic Book" panose="020B0503020102020204" pitchFamily="34" charset="0"/>
                        </a:rPr>
                        <a:t>Maintenance and Repair Workers, General</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$16.12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High school diploma or equivalent</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52324" name="TextBox 24"/>
          <p:cNvSpPr txBox="1">
            <a:spLocks noChangeArrowheads="1"/>
          </p:cNvSpPr>
          <p:nvPr/>
        </p:nvSpPr>
        <p:spPr bwMode="auto">
          <a:xfrm>
            <a:off x="663575" y="5832475"/>
            <a:ext cx="800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rgbClr val="595959"/>
                </a:solidFill>
                <a:latin typeface="Franklin Gothic Book" panose="020B0503020102020204" pitchFamily="34" charset="0"/>
              </a:rPr>
              <a:t>Note: SOC (Standard Occupation Classification) 5-digit occupations are included by jobs in 2015. Extended proprietors include estimates for underreported self employment, proprietorships, trusts, partnerships and cooperatives. </a:t>
            </a:r>
          </a:p>
        </p:txBody>
      </p:sp>
      <p:sp>
        <p:nvSpPr>
          <p:cNvPr id="52325" name="Text Placeholder 5"/>
          <p:cNvSpPr txBox="1">
            <a:spLocks/>
          </p:cNvSpPr>
          <p:nvPr/>
        </p:nvSpPr>
        <p:spPr bwMode="auto">
          <a:xfrm>
            <a:off x="677863" y="650716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17" name="Rectangle 16"/>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8"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1" name="Rectangle 20"/>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8" name="Rectangle 27"/>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9" name="Rectangle 28"/>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0" name="Rectangle 29"/>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32" name="Group 31"/>
          <p:cNvGrpSpPr/>
          <p:nvPr/>
        </p:nvGrpSpPr>
        <p:grpSpPr>
          <a:xfrm>
            <a:off x="1994551" y="6165851"/>
            <a:ext cx="1229008" cy="119062"/>
            <a:chOff x="685800" y="6165890"/>
            <a:chExt cx="1229008" cy="119062"/>
          </a:xfrm>
          <a:solidFill>
            <a:srgbClr val="208B9C"/>
          </a:solidFill>
        </p:grpSpPr>
        <p:sp>
          <p:nvSpPr>
            <p:cNvPr id="33"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4"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52333"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9"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smtClean="0">
                <a:solidFill>
                  <a:schemeClr val="tx1">
                    <a:lumMod val="75000"/>
                    <a:lumOff val="25000"/>
                  </a:schemeClr>
                </a:solidFill>
                <a:latin typeface="Franklin Gothic Book" panose="020B0503020102020204" pitchFamily="34" charset="0"/>
              </a:rPr>
              <a:t>Agribusiness, Food Processing and Technology</a:t>
            </a:r>
            <a:endParaRPr lang="en-US" sz="3000" dirty="0">
              <a:solidFill>
                <a:schemeClr val="tx1">
                  <a:lumMod val="75000"/>
                  <a:lumOff val="25000"/>
                </a:schemeClr>
              </a:solidFill>
              <a:latin typeface="Franklin Gothic Book" panose="020B0503020102020204" pitchFamily="34" charset="0"/>
            </a:endParaRPr>
          </a:p>
        </p:txBody>
      </p:sp>
      <p:sp>
        <p:nvSpPr>
          <p:cNvPr id="52335"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Occupations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54281"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54282"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24" name="Title 1"/>
          <p:cNvSpPr>
            <a:spLocks noGrp="1"/>
          </p:cNvSpPr>
          <p:nvPr>
            <p:ph type="title"/>
          </p:nvPr>
        </p:nvSpPr>
        <p:spPr>
          <a:xfrm>
            <a:off x="601663" y="557213"/>
            <a:ext cx="7886700" cy="896937"/>
          </a:xfrm>
        </p:spPr>
        <p:txBody>
          <a:bodyPr rtlCol="0">
            <a:normAutofit fontScale="90000"/>
          </a:body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p>
        </p:txBody>
      </p:sp>
      <p:graphicFrame>
        <p:nvGraphicFramePr>
          <p:cNvPr id="27" name="Content Placeholder 14"/>
          <p:cNvGraphicFramePr>
            <a:graphicFrameLocks noGrp="1"/>
          </p:cNvGraphicFramePr>
          <p:nvPr>
            <p:ph sz="quarter" idx="15"/>
          </p:nvPr>
        </p:nvGraphicFramePr>
        <p:xfrm>
          <a:off x="679450" y="1344613"/>
          <a:ext cx="7767639" cy="4489450"/>
        </p:xfrm>
        <a:graphic>
          <a:graphicData uri="http://schemas.openxmlformats.org/drawingml/2006/table">
            <a:tbl>
              <a:tblPr firstRow="1">
                <a:tableStyleId>{74C1A8A3-306A-4EB7-A6B1-4F7E0EB9C5D6}</a:tableStyleId>
              </a:tblPr>
              <a:tblGrid>
                <a:gridCol w="2556933">
                  <a:extLst>
                    <a:ext uri="{9D8B030D-6E8A-4147-A177-3AD203B41FA5}"/>
                  </a:extLst>
                </a:gridCol>
                <a:gridCol w="868451">
                  <a:extLst>
                    <a:ext uri="{9D8B030D-6E8A-4147-A177-3AD203B41FA5}"/>
                  </a:extLst>
                </a:gridCol>
                <a:gridCol w="868451">
                  <a:extLst>
                    <a:ext uri="{9D8B030D-6E8A-4147-A177-3AD203B41FA5}"/>
                  </a:extLst>
                </a:gridCol>
                <a:gridCol w="868451">
                  <a:extLst>
                    <a:ext uri="{9D8B030D-6E8A-4147-A177-3AD203B41FA5}"/>
                  </a:extLst>
                </a:gridCol>
                <a:gridCol w="868451">
                  <a:extLst>
                    <a:ext uri="{9D8B030D-6E8A-4147-A177-3AD203B41FA5}"/>
                  </a:extLst>
                </a:gridCol>
                <a:gridCol w="829322">
                  <a:extLst>
                    <a:ext uri="{9D8B030D-6E8A-4147-A177-3AD203B41FA5}"/>
                  </a:extLst>
                </a:gridCol>
                <a:gridCol w="907580">
                  <a:extLst>
                    <a:ext uri="{9D8B030D-6E8A-4147-A177-3AD203B41FA5}"/>
                  </a:extLst>
                </a:gridCol>
              </a:tblGrid>
              <a:tr h="551726">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L="182880"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lnSpc>
                          <a:spcPts val="1400"/>
                        </a:lnSpc>
                      </a:pP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lnSpc>
                          <a:spcPts val="1400"/>
                        </a:lnSpc>
                      </a:pPr>
                      <a:r>
                        <a:rPr lang="en-US" sz="1300" b="0" i="0" u="none" strike="noStrike" dirty="0" smtClean="0">
                          <a:solidFill>
                            <a:srgbClr val="208B9C"/>
                          </a:solidFill>
                          <a:effectLst/>
                          <a:latin typeface="Franklin Gothic Demi Cond" panose="020B0706030402020204" pitchFamily="34" charset="0"/>
                        </a:rPr>
                        <a:t>Industry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Actual Job Growth, 2009-2015</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2009-2015</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16413">
                <a:tc>
                  <a:txBody>
                    <a:bodyPr/>
                    <a:lstStyle/>
                    <a:p>
                      <a:pPr algn="l" fontAlgn="ctr"/>
                      <a:endParaRPr lang="en-US" sz="1300" b="0" i="0" u="none" strike="noStrike" dirty="0">
                        <a:solidFill>
                          <a:srgbClr val="208B9C"/>
                        </a:solidFill>
                        <a:effectLst/>
                        <a:latin typeface="Franklin Gothic Demi Cond" panose="020B0706030402020204" pitchFamily="34" charset="0"/>
                      </a:endParaRPr>
                    </a:p>
                  </a:txBody>
                  <a:tcPr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a:t>
                      </a: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B</a:t>
                      </a:r>
                      <a:endParaRPr lang="en-US" sz="1300" b="0" i="0" u="none" strike="noStrike" dirty="0">
                        <a:solidFill>
                          <a:srgbClr val="208B9C"/>
                        </a:solidFill>
                        <a:effectLst/>
                        <a:latin typeface="Franklin Gothic Demi Cond" panose="020B0706030402020204" pitchFamily="34" charset="0"/>
                      </a:endParaRP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C=A+B</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D-C</a:t>
                      </a:r>
                    </a:p>
                  </a:txBody>
                  <a:tcPr marL="9144" marR="9144" marT="9137" marB="913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dirty="0">
                          <a:effectLst/>
                          <a:latin typeface="Franklin Gothic Book" panose="020B0503020102020204" pitchFamily="34" charset="0"/>
                        </a:rPr>
                        <a:t>Hotels (except Casino Hotels) and Motels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5,142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419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141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560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547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2272">
                <a:tc>
                  <a:txBody>
                    <a:bodyPr/>
                    <a:lstStyle/>
                    <a:p>
                      <a:pPr algn="l" fontAlgn="ctr"/>
                      <a:r>
                        <a:rPr lang="en-US" sz="1000" b="0" i="0" u="none" strike="noStrike">
                          <a:effectLst/>
                          <a:latin typeface="Franklin Gothic Book" panose="020B0503020102020204" pitchFamily="34" charset="0"/>
                        </a:rPr>
                        <a:t>Independent Artists, Writers, and Performers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4,011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353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186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539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140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-401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61941">
                <a:tc>
                  <a:txBody>
                    <a:bodyPr/>
                    <a:lstStyle/>
                    <a:p>
                      <a:pPr algn="l" fontAlgn="ctr"/>
                      <a:r>
                        <a:rPr lang="en-US" sz="1000" b="0" i="0" u="none" strike="noStrike">
                          <a:effectLst/>
                          <a:latin typeface="Franklin Gothic Book" panose="020B0503020102020204" pitchFamily="34" charset="0"/>
                        </a:rPr>
                        <a:t>Fitness and Recreational Sports Centers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2,064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172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272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184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-88</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61941">
                <a:tc>
                  <a:txBody>
                    <a:bodyPr/>
                    <a:lstStyle/>
                    <a:p>
                      <a:pPr algn="l" fontAlgn="ctr"/>
                      <a:r>
                        <a:rPr lang="en-US" sz="1000" b="0" i="0" u="none" strike="noStrike">
                          <a:effectLst/>
                          <a:latin typeface="Franklin Gothic Book" panose="020B0503020102020204" pitchFamily="34" charset="0"/>
                        </a:rPr>
                        <a:t>Motion Picture and Video Production</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1,077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467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312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2272">
                <a:tc>
                  <a:txBody>
                    <a:bodyPr/>
                    <a:lstStyle/>
                    <a:p>
                      <a:pPr algn="l" fontAlgn="ctr"/>
                      <a:r>
                        <a:rPr lang="en-US" sz="1000" b="0" i="0" u="none" strike="noStrike">
                          <a:effectLst/>
                          <a:latin typeface="Franklin Gothic Book" panose="020B0503020102020204" pitchFamily="34" charset="0"/>
                        </a:rPr>
                        <a:t>All Other Amusement and Recreation Industries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770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174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2272">
                <a:tc>
                  <a:txBody>
                    <a:bodyPr/>
                    <a:lstStyle/>
                    <a:p>
                      <a:pPr algn="l" fontAlgn="ctr"/>
                      <a:r>
                        <a:rPr lang="en-US" sz="1000" b="0" i="0" u="none" strike="noStrike">
                          <a:effectLst/>
                          <a:latin typeface="Franklin Gothic Book" panose="020B0503020102020204" pitchFamily="34" charset="0"/>
                        </a:rPr>
                        <a:t>Golf Courses and Country Clubs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664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2272">
                <a:tc>
                  <a:txBody>
                    <a:bodyPr/>
                    <a:lstStyle/>
                    <a:p>
                      <a:pPr algn="l" fontAlgn="ctr"/>
                      <a:r>
                        <a:rPr lang="en-US" sz="1000" b="0" i="0" u="none" strike="noStrike">
                          <a:effectLst/>
                          <a:latin typeface="Franklin Gothic Book" panose="020B0503020102020204" pitchFamily="34" charset="0"/>
                        </a:rPr>
                        <a:t>Other Spectator Sports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514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141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a:effectLst/>
                          <a:latin typeface="Franklin Gothic Book" panose="020B0503020102020204" pitchFamily="34" charset="0"/>
                        </a:rPr>
                        <a:t>Television Broadcasting</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512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61941">
                <a:tc>
                  <a:txBody>
                    <a:bodyPr/>
                    <a:lstStyle/>
                    <a:p>
                      <a:pPr algn="l" fontAlgn="ctr"/>
                      <a:r>
                        <a:rPr lang="en-US" sz="1000" b="0" i="0" u="none" strike="noStrike">
                          <a:effectLst/>
                          <a:latin typeface="Franklin Gothic Book" panose="020B0503020102020204" pitchFamily="34" charset="0"/>
                        </a:rPr>
                        <a:t>Other Gambling Industries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503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351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352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a:effectLst/>
                          <a:latin typeface="Franklin Gothic Book" panose="020B0503020102020204" pitchFamily="34" charset="0"/>
                        </a:rPr>
                        <a:t>Motion Picture Theaters (except Drive-Ins)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449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a:effectLst/>
                          <a:latin typeface="Franklin Gothic Book" panose="020B0503020102020204" pitchFamily="34" charset="0"/>
                        </a:rPr>
                        <a:t>Radio Stations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345</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a:effectLst/>
                          <a:latin typeface="Franklin Gothic Book" panose="020B0503020102020204" pitchFamily="34" charset="0"/>
                        </a:rPr>
                        <a:t>Sports Teams and Clubs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277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76</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56">
                <a:tc>
                  <a:txBody>
                    <a:bodyPr/>
                    <a:lstStyle/>
                    <a:p>
                      <a:pPr algn="l" fontAlgn="ctr"/>
                      <a:r>
                        <a:rPr lang="en-US" sz="1000" b="0" i="0" u="none" strike="noStrike">
                          <a:effectLst/>
                          <a:latin typeface="Franklin Gothic Book" panose="020B0503020102020204" pitchFamily="34" charset="0"/>
                        </a:rPr>
                        <a:t>Promoters of Performing Arts, Sports, and Similar Events without Facilities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269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34962">
                <a:tc>
                  <a:txBody>
                    <a:bodyPr/>
                    <a:lstStyle/>
                    <a:p>
                      <a:pPr algn="l" fontAlgn="ctr"/>
                      <a:r>
                        <a:rPr lang="en-US" sz="1000" b="0" i="0" u="none" strike="noStrike">
                          <a:effectLst/>
                          <a:latin typeface="Franklin Gothic Book" panose="020B0503020102020204" pitchFamily="34" charset="0"/>
                        </a:rPr>
                        <a:t>Musical Groups and Artists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263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-78</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2272">
                <a:tc>
                  <a:txBody>
                    <a:bodyPr/>
                    <a:lstStyle/>
                    <a:p>
                      <a:pPr algn="l" fontAlgn="ctr"/>
                      <a:r>
                        <a:rPr lang="en-US" sz="1000" b="0" i="0" u="none" strike="noStrike" dirty="0">
                          <a:effectLst/>
                          <a:latin typeface="Franklin Gothic Book" panose="020B0503020102020204" pitchFamily="34" charset="0"/>
                        </a:rPr>
                        <a:t>Travel Agencies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239</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24</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-11</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-27</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-40</a:t>
                      </a:r>
                    </a:p>
                  </a:txBody>
                  <a:tcPr marL="9525" marR="18288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54422"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 (Regional Performance) by Top Industry Sectors</a:t>
            </a:r>
            <a:endParaRPr lang="en-US" altLang="en-US" sz="1800" smtClean="0">
              <a:solidFill>
                <a:srgbClr val="208B9C"/>
              </a:solidFill>
            </a:endParaRPr>
          </a:p>
        </p:txBody>
      </p:sp>
      <p:sp>
        <p:nvSpPr>
          <p:cNvPr id="54423" name="TextBox 36"/>
          <p:cNvSpPr txBox="1">
            <a:spLocks noChangeArrowheads="1"/>
          </p:cNvSpPr>
          <p:nvPr/>
        </p:nvSpPr>
        <p:spPr bwMode="auto">
          <a:xfrm>
            <a:off x="685800" y="5916613"/>
            <a:ext cx="77676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Upward arrow (    ) indicates regional competitiveness. </a:t>
            </a:r>
          </a:p>
        </p:txBody>
      </p:sp>
      <p:sp>
        <p:nvSpPr>
          <p:cNvPr id="38" name="Up Arrow 37"/>
          <p:cNvSpPr/>
          <p:nvPr/>
        </p:nvSpPr>
        <p:spPr bwMode="auto">
          <a:xfrm>
            <a:off x="1822450" y="5964238"/>
            <a:ext cx="46038" cy="13811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0" name="Up Arrow 39"/>
          <p:cNvSpPr/>
          <p:nvPr/>
        </p:nvSpPr>
        <p:spPr>
          <a:xfrm>
            <a:off x="7880350" y="33591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 name="Up Arrow 40"/>
          <p:cNvSpPr/>
          <p:nvPr/>
        </p:nvSpPr>
        <p:spPr>
          <a:xfrm>
            <a:off x="7880350" y="50609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9" name="Up Arrow 28"/>
          <p:cNvSpPr/>
          <p:nvPr/>
        </p:nvSpPr>
        <p:spPr>
          <a:xfrm>
            <a:off x="7880350" y="2828925"/>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3" name="Up Arrow 32"/>
          <p:cNvSpPr/>
          <p:nvPr/>
        </p:nvSpPr>
        <p:spPr>
          <a:xfrm>
            <a:off x="7880350" y="306228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6" name="Up Arrow 35"/>
          <p:cNvSpPr/>
          <p:nvPr/>
        </p:nvSpPr>
        <p:spPr>
          <a:xfrm>
            <a:off x="7880350" y="367823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2" name="Up Arrow 41"/>
          <p:cNvSpPr/>
          <p:nvPr/>
        </p:nvSpPr>
        <p:spPr>
          <a:xfrm>
            <a:off x="7880350" y="412908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5632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56330"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56331" name="Text Placeholder 6"/>
          <p:cNvSpPr txBox="1">
            <a:spLocks/>
          </p:cNvSpPr>
          <p:nvPr/>
        </p:nvSpPr>
        <p:spPr bwMode="auto">
          <a:xfrm>
            <a:off x="588963" y="1309688"/>
            <a:ext cx="38687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Outperformed</a:t>
            </a:r>
          </a:p>
        </p:txBody>
      </p:sp>
      <p:sp>
        <p:nvSpPr>
          <p:cNvPr id="56332" name="Content Placeholder 7"/>
          <p:cNvSpPr txBox="1">
            <a:spLocks/>
          </p:cNvSpPr>
          <p:nvPr/>
        </p:nvSpPr>
        <p:spPr bwMode="auto">
          <a:xfrm>
            <a:off x="496888" y="2076450"/>
            <a:ext cx="4222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spcBef>
                <a:spcPts val="750"/>
              </a:spcBef>
            </a:pPr>
            <a:r>
              <a:rPr lang="en-US" altLang="en-US" sz="1400">
                <a:solidFill>
                  <a:srgbClr val="000000"/>
                </a:solidFill>
                <a:latin typeface="Franklin Gothic Book" panose="020B0503020102020204" pitchFamily="34" charset="0"/>
              </a:rPr>
              <a:t>Other Gambling Industries</a:t>
            </a:r>
          </a:p>
          <a:p>
            <a:pPr eaLnBrk="1" fontAlgn="t" hangingPunct="1">
              <a:spcBef>
                <a:spcPts val="750"/>
              </a:spcBef>
            </a:pPr>
            <a:r>
              <a:rPr lang="en-US" altLang="en-US" sz="1400">
                <a:solidFill>
                  <a:srgbClr val="000000"/>
                </a:solidFill>
                <a:latin typeface="Franklin Gothic Book" panose="020B0503020102020204" pitchFamily="34" charset="0"/>
              </a:rPr>
              <a:t>Motion Picture and Video Production</a:t>
            </a:r>
          </a:p>
          <a:p>
            <a:pPr eaLnBrk="1" fontAlgn="t" hangingPunct="1">
              <a:spcBef>
                <a:spcPts val="750"/>
              </a:spcBef>
            </a:pPr>
            <a:r>
              <a:rPr lang="en-US" altLang="en-US" sz="1400">
                <a:solidFill>
                  <a:srgbClr val="000000"/>
                </a:solidFill>
                <a:latin typeface="Franklin Gothic Book" panose="020B0503020102020204" pitchFamily="34" charset="0"/>
              </a:rPr>
              <a:t>Other Spectator Sports</a:t>
            </a:r>
          </a:p>
          <a:p>
            <a:pPr eaLnBrk="1" fontAlgn="t" hangingPunct="1">
              <a:spcBef>
                <a:spcPts val="750"/>
              </a:spcBef>
            </a:pPr>
            <a:r>
              <a:rPr lang="en-US" altLang="en-US" sz="1400">
                <a:solidFill>
                  <a:srgbClr val="000000"/>
                </a:solidFill>
                <a:latin typeface="Franklin Gothic Book" panose="020B0503020102020204" pitchFamily="34" charset="0"/>
              </a:rPr>
              <a:t>Golf Courses and Country Clubs</a:t>
            </a:r>
          </a:p>
          <a:p>
            <a:pPr eaLnBrk="1" fontAlgn="t" hangingPunct="1">
              <a:spcBef>
                <a:spcPts val="750"/>
              </a:spcBef>
            </a:pPr>
            <a:r>
              <a:rPr lang="en-US" altLang="en-US" sz="1400">
                <a:solidFill>
                  <a:srgbClr val="000000"/>
                </a:solidFill>
                <a:latin typeface="Franklin Gothic Book" panose="020B0503020102020204" pitchFamily="34" charset="0"/>
              </a:rPr>
              <a:t>Promoters of Performing Arts, Sports, and Similar Events without Facilities</a:t>
            </a:r>
          </a:p>
          <a:p>
            <a:pPr eaLnBrk="1" fontAlgn="t" hangingPunct="1">
              <a:spcBef>
                <a:spcPts val="750"/>
              </a:spcBef>
            </a:pPr>
            <a:r>
              <a:rPr lang="en-US" altLang="en-US" sz="1400">
                <a:solidFill>
                  <a:srgbClr val="000000"/>
                </a:solidFill>
                <a:latin typeface="Franklin Gothic Book" panose="020B0503020102020204" pitchFamily="34" charset="0"/>
              </a:rPr>
              <a:t>All Other Amusement and Recreation Industries</a:t>
            </a:r>
          </a:p>
        </p:txBody>
      </p:sp>
      <p:sp>
        <p:nvSpPr>
          <p:cNvPr id="56333" name="Text Placeholder 8"/>
          <p:cNvSpPr txBox="1">
            <a:spLocks/>
          </p:cNvSpPr>
          <p:nvPr/>
        </p:nvSpPr>
        <p:spPr bwMode="auto">
          <a:xfrm>
            <a:off x="5014913" y="1168400"/>
            <a:ext cx="38877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Underperformed</a:t>
            </a:r>
          </a:p>
        </p:txBody>
      </p:sp>
      <p:sp>
        <p:nvSpPr>
          <p:cNvPr id="56334" name="Content Placeholder 9"/>
          <p:cNvSpPr txBox="1">
            <a:spLocks/>
          </p:cNvSpPr>
          <p:nvPr/>
        </p:nvSpPr>
        <p:spPr bwMode="auto">
          <a:xfrm>
            <a:off x="5072063" y="2206625"/>
            <a:ext cx="38877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lnSpc>
                <a:spcPct val="90000"/>
              </a:lnSpc>
              <a:spcBef>
                <a:spcPts val="750"/>
              </a:spcBef>
            </a:pPr>
            <a:r>
              <a:rPr lang="en-US" altLang="en-US" sz="1400">
                <a:solidFill>
                  <a:srgbClr val="000000"/>
                </a:solidFill>
                <a:latin typeface="Franklin Gothic Book" panose="020B0503020102020204" pitchFamily="34" charset="0"/>
              </a:rPr>
              <a:t>Motion Picture Theaters (except Drive-Ins)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Radio Stations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Hotels (except Casino Hotels) and Motels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Travel Agencies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Television Broadcasting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Musical Groups and Artists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Sports Teams and Clubs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Fitness and Recreational Sports Centers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Independent Artists, Writers, and Performers</a:t>
            </a:r>
          </a:p>
        </p:txBody>
      </p:sp>
      <p:sp>
        <p:nvSpPr>
          <p:cNvPr id="43" name="Up Arrow 42"/>
          <p:cNvSpPr/>
          <p:nvPr/>
        </p:nvSpPr>
        <p:spPr>
          <a:xfrm rot="10800000">
            <a:off x="4886325" y="2195513"/>
            <a:ext cx="3868738" cy="3321050"/>
          </a:xfrm>
          <a:prstGeom prst="upArrow">
            <a:avLst/>
          </a:prstGeom>
          <a:solidFill>
            <a:srgbClr val="99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4" name="Up Arrow 43"/>
          <p:cNvSpPr/>
          <p:nvPr/>
        </p:nvSpPr>
        <p:spPr>
          <a:xfrm>
            <a:off x="155575" y="2217738"/>
            <a:ext cx="3902075" cy="3392487"/>
          </a:xfrm>
          <a:prstGeom prst="upArrow">
            <a:avLst/>
          </a:prstGeom>
          <a:solidFill>
            <a:srgbClr val="26226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 name="Title 1"/>
          <p:cNvSpPr>
            <a:spLocks noGrp="1"/>
          </p:cNvSpPr>
          <p:nvPr>
            <p:ph type="title"/>
          </p:nvPr>
        </p:nvSpPr>
        <p:spPr>
          <a:xfrm>
            <a:off x="601663" y="557213"/>
            <a:ext cx="7886700" cy="896937"/>
          </a:xfrm>
        </p:spPr>
        <p:txBody>
          <a:bodyPr rtlCol="0">
            <a:normAutofit fontScale="90000"/>
          </a:body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p>
        </p:txBody>
      </p:sp>
      <p:sp>
        <p:nvSpPr>
          <p:cNvPr id="56338"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graphicFrame>
        <p:nvGraphicFramePr>
          <p:cNvPr id="27" name="Content Placeholder 14"/>
          <p:cNvGraphicFramePr>
            <a:graphicFrameLocks noGrp="1"/>
          </p:cNvGraphicFramePr>
          <p:nvPr>
            <p:ph sz="quarter" idx="15"/>
          </p:nvPr>
        </p:nvGraphicFramePr>
        <p:xfrm>
          <a:off x="674688" y="1336675"/>
          <a:ext cx="7772401" cy="4546932"/>
        </p:xfrm>
        <a:graphic>
          <a:graphicData uri="http://schemas.openxmlformats.org/drawingml/2006/table">
            <a:tbl>
              <a:tblPr firstRow="1">
                <a:tableStyleId>{74C1A8A3-306A-4EB7-A6B1-4F7E0EB9C5D6}</a:tableStyleId>
              </a:tblPr>
              <a:tblGrid>
                <a:gridCol w="3295369">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tblGrid>
              <a:tr h="373874">
                <a:tc>
                  <a:txBody>
                    <a:bodyPr/>
                    <a:lstStyle/>
                    <a:p>
                      <a:pPr marL="0" algn="l" defTabSz="914400" rtl="0" eaLnBrk="1" fontAlgn="ctr" latinLnBrk="0" hangingPunct="1"/>
                      <a:r>
                        <a:rPr lang="en-US" sz="1300" b="0" i="0" u="none" strike="noStrike" kern="1200" dirty="0" smtClean="0">
                          <a:solidFill>
                            <a:srgbClr val="208B9C"/>
                          </a:solidFill>
                          <a:effectLst/>
                          <a:latin typeface="Franklin Gothic Demi Cond" panose="020B0706030402020204" pitchFamily="34" charset="0"/>
                          <a:ea typeface="+mn-ea"/>
                          <a:cs typeface="+mn-cs"/>
                        </a:rPr>
                        <a:t>Industries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182880" marR="9144" marT="9139" marB="9139"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Exports 2015</a:t>
                      </a:r>
                    </a:p>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 Millions)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9" marB="9139"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Jobs 2015</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9" marB="9139"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 per job 2015 ($)</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9" marB="9139"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LQ 2015</a:t>
                      </a:r>
                    </a:p>
                  </a:txBody>
                  <a:tcPr marL="9144" marR="9144" marT="9139" marB="9139"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dirty="0">
                          <a:effectLst/>
                          <a:latin typeface="Arial" panose="020B0604020202020204" pitchFamily="34" charset="0"/>
                        </a:rPr>
                        <a:t>Hotels (except Casino Hotels) and Motels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$396.64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5,142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$77,136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1.25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98484">
                <a:tc>
                  <a:txBody>
                    <a:bodyPr/>
                    <a:lstStyle/>
                    <a:p>
                      <a:pPr algn="l" fontAlgn="ctr"/>
                      <a:r>
                        <a:rPr lang="en-US" sz="1000" b="0" i="0" u="none" strike="noStrike">
                          <a:effectLst/>
                          <a:latin typeface="Arial" panose="020B0604020202020204" pitchFamily="34" charset="0"/>
                        </a:rPr>
                        <a:t>Independent Artists, Writers, and Performers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$31.84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4,011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$7,940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Fitness and Recreational Sports Centers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$17.34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2,064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$8,403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Motion Picture and Video Production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$576.05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1,077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$534,705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All Other Amusement and Recreation Industries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$10.13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770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$13,154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Golf Courses and Country Clubs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$1.02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$1,532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0.67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98484">
                <a:tc>
                  <a:txBody>
                    <a:bodyPr/>
                    <a:lstStyle/>
                    <a:p>
                      <a:pPr algn="l" fontAlgn="ctr"/>
                      <a:r>
                        <a:rPr lang="en-US" sz="1000" b="0" i="0" u="none" strike="noStrike">
                          <a:effectLst/>
                          <a:latin typeface="Arial" panose="020B0604020202020204" pitchFamily="34" charset="0"/>
                        </a:rPr>
                        <a:t>Other Spectator Sports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$0.08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$149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Television Broadcasting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$45.43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$88,708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1.43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Other Gambling Industries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$83.39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503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$165,914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2.95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Motion Picture Theaters (except Drive-Ins)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$11.23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449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$24,988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Radio Stations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$64.95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345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$188,166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1.45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Sports Teams and Clubs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$1.03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277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$3,724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0.89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22">
                <a:tc>
                  <a:txBody>
                    <a:bodyPr/>
                    <a:lstStyle/>
                    <a:p>
                      <a:pPr algn="l" fontAlgn="ctr"/>
                      <a:r>
                        <a:rPr lang="en-US" sz="1000" b="0" i="0" u="none" strike="noStrike">
                          <a:effectLst/>
                          <a:latin typeface="Arial" panose="020B0604020202020204" pitchFamily="34" charset="0"/>
                        </a:rPr>
                        <a:t>Promoters of Performing Arts, Sports, and Similar Events without Facilities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$19,270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98484">
                <a:tc>
                  <a:txBody>
                    <a:bodyPr/>
                    <a:lstStyle/>
                    <a:p>
                      <a:pPr algn="l" fontAlgn="ctr"/>
                      <a:r>
                        <a:rPr lang="en-US" sz="1000" b="0" i="0" u="none" strike="noStrike">
                          <a:effectLst/>
                          <a:latin typeface="Arial" panose="020B0604020202020204" pitchFamily="34" charset="0"/>
                        </a:rPr>
                        <a:t>Musical Groups and Artists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$0.24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$899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0.96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0352">
                <a:tc>
                  <a:txBody>
                    <a:bodyPr/>
                    <a:lstStyle/>
                    <a:p>
                      <a:pPr algn="l" fontAlgn="ctr"/>
                      <a:r>
                        <a:rPr lang="en-US" sz="1000" b="0" i="0" u="none" strike="noStrike">
                          <a:effectLst/>
                          <a:latin typeface="Arial" panose="020B0604020202020204" pitchFamily="34" charset="0"/>
                        </a:rPr>
                        <a:t>Travel Agencies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$2.40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239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$10,035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0.69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22">
                <a:tc>
                  <a:txBody>
                    <a:bodyPr/>
                    <a:lstStyle/>
                    <a:p>
                      <a:pPr algn="l" fontAlgn="ctr"/>
                      <a:r>
                        <a:rPr lang="en-US" sz="1000" b="0" i="0" u="none" strike="noStrike" dirty="0">
                          <a:effectLst/>
                          <a:latin typeface="Arial" panose="020B0604020202020204" pitchFamily="34" charset="0"/>
                        </a:rPr>
                        <a:t>Promoters of Performing Arts, Sports, and Similar Events with Facilities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$1.85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217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$8,522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0.73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9" name="Rectangle 18"/>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3" name="Rectangle 22"/>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58482"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58483" name="TextBox 1"/>
          <p:cNvSpPr txBox="1">
            <a:spLocks noChangeArrowheads="1"/>
          </p:cNvSpPr>
          <p:nvPr/>
        </p:nvSpPr>
        <p:spPr bwMode="auto">
          <a:xfrm>
            <a:off x="671513" y="5915025"/>
            <a:ext cx="7851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Sorted similarly as the shift-share analysis slide.</a:t>
            </a:r>
          </a:p>
        </p:txBody>
      </p:sp>
      <p:sp>
        <p:nvSpPr>
          <p:cNvPr id="22" name="Title 1"/>
          <p:cNvSpPr txBox="1">
            <a:spLocks/>
          </p:cNvSpPr>
          <p:nvPr/>
        </p:nvSpPr>
        <p:spPr bwMode="auto">
          <a:xfrm>
            <a:off x="601663" y="557213"/>
            <a:ext cx="83264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endParaRPr lang="en-US" sz="3000" dirty="0">
              <a:solidFill>
                <a:prstClr val="black">
                  <a:lumMod val="75000"/>
                  <a:lumOff val="25000"/>
                </a:prstClr>
              </a:solidFill>
              <a:latin typeface="Franklin Gothic Book" panose="020B0503020102020204" pitchFamily="34" charset="0"/>
            </a:endParaRPr>
          </a:p>
        </p:txBody>
      </p:sp>
      <p:sp>
        <p:nvSpPr>
          <p:cNvPr id="58485"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Industry Sectors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92150" y="1362075"/>
          <a:ext cx="7759700" cy="4578347"/>
        </p:xfrm>
        <a:graphic>
          <a:graphicData uri="http://schemas.openxmlformats.org/drawingml/2006/table">
            <a:tbl>
              <a:tblPr firstRow="1">
                <a:tableStyleId>{74C1A8A3-306A-4EB7-A6B1-4F7E0EB9C5D6}</a:tableStyleId>
              </a:tblPr>
              <a:tblGrid>
                <a:gridCol w="3575162">
                  <a:extLst>
                    <a:ext uri="{9D8B030D-6E8A-4147-A177-3AD203B41FA5}"/>
                  </a:extLst>
                </a:gridCol>
                <a:gridCol w="1394846">
                  <a:extLst>
                    <a:ext uri="{9D8B030D-6E8A-4147-A177-3AD203B41FA5}"/>
                  </a:extLst>
                </a:gridCol>
                <a:gridCol w="1394846">
                  <a:extLst>
                    <a:ext uri="{9D8B030D-6E8A-4147-A177-3AD203B41FA5}"/>
                  </a:extLst>
                </a:gridCol>
                <a:gridCol w="1394846">
                  <a:extLst>
                    <a:ext uri="{9D8B030D-6E8A-4147-A177-3AD203B41FA5}"/>
                  </a:extLst>
                </a:gridCol>
              </a:tblGrid>
              <a:tr h="633510">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2015</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dirty="0">
                          <a:effectLst/>
                          <a:latin typeface="Franklin Gothic Book" panose="020B0503020102020204" pitchFamily="34" charset="0"/>
                        </a:rPr>
                        <a:t>Motion Picture and Video Production</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$73.01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99.6%</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0.4%</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Corporate, Subsidiary, and Regional Managing Offices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$50.38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27.3%</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72.7%</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Independent Artists, Writers, and Performers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$30.20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66.8%</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33.2%</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Television Broadcasting</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$27.53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79.0%</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21.0%</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Sports Teams and Clubs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$23.23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19.6%</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80.4%</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Lessors of Residential Buildings and Dwellings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$21.24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13.7%</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86.3%</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Offices of Real Estate Agents and Brokers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$17.96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56.7%</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43.3%</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Offices of Lawyers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$17.39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41.7%</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58.3%</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480369">
                <a:tc>
                  <a:txBody>
                    <a:bodyPr/>
                    <a:lstStyle/>
                    <a:p>
                      <a:pPr algn="l" fontAlgn="ctr"/>
                      <a:r>
                        <a:rPr lang="en-US" sz="1000" b="0" i="0" u="none" strike="noStrike">
                          <a:effectLst/>
                          <a:latin typeface="Franklin Gothic Book" panose="020B0503020102020204" pitchFamily="34" charset="0"/>
                        </a:rPr>
                        <a:t>Lessors of Nonfinancial Intangible Assets (except Copyrighted Works)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$16.96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31.7%</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68.3%</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Advertising Agencies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$14.68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15.6%</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84.4%</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Lessors of Nonresidential Buildings (except Miniwarehouses)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$12.88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13.9%</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86.1%</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Internet Publishing and Broadcasting and Web Search Portals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$11.42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6.2%</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93.8%</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Wired Telecommunications Carriers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$11.05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16.6%</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83.4%</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a:effectLst/>
                          <a:latin typeface="Franklin Gothic Book" panose="020B0503020102020204" pitchFamily="34" charset="0"/>
                        </a:rPr>
                        <a:t>Other Activities Related to Real Estate</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$10.97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52.2%</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47.8%</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47462">
                <a:tc>
                  <a:txBody>
                    <a:bodyPr/>
                    <a:lstStyle/>
                    <a:p>
                      <a:pPr algn="l" fontAlgn="ctr"/>
                      <a:r>
                        <a:rPr lang="en-US" sz="1000" b="0" i="0" u="none" strike="noStrike" dirty="0">
                          <a:effectLst/>
                          <a:latin typeface="Franklin Gothic Book" panose="020B0503020102020204" pitchFamily="34" charset="0"/>
                        </a:rPr>
                        <a:t>Radio Stations</a:t>
                      </a: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$9.87 </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30.9%</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69.1%</a:t>
                      </a:r>
                    </a:p>
                  </a:txBody>
                  <a:tcPr marL="9525" marR="274320"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bl>
          </a:graphicData>
        </a:graphic>
      </p:graphicFrame>
      <p:sp>
        <p:nvSpPr>
          <p:cNvPr id="60500" name="Text Placeholder 5"/>
          <p:cNvSpPr txBox="1">
            <a:spLocks/>
          </p:cNvSpPr>
          <p:nvPr/>
        </p:nvSpPr>
        <p:spPr bwMode="auto">
          <a:xfrm>
            <a:off x="685800" y="6510338"/>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20" name="Rectangle 19"/>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1"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Rectangle 21"/>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4" name="Rectangle 23"/>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5" name="Rectangle 24"/>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7" name="Group 26"/>
          <p:cNvGrpSpPr/>
          <p:nvPr/>
        </p:nvGrpSpPr>
        <p:grpSpPr>
          <a:xfrm>
            <a:off x="1994551" y="6165851"/>
            <a:ext cx="1229008" cy="119062"/>
            <a:chOff x="685800" y="6165890"/>
            <a:chExt cx="1229008" cy="119062"/>
          </a:xfrm>
          <a:solidFill>
            <a:srgbClr val="208B9C"/>
          </a:solidFill>
        </p:grpSpPr>
        <p:sp>
          <p:nvSpPr>
            <p:cNvPr id="28"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9"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60508"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7" name="Title 1"/>
          <p:cNvSpPr txBox="1">
            <a:spLocks/>
          </p:cNvSpPr>
          <p:nvPr/>
        </p:nvSpPr>
        <p:spPr bwMode="auto">
          <a:xfrm>
            <a:off x="601663" y="557213"/>
            <a:ext cx="83359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endParaRPr lang="en-US" sz="3000" dirty="0">
              <a:solidFill>
                <a:prstClr val="black">
                  <a:lumMod val="75000"/>
                  <a:lumOff val="25000"/>
                </a:prstClr>
              </a:solidFill>
              <a:latin typeface="Franklin Gothic Book" panose="020B0503020102020204" pitchFamily="34" charset="0"/>
            </a:endParaRPr>
          </a:p>
        </p:txBody>
      </p:sp>
      <p:sp>
        <p:nvSpPr>
          <p:cNvPr id="60510"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3" name="Rectangle 22"/>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5" name="Rectangle 24"/>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6" name="Rectangle 25"/>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7" name="Rectangle 26"/>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62473"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9" name="Title 1"/>
          <p:cNvSpPr txBox="1">
            <a:spLocks/>
          </p:cNvSpPr>
          <p:nvPr/>
        </p:nvSpPr>
        <p:spPr bwMode="auto">
          <a:xfrm>
            <a:off x="601663" y="557213"/>
            <a:ext cx="85423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endParaRPr lang="en-US" sz="3000" dirty="0">
              <a:solidFill>
                <a:prstClr val="black">
                  <a:lumMod val="75000"/>
                  <a:lumOff val="25000"/>
                </a:prstClr>
              </a:solidFill>
              <a:latin typeface="Franklin Gothic Book" panose="020B0503020102020204" pitchFamily="34" charset="0"/>
            </a:endParaRPr>
          </a:p>
        </p:txBody>
      </p:sp>
      <p:sp>
        <p:nvSpPr>
          <p:cNvPr id="62475"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graphicFrame>
        <p:nvGraphicFramePr>
          <p:cNvPr id="62476" name="Chart 31"/>
          <p:cNvGraphicFramePr>
            <a:graphicFrameLocks/>
          </p:cNvGraphicFramePr>
          <p:nvPr/>
        </p:nvGraphicFramePr>
        <p:xfrm>
          <a:off x="433388" y="1377950"/>
          <a:ext cx="8356600" cy="4710113"/>
        </p:xfrm>
        <a:graphic>
          <a:graphicData uri="http://schemas.openxmlformats.org/presentationml/2006/ole">
            <mc:AlternateContent xmlns:mc="http://schemas.openxmlformats.org/markup-compatibility/2006">
              <mc:Choice xmlns:v="urn:schemas-microsoft-com:vml" Requires="v">
                <p:oleObj spid="_x0000_s62482" name="Chart" r:id="rId4" imgW="8358340" imgH="5157663" progId="Excel.Chart.8">
                  <p:embed/>
                </p:oleObj>
              </mc:Choice>
              <mc:Fallback>
                <p:oleObj name="Chart" r:id="rId4" imgW="8358340" imgH="5157663" progId="Excel.Chart.8">
                  <p:embed/>
                  <p:pic>
                    <p:nvPicPr>
                      <p:cNvPr id="0" name="Chart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1377950"/>
                        <a:ext cx="8356600" cy="471011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7"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77863" y="1344613"/>
          <a:ext cx="7762874" cy="4418023"/>
        </p:xfrm>
        <a:graphic>
          <a:graphicData uri="http://schemas.openxmlformats.org/drawingml/2006/table">
            <a:tbl>
              <a:tblPr firstRow="1">
                <a:tableStyleId>{74C1A8A3-306A-4EB7-A6B1-4F7E0EB9C5D6}</a:tableStyleId>
              </a:tblPr>
              <a:tblGrid>
                <a:gridCol w="3071287">
                  <a:extLst>
                    <a:ext uri="{9D8B030D-6E8A-4147-A177-3AD203B41FA5}"/>
                  </a:extLst>
                </a:gridCol>
                <a:gridCol w="880475">
                  <a:extLst>
                    <a:ext uri="{9D8B030D-6E8A-4147-A177-3AD203B41FA5}"/>
                  </a:extLst>
                </a:gridCol>
                <a:gridCol w="880475">
                  <a:extLst>
                    <a:ext uri="{9D8B030D-6E8A-4147-A177-3AD203B41FA5}"/>
                  </a:extLst>
                </a:gridCol>
                <a:gridCol w="880475">
                  <a:extLst>
                    <a:ext uri="{9D8B030D-6E8A-4147-A177-3AD203B41FA5}"/>
                  </a:extLst>
                </a:gridCol>
                <a:gridCol w="2050162">
                  <a:extLst>
                    <a:ext uri="{9D8B030D-6E8A-4147-A177-3AD203B41FA5}"/>
                  </a:extLst>
                </a:gridCol>
              </a:tblGrid>
              <a:tr h="414523">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L="91433" marR="9143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2009-2015</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Hr. Earnings</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L="91433" marR="9143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dirty="0">
                          <a:effectLst/>
                          <a:latin typeface="Franklin Gothic Book" panose="020B0503020102020204" pitchFamily="34" charset="0"/>
                        </a:rPr>
                        <a:t>Maids and Housekeeping Cleaners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1,749</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$9.61</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Musicians and Singers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1,217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$12.29</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Writers and Authors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1,073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$12.76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Fitness Trainers and Aerobics Instructors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907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$20.91</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Hotel, Motel, and Resort Desk Clerks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717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$10.10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Actors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603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49%</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$12.36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Some college, no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Waiters and Waitresses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562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$9.12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Fine Artists, Including Painters, Sculptors, and Illustrators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550</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-3%</a:t>
                      </a:r>
                      <a:endParaRPr lang="en-US" sz="1000" b="0" i="0" u="none" strike="noStrike" dirty="0">
                        <a:effectLst/>
                        <a:latin typeface="Franklin Gothic Book" panose="020B0503020102020204" pitchFamily="34" charset="0"/>
                      </a:endParaRP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$7.36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Coaches and Scouts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458</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$9.98</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Craft Artists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297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-4%</a:t>
                      </a:r>
                      <a:endParaRPr lang="en-US" sz="1000" b="0" i="0" u="none" strike="noStrike" dirty="0">
                        <a:effectLst/>
                        <a:latin typeface="Franklin Gothic Book" panose="020B0503020102020204" pitchFamily="34" charset="0"/>
                      </a:endParaRP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$4.93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Maintenance and Repair Workers, General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294</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$16.12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Amusement and Recreation Attendants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285</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$11.16</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3548">
                <a:tc>
                  <a:txBody>
                    <a:bodyPr/>
                    <a:lstStyle/>
                    <a:p>
                      <a:pPr algn="l" fontAlgn="ctr"/>
                      <a:r>
                        <a:rPr lang="en-US" sz="1000" b="0" i="0" u="none" strike="noStrike">
                          <a:effectLst/>
                          <a:latin typeface="Franklin Gothic Book" panose="020B0503020102020204" pitchFamily="34" charset="0"/>
                        </a:rPr>
                        <a:t>Managers, All Other</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283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$15.51</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a:effectLst/>
                          <a:latin typeface="Franklin Gothic Book" panose="020B0503020102020204" pitchFamily="34" charset="0"/>
                        </a:rPr>
                        <a:t>Producers and Directors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278</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$21.33</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2467">
                <a:tc>
                  <a:txBody>
                    <a:bodyPr/>
                    <a:lstStyle/>
                    <a:p>
                      <a:pPr algn="l" fontAlgn="ctr"/>
                      <a:r>
                        <a:rPr lang="en-US" sz="1000" b="0" i="0" u="none" strike="noStrike" dirty="0">
                          <a:effectLst/>
                          <a:latin typeface="Franklin Gothic Book" panose="020B0503020102020204" pitchFamily="34" charset="0"/>
                        </a:rPr>
                        <a:t>General and Operations Managers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272</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8%</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$39.77</a:t>
                      </a:r>
                    </a:p>
                  </a:txBody>
                  <a:tcPr marL="9525" marR="27432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64612" name="TextBox 24"/>
          <p:cNvSpPr txBox="1">
            <a:spLocks noChangeArrowheads="1"/>
          </p:cNvSpPr>
          <p:nvPr/>
        </p:nvSpPr>
        <p:spPr bwMode="auto">
          <a:xfrm>
            <a:off x="663575" y="5832475"/>
            <a:ext cx="800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rgbClr val="595959"/>
                </a:solidFill>
                <a:latin typeface="Franklin Gothic Book" panose="020B0503020102020204" pitchFamily="34" charset="0"/>
              </a:rPr>
              <a:t>Note: SOC (Standard Occupation Classification) 5-digit occupations are included by jobs in 2015. Extended proprietors include estimates for underreported self employment, proprietorships, trusts, partnerships and cooperatives. </a:t>
            </a:r>
          </a:p>
        </p:txBody>
      </p:sp>
      <p:sp>
        <p:nvSpPr>
          <p:cNvPr id="64613" name="Text Placeholder 5"/>
          <p:cNvSpPr txBox="1">
            <a:spLocks/>
          </p:cNvSpPr>
          <p:nvPr/>
        </p:nvSpPr>
        <p:spPr bwMode="auto">
          <a:xfrm>
            <a:off x="677863" y="650716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17" name="Rectangle 16"/>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18"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1" name="Rectangle 20"/>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8" name="Rectangle 27"/>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9" name="Rectangle 28"/>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0" name="Rectangle 29"/>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32" name="Group 31"/>
          <p:cNvGrpSpPr/>
          <p:nvPr/>
        </p:nvGrpSpPr>
        <p:grpSpPr>
          <a:xfrm>
            <a:off x="1994551" y="6165851"/>
            <a:ext cx="1229008" cy="119062"/>
            <a:chOff x="685800" y="6165890"/>
            <a:chExt cx="1229008" cy="119062"/>
          </a:xfrm>
          <a:solidFill>
            <a:srgbClr val="208B9C"/>
          </a:solidFill>
        </p:grpSpPr>
        <p:sp>
          <p:nvSpPr>
            <p:cNvPr id="33"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4"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64621"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9" name="Title 1"/>
          <p:cNvSpPr txBox="1">
            <a:spLocks/>
          </p:cNvSpPr>
          <p:nvPr/>
        </p:nvSpPr>
        <p:spPr bwMode="auto">
          <a:xfrm>
            <a:off x="601663" y="557213"/>
            <a:ext cx="83693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Arts, Entertainment, Recreation and Visitor Industries</a:t>
            </a:r>
            <a:endParaRPr lang="en-US" sz="3000" dirty="0">
              <a:solidFill>
                <a:prstClr val="black">
                  <a:lumMod val="75000"/>
                  <a:lumOff val="25000"/>
                </a:prstClr>
              </a:solidFill>
              <a:latin typeface="Franklin Gothic Book" panose="020B0503020102020204" pitchFamily="34" charset="0"/>
            </a:endParaRPr>
          </a:p>
        </p:txBody>
      </p:sp>
      <p:sp>
        <p:nvSpPr>
          <p:cNvPr id="64623"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Occupations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6656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66570"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24" name="Title 1"/>
          <p:cNvSpPr>
            <a:spLocks noGrp="1"/>
          </p:cNvSpPr>
          <p:nvPr>
            <p:ph type="title"/>
          </p:nvPr>
        </p:nvSpPr>
        <p:spPr>
          <a:xfrm>
            <a:off x="601663" y="557213"/>
            <a:ext cx="7886700" cy="896937"/>
          </a:xfrm>
        </p:spPr>
        <p:txBody>
          <a:bodyPr rtlCol="0">
            <a:normAutofit/>
          </a:body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Biomedical/Biotechnical (Life Science)</a:t>
            </a:r>
          </a:p>
        </p:txBody>
      </p:sp>
      <p:graphicFrame>
        <p:nvGraphicFramePr>
          <p:cNvPr id="27" name="Content Placeholder 14"/>
          <p:cNvGraphicFramePr>
            <a:graphicFrameLocks noGrp="1"/>
          </p:cNvGraphicFramePr>
          <p:nvPr>
            <p:ph sz="quarter" idx="15"/>
          </p:nvPr>
        </p:nvGraphicFramePr>
        <p:xfrm>
          <a:off x="679450" y="1344613"/>
          <a:ext cx="7767639" cy="4608689"/>
        </p:xfrm>
        <a:graphic>
          <a:graphicData uri="http://schemas.openxmlformats.org/drawingml/2006/table">
            <a:tbl>
              <a:tblPr firstRow="1">
                <a:tableStyleId>{74C1A8A3-306A-4EB7-A6B1-4F7E0EB9C5D6}</a:tableStyleId>
              </a:tblPr>
              <a:tblGrid>
                <a:gridCol w="2615841">
                  <a:extLst>
                    <a:ext uri="{9D8B030D-6E8A-4147-A177-3AD203B41FA5}"/>
                  </a:extLst>
                </a:gridCol>
                <a:gridCol w="809543">
                  <a:extLst>
                    <a:ext uri="{9D8B030D-6E8A-4147-A177-3AD203B41FA5}"/>
                  </a:extLst>
                </a:gridCol>
                <a:gridCol w="868451">
                  <a:extLst>
                    <a:ext uri="{9D8B030D-6E8A-4147-A177-3AD203B41FA5}"/>
                  </a:extLst>
                </a:gridCol>
                <a:gridCol w="868451">
                  <a:extLst>
                    <a:ext uri="{9D8B030D-6E8A-4147-A177-3AD203B41FA5}"/>
                  </a:extLst>
                </a:gridCol>
                <a:gridCol w="868451">
                  <a:extLst>
                    <a:ext uri="{9D8B030D-6E8A-4147-A177-3AD203B41FA5}"/>
                  </a:extLst>
                </a:gridCol>
                <a:gridCol w="829322">
                  <a:extLst>
                    <a:ext uri="{9D8B030D-6E8A-4147-A177-3AD203B41FA5}"/>
                  </a:extLst>
                </a:gridCol>
                <a:gridCol w="907580">
                  <a:extLst>
                    <a:ext uri="{9D8B030D-6E8A-4147-A177-3AD203B41FA5}"/>
                  </a:extLst>
                </a:gridCol>
              </a:tblGrid>
              <a:tr h="551628">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L="182880"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lnSpc>
                          <a:spcPts val="1400"/>
                        </a:lnSpc>
                      </a:pP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lnSpc>
                          <a:spcPts val="1400"/>
                        </a:lnSpc>
                      </a:pPr>
                      <a:r>
                        <a:rPr lang="en-US" sz="1300" b="0" i="0" u="none" strike="noStrike" dirty="0" smtClean="0">
                          <a:solidFill>
                            <a:srgbClr val="208B9C"/>
                          </a:solidFill>
                          <a:effectLst/>
                          <a:latin typeface="Franklin Gothic Demi Cond" panose="020B0706030402020204" pitchFamily="34" charset="0"/>
                        </a:rPr>
                        <a:t>Industry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Actual Job Growth, 2009-2015</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2009-2015</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16374">
                <a:tc>
                  <a:txBody>
                    <a:bodyPr/>
                    <a:lstStyle/>
                    <a:p>
                      <a:pPr algn="l" fontAlgn="ctr"/>
                      <a:endParaRPr lang="en-US" sz="1300" b="0" i="0" u="none" strike="noStrike" dirty="0">
                        <a:solidFill>
                          <a:srgbClr val="208B9C"/>
                        </a:solidFill>
                        <a:effectLst/>
                        <a:latin typeface="Franklin Gothic Demi Cond" panose="020B0706030402020204" pitchFamily="34" charset="0"/>
                      </a:endParaRPr>
                    </a:p>
                  </a:txBody>
                  <a:tcPr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a:t>
                      </a: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B</a:t>
                      </a:r>
                      <a:endParaRPr lang="en-US" sz="1300" b="0" i="0" u="none" strike="noStrike" dirty="0">
                        <a:solidFill>
                          <a:srgbClr val="208B9C"/>
                        </a:solidFill>
                        <a:effectLst/>
                        <a:latin typeface="Franklin Gothic Demi Cond" panose="020B0706030402020204" pitchFamily="34" charset="0"/>
                      </a:endParaRP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C=A+B</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D-C</a:t>
                      </a:r>
                    </a:p>
                  </a:txBody>
                  <a:tcPr marL="9144" marR="9144" marT="9134" marB="913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466689">
                <a:tc>
                  <a:txBody>
                    <a:bodyPr/>
                    <a:lstStyle/>
                    <a:p>
                      <a:pPr algn="l" fontAlgn="ctr"/>
                      <a:r>
                        <a:rPr lang="en-US" sz="1000" b="0" i="0" u="none" strike="noStrike" dirty="0">
                          <a:effectLst/>
                          <a:latin typeface="Franklin Gothic Book" panose="020B0503020102020204" pitchFamily="34" charset="0"/>
                        </a:rPr>
                        <a:t>Research and Development in the Physical, Engineering, and Life Sciences (except Biotechnology)</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20,865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1,830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-398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1,432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815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-617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a:effectLst/>
                          <a:latin typeface="Franklin Gothic Book" panose="020B0503020102020204" pitchFamily="34" charset="0"/>
                        </a:rPr>
                        <a:t>General Medical and Surgical Hospitals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9,302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694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-425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1,695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1,425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a:effectLst/>
                          <a:latin typeface="Franklin Gothic Book" panose="020B0503020102020204" pitchFamily="34" charset="0"/>
                        </a:rPr>
                        <a:t>Home Health Care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5,586</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385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834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1,219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1,368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4722">
                <a:tc>
                  <a:txBody>
                    <a:bodyPr/>
                    <a:lstStyle/>
                    <a:p>
                      <a:pPr algn="l" fontAlgn="ctr"/>
                      <a:r>
                        <a:rPr lang="en-US" sz="1000" b="0" i="0" u="none" strike="noStrike">
                          <a:effectLst/>
                          <a:latin typeface="Franklin Gothic Book" panose="020B0503020102020204" pitchFamily="34" charset="0"/>
                        </a:rPr>
                        <a:t>HMO Medical Centers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4,145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2,860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3,291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-578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-3,869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00">
                <a:tc>
                  <a:txBody>
                    <a:bodyPr/>
                    <a:lstStyle/>
                    <a:p>
                      <a:pPr algn="l" fontAlgn="ctr"/>
                      <a:r>
                        <a:rPr lang="en-US" sz="1000" b="0" i="0" u="none" strike="noStrike">
                          <a:effectLst/>
                          <a:latin typeface="Franklin Gothic Book" panose="020B0503020102020204" pitchFamily="34" charset="0"/>
                        </a:rPr>
                        <a:t>Nursing Care Facilities (Skilled Nursing Facilities)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3,150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227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-222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666</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661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a:effectLst/>
                          <a:latin typeface="Franklin Gothic Book" panose="020B0503020102020204" pitchFamily="34" charset="0"/>
                        </a:rPr>
                        <a:t>Pharmacies and Drug Stores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1,670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-141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a:effectLst/>
                          <a:latin typeface="Franklin Gothic Book" panose="020B0503020102020204" pitchFamily="34" charset="0"/>
                        </a:rPr>
                        <a:t>Medical Laboratories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1,388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301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4722">
                <a:tc>
                  <a:txBody>
                    <a:bodyPr/>
                    <a:lstStyle/>
                    <a:p>
                      <a:pPr algn="l" fontAlgn="ctr"/>
                      <a:r>
                        <a:rPr lang="en-US" sz="1000" b="0" i="0" u="none" strike="noStrike">
                          <a:effectLst/>
                          <a:latin typeface="Franklin Gothic Book" panose="020B0503020102020204" pitchFamily="34" charset="0"/>
                        </a:rPr>
                        <a:t>Continuing Care Retirement Communities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1,307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206</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379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173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00">
                <a:tc>
                  <a:txBody>
                    <a:bodyPr/>
                    <a:lstStyle/>
                    <a:p>
                      <a:pPr algn="l" fontAlgn="ctr"/>
                      <a:r>
                        <a:rPr lang="en-US" sz="1000" b="0" i="0" u="none" strike="noStrike">
                          <a:effectLst/>
                          <a:latin typeface="Franklin Gothic Book" panose="020B0503020102020204" pitchFamily="34" charset="0"/>
                        </a:rPr>
                        <a:t>Residential Intellectual and Developmental Disability Facilities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978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-110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a:effectLst/>
                          <a:latin typeface="Franklin Gothic Book" panose="020B0503020102020204" pitchFamily="34" charset="0"/>
                        </a:rPr>
                        <a:t>Assisted Living Facilities for the Elderly</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749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46</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279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190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00">
                <a:tc>
                  <a:txBody>
                    <a:bodyPr/>
                    <a:lstStyle/>
                    <a:p>
                      <a:pPr algn="l" fontAlgn="ctr"/>
                      <a:r>
                        <a:rPr lang="en-US" sz="1000" b="0" i="0" u="none" strike="noStrike">
                          <a:effectLst/>
                          <a:latin typeface="Franklin Gothic Book" panose="020B0503020102020204" pitchFamily="34" charset="0"/>
                        </a:rPr>
                        <a:t>Outpatient Mental Health and Substance Abuse Centers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602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328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260</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00">
                <a:tc>
                  <a:txBody>
                    <a:bodyPr/>
                    <a:lstStyle/>
                    <a:p>
                      <a:pPr algn="l" fontAlgn="ctr"/>
                      <a:r>
                        <a:rPr lang="en-US" sz="1000" b="0" i="0" u="none" strike="noStrike">
                          <a:effectLst/>
                          <a:latin typeface="Franklin Gothic Book" panose="020B0503020102020204" pitchFamily="34" charset="0"/>
                        </a:rPr>
                        <a:t>Cosmetics, Beauty Supplies, and Perfume Stores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592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71738">
                <a:tc>
                  <a:txBody>
                    <a:bodyPr/>
                    <a:lstStyle/>
                    <a:p>
                      <a:pPr algn="l" fontAlgn="ctr"/>
                      <a:r>
                        <a:rPr lang="en-US" sz="1000" b="0" i="0" u="none" strike="noStrike">
                          <a:effectLst/>
                          <a:latin typeface="Franklin Gothic Book" panose="020B0503020102020204" pitchFamily="34" charset="0"/>
                        </a:rPr>
                        <a:t>Research and Development in Biotechnology</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531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65</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-181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-279</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4722">
                <a:tc>
                  <a:txBody>
                    <a:bodyPr/>
                    <a:lstStyle/>
                    <a:p>
                      <a:pPr algn="l" fontAlgn="ctr"/>
                      <a:r>
                        <a:rPr lang="en-US" sz="1000" b="0" i="0" u="none" strike="noStrike">
                          <a:effectLst/>
                          <a:latin typeface="Franklin Gothic Book" panose="020B0503020102020204" pitchFamily="34" charset="0"/>
                        </a:rPr>
                        <a:t>Kidney Dialysis Centers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504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102</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57</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-86</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80119">
                <a:tc>
                  <a:txBody>
                    <a:bodyPr/>
                    <a:lstStyle/>
                    <a:p>
                      <a:pPr algn="l" fontAlgn="ctr"/>
                      <a:r>
                        <a:rPr lang="en-US" sz="1000" b="0" i="0" u="none" strike="noStrike" dirty="0">
                          <a:effectLst/>
                          <a:latin typeface="Franklin Gothic Book" panose="020B0503020102020204" pitchFamily="34" charset="0"/>
                        </a:rPr>
                        <a:t>All Other Outpatient Care Centers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448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51</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64</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303</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238</a:t>
                      </a:r>
                    </a:p>
                  </a:txBody>
                  <a:tcPr marL="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66710"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 (Regional Performance) by Top Industry Sectors</a:t>
            </a:r>
            <a:endParaRPr lang="en-US" altLang="en-US" sz="1800" smtClean="0">
              <a:solidFill>
                <a:srgbClr val="208B9C"/>
              </a:solidFill>
            </a:endParaRPr>
          </a:p>
        </p:txBody>
      </p:sp>
      <p:sp>
        <p:nvSpPr>
          <p:cNvPr id="66711" name="TextBox 36"/>
          <p:cNvSpPr txBox="1">
            <a:spLocks noChangeArrowheads="1"/>
          </p:cNvSpPr>
          <p:nvPr/>
        </p:nvSpPr>
        <p:spPr bwMode="auto">
          <a:xfrm>
            <a:off x="679450" y="5964238"/>
            <a:ext cx="7767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Upward arrow (    ) indicates regional competitiveness. </a:t>
            </a:r>
          </a:p>
        </p:txBody>
      </p:sp>
      <p:sp>
        <p:nvSpPr>
          <p:cNvPr id="38" name="Up Arrow 37"/>
          <p:cNvSpPr/>
          <p:nvPr/>
        </p:nvSpPr>
        <p:spPr bwMode="auto">
          <a:xfrm>
            <a:off x="1816100" y="6011863"/>
            <a:ext cx="46038" cy="13811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 name="Up Arrow 29"/>
          <p:cNvSpPr/>
          <p:nvPr/>
        </p:nvSpPr>
        <p:spPr>
          <a:xfrm>
            <a:off x="7870825" y="2601913"/>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2" name="Up Arrow 31"/>
          <p:cNvSpPr/>
          <p:nvPr/>
        </p:nvSpPr>
        <p:spPr>
          <a:xfrm>
            <a:off x="7870825" y="279558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7" name="Up Arrow 36"/>
          <p:cNvSpPr/>
          <p:nvPr/>
        </p:nvSpPr>
        <p:spPr>
          <a:xfrm>
            <a:off x="7870825" y="3533775"/>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1" name="Up Arrow 30"/>
          <p:cNvSpPr/>
          <p:nvPr/>
        </p:nvSpPr>
        <p:spPr>
          <a:xfrm>
            <a:off x="7870825" y="32956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3" name="Up Arrow 32"/>
          <p:cNvSpPr/>
          <p:nvPr/>
        </p:nvSpPr>
        <p:spPr>
          <a:xfrm>
            <a:off x="7870825" y="3929063"/>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6" name="Up Arrow 25"/>
          <p:cNvSpPr/>
          <p:nvPr/>
        </p:nvSpPr>
        <p:spPr>
          <a:xfrm>
            <a:off x="7870825" y="445293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8" name="Up Arrow 27"/>
          <p:cNvSpPr/>
          <p:nvPr/>
        </p:nvSpPr>
        <p:spPr>
          <a:xfrm>
            <a:off x="7870825" y="469900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9" name="Up Arrow 28"/>
          <p:cNvSpPr/>
          <p:nvPr/>
        </p:nvSpPr>
        <p:spPr>
          <a:xfrm>
            <a:off x="7870825" y="50228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4" name="Up Arrow 33"/>
          <p:cNvSpPr/>
          <p:nvPr/>
        </p:nvSpPr>
        <p:spPr>
          <a:xfrm>
            <a:off x="7870825" y="5783263"/>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9"/>
          <p:cNvSpPr>
            <a:spLocks noGrp="1"/>
          </p:cNvSpPr>
          <p:nvPr>
            <p:ph type="body" sz="half" idx="2"/>
          </p:nvPr>
        </p:nvSpPr>
        <p:spPr>
          <a:xfrm>
            <a:off x="1617663" y="2971800"/>
            <a:ext cx="2725737" cy="914400"/>
          </a:xfrm>
        </p:spPr>
        <p:txBody>
          <a:bodyPr lIns="0" tIns="0" rIns="0" bIns="0"/>
          <a:lstStyle/>
          <a:p>
            <a:pPr eaLnBrk="1" hangingPunct="1"/>
            <a:r>
              <a:rPr lang="en-US" altLang="en-US" smtClean="0">
                <a:solidFill>
                  <a:schemeClr val="tx1"/>
                </a:solidFill>
                <a:latin typeface="Franklin Gothic Book" panose="020B0503020102020204" pitchFamily="34" charset="0"/>
              </a:rPr>
              <a:t>Overview</a:t>
            </a:r>
          </a:p>
          <a:p>
            <a:pPr eaLnBrk="1" hangingPunct="1"/>
            <a:endParaRPr lang="en-US" altLang="en-US" smtClean="0">
              <a:solidFill>
                <a:schemeClr val="tx1"/>
              </a:solidFill>
              <a:latin typeface="Franklin Gothic Book" panose="020B0503020102020204" pitchFamily="34" charset="0"/>
            </a:endParaRPr>
          </a:p>
        </p:txBody>
      </p:sp>
      <p:sp>
        <p:nvSpPr>
          <p:cNvPr id="31747" name="Text Placeholder 30"/>
          <p:cNvSpPr>
            <a:spLocks noGrp="1"/>
          </p:cNvSpPr>
          <p:nvPr>
            <p:ph type="body" sz="quarter" idx="11"/>
          </p:nvPr>
        </p:nvSpPr>
        <p:spPr>
          <a:xfrm>
            <a:off x="685800" y="2947988"/>
            <a:ext cx="931863" cy="938212"/>
          </a:xfrm>
        </p:spPr>
        <p:txBody>
          <a:bodyPr lIns="0" tIns="0" rIns="0" bIns="0"/>
          <a:lstStyle/>
          <a:p>
            <a:pPr eaLnBrk="1" hangingPunct="1">
              <a:spcBef>
                <a:spcPct val="0"/>
              </a:spcBef>
              <a:spcAft>
                <a:spcPct val="0"/>
              </a:spcAft>
            </a:pPr>
            <a:r>
              <a:rPr lang="en-US" altLang="en-US" smtClean="0">
                <a:solidFill>
                  <a:srgbClr val="208B9C"/>
                </a:solidFill>
              </a:rPr>
              <a:t>01</a:t>
            </a:r>
          </a:p>
        </p:txBody>
      </p:sp>
      <p:sp>
        <p:nvSpPr>
          <p:cNvPr id="31748" name="Text Placeholder 45"/>
          <p:cNvSpPr>
            <a:spLocks noGrp="1"/>
          </p:cNvSpPr>
          <p:nvPr>
            <p:ph type="body" sz="quarter" idx="30"/>
          </p:nvPr>
        </p:nvSpPr>
        <p:spPr>
          <a:xfrm>
            <a:off x="685800" y="3862388"/>
            <a:ext cx="931863" cy="938212"/>
          </a:xfrm>
        </p:spPr>
        <p:txBody>
          <a:bodyPr lIns="0" tIns="0" rIns="0" bIns="0"/>
          <a:lstStyle/>
          <a:p>
            <a:pPr eaLnBrk="1" hangingPunct="1">
              <a:spcBef>
                <a:spcPct val="0"/>
              </a:spcBef>
              <a:spcAft>
                <a:spcPct val="0"/>
              </a:spcAft>
            </a:pPr>
            <a:r>
              <a:rPr lang="en-US" altLang="en-US" smtClean="0">
                <a:solidFill>
                  <a:srgbClr val="208B9C"/>
                </a:solidFill>
              </a:rPr>
              <a:t>02</a:t>
            </a:r>
          </a:p>
        </p:txBody>
      </p:sp>
      <p:sp>
        <p:nvSpPr>
          <p:cNvPr id="31749" name="Text Placeholder 3"/>
          <p:cNvSpPr>
            <a:spLocks noGrp="1"/>
          </p:cNvSpPr>
          <p:nvPr>
            <p:ph type="body" idx="28"/>
          </p:nvPr>
        </p:nvSpPr>
        <p:spPr>
          <a:xfrm>
            <a:off x="685800" y="690563"/>
            <a:ext cx="7772400" cy="452437"/>
          </a:xfrm>
        </p:spPr>
        <p:txBody>
          <a:bodyPr lIns="0" tIns="0" rIns="0" bIns="0"/>
          <a:lstStyle/>
          <a:p>
            <a:pPr eaLnBrk="1" hangingPunct="1">
              <a:spcBef>
                <a:spcPct val="0"/>
              </a:spcBef>
              <a:spcAft>
                <a:spcPct val="0"/>
              </a:spcAft>
            </a:pPr>
            <a:r>
              <a:rPr lang="en-US" altLang="en-US" smtClean="0">
                <a:solidFill>
                  <a:srgbClr val="208B9C"/>
                </a:solidFill>
              </a:rPr>
              <a:t>Table of contents</a:t>
            </a:r>
          </a:p>
        </p:txBody>
      </p:sp>
      <p:sp>
        <p:nvSpPr>
          <p:cNvPr id="31750" name="Text Placeholder 1"/>
          <p:cNvSpPr>
            <a:spLocks noGrp="1"/>
          </p:cNvSpPr>
          <p:nvPr>
            <p:ph type="body" sz="half" idx="29"/>
          </p:nvPr>
        </p:nvSpPr>
        <p:spPr>
          <a:xfrm>
            <a:off x="1516063" y="3886200"/>
            <a:ext cx="2725737" cy="914400"/>
          </a:xfrm>
        </p:spPr>
        <p:txBody>
          <a:bodyPr/>
          <a:lstStyle/>
          <a:p>
            <a:pPr eaLnBrk="1" hangingPunct="1"/>
            <a:r>
              <a:rPr lang="en-US" altLang="en-US" smtClean="0">
                <a:solidFill>
                  <a:schemeClr val="tx1"/>
                </a:solidFill>
              </a:rPr>
              <a:t>Target Industry Clusters</a:t>
            </a:r>
          </a:p>
        </p:txBody>
      </p:sp>
      <p:sp>
        <p:nvSpPr>
          <p:cNvPr id="31751" name="Text Placeholder 45"/>
          <p:cNvSpPr>
            <a:spLocks noGrp="1"/>
          </p:cNvSpPr>
          <p:nvPr>
            <p:ph type="body" sz="quarter" idx="30"/>
          </p:nvPr>
        </p:nvSpPr>
        <p:spPr>
          <a:xfrm>
            <a:off x="685800" y="4776788"/>
            <a:ext cx="931863" cy="938212"/>
          </a:xfrm>
        </p:spPr>
        <p:txBody>
          <a:bodyPr lIns="0" tIns="0" rIns="0" bIns="0"/>
          <a:lstStyle/>
          <a:p>
            <a:pPr eaLnBrk="1" hangingPunct="1">
              <a:spcBef>
                <a:spcPct val="0"/>
              </a:spcBef>
              <a:spcAft>
                <a:spcPct val="0"/>
              </a:spcAft>
            </a:pPr>
            <a:r>
              <a:rPr lang="en-US" altLang="en-US" smtClean="0">
                <a:solidFill>
                  <a:srgbClr val="208B9C"/>
                </a:solidFill>
              </a:rPr>
              <a:t>03</a:t>
            </a:r>
          </a:p>
        </p:txBody>
      </p:sp>
      <p:sp>
        <p:nvSpPr>
          <p:cNvPr id="31752" name="Text Placeholder 1"/>
          <p:cNvSpPr>
            <a:spLocks noGrp="1"/>
          </p:cNvSpPr>
          <p:nvPr>
            <p:ph type="body" sz="half" idx="29"/>
          </p:nvPr>
        </p:nvSpPr>
        <p:spPr>
          <a:xfrm>
            <a:off x="1516063" y="4800600"/>
            <a:ext cx="2725737" cy="914400"/>
          </a:xfrm>
        </p:spPr>
        <p:txBody>
          <a:bodyPr/>
          <a:lstStyle/>
          <a:p>
            <a:pPr eaLnBrk="1" hangingPunct="1"/>
            <a:r>
              <a:rPr lang="en-US" altLang="en-US" smtClean="0">
                <a:solidFill>
                  <a:schemeClr val="tx1"/>
                </a:solidFill>
              </a:rPr>
              <a:t>Industry Cluster Comparison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68617"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68618"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68619" name="Text Placeholder 6"/>
          <p:cNvSpPr txBox="1">
            <a:spLocks/>
          </p:cNvSpPr>
          <p:nvPr/>
        </p:nvSpPr>
        <p:spPr bwMode="auto">
          <a:xfrm>
            <a:off x="588963" y="1309688"/>
            <a:ext cx="38687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Outperformed</a:t>
            </a:r>
          </a:p>
        </p:txBody>
      </p:sp>
      <p:sp>
        <p:nvSpPr>
          <p:cNvPr id="68620" name="Content Placeholder 7"/>
          <p:cNvSpPr txBox="1">
            <a:spLocks/>
          </p:cNvSpPr>
          <p:nvPr/>
        </p:nvSpPr>
        <p:spPr bwMode="auto">
          <a:xfrm>
            <a:off x="646113" y="2128838"/>
            <a:ext cx="42402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lnSpc>
                <a:spcPct val="90000"/>
              </a:lnSpc>
              <a:spcBef>
                <a:spcPts val="750"/>
              </a:spcBef>
            </a:pPr>
            <a:r>
              <a:rPr lang="en-US" altLang="en-US" sz="1400">
                <a:solidFill>
                  <a:srgbClr val="000000"/>
                </a:solidFill>
                <a:latin typeface="Franklin Gothic Book" panose="020B0503020102020204" pitchFamily="34" charset="0"/>
              </a:rPr>
              <a:t>General Medical and Surgical Hospitals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Nursing Care Facilities (Skilled Nursing Facilities)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Outpatient Mental Health and Substance Abuse Centers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All Other Outpatient Care Centers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Pharmacies and Drug Stores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Assisted Living Facilities for the Elderly</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Continuing Care Retirement Communities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Home Health Care Services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Cosmetics, Beauty Supplies, and Perfume Stores</a:t>
            </a:r>
          </a:p>
        </p:txBody>
      </p:sp>
      <p:sp>
        <p:nvSpPr>
          <p:cNvPr id="68621" name="Text Placeholder 8"/>
          <p:cNvSpPr txBox="1">
            <a:spLocks/>
          </p:cNvSpPr>
          <p:nvPr/>
        </p:nvSpPr>
        <p:spPr bwMode="auto">
          <a:xfrm>
            <a:off x="5014913" y="1168400"/>
            <a:ext cx="38877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Underperformed</a:t>
            </a:r>
          </a:p>
        </p:txBody>
      </p:sp>
      <p:sp>
        <p:nvSpPr>
          <p:cNvPr id="68622" name="Content Placeholder 9"/>
          <p:cNvSpPr txBox="1">
            <a:spLocks/>
          </p:cNvSpPr>
          <p:nvPr/>
        </p:nvSpPr>
        <p:spPr bwMode="auto">
          <a:xfrm>
            <a:off x="5072063" y="2206625"/>
            <a:ext cx="38877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lnSpc>
                <a:spcPct val="90000"/>
              </a:lnSpc>
              <a:spcBef>
                <a:spcPts val="750"/>
              </a:spcBef>
            </a:pPr>
            <a:r>
              <a:rPr lang="en-US" altLang="en-US" sz="1600">
                <a:solidFill>
                  <a:srgbClr val="000000"/>
                </a:solidFill>
                <a:latin typeface="Franklin Gothic Book" panose="020B0503020102020204" pitchFamily="34" charset="0"/>
              </a:rPr>
              <a:t>Medical Laboratories</a:t>
            </a:r>
          </a:p>
          <a:p>
            <a:pPr eaLnBrk="1" fontAlgn="t" hangingPunct="1">
              <a:lnSpc>
                <a:spcPct val="90000"/>
              </a:lnSpc>
              <a:spcBef>
                <a:spcPts val="750"/>
              </a:spcBef>
            </a:pPr>
            <a:r>
              <a:rPr lang="en-US" altLang="en-US" sz="1600">
                <a:solidFill>
                  <a:srgbClr val="000000"/>
                </a:solidFill>
                <a:latin typeface="Franklin Gothic Book" panose="020B0503020102020204" pitchFamily="34" charset="0"/>
              </a:rPr>
              <a:t>Kidney Dialysis Centers</a:t>
            </a:r>
          </a:p>
          <a:p>
            <a:pPr eaLnBrk="1" fontAlgn="t" hangingPunct="1">
              <a:lnSpc>
                <a:spcPct val="90000"/>
              </a:lnSpc>
              <a:spcBef>
                <a:spcPts val="750"/>
              </a:spcBef>
            </a:pPr>
            <a:r>
              <a:rPr lang="en-US" altLang="en-US" sz="1600">
                <a:solidFill>
                  <a:srgbClr val="000000"/>
                </a:solidFill>
                <a:latin typeface="Franklin Gothic Book" panose="020B0503020102020204" pitchFamily="34" charset="0"/>
              </a:rPr>
              <a:t>Residential Intellectual and Developmental Disability Facilities</a:t>
            </a:r>
          </a:p>
          <a:p>
            <a:pPr eaLnBrk="1" fontAlgn="t" hangingPunct="1">
              <a:lnSpc>
                <a:spcPct val="90000"/>
              </a:lnSpc>
              <a:spcBef>
                <a:spcPts val="750"/>
              </a:spcBef>
            </a:pPr>
            <a:r>
              <a:rPr lang="en-US" altLang="en-US" sz="1600">
                <a:solidFill>
                  <a:srgbClr val="000000"/>
                </a:solidFill>
                <a:latin typeface="Franklin Gothic Book" panose="020B0503020102020204" pitchFamily="34" charset="0"/>
              </a:rPr>
              <a:t>Research and Development in Biotechnology</a:t>
            </a:r>
          </a:p>
          <a:p>
            <a:pPr eaLnBrk="1" fontAlgn="t" hangingPunct="1">
              <a:lnSpc>
                <a:spcPct val="90000"/>
              </a:lnSpc>
              <a:spcBef>
                <a:spcPts val="750"/>
              </a:spcBef>
            </a:pPr>
            <a:r>
              <a:rPr lang="en-US" altLang="en-US" sz="1600">
                <a:solidFill>
                  <a:srgbClr val="000000"/>
                </a:solidFill>
                <a:latin typeface="Franklin Gothic Book" panose="020B0503020102020204" pitchFamily="34" charset="0"/>
              </a:rPr>
              <a:t>Research and Development in the Physical, Engineering, and Life Sciences (except Biotechnology)</a:t>
            </a:r>
          </a:p>
          <a:p>
            <a:pPr eaLnBrk="1" fontAlgn="t" hangingPunct="1">
              <a:lnSpc>
                <a:spcPct val="90000"/>
              </a:lnSpc>
              <a:spcBef>
                <a:spcPts val="750"/>
              </a:spcBef>
            </a:pPr>
            <a:r>
              <a:rPr lang="en-US" altLang="en-US" sz="1600">
                <a:solidFill>
                  <a:srgbClr val="000000"/>
                </a:solidFill>
                <a:latin typeface="Franklin Gothic Book" panose="020B0503020102020204" pitchFamily="34" charset="0"/>
              </a:rPr>
              <a:t>HMO Medical Centers</a:t>
            </a:r>
          </a:p>
        </p:txBody>
      </p:sp>
      <p:sp>
        <p:nvSpPr>
          <p:cNvPr id="43" name="Up Arrow 42"/>
          <p:cNvSpPr/>
          <p:nvPr/>
        </p:nvSpPr>
        <p:spPr>
          <a:xfrm rot="10800000">
            <a:off x="4886325" y="2195513"/>
            <a:ext cx="3868738" cy="3321050"/>
          </a:xfrm>
          <a:prstGeom prst="upArrow">
            <a:avLst/>
          </a:prstGeom>
          <a:solidFill>
            <a:srgbClr val="99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Up Arrow 43"/>
          <p:cNvSpPr/>
          <p:nvPr/>
        </p:nvSpPr>
        <p:spPr>
          <a:xfrm>
            <a:off x="155575" y="2217738"/>
            <a:ext cx="3902075" cy="3392487"/>
          </a:xfrm>
          <a:prstGeom prst="upArrow">
            <a:avLst/>
          </a:prstGeom>
          <a:solidFill>
            <a:srgbClr val="26226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itle 1"/>
          <p:cNvSpPr>
            <a:spLocks noGrp="1"/>
          </p:cNvSpPr>
          <p:nvPr>
            <p:ph type="title"/>
          </p:nvPr>
        </p:nvSpPr>
        <p:spPr>
          <a:xfrm>
            <a:off x="601663" y="557213"/>
            <a:ext cx="7886700" cy="896937"/>
          </a:xfrm>
        </p:spPr>
        <p:txBody>
          <a:bodyPr rtlCol="0">
            <a:normAutofit/>
          </a:body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Biomedical/Biotechnical (Life Science)</a:t>
            </a:r>
          </a:p>
        </p:txBody>
      </p:sp>
      <p:sp>
        <p:nvSpPr>
          <p:cNvPr id="68626"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a:t>
            </a:r>
            <a:endParaRPr lang="en-US" altLang="en-US" sz="1800" smtClean="0">
              <a:solidFill>
                <a:srgbClr val="208B9C"/>
              </a:solidFill>
            </a:endParaRPr>
          </a:p>
        </p:txBody>
      </p:sp>
      <p:sp>
        <p:nvSpPr>
          <p:cNvPr id="68627" name="TextBox 36"/>
          <p:cNvSpPr txBox="1">
            <a:spLocks noChangeArrowheads="1"/>
          </p:cNvSpPr>
          <p:nvPr/>
        </p:nvSpPr>
        <p:spPr bwMode="auto">
          <a:xfrm>
            <a:off x="685800" y="5864225"/>
            <a:ext cx="768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Electrical Contractors and Other Wiring Installation Contractors; and Other Heavy and Civil Engineering Construction industries also outperformed in the region.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14"/>
          <p:cNvGraphicFramePr>
            <a:graphicFrameLocks noGrp="1"/>
          </p:cNvGraphicFramePr>
          <p:nvPr>
            <p:ph sz="quarter" idx="15"/>
          </p:nvPr>
        </p:nvGraphicFramePr>
        <p:xfrm>
          <a:off x="674688" y="1346200"/>
          <a:ext cx="7772401" cy="4603746"/>
        </p:xfrm>
        <a:graphic>
          <a:graphicData uri="http://schemas.openxmlformats.org/drawingml/2006/table">
            <a:tbl>
              <a:tblPr firstRow="1">
                <a:tableStyleId>{74C1A8A3-306A-4EB7-A6B1-4F7E0EB9C5D6}</a:tableStyleId>
              </a:tblPr>
              <a:tblGrid>
                <a:gridCol w="3295369">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tblGrid>
              <a:tr h="384221">
                <a:tc>
                  <a:txBody>
                    <a:bodyPr/>
                    <a:lstStyle/>
                    <a:p>
                      <a:pPr marL="0" algn="l" defTabSz="914400" rtl="0" eaLnBrk="1" fontAlgn="ctr" latinLnBrk="0" hangingPunct="1"/>
                      <a:r>
                        <a:rPr lang="en-US" sz="1300" b="0" i="0" u="none" strike="noStrike" kern="1200" dirty="0" smtClean="0">
                          <a:solidFill>
                            <a:srgbClr val="208B9C"/>
                          </a:solidFill>
                          <a:effectLst/>
                          <a:latin typeface="Franklin Gothic Demi Cond" panose="020B0706030402020204" pitchFamily="34" charset="0"/>
                          <a:ea typeface="+mn-ea"/>
                          <a:cs typeface="+mn-cs"/>
                        </a:rPr>
                        <a:t>Industries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182880"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Exports 2015</a:t>
                      </a:r>
                    </a:p>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 Millions)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Jobs 2015</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 per job 2015 ($)</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LQ 2015</a:t>
                      </a: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8690">
                <a:tc>
                  <a:txBody>
                    <a:bodyPr/>
                    <a:lstStyle/>
                    <a:p>
                      <a:pPr algn="l" fontAlgn="ctr"/>
                      <a:r>
                        <a:rPr lang="en-US" sz="1000" b="0" i="0" u="none" strike="noStrike" dirty="0">
                          <a:effectLst/>
                          <a:latin typeface="Franklin Gothic Book" panose="020B0503020102020204" pitchFamily="34" charset="0"/>
                        </a:rPr>
                        <a:t>Research and Development in the Physical, Engineering, and Life Sciences (except Biotechnology)</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$5,079.45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20,865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$243,443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17.63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General Medical and Surgical Hospitals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$92.74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9,302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$9,970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0.83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Home Health Care Services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$54.85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5,586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$9,818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82387">
                <a:tc>
                  <a:txBody>
                    <a:bodyPr/>
                    <a:lstStyle/>
                    <a:p>
                      <a:pPr algn="l" fontAlgn="ctr"/>
                      <a:r>
                        <a:rPr lang="en-US" sz="1000" b="0" i="0" u="none" strike="noStrike">
                          <a:effectLst/>
                          <a:latin typeface="Franklin Gothic Book" panose="020B0503020102020204" pitchFamily="34" charset="0"/>
                        </a:rPr>
                        <a:t>HMO Medical Centers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$577.30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4,145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$139,287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12.95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82387">
                <a:tc>
                  <a:txBody>
                    <a:bodyPr/>
                    <a:lstStyle/>
                    <a:p>
                      <a:pPr algn="l" fontAlgn="ctr"/>
                      <a:r>
                        <a:rPr lang="en-US" sz="1000" b="0" i="0" u="none" strike="noStrike">
                          <a:effectLst/>
                          <a:latin typeface="Franklin Gothic Book" panose="020B0503020102020204" pitchFamily="34" charset="0"/>
                        </a:rPr>
                        <a:t>Nursing Care Facilities (Skilled Nursing Facilities)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$249.64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3,150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$79,257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0.77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Pharmacies and Drug Stores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$153.64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1,670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$92,005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0.93</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Medical Laboratories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$91.62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1,388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$66,004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2.71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Continuing Care Retirement Communities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$15.91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1,307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$12,174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82387">
                <a:tc>
                  <a:txBody>
                    <a:bodyPr/>
                    <a:lstStyle/>
                    <a:p>
                      <a:pPr algn="l" fontAlgn="ctr"/>
                      <a:r>
                        <a:rPr lang="en-US" sz="1000" b="0" i="0" u="none" strike="noStrike">
                          <a:effectLst/>
                          <a:latin typeface="Franklin Gothic Book" panose="020B0503020102020204" pitchFamily="34" charset="0"/>
                        </a:rPr>
                        <a:t>Residential Intellectual and Developmental Disability Facilities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$4.49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978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$4,586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0.90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Assisted Living Facilities for the Elderly</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$0.61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749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$809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0.69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82387">
                <a:tc>
                  <a:txBody>
                    <a:bodyPr/>
                    <a:lstStyle/>
                    <a:p>
                      <a:pPr algn="l" fontAlgn="ctr"/>
                      <a:r>
                        <a:rPr lang="en-US" sz="1000" b="0" i="0" u="none" strike="noStrike">
                          <a:effectLst/>
                          <a:latin typeface="Franklin Gothic Book" panose="020B0503020102020204" pitchFamily="34" charset="0"/>
                        </a:rPr>
                        <a:t>Outpatient Mental Health and Substance Abuse Centers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$9.26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602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$15,384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1.09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Cosmetics, Beauty Supplies, and Perfume Stores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$7.08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592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$11,968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1.04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84322">
                <a:tc>
                  <a:txBody>
                    <a:bodyPr/>
                    <a:lstStyle/>
                    <a:p>
                      <a:pPr algn="l" fontAlgn="ctr"/>
                      <a:r>
                        <a:rPr lang="en-US" sz="1000" b="0" i="0" u="none" strike="noStrike">
                          <a:effectLst/>
                          <a:latin typeface="Franklin Gothic Book" panose="020B0503020102020204" pitchFamily="34" charset="0"/>
                        </a:rPr>
                        <a:t>Research and Development in Biotechnology</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$8.49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531</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$15,997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1.26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Kidney Dialysis Centers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$23.32</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504</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$46,295</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1.66</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96475">
                <a:tc>
                  <a:txBody>
                    <a:bodyPr/>
                    <a:lstStyle/>
                    <a:p>
                      <a:pPr algn="l" fontAlgn="ctr"/>
                      <a:r>
                        <a:rPr lang="en-US" sz="1000" b="0" i="0" u="none" strike="noStrike">
                          <a:effectLst/>
                          <a:latin typeface="Franklin Gothic Book" panose="020B0503020102020204" pitchFamily="34" charset="0"/>
                        </a:rPr>
                        <a:t>All Other Outpatient Care Centers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$11.08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448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$24,747</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1.19</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8690">
                <a:tc>
                  <a:txBody>
                    <a:bodyPr/>
                    <a:lstStyle/>
                    <a:p>
                      <a:pPr algn="l" fontAlgn="ctr"/>
                      <a:r>
                        <a:rPr lang="en-US" sz="1000" b="0" i="0" u="none" strike="noStrike" dirty="0">
                          <a:effectLst/>
                          <a:latin typeface="Franklin Gothic Book" panose="020B0503020102020204" pitchFamily="34" charset="0"/>
                        </a:rPr>
                        <a:t>Medical, Dental, and Hospital Equipment and Supplies Merchant Wholesalers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$109.28</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400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$272,930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0.80</a:t>
                      </a:r>
                    </a:p>
                  </a:txBody>
                  <a:tcPr marL="9525" marR="18288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9" name="Rectangle 18"/>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3" name="Rectangle 22"/>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7076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70770" name="TextBox 1"/>
          <p:cNvSpPr txBox="1">
            <a:spLocks noChangeArrowheads="1"/>
          </p:cNvSpPr>
          <p:nvPr/>
        </p:nvSpPr>
        <p:spPr bwMode="auto">
          <a:xfrm>
            <a:off x="671513" y="5905500"/>
            <a:ext cx="785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Sorted similarly as the shift-share analysis slide. </a:t>
            </a:r>
          </a:p>
        </p:txBody>
      </p:sp>
      <p:sp>
        <p:nvSpPr>
          <p:cNvPr id="22"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Biomedical/Biotechnical (Life Science)</a:t>
            </a:r>
          </a:p>
        </p:txBody>
      </p:sp>
      <p:sp>
        <p:nvSpPr>
          <p:cNvPr id="70772"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Industry Sectors</a:t>
            </a:r>
            <a:endParaRPr lang="en-US" altLang="en-US" sz="1800" smtClean="0">
              <a:solidFill>
                <a:srgbClr val="208B9C"/>
              </a:solidFill>
            </a:endParaRPr>
          </a:p>
        </p:txBody>
      </p:sp>
      <p:sp>
        <p:nvSpPr>
          <p:cNvPr id="70773"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92150" y="1362075"/>
          <a:ext cx="7759700" cy="4535503"/>
        </p:xfrm>
        <a:graphic>
          <a:graphicData uri="http://schemas.openxmlformats.org/drawingml/2006/table">
            <a:tbl>
              <a:tblPr firstRow="1">
                <a:tableStyleId>{74C1A8A3-306A-4EB7-A6B1-4F7E0EB9C5D6}</a:tableStyleId>
              </a:tblPr>
              <a:tblGrid>
                <a:gridCol w="3474408">
                  <a:extLst>
                    <a:ext uri="{9D8B030D-6E8A-4147-A177-3AD203B41FA5}"/>
                  </a:extLst>
                </a:gridCol>
                <a:gridCol w="1495600">
                  <a:extLst>
                    <a:ext uri="{9D8B030D-6E8A-4147-A177-3AD203B41FA5}"/>
                  </a:extLst>
                </a:gridCol>
                <a:gridCol w="1394846">
                  <a:extLst>
                    <a:ext uri="{9D8B030D-6E8A-4147-A177-3AD203B41FA5}"/>
                  </a:extLst>
                </a:gridCol>
                <a:gridCol w="1394846">
                  <a:extLst>
                    <a:ext uri="{9D8B030D-6E8A-4147-A177-3AD203B41FA5}"/>
                  </a:extLst>
                </a:gridCol>
              </a:tblGrid>
              <a:tr h="424066">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2015</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dirty="0">
                          <a:effectLst/>
                          <a:latin typeface="Franklin Gothic Book" panose="020B0503020102020204" pitchFamily="34" charset="0"/>
                        </a:rPr>
                        <a:t>Offices of Lawyers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$209.09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30.7%</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69.3%</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314316">
                <a:tc>
                  <a:txBody>
                    <a:bodyPr/>
                    <a:lstStyle/>
                    <a:p>
                      <a:pPr algn="l" fontAlgn="ctr"/>
                      <a:r>
                        <a:rPr lang="en-US" sz="1000" b="0" i="0" u="none" strike="noStrike">
                          <a:effectLst/>
                          <a:latin typeface="Franklin Gothic Book" panose="020B0503020102020204" pitchFamily="34" charset="0"/>
                        </a:rPr>
                        <a:t>Administrative Management and General Management Consulting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$177.55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21.6%</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78.4%</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Corporate, Subsidiary, and Regional Managing Offices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$175.69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24.6%</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75.4%</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Lessors of Residential Buildings and Dwellings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$156.03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12.4%</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87.6%</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Offices of Real Estate Agents and Brokers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$131.89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50.5%</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49.5%</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Office Administrative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$114.16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31.5%</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68.5%</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Temporary Help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$111.58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19.7%</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80.3%</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Lessors of Nonresidential Buildings (except Miniwarehouses)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$94.62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12.8%</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87.2%</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314316">
                <a:tc>
                  <a:txBody>
                    <a:bodyPr/>
                    <a:lstStyle/>
                    <a:p>
                      <a:pPr algn="l" fontAlgn="ctr"/>
                      <a:r>
                        <a:rPr lang="en-US" sz="1000" b="0" i="0" u="none" strike="noStrike">
                          <a:effectLst/>
                          <a:latin typeface="Franklin Gothic Book" panose="020B0503020102020204" pitchFamily="34" charset="0"/>
                        </a:rPr>
                        <a:t>Research and Development in the Physical, Engineering, and Life Sciences (except Biotechnology)</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$85.57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100.0%</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0.0%</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Commercial Banking</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$82.93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16.8%</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83.2%</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Other Activities Related to Real Estate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$80.60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44.2%</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55.8%</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Engineering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$76.58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94.6%</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5.4%</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All Other Professional, Scientific, and Technical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$71.58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32.1%</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67.9%</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a:effectLst/>
                          <a:latin typeface="Franklin Gothic Book" panose="020B0503020102020204" pitchFamily="34" charset="0"/>
                        </a:rPr>
                        <a:t>Other Scientific and Technical Consulting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$64.33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43.9%</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56.1%</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267907">
                <a:tc>
                  <a:txBody>
                    <a:bodyPr/>
                    <a:lstStyle/>
                    <a:p>
                      <a:pPr algn="l" fontAlgn="ctr"/>
                      <a:r>
                        <a:rPr lang="en-US" sz="1000" b="0" i="0" u="none" strike="noStrike" dirty="0">
                          <a:effectLst/>
                          <a:latin typeface="Franklin Gothic Book" panose="020B0503020102020204" pitchFamily="34" charset="0"/>
                        </a:rPr>
                        <a:t>Marketing Consulting Services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Arial" panose="020B0604020202020204" pitchFamily="34" charset="0"/>
                        </a:rPr>
                        <a:t>$63.68 </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10.3%</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89.7%</a:t>
                      </a:r>
                    </a:p>
                  </a:txBody>
                  <a:tcPr marL="9525" marR="36576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bl>
          </a:graphicData>
        </a:graphic>
      </p:graphicFrame>
      <p:sp>
        <p:nvSpPr>
          <p:cNvPr id="20" name="Rectangle 19"/>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1"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Rectangle 21"/>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4" name="Rectangle 23"/>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5" name="Rectangle 24"/>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7" name="Group 26"/>
          <p:cNvGrpSpPr/>
          <p:nvPr/>
        </p:nvGrpSpPr>
        <p:grpSpPr>
          <a:xfrm>
            <a:off x="1994551" y="6165851"/>
            <a:ext cx="1229008" cy="119062"/>
            <a:chOff x="685800" y="6165890"/>
            <a:chExt cx="1229008" cy="119062"/>
          </a:xfrm>
          <a:solidFill>
            <a:srgbClr val="208B9C"/>
          </a:solidFill>
        </p:grpSpPr>
        <p:sp>
          <p:nvSpPr>
            <p:cNvPr id="28"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9"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72795"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7"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Biomedical/Biotechnical (Life Science)</a:t>
            </a:r>
          </a:p>
        </p:txBody>
      </p:sp>
      <p:sp>
        <p:nvSpPr>
          <p:cNvPr id="72797"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sp>
        <p:nvSpPr>
          <p:cNvPr id="72798"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2"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3" name="Rectangle 22"/>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5" name="Rectangle 24"/>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6" name="Rectangle 25"/>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27" name="Rectangle 26"/>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Calibri"/>
              </a:endParaRPr>
            </a:p>
          </p:txBody>
        </p:sp>
      </p:grpSp>
      <p:sp>
        <p:nvSpPr>
          <p:cNvPr id="74761"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74762"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a:solidFill>
                  <a:srgbClr val="404040"/>
                </a:solidFill>
                <a:latin typeface="Franklin Gothic Book" panose="020B0503020102020204" pitchFamily="34" charset="0"/>
              </a:rPr>
              <a:t>Biomedical/Biotechnical (Life Science)</a:t>
            </a:r>
          </a:p>
        </p:txBody>
      </p:sp>
      <p:sp>
        <p:nvSpPr>
          <p:cNvPr id="74763"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15 Inputs by Dollars</a:t>
            </a:r>
            <a:endParaRPr lang="en-US" altLang="en-US" sz="1800" smtClean="0">
              <a:solidFill>
                <a:srgbClr val="208B9C"/>
              </a:solidFill>
            </a:endParaRPr>
          </a:p>
        </p:txBody>
      </p:sp>
      <p:graphicFrame>
        <p:nvGraphicFramePr>
          <p:cNvPr id="74764" name="Chart 15"/>
          <p:cNvGraphicFramePr>
            <a:graphicFrameLocks/>
          </p:cNvGraphicFramePr>
          <p:nvPr/>
        </p:nvGraphicFramePr>
        <p:xfrm>
          <a:off x="273050" y="1439863"/>
          <a:ext cx="8426450" cy="4416425"/>
        </p:xfrm>
        <a:graphic>
          <a:graphicData uri="http://schemas.openxmlformats.org/presentationml/2006/ole">
            <mc:AlternateContent xmlns:mc="http://schemas.openxmlformats.org/markup-compatibility/2006">
              <mc:Choice xmlns:v="urn:schemas-microsoft-com:vml" Requires="v">
                <p:oleObj spid="_x0000_s74770" name="Chart" r:id="rId4" imgW="8437595" imgH="4419983" progId="Excel.Chart.8">
                  <p:embed/>
                </p:oleObj>
              </mc:Choice>
              <mc:Fallback>
                <p:oleObj name="Chart" r:id="rId4" imgW="8437595" imgH="4419983" progId="Excel.Chart.8">
                  <p:embed/>
                  <p:pic>
                    <p:nvPicPr>
                      <p:cNvPr id="0" name="Char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439863"/>
                        <a:ext cx="84264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65"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nvPr>
        </p:nvGraphicFramePr>
        <p:xfrm>
          <a:off x="677863" y="1344613"/>
          <a:ext cx="7762874" cy="4441846"/>
        </p:xfrm>
        <a:graphic>
          <a:graphicData uri="http://schemas.openxmlformats.org/drawingml/2006/table">
            <a:tbl>
              <a:tblPr firstRow="1">
                <a:tableStyleId>{74C1A8A3-306A-4EB7-A6B1-4F7E0EB9C5D6}</a:tableStyleId>
              </a:tblPr>
              <a:tblGrid>
                <a:gridCol w="3071287">
                  <a:extLst>
                    <a:ext uri="{9D8B030D-6E8A-4147-A177-3AD203B41FA5}"/>
                  </a:extLst>
                </a:gridCol>
                <a:gridCol w="880475">
                  <a:extLst>
                    <a:ext uri="{9D8B030D-6E8A-4147-A177-3AD203B41FA5}"/>
                  </a:extLst>
                </a:gridCol>
                <a:gridCol w="880475">
                  <a:extLst>
                    <a:ext uri="{9D8B030D-6E8A-4147-A177-3AD203B41FA5}"/>
                  </a:extLst>
                </a:gridCol>
                <a:gridCol w="880475">
                  <a:extLst>
                    <a:ext uri="{9D8B030D-6E8A-4147-A177-3AD203B41FA5}"/>
                  </a:extLst>
                </a:gridCol>
                <a:gridCol w="2050162">
                  <a:extLst>
                    <a:ext uri="{9D8B030D-6E8A-4147-A177-3AD203B41FA5}"/>
                  </a:extLst>
                </a:gridCol>
              </a:tblGrid>
              <a:tr h="414519">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L="91433" marR="9143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2009-2015</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Hr. Earnings</a:t>
                      </a:r>
                      <a:endParaRPr lang="en-US" sz="1300" b="0" i="0" u="none" strike="noStrike" dirty="0">
                        <a:solidFill>
                          <a:srgbClr val="208B9C"/>
                        </a:solidFill>
                        <a:effectLst/>
                        <a:latin typeface="Franklin Gothic Demi Cond" panose="020B0706030402020204" pitchFamily="34" charset="0"/>
                      </a:endParaRPr>
                    </a:p>
                  </a:txBody>
                  <a:tcPr marL="9143" marR="914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L="91433" marR="91433" marT="9146" marB="9146"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3089">
                <a:tc>
                  <a:txBody>
                    <a:bodyPr/>
                    <a:lstStyle/>
                    <a:p>
                      <a:pPr algn="l" fontAlgn="ctr"/>
                      <a:r>
                        <a:rPr lang="en-US" sz="1000" b="0" i="0" u="none" strike="noStrike" dirty="0">
                          <a:effectLst/>
                          <a:latin typeface="Franklin Gothic Book" panose="020B0503020102020204" pitchFamily="34" charset="0"/>
                        </a:rPr>
                        <a:t>Registered Nurses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5,434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16%</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$34.19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36871">
                <a:tc>
                  <a:txBody>
                    <a:bodyPr/>
                    <a:lstStyle/>
                    <a:p>
                      <a:pPr algn="l" fontAlgn="ctr"/>
                      <a:r>
                        <a:rPr lang="en-US" sz="1000" b="0" i="0" u="none" strike="noStrike">
                          <a:effectLst/>
                          <a:latin typeface="Franklin Gothic Book" panose="020B0503020102020204" pitchFamily="34" charset="0"/>
                        </a:rPr>
                        <a:t>Personal Care Aides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3,362</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30%</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$9.65</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3089">
                <a:tc>
                  <a:txBody>
                    <a:bodyPr/>
                    <a:lstStyle/>
                    <a:p>
                      <a:pPr algn="l" fontAlgn="ctr"/>
                      <a:r>
                        <a:rPr lang="en-US" sz="1000" b="0" i="0" u="none" strike="noStrike">
                          <a:effectLst/>
                          <a:latin typeface="Franklin Gothic Book" panose="020B0503020102020204" pitchFamily="34" charset="0"/>
                        </a:rPr>
                        <a:t>Home Health Aides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3,265</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22%</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$11.36</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3089">
                <a:tc>
                  <a:txBody>
                    <a:bodyPr/>
                    <a:lstStyle/>
                    <a:p>
                      <a:pPr algn="l" fontAlgn="ctr"/>
                      <a:r>
                        <a:rPr lang="en-US" sz="1000" b="0" i="0" u="none" strike="noStrike">
                          <a:effectLst/>
                          <a:latin typeface="Franklin Gothic Book" panose="020B0503020102020204" pitchFamily="34" charset="0"/>
                        </a:rPr>
                        <a:t>Nursing Assistants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2,390</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$13.78</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Postsecondary nondegree award</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13">
                <a:tc>
                  <a:txBody>
                    <a:bodyPr/>
                    <a:lstStyle/>
                    <a:p>
                      <a:pPr algn="l" fontAlgn="ctr"/>
                      <a:r>
                        <a:rPr lang="en-US" sz="1000" b="0" i="0" u="none" strike="noStrike">
                          <a:effectLst/>
                          <a:latin typeface="Franklin Gothic Book" panose="020B0503020102020204" pitchFamily="34" charset="0"/>
                        </a:rPr>
                        <a:t>Secretaries and Administrative Assistants, Except Legal, Medical, and Executive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1,279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$15.79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1784">
                <a:tc>
                  <a:txBody>
                    <a:bodyPr/>
                    <a:lstStyle/>
                    <a:p>
                      <a:pPr algn="l" fontAlgn="ctr"/>
                      <a:r>
                        <a:rPr lang="en-US" sz="1000" b="0" i="0" u="none" strike="noStrike">
                          <a:effectLst/>
                          <a:latin typeface="Franklin Gothic Book" panose="020B0503020102020204" pitchFamily="34" charset="0"/>
                        </a:rPr>
                        <a:t>Physicists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1,077</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-4%</a:t>
                      </a:r>
                      <a:endParaRPr lang="en-US" sz="1000" b="0" i="0" u="none" strike="noStrike" dirty="0">
                        <a:effectLst/>
                        <a:latin typeface="Franklin Gothic Book" panose="020B0503020102020204" pitchFamily="34" charset="0"/>
                      </a:endParaRP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$69.23</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Doctoral or professional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1784">
                <a:tc>
                  <a:txBody>
                    <a:bodyPr/>
                    <a:lstStyle/>
                    <a:p>
                      <a:pPr algn="l" fontAlgn="ctr"/>
                      <a:r>
                        <a:rPr lang="en-US" sz="1000" b="0" i="0" u="none" strike="noStrike">
                          <a:effectLst/>
                          <a:latin typeface="Franklin Gothic Book" panose="020B0503020102020204" pitchFamily="34" charset="0"/>
                        </a:rPr>
                        <a:t>General and Operations Managers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981</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$39.77</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1784">
                <a:tc>
                  <a:txBody>
                    <a:bodyPr/>
                    <a:lstStyle/>
                    <a:p>
                      <a:pPr algn="l" fontAlgn="ctr"/>
                      <a:r>
                        <a:rPr lang="en-US" sz="1000" b="0" i="0" u="none" strike="noStrike">
                          <a:effectLst/>
                          <a:latin typeface="Franklin Gothic Book" panose="020B0503020102020204" pitchFamily="34" charset="0"/>
                        </a:rPr>
                        <a:t>Pharmacy Technicians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849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19%</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$15.25</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3089">
                <a:tc>
                  <a:txBody>
                    <a:bodyPr/>
                    <a:lstStyle/>
                    <a:p>
                      <a:pPr algn="l" fontAlgn="ctr"/>
                      <a:r>
                        <a:rPr lang="en-US" sz="1000" b="0" i="0" u="none" strike="noStrike">
                          <a:effectLst/>
                          <a:latin typeface="Franklin Gothic Book" panose="020B0503020102020204" pitchFamily="34" charset="0"/>
                        </a:rPr>
                        <a:t>Medical Assistants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740</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$14.30</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Postsecondary nondegree award</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173089">
                <a:tc>
                  <a:txBody>
                    <a:bodyPr/>
                    <a:lstStyle/>
                    <a:p>
                      <a:pPr algn="l" fontAlgn="ctr"/>
                      <a:r>
                        <a:rPr lang="en-US" sz="1000" b="0" i="0" u="none" strike="noStrike">
                          <a:effectLst/>
                          <a:latin typeface="Franklin Gothic Book" panose="020B0503020102020204" pitchFamily="34" charset="0"/>
                        </a:rPr>
                        <a:t>Electrical Engineers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727</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$46.61</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92926">
                <a:tc>
                  <a:txBody>
                    <a:bodyPr/>
                    <a:lstStyle/>
                    <a:p>
                      <a:pPr algn="l" fontAlgn="ctr"/>
                      <a:r>
                        <a:rPr lang="en-US" sz="1000" b="0" i="0" u="none" strike="noStrike">
                          <a:effectLst/>
                          <a:latin typeface="Franklin Gothic Book" panose="020B0503020102020204" pitchFamily="34" charset="0"/>
                        </a:rPr>
                        <a:t>Retail Salespersons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680</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23%</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$11.74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No formal educational credential</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01784">
                <a:tc>
                  <a:txBody>
                    <a:bodyPr/>
                    <a:lstStyle/>
                    <a:p>
                      <a:pPr algn="l" fontAlgn="ctr"/>
                      <a:r>
                        <a:rPr lang="en-US" sz="1000" b="0" i="0" u="none" strike="noStrike">
                          <a:effectLst/>
                          <a:latin typeface="Franklin Gothic Book" panose="020B0503020102020204" pitchFamily="34" charset="0"/>
                        </a:rPr>
                        <a:t>Business Operations Specialists, All Other</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628</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$31.02</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Bachelor's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36871">
                <a:tc>
                  <a:txBody>
                    <a:bodyPr/>
                    <a:lstStyle/>
                    <a:p>
                      <a:pPr algn="l" fontAlgn="ctr"/>
                      <a:r>
                        <a:rPr lang="en-US" sz="1000" b="0" i="0" u="none" strike="noStrike">
                          <a:effectLst/>
                          <a:latin typeface="Franklin Gothic Book" panose="020B0503020102020204" pitchFamily="34" charset="0"/>
                        </a:rPr>
                        <a:t>Engineering Technicians, Except Drafters, All Other</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623</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-7%</a:t>
                      </a:r>
                      <a:endParaRPr lang="en-US" sz="1000" b="0" i="0" u="none" strike="noStrike" dirty="0">
                        <a:effectLst/>
                        <a:latin typeface="Franklin Gothic Book" panose="020B0503020102020204" pitchFamily="34" charset="0"/>
                      </a:endParaRP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$36.88</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Associate's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36871">
                <a:tc>
                  <a:txBody>
                    <a:bodyPr/>
                    <a:lstStyle/>
                    <a:p>
                      <a:pPr algn="l" fontAlgn="ctr"/>
                      <a:r>
                        <a:rPr lang="en-US" sz="1000" b="0" i="0" u="none" strike="noStrike">
                          <a:effectLst/>
                          <a:latin typeface="Franklin Gothic Book" panose="020B0503020102020204" pitchFamily="34" charset="0"/>
                        </a:rPr>
                        <a:t>Pharmacists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594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$57.95</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a:effectLst/>
                          <a:latin typeface="Franklin Gothic Book" panose="020B0503020102020204" pitchFamily="34" charset="0"/>
                        </a:rPr>
                        <a:t>Doctoral or professional degree</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36871">
                <a:tc>
                  <a:txBody>
                    <a:bodyPr/>
                    <a:lstStyle/>
                    <a:p>
                      <a:pPr algn="l" fontAlgn="ctr"/>
                      <a:r>
                        <a:rPr lang="en-US" sz="1000" b="0" i="0" u="none" strike="noStrike" dirty="0">
                          <a:effectLst/>
                          <a:latin typeface="Franklin Gothic Book" panose="020B0503020102020204" pitchFamily="34" charset="0"/>
                        </a:rPr>
                        <a:t>Medical Secretaries</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592</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7%</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$16.54</a:t>
                      </a:r>
                    </a:p>
                  </a:txBody>
                  <a:tcPr marL="9525" marR="182880"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fontAlgn="ctr"/>
                      <a:r>
                        <a:rPr lang="en-US" sz="1000" b="0" i="0" u="none" strike="noStrike" dirty="0">
                          <a:effectLst/>
                          <a:latin typeface="Franklin Gothic Book" panose="020B0503020102020204" pitchFamily="34" charset="0"/>
                        </a:rPr>
                        <a:t>High school diploma or equivalent</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76900" name="TextBox 24"/>
          <p:cNvSpPr txBox="1">
            <a:spLocks noChangeArrowheads="1"/>
          </p:cNvSpPr>
          <p:nvPr/>
        </p:nvSpPr>
        <p:spPr bwMode="auto">
          <a:xfrm>
            <a:off x="663575" y="5832475"/>
            <a:ext cx="800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rgbClr val="595959"/>
                </a:solidFill>
                <a:latin typeface="Franklin Gothic Book" panose="020B0503020102020204" pitchFamily="34" charset="0"/>
              </a:rPr>
              <a:t>Note: SOC (Standard Occupation Classification) 5-digit occupations are included by jobs in 2015. Extended proprietors include estimates for underreported self employment, proprietorships, trusts, partnerships and cooperatives. </a:t>
            </a:r>
          </a:p>
        </p:txBody>
      </p:sp>
      <p:sp>
        <p:nvSpPr>
          <p:cNvPr id="76901" name="Text Placeholder 5"/>
          <p:cNvSpPr txBox="1">
            <a:spLocks/>
          </p:cNvSpPr>
          <p:nvPr/>
        </p:nvSpPr>
        <p:spPr bwMode="auto">
          <a:xfrm>
            <a:off x="677863" y="6494463"/>
            <a:ext cx="7559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17" name="Rectangle 16"/>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8"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1" name="Rectangle 20"/>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8" name="Rectangle 27"/>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9" name="Rectangle 28"/>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0" name="Rectangle 29"/>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32" name="Group 31"/>
          <p:cNvGrpSpPr/>
          <p:nvPr/>
        </p:nvGrpSpPr>
        <p:grpSpPr>
          <a:xfrm>
            <a:off x="1994551" y="6165851"/>
            <a:ext cx="1229008" cy="119062"/>
            <a:chOff x="685800" y="6165890"/>
            <a:chExt cx="1229008" cy="119062"/>
          </a:xfrm>
          <a:solidFill>
            <a:srgbClr val="208B9C"/>
          </a:solidFill>
        </p:grpSpPr>
        <p:sp>
          <p:nvSpPr>
            <p:cNvPr id="33"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4"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7690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19"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dirty="0">
                <a:solidFill>
                  <a:schemeClr val="tx1">
                    <a:lumMod val="75000"/>
                    <a:lumOff val="25000"/>
                  </a:schemeClr>
                </a:solidFill>
                <a:latin typeface="Franklin Gothic Book" panose="020B0503020102020204" pitchFamily="34" charset="0"/>
              </a:rPr>
              <a:t>Biomedical/Biotechnical (Life Science)</a:t>
            </a:r>
          </a:p>
        </p:txBody>
      </p:sp>
      <p:sp>
        <p:nvSpPr>
          <p:cNvPr id="76911"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dirty="0" smtClean="0">
                <a:solidFill>
                  <a:srgbClr val="208B9C"/>
                </a:solidFill>
              </a:rPr>
              <a:t>Top Occupations</a:t>
            </a:r>
            <a:endParaRPr lang="en-US" altLang="en-US" sz="1800" dirty="0" smtClean="0">
              <a:solidFill>
                <a:srgbClr val="208B9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p:cNvSpPr>
          <p:nvPr/>
        </p:nvSpPr>
        <p:spPr bwMode="auto">
          <a:xfrm>
            <a:off x="5922963" y="6254750"/>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1" name="object 3"/>
          <p:cNvSpPr>
            <a:spLocks/>
          </p:cNvSpPr>
          <p:nvPr/>
        </p:nvSpPr>
        <p:spPr bwMode="auto">
          <a:xfrm>
            <a:off x="3303588" y="6251575"/>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2" name="object 4"/>
          <p:cNvSpPr>
            <a:spLocks/>
          </p:cNvSpPr>
          <p:nvPr/>
        </p:nvSpPr>
        <p:spPr bwMode="auto">
          <a:xfrm>
            <a:off x="46116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3" name="object 5"/>
          <p:cNvSpPr>
            <a:spLocks/>
          </p:cNvSpPr>
          <p:nvPr/>
        </p:nvSpPr>
        <p:spPr bwMode="auto">
          <a:xfrm>
            <a:off x="7229475"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4" name="object 6"/>
          <p:cNvSpPr>
            <a:spLocks/>
          </p:cNvSpPr>
          <p:nvPr/>
        </p:nvSpPr>
        <p:spPr bwMode="auto">
          <a:xfrm>
            <a:off x="685800"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5" name="object 7"/>
          <p:cNvSpPr>
            <a:spLocks/>
          </p:cNvSpPr>
          <p:nvPr/>
        </p:nvSpPr>
        <p:spPr bwMode="auto">
          <a:xfrm>
            <a:off x="19954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6" name="object 8"/>
          <p:cNvSpPr>
            <a:spLocks/>
          </p:cNvSpPr>
          <p:nvPr/>
        </p:nvSpPr>
        <p:spPr bwMode="auto">
          <a:xfrm>
            <a:off x="1995488" y="6165850"/>
            <a:ext cx="223837" cy="119063"/>
          </a:xfrm>
          <a:custGeom>
            <a:avLst/>
            <a:gdLst>
              <a:gd name="T0" fmla="*/ 112014 w 224155"/>
              <a:gd name="T1" fmla="*/ 0 h 119379"/>
              <a:gd name="T2" fmla="*/ 0 w 224155"/>
              <a:gd name="T3" fmla="*/ 118872 h 119379"/>
              <a:gd name="T4" fmla="*/ 224028 w 224155"/>
              <a:gd name="T5" fmla="*/ 118872 h 119379"/>
              <a:gd name="T6" fmla="*/ 112014 w 224155"/>
              <a:gd name="T7" fmla="*/ 0 h 119379"/>
            </a:gdLst>
            <a:ahLst/>
            <a:cxnLst>
              <a:cxn ang="0">
                <a:pos x="T0" y="T1"/>
              </a:cxn>
              <a:cxn ang="0">
                <a:pos x="T2" y="T3"/>
              </a:cxn>
              <a:cxn ang="0">
                <a:pos x="T4" y="T5"/>
              </a:cxn>
              <a:cxn ang="0">
                <a:pos x="T6" y="T7"/>
              </a:cxn>
            </a:cxnLst>
            <a:rect l="0" t="0" r="r" b="b"/>
            <a:pathLst>
              <a:path w="224155" h="119379">
                <a:moveTo>
                  <a:pt x="112014" y="0"/>
                </a:moveTo>
                <a:lnTo>
                  <a:pt x="0" y="118872"/>
                </a:lnTo>
                <a:lnTo>
                  <a:pt x="224028" y="118872"/>
                </a:lnTo>
                <a:lnTo>
                  <a:pt x="112014" y="0"/>
                </a:lnTo>
                <a:close/>
              </a:path>
            </a:pathLst>
          </a:custGeom>
          <a:solidFill>
            <a:srgbClr val="208B9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aphicFrame>
        <p:nvGraphicFramePr>
          <p:cNvPr id="9" name="object 9"/>
          <p:cNvGraphicFramePr>
            <a:graphicFrameLocks noGrp="1"/>
          </p:cNvGraphicFramePr>
          <p:nvPr/>
        </p:nvGraphicFramePr>
        <p:xfrm>
          <a:off x="647700" y="1247775"/>
          <a:ext cx="7769225" cy="4656460"/>
        </p:xfrm>
        <a:graphic>
          <a:graphicData uri="http://schemas.openxmlformats.org/drawingml/2006/table">
            <a:tbl>
              <a:tblPr/>
              <a:tblGrid>
                <a:gridCol w="2611438"/>
                <a:gridCol w="814387"/>
                <a:gridCol w="869950"/>
                <a:gridCol w="868363"/>
                <a:gridCol w="868362"/>
                <a:gridCol w="828675"/>
                <a:gridCol w="908050"/>
              </a:tblGrid>
              <a:tr h="5159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Industries</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63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Jobs 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254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381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ctr" defTabSz="914400" rtl="0" eaLnBrk="1" fontAlgn="base" latinLnBrk="0" hangingPunct="1">
                        <a:lnSpc>
                          <a:spcPts val="1400"/>
                        </a:lnSpc>
                        <a:spcBef>
                          <a:spcPts val="63"/>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National  Trend, 2009-</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p>
                      <a:pPr marL="38100" marR="0" lvl="0" indent="0" algn="ctr" defTabSz="914400" rtl="0" eaLnBrk="1" fontAlgn="base" latinLnBrk="0" hangingPunct="1">
                        <a:lnSpc>
                          <a:spcPts val="1375"/>
                        </a:lnSpc>
                        <a:spcBef>
                          <a:spcPct val="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825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38100" indent="-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1588" algn="ctr" defTabSz="914400" rtl="0" eaLnBrk="1" fontAlgn="base" latinLnBrk="0" hangingPunct="1">
                        <a:lnSpc>
                          <a:spcPts val="1400"/>
                        </a:lnSpc>
                        <a:spcBef>
                          <a:spcPts val="63"/>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Industry  Trend, 2009-</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p>
                      <a:pPr marL="38100" marR="0" lvl="0" indent="-1588" algn="ctr" defTabSz="914400" rtl="0" eaLnBrk="1" fontAlgn="base" latinLnBrk="0" hangingPunct="1">
                        <a:lnSpc>
                          <a:spcPts val="1375"/>
                        </a:lnSpc>
                        <a:spcBef>
                          <a:spcPct val="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825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ctr" defTabSz="914400" rtl="0" eaLnBrk="1" fontAlgn="base" latinLnBrk="0" hangingPunct="1">
                        <a:lnSpc>
                          <a:spcPct val="90000"/>
                        </a:lnSpc>
                        <a:spcBef>
                          <a:spcPts val="5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Cumulative  Expected  Growth</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635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65088" indent="-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5088" marR="0" lvl="0" indent="-1588" algn="ctr" defTabSz="914400" rtl="0" eaLnBrk="1" fontAlgn="base" latinLnBrk="0" hangingPunct="1">
                        <a:lnSpc>
                          <a:spcPct val="90000"/>
                        </a:lnSpc>
                        <a:spcBef>
                          <a:spcPts val="5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Actual Job  Growth,  2009-2015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635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30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0163" marR="0" lvl="0" indent="0" algn="ctr" defTabSz="914400" rtl="0" eaLnBrk="1" fontAlgn="base" latinLnBrk="0" hangingPunct="1">
                        <a:lnSpc>
                          <a:spcPct val="90000"/>
                        </a:lnSpc>
                        <a:spcBef>
                          <a:spcPts val="5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Regional  Performance,  2009-2015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635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968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111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A</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08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B</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08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3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C=A+B</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08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D</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08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3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D-C</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08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Roofing Contractors</a:t>
                      </a:r>
                    </a:p>
                  </a:txBody>
                  <a:tcPr marL="9525" marR="9525"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1,030</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118</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114</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-266</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-380</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Finish Carpentry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630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Flooring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450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Framing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00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Lumber, Plywood, Millwork, and Wood Panel Merchant Wholesalers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Furniture Merchant Wholesalers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00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Manufactured Home (Mobile Home)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00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Custom Architectural Woodwork and Millwork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Sanitary Paper Product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00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 Kitchen Cabinet and Countertop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-295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873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Other Millwork (including Flooring)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 Window and Door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873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Truss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206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Corrugated and Solid Fiber Box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00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All Other Miscellaneous Wood Product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0" name="object 10"/>
          <p:cNvSpPr txBox="1">
            <a:spLocks noGrp="1"/>
          </p:cNvSpPr>
          <p:nvPr>
            <p:ph type="title"/>
          </p:nvPr>
        </p:nvSpPr>
        <p:spPr>
          <a:xfrm>
            <a:off x="661988" y="461963"/>
            <a:ext cx="7459662" cy="835025"/>
          </a:xfrm>
        </p:spPr>
        <p:txBody>
          <a:bodyPr tIns="46355" rtlCol="0"/>
          <a:lstStyle/>
          <a:p>
            <a:pPr marL="12700" eaLnBrk="1" fontAlgn="auto" hangingPunct="1">
              <a:spcBef>
                <a:spcPts val="365"/>
              </a:spcBef>
              <a:spcAft>
                <a:spcPts val="0"/>
              </a:spcAft>
              <a:defRPr/>
            </a:pPr>
            <a:r>
              <a:rPr sz="1700" dirty="0">
                <a:solidFill>
                  <a:srgbClr val="208B9C"/>
                </a:solidFill>
                <a:latin typeface="Franklin Gothic Demi Cond" panose="020B0706030402020204" pitchFamily="34" charset="0"/>
              </a:rPr>
              <a:t>Shift-Share Analysis </a:t>
            </a:r>
            <a:r>
              <a:rPr sz="1700" spc="-5" dirty="0">
                <a:solidFill>
                  <a:srgbClr val="208B9C"/>
                </a:solidFill>
                <a:latin typeface="Franklin Gothic Demi Cond" panose="020B0706030402020204" pitchFamily="34" charset="0"/>
              </a:rPr>
              <a:t>(Regional </a:t>
            </a:r>
            <a:r>
              <a:rPr sz="1700" dirty="0">
                <a:solidFill>
                  <a:srgbClr val="208B9C"/>
                </a:solidFill>
                <a:latin typeface="Franklin Gothic Demi Cond" panose="020B0706030402020204" pitchFamily="34" charset="0"/>
              </a:rPr>
              <a:t>Performance) by </a:t>
            </a:r>
            <a:r>
              <a:rPr sz="1700" spc="-25" dirty="0">
                <a:solidFill>
                  <a:srgbClr val="208B9C"/>
                </a:solidFill>
                <a:latin typeface="Franklin Gothic Demi Cond" panose="020B0706030402020204" pitchFamily="34" charset="0"/>
              </a:rPr>
              <a:t>Top </a:t>
            </a:r>
            <a:r>
              <a:rPr sz="1700" dirty="0">
                <a:solidFill>
                  <a:srgbClr val="208B9C"/>
                </a:solidFill>
                <a:latin typeface="Franklin Gothic Demi Cond" panose="020B0706030402020204" pitchFamily="34" charset="0"/>
              </a:rPr>
              <a:t>Industry</a:t>
            </a:r>
            <a:r>
              <a:rPr sz="1700" spc="-85" dirty="0">
                <a:solidFill>
                  <a:srgbClr val="208B9C"/>
                </a:solidFill>
                <a:latin typeface="Franklin Gothic Demi Cond" panose="020B0706030402020204" pitchFamily="34" charset="0"/>
              </a:rPr>
              <a:t> </a:t>
            </a:r>
            <a:r>
              <a:rPr sz="1700" dirty="0">
                <a:solidFill>
                  <a:srgbClr val="208B9C"/>
                </a:solidFill>
                <a:latin typeface="Franklin Gothic Demi Cond" panose="020B0706030402020204" pitchFamily="34" charset="0"/>
              </a:rPr>
              <a:t>Sectors</a:t>
            </a:r>
            <a:r>
              <a:rPr sz="1700" dirty="0"/>
              <a:t/>
            </a:r>
            <a:br>
              <a:rPr sz="1700" dirty="0"/>
            </a:br>
            <a:r>
              <a:rPr lang="en-US" sz="3000" b="0" spc="-5" dirty="0" smtClean="0">
                <a:solidFill>
                  <a:srgbClr val="3E3E3E"/>
                </a:solidFill>
                <a:latin typeface="Franklin Gothic Book"/>
                <a:cs typeface="Franklin Gothic Book"/>
              </a:rPr>
              <a:t>Forest and Wood Products</a:t>
            </a:r>
            <a:endParaRPr sz="3000" dirty="0">
              <a:latin typeface="Franklin Gothic Book"/>
              <a:cs typeface="Franklin Gothic Book"/>
            </a:endParaRPr>
          </a:p>
        </p:txBody>
      </p:sp>
      <p:sp>
        <p:nvSpPr>
          <p:cNvPr id="11" name="object 11"/>
          <p:cNvSpPr txBox="1"/>
          <p:nvPr/>
        </p:nvSpPr>
        <p:spPr>
          <a:xfrm>
            <a:off x="685800" y="5981700"/>
            <a:ext cx="5818188" cy="150813"/>
          </a:xfrm>
          <a:prstGeom prst="rect">
            <a:avLst/>
          </a:prstGeom>
        </p:spPr>
        <p:txBody>
          <a:bodyPr lIns="0" tIns="12700" rIns="0" bIns="0">
            <a:spAutoFit/>
          </a:bodyPr>
          <a:lstStyle/>
          <a:p>
            <a:pPr marL="12700" eaLnBrk="1" fontAlgn="auto" hangingPunct="1">
              <a:spcBef>
                <a:spcPts val="100"/>
              </a:spcBef>
              <a:spcAft>
                <a:spcPts val="0"/>
              </a:spcAft>
              <a:defRPr/>
            </a:pPr>
            <a:r>
              <a:rPr sz="900" spc="-5" dirty="0">
                <a:solidFill>
                  <a:srgbClr val="595958"/>
                </a:solidFill>
                <a:latin typeface="Franklin Gothic Book"/>
                <a:cs typeface="Franklin Gothic Book"/>
              </a:rPr>
              <a:t>Note: Upward </a:t>
            </a:r>
            <a:r>
              <a:rPr sz="900" dirty="0">
                <a:solidFill>
                  <a:srgbClr val="595958"/>
                </a:solidFill>
                <a:latin typeface="Franklin Gothic Book"/>
                <a:cs typeface="Franklin Gothic Book"/>
              </a:rPr>
              <a:t>arrow ( ) </a:t>
            </a:r>
            <a:r>
              <a:rPr sz="900" spc="-5" dirty="0">
                <a:solidFill>
                  <a:srgbClr val="595958"/>
                </a:solidFill>
                <a:latin typeface="Franklin Gothic Book"/>
                <a:cs typeface="Franklin Gothic Book"/>
              </a:rPr>
              <a:t>indicates regional competitiveness. </a:t>
            </a:r>
            <a:endParaRPr sz="900" dirty="0">
              <a:latin typeface="Franklin Gothic Book"/>
              <a:cs typeface="Franklin Gothic Book"/>
            </a:endParaRPr>
          </a:p>
        </p:txBody>
      </p:sp>
      <p:sp>
        <p:nvSpPr>
          <p:cNvPr id="12437" name="object 12"/>
          <p:cNvSpPr>
            <a:spLocks noChangeArrowheads="1"/>
          </p:cNvSpPr>
          <p:nvPr/>
        </p:nvSpPr>
        <p:spPr bwMode="auto">
          <a:xfrm>
            <a:off x="1706563" y="6019800"/>
            <a:ext cx="46037" cy="889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nvGrpSpPr>
          <p:cNvPr id="12438" name="Group 25"/>
          <p:cNvGrpSpPr>
            <a:grpSpLocks noChangeAspect="1"/>
          </p:cNvGrpSpPr>
          <p:nvPr/>
        </p:nvGrpSpPr>
        <p:grpSpPr bwMode="auto">
          <a:xfrm>
            <a:off x="7843838" y="4613275"/>
            <a:ext cx="92075" cy="1227138"/>
            <a:chOff x="7868349" y="4712970"/>
            <a:chExt cx="71628" cy="960835"/>
          </a:xfrm>
        </p:grpSpPr>
        <p:sp>
          <p:nvSpPr>
            <p:cNvPr id="12441" name="object 17"/>
            <p:cNvSpPr>
              <a:spLocks noChangeArrowheads="1"/>
            </p:cNvSpPr>
            <p:nvPr/>
          </p:nvSpPr>
          <p:spPr bwMode="auto">
            <a:xfrm>
              <a:off x="7868349" y="4929154"/>
              <a:ext cx="71627" cy="16306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2442" name="object 22"/>
            <p:cNvSpPr>
              <a:spLocks noChangeArrowheads="1"/>
            </p:cNvSpPr>
            <p:nvPr/>
          </p:nvSpPr>
          <p:spPr bwMode="auto">
            <a:xfrm>
              <a:off x="7868349" y="5510738"/>
              <a:ext cx="71627" cy="16306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2443" name="object 23"/>
            <p:cNvSpPr>
              <a:spLocks noChangeArrowheads="1"/>
            </p:cNvSpPr>
            <p:nvPr/>
          </p:nvSpPr>
          <p:spPr bwMode="auto">
            <a:xfrm>
              <a:off x="7868350" y="4712970"/>
              <a:ext cx="71627" cy="16306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24" name="object 24"/>
          <p:cNvSpPr>
            <a:spLocks noGrp="1"/>
          </p:cNvSpPr>
          <p:nvPr>
            <p:ph type="ftr" sz="quarter" idx="10"/>
          </p:nvPr>
        </p:nvSpPr>
        <p:spPr>
          <a:xfrm>
            <a:off x="1995488" y="6318250"/>
            <a:ext cx="4267200" cy="366713"/>
          </a:xfrm>
        </p:spPr>
        <p:txBody>
          <a:bodyPr vert="horz" rtlCol="0"/>
          <a:lstStyle/>
          <a:p>
            <a:pPr>
              <a:lnSpc>
                <a:spcPts val="1550"/>
              </a:lnSpc>
              <a:defRPr/>
            </a:pPr>
            <a:r>
              <a:rPr dirty="0">
                <a:solidFill>
                  <a:srgbClr val="208B9C"/>
                </a:solidFill>
                <a:latin typeface="Franklin Gothic Demi Cond" panose="020B0706030402020204" pitchFamily="34" charset="0"/>
              </a:rPr>
              <a:t>section</a:t>
            </a:r>
            <a:r>
              <a:rPr spc="0" dirty="0">
                <a:solidFill>
                  <a:srgbClr val="208B9C"/>
                </a:solidFill>
                <a:latin typeface="Franklin Gothic Demi Cond" panose="020B0706030402020204" pitchFamily="34" charset="0"/>
              </a:rPr>
              <a:t> </a:t>
            </a:r>
            <a:r>
              <a:rPr spc="-10" dirty="0">
                <a:solidFill>
                  <a:srgbClr val="208B9C"/>
                </a:solidFill>
                <a:latin typeface="Franklin Gothic Demi Cond" panose="020B0706030402020204" pitchFamily="34" charset="0"/>
              </a:rPr>
              <a:t>02</a:t>
            </a:r>
          </a:p>
          <a:p>
            <a:pPr marL="12700">
              <a:spcBef>
                <a:spcPts val="254"/>
              </a:spcBef>
              <a:defRPr/>
            </a:pPr>
            <a:r>
              <a:rPr sz="800" b="0" dirty="0">
                <a:solidFill>
                  <a:srgbClr val="808080"/>
                </a:solidFill>
                <a:latin typeface="Franklin Gothic Book"/>
                <a:cs typeface="Franklin Gothic Book"/>
              </a:rPr>
              <a:t>Source:</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EMSI</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Class</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of</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Worker</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2017.3</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(QCEW,</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non</a:t>
            </a:r>
            <a:r>
              <a:rPr sz="800" b="0" spc="90" dirty="0">
                <a:solidFill>
                  <a:srgbClr val="808080"/>
                </a:solidFill>
                <a:latin typeface="Franklin Gothic Book"/>
                <a:cs typeface="Franklin Gothic Book"/>
              </a:rPr>
              <a:t> </a:t>
            </a:r>
            <a:r>
              <a:rPr sz="800" b="0" spc="0" dirty="0">
                <a:solidFill>
                  <a:srgbClr val="808080"/>
                </a:solidFill>
                <a:latin typeface="Franklin Gothic Book"/>
                <a:cs typeface="Franklin Gothic Book"/>
              </a:rPr>
              <a:t>-QCEW,</a:t>
            </a:r>
            <a:r>
              <a:rPr sz="800" b="0" spc="-25" dirty="0">
                <a:solidFill>
                  <a:srgbClr val="808080"/>
                </a:solidFill>
                <a:latin typeface="Franklin Gothic Book"/>
                <a:cs typeface="Franklin Gothic Book"/>
              </a:rPr>
              <a:t> </a:t>
            </a:r>
            <a:r>
              <a:rPr sz="800" b="0" spc="0" dirty="0">
                <a:solidFill>
                  <a:srgbClr val="808080"/>
                </a:solidFill>
                <a:latin typeface="Franklin Gothic Book"/>
                <a:cs typeface="Franklin Gothic Book"/>
              </a:rPr>
              <a:t>self-employed</a:t>
            </a:r>
            <a:r>
              <a:rPr sz="800" b="0" spc="-45" dirty="0">
                <a:solidFill>
                  <a:srgbClr val="808080"/>
                </a:solidFill>
                <a:latin typeface="Franklin Gothic Book"/>
                <a:cs typeface="Franklin Gothic Book"/>
              </a:rPr>
              <a:t> </a:t>
            </a:r>
            <a:r>
              <a:rPr sz="800" b="0" dirty="0">
                <a:solidFill>
                  <a:srgbClr val="808080"/>
                </a:solidFill>
                <a:latin typeface="Franklin Gothic Book"/>
                <a:cs typeface="Franklin Gothic Book"/>
              </a:rPr>
              <a:t>and</a:t>
            </a:r>
            <a:r>
              <a:rPr sz="800" b="0" spc="0" dirty="0">
                <a:solidFill>
                  <a:srgbClr val="808080"/>
                </a:solidFill>
                <a:latin typeface="Franklin Gothic Book"/>
                <a:cs typeface="Franklin Gothic Book"/>
              </a:rPr>
              <a:t> extended</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proprietors).</a:t>
            </a:r>
            <a:endParaRPr sz="800" spc="0" dirty="0">
              <a:latin typeface="Franklin Gothic Book"/>
              <a:cs typeface="Franklin Gothic Book"/>
            </a:endParaRPr>
          </a:p>
        </p:txBody>
      </p:sp>
      <p:sp>
        <p:nvSpPr>
          <p:cNvPr id="12440" name="object 25"/>
          <p:cNvSpPr txBox="1">
            <a:spLocks noChangeArrowheads="1"/>
          </p:cNvSpPr>
          <p:nvPr/>
        </p:nvSpPr>
        <p:spPr bwMode="auto">
          <a:xfrm>
            <a:off x="8380413" y="6594475"/>
            <a:ext cx="1016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863"/>
              </a:lnSpc>
            </a:pPr>
            <a:fld id="{EE86E66D-CC33-45B9-9FA7-E7AE889B8582}" type="slidenum">
              <a:rPr lang="en-US" altLang="en-US" sz="800">
                <a:solidFill>
                  <a:srgbClr val="B3B3B3"/>
                </a:solidFill>
                <a:ea typeface="Calibri" panose="020F0502020204030204" pitchFamily="34" charset="0"/>
                <a:cs typeface="Calibri" panose="020F0502020204030204" pitchFamily="34" charset="0"/>
              </a:rPr>
              <a:pPr eaLnBrk="1" hangingPunct="1">
                <a:lnSpc>
                  <a:spcPts val="863"/>
                </a:lnSpc>
              </a:pPr>
              <a:t>25</a:t>
            </a:fld>
            <a:endParaRPr lang="en-US" altLang="en-US" sz="80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860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p:cNvSpPr>
          <p:nvPr/>
        </p:nvSpPr>
        <p:spPr bwMode="auto">
          <a:xfrm>
            <a:off x="5922963" y="6254750"/>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5" name="object 3"/>
          <p:cNvSpPr>
            <a:spLocks/>
          </p:cNvSpPr>
          <p:nvPr/>
        </p:nvSpPr>
        <p:spPr bwMode="auto">
          <a:xfrm>
            <a:off x="3303588" y="6251575"/>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6" name="object 4"/>
          <p:cNvSpPr>
            <a:spLocks/>
          </p:cNvSpPr>
          <p:nvPr/>
        </p:nvSpPr>
        <p:spPr bwMode="auto">
          <a:xfrm>
            <a:off x="46116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7" name="object 5"/>
          <p:cNvSpPr>
            <a:spLocks/>
          </p:cNvSpPr>
          <p:nvPr/>
        </p:nvSpPr>
        <p:spPr bwMode="auto">
          <a:xfrm>
            <a:off x="7229475"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8" name="object 6"/>
          <p:cNvSpPr>
            <a:spLocks/>
          </p:cNvSpPr>
          <p:nvPr/>
        </p:nvSpPr>
        <p:spPr bwMode="auto">
          <a:xfrm>
            <a:off x="685800"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9" name="object 7"/>
          <p:cNvSpPr>
            <a:spLocks/>
          </p:cNvSpPr>
          <p:nvPr/>
        </p:nvSpPr>
        <p:spPr bwMode="auto">
          <a:xfrm>
            <a:off x="19954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20" name="object 8"/>
          <p:cNvSpPr>
            <a:spLocks/>
          </p:cNvSpPr>
          <p:nvPr/>
        </p:nvSpPr>
        <p:spPr bwMode="auto">
          <a:xfrm>
            <a:off x="1995488" y="6165850"/>
            <a:ext cx="223837" cy="119063"/>
          </a:xfrm>
          <a:custGeom>
            <a:avLst/>
            <a:gdLst>
              <a:gd name="T0" fmla="*/ 112014 w 224155"/>
              <a:gd name="T1" fmla="*/ 0 h 119379"/>
              <a:gd name="T2" fmla="*/ 0 w 224155"/>
              <a:gd name="T3" fmla="*/ 118872 h 119379"/>
              <a:gd name="T4" fmla="*/ 224028 w 224155"/>
              <a:gd name="T5" fmla="*/ 118872 h 119379"/>
              <a:gd name="T6" fmla="*/ 112014 w 224155"/>
              <a:gd name="T7" fmla="*/ 0 h 119379"/>
            </a:gdLst>
            <a:ahLst/>
            <a:cxnLst>
              <a:cxn ang="0">
                <a:pos x="T0" y="T1"/>
              </a:cxn>
              <a:cxn ang="0">
                <a:pos x="T2" y="T3"/>
              </a:cxn>
              <a:cxn ang="0">
                <a:pos x="T4" y="T5"/>
              </a:cxn>
              <a:cxn ang="0">
                <a:pos x="T6" y="T7"/>
              </a:cxn>
            </a:cxnLst>
            <a:rect l="0" t="0" r="r" b="b"/>
            <a:pathLst>
              <a:path w="224155" h="119379">
                <a:moveTo>
                  <a:pt x="112014" y="0"/>
                </a:moveTo>
                <a:lnTo>
                  <a:pt x="0" y="118872"/>
                </a:lnTo>
                <a:lnTo>
                  <a:pt x="224028" y="118872"/>
                </a:lnTo>
                <a:lnTo>
                  <a:pt x="112014" y="0"/>
                </a:lnTo>
                <a:close/>
              </a:path>
            </a:pathLst>
          </a:custGeom>
          <a:solidFill>
            <a:srgbClr val="208B9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object 9"/>
          <p:cNvSpPr txBox="1"/>
          <p:nvPr/>
        </p:nvSpPr>
        <p:spPr>
          <a:xfrm>
            <a:off x="563563" y="3048000"/>
            <a:ext cx="3598862" cy="1135063"/>
          </a:xfrm>
          <a:prstGeom prst="rect">
            <a:avLst/>
          </a:prstGeom>
        </p:spPr>
        <p:txBody>
          <a:bodyPr lIns="0" tIns="93345" rIns="0" bIns="0">
            <a:spAutoFit/>
          </a:bodyPr>
          <a:lstStyle/>
          <a:p>
            <a:pPr marL="184785" indent="-172085" eaLnBrk="1" fontAlgn="auto" hangingPunct="1">
              <a:spcBef>
                <a:spcPts val="735"/>
              </a:spcBef>
              <a:spcAft>
                <a:spcPts val="0"/>
              </a:spcAft>
              <a:buFont typeface="Arial"/>
              <a:buChar char="•"/>
              <a:tabLst>
                <a:tab pos="185420" algn="l"/>
              </a:tabLst>
              <a:defRPr/>
            </a:pPr>
            <a:r>
              <a:rPr lang="en-US" sz="1400" spc="-5" dirty="0">
                <a:latin typeface="Franklin Gothic Book"/>
                <a:cs typeface="Franklin Gothic Book"/>
              </a:rPr>
              <a:t>Wood Window and Door </a:t>
            </a:r>
            <a:r>
              <a:rPr lang="en-US" sz="1400" spc="-5" dirty="0">
                <a:latin typeface="Franklin Gothic Book"/>
                <a:cs typeface="Franklin Gothic Book"/>
              </a:rPr>
              <a:t>Manufacturing</a:t>
            </a:r>
          </a:p>
          <a:p>
            <a:pPr marL="184785" indent="-172085" eaLnBrk="1" fontAlgn="auto" hangingPunct="1">
              <a:spcBef>
                <a:spcPts val="735"/>
              </a:spcBef>
              <a:spcAft>
                <a:spcPts val="0"/>
              </a:spcAft>
              <a:buFont typeface="Arial"/>
              <a:buChar char="•"/>
              <a:tabLst>
                <a:tab pos="185420" algn="l"/>
              </a:tabLst>
              <a:defRPr/>
            </a:pPr>
            <a:r>
              <a:rPr lang="en-US" sz="1400" spc="-5" dirty="0">
                <a:latin typeface="Franklin Gothic Book"/>
                <a:cs typeface="Franklin Gothic Book"/>
              </a:rPr>
              <a:t>All </a:t>
            </a:r>
            <a:r>
              <a:rPr lang="en-US" sz="1400" spc="-5" dirty="0">
                <a:latin typeface="Franklin Gothic Book"/>
                <a:cs typeface="Franklin Gothic Book"/>
              </a:rPr>
              <a:t>Other Miscellaneous Wood Product Manufacturing</a:t>
            </a:r>
          </a:p>
          <a:p>
            <a:pPr marL="184785" indent="-172085" eaLnBrk="1" fontAlgn="auto" hangingPunct="1">
              <a:spcBef>
                <a:spcPts val="735"/>
              </a:spcBef>
              <a:spcAft>
                <a:spcPts val="0"/>
              </a:spcAft>
              <a:buFont typeface="Arial"/>
              <a:buChar char="•"/>
              <a:tabLst>
                <a:tab pos="185420" algn="l"/>
              </a:tabLst>
              <a:defRPr/>
            </a:pPr>
            <a:r>
              <a:rPr lang="en-US" sz="1400" spc="-5" dirty="0">
                <a:latin typeface="Franklin Gothic Book"/>
                <a:cs typeface="Franklin Gothic Book"/>
              </a:rPr>
              <a:t>Other Millwork (including Flooring</a:t>
            </a:r>
            <a:r>
              <a:rPr lang="en-US" sz="1400" spc="-5" dirty="0">
                <a:latin typeface="Franklin Gothic Book"/>
                <a:cs typeface="Franklin Gothic Book"/>
              </a:rPr>
              <a:t>)</a:t>
            </a:r>
            <a:endParaRPr lang="en-US" sz="1400" spc="-5" dirty="0">
              <a:latin typeface="Franklin Gothic Book"/>
              <a:cs typeface="Franklin Gothic Book"/>
            </a:endParaRPr>
          </a:p>
        </p:txBody>
      </p:sp>
      <p:sp>
        <p:nvSpPr>
          <p:cNvPr id="10" name="object 10"/>
          <p:cNvSpPr txBox="1"/>
          <p:nvPr/>
        </p:nvSpPr>
        <p:spPr>
          <a:xfrm>
            <a:off x="668338" y="1620838"/>
            <a:ext cx="7513637" cy="331787"/>
          </a:xfrm>
          <a:prstGeom prst="rect">
            <a:avLst/>
          </a:prstGeom>
        </p:spPr>
        <p:txBody>
          <a:bodyPr lIns="0" tIns="13335" rIns="0" bIns="0">
            <a:spAutoFit/>
          </a:bodyPr>
          <a:lstStyle/>
          <a:p>
            <a:pPr marL="12700" eaLnBrk="1" fontAlgn="auto" hangingPunct="1">
              <a:spcBef>
                <a:spcPts val="105"/>
              </a:spcBef>
              <a:spcAft>
                <a:spcPts val="0"/>
              </a:spcAft>
              <a:tabLst>
                <a:tab pos="4438015" algn="l"/>
              </a:tabLst>
              <a:defRPr/>
            </a:pPr>
            <a:r>
              <a:rPr sz="3000" b="1" spc="-7" baseline="2777" dirty="0">
                <a:solidFill>
                  <a:srgbClr val="208B9C"/>
                </a:solidFill>
                <a:latin typeface="Franklin Gothic Demi Cond"/>
                <a:cs typeface="Franklin Gothic Demi Cond"/>
              </a:rPr>
              <a:t>Industries</a:t>
            </a:r>
            <a:r>
              <a:rPr sz="3000" b="1" spc="-44" baseline="2777" dirty="0">
                <a:solidFill>
                  <a:srgbClr val="208B9C"/>
                </a:solidFill>
                <a:latin typeface="Franklin Gothic Demi Cond"/>
                <a:cs typeface="Franklin Gothic Demi Cond"/>
              </a:rPr>
              <a:t> </a:t>
            </a:r>
            <a:r>
              <a:rPr sz="3000" b="1" spc="-7" baseline="2777" dirty="0">
                <a:solidFill>
                  <a:srgbClr val="208B9C"/>
                </a:solidFill>
                <a:latin typeface="Franklin Gothic Demi Cond"/>
                <a:cs typeface="Franklin Gothic Demi Cond"/>
              </a:rPr>
              <a:t>that</a:t>
            </a:r>
            <a:r>
              <a:rPr sz="3000" b="1" baseline="2777" dirty="0">
                <a:solidFill>
                  <a:srgbClr val="208B9C"/>
                </a:solidFill>
                <a:latin typeface="Franklin Gothic Demi Cond"/>
                <a:cs typeface="Franklin Gothic Demi Cond"/>
              </a:rPr>
              <a:t> Outperformed	</a:t>
            </a:r>
            <a:r>
              <a:rPr sz="2000" b="1" spc="-5" dirty="0">
                <a:solidFill>
                  <a:srgbClr val="208B9C"/>
                </a:solidFill>
                <a:latin typeface="Franklin Gothic Demi Cond"/>
                <a:cs typeface="Franklin Gothic Demi Cond"/>
              </a:rPr>
              <a:t>Industries that</a:t>
            </a:r>
            <a:r>
              <a:rPr sz="2000" b="1" spc="-45" dirty="0">
                <a:solidFill>
                  <a:srgbClr val="208B9C"/>
                </a:solidFill>
                <a:latin typeface="Franklin Gothic Demi Cond"/>
                <a:cs typeface="Franklin Gothic Demi Cond"/>
              </a:rPr>
              <a:t> </a:t>
            </a:r>
            <a:r>
              <a:rPr sz="2000" b="1" dirty="0">
                <a:solidFill>
                  <a:srgbClr val="208B9C"/>
                </a:solidFill>
                <a:latin typeface="Franklin Gothic Demi Cond"/>
                <a:cs typeface="Franklin Gothic Demi Cond"/>
              </a:rPr>
              <a:t>Underperformed</a:t>
            </a:r>
            <a:endParaRPr sz="2000" dirty="0">
              <a:latin typeface="Franklin Gothic Demi Cond"/>
              <a:cs typeface="Franklin Gothic Demi Cond"/>
            </a:endParaRPr>
          </a:p>
        </p:txBody>
      </p:sp>
      <p:sp>
        <p:nvSpPr>
          <p:cNvPr id="11" name="object 11"/>
          <p:cNvSpPr txBox="1"/>
          <p:nvPr/>
        </p:nvSpPr>
        <p:spPr>
          <a:xfrm>
            <a:off x="5151438" y="2208213"/>
            <a:ext cx="3517900" cy="3729037"/>
          </a:xfrm>
          <a:prstGeom prst="rect">
            <a:avLst/>
          </a:prstGeom>
        </p:spPr>
        <p:txBody>
          <a:bodyPr lIns="0" tIns="36195" rIns="0" bIns="0">
            <a:spAutoFit/>
          </a:bodyPr>
          <a:lstStyle>
            <a:lvl1pPr marL="184150" indent="-171450">
              <a:tabLst>
                <a:tab pos="184150" algn="l"/>
              </a:tabLst>
              <a:defRPr>
                <a:solidFill>
                  <a:schemeClr val="tx1"/>
                </a:solidFill>
                <a:latin typeface="Calibri" panose="020F0502020204030204" pitchFamily="34" charset="0"/>
              </a:defRPr>
            </a:lvl1pPr>
            <a:lvl2pPr marL="742950" indent="-285750">
              <a:tabLst>
                <a:tab pos="184150" algn="l"/>
              </a:tabLst>
              <a:defRPr>
                <a:solidFill>
                  <a:schemeClr val="tx1"/>
                </a:solidFill>
                <a:latin typeface="Calibri" panose="020F0502020204030204" pitchFamily="34" charset="0"/>
              </a:defRPr>
            </a:lvl2pPr>
            <a:lvl3pPr marL="1143000" indent="-228600">
              <a:tabLst>
                <a:tab pos="184150" algn="l"/>
              </a:tabLst>
              <a:defRPr>
                <a:solidFill>
                  <a:schemeClr val="tx1"/>
                </a:solidFill>
                <a:latin typeface="Calibri" panose="020F0502020204030204" pitchFamily="34" charset="0"/>
              </a:defRPr>
            </a:lvl3pPr>
            <a:lvl4pPr marL="1600200" indent="-228600">
              <a:tabLst>
                <a:tab pos="184150" algn="l"/>
              </a:tabLst>
              <a:defRPr>
                <a:solidFill>
                  <a:schemeClr val="tx1"/>
                </a:solidFill>
                <a:latin typeface="Calibri" panose="020F0502020204030204" pitchFamily="34" charset="0"/>
              </a:defRPr>
            </a:lvl4pPr>
            <a:lvl5pPr marL="2057400" indent="-228600">
              <a:tabLst>
                <a:tab pos="184150" algn="l"/>
              </a:tabLst>
              <a:defRPr>
                <a:solidFill>
                  <a:schemeClr val="tx1"/>
                </a:solidFill>
                <a:latin typeface="Calibri" panose="020F0502020204030204" pitchFamily="34" charset="0"/>
              </a:defRPr>
            </a:lvl5pPr>
            <a:lvl6pPr marL="2514600" indent="-228600" fontAlgn="base">
              <a:spcBef>
                <a:spcPct val="0"/>
              </a:spcBef>
              <a:spcAft>
                <a:spcPct val="0"/>
              </a:spcAft>
              <a:tabLst>
                <a:tab pos="184150" algn="l"/>
              </a:tabLst>
              <a:defRPr>
                <a:solidFill>
                  <a:schemeClr val="tx1"/>
                </a:solidFill>
                <a:latin typeface="Calibri" panose="020F0502020204030204" pitchFamily="34" charset="0"/>
              </a:defRPr>
            </a:lvl6pPr>
            <a:lvl7pPr marL="2971800" indent="-228600" fontAlgn="base">
              <a:spcBef>
                <a:spcPct val="0"/>
              </a:spcBef>
              <a:spcAft>
                <a:spcPct val="0"/>
              </a:spcAft>
              <a:tabLst>
                <a:tab pos="184150" algn="l"/>
              </a:tabLst>
              <a:defRPr>
                <a:solidFill>
                  <a:schemeClr val="tx1"/>
                </a:solidFill>
                <a:latin typeface="Calibri" panose="020F0502020204030204" pitchFamily="34" charset="0"/>
              </a:defRPr>
            </a:lvl7pPr>
            <a:lvl8pPr marL="3429000" indent="-228600" fontAlgn="base">
              <a:spcBef>
                <a:spcPct val="0"/>
              </a:spcBef>
              <a:spcAft>
                <a:spcPct val="0"/>
              </a:spcAft>
              <a:tabLst>
                <a:tab pos="184150" algn="l"/>
              </a:tabLst>
              <a:defRPr>
                <a:solidFill>
                  <a:schemeClr val="tx1"/>
                </a:solidFill>
                <a:latin typeface="Calibri" panose="020F0502020204030204" pitchFamily="34" charset="0"/>
              </a:defRPr>
            </a:lvl8pPr>
            <a:lvl9pPr marL="3886200" indent="-228600" fontAlgn="base">
              <a:spcBef>
                <a:spcPct val="0"/>
              </a:spcBef>
              <a:spcAft>
                <a:spcPct val="0"/>
              </a:spcAft>
              <a:tabLst>
                <a:tab pos="184150" algn="l"/>
              </a:tabLst>
              <a:defRPr>
                <a:solidFill>
                  <a:schemeClr val="tx1"/>
                </a:solidFill>
                <a:latin typeface="Calibri" panose="020F0502020204030204" pitchFamily="34" charset="0"/>
              </a:defRPr>
            </a:lvl9pPr>
          </a:lstStyle>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Roofing Contractors</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Wood Kitchen Cabinet and Countertop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Lumber, Plywood, Millwork, and Wood Panel Merchant Wholesalers</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Furniture Merchant Wholesalers</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Framing Contractors</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Flooring Contractors</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Sanitary Paper Product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Truss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Manufactured Home (Mobile Home)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Custom Architectural Woodwork and Millwork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Corrugated and Solid Fiber Box Manufacturing</a:t>
            </a:r>
          </a:p>
          <a:p>
            <a:pPr eaLnBrk="1" hangingPunct="1">
              <a:lnSpc>
                <a:spcPts val="1525"/>
              </a:lnSpc>
              <a:spcBef>
                <a:spcPts val="288"/>
              </a:spcBef>
              <a:buFont typeface="Arial" panose="020B0604020202020204" pitchFamily="34" charset="0"/>
              <a:buChar char="•"/>
            </a:pPr>
            <a:r>
              <a:rPr lang="en-US" altLang="en-US" sz="1400">
                <a:latin typeface="Franklin Gothic Book" panose="020B0503020102020204" pitchFamily="34" charset="0"/>
                <a:ea typeface="Franklin Gothic Book" panose="020B0503020102020204" pitchFamily="34" charset="0"/>
                <a:cs typeface="Franklin Gothic Book" panose="020B0503020102020204" pitchFamily="34" charset="0"/>
              </a:rPr>
              <a:t>Finish Carpentry Contractors</a:t>
            </a:r>
          </a:p>
        </p:txBody>
      </p:sp>
      <p:sp>
        <p:nvSpPr>
          <p:cNvPr id="13324" name="object 12"/>
          <p:cNvSpPr>
            <a:spLocks/>
          </p:cNvSpPr>
          <p:nvPr/>
        </p:nvSpPr>
        <p:spPr bwMode="auto">
          <a:xfrm>
            <a:off x="4886325" y="2195513"/>
            <a:ext cx="3868738" cy="3321050"/>
          </a:xfrm>
          <a:custGeom>
            <a:avLst/>
            <a:gdLst>
              <a:gd name="T0" fmla="*/ 3869436 w 3869690"/>
              <a:gd name="T1" fmla="*/ 1660398 h 3321050"/>
              <a:gd name="T2" fmla="*/ 0 w 3869690"/>
              <a:gd name="T3" fmla="*/ 1660398 h 3321050"/>
              <a:gd name="T4" fmla="*/ 1934718 w 3869690"/>
              <a:gd name="T5" fmla="*/ 3320796 h 3321050"/>
              <a:gd name="T6" fmla="*/ 3869436 w 3869690"/>
              <a:gd name="T7" fmla="*/ 1660398 h 3321050"/>
              <a:gd name="T8" fmla="*/ 2902077 w 3869690"/>
              <a:gd name="T9" fmla="*/ 0 h 3321050"/>
              <a:gd name="T10" fmla="*/ 967359 w 3869690"/>
              <a:gd name="T11" fmla="*/ 0 h 3321050"/>
              <a:gd name="T12" fmla="*/ 967359 w 3869690"/>
              <a:gd name="T13" fmla="*/ 1660398 h 3321050"/>
              <a:gd name="T14" fmla="*/ 2902077 w 3869690"/>
              <a:gd name="T15" fmla="*/ 1660398 h 3321050"/>
              <a:gd name="T16" fmla="*/ 2902077 w 3869690"/>
              <a:gd name="T17" fmla="*/ 0 h 332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9690" h="3321050">
                <a:moveTo>
                  <a:pt x="3869436" y="1660398"/>
                </a:moveTo>
                <a:lnTo>
                  <a:pt x="0" y="1660398"/>
                </a:lnTo>
                <a:lnTo>
                  <a:pt x="1934718" y="3320796"/>
                </a:lnTo>
                <a:lnTo>
                  <a:pt x="3869436" y="1660398"/>
                </a:lnTo>
                <a:close/>
              </a:path>
              <a:path w="3869690" h="3321050">
                <a:moveTo>
                  <a:pt x="2902077" y="0"/>
                </a:moveTo>
                <a:lnTo>
                  <a:pt x="967359" y="0"/>
                </a:lnTo>
                <a:lnTo>
                  <a:pt x="967359" y="1660398"/>
                </a:lnTo>
                <a:lnTo>
                  <a:pt x="2902077" y="1660398"/>
                </a:lnTo>
                <a:lnTo>
                  <a:pt x="2902077" y="0"/>
                </a:lnTo>
                <a:close/>
              </a:path>
            </a:pathLst>
          </a:custGeom>
          <a:solidFill>
            <a:srgbClr val="990033">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25" name="object 13"/>
          <p:cNvSpPr>
            <a:spLocks/>
          </p:cNvSpPr>
          <p:nvPr/>
        </p:nvSpPr>
        <p:spPr bwMode="auto">
          <a:xfrm>
            <a:off x="155575" y="2217738"/>
            <a:ext cx="3903663" cy="3392487"/>
          </a:xfrm>
          <a:custGeom>
            <a:avLst/>
            <a:gdLst>
              <a:gd name="T0" fmla="*/ 2927223 w 3903345"/>
              <a:gd name="T1" fmla="*/ 1696211 h 3392804"/>
              <a:gd name="T2" fmla="*/ 975741 w 3903345"/>
              <a:gd name="T3" fmla="*/ 1696211 h 3392804"/>
              <a:gd name="T4" fmla="*/ 975741 w 3903345"/>
              <a:gd name="T5" fmla="*/ 3392424 h 3392804"/>
              <a:gd name="T6" fmla="*/ 2927223 w 3903345"/>
              <a:gd name="T7" fmla="*/ 3392424 h 3392804"/>
              <a:gd name="T8" fmla="*/ 2927223 w 3903345"/>
              <a:gd name="T9" fmla="*/ 1696211 h 3392804"/>
              <a:gd name="T10" fmla="*/ 1951482 w 3903345"/>
              <a:gd name="T11" fmla="*/ 0 h 3392804"/>
              <a:gd name="T12" fmla="*/ 0 w 3903345"/>
              <a:gd name="T13" fmla="*/ 1696211 h 3392804"/>
              <a:gd name="T14" fmla="*/ 3902964 w 3903345"/>
              <a:gd name="T15" fmla="*/ 1696211 h 3392804"/>
              <a:gd name="T16" fmla="*/ 1951482 w 3903345"/>
              <a:gd name="T17" fmla="*/ 0 h 339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3345" h="3392804">
                <a:moveTo>
                  <a:pt x="2927223" y="1696211"/>
                </a:moveTo>
                <a:lnTo>
                  <a:pt x="975741" y="1696211"/>
                </a:lnTo>
                <a:lnTo>
                  <a:pt x="975741" y="3392424"/>
                </a:lnTo>
                <a:lnTo>
                  <a:pt x="2927223" y="3392424"/>
                </a:lnTo>
                <a:lnTo>
                  <a:pt x="2927223" y="1696211"/>
                </a:lnTo>
                <a:close/>
              </a:path>
              <a:path w="3903345" h="3392804">
                <a:moveTo>
                  <a:pt x="1951482" y="0"/>
                </a:moveTo>
                <a:lnTo>
                  <a:pt x="0" y="1696211"/>
                </a:lnTo>
                <a:lnTo>
                  <a:pt x="3902964" y="1696211"/>
                </a:lnTo>
                <a:lnTo>
                  <a:pt x="1951482" y="0"/>
                </a:lnTo>
                <a:close/>
              </a:path>
            </a:pathLst>
          </a:custGeom>
          <a:solidFill>
            <a:srgbClr val="2622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object 14"/>
          <p:cNvSpPr txBox="1">
            <a:spLocks noGrp="1"/>
          </p:cNvSpPr>
          <p:nvPr>
            <p:ph type="title"/>
          </p:nvPr>
        </p:nvSpPr>
        <p:spPr>
          <a:xfrm>
            <a:off x="681038" y="754063"/>
            <a:ext cx="7458075" cy="482600"/>
          </a:xfrm>
        </p:spPr>
        <p:txBody>
          <a:bodyPr tIns="12700" rtlCol="0"/>
          <a:lstStyle/>
          <a:p>
            <a:pPr marL="12700" eaLnBrk="1" fontAlgn="auto" hangingPunct="1">
              <a:spcBef>
                <a:spcPts val="100"/>
              </a:spcBef>
              <a:spcAft>
                <a:spcPts val="0"/>
              </a:spcAft>
              <a:defRPr/>
            </a:pPr>
            <a:r>
              <a:rPr lang="en-US" sz="3000" b="0" spc="-5" dirty="0">
                <a:solidFill>
                  <a:srgbClr val="3E3E3E"/>
                </a:solidFill>
                <a:latin typeface="Franklin Gothic Book"/>
                <a:cs typeface="Franklin Gothic Book"/>
              </a:rPr>
              <a:t>Forest and Wood Products</a:t>
            </a:r>
            <a:endParaRPr sz="3000" dirty="0">
              <a:latin typeface="Franklin Gothic Book"/>
              <a:cs typeface="Franklin Gothic Book"/>
            </a:endParaRPr>
          </a:p>
        </p:txBody>
      </p:sp>
      <p:sp>
        <p:nvSpPr>
          <p:cNvPr id="16" name="object 16"/>
          <p:cNvSpPr>
            <a:spLocks noGrp="1"/>
          </p:cNvSpPr>
          <p:nvPr>
            <p:ph type="ftr" sz="quarter" idx="10"/>
          </p:nvPr>
        </p:nvSpPr>
        <p:spPr>
          <a:xfrm>
            <a:off x="1995488" y="6370638"/>
            <a:ext cx="2133600" cy="365125"/>
          </a:xfrm>
        </p:spPr>
        <p:txBody>
          <a:bodyPr vert="horz" rtlCol="0"/>
          <a:lstStyle/>
          <a:p>
            <a:pPr>
              <a:lnSpc>
                <a:spcPts val="1550"/>
              </a:lnSpc>
              <a:defRPr/>
            </a:pPr>
            <a:r>
              <a:rPr dirty="0">
                <a:solidFill>
                  <a:srgbClr val="208B9C"/>
                </a:solidFill>
                <a:latin typeface="Franklin Gothic Demi Cond" panose="020B0706030402020204" pitchFamily="34" charset="0"/>
              </a:rPr>
              <a:t>section</a:t>
            </a:r>
            <a:r>
              <a:rPr spc="0" dirty="0">
                <a:solidFill>
                  <a:srgbClr val="208B9C"/>
                </a:solidFill>
                <a:latin typeface="Franklin Gothic Demi Cond" panose="020B0706030402020204" pitchFamily="34" charset="0"/>
              </a:rPr>
              <a:t> </a:t>
            </a:r>
            <a:r>
              <a:rPr spc="-10" dirty="0">
                <a:solidFill>
                  <a:srgbClr val="208B9C"/>
                </a:solidFill>
                <a:latin typeface="Franklin Gothic Demi Cond" panose="020B0706030402020204" pitchFamily="34" charset="0"/>
              </a:rPr>
              <a:t>02</a:t>
            </a:r>
          </a:p>
          <a:p>
            <a:pPr marL="12700">
              <a:spcBef>
                <a:spcPts val="254"/>
              </a:spcBef>
              <a:defRPr/>
            </a:pPr>
            <a:r>
              <a:rPr sz="800" b="0" dirty="0">
                <a:solidFill>
                  <a:srgbClr val="808080"/>
                </a:solidFill>
                <a:latin typeface="Franklin Gothic Book"/>
                <a:cs typeface="Franklin Gothic Book"/>
              </a:rPr>
              <a:t>Source:</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EMSI</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Class</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of</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Worker</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2017.3</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(QCEW,</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non</a:t>
            </a:r>
            <a:r>
              <a:rPr sz="800" b="0" spc="90" dirty="0">
                <a:solidFill>
                  <a:srgbClr val="808080"/>
                </a:solidFill>
                <a:latin typeface="Franklin Gothic Book"/>
                <a:cs typeface="Franklin Gothic Book"/>
              </a:rPr>
              <a:t> </a:t>
            </a:r>
            <a:r>
              <a:rPr sz="800" b="0" spc="0" dirty="0">
                <a:solidFill>
                  <a:srgbClr val="808080"/>
                </a:solidFill>
                <a:latin typeface="Franklin Gothic Book"/>
                <a:cs typeface="Franklin Gothic Book"/>
              </a:rPr>
              <a:t>-QCEW,</a:t>
            </a:r>
            <a:r>
              <a:rPr sz="800" b="0" spc="-25" dirty="0">
                <a:solidFill>
                  <a:srgbClr val="808080"/>
                </a:solidFill>
                <a:latin typeface="Franklin Gothic Book"/>
                <a:cs typeface="Franklin Gothic Book"/>
              </a:rPr>
              <a:t> </a:t>
            </a:r>
            <a:r>
              <a:rPr sz="800" b="0" spc="0" dirty="0">
                <a:solidFill>
                  <a:srgbClr val="808080"/>
                </a:solidFill>
                <a:latin typeface="Franklin Gothic Book"/>
                <a:cs typeface="Franklin Gothic Book"/>
              </a:rPr>
              <a:t>self-employed</a:t>
            </a:r>
            <a:r>
              <a:rPr sz="800" b="0" spc="-45" dirty="0">
                <a:solidFill>
                  <a:srgbClr val="808080"/>
                </a:solidFill>
                <a:latin typeface="Franklin Gothic Book"/>
                <a:cs typeface="Franklin Gothic Book"/>
              </a:rPr>
              <a:t> </a:t>
            </a:r>
            <a:r>
              <a:rPr sz="800" b="0" dirty="0">
                <a:solidFill>
                  <a:srgbClr val="808080"/>
                </a:solidFill>
                <a:latin typeface="Franklin Gothic Book"/>
                <a:cs typeface="Franklin Gothic Book"/>
              </a:rPr>
              <a:t>and</a:t>
            </a:r>
            <a:r>
              <a:rPr sz="800" b="0" spc="0" dirty="0">
                <a:solidFill>
                  <a:srgbClr val="808080"/>
                </a:solidFill>
                <a:latin typeface="Franklin Gothic Book"/>
                <a:cs typeface="Franklin Gothic Book"/>
              </a:rPr>
              <a:t> extended</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proprietors).</a:t>
            </a:r>
            <a:endParaRPr sz="800" spc="0" dirty="0">
              <a:latin typeface="Franklin Gothic Book"/>
              <a:cs typeface="Franklin Gothic Book"/>
            </a:endParaRPr>
          </a:p>
        </p:txBody>
      </p:sp>
      <p:sp>
        <p:nvSpPr>
          <p:cNvPr id="13328" name="object 17"/>
          <p:cNvSpPr txBox="1">
            <a:spLocks noChangeArrowheads="1"/>
          </p:cNvSpPr>
          <p:nvPr/>
        </p:nvSpPr>
        <p:spPr bwMode="auto">
          <a:xfrm>
            <a:off x="8380413" y="6594475"/>
            <a:ext cx="1016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863"/>
              </a:lnSpc>
            </a:pPr>
            <a:fld id="{9888F830-23F6-4F73-B1AB-69FF284D749C}" type="slidenum">
              <a:rPr lang="en-US" altLang="en-US" sz="800">
                <a:solidFill>
                  <a:srgbClr val="B3B3B3"/>
                </a:solidFill>
                <a:ea typeface="Calibri" panose="020F0502020204030204" pitchFamily="34" charset="0"/>
                <a:cs typeface="Calibri" panose="020F0502020204030204" pitchFamily="34" charset="0"/>
              </a:rPr>
              <a:pPr eaLnBrk="1" hangingPunct="1">
                <a:lnSpc>
                  <a:spcPts val="863"/>
                </a:lnSpc>
              </a:pPr>
              <a:t>26</a:t>
            </a:fld>
            <a:endParaRPr lang="en-US" altLang="en-US" sz="800">
              <a:ea typeface="Calibri" panose="020F0502020204030204" pitchFamily="34" charset="0"/>
              <a:cs typeface="Calibri" panose="020F0502020204030204" pitchFamily="34" charset="0"/>
            </a:endParaRPr>
          </a:p>
        </p:txBody>
      </p:sp>
      <p:sp>
        <p:nvSpPr>
          <p:cNvPr id="15" name="object 15"/>
          <p:cNvSpPr txBox="1"/>
          <p:nvPr/>
        </p:nvSpPr>
        <p:spPr>
          <a:xfrm>
            <a:off x="679450" y="434975"/>
            <a:ext cx="1682750" cy="285750"/>
          </a:xfrm>
          <a:prstGeom prst="rect">
            <a:avLst/>
          </a:prstGeom>
        </p:spPr>
        <p:txBody>
          <a:bodyPr lIns="0" tIns="13335" rIns="0" bIns="0">
            <a:spAutoFit/>
          </a:bodyPr>
          <a:lstStyle/>
          <a:p>
            <a:pPr marL="12700" eaLnBrk="1" fontAlgn="auto" hangingPunct="1">
              <a:spcBef>
                <a:spcPts val="105"/>
              </a:spcBef>
              <a:spcAft>
                <a:spcPts val="0"/>
              </a:spcAft>
              <a:defRPr/>
            </a:pPr>
            <a:r>
              <a:rPr sz="1700" b="1" dirty="0">
                <a:solidFill>
                  <a:srgbClr val="208B9C"/>
                </a:solidFill>
                <a:latin typeface="Franklin Gothic Demi Cond"/>
                <a:cs typeface="Franklin Gothic Demi Cond"/>
              </a:rPr>
              <a:t>Shift-Share</a:t>
            </a:r>
            <a:r>
              <a:rPr sz="1700" b="1" spc="-75" dirty="0">
                <a:solidFill>
                  <a:srgbClr val="208B9C"/>
                </a:solidFill>
                <a:latin typeface="Franklin Gothic Demi Cond"/>
                <a:cs typeface="Franklin Gothic Demi Cond"/>
              </a:rPr>
              <a:t> </a:t>
            </a:r>
            <a:r>
              <a:rPr sz="1700" b="1" dirty="0">
                <a:solidFill>
                  <a:srgbClr val="208B9C"/>
                </a:solidFill>
                <a:latin typeface="Franklin Gothic Demi Cond"/>
                <a:cs typeface="Franklin Gothic Demi Cond"/>
              </a:rPr>
              <a:t>Analysis</a:t>
            </a:r>
            <a:endParaRPr sz="1700" dirty="0">
              <a:latin typeface="Franklin Gothic Demi Cond"/>
              <a:cs typeface="Franklin Gothic Demi Cond"/>
            </a:endParaRPr>
          </a:p>
        </p:txBody>
      </p:sp>
    </p:spTree>
    <p:extLst>
      <p:ext uri="{BB962C8B-B14F-4D97-AF65-F5344CB8AC3E}">
        <p14:creationId xmlns:p14="http://schemas.microsoft.com/office/powerpoint/2010/main" val="3488727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68338" y="1339850"/>
          <a:ext cx="7813675" cy="4533907"/>
        </p:xfrm>
        <a:graphic>
          <a:graphicData uri="http://schemas.openxmlformats.org/drawingml/2006/table">
            <a:tbl>
              <a:tblPr/>
              <a:tblGrid>
                <a:gridCol w="3313112"/>
                <a:gridCol w="1125538"/>
                <a:gridCol w="1125537"/>
                <a:gridCol w="1125538"/>
                <a:gridCol w="1123950"/>
              </a:tblGrid>
              <a:tr h="371475">
                <a:tc>
                  <a:txBody>
                    <a:bodyPr/>
                    <a:lstStyle>
                      <a:lvl1pPr marL="1889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88913" marR="0" lvl="0" indent="0" algn="l" defTabSz="914400" rtl="0" eaLnBrk="1" fontAlgn="base" latinLnBrk="0" hangingPunct="1">
                        <a:lnSpc>
                          <a:spcPct val="100000"/>
                        </a:lnSpc>
                        <a:spcBef>
                          <a:spcPts val="625"/>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Industries</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7937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200025" indent="-508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0025" marR="0" lvl="0" indent="-50800" algn="l" defTabSz="914400" rtl="0" eaLnBrk="1" fontAlgn="base" latinLnBrk="0" hangingPunct="1">
                        <a:lnSpc>
                          <a:spcPts val="1400"/>
                        </a:lnSpc>
                        <a:spcBef>
                          <a:spcPts val="63"/>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Exports 2015  ($ Millions)</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825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Jobs 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7429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285750" indent="-1539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0" marR="0" lvl="0" indent="-153988" algn="l" defTabSz="914400" rtl="0" eaLnBrk="1" fontAlgn="base" latinLnBrk="0" hangingPunct="1">
                        <a:lnSpc>
                          <a:spcPts val="1400"/>
                        </a:lnSpc>
                        <a:spcBef>
                          <a:spcPts val="63"/>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Export per job  2015 ($)</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825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LQ 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7429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Roofing Contractors</a:t>
                      </a:r>
                    </a:p>
                  </a:txBody>
                  <a:tcPr marL="9525" marR="9525"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$39.12</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1,030</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37,985</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1.57</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Finish Carpentry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$12.82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630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20,365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0.67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Flooring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$4.61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450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10,244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0.89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Framing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$6.30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21,924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0.94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06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Lumber, Plywood, Millwork, and Wood Panel Merchant Wholesalers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$5.97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26,250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0.87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Furniture Merchant Wholesalers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$31.02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179,695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Manufactured Home (Mobile Home)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$28.60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184,270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2.86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Custom Architectural Woodwork and Millwork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$25.74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178,675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2.57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Sanitary Paper Product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$10.80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80,769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 Kitchen Cabinet and Countertop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$10.66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85,460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0.38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079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Other Millwork (including Flooring)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22,688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0.91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 Window and Door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$0.76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9,295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0.65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Truss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$1.61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23,064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Corrugated and Solid Fiber Box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$13.25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197,553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0.29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All Other Miscellaneous Wood Product Manufacturing</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$0.49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7,893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0.71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524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Roofing Contractors</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$39.12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1,030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37,985</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4442" name="object 3"/>
          <p:cNvSpPr>
            <a:spLocks/>
          </p:cNvSpPr>
          <p:nvPr/>
        </p:nvSpPr>
        <p:spPr bwMode="auto">
          <a:xfrm>
            <a:off x="5922963" y="6254750"/>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3" name="object 4"/>
          <p:cNvSpPr>
            <a:spLocks/>
          </p:cNvSpPr>
          <p:nvPr/>
        </p:nvSpPr>
        <p:spPr bwMode="auto">
          <a:xfrm>
            <a:off x="3303588" y="6251575"/>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4" name="object 5"/>
          <p:cNvSpPr>
            <a:spLocks/>
          </p:cNvSpPr>
          <p:nvPr/>
        </p:nvSpPr>
        <p:spPr bwMode="auto">
          <a:xfrm>
            <a:off x="46116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5" name="object 6"/>
          <p:cNvSpPr>
            <a:spLocks/>
          </p:cNvSpPr>
          <p:nvPr/>
        </p:nvSpPr>
        <p:spPr bwMode="auto">
          <a:xfrm>
            <a:off x="7229475"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6" name="object 7"/>
          <p:cNvSpPr>
            <a:spLocks/>
          </p:cNvSpPr>
          <p:nvPr/>
        </p:nvSpPr>
        <p:spPr bwMode="auto">
          <a:xfrm>
            <a:off x="685800"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7" name="object 8"/>
          <p:cNvSpPr>
            <a:spLocks/>
          </p:cNvSpPr>
          <p:nvPr/>
        </p:nvSpPr>
        <p:spPr bwMode="auto">
          <a:xfrm>
            <a:off x="19954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448" name="object 9"/>
          <p:cNvSpPr>
            <a:spLocks/>
          </p:cNvSpPr>
          <p:nvPr/>
        </p:nvSpPr>
        <p:spPr bwMode="auto">
          <a:xfrm>
            <a:off x="1995488" y="6165850"/>
            <a:ext cx="223837" cy="119063"/>
          </a:xfrm>
          <a:custGeom>
            <a:avLst/>
            <a:gdLst>
              <a:gd name="T0" fmla="*/ 112014 w 224155"/>
              <a:gd name="T1" fmla="*/ 0 h 119379"/>
              <a:gd name="T2" fmla="*/ 0 w 224155"/>
              <a:gd name="T3" fmla="*/ 118872 h 119379"/>
              <a:gd name="T4" fmla="*/ 224028 w 224155"/>
              <a:gd name="T5" fmla="*/ 118872 h 119379"/>
              <a:gd name="T6" fmla="*/ 112014 w 224155"/>
              <a:gd name="T7" fmla="*/ 0 h 119379"/>
            </a:gdLst>
            <a:ahLst/>
            <a:cxnLst>
              <a:cxn ang="0">
                <a:pos x="T0" y="T1"/>
              </a:cxn>
              <a:cxn ang="0">
                <a:pos x="T2" y="T3"/>
              </a:cxn>
              <a:cxn ang="0">
                <a:pos x="T4" y="T5"/>
              </a:cxn>
              <a:cxn ang="0">
                <a:pos x="T6" y="T7"/>
              </a:cxn>
            </a:cxnLst>
            <a:rect l="0" t="0" r="r" b="b"/>
            <a:pathLst>
              <a:path w="224155" h="119379">
                <a:moveTo>
                  <a:pt x="112014" y="0"/>
                </a:moveTo>
                <a:lnTo>
                  <a:pt x="0" y="118872"/>
                </a:lnTo>
                <a:lnTo>
                  <a:pt x="224028" y="118872"/>
                </a:lnTo>
                <a:lnTo>
                  <a:pt x="112014" y="0"/>
                </a:lnTo>
                <a:close/>
              </a:path>
            </a:pathLst>
          </a:custGeom>
          <a:solidFill>
            <a:srgbClr val="208B9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 name="object 10"/>
          <p:cNvSpPr txBox="1"/>
          <p:nvPr/>
        </p:nvSpPr>
        <p:spPr>
          <a:xfrm>
            <a:off x="685800" y="6005513"/>
            <a:ext cx="2620963" cy="163512"/>
          </a:xfrm>
          <a:prstGeom prst="rect">
            <a:avLst/>
          </a:prstGeom>
        </p:spPr>
        <p:txBody>
          <a:bodyPr lIns="0" tIns="12700" rIns="0" bIns="0">
            <a:spAutoFit/>
          </a:bodyPr>
          <a:lstStyle/>
          <a:p>
            <a:pPr marL="12700" eaLnBrk="1" fontAlgn="auto" hangingPunct="1">
              <a:spcBef>
                <a:spcPts val="100"/>
              </a:spcBef>
              <a:spcAft>
                <a:spcPts val="0"/>
              </a:spcAft>
              <a:defRPr/>
            </a:pPr>
            <a:r>
              <a:rPr sz="900" spc="-5" dirty="0">
                <a:solidFill>
                  <a:srgbClr val="595958"/>
                </a:solidFill>
                <a:latin typeface="Franklin Gothic Book"/>
                <a:cs typeface="Franklin Gothic Book"/>
              </a:rPr>
              <a:t>Note: Sorted similarly </a:t>
            </a:r>
            <a:r>
              <a:rPr sz="900" dirty="0">
                <a:solidFill>
                  <a:srgbClr val="595958"/>
                </a:solidFill>
                <a:latin typeface="Franklin Gothic Book"/>
                <a:cs typeface="Franklin Gothic Book"/>
              </a:rPr>
              <a:t>as </a:t>
            </a:r>
            <a:r>
              <a:rPr sz="900" spc="-5" dirty="0">
                <a:solidFill>
                  <a:srgbClr val="595958"/>
                </a:solidFill>
                <a:latin typeface="Franklin Gothic Book"/>
                <a:cs typeface="Franklin Gothic Book"/>
              </a:rPr>
              <a:t>the shift-share analysis</a:t>
            </a:r>
            <a:r>
              <a:rPr sz="900" dirty="0">
                <a:solidFill>
                  <a:srgbClr val="595958"/>
                </a:solidFill>
                <a:latin typeface="Franklin Gothic Book"/>
                <a:cs typeface="Franklin Gothic Book"/>
              </a:rPr>
              <a:t> </a:t>
            </a:r>
            <a:r>
              <a:rPr sz="900" spc="-5" dirty="0">
                <a:solidFill>
                  <a:srgbClr val="595958"/>
                </a:solidFill>
                <a:latin typeface="Franklin Gothic Book"/>
                <a:cs typeface="Franklin Gothic Book"/>
              </a:rPr>
              <a:t>slide.</a:t>
            </a:r>
            <a:endParaRPr sz="900" dirty="0">
              <a:latin typeface="Franklin Gothic Book"/>
              <a:cs typeface="Franklin Gothic Book"/>
            </a:endParaRPr>
          </a:p>
        </p:txBody>
      </p:sp>
      <p:sp>
        <p:nvSpPr>
          <p:cNvPr id="12" name="object 12"/>
          <p:cNvSpPr>
            <a:spLocks noGrp="1"/>
          </p:cNvSpPr>
          <p:nvPr>
            <p:ph type="ftr" sz="quarter" idx="10"/>
          </p:nvPr>
        </p:nvSpPr>
        <p:spPr>
          <a:xfrm>
            <a:off x="457199" y="6356350"/>
            <a:ext cx="4892467" cy="365125"/>
          </a:xfrm>
        </p:spPr>
        <p:txBody>
          <a:bodyPr vert="horz" rtlCol="0"/>
          <a:lstStyle/>
          <a:p>
            <a:pPr>
              <a:lnSpc>
                <a:spcPts val="1550"/>
              </a:lnSpc>
              <a:defRPr/>
            </a:pPr>
            <a:r>
              <a:rPr lang="en-US" dirty="0" smtClean="0"/>
              <a:t>	</a:t>
            </a:r>
            <a:r>
              <a:rPr lang="en-US" dirty="0" smtClean="0">
                <a:solidFill>
                  <a:srgbClr val="208B9C"/>
                </a:solidFill>
                <a:latin typeface="Franklin Gothic Demi Cond" panose="020B0706030402020204" pitchFamily="34" charset="0"/>
              </a:rPr>
              <a:t>                     </a:t>
            </a:r>
            <a:r>
              <a:rPr dirty="0" smtClean="0">
                <a:solidFill>
                  <a:srgbClr val="208B9C"/>
                </a:solidFill>
                <a:latin typeface="Franklin Gothic Demi Cond" panose="020B0706030402020204" pitchFamily="34" charset="0"/>
              </a:rPr>
              <a:t>section</a:t>
            </a:r>
            <a:r>
              <a:rPr spc="0" dirty="0" smtClean="0">
                <a:solidFill>
                  <a:srgbClr val="208B9C"/>
                </a:solidFill>
                <a:latin typeface="Franklin Gothic Demi Cond" panose="020B0706030402020204" pitchFamily="34" charset="0"/>
              </a:rPr>
              <a:t> </a:t>
            </a:r>
            <a:r>
              <a:rPr spc="-10" dirty="0">
                <a:solidFill>
                  <a:srgbClr val="208B9C"/>
                </a:solidFill>
                <a:latin typeface="Franklin Gothic Demi Cond" panose="020B0706030402020204" pitchFamily="34" charset="0"/>
              </a:rPr>
              <a:t>02</a:t>
            </a:r>
          </a:p>
          <a:p>
            <a:pPr marL="12700">
              <a:spcBef>
                <a:spcPts val="254"/>
              </a:spcBef>
              <a:defRPr/>
            </a:pPr>
            <a:r>
              <a:rPr sz="800" b="0" dirty="0">
                <a:solidFill>
                  <a:srgbClr val="808080"/>
                </a:solidFill>
                <a:latin typeface="Franklin Gothic Book"/>
                <a:cs typeface="Franklin Gothic Book"/>
              </a:rPr>
              <a:t>Source:</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EMSI</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Class</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of</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Worker</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2017.3</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(QCEW,</a:t>
            </a:r>
            <a:r>
              <a:rPr sz="800" b="0" spc="-35" dirty="0">
                <a:solidFill>
                  <a:srgbClr val="808080"/>
                </a:solidFill>
                <a:latin typeface="Franklin Gothic Book"/>
                <a:cs typeface="Franklin Gothic Book"/>
              </a:rPr>
              <a:t> </a:t>
            </a:r>
            <a:r>
              <a:rPr sz="800" b="0" dirty="0">
                <a:solidFill>
                  <a:srgbClr val="808080"/>
                </a:solidFill>
                <a:latin typeface="Franklin Gothic Book"/>
                <a:cs typeface="Franklin Gothic Book"/>
              </a:rPr>
              <a:t>non</a:t>
            </a:r>
            <a:r>
              <a:rPr sz="800" b="0" spc="90" dirty="0">
                <a:solidFill>
                  <a:srgbClr val="808080"/>
                </a:solidFill>
                <a:latin typeface="Franklin Gothic Book"/>
                <a:cs typeface="Franklin Gothic Book"/>
              </a:rPr>
              <a:t> </a:t>
            </a:r>
            <a:r>
              <a:rPr sz="800" b="0" spc="0" dirty="0">
                <a:solidFill>
                  <a:srgbClr val="808080"/>
                </a:solidFill>
                <a:latin typeface="Franklin Gothic Book"/>
                <a:cs typeface="Franklin Gothic Book"/>
              </a:rPr>
              <a:t>-QCEW,</a:t>
            </a:r>
            <a:r>
              <a:rPr sz="800" b="0" spc="-25" dirty="0">
                <a:solidFill>
                  <a:srgbClr val="808080"/>
                </a:solidFill>
                <a:latin typeface="Franklin Gothic Book"/>
                <a:cs typeface="Franklin Gothic Book"/>
              </a:rPr>
              <a:t> </a:t>
            </a:r>
            <a:r>
              <a:rPr sz="800" b="0" spc="0" dirty="0">
                <a:solidFill>
                  <a:srgbClr val="808080"/>
                </a:solidFill>
                <a:latin typeface="Franklin Gothic Book"/>
                <a:cs typeface="Franklin Gothic Book"/>
              </a:rPr>
              <a:t>self-employed</a:t>
            </a:r>
            <a:r>
              <a:rPr sz="800" b="0" spc="-45" dirty="0">
                <a:solidFill>
                  <a:srgbClr val="808080"/>
                </a:solidFill>
                <a:latin typeface="Franklin Gothic Book"/>
                <a:cs typeface="Franklin Gothic Book"/>
              </a:rPr>
              <a:t> </a:t>
            </a:r>
            <a:r>
              <a:rPr sz="800" b="0" dirty="0">
                <a:solidFill>
                  <a:srgbClr val="808080"/>
                </a:solidFill>
                <a:latin typeface="Franklin Gothic Book"/>
                <a:cs typeface="Franklin Gothic Book"/>
              </a:rPr>
              <a:t>and</a:t>
            </a:r>
            <a:r>
              <a:rPr sz="800" b="0" spc="0" dirty="0">
                <a:solidFill>
                  <a:srgbClr val="808080"/>
                </a:solidFill>
                <a:latin typeface="Franklin Gothic Book"/>
                <a:cs typeface="Franklin Gothic Book"/>
              </a:rPr>
              <a:t> extended</a:t>
            </a:r>
            <a:r>
              <a:rPr sz="800" b="0" spc="-30" dirty="0">
                <a:solidFill>
                  <a:srgbClr val="808080"/>
                </a:solidFill>
                <a:latin typeface="Franklin Gothic Book"/>
                <a:cs typeface="Franklin Gothic Book"/>
              </a:rPr>
              <a:t> </a:t>
            </a:r>
            <a:r>
              <a:rPr sz="800" b="0" dirty="0">
                <a:solidFill>
                  <a:srgbClr val="808080"/>
                </a:solidFill>
                <a:latin typeface="Franklin Gothic Book"/>
                <a:cs typeface="Franklin Gothic Book"/>
              </a:rPr>
              <a:t>proprietors).</a:t>
            </a:r>
            <a:endParaRPr sz="800" spc="0" dirty="0">
              <a:latin typeface="Franklin Gothic Book"/>
              <a:cs typeface="Franklin Gothic Book"/>
            </a:endParaRPr>
          </a:p>
        </p:txBody>
      </p:sp>
      <p:sp>
        <p:nvSpPr>
          <p:cNvPr id="14451" name="object 13"/>
          <p:cNvSpPr txBox="1">
            <a:spLocks noChangeArrowheads="1"/>
          </p:cNvSpPr>
          <p:nvPr/>
        </p:nvSpPr>
        <p:spPr bwMode="auto">
          <a:xfrm>
            <a:off x="8380413" y="6594475"/>
            <a:ext cx="1016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863"/>
              </a:lnSpc>
            </a:pPr>
            <a:fld id="{59AB2F7F-F1C3-46D6-B8E3-CBD223B46C91}" type="slidenum">
              <a:rPr lang="en-US" altLang="en-US" sz="800">
                <a:solidFill>
                  <a:srgbClr val="B3B3B3"/>
                </a:solidFill>
                <a:ea typeface="Calibri" panose="020F0502020204030204" pitchFamily="34" charset="0"/>
                <a:cs typeface="Calibri" panose="020F0502020204030204" pitchFamily="34" charset="0"/>
              </a:rPr>
              <a:pPr eaLnBrk="1" hangingPunct="1">
                <a:lnSpc>
                  <a:spcPts val="863"/>
                </a:lnSpc>
              </a:pPr>
              <a:t>27</a:t>
            </a:fld>
            <a:endParaRPr lang="en-US" altLang="en-US" sz="800">
              <a:ea typeface="Calibri" panose="020F0502020204030204" pitchFamily="34" charset="0"/>
              <a:cs typeface="Calibri" panose="020F0502020204030204" pitchFamily="34" charset="0"/>
            </a:endParaRPr>
          </a:p>
        </p:txBody>
      </p:sp>
      <p:sp>
        <p:nvSpPr>
          <p:cNvPr id="11" name="object 11"/>
          <p:cNvSpPr txBox="1">
            <a:spLocks noGrp="1"/>
          </p:cNvSpPr>
          <p:nvPr>
            <p:ph type="title"/>
          </p:nvPr>
        </p:nvSpPr>
        <p:spPr>
          <a:xfrm>
            <a:off x="679450" y="401638"/>
            <a:ext cx="7458075" cy="835025"/>
          </a:xfrm>
        </p:spPr>
        <p:txBody>
          <a:bodyPr tIns="46355" rtlCol="0"/>
          <a:lstStyle/>
          <a:p>
            <a:pPr marL="12700" eaLnBrk="1" fontAlgn="auto" hangingPunct="1">
              <a:spcBef>
                <a:spcPts val="365"/>
              </a:spcBef>
              <a:spcAft>
                <a:spcPts val="0"/>
              </a:spcAft>
              <a:defRPr/>
            </a:pPr>
            <a:r>
              <a:rPr sz="1700" spc="-25" dirty="0">
                <a:solidFill>
                  <a:srgbClr val="208B9C"/>
                </a:solidFill>
                <a:latin typeface="Franklin Gothic Demi Cond" panose="020B0706030402020204" pitchFamily="34" charset="0"/>
              </a:rPr>
              <a:t>Top </a:t>
            </a:r>
            <a:r>
              <a:rPr sz="1700" dirty="0">
                <a:solidFill>
                  <a:srgbClr val="208B9C"/>
                </a:solidFill>
                <a:latin typeface="Franklin Gothic Demi Cond" panose="020B0706030402020204" pitchFamily="34" charset="0"/>
              </a:rPr>
              <a:t>Industry</a:t>
            </a:r>
            <a:r>
              <a:rPr sz="1700" spc="-15" dirty="0">
                <a:solidFill>
                  <a:srgbClr val="208B9C"/>
                </a:solidFill>
                <a:latin typeface="Franklin Gothic Demi Cond" panose="020B0706030402020204" pitchFamily="34" charset="0"/>
              </a:rPr>
              <a:t> </a:t>
            </a:r>
            <a:r>
              <a:rPr sz="1700" dirty="0">
                <a:solidFill>
                  <a:srgbClr val="208B9C"/>
                </a:solidFill>
                <a:latin typeface="Franklin Gothic Demi Cond" panose="020B0706030402020204" pitchFamily="34" charset="0"/>
              </a:rPr>
              <a:t>Sectors</a:t>
            </a:r>
            <a:r>
              <a:rPr dirty="0"/>
              <a:t/>
            </a:r>
            <a:br>
              <a:rPr dirty="0"/>
            </a:br>
            <a:r>
              <a:rPr lang="en-US" sz="3000" b="0" spc="-5" dirty="0">
                <a:solidFill>
                  <a:srgbClr val="3E3E3E"/>
                </a:solidFill>
                <a:latin typeface="Franklin Gothic Book"/>
                <a:cs typeface="Franklin Gothic Book"/>
              </a:rPr>
              <a:t>Forest and Wood Products</a:t>
            </a:r>
            <a:endParaRPr sz="3000" dirty="0">
              <a:latin typeface="Franklin Gothic Book"/>
              <a:cs typeface="Franklin Gothic Book"/>
            </a:endParaRPr>
          </a:p>
        </p:txBody>
      </p:sp>
    </p:spTree>
    <p:extLst>
      <p:ext uri="{BB962C8B-B14F-4D97-AF65-F5344CB8AC3E}">
        <p14:creationId xmlns:p14="http://schemas.microsoft.com/office/powerpoint/2010/main" val="1493626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79450" y="1276350"/>
          <a:ext cx="7759700" cy="4860608"/>
        </p:xfrm>
        <a:graphic>
          <a:graphicData uri="http://schemas.openxmlformats.org/drawingml/2006/table">
            <a:tbl>
              <a:tblPr/>
              <a:tblGrid>
                <a:gridCol w="3490913"/>
                <a:gridCol w="1477962"/>
                <a:gridCol w="1395413"/>
                <a:gridCol w="1395412"/>
              </a:tblGrid>
              <a:tr h="4365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Industries</a:t>
                      </a:r>
                    </a:p>
                  </a:txBody>
                  <a:tcPr marL="0" marR="0" marT="10096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indent="650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65088" algn="r"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Estimated Input  ($ Millions), 2015</a:t>
                      </a:r>
                    </a:p>
                  </a:txBody>
                  <a:tcPr marL="0" marR="0" marT="190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 In-Region</a:t>
                      </a:r>
                    </a:p>
                  </a:txBody>
                  <a:tcPr marL="0" marR="0" marT="10541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5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 Out of Region</a:t>
                      </a:r>
                    </a:p>
                  </a:txBody>
                  <a:tcPr marL="0" marR="0" marT="10541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Sawmills</a:t>
                      </a:r>
                    </a:p>
                  </a:txBody>
                  <a:tcPr marR="9525"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$13.88 </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5.8%</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94.2%</a:t>
                      </a:r>
                    </a:p>
                  </a:txBody>
                  <a:tcPr marL="9525" marR="27432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Corporate, Subsidiary, and Regional Managing Offices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$13.65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29.2%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70.8%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Paperboard Mills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$7.07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100.0%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Wholesale Trade Agents and Brokers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$5.19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40.0%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60.0%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Paper (except Newsprint) Mills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$5.03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100.0%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Engineering Services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$4.37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98.6%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Wood Kitchen Cabinet and Countertop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$4.18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22.6%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77.4%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Ready-Mix Concrete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$4.12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76.0%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24.0%</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General Freight Trucking, Long-Distance, Truckload</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$3.06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84.9%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15.1%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All Other Plastics Product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$3.03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6.1%</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93.9%</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Wood Window and Door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$2.89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72.4%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27.6%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Sheet Metal Work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$2.59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10.6%</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89.4%</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Logging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$2.55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23.3%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76.7%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Truss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$2.40 </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82.3%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17.7%</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r>
              <a:tr h="2825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Corrugated and Solid Fiber Box Manufacturing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$2.33</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18.2%</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Book" panose="020B0503020102020204" pitchFamily="34" charset="0"/>
                        </a:rPr>
                        <a:t>81.8%</a:t>
                      </a:r>
                    </a:p>
                  </a:txBody>
                  <a:tcPr marL="9525" marR="27432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r>
            </a:tbl>
          </a:graphicData>
        </a:graphic>
      </p:graphicFrame>
      <p:sp>
        <p:nvSpPr>
          <p:cNvPr id="15444" name="object 3"/>
          <p:cNvSpPr>
            <a:spLocks/>
          </p:cNvSpPr>
          <p:nvPr/>
        </p:nvSpPr>
        <p:spPr bwMode="auto">
          <a:xfrm>
            <a:off x="5922963" y="6254750"/>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45" name="object 4"/>
          <p:cNvSpPr>
            <a:spLocks/>
          </p:cNvSpPr>
          <p:nvPr/>
        </p:nvSpPr>
        <p:spPr bwMode="auto">
          <a:xfrm>
            <a:off x="3303588" y="6251575"/>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46" name="object 5"/>
          <p:cNvSpPr>
            <a:spLocks/>
          </p:cNvSpPr>
          <p:nvPr/>
        </p:nvSpPr>
        <p:spPr bwMode="auto">
          <a:xfrm>
            <a:off x="46116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47" name="object 6"/>
          <p:cNvSpPr>
            <a:spLocks/>
          </p:cNvSpPr>
          <p:nvPr/>
        </p:nvSpPr>
        <p:spPr bwMode="auto">
          <a:xfrm>
            <a:off x="7229475"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48" name="object 7"/>
          <p:cNvSpPr>
            <a:spLocks/>
          </p:cNvSpPr>
          <p:nvPr/>
        </p:nvSpPr>
        <p:spPr bwMode="auto">
          <a:xfrm>
            <a:off x="685800"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49" name="object 8"/>
          <p:cNvSpPr>
            <a:spLocks/>
          </p:cNvSpPr>
          <p:nvPr/>
        </p:nvSpPr>
        <p:spPr bwMode="auto">
          <a:xfrm>
            <a:off x="19954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450" name="object 9"/>
          <p:cNvSpPr>
            <a:spLocks/>
          </p:cNvSpPr>
          <p:nvPr/>
        </p:nvSpPr>
        <p:spPr bwMode="auto">
          <a:xfrm>
            <a:off x="1995488" y="6165850"/>
            <a:ext cx="223837" cy="119063"/>
          </a:xfrm>
          <a:custGeom>
            <a:avLst/>
            <a:gdLst>
              <a:gd name="T0" fmla="*/ 112014 w 224155"/>
              <a:gd name="T1" fmla="*/ 0 h 119379"/>
              <a:gd name="T2" fmla="*/ 0 w 224155"/>
              <a:gd name="T3" fmla="*/ 118872 h 119379"/>
              <a:gd name="T4" fmla="*/ 224028 w 224155"/>
              <a:gd name="T5" fmla="*/ 118872 h 119379"/>
              <a:gd name="T6" fmla="*/ 112014 w 224155"/>
              <a:gd name="T7" fmla="*/ 0 h 119379"/>
            </a:gdLst>
            <a:ahLst/>
            <a:cxnLst>
              <a:cxn ang="0">
                <a:pos x="T0" y="T1"/>
              </a:cxn>
              <a:cxn ang="0">
                <a:pos x="T2" y="T3"/>
              </a:cxn>
              <a:cxn ang="0">
                <a:pos x="T4" y="T5"/>
              </a:cxn>
              <a:cxn ang="0">
                <a:pos x="T6" y="T7"/>
              </a:cxn>
            </a:cxnLst>
            <a:rect l="0" t="0" r="r" b="b"/>
            <a:pathLst>
              <a:path w="224155" h="119379">
                <a:moveTo>
                  <a:pt x="112014" y="0"/>
                </a:moveTo>
                <a:lnTo>
                  <a:pt x="0" y="118872"/>
                </a:lnTo>
                <a:lnTo>
                  <a:pt x="224028" y="118872"/>
                </a:lnTo>
                <a:lnTo>
                  <a:pt x="112014" y="0"/>
                </a:lnTo>
                <a:close/>
              </a:path>
            </a:pathLst>
          </a:custGeom>
          <a:solidFill>
            <a:srgbClr val="208B9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 name="object 10"/>
          <p:cNvSpPr txBox="1">
            <a:spLocks noGrp="1"/>
          </p:cNvSpPr>
          <p:nvPr>
            <p:ph type="title"/>
          </p:nvPr>
        </p:nvSpPr>
        <p:spPr>
          <a:xfrm>
            <a:off x="681038" y="754063"/>
            <a:ext cx="7458075" cy="482600"/>
          </a:xfrm>
        </p:spPr>
        <p:txBody>
          <a:bodyPr tIns="12700" rtlCol="0"/>
          <a:lstStyle/>
          <a:p>
            <a:pPr marL="12700" eaLnBrk="1" fontAlgn="auto" hangingPunct="1">
              <a:spcBef>
                <a:spcPts val="100"/>
              </a:spcBef>
              <a:spcAft>
                <a:spcPts val="0"/>
              </a:spcAft>
              <a:defRPr/>
            </a:pPr>
            <a:r>
              <a:rPr lang="en-US" sz="3000" b="0" spc="-5" dirty="0">
                <a:solidFill>
                  <a:srgbClr val="3E3E3E"/>
                </a:solidFill>
                <a:latin typeface="Franklin Gothic Book"/>
                <a:cs typeface="Franklin Gothic Book"/>
              </a:rPr>
              <a:t>Forest and Wood Products</a:t>
            </a:r>
            <a:endParaRPr sz="3000" dirty="0">
              <a:latin typeface="Franklin Gothic Book"/>
              <a:cs typeface="Franklin Gothic Book"/>
            </a:endParaRPr>
          </a:p>
        </p:txBody>
      </p:sp>
      <p:sp>
        <p:nvSpPr>
          <p:cNvPr id="13" name="object 13"/>
          <p:cNvSpPr txBox="1"/>
          <p:nvPr/>
        </p:nvSpPr>
        <p:spPr>
          <a:xfrm>
            <a:off x="665163" y="6281738"/>
            <a:ext cx="4267200" cy="358775"/>
          </a:xfrm>
          <a:prstGeom prst="rect">
            <a:avLst/>
          </a:prstGeom>
        </p:spPr>
        <p:txBody>
          <a:bodyPr lIns="0" tIns="0" rIns="0" bIns="0">
            <a:spAutoFit/>
          </a:bodyPr>
          <a:lstStyle/>
          <a:p>
            <a:pPr marL="1328420" eaLnBrk="1" fontAlgn="auto" hangingPunct="1">
              <a:lnSpc>
                <a:spcPts val="1550"/>
              </a:lnSpc>
              <a:spcBef>
                <a:spcPts val="0"/>
              </a:spcBef>
              <a:spcAft>
                <a:spcPts val="0"/>
              </a:spcAft>
              <a:defRPr/>
            </a:pPr>
            <a:r>
              <a:rPr sz="1300" b="1" spc="-5" dirty="0">
                <a:solidFill>
                  <a:srgbClr val="208B9C"/>
                </a:solidFill>
                <a:latin typeface="Franklin Gothic Demi Cond"/>
                <a:cs typeface="Franklin Gothic Demi Cond"/>
              </a:rPr>
              <a:t>section</a:t>
            </a:r>
            <a:r>
              <a:rPr sz="1300" b="1" dirty="0">
                <a:solidFill>
                  <a:srgbClr val="208B9C"/>
                </a:solidFill>
                <a:latin typeface="Franklin Gothic Demi Cond"/>
                <a:cs typeface="Franklin Gothic Demi Cond"/>
              </a:rPr>
              <a:t> </a:t>
            </a:r>
            <a:r>
              <a:rPr sz="1300" b="1" spc="-10" dirty="0">
                <a:solidFill>
                  <a:srgbClr val="208B9C"/>
                </a:solidFill>
                <a:latin typeface="Franklin Gothic Demi Cond"/>
                <a:cs typeface="Franklin Gothic Demi Cond"/>
              </a:rPr>
              <a:t>02</a:t>
            </a:r>
            <a:endParaRPr sz="1300" dirty="0">
              <a:latin typeface="Franklin Gothic Demi Cond"/>
              <a:cs typeface="Franklin Gothic Demi Cond"/>
            </a:endParaRPr>
          </a:p>
          <a:p>
            <a:pPr marL="12700" eaLnBrk="1" fontAlgn="auto" hangingPunct="1">
              <a:spcBef>
                <a:spcPts val="204"/>
              </a:spcBef>
              <a:spcAft>
                <a:spcPts val="0"/>
              </a:spcAft>
              <a:defRPr/>
            </a:pPr>
            <a:r>
              <a:rPr sz="800" spc="-5" dirty="0">
                <a:solidFill>
                  <a:srgbClr val="808080"/>
                </a:solidFill>
                <a:latin typeface="Franklin Gothic Book"/>
                <a:cs typeface="Franklin Gothic Book"/>
              </a:rPr>
              <a:t>Source:</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EMSI</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Class</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of</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Worker</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2017.3</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(QCEW,</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non</a:t>
            </a:r>
            <a:r>
              <a:rPr sz="800" spc="90" dirty="0">
                <a:solidFill>
                  <a:srgbClr val="808080"/>
                </a:solidFill>
                <a:latin typeface="Franklin Gothic Book"/>
                <a:cs typeface="Franklin Gothic Book"/>
              </a:rPr>
              <a:t> </a:t>
            </a:r>
            <a:r>
              <a:rPr sz="800" dirty="0">
                <a:solidFill>
                  <a:srgbClr val="808080"/>
                </a:solidFill>
                <a:latin typeface="Franklin Gothic Book"/>
                <a:cs typeface="Franklin Gothic Book"/>
              </a:rPr>
              <a:t>-QCEW,</a:t>
            </a:r>
            <a:r>
              <a:rPr sz="800" spc="-25" dirty="0">
                <a:solidFill>
                  <a:srgbClr val="808080"/>
                </a:solidFill>
                <a:latin typeface="Franklin Gothic Book"/>
                <a:cs typeface="Franklin Gothic Book"/>
              </a:rPr>
              <a:t> </a:t>
            </a:r>
            <a:r>
              <a:rPr sz="800" dirty="0">
                <a:solidFill>
                  <a:srgbClr val="808080"/>
                </a:solidFill>
                <a:latin typeface="Franklin Gothic Book"/>
                <a:cs typeface="Franklin Gothic Book"/>
              </a:rPr>
              <a:t>self-employed</a:t>
            </a:r>
            <a:r>
              <a:rPr sz="800" spc="-45" dirty="0">
                <a:solidFill>
                  <a:srgbClr val="808080"/>
                </a:solidFill>
                <a:latin typeface="Franklin Gothic Book"/>
                <a:cs typeface="Franklin Gothic Book"/>
              </a:rPr>
              <a:t> </a:t>
            </a:r>
            <a:r>
              <a:rPr sz="800" spc="-5" dirty="0">
                <a:solidFill>
                  <a:srgbClr val="808080"/>
                </a:solidFill>
                <a:latin typeface="Franklin Gothic Book"/>
                <a:cs typeface="Franklin Gothic Book"/>
              </a:rPr>
              <a:t>and</a:t>
            </a:r>
            <a:r>
              <a:rPr sz="800" dirty="0">
                <a:solidFill>
                  <a:srgbClr val="808080"/>
                </a:solidFill>
                <a:latin typeface="Franklin Gothic Book"/>
                <a:cs typeface="Franklin Gothic Book"/>
              </a:rPr>
              <a:t> extended</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proprietors).</a:t>
            </a:r>
            <a:endParaRPr sz="800" dirty="0">
              <a:latin typeface="Franklin Gothic Book"/>
              <a:cs typeface="Franklin Gothic Book"/>
            </a:endParaRPr>
          </a:p>
        </p:txBody>
      </p:sp>
      <p:sp>
        <p:nvSpPr>
          <p:cNvPr id="15453" name="object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marL="25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lnSpc>
                <a:spcPts val="863"/>
              </a:lnSpc>
              <a:spcBef>
                <a:spcPct val="0"/>
              </a:spcBef>
              <a:spcAft>
                <a:spcPct val="0"/>
              </a:spcAft>
            </a:pPr>
            <a:fld id="{1DDA2FB7-F1D3-452C-920C-43AD6424C9FA}" type="slidenum">
              <a:rPr lang="en-US" altLang="en-US" smtClean="0">
                <a:solidFill>
                  <a:srgbClr val="B3B3B3"/>
                </a:solidFill>
                <a:ea typeface="Calibri" panose="020F0502020204030204" pitchFamily="34" charset="0"/>
                <a:cs typeface="Calibri" panose="020F0502020204030204" pitchFamily="34" charset="0"/>
              </a:rPr>
              <a:pPr fontAlgn="base">
                <a:lnSpc>
                  <a:spcPts val="863"/>
                </a:lnSpc>
                <a:spcBef>
                  <a:spcPct val="0"/>
                </a:spcBef>
                <a:spcAft>
                  <a:spcPct val="0"/>
                </a:spcAft>
              </a:pPr>
              <a:t>28</a:t>
            </a:fld>
            <a:endParaRPr lang="en-US" altLang="en-US" smtClean="0">
              <a:solidFill>
                <a:srgbClr val="B3B3B3"/>
              </a:solidFill>
              <a:ea typeface="Calibri" panose="020F0502020204030204" pitchFamily="34" charset="0"/>
              <a:cs typeface="Calibri" panose="020F0502020204030204" pitchFamily="34" charset="0"/>
            </a:endParaRPr>
          </a:p>
        </p:txBody>
      </p:sp>
      <p:sp>
        <p:nvSpPr>
          <p:cNvPr id="11" name="object 11"/>
          <p:cNvSpPr txBox="1"/>
          <p:nvPr/>
        </p:nvSpPr>
        <p:spPr>
          <a:xfrm>
            <a:off x="679450" y="434975"/>
            <a:ext cx="1978025" cy="285750"/>
          </a:xfrm>
          <a:prstGeom prst="rect">
            <a:avLst/>
          </a:prstGeom>
        </p:spPr>
        <p:txBody>
          <a:bodyPr lIns="0" tIns="13335" rIns="0" bIns="0">
            <a:spAutoFit/>
          </a:bodyPr>
          <a:lstStyle/>
          <a:p>
            <a:pPr marL="12700" eaLnBrk="1" fontAlgn="auto" hangingPunct="1">
              <a:spcBef>
                <a:spcPts val="105"/>
              </a:spcBef>
              <a:spcAft>
                <a:spcPts val="0"/>
              </a:spcAft>
              <a:defRPr/>
            </a:pPr>
            <a:r>
              <a:rPr sz="1700" b="1" spc="-25" dirty="0">
                <a:solidFill>
                  <a:srgbClr val="208B9C"/>
                </a:solidFill>
                <a:latin typeface="Franklin Gothic Demi Cond"/>
                <a:cs typeface="Franklin Gothic Demi Cond"/>
              </a:rPr>
              <a:t>Top </a:t>
            </a:r>
            <a:r>
              <a:rPr sz="1700" b="1" spc="-5" dirty="0">
                <a:solidFill>
                  <a:srgbClr val="208B9C"/>
                </a:solidFill>
                <a:latin typeface="Franklin Gothic Demi Cond"/>
                <a:cs typeface="Franklin Gothic Demi Cond"/>
              </a:rPr>
              <a:t>15 </a:t>
            </a:r>
            <a:r>
              <a:rPr sz="1700" b="1" dirty="0">
                <a:solidFill>
                  <a:srgbClr val="208B9C"/>
                </a:solidFill>
                <a:latin typeface="Franklin Gothic Demi Cond"/>
                <a:cs typeface="Franklin Gothic Demi Cond"/>
              </a:rPr>
              <a:t>Inputs by</a:t>
            </a:r>
            <a:r>
              <a:rPr sz="1700" b="1" spc="-55" dirty="0">
                <a:solidFill>
                  <a:srgbClr val="208B9C"/>
                </a:solidFill>
                <a:latin typeface="Franklin Gothic Demi Cond"/>
                <a:cs typeface="Franklin Gothic Demi Cond"/>
              </a:rPr>
              <a:t> </a:t>
            </a:r>
            <a:r>
              <a:rPr sz="1700" b="1" dirty="0">
                <a:solidFill>
                  <a:srgbClr val="208B9C"/>
                </a:solidFill>
                <a:latin typeface="Franklin Gothic Demi Cond"/>
                <a:cs typeface="Franklin Gothic Demi Cond"/>
              </a:rPr>
              <a:t>Dollars</a:t>
            </a:r>
            <a:endParaRPr sz="1700" dirty="0">
              <a:latin typeface="Franklin Gothic Demi Cond"/>
              <a:cs typeface="Franklin Gothic Demi Cond"/>
            </a:endParaRPr>
          </a:p>
        </p:txBody>
      </p:sp>
    </p:spTree>
    <p:extLst>
      <p:ext uri="{BB962C8B-B14F-4D97-AF65-F5344CB8AC3E}">
        <p14:creationId xmlns:p14="http://schemas.microsoft.com/office/powerpoint/2010/main" val="4079776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54063"/>
            <a:ext cx="7458075" cy="482600"/>
          </a:xfrm>
        </p:spPr>
        <p:txBody>
          <a:bodyPr tIns="12700" rtlCol="0"/>
          <a:lstStyle/>
          <a:p>
            <a:pPr marL="12700" eaLnBrk="1" fontAlgn="auto" hangingPunct="1">
              <a:spcBef>
                <a:spcPts val="100"/>
              </a:spcBef>
              <a:spcAft>
                <a:spcPts val="0"/>
              </a:spcAft>
              <a:defRPr/>
            </a:pPr>
            <a:r>
              <a:rPr lang="en-US" sz="3000" b="0" spc="-5" dirty="0">
                <a:solidFill>
                  <a:srgbClr val="3E3E3E"/>
                </a:solidFill>
                <a:latin typeface="Franklin Gothic Book"/>
                <a:cs typeface="Franklin Gothic Book"/>
              </a:rPr>
              <a:t>Forest and Wood Products</a:t>
            </a:r>
            <a:endParaRPr sz="3000" dirty="0">
              <a:latin typeface="Franklin Gothic Book"/>
              <a:cs typeface="Franklin Gothic Book"/>
            </a:endParaRPr>
          </a:p>
        </p:txBody>
      </p:sp>
      <p:sp>
        <p:nvSpPr>
          <p:cNvPr id="3" name="object 3"/>
          <p:cNvSpPr txBox="1"/>
          <p:nvPr/>
        </p:nvSpPr>
        <p:spPr>
          <a:xfrm>
            <a:off x="679450" y="434975"/>
            <a:ext cx="1978025" cy="285750"/>
          </a:xfrm>
          <a:prstGeom prst="rect">
            <a:avLst/>
          </a:prstGeom>
        </p:spPr>
        <p:txBody>
          <a:bodyPr lIns="0" tIns="13335" rIns="0" bIns="0">
            <a:spAutoFit/>
          </a:bodyPr>
          <a:lstStyle/>
          <a:p>
            <a:pPr marL="12700" eaLnBrk="1" fontAlgn="auto" hangingPunct="1">
              <a:spcBef>
                <a:spcPts val="105"/>
              </a:spcBef>
              <a:spcAft>
                <a:spcPts val="0"/>
              </a:spcAft>
              <a:defRPr/>
            </a:pPr>
            <a:r>
              <a:rPr sz="1700" b="1" spc="-25" dirty="0">
                <a:solidFill>
                  <a:srgbClr val="208B9C"/>
                </a:solidFill>
                <a:latin typeface="Franklin Gothic Demi Cond"/>
                <a:cs typeface="Franklin Gothic Demi Cond"/>
              </a:rPr>
              <a:t>Top </a:t>
            </a:r>
            <a:r>
              <a:rPr sz="1700" b="1" spc="-5" dirty="0">
                <a:solidFill>
                  <a:srgbClr val="208B9C"/>
                </a:solidFill>
                <a:latin typeface="Franklin Gothic Demi Cond"/>
                <a:cs typeface="Franklin Gothic Demi Cond"/>
              </a:rPr>
              <a:t>15 </a:t>
            </a:r>
            <a:r>
              <a:rPr sz="1700" b="1" dirty="0">
                <a:solidFill>
                  <a:srgbClr val="208B9C"/>
                </a:solidFill>
                <a:latin typeface="Franklin Gothic Demi Cond"/>
                <a:cs typeface="Franklin Gothic Demi Cond"/>
              </a:rPr>
              <a:t>Inputs by</a:t>
            </a:r>
            <a:r>
              <a:rPr sz="1700" b="1" spc="-55" dirty="0">
                <a:solidFill>
                  <a:srgbClr val="208B9C"/>
                </a:solidFill>
                <a:latin typeface="Franklin Gothic Demi Cond"/>
                <a:cs typeface="Franklin Gothic Demi Cond"/>
              </a:rPr>
              <a:t> </a:t>
            </a:r>
            <a:r>
              <a:rPr sz="1700" b="1" dirty="0">
                <a:solidFill>
                  <a:srgbClr val="208B9C"/>
                </a:solidFill>
                <a:latin typeface="Franklin Gothic Demi Cond"/>
                <a:cs typeface="Franklin Gothic Demi Cond"/>
              </a:rPr>
              <a:t>Dollars</a:t>
            </a:r>
            <a:endParaRPr sz="1700" dirty="0">
              <a:latin typeface="Franklin Gothic Demi Cond"/>
              <a:cs typeface="Franklin Gothic Demi Cond"/>
            </a:endParaRPr>
          </a:p>
        </p:txBody>
      </p:sp>
      <p:sp>
        <p:nvSpPr>
          <p:cNvPr id="7" name="object 7"/>
          <p:cNvSpPr txBox="1"/>
          <p:nvPr/>
        </p:nvSpPr>
        <p:spPr>
          <a:xfrm>
            <a:off x="665163" y="6281738"/>
            <a:ext cx="4267200" cy="358775"/>
          </a:xfrm>
          <a:prstGeom prst="rect">
            <a:avLst/>
          </a:prstGeom>
        </p:spPr>
        <p:txBody>
          <a:bodyPr lIns="0" tIns="0" rIns="0" bIns="0">
            <a:spAutoFit/>
          </a:bodyPr>
          <a:lstStyle/>
          <a:p>
            <a:pPr marL="1328420" eaLnBrk="1" fontAlgn="auto" hangingPunct="1">
              <a:lnSpc>
                <a:spcPts val="1550"/>
              </a:lnSpc>
              <a:spcBef>
                <a:spcPts val="0"/>
              </a:spcBef>
              <a:spcAft>
                <a:spcPts val="0"/>
              </a:spcAft>
              <a:defRPr/>
            </a:pPr>
            <a:r>
              <a:rPr sz="1300" b="1" spc="-5" dirty="0">
                <a:solidFill>
                  <a:srgbClr val="208B9C"/>
                </a:solidFill>
                <a:latin typeface="Franklin Gothic Demi Cond"/>
                <a:cs typeface="Franklin Gothic Demi Cond"/>
              </a:rPr>
              <a:t>section</a:t>
            </a:r>
            <a:r>
              <a:rPr sz="1300" b="1" dirty="0">
                <a:solidFill>
                  <a:srgbClr val="208B9C"/>
                </a:solidFill>
                <a:latin typeface="Franklin Gothic Demi Cond"/>
                <a:cs typeface="Franklin Gothic Demi Cond"/>
              </a:rPr>
              <a:t> </a:t>
            </a:r>
            <a:r>
              <a:rPr sz="1300" b="1" spc="-10" dirty="0">
                <a:solidFill>
                  <a:srgbClr val="208B9C"/>
                </a:solidFill>
                <a:latin typeface="Franklin Gothic Demi Cond"/>
                <a:cs typeface="Franklin Gothic Demi Cond"/>
              </a:rPr>
              <a:t>02</a:t>
            </a:r>
            <a:endParaRPr sz="1300" dirty="0">
              <a:latin typeface="Franklin Gothic Demi Cond"/>
              <a:cs typeface="Franklin Gothic Demi Cond"/>
            </a:endParaRPr>
          </a:p>
          <a:p>
            <a:pPr marL="12700" eaLnBrk="1" fontAlgn="auto" hangingPunct="1">
              <a:spcBef>
                <a:spcPts val="204"/>
              </a:spcBef>
              <a:spcAft>
                <a:spcPts val="0"/>
              </a:spcAft>
              <a:defRPr/>
            </a:pPr>
            <a:r>
              <a:rPr sz="800" spc="-5" dirty="0">
                <a:solidFill>
                  <a:srgbClr val="808080"/>
                </a:solidFill>
                <a:latin typeface="Franklin Gothic Book"/>
                <a:cs typeface="Franklin Gothic Book"/>
              </a:rPr>
              <a:t>Source:</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EMSI</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Class</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of</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Worker</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2017.3</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(QCEW,</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non</a:t>
            </a:r>
            <a:r>
              <a:rPr sz="800" spc="90" dirty="0">
                <a:solidFill>
                  <a:srgbClr val="808080"/>
                </a:solidFill>
                <a:latin typeface="Franklin Gothic Book"/>
                <a:cs typeface="Franklin Gothic Book"/>
              </a:rPr>
              <a:t> </a:t>
            </a:r>
            <a:r>
              <a:rPr sz="800" dirty="0">
                <a:solidFill>
                  <a:srgbClr val="808080"/>
                </a:solidFill>
                <a:latin typeface="Franklin Gothic Book"/>
                <a:cs typeface="Franklin Gothic Book"/>
              </a:rPr>
              <a:t>-QCEW,</a:t>
            </a:r>
            <a:r>
              <a:rPr sz="800" spc="-25" dirty="0">
                <a:solidFill>
                  <a:srgbClr val="808080"/>
                </a:solidFill>
                <a:latin typeface="Franklin Gothic Book"/>
                <a:cs typeface="Franklin Gothic Book"/>
              </a:rPr>
              <a:t> </a:t>
            </a:r>
            <a:r>
              <a:rPr sz="800" dirty="0">
                <a:solidFill>
                  <a:srgbClr val="808080"/>
                </a:solidFill>
                <a:latin typeface="Franklin Gothic Book"/>
                <a:cs typeface="Franklin Gothic Book"/>
              </a:rPr>
              <a:t>self-employed</a:t>
            </a:r>
            <a:r>
              <a:rPr sz="800" spc="-45" dirty="0">
                <a:solidFill>
                  <a:srgbClr val="808080"/>
                </a:solidFill>
                <a:latin typeface="Franklin Gothic Book"/>
                <a:cs typeface="Franklin Gothic Book"/>
              </a:rPr>
              <a:t> </a:t>
            </a:r>
            <a:r>
              <a:rPr sz="800" spc="-5" dirty="0">
                <a:solidFill>
                  <a:srgbClr val="808080"/>
                </a:solidFill>
                <a:latin typeface="Franklin Gothic Book"/>
                <a:cs typeface="Franklin Gothic Book"/>
              </a:rPr>
              <a:t>and</a:t>
            </a:r>
            <a:r>
              <a:rPr sz="800" dirty="0">
                <a:solidFill>
                  <a:srgbClr val="808080"/>
                </a:solidFill>
                <a:latin typeface="Franklin Gothic Book"/>
                <a:cs typeface="Franklin Gothic Book"/>
              </a:rPr>
              <a:t> extended</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proprietors).</a:t>
            </a:r>
            <a:endParaRPr sz="800" dirty="0">
              <a:latin typeface="Franklin Gothic Book"/>
              <a:cs typeface="Franklin Gothic Book"/>
            </a:endParaRPr>
          </a:p>
        </p:txBody>
      </p:sp>
      <p:sp>
        <p:nvSpPr>
          <p:cNvPr id="16389" name="object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marL="25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lnSpc>
                <a:spcPts val="863"/>
              </a:lnSpc>
              <a:spcBef>
                <a:spcPct val="0"/>
              </a:spcBef>
              <a:spcAft>
                <a:spcPct val="0"/>
              </a:spcAft>
            </a:pPr>
            <a:fld id="{29622FC3-BA8F-492D-9023-8E4516C41985}" type="slidenum">
              <a:rPr lang="en-US" altLang="en-US" smtClean="0">
                <a:solidFill>
                  <a:srgbClr val="B3B3B3"/>
                </a:solidFill>
                <a:ea typeface="Calibri" panose="020F0502020204030204" pitchFamily="34" charset="0"/>
                <a:cs typeface="Calibri" panose="020F0502020204030204" pitchFamily="34" charset="0"/>
              </a:rPr>
              <a:pPr fontAlgn="base">
                <a:lnSpc>
                  <a:spcPts val="863"/>
                </a:lnSpc>
                <a:spcBef>
                  <a:spcPct val="0"/>
                </a:spcBef>
                <a:spcAft>
                  <a:spcPct val="0"/>
                </a:spcAft>
              </a:pPr>
              <a:t>29</a:t>
            </a:fld>
            <a:endParaRPr lang="en-US" altLang="en-US" smtClean="0">
              <a:solidFill>
                <a:srgbClr val="B3B3B3"/>
              </a:solidFill>
              <a:ea typeface="Calibri" panose="020F0502020204030204" pitchFamily="34" charset="0"/>
              <a:cs typeface="Calibri" panose="020F0502020204030204" pitchFamily="34" charset="0"/>
            </a:endParaRPr>
          </a:p>
        </p:txBody>
      </p:sp>
      <p:graphicFrame>
        <p:nvGraphicFramePr>
          <p:cNvPr id="16390" name="Chart 9"/>
          <p:cNvGraphicFramePr>
            <a:graphicFrameLocks/>
          </p:cNvGraphicFramePr>
          <p:nvPr/>
        </p:nvGraphicFramePr>
        <p:xfrm>
          <a:off x="254000" y="1219200"/>
          <a:ext cx="8636000" cy="4970463"/>
        </p:xfrm>
        <a:graphic>
          <a:graphicData uri="http://schemas.openxmlformats.org/presentationml/2006/ole">
            <mc:AlternateContent xmlns:mc="http://schemas.openxmlformats.org/markup-compatibility/2006">
              <mc:Choice xmlns:v="urn:schemas-microsoft-com:vml" Requires="v">
                <p:oleObj spid="_x0000_s75780" name="Chart" r:id="rId3" imgW="8644877" imgH="4980864" progId="Excel.Chart.8">
                  <p:embed/>
                </p:oleObj>
              </mc:Choice>
              <mc:Fallback>
                <p:oleObj name="Chart" r:id="rId3" imgW="8644877" imgH="498086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219200"/>
                        <a:ext cx="8636000" cy="497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bject 4"/>
          <p:cNvSpPr>
            <a:spLocks/>
          </p:cNvSpPr>
          <p:nvPr/>
        </p:nvSpPr>
        <p:spPr bwMode="auto">
          <a:xfrm>
            <a:off x="5760593" y="6231621"/>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5"/>
          <p:cNvSpPr>
            <a:spLocks/>
          </p:cNvSpPr>
          <p:nvPr/>
        </p:nvSpPr>
        <p:spPr bwMode="auto">
          <a:xfrm>
            <a:off x="3141218" y="6228446"/>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6"/>
          <p:cNvSpPr>
            <a:spLocks/>
          </p:cNvSpPr>
          <p:nvPr/>
        </p:nvSpPr>
        <p:spPr bwMode="auto">
          <a:xfrm>
            <a:off x="4449318" y="6228446"/>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7"/>
          <p:cNvSpPr>
            <a:spLocks/>
          </p:cNvSpPr>
          <p:nvPr/>
        </p:nvSpPr>
        <p:spPr bwMode="auto">
          <a:xfrm>
            <a:off x="7067105" y="6228446"/>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8"/>
          <p:cNvSpPr>
            <a:spLocks/>
          </p:cNvSpPr>
          <p:nvPr/>
        </p:nvSpPr>
        <p:spPr bwMode="auto">
          <a:xfrm>
            <a:off x="523430" y="6228446"/>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9"/>
          <p:cNvSpPr>
            <a:spLocks/>
          </p:cNvSpPr>
          <p:nvPr/>
        </p:nvSpPr>
        <p:spPr bwMode="auto">
          <a:xfrm>
            <a:off x="1833118" y="6228446"/>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16565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6275" y="2940050"/>
            <a:ext cx="4587875" cy="2946400"/>
          </a:xfrm>
        </p:spPr>
        <p:txBody>
          <a:bodyPr/>
          <a:lstStyle/>
          <a:p>
            <a:pPr fontAlgn="auto">
              <a:spcBef>
                <a:spcPts val="0"/>
              </a:spcBef>
              <a:spcAft>
                <a:spcPts val="0"/>
              </a:spcAft>
              <a:defRPr/>
            </a:pPr>
            <a:r>
              <a:rPr sz="6600">
                <a:solidFill>
                  <a:schemeClr val="tx1">
                    <a:lumMod val="75000"/>
                    <a:lumOff val="25000"/>
                  </a:schemeClr>
                </a:solidFill>
              </a:rPr>
              <a:t>01</a:t>
            </a:r>
          </a:p>
          <a:p>
            <a:pPr fontAlgn="auto">
              <a:spcBef>
                <a:spcPts val="0"/>
              </a:spcBef>
              <a:spcAft>
                <a:spcPts val="0"/>
              </a:spcAft>
              <a:defRPr/>
            </a:pPr>
            <a:r>
              <a:rPr sz="6600">
                <a:solidFill>
                  <a:schemeClr val="tx1">
                    <a:lumMod val="75000"/>
                    <a:lumOff val="25000"/>
                  </a:schemeClr>
                </a:solidFill>
              </a:rPr>
              <a:t>overview</a:t>
            </a:r>
          </a:p>
        </p:txBody>
      </p:sp>
      <p:cxnSp>
        <p:nvCxnSpPr>
          <p:cNvPr id="5" name="Straight Connector 4"/>
          <p:cNvCxnSpPr/>
          <p:nvPr/>
        </p:nvCxnSpPr>
        <p:spPr>
          <a:xfrm>
            <a:off x="5715000" y="2627313"/>
            <a:ext cx="0" cy="1828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796" name="Text Placeholder 4"/>
          <p:cNvSpPr>
            <a:spLocks noGrp="1"/>
          </p:cNvSpPr>
          <p:nvPr>
            <p:ph type="body" sz="quarter" idx="10"/>
          </p:nvPr>
        </p:nvSpPr>
        <p:spPr bwMode="auto">
          <a:xfrm>
            <a:off x="5919788" y="2816225"/>
            <a:ext cx="2733675" cy="1797050"/>
          </a:xfrm>
        </p:spPr>
        <p:txBody>
          <a:bodyPr wrap="square" numCol="1" anchor="t" anchorCtr="0" compatLnSpc="1">
            <a:prstTxWarp prst="textNoShape">
              <a:avLst/>
            </a:prstTxWarp>
          </a:bodyPr>
          <a:lstStyle/>
          <a:p>
            <a:pPr eaLnBrk="1" hangingPunct="1">
              <a:lnSpc>
                <a:spcPct val="100000"/>
              </a:lnSpc>
              <a:spcBef>
                <a:spcPct val="0"/>
              </a:spcBef>
              <a:spcAft>
                <a:spcPct val="0"/>
              </a:spcAft>
              <a:buFont typeface="Arial" panose="020B0604020202020204" pitchFamily="34" charset="0"/>
              <a:buNone/>
            </a:pPr>
            <a:r>
              <a:rPr altLang="en-US" sz="1600">
                <a:solidFill>
                  <a:srgbClr val="208B9C"/>
                </a:solidFill>
              </a:rPr>
              <a:t>Bernalillo County</a:t>
            </a:r>
          </a:p>
          <a:p>
            <a:pPr eaLnBrk="1" hangingPunct="1">
              <a:lnSpc>
                <a:spcPct val="100000"/>
              </a:lnSpc>
              <a:spcBef>
                <a:spcPct val="0"/>
              </a:spcBef>
              <a:spcAft>
                <a:spcPct val="0"/>
              </a:spcAft>
              <a:buFont typeface="Arial" panose="020B0604020202020204" pitchFamily="34" charset="0"/>
              <a:buNone/>
            </a:pPr>
            <a:endParaRPr altLang="en-US" sz="1600">
              <a:solidFill>
                <a:srgbClr val="208B9C"/>
              </a:solidFill>
            </a:endParaRPr>
          </a:p>
          <a:p>
            <a:pPr eaLnBrk="1" hangingPunct="1">
              <a:lnSpc>
                <a:spcPct val="100000"/>
              </a:lnSpc>
              <a:spcBef>
                <a:spcPct val="0"/>
              </a:spcBef>
              <a:spcAft>
                <a:spcPct val="0"/>
              </a:spcAft>
              <a:buFont typeface="Arial" panose="020B0604020202020204" pitchFamily="34" charset="0"/>
              <a:buNone/>
            </a:pPr>
            <a:r>
              <a:rPr altLang="en-US" sz="1600">
                <a:solidFill>
                  <a:srgbClr val="208B9C"/>
                </a:solidFill>
              </a:rPr>
              <a:t>Los Alamos County</a:t>
            </a:r>
          </a:p>
          <a:p>
            <a:pPr eaLnBrk="1" hangingPunct="1">
              <a:lnSpc>
                <a:spcPct val="100000"/>
              </a:lnSpc>
              <a:spcBef>
                <a:spcPct val="0"/>
              </a:spcBef>
              <a:spcAft>
                <a:spcPct val="0"/>
              </a:spcAft>
              <a:buFont typeface="Arial" panose="020B0604020202020204" pitchFamily="34" charset="0"/>
              <a:buNone/>
            </a:pPr>
            <a:endParaRPr altLang="en-US" sz="1600">
              <a:solidFill>
                <a:srgbClr val="208B9C"/>
              </a:solidFill>
            </a:endParaRPr>
          </a:p>
          <a:p>
            <a:pPr eaLnBrk="1" hangingPunct="1">
              <a:lnSpc>
                <a:spcPct val="100000"/>
              </a:lnSpc>
              <a:spcBef>
                <a:spcPct val="0"/>
              </a:spcBef>
              <a:spcAft>
                <a:spcPct val="0"/>
              </a:spcAft>
              <a:buFont typeface="Arial" panose="020B0604020202020204" pitchFamily="34" charset="0"/>
              <a:buNone/>
            </a:pPr>
            <a:r>
              <a:rPr altLang="en-US" sz="1600">
                <a:solidFill>
                  <a:srgbClr val="208B9C"/>
                </a:solidFill>
              </a:rPr>
              <a:t>Sandoval County</a:t>
            </a:r>
          </a:p>
        </p:txBody>
      </p:sp>
      <p:cxnSp>
        <p:nvCxnSpPr>
          <p:cNvPr id="7" name="Straight Connector 6"/>
          <p:cNvCxnSpPr/>
          <p:nvPr/>
        </p:nvCxnSpPr>
        <p:spPr>
          <a:xfrm>
            <a:off x="5919788" y="3203575"/>
            <a:ext cx="23002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19788" y="3703638"/>
            <a:ext cx="23002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71513" y="1338263"/>
          <a:ext cx="7764462" cy="4740279"/>
        </p:xfrm>
        <a:graphic>
          <a:graphicData uri="http://schemas.openxmlformats.org/drawingml/2006/table">
            <a:tbl>
              <a:tblPr/>
              <a:tblGrid>
                <a:gridCol w="3071812"/>
                <a:gridCol w="881063"/>
                <a:gridCol w="879475"/>
                <a:gridCol w="881062"/>
                <a:gridCol w="2051050"/>
              </a:tblGrid>
              <a:tr h="428625">
                <a:tc>
                  <a:txBody>
                    <a:bodyPr/>
                    <a:lstStyle>
                      <a:lvl1pPr marL="968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6838" marR="0" lvl="0" indent="0" algn="l" defTabSz="914400" rtl="0" eaLnBrk="1" fontAlgn="base" latinLnBrk="0" hangingPunct="1">
                        <a:lnSpc>
                          <a:spcPct val="100000"/>
                        </a:lnSpc>
                        <a:spcBef>
                          <a:spcPts val="7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Occupations</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10033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788"/>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Jobs 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100330"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90488" indent="222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22225" algn="l" defTabSz="914400" rtl="0" eaLnBrk="1" fontAlgn="base" latinLnBrk="0" hangingPunct="1">
                        <a:lnSpc>
                          <a:spcPct val="100000"/>
                        </a:lnSpc>
                        <a:spcBef>
                          <a:spcPts val="5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 Change,  2009-2015</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71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marL="169863" indent="-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69863" marR="0" lvl="0" indent="-69850" algn="l" defTabSz="914400" rtl="0" eaLnBrk="1" fontAlgn="base" latinLnBrk="0" hangingPunct="1">
                        <a:lnSpc>
                          <a:spcPct val="100000"/>
                        </a:lnSpc>
                        <a:spcBef>
                          <a:spcPts val="50"/>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Median Hr.  Earnings</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571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marL="3587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58775" marR="0" lvl="0" indent="0" algn="l" defTabSz="914400" rtl="0" eaLnBrk="1" fontAlgn="base" latinLnBrk="0" hangingPunct="1">
                        <a:lnSpc>
                          <a:spcPct val="100000"/>
                        </a:lnSpc>
                        <a:spcBef>
                          <a:spcPts val="825"/>
                        </a:spcBef>
                        <a:spcAft>
                          <a:spcPct val="0"/>
                        </a:spcAft>
                        <a:buClrTx/>
                        <a:buSzTx/>
                        <a:buFontTx/>
                        <a:buNone/>
                        <a:tabLst/>
                      </a:pPr>
                      <a:r>
                        <a:rPr kumimoji="0" lang="en-US" altLang="en-US" sz="1300" b="1" i="0" u="none" strike="noStrike" cap="none" normalizeH="0" baseline="0" smtClean="0">
                          <a:ln>
                            <a:noFill/>
                          </a:ln>
                          <a:solidFill>
                            <a:srgbClr val="208B9C"/>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rPr>
                        <a:t>Entry Level Education</a:t>
                      </a:r>
                      <a:endParaRPr kumimoji="0" lang="en-US" altLang="en-US" sz="1300" b="0" i="0" u="none" strike="noStrike" cap="none" normalizeH="0" baseline="0" smtClean="0">
                        <a:ln>
                          <a:noFill/>
                        </a:ln>
                        <a:solidFill>
                          <a:schemeClr val="tx1"/>
                        </a:solidFill>
                        <a:effectLst/>
                        <a:latin typeface="Franklin Gothic Demi Cond" panose="020B0706030402020204" pitchFamily="34" charset="0"/>
                        <a:ea typeface="Franklin Gothic Demi Cond" panose="020B0706030402020204" pitchFamily="34" charset="0"/>
                        <a:cs typeface="Franklin Gothic Demi Cond" panose="020B0706030402020204" pitchFamily="34" charset="0"/>
                      </a:endParaRPr>
                    </a:p>
                  </a:txBody>
                  <a:tcPr marL="0" marR="0" marT="104775" marB="0"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603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Roofers</a:t>
                      </a:r>
                    </a:p>
                  </a:txBody>
                  <a:tcPr marR="9525"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542</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-25%</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$14.25</a:t>
                      </a:r>
                    </a:p>
                  </a:txBody>
                  <a:tcPr marL="9525" marR="182880"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No formal educational credential</a:t>
                      </a:r>
                    </a:p>
                  </a:txBody>
                  <a:tcPr marL="9525" marR="9525" marT="9525" marB="0" anchor="ctr" horzOverflow="overflow">
                    <a:lnL>
                      <a:noFill/>
                    </a:lnL>
                    <a:lnR>
                      <a:noFill/>
                    </a:lnR>
                    <a:lnT w="12700"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Carpenters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370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$13.76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Construction Laborers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309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$13.18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No formal educational credential</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First-Line Supervisors of Construction Trades and Extraction Workers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$23.79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1841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Cabinetmakers and Bench Carpenters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$16.36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Sales Representatives, Wholesale and Manufacturing, Except Technical and Scientific Products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$19.47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603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Managers, All Other</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45%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$15.51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Bachelor's degree</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Secretaries and Administrative Assistants, Except Legal, Medical, and Executive</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$15.79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603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Team Assemblers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$12.61</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General and Operations Managers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$39.77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Bachelor's degree</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2603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Laborers and Freight, Stock, and Material Movers, Hand</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-23%</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$12.80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No formal educational credential</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254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Painters, Construction and Maintenance</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87</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$12.65</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No formal educational credential</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1841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Construction Managers</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80</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$25.09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Bachelor's degree</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857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Woodworking Machine Setters, Operators, and Tenders, Except Sawing</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72</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-19%</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$13.28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18415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Woodworkers, All Other</a:t>
                      </a:r>
                    </a:p>
                  </a:txBody>
                  <a:tcPr marR="9525"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68</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6%</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$10.64</a:t>
                      </a:r>
                    </a:p>
                  </a:txBody>
                  <a:tcPr marL="9525" marR="182880"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Franklin Gothic Book" panose="020B0503020102020204" pitchFamily="34" charset="0"/>
                        </a:rPr>
                        <a:t>High school diploma or equivalent</a:t>
                      </a:r>
                    </a:p>
                  </a:txBody>
                  <a:tcPr marL="9525" marR="9525" marT="9525" marB="0" anchor="ctr" horzOverflow="overflow">
                    <a:lnL>
                      <a:noFill/>
                    </a:lnL>
                    <a:lnR>
                      <a:noFill/>
                    </a:lnR>
                    <a:lnT w="3175"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7508" name="object 4"/>
          <p:cNvSpPr>
            <a:spLocks/>
          </p:cNvSpPr>
          <p:nvPr/>
        </p:nvSpPr>
        <p:spPr bwMode="auto">
          <a:xfrm>
            <a:off x="5922963" y="6254750"/>
            <a:ext cx="1228725" cy="0"/>
          </a:xfrm>
          <a:custGeom>
            <a:avLst/>
            <a:gdLst>
              <a:gd name="T0" fmla="*/ 0 w 1229995"/>
              <a:gd name="T1" fmla="*/ 1229867 w 1229995"/>
            </a:gdLst>
            <a:ahLst/>
            <a:cxnLst>
              <a:cxn ang="0">
                <a:pos x="T0" y="0"/>
              </a:cxn>
              <a:cxn ang="0">
                <a:pos x="T1" y="0"/>
              </a:cxn>
            </a:cxnLst>
            <a:rect l="0" t="0" r="r" b="b"/>
            <a:pathLst>
              <a:path w="1229995">
                <a:moveTo>
                  <a:pt x="0" y="0"/>
                </a:moveTo>
                <a:lnTo>
                  <a:pt x="1229867"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09" name="object 5"/>
          <p:cNvSpPr>
            <a:spLocks/>
          </p:cNvSpPr>
          <p:nvPr/>
        </p:nvSpPr>
        <p:spPr bwMode="auto">
          <a:xfrm>
            <a:off x="3303588" y="6251575"/>
            <a:ext cx="1228725" cy="0"/>
          </a:xfrm>
          <a:custGeom>
            <a:avLst/>
            <a:gdLst>
              <a:gd name="T0" fmla="*/ 0 w 1228725"/>
              <a:gd name="T1" fmla="*/ 1228343 w 1228725"/>
            </a:gdLst>
            <a:ahLst/>
            <a:cxnLst>
              <a:cxn ang="0">
                <a:pos x="T0" y="0"/>
              </a:cxn>
              <a:cxn ang="0">
                <a:pos x="T1" y="0"/>
              </a:cxn>
            </a:cxnLst>
            <a:rect l="0" t="0" r="r" b="b"/>
            <a:pathLst>
              <a:path w="1228725">
                <a:moveTo>
                  <a:pt x="0" y="0"/>
                </a:moveTo>
                <a:lnTo>
                  <a:pt x="1228343"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10" name="object 6"/>
          <p:cNvSpPr>
            <a:spLocks/>
          </p:cNvSpPr>
          <p:nvPr/>
        </p:nvSpPr>
        <p:spPr bwMode="auto">
          <a:xfrm>
            <a:off x="46116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11" name="object 7"/>
          <p:cNvSpPr>
            <a:spLocks/>
          </p:cNvSpPr>
          <p:nvPr/>
        </p:nvSpPr>
        <p:spPr bwMode="auto">
          <a:xfrm>
            <a:off x="7229475"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12" name="object 8"/>
          <p:cNvSpPr>
            <a:spLocks/>
          </p:cNvSpPr>
          <p:nvPr/>
        </p:nvSpPr>
        <p:spPr bwMode="auto">
          <a:xfrm>
            <a:off x="685800"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D1D3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13" name="object 9"/>
          <p:cNvSpPr>
            <a:spLocks/>
          </p:cNvSpPr>
          <p:nvPr/>
        </p:nvSpPr>
        <p:spPr bwMode="auto">
          <a:xfrm>
            <a:off x="1995488" y="6251575"/>
            <a:ext cx="1228725" cy="0"/>
          </a:xfrm>
          <a:custGeom>
            <a:avLst/>
            <a:gdLst>
              <a:gd name="T0" fmla="*/ 0 w 1228725"/>
              <a:gd name="T1" fmla="*/ 1228344 w 1228725"/>
            </a:gdLst>
            <a:ahLst/>
            <a:cxnLst>
              <a:cxn ang="0">
                <a:pos x="T0" y="0"/>
              </a:cxn>
              <a:cxn ang="0">
                <a:pos x="T1" y="0"/>
              </a:cxn>
            </a:cxnLst>
            <a:rect l="0" t="0" r="r" b="b"/>
            <a:pathLst>
              <a:path w="1228725">
                <a:moveTo>
                  <a:pt x="0" y="0"/>
                </a:moveTo>
                <a:lnTo>
                  <a:pt x="1228344" y="0"/>
                </a:lnTo>
              </a:path>
            </a:pathLst>
          </a:custGeom>
          <a:noFill/>
          <a:ln w="67056">
            <a:solidFill>
              <a:srgbClr val="208B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14" name="object 10"/>
          <p:cNvSpPr>
            <a:spLocks/>
          </p:cNvSpPr>
          <p:nvPr/>
        </p:nvSpPr>
        <p:spPr bwMode="auto">
          <a:xfrm>
            <a:off x="1995488" y="6165850"/>
            <a:ext cx="223837" cy="119063"/>
          </a:xfrm>
          <a:custGeom>
            <a:avLst/>
            <a:gdLst>
              <a:gd name="T0" fmla="*/ 112014 w 224155"/>
              <a:gd name="T1" fmla="*/ 0 h 119379"/>
              <a:gd name="T2" fmla="*/ 0 w 224155"/>
              <a:gd name="T3" fmla="*/ 118872 h 119379"/>
              <a:gd name="T4" fmla="*/ 224028 w 224155"/>
              <a:gd name="T5" fmla="*/ 118872 h 119379"/>
              <a:gd name="T6" fmla="*/ 112014 w 224155"/>
              <a:gd name="T7" fmla="*/ 0 h 119379"/>
            </a:gdLst>
            <a:ahLst/>
            <a:cxnLst>
              <a:cxn ang="0">
                <a:pos x="T0" y="T1"/>
              </a:cxn>
              <a:cxn ang="0">
                <a:pos x="T2" y="T3"/>
              </a:cxn>
              <a:cxn ang="0">
                <a:pos x="T4" y="T5"/>
              </a:cxn>
              <a:cxn ang="0">
                <a:pos x="T6" y="T7"/>
              </a:cxn>
            </a:cxnLst>
            <a:rect l="0" t="0" r="r" b="b"/>
            <a:pathLst>
              <a:path w="224155" h="119379">
                <a:moveTo>
                  <a:pt x="112014" y="0"/>
                </a:moveTo>
                <a:lnTo>
                  <a:pt x="0" y="118872"/>
                </a:lnTo>
                <a:lnTo>
                  <a:pt x="224028" y="118872"/>
                </a:lnTo>
                <a:lnTo>
                  <a:pt x="112014" y="0"/>
                </a:lnTo>
                <a:close/>
              </a:path>
            </a:pathLst>
          </a:custGeom>
          <a:solidFill>
            <a:srgbClr val="208B9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 name="object 11"/>
          <p:cNvSpPr txBox="1">
            <a:spLocks noGrp="1"/>
          </p:cNvSpPr>
          <p:nvPr>
            <p:ph type="title"/>
          </p:nvPr>
        </p:nvSpPr>
        <p:spPr>
          <a:xfrm>
            <a:off x="679450" y="401638"/>
            <a:ext cx="7458075" cy="835025"/>
          </a:xfrm>
        </p:spPr>
        <p:txBody>
          <a:bodyPr tIns="46355" rtlCol="0"/>
          <a:lstStyle/>
          <a:p>
            <a:pPr marL="12700" eaLnBrk="1" fontAlgn="auto" hangingPunct="1">
              <a:spcBef>
                <a:spcPts val="365"/>
              </a:spcBef>
              <a:spcAft>
                <a:spcPts val="0"/>
              </a:spcAft>
              <a:defRPr/>
            </a:pPr>
            <a:r>
              <a:rPr sz="1700" spc="-25" dirty="0">
                <a:solidFill>
                  <a:srgbClr val="208B9C"/>
                </a:solidFill>
                <a:latin typeface="Franklin Gothic Demi Cond" panose="020B0706030402020204" pitchFamily="34" charset="0"/>
              </a:rPr>
              <a:t>Top</a:t>
            </a:r>
            <a:r>
              <a:rPr sz="1700" spc="-10" dirty="0">
                <a:solidFill>
                  <a:srgbClr val="208B9C"/>
                </a:solidFill>
                <a:latin typeface="Franklin Gothic Demi Cond" panose="020B0706030402020204" pitchFamily="34" charset="0"/>
              </a:rPr>
              <a:t> </a:t>
            </a:r>
            <a:r>
              <a:rPr sz="1700" spc="-5" dirty="0">
                <a:solidFill>
                  <a:srgbClr val="208B9C"/>
                </a:solidFill>
                <a:latin typeface="Franklin Gothic Demi Cond" panose="020B0706030402020204" pitchFamily="34" charset="0"/>
              </a:rPr>
              <a:t>Occupations</a:t>
            </a:r>
            <a:r>
              <a:rPr spc="-5" dirty="0"/>
              <a:t/>
            </a:r>
            <a:br>
              <a:rPr spc="-5" dirty="0"/>
            </a:br>
            <a:r>
              <a:rPr lang="en-US" sz="3000" b="0" spc="-5" dirty="0">
                <a:solidFill>
                  <a:srgbClr val="3E3E3E"/>
                </a:solidFill>
                <a:latin typeface="Franklin Gothic Book"/>
                <a:cs typeface="Franklin Gothic Book"/>
              </a:rPr>
              <a:t>Forest and Wood Products</a:t>
            </a:r>
            <a:endParaRPr sz="3000" dirty="0">
              <a:latin typeface="Franklin Gothic Book"/>
              <a:cs typeface="Franklin Gothic Book"/>
            </a:endParaRPr>
          </a:p>
        </p:txBody>
      </p:sp>
      <p:sp>
        <p:nvSpPr>
          <p:cNvPr id="12" name="object 12"/>
          <p:cNvSpPr txBox="1"/>
          <p:nvPr/>
        </p:nvSpPr>
        <p:spPr>
          <a:xfrm>
            <a:off x="665163" y="6281738"/>
            <a:ext cx="4267200" cy="358775"/>
          </a:xfrm>
          <a:prstGeom prst="rect">
            <a:avLst/>
          </a:prstGeom>
        </p:spPr>
        <p:txBody>
          <a:bodyPr lIns="0" tIns="0" rIns="0" bIns="0">
            <a:spAutoFit/>
          </a:bodyPr>
          <a:lstStyle/>
          <a:p>
            <a:pPr marL="1328420" eaLnBrk="1" fontAlgn="auto" hangingPunct="1">
              <a:lnSpc>
                <a:spcPts val="1550"/>
              </a:lnSpc>
              <a:spcBef>
                <a:spcPts val="0"/>
              </a:spcBef>
              <a:spcAft>
                <a:spcPts val="0"/>
              </a:spcAft>
              <a:defRPr/>
            </a:pPr>
            <a:r>
              <a:rPr sz="1300" b="1" spc="-5" dirty="0">
                <a:solidFill>
                  <a:srgbClr val="208B9C"/>
                </a:solidFill>
                <a:latin typeface="Franklin Gothic Demi Cond"/>
                <a:cs typeface="Franklin Gothic Demi Cond"/>
              </a:rPr>
              <a:t>section</a:t>
            </a:r>
            <a:r>
              <a:rPr sz="1300" b="1" dirty="0">
                <a:solidFill>
                  <a:srgbClr val="208B9C"/>
                </a:solidFill>
                <a:latin typeface="Franklin Gothic Demi Cond"/>
                <a:cs typeface="Franklin Gothic Demi Cond"/>
              </a:rPr>
              <a:t> </a:t>
            </a:r>
            <a:r>
              <a:rPr sz="1300" b="1" spc="-10" dirty="0">
                <a:solidFill>
                  <a:srgbClr val="208B9C"/>
                </a:solidFill>
                <a:latin typeface="Franklin Gothic Demi Cond"/>
                <a:cs typeface="Franklin Gothic Demi Cond"/>
              </a:rPr>
              <a:t>02</a:t>
            </a:r>
            <a:endParaRPr sz="1300" dirty="0">
              <a:latin typeface="Franklin Gothic Demi Cond"/>
              <a:cs typeface="Franklin Gothic Demi Cond"/>
            </a:endParaRPr>
          </a:p>
          <a:p>
            <a:pPr marL="12700" eaLnBrk="1" fontAlgn="auto" hangingPunct="1">
              <a:spcBef>
                <a:spcPts val="204"/>
              </a:spcBef>
              <a:spcAft>
                <a:spcPts val="0"/>
              </a:spcAft>
              <a:defRPr/>
            </a:pPr>
            <a:r>
              <a:rPr sz="800" spc="-5" dirty="0">
                <a:solidFill>
                  <a:srgbClr val="808080"/>
                </a:solidFill>
                <a:latin typeface="Franklin Gothic Book"/>
                <a:cs typeface="Franklin Gothic Book"/>
              </a:rPr>
              <a:t>Source:</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EMSI</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Class</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of</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Worker</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2017.3</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(QCEW,</a:t>
            </a:r>
            <a:r>
              <a:rPr sz="800" spc="-35" dirty="0">
                <a:solidFill>
                  <a:srgbClr val="808080"/>
                </a:solidFill>
                <a:latin typeface="Franklin Gothic Book"/>
                <a:cs typeface="Franklin Gothic Book"/>
              </a:rPr>
              <a:t> </a:t>
            </a:r>
            <a:r>
              <a:rPr sz="800" spc="-5" dirty="0">
                <a:solidFill>
                  <a:srgbClr val="808080"/>
                </a:solidFill>
                <a:latin typeface="Franklin Gothic Book"/>
                <a:cs typeface="Franklin Gothic Book"/>
              </a:rPr>
              <a:t>non</a:t>
            </a:r>
            <a:r>
              <a:rPr sz="800" spc="90" dirty="0">
                <a:solidFill>
                  <a:srgbClr val="808080"/>
                </a:solidFill>
                <a:latin typeface="Franklin Gothic Book"/>
                <a:cs typeface="Franklin Gothic Book"/>
              </a:rPr>
              <a:t> </a:t>
            </a:r>
            <a:r>
              <a:rPr sz="800" dirty="0">
                <a:solidFill>
                  <a:srgbClr val="808080"/>
                </a:solidFill>
                <a:latin typeface="Franklin Gothic Book"/>
                <a:cs typeface="Franklin Gothic Book"/>
              </a:rPr>
              <a:t>-QCEW,</a:t>
            </a:r>
            <a:r>
              <a:rPr sz="800" spc="-25" dirty="0">
                <a:solidFill>
                  <a:srgbClr val="808080"/>
                </a:solidFill>
                <a:latin typeface="Franklin Gothic Book"/>
                <a:cs typeface="Franklin Gothic Book"/>
              </a:rPr>
              <a:t> </a:t>
            </a:r>
            <a:r>
              <a:rPr sz="800" dirty="0">
                <a:solidFill>
                  <a:srgbClr val="808080"/>
                </a:solidFill>
                <a:latin typeface="Franklin Gothic Book"/>
                <a:cs typeface="Franklin Gothic Book"/>
              </a:rPr>
              <a:t>self-employed</a:t>
            </a:r>
            <a:r>
              <a:rPr sz="800" spc="-45" dirty="0">
                <a:solidFill>
                  <a:srgbClr val="808080"/>
                </a:solidFill>
                <a:latin typeface="Franklin Gothic Book"/>
                <a:cs typeface="Franklin Gothic Book"/>
              </a:rPr>
              <a:t> </a:t>
            </a:r>
            <a:r>
              <a:rPr sz="800" spc="-5" dirty="0">
                <a:solidFill>
                  <a:srgbClr val="808080"/>
                </a:solidFill>
                <a:latin typeface="Franklin Gothic Book"/>
                <a:cs typeface="Franklin Gothic Book"/>
              </a:rPr>
              <a:t>and</a:t>
            </a:r>
            <a:r>
              <a:rPr sz="800" dirty="0">
                <a:solidFill>
                  <a:srgbClr val="808080"/>
                </a:solidFill>
                <a:latin typeface="Franklin Gothic Book"/>
                <a:cs typeface="Franklin Gothic Book"/>
              </a:rPr>
              <a:t> extended</a:t>
            </a:r>
            <a:r>
              <a:rPr sz="800" spc="-30" dirty="0">
                <a:solidFill>
                  <a:srgbClr val="808080"/>
                </a:solidFill>
                <a:latin typeface="Franklin Gothic Book"/>
                <a:cs typeface="Franklin Gothic Book"/>
              </a:rPr>
              <a:t> </a:t>
            </a:r>
            <a:r>
              <a:rPr sz="800" spc="-5" dirty="0">
                <a:solidFill>
                  <a:srgbClr val="808080"/>
                </a:solidFill>
                <a:latin typeface="Franklin Gothic Book"/>
                <a:cs typeface="Franklin Gothic Book"/>
              </a:rPr>
              <a:t>proprietors).</a:t>
            </a:r>
            <a:endParaRPr sz="800" dirty="0">
              <a:latin typeface="Franklin Gothic Book"/>
              <a:cs typeface="Franklin Gothic Book"/>
            </a:endParaRPr>
          </a:p>
        </p:txBody>
      </p:sp>
      <p:sp>
        <p:nvSpPr>
          <p:cNvPr id="17517" name="object 13"/>
          <p:cNvSpPr txBox="1">
            <a:spLocks noChangeArrowheads="1"/>
          </p:cNvSpPr>
          <p:nvPr/>
        </p:nvSpPr>
        <p:spPr bwMode="auto">
          <a:xfrm>
            <a:off x="8340725" y="6594475"/>
            <a:ext cx="1301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863"/>
              </a:lnSpc>
            </a:pPr>
            <a:r>
              <a:rPr lang="en-US" altLang="en-US" sz="800">
                <a:solidFill>
                  <a:srgbClr val="B3B3B3"/>
                </a:solidFill>
                <a:ea typeface="Calibri" panose="020F0502020204030204" pitchFamily="34" charset="0"/>
                <a:cs typeface="Calibri" panose="020F0502020204030204" pitchFamily="34" charset="0"/>
              </a:rPr>
              <a:t>12</a:t>
            </a:r>
            <a:endParaRPr lang="en-US" altLang="en-US" sz="80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648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4675" y="2940050"/>
            <a:ext cx="4872038" cy="2946400"/>
          </a:xfrm>
        </p:spPr>
        <p:txBody>
          <a:bodyPr rtlCol="0">
            <a:normAutofit/>
          </a:bodyPr>
          <a:lstStyle/>
          <a:p>
            <a:pPr fontAlgn="auto">
              <a:spcBef>
                <a:spcPts val="0"/>
              </a:spcBef>
              <a:spcAft>
                <a:spcPts val="0"/>
              </a:spcAft>
              <a:defRPr/>
            </a:pPr>
            <a:r>
              <a:rPr sz="6600">
                <a:solidFill>
                  <a:schemeClr val="tx1">
                    <a:lumMod val="75000"/>
                    <a:lumOff val="25000"/>
                  </a:schemeClr>
                </a:solidFill>
                <a:latin typeface="Franklin Gothic Book" panose="020B0503020102020204" pitchFamily="34" charset="0"/>
              </a:rPr>
              <a:t>03</a:t>
            </a:r>
          </a:p>
          <a:p>
            <a:pPr fontAlgn="auto">
              <a:spcBef>
                <a:spcPts val="0"/>
              </a:spcBef>
              <a:spcAft>
                <a:spcPts val="0"/>
              </a:spcAft>
              <a:defRPr/>
            </a:pPr>
            <a:r>
              <a:rPr sz="6600">
                <a:solidFill>
                  <a:schemeClr val="tx1">
                    <a:lumMod val="75000"/>
                    <a:lumOff val="25000"/>
                  </a:schemeClr>
                </a:solidFill>
                <a:latin typeface="Franklin Gothic Book" panose="020B0503020102020204" pitchFamily="34" charset="0"/>
              </a:rPr>
              <a:t>Cluster Comparisons </a:t>
            </a:r>
          </a:p>
        </p:txBody>
      </p:sp>
      <p:sp>
        <p:nvSpPr>
          <p:cNvPr id="13" name="Text Placeholder 4"/>
          <p:cNvSpPr txBox="1">
            <a:spLocks/>
          </p:cNvSpPr>
          <p:nvPr/>
        </p:nvSpPr>
        <p:spPr bwMode="auto">
          <a:xfrm>
            <a:off x="5818185" y="2879161"/>
            <a:ext cx="262096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0"/>
              </a:spcAft>
              <a:buFont typeface="Arial" panose="020B0604020202020204" pitchFamily="34" charset="0"/>
              <a:buChar char="•"/>
              <a:defRPr lang="en-US" sz="1700" kern="1200" dirty="0" smtClean="0">
                <a:solidFill>
                  <a:schemeClr val="accent1"/>
                </a:solidFill>
                <a:latin typeface="Franklin Gothic Demi Cond" panose="020B0706030402020204" pitchFamily="34" charset="0"/>
                <a:ea typeface="+mn-ea"/>
                <a:cs typeface="+mn-cs"/>
              </a:defRPr>
            </a:lvl1pPr>
            <a:lvl2pPr marL="0" indent="0" algn="l" rtl="0" eaLnBrk="0" fontAlgn="base" hangingPunct="0">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rtl="0" eaLnBrk="0" fontAlgn="base" hangingPunct="0">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rtl="0" eaLnBrk="0" fontAlgn="base" hangingPunct="0">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rtl="0" eaLnBrk="0" fontAlgn="base" hangingPunct="0">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Bef>
                <a:spcPct val="0"/>
              </a:spcBef>
              <a:spcAft>
                <a:spcPct val="0"/>
              </a:spcAft>
              <a:buFont typeface="Arial" panose="020B0604020202020204" pitchFamily="34" charset="0"/>
              <a:buNone/>
            </a:pPr>
            <a:r>
              <a:rPr altLang="en-US" sz="1600">
                <a:solidFill>
                  <a:srgbClr val="208B9C"/>
                </a:solidFill>
              </a:rPr>
              <a:t>Agribusiness, Food Processing and Technology</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r>
              <a:rPr altLang="en-US" sz="1600">
                <a:solidFill>
                  <a:srgbClr val="208B9C"/>
                </a:solidFill>
              </a:rPr>
              <a:t>Arts, Entertainment, Recreation and Visitor Industries</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r>
              <a:rPr altLang="en-US" sz="1600">
                <a:solidFill>
                  <a:srgbClr val="208B9C"/>
                </a:solidFill>
              </a:rPr>
              <a:t>Biomedical/Biotechnical (Life Science)</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endParaRPr altLang="en-US" sz="1600">
              <a:solidFill>
                <a:srgbClr val="208B9C"/>
              </a:solidFill>
            </a:endParaRPr>
          </a:p>
        </p:txBody>
      </p:sp>
      <p:cxnSp>
        <p:nvCxnSpPr>
          <p:cNvPr id="14" name="Straight Connector 13"/>
          <p:cNvCxnSpPr/>
          <p:nvPr/>
        </p:nvCxnSpPr>
        <p:spPr>
          <a:xfrm>
            <a:off x="5894385" y="3529372"/>
            <a:ext cx="2138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94385" y="4470091"/>
            <a:ext cx="2138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17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Placeholder 6"/>
          <p:cNvSpPr txBox="1">
            <a:spLocks/>
          </p:cNvSpPr>
          <p:nvPr/>
        </p:nvSpPr>
        <p:spPr bwMode="auto">
          <a:xfrm>
            <a:off x="1854200" y="6551613"/>
            <a:ext cx="64373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120000"/>
              </a:lnSpc>
              <a:spcBef>
                <a:spcPts val="600"/>
              </a:spcBef>
              <a:spcAft>
                <a:spcPts val="1200"/>
              </a:spcAft>
              <a:buFont typeface="Arial" panose="020B0604020202020204" pitchFamily="34" charset="0"/>
              <a:buChar char="​"/>
            </a:pPr>
            <a:r>
              <a:rPr lang="en-US" altLang="en-US" sz="800" dirty="0">
                <a:solidFill>
                  <a:srgbClr val="404040"/>
                </a:solidFill>
                <a:latin typeface="Franklin Gothic Book" panose="020B0503020102020204" pitchFamily="34" charset="0"/>
              </a:rPr>
              <a:t>Source: EMSI </a:t>
            </a:r>
            <a:r>
              <a:rPr lang="en-US" altLang="en-US" sz="800" dirty="0" smtClean="0">
                <a:solidFill>
                  <a:srgbClr val="404040"/>
                </a:solidFill>
                <a:latin typeface="Franklin Gothic Book" panose="020B0503020102020204" pitchFamily="34" charset="0"/>
              </a:rPr>
              <a:t>2016.4 </a:t>
            </a:r>
            <a:r>
              <a:rPr lang="en-US" altLang="en-US" sz="800" dirty="0">
                <a:solidFill>
                  <a:srgbClr val="404040"/>
                </a:solidFill>
                <a:latin typeface="Franklin Gothic Book" panose="020B0503020102020204" pitchFamily="34" charset="0"/>
              </a:rPr>
              <a:t>(QCEW Employees, Non-QCEW Employees, Self-Employed, and Extended Proprietors); Industry cluster definitions by PCRD</a:t>
            </a:r>
          </a:p>
        </p:txBody>
      </p:sp>
      <p:sp>
        <p:nvSpPr>
          <p:cNvPr id="98308"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09"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0"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a:defRPr/>
            </a:pPr>
            <a:endParaRPr lang="en-US" dirty="0">
              <a:solidFill>
                <a:prstClr val="black"/>
              </a:solidFill>
            </a:endParaRPr>
          </a:p>
        </p:txBody>
      </p:sp>
      <p:sp>
        <p:nvSpPr>
          <p:cNvPr id="98312"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3"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34" name="Group 33"/>
          <p:cNvGrpSpPr/>
          <p:nvPr/>
        </p:nvGrpSpPr>
        <p:grpSpPr>
          <a:xfrm>
            <a:off x="3303446" y="6165851"/>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a:defRPr/>
              </a:pPr>
              <a:endParaRPr lang="en-US" dirty="0">
                <a:solidFill>
                  <a:prstClr val="black"/>
                </a:solidFill>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a:defRPr/>
              </a:pPr>
              <a:endParaRPr lang="en-US" dirty="0">
                <a:solidFill>
                  <a:prstClr val="black"/>
                </a:solidFill>
              </a:endParaRPr>
            </a:p>
          </p:txBody>
        </p:sp>
      </p:grpSp>
      <p:sp>
        <p:nvSpPr>
          <p:cNvPr id="98315" name="TextBox 56"/>
          <p:cNvSpPr txBox="1">
            <a:spLocks noChangeArrowheads="1"/>
          </p:cNvSpPr>
          <p:nvPr/>
        </p:nvSpPr>
        <p:spPr bwMode="auto">
          <a:xfrm>
            <a:off x="3303588" y="63230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300">
                <a:solidFill>
                  <a:srgbClr val="208B9C"/>
                </a:solidFill>
                <a:latin typeface="Franklin Gothic Demi Cond" panose="020B0706030402020204" pitchFamily="34" charset="0"/>
              </a:rPr>
              <a:t>section 03</a:t>
            </a:r>
          </a:p>
        </p:txBody>
      </p:sp>
      <p:sp>
        <p:nvSpPr>
          <p:cNvPr id="98316"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6"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dirty="0">
                <a:solidFill>
                  <a:srgbClr val="208B9C"/>
                </a:solidFill>
              </a:rPr>
              <a:t>Agribusiness, Food Processing and Technology</a:t>
            </a:r>
            <a:endParaRPr lang="en-US" altLang="en-US" sz="1800" dirty="0" smtClean="0">
              <a:solidFill>
                <a:srgbClr val="208B9C"/>
              </a:solidFill>
            </a:endParaRPr>
          </a:p>
        </p:txBody>
      </p:sp>
      <p:sp>
        <p:nvSpPr>
          <p:cNvPr id="38" name="Rectangle 37"/>
          <p:cNvSpPr/>
          <p:nvPr/>
        </p:nvSpPr>
        <p:spPr>
          <a:xfrm>
            <a:off x="625952" y="733371"/>
            <a:ext cx="4446904" cy="1015663"/>
          </a:xfrm>
          <a:prstGeom prst="rect">
            <a:avLst/>
          </a:prstGeom>
        </p:spPr>
        <p:txBody>
          <a:bodyPr wrap="square">
            <a:spAutoFit/>
          </a:bodyPr>
          <a:lstStyle/>
          <a:p>
            <a:pPr fontAlgn="base">
              <a:spcBef>
                <a:spcPct val="0"/>
              </a:spcBef>
              <a:spcAft>
                <a:spcPct val="0"/>
              </a:spcAft>
            </a:pPr>
            <a:r>
              <a:rPr lang="en-US" altLang="en-US" sz="3000" dirty="0">
                <a:solidFill>
                  <a:prstClr val="black">
                    <a:lumMod val="75000"/>
                    <a:lumOff val="25000"/>
                  </a:prstClr>
                </a:solidFill>
                <a:latin typeface="Franklin Gothic Book" panose="020B0503020102020204" pitchFamily="34" charset="0"/>
              </a:rPr>
              <a:t>Contribution by Counties (Jobs, 2015)</a:t>
            </a:r>
          </a:p>
        </p:txBody>
      </p:sp>
      <p:pic>
        <p:nvPicPr>
          <p:cNvPr id="32" name="Picture 7"/>
          <p:cNvPicPr>
            <a:picLocks noChangeAspect="1"/>
          </p:cNvPicPr>
          <p:nvPr/>
        </p:nvPicPr>
        <p:blipFill>
          <a:blip r:embed="rId3">
            <a:extLst>
              <a:ext uri="{28A0092B-C50C-407E-A947-70E740481C1C}">
                <a14:useLocalDpi xmlns:a14="http://schemas.microsoft.com/office/drawing/2010/main" val="0"/>
              </a:ext>
            </a:extLst>
          </a:blip>
          <a:srcRect l="11699" r="11932"/>
          <a:stretch>
            <a:fillRect/>
          </a:stretch>
        </p:blipFill>
        <p:spPr bwMode="auto">
          <a:xfrm>
            <a:off x="4802224" y="1558925"/>
            <a:ext cx="387502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6676499" y="3368901"/>
            <a:ext cx="71045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1,007</a:t>
            </a:r>
          </a:p>
        </p:txBody>
      </p:sp>
      <p:sp>
        <p:nvSpPr>
          <p:cNvPr id="41" name="TextBox 40"/>
          <p:cNvSpPr txBox="1"/>
          <p:nvPr/>
        </p:nvSpPr>
        <p:spPr>
          <a:xfrm>
            <a:off x="6874249" y="5310634"/>
            <a:ext cx="71045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3,710</a:t>
            </a:r>
          </a:p>
        </p:txBody>
      </p:sp>
      <p:sp>
        <p:nvSpPr>
          <p:cNvPr id="42" name="TextBox 41"/>
          <p:cNvSpPr txBox="1"/>
          <p:nvPr/>
        </p:nvSpPr>
        <p:spPr>
          <a:xfrm>
            <a:off x="8022547" y="2780219"/>
            <a:ext cx="418704"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27</a:t>
            </a:r>
          </a:p>
        </p:txBody>
      </p:sp>
    </p:spTree>
    <p:extLst>
      <p:ext uri="{BB962C8B-B14F-4D97-AF65-F5344CB8AC3E}">
        <p14:creationId xmlns:p14="http://schemas.microsoft.com/office/powerpoint/2010/main" val="3703635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Placeholder 6"/>
          <p:cNvSpPr txBox="1">
            <a:spLocks/>
          </p:cNvSpPr>
          <p:nvPr/>
        </p:nvSpPr>
        <p:spPr bwMode="auto">
          <a:xfrm>
            <a:off x="1854200" y="6551613"/>
            <a:ext cx="64373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120000"/>
              </a:lnSpc>
              <a:spcBef>
                <a:spcPts val="600"/>
              </a:spcBef>
              <a:spcAft>
                <a:spcPts val="1200"/>
              </a:spcAft>
              <a:buFont typeface="Arial" panose="020B0604020202020204" pitchFamily="34" charset="0"/>
              <a:buChar char="​"/>
            </a:pPr>
            <a:r>
              <a:rPr lang="en-US" altLang="en-US" sz="800" dirty="0">
                <a:solidFill>
                  <a:srgbClr val="404040"/>
                </a:solidFill>
                <a:latin typeface="Franklin Gothic Book" panose="020B0503020102020204" pitchFamily="34" charset="0"/>
              </a:rPr>
              <a:t>Source: EMSI </a:t>
            </a:r>
            <a:r>
              <a:rPr lang="en-US" altLang="en-US" sz="800" dirty="0" smtClean="0">
                <a:solidFill>
                  <a:srgbClr val="404040"/>
                </a:solidFill>
                <a:latin typeface="Franklin Gothic Book" panose="020B0503020102020204" pitchFamily="34" charset="0"/>
              </a:rPr>
              <a:t>2016.4 </a:t>
            </a:r>
            <a:r>
              <a:rPr lang="en-US" altLang="en-US" sz="800" dirty="0">
                <a:solidFill>
                  <a:srgbClr val="404040"/>
                </a:solidFill>
                <a:latin typeface="Franklin Gothic Book" panose="020B0503020102020204" pitchFamily="34" charset="0"/>
              </a:rPr>
              <a:t>(QCEW Employees, Non-QCEW Employees, Self-Employed, and Extended Proprietors); Industry cluster definitions by PCRD</a:t>
            </a:r>
          </a:p>
        </p:txBody>
      </p:sp>
      <p:sp>
        <p:nvSpPr>
          <p:cNvPr id="98308"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09"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0"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a:defRPr/>
            </a:pPr>
            <a:endParaRPr lang="en-US" dirty="0">
              <a:solidFill>
                <a:prstClr val="black"/>
              </a:solidFill>
            </a:endParaRPr>
          </a:p>
        </p:txBody>
      </p:sp>
      <p:sp>
        <p:nvSpPr>
          <p:cNvPr id="98312"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3"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34" name="Group 33"/>
          <p:cNvGrpSpPr/>
          <p:nvPr/>
        </p:nvGrpSpPr>
        <p:grpSpPr>
          <a:xfrm>
            <a:off x="3303446" y="6165851"/>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a:defRPr/>
              </a:pPr>
              <a:endParaRPr lang="en-US" dirty="0">
                <a:solidFill>
                  <a:prstClr val="black"/>
                </a:solidFill>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a:defRPr/>
              </a:pPr>
              <a:endParaRPr lang="en-US" dirty="0">
                <a:solidFill>
                  <a:prstClr val="black"/>
                </a:solidFill>
              </a:endParaRPr>
            </a:p>
          </p:txBody>
        </p:sp>
      </p:grpSp>
      <p:sp>
        <p:nvSpPr>
          <p:cNvPr id="98315" name="TextBox 56"/>
          <p:cNvSpPr txBox="1">
            <a:spLocks noChangeArrowheads="1"/>
          </p:cNvSpPr>
          <p:nvPr/>
        </p:nvSpPr>
        <p:spPr bwMode="auto">
          <a:xfrm>
            <a:off x="3303588" y="63230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300">
                <a:solidFill>
                  <a:srgbClr val="208B9C"/>
                </a:solidFill>
                <a:latin typeface="Franklin Gothic Demi Cond" panose="020B0706030402020204" pitchFamily="34" charset="0"/>
              </a:rPr>
              <a:t>section 03</a:t>
            </a:r>
          </a:p>
        </p:txBody>
      </p:sp>
      <p:sp>
        <p:nvSpPr>
          <p:cNvPr id="98316"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6"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dirty="0">
                <a:solidFill>
                  <a:srgbClr val="208B9C"/>
                </a:solidFill>
              </a:rPr>
              <a:t>Arts, Entertainment, Recreation and Visitor Industries</a:t>
            </a:r>
            <a:endParaRPr lang="en-US" altLang="en-US" sz="1800" dirty="0" smtClean="0">
              <a:solidFill>
                <a:srgbClr val="208B9C"/>
              </a:solidFill>
            </a:endParaRPr>
          </a:p>
        </p:txBody>
      </p:sp>
      <p:sp>
        <p:nvSpPr>
          <p:cNvPr id="38" name="Rectangle 37"/>
          <p:cNvSpPr/>
          <p:nvPr/>
        </p:nvSpPr>
        <p:spPr>
          <a:xfrm>
            <a:off x="625953" y="733372"/>
            <a:ext cx="4594117" cy="1015663"/>
          </a:xfrm>
          <a:prstGeom prst="rect">
            <a:avLst/>
          </a:prstGeom>
        </p:spPr>
        <p:txBody>
          <a:bodyPr wrap="square">
            <a:spAutoFit/>
          </a:bodyPr>
          <a:lstStyle/>
          <a:p>
            <a:pPr fontAlgn="base">
              <a:spcBef>
                <a:spcPct val="0"/>
              </a:spcBef>
              <a:spcAft>
                <a:spcPct val="0"/>
              </a:spcAft>
            </a:pPr>
            <a:r>
              <a:rPr lang="en-US" altLang="en-US" sz="3000" dirty="0">
                <a:solidFill>
                  <a:prstClr val="black">
                    <a:lumMod val="75000"/>
                    <a:lumOff val="25000"/>
                  </a:prstClr>
                </a:solidFill>
                <a:latin typeface="Franklin Gothic Book" panose="020B0503020102020204" pitchFamily="34" charset="0"/>
              </a:rPr>
              <a:t>Contribution by Counties (Jobs, 2015)</a:t>
            </a:r>
          </a:p>
        </p:txBody>
      </p:sp>
      <p:pic>
        <p:nvPicPr>
          <p:cNvPr id="30" name="Picture 7"/>
          <p:cNvPicPr>
            <a:picLocks noChangeAspect="1"/>
          </p:cNvPicPr>
          <p:nvPr/>
        </p:nvPicPr>
        <p:blipFill>
          <a:blip r:embed="rId3">
            <a:extLst>
              <a:ext uri="{28A0092B-C50C-407E-A947-70E740481C1C}">
                <a14:useLocalDpi xmlns:a14="http://schemas.microsoft.com/office/drawing/2010/main" val="0"/>
              </a:ext>
            </a:extLst>
          </a:blip>
          <a:srcRect l="11699" r="11932"/>
          <a:stretch>
            <a:fillRect/>
          </a:stretch>
        </p:blipFill>
        <p:spPr bwMode="auto">
          <a:xfrm>
            <a:off x="4802224" y="1558925"/>
            <a:ext cx="387502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6676499" y="3368901"/>
            <a:ext cx="71045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2,224</a:t>
            </a:r>
          </a:p>
        </p:txBody>
      </p:sp>
      <p:sp>
        <p:nvSpPr>
          <p:cNvPr id="33" name="TextBox 32"/>
          <p:cNvSpPr txBox="1"/>
          <p:nvPr/>
        </p:nvSpPr>
        <p:spPr>
          <a:xfrm>
            <a:off x="6874249" y="5310634"/>
            <a:ext cx="82747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17,119</a:t>
            </a:r>
          </a:p>
        </p:txBody>
      </p:sp>
      <p:sp>
        <p:nvSpPr>
          <p:cNvPr id="37" name="TextBox 36"/>
          <p:cNvSpPr txBox="1"/>
          <p:nvPr/>
        </p:nvSpPr>
        <p:spPr>
          <a:xfrm>
            <a:off x="8022547" y="2780219"/>
            <a:ext cx="535724"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394</a:t>
            </a:r>
          </a:p>
        </p:txBody>
      </p:sp>
    </p:spTree>
    <p:extLst>
      <p:ext uri="{BB962C8B-B14F-4D97-AF65-F5344CB8AC3E}">
        <p14:creationId xmlns:p14="http://schemas.microsoft.com/office/powerpoint/2010/main" val="726893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Placeholder 6"/>
          <p:cNvSpPr txBox="1">
            <a:spLocks/>
          </p:cNvSpPr>
          <p:nvPr/>
        </p:nvSpPr>
        <p:spPr bwMode="auto">
          <a:xfrm>
            <a:off x="1854200" y="6551613"/>
            <a:ext cx="64373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120000"/>
              </a:lnSpc>
              <a:spcBef>
                <a:spcPts val="600"/>
              </a:spcBef>
              <a:spcAft>
                <a:spcPts val="1200"/>
              </a:spcAft>
              <a:buFont typeface="Arial" panose="020B0604020202020204" pitchFamily="34" charset="0"/>
              <a:buChar char="​"/>
            </a:pPr>
            <a:r>
              <a:rPr lang="en-US" altLang="en-US" sz="800" dirty="0">
                <a:solidFill>
                  <a:srgbClr val="404040"/>
                </a:solidFill>
                <a:latin typeface="Franklin Gothic Book" panose="020B0503020102020204" pitchFamily="34" charset="0"/>
              </a:rPr>
              <a:t>Source: EMSI </a:t>
            </a:r>
            <a:r>
              <a:rPr lang="en-US" altLang="en-US" sz="800" dirty="0" smtClean="0">
                <a:solidFill>
                  <a:srgbClr val="404040"/>
                </a:solidFill>
                <a:latin typeface="Franklin Gothic Book" panose="020B0503020102020204" pitchFamily="34" charset="0"/>
              </a:rPr>
              <a:t>2016.4 </a:t>
            </a:r>
            <a:r>
              <a:rPr lang="en-US" altLang="en-US" sz="800" dirty="0">
                <a:solidFill>
                  <a:srgbClr val="404040"/>
                </a:solidFill>
                <a:latin typeface="Franklin Gothic Book" panose="020B0503020102020204" pitchFamily="34" charset="0"/>
              </a:rPr>
              <a:t>(QCEW Employees, Non-QCEW Employees, Self-Employed, and Extended Proprietors); Industry cluster definitions by PCRD</a:t>
            </a:r>
          </a:p>
        </p:txBody>
      </p:sp>
      <p:sp>
        <p:nvSpPr>
          <p:cNvPr id="98308"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09"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0"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a:defRPr/>
            </a:pPr>
            <a:endParaRPr lang="en-US" dirty="0">
              <a:solidFill>
                <a:prstClr val="black"/>
              </a:solidFill>
            </a:endParaRPr>
          </a:p>
        </p:txBody>
      </p:sp>
      <p:sp>
        <p:nvSpPr>
          <p:cNvPr id="98312"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8313"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grpSp>
        <p:nvGrpSpPr>
          <p:cNvPr id="34" name="Group 33"/>
          <p:cNvGrpSpPr/>
          <p:nvPr/>
        </p:nvGrpSpPr>
        <p:grpSpPr>
          <a:xfrm>
            <a:off x="3303446" y="6165851"/>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a:defRPr/>
              </a:pPr>
              <a:endParaRPr lang="en-US" dirty="0">
                <a:solidFill>
                  <a:prstClr val="black"/>
                </a:solidFill>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a:defRPr/>
              </a:pPr>
              <a:endParaRPr lang="en-US" dirty="0">
                <a:solidFill>
                  <a:prstClr val="black"/>
                </a:solidFill>
              </a:endParaRPr>
            </a:p>
          </p:txBody>
        </p:sp>
      </p:grpSp>
      <p:sp>
        <p:nvSpPr>
          <p:cNvPr id="98315" name="TextBox 56"/>
          <p:cNvSpPr txBox="1">
            <a:spLocks noChangeArrowheads="1"/>
          </p:cNvSpPr>
          <p:nvPr/>
        </p:nvSpPr>
        <p:spPr bwMode="auto">
          <a:xfrm>
            <a:off x="3303588" y="63230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300">
                <a:solidFill>
                  <a:srgbClr val="208B9C"/>
                </a:solidFill>
                <a:latin typeface="Franklin Gothic Demi Cond" panose="020B0706030402020204" pitchFamily="34" charset="0"/>
              </a:rPr>
              <a:t>section 03</a:t>
            </a:r>
          </a:p>
        </p:txBody>
      </p:sp>
      <p:sp>
        <p:nvSpPr>
          <p:cNvPr id="98316"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6"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dirty="0">
                <a:solidFill>
                  <a:srgbClr val="208B9C"/>
                </a:solidFill>
              </a:rPr>
              <a:t>Biomedical/Biotechnical (Life Science)</a:t>
            </a:r>
            <a:endParaRPr lang="en-US" altLang="en-US" sz="1800" dirty="0" smtClean="0">
              <a:solidFill>
                <a:srgbClr val="208B9C"/>
              </a:solidFill>
            </a:endParaRPr>
          </a:p>
        </p:txBody>
      </p:sp>
      <p:sp>
        <p:nvSpPr>
          <p:cNvPr id="38" name="Rectangle 37"/>
          <p:cNvSpPr/>
          <p:nvPr/>
        </p:nvSpPr>
        <p:spPr>
          <a:xfrm>
            <a:off x="625953" y="733371"/>
            <a:ext cx="4444329" cy="1015663"/>
          </a:xfrm>
          <a:prstGeom prst="rect">
            <a:avLst/>
          </a:prstGeom>
        </p:spPr>
        <p:txBody>
          <a:bodyPr wrap="square">
            <a:spAutoFit/>
          </a:bodyPr>
          <a:lstStyle/>
          <a:p>
            <a:pPr fontAlgn="base">
              <a:spcBef>
                <a:spcPct val="0"/>
              </a:spcBef>
              <a:spcAft>
                <a:spcPct val="0"/>
              </a:spcAft>
            </a:pPr>
            <a:r>
              <a:rPr lang="en-US" altLang="en-US" sz="3000" dirty="0">
                <a:solidFill>
                  <a:prstClr val="black">
                    <a:lumMod val="75000"/>
                    <a:lumOff val="25000"/>
                  </a:prstClr>
                </a:solidFill>
                <a:latin typeface="Franklin Gothic Book" panose="020B0503020102020204" pitchFamily="34" charset="0"/>
              </a:rPr>
              <a:t>Contribution by Counties (Jobs, 2015)</a:t>
            </a:r>
          </a:p>
        </p:txBody>
      </p:sp>
      <p:pic>
        <p:nvPicPr>
          <p:cNvPr id="30" name="Picture 7"/>
          <p:cNvPicPr>
            <a:picLocks noChangeAspect="1"/>
          </p:cNvPicPr>
          <p:nvPr/>
        </p:nvPicPr>
        <p:blipFill>
          <a:blip r:embed="rId3">
            <a:extLst>
              <a:ext uri="{28A0092B-C50C-407E-A947-70E740481C1C}">
                <a14:useLocalDpi xmlns:a14="http://schemas.microsoft.com/office/drawing/2010/main" val="0"/>
              </a:ext>
            </a:extLst>
          </a:blip>
          <a:srcRect l="11699" r="11932"/>
          <a:stretch>
            <a:fillRect/>
          </a:stretch>
        </p:blipFill>
        <p:spPr bwMode="auto">
          <a:xfrm>
            <a:off x="4810850" y="1558925"/>
            <a:ext cx="387502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6676499" y="3368901"/>
            <a:ext cx="71045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2,146</a:t>
            </a:r>
          </a:p>
        </p:txBody>
      </p:sp>
      <p:sp>
        <p:nvSpPr>
          <p:cNvPr id="33" name="TextBox 32"/>
          <p:cNvSpPr txBox="1"/>
          <p:nvPr/>
        </p:nvSpPr>
        <p:spPr>
          <a:xfrm>
            <a:off x="6874249" y="5310634"/>
            <a:ext cx="82747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44,657</a:t>
            </a:r>
          </a:p>
        </p:txBody>
      </p:sp>
      <p:sp>
        <p:nvSpPr>
          <p:cNvPr id="37" name="TextBox 36"/>
          <p:cNvSpPr txBox="1"/>
          <p:nvPr/>
        </p:nvSpPr>
        <p:spPr>
          <a:xfrm>
            <a:off x="7944911" y="2780219"/>
            <a:ext cx="710451"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C0504D">
                    <a:lumMod val="75000"/>
                  </a:srgbClr>
                </a:solidFill>
              </a:rPr>
              <a:t>9,924</a:t>
            </a:r>
          </a:p>
        </p:txBody>
      </p:sp>
    </p:spTree>
    <p:extLst>
      <p:ext uri="{BB962C8B-B14F-4D97-AF65-F5344CB8AC3E}">
        <p14:creationId xmlns:p14="http://schemas.microsoft.com/office/powerpoint/2010/main" val="353629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519" t="17940" r="29668" b="9541"/>
          <a:stretch>
            <a:fillRect/>
          </a:stretch>
        </p:blipFill>
        <p:spPr bwMode="auto">
          <a:xfrm>
            <a:off x="1312863" y="830263"/>
            <a:ext cx="5595937"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Placeholder 4"/>
          <p:cNvSpPr>
            <a:spLocks noGrp="1"/>
          </p:cNvSpPr>
          <p:nvPr>
            <p:ph type="body" idx="28"/>
          </p:nvPr>
        </p:nvSpPr>
        <p:spPr>
          <a:xfrm>
            <a:off x="377825" y="552450"/>
            <a:ext cx="7772400" cy="222250"/>
          </a:xfrm>
        </p:spPr>
        <p:txBody>
          <a:bodyPr/>
          <a:lstStyle/>
          <a:p>
            <a:pPr eaLnBrk="1" hangingPunct="1">
              <a:spcBef>
                <a:spcPct val="0"/>
              </a:spcBef>
              <a:spcAft>
                <a:spcPct val="0"/>
              </a:spcAft>
            </a:pPr>
            <a:r>
              <a:rPr lang="en-US" altLang="en-US" smtClean="0">
                <a:solidFill>
                  <a:srgbClr val="208B9C"/>
                </a:solidFill>
              </a:rPr>
              <a:t>Forest and Wood Products :  Contribution by Counties (Jobs 2015)</a:t>
            </a:r>
          </a:p>
        </p:txBody>
      </p:sp>
      <p:sp>
        <p:nvSpPr>
          <p:cNvPr id="18436" name="Text Placeholder 6"/>
          <p:cNvSpPr txBox="1">
            <a:spLocks/>
          </p:cNvSpPr>
          <p:nvPr/>
        </p:nvSpPr>
        <p:spPr bwMode="auto">
          <a:xfrm>
            <a:off x="685800" y="6616700"/>
            <a:ext cx="64373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9863" indent="-169863">
              <a:defRPr>
                <a:solidFill>
                  <a:schemeClr val="tx1"/>
                </a:solidFill>
                <a:latin typeface="Calibri" panose="020F0502020204030204" pitchFamily="34" charset="0"/>
              </a:defRPr>
            </a:lvl4pPr>
            <a:lvl5pPr marL="346075" indent="-176213">
              <a:defRPr>
                <a:solidFill>
                  <a:schemeClr val="tx1"/>
                </a:solidFill>
                <a:latin typeface="Calibri" panose="020F0502020204030204" pitchFamily="34" charset="0"/>
              </a:defRPr>
            </a:lvl5pPr>
            <a:lvl6pPr marL="803275" indent="-176213" fontAlgn="base">
              <a:spcBef>
                <a:spcPct val="0"/>
              </a:spcBef>
              <a:spcAft>
                <a:spcPct val="0"/>
              </a:spcAft>
              <a:defRPr>
                <a:solidFill>
                  <a:schemeClr val="tx1"/>
                </a:solidFill>
                <a:latin typeface="Calibri" panose="020F0502020204030204" pitchFamily="34" charset="0"/>
              </a:defRPr>
            </a:lvl6pPr>
            <a:lvl7pPr marL="1260475" indent="-176213" fontAlgn="base">
              <a:spcBef>
                <a:spcPct val="0"/>
              </a:spcBef>
              <a:spcAft>
                <a:spcPct val="0"/>
              </a:spcAft>
              <a:defRPr>
                <a:solidFill>
                  <a:schemeClr val="tx1"/>
                </a:solidFill>
                <a:latin typeface="Calibri" panose="020F0502020204030204" pitchFamily="34" charset="0"/>
              </a:defRPr>
            </a:lvl7pPr>
            <a:lvl8pPr marL="1717675" indent="-176213" fontAlgn="base">
              <a:spcBef>
                <a:spcPct val="0"/>
              </a:spcBef>
              <a:spcAft>
                <a:spcPct val="0"/>
              </a:spcAft>
              <a:defRPr>
                <a:solidFill>
                  <a:schemeClr val="tx1"/>
                </a:solidFill>
                <a:latin typeface="Calibri" panose="020F0502020204030204" pitchFamily="34" charset="0"/>
              </a:defRPr>
            </a:lvl8pPr>
            <a:lvl9pPr marL="2174875" indent="-176213"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404040"/>
                </a:solidFill>
                <a:latin typeface="Franklin Gothic Book" panose="020B0503020102020204" pitchFamily="34" charset="0"/>
              </a:rPr>
              <a:t>Source: EMSI 2017.3 (QCEW Employees, Non-QCEW Employees, Self-Employed, and Extended Proprietors); Industry cluster definitions by PCRD</a:t>
            </a:r>
          </a:p>
        </p:txBody>
      </p:sp>
      <p:sp>
        <p:nvSpPr>
          <p:cNvPr id="18437"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18438"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18439"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18441" name="Rectangle 51"/>
          <p:cNvSpPr>
            <a:spLocks noChangeArrowheads="1"/>
          </p:cNvSpPr>
          <p:nvPr/>
        </p:nvSpPr>
        <p:spPr bwMode="auto">
          <a:xfrm>
            <a:off x="7217710" y="6225382"/>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18442"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18443"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grpSp>
        <p:nvGrpSpPr>
          <p:cNvPr id="16" name="Group 15"/>
          <p:cNvGrpSpPr/>
          <p:nvPr/>
        </p:nvGrpSpPr>
        <p:grpSpPr>
          <a:xfrm>
            <a:off x="3289952" y="6165851"/>
            <a:ext cx="1229008" cy="119062"/>
            <a:chOff x="685800" y="6165890"/>
            <a:chExt cx="1229008" cy="119062"/>
          </a:xfrm>
          <a:solidFill>
            <a:srgbClr val="208B9C"/>
          </a:solidFill>
        </p:grpSpPr>
        <p:sp>
          <p:nvSpPr>
            <p:cNvPr id="17"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8"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18445" name="TextBox 25"/>
          <p:cNvSpPr txBox="1">
            <a:spLocks noChangeArrowheads="1"/>
          </p:cNvSpPr>
          <p:nvPr/>
        </p:nvSpPr>
        <p:spPr bwMode="auto">
          <a:xfrm>
            <a:off x="3496468" y="6350794"/>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a:t>
            </a:r>
            <a:r>
              <a:rPr lang="en-US" altLang="en-US" sz="1300" dirty="0" smtClean="0">
                <a:solidFill>
                  <a:srgbClr val="208B9C"/>
                </a:solidFill>
                <a:latin typeface="Franklin Gothic Demi Cond" panose="020B0706030402020204" pitchFamily="34" charset="0"/>
              </a:rPr>
              <a:t>03</a:t>
            </a:r>
            <a:endParaRPr lang="en-US" altLang="en-US" sz="1300" dirty="0">
              <a:solidFill>
                <a:srgbClr val="208B9C"/>
              </a:solidFill>
              <a:latin typeface="Franklin Gothic Demi Cond" panose="020B0706030402020204" pitchFamily="34" charset="0"/>
            </a:endParaRPr>
          </a:p>
        </p:txBody>
      </p:sp>
      <p:grpSp>
        <p:nvGrpSpPr>
          <p:cNvPr id="18446" name="Group 4"/>
          <p:cNvGrpSpPr>
            <a:grpSpLocks/>
          </p:cNvGrpSpPr>
          <p:nvPr/>
        </p:nvGrpSpPr>
        <p:grpSpPr bwMode="auto">
          <a:xfrm>
            <a:off x="4178300" y="2133600"/>
            <a:ext cx="2319338" cy="3252788"/>
            <a:chOff x="4021960" y="2049283"/>
            <a:chExt cx="2318831" cy="3253265"/>
          </a:xfrm>
        </p:grpSpPr>
        <p:sp>
          <p:nvSpPr>
            <p:cNvPr id="18447" name="TextBox 26"/>
            <p:cNvSpPr txBox="1">
              <a:spLocks noChangeArrowheads="1"/>
            </p:cNvSpPr>
            <p:nvPr/>
          </p:nvSpPr>
          <p:spPr bwMode="auto">
            <a:xfrm>
              <a:off x="4021960" y="3106684"/>
              <a:ext cx="66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376</a:t>
              </a:r>
            </a:p>
          </p:txBody>
        </p:sp>
        <p:sp>
          <p:nvSpPr>
            <p:cNvPr id="18448" name="TextBox 27"/>
            <p:cNvSpPr txBox="1">
              <a:spLocks noChangeArrowheads="1"/>
            </p:cNvSpPr>
            <p:nvPr/>
          </p:nvSpPr>
          <p:spPr bwMode="auto">
            <a:xfrm>
              <a:off x="5676455" y="2049283"/>
              <a:ext cx="66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&lt;10</a:t>
              </a:r>
            </a:p>
          </p:txBody>
        </p:sp>
        <p:sp>
          <p:nvSpPr>
            <p:cNvPr id="18449" name="TextBox 28"/>
            <p:cNvSpPr txBox="1">
              <a:spLocks noChangeArrowheads="1"/>
            </p:cNvSpPr>
            <p:nvPr/>
          </p:nvSpPr>
          <p:spPr bwMode="auto">
            <a:xfrm>
              <a:off x="4306822" y="4933215"/>
              <a:ext cx="75894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3300"/>
                  </a:solidFill>
                </a:rPr>
                <a:t>3,874</a:t>
              </a:r>
            </a:p>
          </p:txBody>
        </p:sp>
      </p:grpSp>
    </p:spTree>
    <p:extLst>
      <p:ext uri="{BB962C8B-B14F-4D97-AF65-F5344CB8AC3E}">
        <p14:creationId xmlns:p14="http://schemas.microsoft.com/office/powerpoint/2010/main" val="2911712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Placeholder 6"/>
          <p:cNvSpPr txBox="1">
            <a:spLocks/>
          </p:cNvSpPr>
          <p:nvPr/>
        </p:nvSpPr>
        <p:spPr bwMode="auto">
          <a:xfrm>
            <a:off x="1854200" y="6551613"/>
            <a:ext cx="64373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120000"/>
              </a:lnSpc>
              <a:spcBef>
                <a:spcPts val="600"/>
              </a:spcBef>
              <a:spcAft>
                <a:spcPts val="1200"/>
              </a:spcAft>
              <a:buFont typeface="Arial" panose="020B0604020202020204" pitchFamily="34" charset="0"/>
              <a:buChar char="​"/>
            </a:pPr>
            <a:r>
              <a:rPr lang="en-US" altLang="en-US" sz="800" dirty="0">
                <a:solidFill>
                  <a:srgbClr val="404040"/>
                </a:solidFill>
                <a:latin typeface="Franklin Gothic Book" panose="020B0503020102020204" pitchFamily="34" charset="0"/>
              </a:rPr>
              <a:t>Source: EMSI </a:t>
            </a:r>
            <a:r>
              <a:rPr lang="en-US" altLang="en-US" sz="800" dirty="0" smtClean="0">
                <a:solidFill>
                  <a:srgbClr val="404040"/>
                </a:solidFill>
                <a:latin typeface="Franklin Gothic Book" panose="020B0503020102020204" pitchFamily="34" charset="0"/>
              </a:rPr>
              <a:t>2016.4 </a:t>
            </a:r>
            <a:r>
              <a:rPr lang="en-US" altLang="en-US" sz="800" dirty="0">
                <a:solidFill>
                  <a:srgbClr val="404040"/>
                </a:solidFill>
                <a:latin typeface="Franklin Gothic Book" panose="020B0503020102020204" pitchFamily="34" charset="0"/>
              </a:rPr>
              <a:t>(QCEW Employees, Non-QCEW Employees, Self-Employed, and Extended Proprietors); Industry cluster definitions by PCRD</a:t>
            </a:r>
          </a:p>
        </p:txBody>
      </p:sp>
      <p:sp>
        <p:nvSpPr>
          <p:cNvPr id="104452" name="Rectangle 9"/>
          <p:cNvSpPr>
            <a:spLocks noChangeArrowheads="1"/>
          </p:cNvSpPr>
          <p:nvPr/>
        </p:nvSpPr>
        <p:spPr bwMode="auto">
          <a:xfrm>
            <a:off x="2001838" y="6210300"/>
            <a:ext cx="1230312"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sp>
        <p:nvSpPr>
          <p:cNvPr id="104453"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sp>
        <p:nvSpPr>
          <p:cNvPr id="104454"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a:defRPr/>
            </a:pPr>
            <a:endParaRPr lang="en-US" dirty="0">
              <a:solidFill>
                <a:prstClr val="black"/>
              </a:solidFill>
            </a:endParaRPr>
          </a:p>
        </p:txBody>
      </p:sp>
      <p:sp>
        <p:nvSpPr>
          <p:cNvPr id="104456"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sp>
        <p:nvSpPr>
          <p:cNvPr id="104457"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grpSp>
        <p:nvGrpSpPr>
          <p:cNvPr id="34" name="Group 33"/>
          <p:cNvGrpSpPr/>
          <p:nvPr/>
        </p:nvGrpSpPr>
        <p:grpSpPr>
          <a:xfrm>
            <a:off x="3298451" y="6156696"/>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a:defRPr/>
              </a:pPr>
              <a:endParaRPr lang="en-US" dirty="0">
                <a:solidFill>
                  <a:prstClr val="black"/>
                </a:solidFill>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a:defRPr/>
              </a:pPr>
              <a:endParaRPr lang="en-US" dirty="0">
                <a:solidFill>
                  <a:prstClr val="black"/>
                </a:solidFill>
              </a:endParaRPr>
            </a:p>
          </p:txBody>
        </p:sp>
      </p:grpSp>
      <p:sp>
        <p:nvSpPr>
          <p:cNvPr id="104459" name="TextBox 56"/>
          <p:cNvSpPr txBox="1">
            <a:spLocks noChangeArrowheads="1"/>
          </p:cNvSpPr>
          <p:nvPr/>
        </p:nvSpPr>
        <p:spPr bwMode="auto">
          <a:xfrm>
            <a:off x="3298825" y="63103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300" dirty="0">
                <a:solidFill>
                  <a:srgbClr val="208B9C"/>
                </a:solidFill>
                <a:latin typeface="Franklin Gothic Demi Cond" panose="020B0706030402020204" pitchFamily="34" charset="0"/>
              </a:rPr>
              <a:t>section 03</a:t>
            </a:r>
          </a:p>
        </p:txBody>
      </p:sp>
      <p:sp>
        <p:nvSpPr>
          <p:cNvPr id="104460"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endParaRPr>
          </a:p>
        </p:txBody>
      </p:sp>
      <p:sp>
        <p:nvSpPr>
          <p:cNvPr id="19"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dirty="0" smtClean="0">
                <a:solidFill>
                  <a:srgbClr val="208B9C"/>
                </a:solidFill>
              </a:rPr>
              <a:t>Industry Clusters: Components to Assess</a:t>
            </a:r>
            <a:endParaRPr lang="en-US" altLang="en-US" sz="1800" dirty="0" smtClean="0">
              <a:solidFill>
                <a:srgbClr val="208B9C"/>
              </a:solidFill>
            </a:endParaRPr>
          </a:p>
        </p:txBody>
      </p:sp>
      <p:graphicFrame>
        <p:nvGraphicFramePr>
          <p:cNvPr id="21" name="Content Placeholder 14"/>
          <p:cNvGraphicFramePr>
            <a:graphicFrameLocks/>
          </p:cNvGraphicFramePr>
          <p:nvPr>
            <p:extLst/>
          </p:nvPr>
        </p:nvGraphicFramePr>
        <p:xfrm>
          <a:off x="685800" y="1157495"/>
          <a:ext cx="7772399" cy="4650091"/>
        </p:xfrm>
        <a:graphic>
          <a:graphicData uri="http://schemas.openxmlformats.org/drawingml/2006/table">
            <a:tbl>
              <a:tblPr firstRow="1">
                <a:tableStyleId>{74C1A8A3-306A-4EB7-A6B1-4F7E0EB9C5D6}</a:tableStyleId>
              </a:tblPr>
              <a:tblGrid>
                <a:gridCol w="2307566">
                  <a:extLst>
                    <a:ext uri="{9D8B030D-6E8A-4147-A177-3AD203B41FA5}">
                      <a16:colId xmlns:a16="http://schemas.microsoft.com/office/drawing/2014/main" xmlns="" val="20000"/>
                    </a:ext>
                  </a:extLst>
                </a:gridCol>
                <a:gridCol w="1821611">
                  <a:extLst>
                    <a:ext uri="{9D8B030D-6E8A-4147-A177-3AD203B41FA5}">
                      <a16:colId xmlns:a16="http://schemas.microsoft.com/office/drawing/2014/main" xmlns="" val="20001"/>
                    </a:ext>
                  </a:extLst>
                </a:gridCol>
                <a:gridCol w="1821611">
                  <a:extLst>
                    <a:ext uri="{9D8B030D-6E8A-4147-A177-3AD203B41FA5}">
                      <a16:colId xmlns:a16="http://schemas.microsoft.com/office/drawing/2014/main" xmlns="" val="20002"/>
                    </a:ext>
                  </a:extLst>
                </a:gridCol>
                <a:gridCol w="1821611">
                  <a:extLst>
                    <a:ext uri="{9D8B030D-6E8A-4147-A177-3AD203B41FA5}">
                      <a16:colId xmlns:a16="http://schemas.microsoft.com/office/drawing/2014/main" xmlns="" val="20003"/>
                    </a:ext>
                  </a:extLst>
                </a:gridCol>
              </a:tblGrid>
              <a:tr h="766196">
                <a:tc>
                  <a:txBody>
                    <a:bodyPr/>
                    <a:lstStyle/>
                    <a:p>
                      <a:pPr algn="l" fontAlgn="ctr"/>
                      <a:endParaRPr lang="en-US" sz="1300" b="0" i="0" u="none" strike="noStrike" dirty="0">
                        <a:solidFill>
                          <a:srgbClr val="208B9C"/>
                        </a:solidFill>
                        <a:effectLst/>
                        <a:latin typeface="Franklin Gothic Demi Cond" panose="020B0706030402020204" pitchFamily="34" charset="0"/>
                      </a:endParaRPr>
                    </a:p>
                  </a:txBody>
                  <a:tcPr marL="91433" marR="91433"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600" b="0" i="0" u="none" strike="noStrike" smtClean="0">
                          <a:solidFill>
                            <a:srgbClr val="208B9C"/>
                          </a:solidFill>
                          <a:effectLst/>
                          <a:latin typeface="Franklin Gothic Demi Cond" panose="020B0706030402020204" pitchFamily="34" charset="0"/>
                        </a:rPr>
                        <a:t>Agribusiness,</a:t>
                      </a:r>
                      <a:r>
                        <a:rPr lang="en-US" sz="1600" b="0" i="0" u="none" strike="noStrike" baseline="0" smtClean="0">
                          <a:solidFill>
                            <a:srgbClr val="208B9C"/>
                          </a:solidFill>
                          <a:effectLst/>
                          <a:latin typeface="Franklin Gothic Demi Cond" panose="020B0706030402020204" pitchFamily="34" charset="0"/>
                        </a:rPr>
                        <a:t> Food Processing and Technology </a:t>
                      </a:r>
                      <a:endParaRPr lang="en-US" sz="1600" b="0" i="0" u="none" strike="noStrike" dirty="0">
                        <a:solidFill>
                          <a:srgbClr val="208B9C"/>
                        </a:solidFill>
                        <a:effectLst/>
                        <a:latin typeface="Franklin Gothic Demi Cond" panose="020B0706030402020204" pitchFamily="34" charset="0"/>
                      </a:endParaRPr>
                    </a:p>
                  </a:txBody>
                  <a:tcPr marL="9143" marR="9143"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208B9C"/>
                          </a:solidFill>
                          <a:effectLst/>
                          <a:latin typeface="Franklin Gothic Demi Cond" panose="020B0706030402020204" pitchFamily="34" charset="0"/>
                        </a:rPr>
                        <a:t>Arts, Entertainment, Recreation and Visitor Industries</a:t>
                      </a:r>
                    </a:p>
                  </a:txBody>
                  <a:tcPr marL="9143" marR="9143"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208B9C"/>
                          </a:solidFill>
                          <a:effectLst/>
                          <a:latin typeface="Franklin Gothic Demi Cond" panose="020B0706030402020204" pitchFamily="34" charset="0"/>
                        </a:rPr>
                        <a:t>Biomedical/</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208B9C"/>
                          </a:solidFill>
                          <a:effectLst/>
                          <a:latin typeface="Franklin Gothic Demi Cond" panose="020B0706030402020204" pitchFamily="34" charset="0"/>
                        </a:rPr>
                        <a:t>Biotechnical </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208B9C"/>
                          </a:solidFill>
                          <a:effectLst/>
                          <a:latin typeface="Franklin Gothic Demi Cond" panose="020B0706030402020204" pitchFamily="34" charset="0"/>
                        </a:rPr>
                        <a:t>(Life Science)</a:t>
                      </a:r>
                      <a:endParaRPr lang="en-US" sz="1600" b="0" i="0" u="none" strike="noStrike" dirty="0">
                        <a:solidFill>
                          <a:srgbClr val="208B9C"/>
                        </a:solidFill>
                        <a:effectLst/>
                        <a:latin typeface="Franklin Gothic Demi Cond" panose="020B0706030402020204" pitchFamily="34" charset="0"/>
                      </a:endParaRPr>
                    </a:p>
                  </a:txBody>
                  <a:tcPr marL="9143" marR="9143"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0"/>
                  </a:ext>
                </a:extLst>
              </a:tr>
              <a:tr h="887763">
                <a:tc>
                  <a:txBody>
                    <a:bodyPr/>
                    <a:lstStyle/>
                    <a:p>
                      <a:pPr algn="l"/>
                      <a:r>
                        <a:rPr lang="en-US" sz="1400" b="0" smtClean="0">
                          <a:latin typeface="Franklin Gothic Book" panose="020B0503020102020204" pitchFamily="34" charset="0"/>
                        </a:rPr>
                        <a:t>Regional Performance, 2009-2015</a:t>
                      </a:r>
                    </a:p>
                    <a:p>
                      <a:pPr algn="l"/>
                      <a:r>
                        <a:rPr lang="en-US" sz="1400" b="0" smtClean="0">
                          <a:latin typeface="Franklin Gothic Book" panose="020B0503020102020204" pitchFamily="34" charset="0"/>
                        </a:rPr>
                        <a:t>(Shift-share analysis)</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tabLst>
                          <a:tab pos="973138" algn="l"/>
                        </a:tabLst>
                      </a:pPr>
                      <a:r>
                        <a:rPr lang="en-US" sz="1400" dirty="0" smtClean="0">
                          <a:latin typeface="Franklin Gothic Book" panose="020B0503020102020204" pitchFamily="34" charset="0"/>
                        </a:rPr>
                        <a:t>856</a:t>
                      </a:r>
                    </a:p>
                    <a:p>
                      <a:pPr algn="ctr">
                        <a:tabLst>
                          <a:tab pos="973138" algn="l"/>
                        </a:tabLst>
                      </a:pPr>
                      <a:r>
                        <a:rPr lang="en-US" sz="1400" dirty="0" smtClean="0">
                          <a:latin typeface="Franklin Gothic Book" panose="020B0503020102020204" pitchFamily="34" charset="0"/>
                        </a:rPr>
                        <a:t>(positive value)</a:t>
                      </a:r>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ctr">
                        <a:tabLst>
                          <a:tab pos="973138" algn="l"/>
                        </a:tabLst>
                      </a:pPr>
                      <a:r>
                        <a:rPr lang="en-US" sz="1400" dirty="0" smtClean="0">
                          <a:latin typeface="Franklin Gothic Book" panose="020B0503020102020204" pitchFamily="34" charset="0"/>
                        </a:rPr>
                        <a:t>-143</a:t>
                      </a:r>
                    </a:p>
                    <a:p>
                      <a:pPr algn="ctr">
                        <a:tabLst>
                          <a:tab pos="973138" algn="l"/>
                        </a:tabLst>
                      </a:pPr>
                      <a:r>
                        <a:rPr lang="en-US" sz="1400" dirty="0" smtClean="0">
                          <a:latin typeface="Franklin Gothic Book" panose="020B0503020102020204" pitchFamily="34" charset="0"/>
                        </a:rPr>
                        <a:t>(negative value)</a:t>
                      </a: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tabLst>
                          <a:tab pos="973138" algn="l"/>
                        </a:tabLst>
                      </a:pPr>
                      <a:r>
                        <a:rPr lang="en-US" sz="1400" dirty="0" smtClean="0">
                          <a:latin typeface="Franklin Gothic Book" panose="020B0503020102020204" pitchFamily="34" charset="0"/>
                        </a:rPr>
                        <a:t>-2540</a:t>
                      </a:r>
                    </a:p>
                    <a:p>
                      <a:pPr algn="ctr">
                        <a:tabLst>
                          <a:tab pos="973138" algn="l"/>
                        </a:tabLst>
                      </a:pPr>
                      <a:r>
                        <a:rPr lang="en-US" sz="1400" dirty="0" smtClean="0">
                          <a:latin typeface="Franklin Gothic Book" panose="020B0503020102020204" pitchFamily="34" charset="0"/>
                        </a:rPr>
                        <a:t>(negative value)</a:t>
                      </a: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1"/>
                  </a:ext>
                </a:extLst>
              </a:tr>
              <a:tr h="369886">
                <a:tc>
                  <a:txBody>
                    <a:bodyPr/>
                    <a:lstStyle/>
                    <a:p>
                      <a:r>
                        <a:rPr lang="en-US" sz="1400" b="0" dirty="0" smtClean="0">
                          <a:latin typeface="Franklin Gothic Book" panose="020B0503020102020204" pitchFamily="34" charset="0"/>
                        </a:rPr>
                        <a:t>Export value, 2015</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400" kern="1200" dirty="0" smtClean="0">
                          <a:solidFill>
                            <a:schemeClr val="tx1"/>
                          </a:solidFill>
                          <a:latin typeface="Franklin Gothic Book" panose="020B0503020102020204" pitchFamily="34" charset="0"/>
                          <a:ea typeface="+mn-ea"/>
                          <a:cs typeface="+mn-cs"/>
                        </a:rPr>
                        <a:t>$833,890,103</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973138" algn="l"/>
                        </a:tabLst>
                        <a:defRPr/>
                      </a:pPr>
                      <a:r>
                        <a:rPr lang="en-US" sz="1400" kern="1200" dirty="0" smtClean="0">
                          <a:solidFill>
                            <a:schemeClr val="tx1"/>
                          </a:solidFill>
                          <a:latin typeface="Franklin Gothic Book" panose="020B0503020102020204" pitchFamily="34" charset="0"/>
                          <a:ea typeface="+mn-ea"/>
                          <a:cs typeface="+mn-cs"/>
                        </a:rPr>
                        <a:t>$1,356,668,654</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400" kern="1200" dirty="0" smtClean="0">
                          <a:solidFill>
                            <a:schemeClr val="tx1"/>
                          </a:solidFill>
                          <a:latin typeface="Franklin Gothic Book" panose="020B0503020102020204" pitchFamily="34" charset="0"/>
                          <a:ea typeface="+mn-ea"/>
                          <a:cs typeface="+mn-cs"/>
                        </a:rPr>
                        <a:t>$6,817,724,138</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2"/>
                  </a:ext>
                </a:extLst>
              </a:tr>
              <a:tr h="369886">
                <a:tc>
                  <a:txBody>
                    <a:bodyPr/>
                    <a:lstStyle/>
                    <a:p>
                      <a:r>
                        <a:rPr lang="en-US" sz="1400" b="0" dirty="0" smtClean="0">
                          <a:latin typeface="Franklin Gothic Book" panose="020B0503020102020204" pitchFamily="34" charset="0"/>
                        </a:rPr>
                        <a:t>Leakage, 2015</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400" kern="1200" dirty="0" smtClean="0">
                          <a:solidFill>
                            <a:schemeClr val="tx1"/>
                          </a:solidFill>
                          <a:latin typeface="Franklin Gothic Book" panose="020B0503020102020204" pitchFamily="34" charset="0"/>
                          <a:ea typeface="+mn-ea"/>
                          <a:cs typeface="+mn-cs"/>
                        </a:rPr>
                        <a:t>$549,632,520</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algn="ctr" defTabSz="914400" rtl="0" eaLnBrk="1" fontAlgn="b" latinLnBrk="0" hangingPunct="1">
                        <a:tabLst>
                          <a:tab pos="973138" algn="l"/>
                        </a:tabLst>
                      </a:pPr>
                      <a:r>
                        <a:rPr lang="en-US" sz="1400" kern="1200" dirty="0" smtClean="0">
                          <a:solidFill>
                            <a:schemeClr val="tx1"/>
                          </a:solidFill>
                          <a:latin typeface="Franklin Gothic Book" panose="020B0503020102020204" pitchFamily="34" charset="0"/>
                          <a:ea typeface="+mn-ea"/>
                          <a:cs typeface="+mn-cs"/>
                        </a:rPr>
                        <a:t>$439,893,953</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400" kern="1200" dirty="0" smtClean="0">
                          <a:solidFill>
                            <a:schemeClr val="tx1"/>
                          </a:solidFill>
                          <a:latin typeface="Franklin Gothic Book" panose="020B0503020102020204" pitchFamily="34" charset="0"/>
                          <a:ea typeface="+mn-ea"/>
                          <a:cs typeface="+mn-cs"/>
                        </a:rPr>
                        <a:t>$3,047,074,462</a:t>
                      </a:r>
                    </a:p>
                  </a:txBody>
                  <a:tcPr marL="9525" marR="9525" marT="952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3"/>
                  </a:ext>
                </a:extLst>
              </a:tr>
              <a:tr h="628825">
                <a:tc>
                  <a:txBody>
                    <a:bodyPr/>
                    <a:lstStyle/>
                    <a:p>
                      <a:r>
                        <a:rPr lang="en-US" sz="1400" b="0" smtClean="0">
                          <a:latin typeface="Franklin Gothic Book" panose="020B0503020102020204" pitchFamily="34" charset="0"/>
                        </a:rPr>
                        <a:t>Number of establishments, 2015</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400" dirty="0" smtClean="0">
                          <a:latin typeface="Franklin Gothic Book" panose="020B0503020102020204" pitchFamily="34" charset="0"/>
                        </a:rPr>
                        <a:t>156</a:t>
                      </a:r>
                      <a:endParaRPr lang="en-US" sz="1400" dirty="0">
                        <a:latin typeface="Franklin Gothic Book" panose="020B0503020102020204" pitchFamily="34" charset="0"/>
                      </a:endParaRPr>
                    </a:p>
                  </a:txBody>
                  <a:tcPr marL="91442" marR="182884"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ctr"/>
                      <a:r>
                        <a:rPr lang="en-US" sz="1400" dirty="0" smtClean="0">
                          <a:latin typeface="Franklin Gothic Book" panose="020B0503020102020204" pitchFamily="34" charset="0"/>
                        </a:rPr>
                        <a:t>670</a:t>
                      </a:r>
                      <a:endParaRPr lang="en-US" sz="1400" dirty="0">
                        <a:latin typeface="Franklin Gothic Book" panose="020B0503020102020204" pitchFamily="34" charset="0"/>
                      </a:endParaRPr>
                    </a:p>
                  </a:txBody>
                  <a:tcPr marL="91442" marR="182884"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400" dirty="0" smtClean="0">
                          <a:latin typeface="Franklin Gothic Book" panose="020B0503020102020204" pitchFamily="34" charset="0"/>
                        </a:rPr>
                        <a:t>965</a:t>
                      </a:r>
                      <a:endParaRPr lang="en-US" sz="1400" dirty="0">
                        <a:latin typeface="Franklin Gothic Book" panose="020B0503020102020204" pitchFamily="34" charset="0"/>
                      </a:endParaRPr>
                    </a:p>
                  </a:txBody>
                  <a:tcPr marL="91442" marR="182884"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4"/>
                  </a:ext>
                </a:extLst>
              </a:tr>
              <a:tr h="369886">
                <a:tc>
                  <a:txBody>
                    <a:bodyPr/>
                    <a:lstStyle/>
                    <a:p>
                      <a:r>
                        <a:rPr lang="en-US" sz="1400" b="0" smtClean="0">
                          <a:latin typeface="Franklin Gothic Book" panose="020B0503020102020204" pitchFamily="34" charset="0"/>
                        </a:rPr>
                        <a:t>Contribution by counties</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400" dirty="0" smtClean="0">
                          <a:latin typeface="Franklin Gothic Book" panose="020B0503020102020204" pitchFamily="34" charset="0"/>
                        </a:rPr>
                        <a:t>3</a:t>
                      </a:r>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ctr"/>
                      <a:r>
                        <a:rPr lang="en-US" sz="1400" dirty="0" smtClean="0">
                          <a:latin typeface="Franklin Gothic Book" panose="020B0503020102020204" pitchFamily="34" charset="0"/>
                        </a:rPr>
                        <a:t>3</a:t>
                      </a:r>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400" dirty="0" smtClean="0">
                          <a:latin typeface="Franklin Gothic Book" panose="020B0503020102020204" pitchFamily="34" charset="0"/>
                        </a:rPr>
                        <a:t>3</a:t>
                      </a:r>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16:rowId xmlns:a16="http://schemas.microsoft.com/office/drawing/2014/main" xmlns="" val="10005"/>
                  </a:ext>
                </a:extLst>
              </a:tr>
              <a:tr h="887763">
                <a:tc>
                  <a:txBody>
                    <a:bodyPr/>
                    <a:lstStyle/>
                    <a:p>
                      <a:r>
                        <a:rPr lang="en-US" sz="1400" b="0" smtClean="0">
                          <a:latin typeface="Franklin Gothic Book" panose="020B0503020102020204" pitchFamily="34" charset="0"/>
                        </a:rPr>
                        <a:t>Business</a:t>
                      </a:r>
                      <a:r>
                        <a:rPr lang="en-US" sz="1400" b="0" baseline="0" smtClean="0">
                          <a:latin typeface="Franklin Gothic Book" panose="020B0503020102020204" pitchFamily="34" charset="0"/>
                        </a:rPr>
                        <a:t> input</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gridSpan="3">
                  <a:txBody>
                    <a:bodyPr/>
                    <a:lstStyle/>
                    <a:p>
                      <a:pPr marL="0" algn="l" defTabSz="914400" rtl="0" eaLnBrk="1" latinLnBrk="0" hangingPunct="1"/>
                      <a:r>
                        <a:rPr lang="en-US" sz="1400" kern="1200" smtClean="0">
                          <a:solidFill>
                            <a:schemeClr val="tx1"/>
                          </a:solidFill>
                          <a:latin typeface="Franklin Gothic Book" panose="020B0503020102020204" pitchFamily="34" charset="0"/>
                          <a:ea typeface="+mn-ea"/>
                          <a:cs typeface="+mn-cs"/>
                        </a:rPr>
                        <a:t>Seek input from businesses on how they can strengthen their connections to the key clusters, especially providing products and services now being imported from outside the region. </a:t>
                      </a:r>
                      <a:endParaRPr lang="en-US" sz="1400" kern="1200" dirty="0">
                        <a:solidFill>
                          <a:schemeClr val="tx1"/>
                        </a:solidFill>
                        <a:latin typeface="Franklin Gothic Book" panose="020B0503020102020204" pitchFamily="34" charset="0"/>
                        <a:ea typeface="+mn-ea"/>
                        <a:cs typeface="+mn-cs"/>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hMerge="1">
                  <a:txBody>
                    <a:bodyPr/>
                    <a:lstStyle/>
                    <a:p>
                      <a:pPr marL="0" algn="l" defTabSz="914400" rtl="0" eaLnBrk="1" latinLnBrk="0" hangingPunct="1"/>
                      <a:endParaRPr lang="en-US" sz="1400" kern="1200" dirty="0">
                        <a:solidFill>
                          <a:schemeClr val="tx1"/>
                        </a:solidFill>
                        <a:latin typeface="Franklin Gothic Book" panose="020B0503020102020204" pitchFamily="34" charset="0"/>
                        <a:ea typeface="+mn-ea"/>
                        <a:cs typeface="+mn-cs"/>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69886">
                <a:tc>
                  <a:txBody>
                    <a:bodyPr/>
                    <a:lstStyle/>
                    <a:p>
                      <a:r>
                        <a:rPr lang="en-US" sz="1400" b="0" smtClean="0">
                          <a:latin typeface="Franklin Gothic Book" panose="020B0503020102020204" pitchFamily="34" charset="0"/>
                        </a:rPr>
                        <a:t>Resident’s value</a:t>
                      </a:r>
                      <a:endParaRPr lang="en-US" sz="1400" b="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3">
                  <a:txBody>
                    <a:bodyPr/>
                    <a:lstStyle/>
                    <a:p>
                      <a:r>
                        <a:rPr lang="en-US" sz="1400" dirty="0" smtClean="0">
                          <a:latin typeface="Franklin Gothic Book" panose="020B0503020102020204" pitchFamily="34" charset="0"/>
                        </a:rPr>
                        <a:t>Review Ci</a:t>
                      </a:r>
                      <a:r>
                        <a:rPr lang="en-US" sz="1400" baseline="0" dirty="0" smtClean="0">
                          <a:latin typeface="Franklin Gothic Book" panose="020B0503020102020204" pitchFamily="34" charset="0"/>
                        </a:rPr>
                        <a:t>vic Forum Input from Residents</a:t>
                      </a:r>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sz="1400" dirty="0">
                        <a:latin typeface="Franklin Gothic Book" panose="020B0503020102020204" pitchFamily="34" charset="0"/>
                      </a:endParaRPr>
                    </a:p>
                  </a:txBody>
                  <a:tcPr marL="91442" marR="91442" marT="45709" marB="45709"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86074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6"/>
          <p:cNvSpPr txBox="1">
            <a:spLocks/>
          </p:cNvSpPr>
          <p:nvPr/>
        </p:nvSpPr>
        <p:spPr bwMode="auto">
          <a:xfrm>
            <a:off x="712788" y="6642100"/>
            <a:ext cx="6437312"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9863" indent="-169863">
              <a:defRPr>
                <a:solidFill>
                  <a:schemeClr val="tx1"/>
                </a:solidFill>
                <a:latin typeface="Calibri" panose="020F0502020204030204" pitchFamily="34" charset="0"/>
              </a:defRPr>
            </a:lvl4pPr>
            <a:lvl5pPr marL="346075" indent="-176213">
              <a:defRPr>
                <a:solidFill>
                  <a:schemeClr val="tx1"/>
                </a:solidFill>
                <a:latin typeface="Calibri" panose="020F0502020204030204" pitchFamily="34" charset="0"/>
              </a:defRPr>
            </a:lvl5pPr>
            <a:lvl6pPr marL="803275" indent="-176213" fontAlgn="base">
              <a:spcBef>
                <a:spcPct val="0"/>
              </a:spcBef>
              <a:spcAft>
                <a:spcPct val="0"/>
              </a:spcAft>
              <a:defRPr>
                <a:solidFill>
                  <a:schemeClr val="tx1"/>
                </a:solidFill>
                <a:latin typeface="Calibri" panose="020F0502020204030204" pitchFamily="34" charset="0"/>
              </a:defRPr>
            </a:lvl6pPr>
            <a:lvl7pPr marL="1260475" indent="-176213" fontAlgn="base">
              <a:spcBef>
                <a:spcPct val="0"/>
              </a:spcBef>
              <a:spcAft>
                <a:spcPct val="0"/>
              </a:spcAft>
              <a:defRPr>
                <a:solidFill>
                  <a:schemeClr val="tx1"/>
                </a:solidFill>
                <a:latin typeface="Calibri" panose="020F0502020204030204" pitchFamily="34" charset="0"/>
              </a:defRPr>
            </a:lvl7pPr>
            <a:lvl8pPr marL="1717675" indent="-176213" fontAlgn="base">
              <a:spcBef>
                <a:spcPct val="0"/>
              </a:spcBef>
              <a:spcAft>
                <a:spcPct val="0"/>
              </a:spcAft>
              <a:defRPr>
                <a:solidFill>
                  <a:schemeClr val="tx1"/>
                </a:solidFill>
                <a:latin typeface="Calibri" panose="020F0502020204030204" pitchFamily="34" charset="0"/>
              </a:defRPr>
            </a:lvl8pPr>
            <a:lvl9pPr marL="2174875" indent="-176213"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404040"/>
                </a:solidFill>
                <a:latin typeface="Franklin Gothic Book" panose="020B0503020102020204" pitchFamily="34" charset="0"/>
              </a:rPr>
              <a:t>Source: EMSI 2017.3 (QCEW Employees, Non-QCEW Employees, Self-Employed, and Extended Proprietors); Industry cluster definitions by PCRD</a:t>
            </a:r>
          </a:p>
        </p:txBody>
      </p:sp>
      <p:sp>
        <p:nvSpPr>
          <p:cNvPr id="20483" name="Rectangle 9"/>
          <p:cNvSpPr>
            <a:spLocks noChangeArrowheads="1"/>
          </p:cNvSpPr>
          <p:nvPr/>
        </p:nvSpPr>
        <p:spPr bwMode="auto">
          <a:xfrm>
            <a:off x="2001838" y="6210300"/>
            <a:ext cx="1230312"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20484"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20485"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31" name="Rectangle 3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20487"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20488"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grpSp>
        <p:nvGrpSpPr>
          <p:cNvPr id="34" name="Group 33"/>
          <p:cNvGrpSpPr/>
          <p:nvPr/>
        </p:nvGrpSpPr>
        <p:grpSpPr>
          <a:xfrm>
            <a:off x="3298451" y="6156696"/>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solidFill>
                  <a:prstClr val="black"/>
                </a:solidFill>
                <a:latin typeface="+mn-lt"/>
              </a:endParaRPr>
            </a:p>
          </p:txBody>
        </p:sp>
      </p:grpSp>
      <p:sp>
        <p:nvSpPr>
          <p:cNvPr id="20490" name="TextBox 56"/>
          <p:cNvSpPr txBox="1">
            <a:spLocks noChangeArrowheads="1"/>
          </p:cNvSpPr>
          <p:nvPr/>
        </p:nvSpPr>
        <p:spPr bwMode="auto">
          <a:xfrm>
            <a:off x="3298825" y="63103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a:solidFill>
                  <a:srgbClr val="208B9C"/>
                </a:solidFill>
                <a:latin typeface="Franklin Gothic Demi Cond" panose="020B0706030402020204" pitchFamily="34" charset="0"/>
              </a:rPr>
              <a:t>section 03</a:t>
            </a:r>
          </a:p>
        </p:txBody>
      </p:sp>
      <p:sp>
        <p:nvSpPr>
          <p:cNvPr id="20491"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000000"/>
              </a:solidFill>
            </a:endParaRPr>
          </a:p>
        </p:txBody>
      </p:sp>
      <p:sp>
        <p:nvSpPr>
          <p:cNvPr id="20492"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Industry Clusters: Components to Assess</a:t>
            </a:r>
            <a:endParaRPr lang="en-US" altLang="en-US" sz="1800" smtClean="0">
              <a:solidFill>
                <a:srgbClr val="208B9C"/>
              </a:solidFill>
            </a:endParaRPr>
          </a:p>
        </p:txBody>
      </p:sp>
      <p:graphicFrame>
        <p:nvGraphicFramePr>
          <p:cNvPr id="21" name="Content Placeholder 14"/>
          <p:cNvGraphicFramePr>
            <a:graphicFrameLocks/>
          </p:cNvGraphicFramePr>
          <p:nvPr/>
        </p:nvGraphicFramePr>
        <p:xfrm>
          <a:off x="685800" y="1174750"/>
          <a:ext cx="7605713" cy="4616449"/>
        </p:xfrm>
        <a:graphic>
          <a:graphicData uri="http://schemas.openxmlformats.org/drawingml/2006/table">
            <a:tbl>
              <a:tblPr firstRow="1">
                <a:tableStyleId>{74C1A8A3-306A-4EB7-A6B1-4F7E0EB9C5D6}</a:tableStyleId>
              </a:tblPr>
              <a:tblGrid>
                <a:gridCol w="2478402">
                  <a:extLst>
                    <a:ext uri="{9D8B030D-6E8A-4147-A177-3AD203B41FA5}"/>
                  </a:extLst>
                </a:gridCol>
                <a:gridCol w="5127311">
                  <a:extLst>
                    <a:ext uri="{9D8B030D-6E8A-4147-A177-3AD203B41FA5}"/>
                  </a:extLst>
                </a:gridCol>
              </a:tblGrid>
              <a:tr h="775947">
                <a:tc>
                  <a:txBody>
                    <a:bodyPr/>
                    <a:lstStyle/>
                    <a:p>
                      <a:pPr algn="l" fontAlgn="ctr"/>
                      <a:endParaRPr lang="en-US" sz="1300" b="0" i="0" u="none" strike="noStrike" dirty="0">
                        <a:solidFill>
                          <a:srgbClr val="208B9C"/>
                        </a:solidFill>
                        <a:effectLst/>
                        <a:latin typeface="Franklin Gothic Demi Cond" panose="020B0706030402020204" pitchFamily="34" charset="0"/>
                      </a:endParaRPr>
                    </a:p>
                  </a:txBody>
                  <a:tcPr marL="91433" marR="9143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208B9C"/>
                          </a:solidFill>
                          <a:effectLst/>
                          <a:latin typeface="Franklin Gothic Demi Cond" panose="020B0706030402020204" pitchFamily="34" charset="0"/>
                        </a:rPr>
                        <a:t>Forest and Wood Products</a:t>
                      </a:r>
                      <a:endParaRPr lang="en-US" sz="1600" b="0" i="0" u="none" strike="noStrike" dirty="0">
                        <a:solidFill>
                          <a:srgbClr val="208B9C"/>
                        </a:solidFill>
                        <a:effectLst/>
                        <a:latin typeface="Franklin Gothic Demi Cond" panose="020B0706030402020204" pitchFamily="34" charset="0"/>
                      </a:endParaRPr>
                    </a:p>
                  </a:txBody>
                  <a:tcPr marL="9143" marR="9143"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847237">
                <a:tc>
                  <a:txBody>
                    <a:bodyPr/>
                    <a:lstStyle/>
                    <a:p>
                      <a:pPr algn="l"/>
                      <a:r>
                        <a:rPr lang="en-US" sz="1200" b="0" dirty="0" smtClean="0">
                          <a:latin typeface="Franklin Gothic Book" panose="020B0503020102020204" pitchFamily="34" charset="0"/>
                        </a:rPr>
                        <a:t>Regional Performance, 2009-2015</a:t>
                      </a:r>
                    </a:p>
                    <a:p>
                      <a:pPr algn="l"/>
                      <a:r>
                        <a:rPr lang="en-US" sz="1200" b="0" dirty="0" smtClean="0">
                          <a:latin typeface="Franklin Gothic Book" panose="020B0503020102020204" pitchFamily="34" charset="0"/>
                        </a:rPr>
                        <a:t>(Shift-share analysis)</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smtClean="0">
                          <a:latin typeface="Franklin Gothic Book" panose="020B0503020102020204" pitchFamily="34" charset="0"/>
                        </a:rPr>
                        <a:t>-1,025</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(negative value)</a:t>
                      </a: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361229">
                <a:tc>
                  <a:txBody>
                    <a:bodyPr/>
                    <a:lstStyle/>
                    <a:p>
                      <a:r>
                        <a:rPr lang="en-US" sz="1200" b="0" dirty="0" smtClean="0">
                          <a:latin typeface="Franklin Gothic Book" panose="020B0503020102020204" pitchFamily="34" charset="0"/>
                        </a:rPr>
                        <a:t>Export value, 2015</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200" kern="1200" dirty="0" smtClean="0">
                          <a:solidFill>
                            <a:schemeClr val="tx1"/>
                          </a:solidFill>
                          <a:latin typeface="Franklin Gothic Book" panose="020B0503020102020204" pitchFamily="34" charset="0"/>
                          <a:ea typeface="+mn-ea"/>
                          <a:cs typeface="+mn-cs"/>
                        </a:rPr>
                        <a:t>$227,399,977</a:t>
                      </a:r>
                    </a:p>
                  </a:txBody>
                  <a:tcPr marL="9525" marR="9525" marT="952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361229">
                <a:tc>
                  <a:txBody>
                    <a:bodyPr/>
                    <a:lstStyle/>
                    <a:p>
                      <a:r>
                        <a:rPr lang="en-US" sz="1200" b="0" dirty="0" smtClean="0">
                          <a:latin typeface="Franklin Gothic Book" panose="020B0503020102020204" pitchFamily="34" charset="0"/>
                        </a:rPr>
                        <a:t>Leakage, 2015</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b" latinLnBrk="0" hangingPunct="1">
                        <a:tabLst>
                          <a:tab pos="973138" algn="l"/>
                        </a:tabLst>
                      </a:pPr>
                      <a:r>
                        <a:rPr lang="en-US" sz="1200" kern="1200" dirty="0" smtClean="0">
                          <a:solidFill>
                            <a:schemeClr val="tx1"/>
                          </a:solidFill>
                          <a:latin typeface="Franklin Gothic Book" panose="020B0503020102020204" pitchFamily="34" charset="0"/>
                          <a:ea typeface="+mn-ea"/>
                          <a:cs typeface="+mn-cs"/>
                        </a:rPr>
                        <a:t>$174,670,840</a:t>
                      </a:r>
                    </a:p>
                  </a:txBody>
                  <a:tcPr marL="9525" marR="9525" marT="952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602068">
                <a:tc>
                  <a:txBody>
                    <a:bodyPr/>
                    <a:lstStyle/>
                    <a:p>
                      <a:r>
                        <a:rPr lang="en-US" sz="1200" b="0" dirty="0" smtClean="0">
                          <a:latin typeface="Franklin Gothic Book" panose="020B0503020102020204" pitchFamily="34" charset="0"/>
                        </a:rPr>
                        <a:t>Number of establishments, 2015</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smtClean="0">
                          <a:latin typeface="Franklin Gothic Book" panose="020B0503020102020204" pitchFamily="34" charset="0"/>
                        </a:rPr>
                        <a:t>294</a:t>
                      </a:r>
                      <a:endParaRPr lang="en-US" sz="1200" dirty="0">
                        <a:latin typeface="Franklin Gothic Book" panose="020B0503020102020204" pitchFamily="34" charset="0"/>
                      </a:endParaRPr>
                    </a:p>
                  </a:txBody>
                  <a:tcPr marL="91442" marR="182884"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464605">
                <a:tc>
                  <a:txBody>
                    <a:bodyPr/>
                    <a:lstStyle/>
                    <a:p>
                      <a:r>
                        <a:rPr lang="en-US" sz="1200" b="0" dirty="0" smtClean="0">
                          <a:latin typeface="Franklin Gothic Book" panose="020B0503020102020204" pitchFamily="34" charset="0"/>
                        </a:rPr>
                        <a:t>Contribution by counties</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smtClean="0">
                          <a:latin typeface="Franklin Gothic Book" panose="020B0503020102020204" pitchFamily="34" charset="0"/>
                        </a:rPr>
                        <a:t>3</a:t>
                      </a:r>
                      <a:endParaRPr lang="en-US" sz="120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extLst>
                  <a:ext uri="{0D108BD9-81ED-4DB2-BD59-A6C34878D82A}"/>
                </a:extLst>
              </a:tr>
              <a:tr h="842905">
                <a:tc>
                  <a:txBody>
                    <a:bodyPr/>
                    <a:lstStyle/>
                    <a:p>
                      <a:r>
                        <a:rPr lang="en-US" sz="1200" b="0" dirty="0" smtClean="0">
                          <a:latin typeface="Franklin Gothic Book" panose="020B0503020102020204" pitchFamily="34" charset="0"/>
                        </a:rPr>
                        <a:t>Business</a:t>
                      </a:r>
                      <a:r>
                        <a:rPr lang="en-US" sz="1200" b="0" baseline="0" dirty="0" smtClean="0">
                          <a:latin typeface="Franklin Gothic Book" panose="020B0503020102020204" pitchFamily="34" charset="0"/>
                        </a:rPr>
                        <a:t> input</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r>
                        <a:rPr lang="en-US" sz="1200" kern="1200" dirty="0" smtClean="0">
                          <a:solidFill>
                            <a:schemeClr val="tx1"/>
                          </a:solidFill>
                          <a:latin typeface="Franklin Gothic Book" panose="020B0503020102020204" pitchFamily="34" charset="0"/>
                          <a:ea typeface="+mn-ea"/>
                          <a:cs typeface="+mn-cs"/>
                        </a:rPr>
                        <a:t>Seek input from businesses on how they can strengthen their connections to the key clusters, especially providing products and services now being imported from outside the region. </a:t>
                      </a:r>
                      <a:endParaRPr lang="en-US" sz="1200" kern="1200" dirty="0">
                        <a:solidFill>
                          <a:schemeClr val="tx1"/>
                        </a:solidFill>
                        <a:latin typeface="Franklin Gothic Book" panose="020B0503020102020204" pitchFamily="34" charset="0"/>
                        <a:ea typeface="+mn-ea"/>
                        <a:cs typeface="+mn-cs"/>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extLst>
              </a:tr>
              <a:tr h="361229">
                <a:tc>
                  <a:txBody>
                    <a:bodyPr/>
                    <a:lstStyle/>
                    <a:p>
                      <a:r>
                        <a:rPr lang="en-US" sz="1200" b="0" dirty="0" smtClean="0">
                          <a:latin typeface="Franklin Gothic Book" panose="020B0503020102020204" pitchFamily="34" charset="0"/>
                        </a:rPr>
                        <a:t>Resident’s value</a:t>
                      </a:r>
                      <a:endParaRPr lang="en-US" sz="1200" b="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200" dirty="0" smtClean="0">
                          <a:latin typeface="Franklin Gothic Book" panose="020B0503020102020204" pitchFamily="34" charset="0"/>
                        </a:rPr>
                        <a:t>Review Ci</a:t>
                      </a:r>
                      <a:r>
                        <a:rPr lang="en-US" sz="1200" baseline="0" dirty="0" smtClean="0">
                          <a:latin typeface="Franklin Gothic Book" panose="020B0503020102020204" pitchFamily="34" charset="0"/>
                        </a:rPr>
                        <a:t>vic Forum Input from Residents</a:t>
                      </a:r>
                      <a:endParaRPr lang="en-US" sz="1200" dirty="0">
                        <a:latin typeface="Franklin Gothic Book" panose="020B0503020102020204" pitchFamily="34" charset="0"/>
                      </a:endParaRPr>
                    </a:p>
                  </a:txBody>
                  <a:tcPr marL="91442" marR="91442" marT="45702" marB="4570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extLst>
              </a:tr>
            </a:tbl>
          </a:graphicData>
        </a:graphic>
      </p:graphicFrame>
    </p:spTree>
    <p:extLst>
      <p:ext uri="{BB962C8B-B14F-4D97-AF65-F5344CB8AC3E}">
        <p14:creationId xmlns:p14="http://schemas.microsoft.com/office/powerpoint/2010/main" val="388912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85800" y="1682750"/>
            <a:ext cx="3460750" cy="4446588"/>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anchor="ctr"/>
          <a:lstStyle/>
          <a:p>
            <a:pPr algn="ctr" eaLnBrk="1" fontAlgn="auto" hangingPunct="1">
              <a:spcBef>
                <a:spcPts val="0"/>
              </a:spcBef>
              <a:spcAft>
                <a:spcPts val="0"/>
              </a:spcAft>
              <a:defRPr/>
            </a:pPr>
            <a:endParaRPr lang="en-US" sz="1400" dirty="0">
              <a:solidFill>
                <a:prstClr val="white"/>
              </a:solidFill>
              <a:latin typeface="Franklin Gothic Demi Cond" panose="020B0706030402020204" pitchFamily="34" charset="0"/>
            </a:endParaRPr>
          </a:p>
        </p:txBody>
      </p:sp>
      <p:sp>
        <p:nvSpPr>
          <p:cNvPr id="35843" name="Text Placeholder 4"/>
          <p:cNvSpPr>
            <a:spLocks noGrp="1"/>
          </p:cNvSpPr>
          <p:nvPr>
            <p:ph type="body" idx="28"/>
          </p:nvPr>
        </p:nvSpPr>
        <p:spPr bwMode="auto">
          <a:xfrm>
            <a:off x="685800" y="690563"/>
            <a:ext cx="7772400" cy="452437"/>
          </a:xfrm>
        </p:spPr>
        <p:txBody>
          <a:bodyPr wrap="square" numCol="1" anchorCtr="0" compatLnSpc="1">
            <a:prstTxWarp prst="textNoShape">
              <a:avLst/>
            </a:prstTxWarp>
          </a:bodyPr>
          <a:lstStyle/>
          <a:p>
            <a:pPr eaLnBrk="1" hangingPunct="1">
              <a:spcBef>
                <a:spcPct val="0"/>
              </a:spcBef>
              <a:spcAft>
                <a:spcPct val="0"/>
              </a:spcAft>
            </a:pPr>
            <a:r>
              <a:rPr lang="en-US" altLang="en-US" sz="2000" smtClean="0">
                <a:solidFill>
                  <a:srgbClr val="208B9C"/>
                </a:solidFill>
              </a:rPr>
              <a:t>Overview</a:t>
            </a:r>
          </a:p>
        </p:txBody>
      </p:sp>
      <p:sp>
        <p:nvSpPr>
          <p:cNvPr id="35844"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endParaRPr lang="en-US" altLang="en-US" sz="1800">
              <a:solidFill>
                <a:srgbClr val="000000"/>
              </a:solidFill>
              <a:latin typeface="Calibri" panose="020F0502020204030204" pitchFamily="34" charset="0"/>
            </a:endParaRPr>
          </a:p>
        </p:txBody>
      </p:sp>
      <p:sp>
        <p:nvSpPr>
          <p:cNvPr id="35845"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endParaRPr lang="en-US" altLang="en-US" sz="1800">
              <a:solidFill>
                <a:srgbClr val="000000"/>
              </a:solidFill>
              <a:latin typeface="Calibri" panose="020F0502020204030204" pitchFamily="34" charset="0"/>
            </a:endParaRPr>
          </a:p>
        </p:txBody>
      </p:sp>
      <p:sp>
        <p:nvSpPr>
          <p:cNvPr id="35846"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endParaRPr lang="en-US" altLang="en-US" sz="1800">
              <a:solidFill>
                <a:srgbClr val="000000"/>
              </a:solidFill>
              <a:latin typeface="Calibri" panose="020F0502020204030204" pitchFamily="34" charset="0"/>
            </a:endParaRPr>
          </a:p>
        </p:txBody>
      </p:sp>
      <p:sp>
        <p:nvSpPr>
          <p:cNvPr id="35847" name="Rectangle 49"/>
          <p:cNvSpPr>
            <a:spLocks noChangeArrowheads="1"/>
          </p:cNvSpPr>
          <p:nvPr/>
        </p:nvSpPr>
        <p:spPr bwMode="auto">
          <a:xfrm>
            <a:off x="5919788" y="6218238"/>
            <a:ext cx="1230312"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endParaRPr lang="en-US" altLang="en-US" sz="1800">
              <a:solidFill>
                <a:srgbClr val="000000"/>
              </a:solidFill>
              <a:latin typeface="Calibri" panose="020F0502020204030204" pitchFamily="34" charset="0"/>
            </a:endParaRPr>
          </a:p>
        </p:txBody>
      </p:sp>
      <p:sp>
        <p:nvSpPr>
          <p:cNvPr id="35848" name="Rectangle 50"/>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endParaRPr lang="en-US" altLang="en-US" sz="1800">
              <a:solidFill>
                <a:srgbClr val="000000"/>
              </a:solidFill>
              <a:latin typeface="Calibri" panose="020F0502020204030204" pitchFamily="34" charset="0"/>
            </a:endParaRPr>
          </a:p>
        </p:txBody>
      </p:sp>
      <p:sp>
        <p:nvSpPr>
          <p:cNvPr id="52" name="Rectangle 51"/>
          <p:cNvSpPr>
            <a:spLocks noChangeArrowheads="1"/>
          </p:cNvSpPr>
          <p:nvPr/>
        </p:nvSpPr>
        <p:spPr bwMode="auto">
          <a:xfrm>
            <a:off x="685800" y="6218238"/>
            <a:ext cx="1228725"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solidFill>
                <a:prstClr val="black"/>
              </a:solidFill>
              <a:latin typeface="Calibri"/>
            </a:endParaRPr>
          </a:p>
        </p:txBody>
      </p:sp>
      <p:grpSp>
        <p:nvGrpSpPr>
          <p:cNvPr id="53" name="Group 52"/>
          <p:cNvGrpSpPr/>
          <p:nvPr/>
        </p:nvGrpSpPr>
        <p:grpSpPr>
          <a:xfrm>
            <a:off x="685800" y="6165890"/>
            <a:ext cx="1229008" cy="119062"/>
            <a:chOff x="685800" y="6165890"/>
            <a:chExt cx="1229008" cy="119062"/>
          </a:xfrm>
          <a:solidFill>
            <a:srgbClr val="208B9C"/>
          </a:solidFill>
        </p:grpSpPr>
        <p:sp>
          <p:nvSpPr>
            <p:cNvPr id="54"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solidFill>
                  <a:srgbClr val="208B9C"/>
                </a:solidFill>
                <a:latin typeface="Calibri"/>
              </a:endParaRPr>
            </a:p>
          </p:txBody>
        </p:sp>
        <p:sp>
          <p:nvSpPr>
            <p:cNvPr id="55"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solidFill>
                  <a:srgbClr val="208B9C"/>
                </a:solidFill>
                <a:latin typeface="Calibri"/>
              </a:endParaRPr>
            </a:p>
          </p:txBody>
        </p:sp>
      </p:grpSp>
      <p:sp>
        <p:nvSpPr>
          <p:cNvPr id="35851" name="TextBox 55"/>
          <p:cNvSpPr txBox="1">
            <a:spLocks noChangeArrowheads="1"/>
          </p:cNvSpPr>
          <p:nvPr/>
        </p:nvSpPr>
        <p:spPr bwMode="auto">
          <a:xfrm>
            <a:off x="685800" y="6288088"/>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20000"/>
              </a:lnSpc>
              <a:spcBef>
                <a:spcPts val="600"/>
              </a:spcBef>
              <a:spcAft>
                <a:spcPts val="1200"/>
              </a:spcAft>
              <a:buFont typeface="Arial" panose="020B0604020202020204" pitchFamily="34" charset="0"/>
              <a:buChar char="​"/>
              <a:defRPr sz="1600">
                <a:solidFill>
                  <a:srgbClr val="4E8542"/>
                </a:solidFill>
                <a:latin typeface="Franklin Gothic Book" panose="020B0503020102020204" pitchFamily="34" charset="0"/>
              </a:defRPr>
            </a:lvl1pPr>
            <a:lvl2pPr marL="742950" indent="-285750">
              <a:spcAft>
                <a:spcPts val="600"/>
              </a:spcAft>
              <a:buFont typeface="Arial" panose="020B0604020202020204" pitchFamily="34" charset="0"/>
              <a:buChar char="​"/>
              <a:defRPr sz="1400">
                <a:solidFill>
                  <a:schemeClr val="tx2"/>
                </a:solidFill>
                <a:latin typeface="Franklin Gothic Book" panose="020B0503020102020204" pitchFamily="34" charset="0"/>
              </a:defRPr>
            </a:lvl2pPr>
            <a:lvl3pPr marL="1143000" indent="-228600">
              <a:lnSpc>
                <a:spcPct val="120000"/>
              </a:lnSpc>
              <a:spcBef>
                <a:spcPts val="600"/>
              </a:spcBef>
              <a:spcAft>
                <a:spcPts val="600"/>
              </a:spcAft>
              <a:buFont typeface="Arial" panose="020B0604020202020204" pitchFamily="34" charset="0"/>
              <a:buChar char="​"/>
              <a:defRPr sz="1100">
                <a:solidFill>
                  <a:schemeClr val="tx2"/>
                </a:solidFill>
                <a:latin typeface="Franklin Gothic Book" panose="020B0503020102020204" pitchFamily="34" charset="0"/>
              </a:defRPr>
            </a:lvl3pPr>
            <a:lvl4pPr marL="1600200" indent="-228600">
              <a:lnSpc>
                <a:spcPct val="110000"/>
              </a:lnSpc>
              <a:buFont typeface="Wingdings" panose="05000000000000000000" pitchFamily="2" charset="2"/>
              <a:buChar char="§"/>
              <a:defRPr sz="1100">
                <a:solidFill>
                  <a:srgbClr val="848484"/>
                </a:solidFill>
                <a:latin typeface="Franklin Gothic Book" panose="020B0503020102020204" pitchFamily="34" charset="0"/>
              </a:defRPr>
            </a:lvl4pPr>
            <a:lvl5pPr marL="2057400" indent="-228600">
              <a:lnSpc>
                <a:spcPct val="110000"/>
              </a:lnSpc>
              <a:spcAft>
                <a:spcPts val="600"/>
              </a:spcAft>
              <a:buFont typeface="Wingdings" panose="05000000000000000000" pitchFamily="2" charset="2"/>
              <a:buChar char="§"/>
              <a:defRPr sz="1100">
                <a:solidFill>
                  <a:srgbClr val="848484"/>
                </a:solidFill>
                <a:latin typeface="Franklin Gothic Book" panose="020B0503020102020204" pitchFamily="34" charset="0"/>
              </a:defRPr>
            </a:lvl5pPr>
            <a:lvl6pPr marL="25146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6pPr>
            <a:lvl7pPr marL="29718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7pPr>
            <a:lvl8pPr marL="34290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8pPr>
            <a:lvl9pPr marL="3886200" indent="-228600" eaLnBrk="0" fontAlgn="base" hangingPunct="0">
              <a:lnSpc>
                <a:spcPct val="110000"/>
              </a:lnSpc>
              <a:spcBef>
                <a:spcPct val="0"/>
              </a:spcBef>
              <a:spcAft>
                <a:spcPts val="600"/>
              </a:spcAft>
              <a:buFont typeface="Wingdings" panose="05000000000000000000" pitchFamily="2" charset="2"/>
              <a:buChar char="§"/>
              <a:defRPr sz="1100">
                <a:solidFill>
                  <a:srgbClr val="848484"/>
                </a:solidFill>
                <a:latin typeface="Franklin Gothic Book" panose="020B0503020102020204" pitchFamily="34" charset="0"/>
              </a:defRPr>
            </a:lvl9pPr>
          </a:lstStyle>
          <a:p>
            <a:pPr eaLnBrk="1" hangingPunct="1">
              <a:lnSpc>
                <a:spcPct val="100000"/>
              </a:lnSpc>
              <a:spcBef>
                <a:spcPct val="0"/>
              </a:spcBef>
              <a:spcAft>
                <a:spcPct val="0"/>
              </a:spcAft>
              <a:buFontTx/>
              <a:buNone/>
            </a:pPr>
            <a:r>
              <a:rPr lang="en-US" altLang="en-US" sz="1300">
                <a:solidFill>
                  <a:srgbClr val="208B9C"/>
                </a:solidFill>
                <a:latin typeface="Franklin Gothic Demi Cond" panose="020B0706030402020204" pitchFamily="34" charset="0"/>
              </a:rPr>
              <a:t>section 01</a:t>
            </a:r>
          </a:p>
        </p:txBody>
      </p:sp>
      <p:sp>
        <p:nvSpPr>
          <p:cNvPr id="17" name="Title 1"/>
          <p:cNvSpPr>
            <a:spLocks noGrp="1"/>
          </p:cNvSpPr>
          <p:nvPr>
            <p:ph type="title"/>
          </p:nvPr>
        </p:nvSpPr>
        <p:spPr>
          <a:xfrm>
            <a:off x="677863" y="993775"/>
            <a:ext cx="8248650" cy="838200"/>
          </a:xfrm>
        </p:spPr>
        <p:txBody>
          <a:bodyPr rtlCol="0">
            <a:noAutofit/>
          </a:bodyPr>
          <a:lstStyle/>
          <a:p>
            <a:pPr eaLnBrk="1" fontAlgn="auto" hangingPunct="1">
              <a:spcAft>
                <a:spcPts val="0"/>
              </a:spcAft>
              <a:defRPr/>
            </a:pPr>
            <a:r>
              <a:rPr lang="en-US" dirty="0" smtClean="0">
                <a:solidFill>
                  <a:schemeClr val="tx1">
                    <a:lumMod val="75000"/>
                    <a:lumOff val="25000"/>
                  </a:schemeClr>
                </a:solidFill>
              </a:rPr>
              <a:t>Mid Central Rural Corridor Region, NM</a:t>
            </a:r>
            <a:endParaRPr lang="en-US" dirty="0">
              <a:solidFill>
                <a:schemeClr val="tx1">
                  <a:lumMod val="75000"/>
                  <a:lumOff val="25000"/>
                </a:schemeClr>
              </a:solidFill>
            </a:endParaRPr>
          </a:p>
        </p:txBody>
      </p:sp>
      <p:sp>
        <p:nvSpPr>
          <p:cNvPr id="2" name="TextBox 1"/>
          <p:cNvSpPr txBox="1"/>
          <p:nvPr/>
        </p:nvSpPr>
        <p:spPr>
          <a:xfrm>
            <a:off x="758825" y="1733550"/>
            <a:ext cx="3314700" cy="3817938"/>
          </a:xfrm>
          <a:prstGeom prst="rect">
            <a:avLst/>
          </a:prstGeom>
          <a:noFill/>
        </p:spPr>
        <p:txBody>
          <a:bodyPr lIns="0" tIns="0" rIns="0">
            <a:spAutoFit/>
          </a:bodyPr>
          <a:lstStyle/>
          <a:p>
            <a:pPr eaLnBrk="1" fontAlgn="auto" hangingPunct="1">
              <a:spcBef>
                <a:spcPts val="600"/>
              </a:spcBef>
              <a:spcAft>
                <a:spcPts val="600"/>
              </a:spcAft>
              <a:defRPr/>
            </a:pPr>
            <a:r>
              <a:rPr lang="en-US" sz="1600" dirty="0">
                <a:solidFill>
                  <a:prstClr val="black">
                    <a:lumMod val="75000"/>
                    <a:lumOff val="25000"/>
                  </a:prstClr>
                </a:solidFill>
                <a:latin typeface="Franklin Gothic Book" panose="020B0503020102020204" pitchFamily="34" charset="0"/>
              </a:rPr>
              <a:t>The Mid Central Rural Corridor Region is comprised of 3 New Mexico counties. Interstate 25 crosses the southern part of the region connecting it to Albuquerque and Santa Fe. Interstate 40 goes through Albuquerque in Bernalillo County. Major railroad includes BNSF. Albuquerque International Airport is the major airport serving more than 2 million passengers annually.  </a:t>
            </a:r>
          </a:p>
          <a:p>
            <a:pPr marL="577850" indent="-285750" eaLnBrk="1" fontAlgn="auto" hangingPunct="1">
              <a:spcBef>
                <a:spcPts val="0"/>
              </a:spcBef>
              <a:spcAft>
                <a:spcPts val="0"/>
              </a:spcAft>
              <a:buClr>
                <a:srgbClr val="208B9C"/>
              </a:buClr>
              <a:buSzPct val="115000"/>
              <a:buFont typeface="Wingdings" panose="05000000000000000000" pitchFamily="2" charset="2"/>
              <a:buChar char="§"/>
              <a:defRPr/>
            </a:pPr>
            <a:r>
              <a:rPr lang="en-US" sz="1600" dirty="0">
                <a:solidFill>
                  <a:prstClr val="black">
                    <a:lumMod val="75000"/>
                    <a:lumOff val="25000"/>
                  </a:prstClr>
                </a:solidFill>
                <a:latin typeface="Franklin Gothic Book" panose="020B0503020102020204" pitchFamily="34" charset="0"/>
              </a:rPr>
              <a:t>Bernalillo</a:t>
            </a:r>
          </a:p>
          <a:p>
            <a:pPr marL="577850" indent="-285750" eaLnBrk="1" fontAlgn="auto" hangingPunct="1">
              <a:spcBef>
                <a:spcPts val="0"/>
              </a:spcBef>
              <a:spcAft>
                <a:spcPts val="0"/>
              </a:spcAft>
              <a:buClr>
                <a:srgbClr val="208B9C"/>
              </a:buClr>
              <a:buSzPct val="115000"/>
              <a:buFont typeface="Wingdings" panose="05000000000000000000" pitchFamily="2" charset="2"/>
              <a:buChar char="§"/>
              <a:defRPr/>
            </a:pPr>
            <a:r>
              <a:rPr lang="en-US" sz="1600" dirty="0">
                <a:solidFill>
                  <a:prstClr val="black">
                    <a:lumMod val="75000"/>
                    <a:lumOff val="25000"/>
                  </a:prstClr>
                </a:solidFill>
                <a:latin typeface="Franklin Gothic Book" panose="020B0503020102020204" pitchFamily="34" charset="0"/>
              </a:rPr>
              <a:t>Los Alamos</a:t>
            </a:r>
          </a:p>
          <a:p>
            <a:pPr marL="577850" indent="-285750" eaLnBrk="1" fontAlgn="auto" hangingPunct="1">
              <a:spcBef>
                <a:spcPts val="0"/>
              </a:spcBef>
              <a:spcAft>
                <a:spcPts val="0"/>
              </a:spcAft>
              <a:buClr>
                <a:srgbClr val="208B9C"/>
              </a:buClr>
              <a:buSzPct val="115000"/>
              <a:buFont typeface="Wingdings" panose="05000000000000000000" pitchFamily="2" charset="2"/>
              <a:buChar char="§"/>
              <a:defRPr/>
            </a:pPr>
            <a:r>
              <a:rPr lang="en-US" sz="1600" dirty="0">
                <a:solidFill>
                  <a:prstClr val="black">
                    <a:lumMod val="75000"/>
                    <a:lumOff val="25000"/>
                  </a:prstClr>
                </a:solidFill>
                <a:latin typeface="Franklin Gothic Book" panose="020B0503020102020204" pitchFamily="34" charset="0"/>
              </a:rPr>
              <a:t>Sandoval</a:t>
            </a:r>
          </a:p>
          <a:p>
            <a:pPr marL="292100" eaLnBrk="1" fontAlgn="auto" hangingPunct="1">
              <a:spcBef>
                <a:spcPts val="0"/>
              </a:spcBef>
              <a:spcAft>
                <a:spcPts val="0"/>
              </a:spcAft>
              <a:buClr>
                <a:srgbClr val="208B9C"/>
              </a:buClr>
              <a:buSzPct val="115000"/>
              <a:defRPr/>
            </a:pPr>
            <a:endParaRPr lang="en-US" sz="1600" dirty="0">
              <a:solidFill>
                <a:prstClr val="black">
                  <a:lumMod val="75000"/>
                  <a:lumOff val="25000"/>
                </a:prstClr>
              </a:solidFill>
              <a:latin typeface="Franklin Gothic Book" panose="020B0503020102020204" pitchFamily="34" charset="0"/>
            </a:endParaRPr>
          </a:p>
        </p:txBody>
      </p:sp>
      <p:grpSp>
        <p:nvGrpSpPr>
          <p:cNvPr id="35854" name="Group 2"/>
          <p:cNvGrpSpPr>
            <a:grpSpLocks/>
          </p:cNvGrpSpPr>
          <p:nvPr/>
        </p:nvGrpSpPr>
        <p:grpSpPr bwMode="auto">
          <a:xfrm>
            <a:off x="4452938" y="1558925"/>
            <a:ext cx="4224337" cy="4381500"/>
            <a:chOff x="4452599" y="1559346"/>
            <a:chExt cx="4224357" cy="4381792"/>
          </a:xfrm>
        </p:grpSpPr>
        <p:pic>
          <p:nvPicPr>
            <p:cNvPr id="35855" name="Picture 7"/>
            <p:cNvPicPr>
              <a:picLocks noChangeAspect="1"/>
            </p:cNvPicPr>
            <p:nvPr/>
          </p:nvPicPr>
          <p:blipFill>
            <a:blip r:embed="rId3">
              <a:extLst>
                <a:ext uri="{28A0092B-C50C-407E-A947-70E740481C1C}">
                  <a14:useLocalDpi xmlns:a14="http://schemas.microsoft.com/office/drawing/2010/main" val="0"/>
                </a:ext>
              </a:extLst>
            </a:blip>
            <a:srcRect l="11699" r="11932"/>
            <a:stretch>
              <a:fillRect/>
            </a:stretch>
          </p:blipFill>
          <p:spPr bwMode="auto">
            <a:xfrm>
              <a:off x="4801902" y="1559346"/>
              <a:ext cx="3875054" cy="438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8"/>
            <p:cNvPicPr>
              <a:picLocks noChangeAspect="1"/>
            </p:cNvPicPr>
            <p:nvPr/>
          </p:nvPicPr>
          <p:blipFill>
            <a:blip r:embed="rId4">
              <a:extLst>
                <a:ext uri="{28A0092B-C50C-407E-A947-70E740481C1C}">
                  <a14:useLocalDpi xmlns:a14="http://schemas.microsoft.com/office/drawing/2010/main" val="0"/>
                </a:ext>
              </a:extLst>
            </a:blip>
            <a:srcRect l="14626" t="2574" r="15819" b="7629"/>
            <a:stretch>
              <a:fillRect/>
            </a:stretch>
          </p:blipFill>
          <p:spPr bwMode="auto">
            <a:xfrm>
              <a:off x="4452599" y="4690836"/>
              <a:ext cx="1121483" cy="125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H="1" flipV="1">
              <a:off x="4997114" y="5175912"/>
              <a:ext cx="1393832" cy="701722"/>
            </a:xfrm>
            <a:prstGeom prst="line">
              <a:avLst/>
            </a:prstGeom>
            <a:ln>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4725650" y="2324572"/>
              <a:ext cx="123826" cy="2554458"/>
            </a:xfrm>
            <a:prstGeom prst="line">
              <a:avLst/>
            </a:prstGeom>
            <a:ln w="9525">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6275" y="2940050"/>
            <a:ext cx="4587875" cy="2946400"/>
          </a:xfrm>
        </p:spPr>
        <p:txBody>
          <a:bodyPr rtlCol="0">
            <a:normAutofit/>
          </a:bodyPr>
          <a:lstStyle/>
          <a:p>
            <a:pPr fontAlgn="auto">
              <a:spcBef>
                <a:spcPts val="0"/>
              </a:spcBef>
              <a:spcAft>
                <a:spcPts val="0"/>
              </a:spcAft>
              <a:defRPr/>
            </a:pPr>
            <a:r>
              <a:rPr sz="6600">
                <a:solidFill>
                  <a:schemeClr val="tx1">
                    <a:lumMod val="75000"/>
                    <a:lumOff val="25000"/>
                  </a:schemeClr>
                </a:solidFill>
                <a:latin typeface="Franklin Gothic Book" panose="020B0503020102020204" pitchFamily="34" charset="0"/>
              </a:rPr>
              <a:t>02</a:t>
            </a:r>
          </a:p>
          <a:p>
            <a:pPr fontAlgn="auto">
              <a:spcBef>
                <a:spcPts val="0"/>
              </a:spcBef>
              <a:spcAft>
                <a:spcPts val="0"/>
              </a:spcAft>
              <a:defRPr/>
            </a:pPr>
            <a:r>
              <a:rPr sz="6600">
                <a:solidFill>
                  <a:schemeClr val="tx1">
                    <a:lumMod val="75000"/>
                    <a:lumOff val="25000"/>
                  </a:schemeClr>
                </a:solidFill>
                <a:latin typeface="Franklin Gothic Book" panose="020B0503020102020204" pitchFamily="34" charset="0"/>
              </a:rPr>
              <a:t>target industry clusters </a:t>
            </a:r>
          </a:p>
        </p:txBody>
      </p:sp>
      <p:sp>
        <p:nvSpPr>
          <p:cNvPr id="37891" name="Text Placeholder 4"/>
          <p:cNvSpPr>
            <a:spLocks noGrp="1"/>
          </p:cNvSpPr>
          <p:nvPr>
            <p:ph type="body" sz="quarter" idx="10"/>
          </p:nvPr>
        </p:nvSpPr>
        <p:spPr>
          <a:xfrm>
            <a:off x="5818188" y="3189288"/>
            <a:ext cx="2620962" cy="2746375"/>
          </a:xfrm>
        </p:spPr>
        <p:txBody>
          <a:bodyPr/>
          <a:lstStyle/>
          <a:p>
            <a:pPr eaLnBrk="1" hangingPunct="1">
              <a:spcBef>
                <a:spcPct val="0"/>
              </a:spcBef>
              <a:spcAft>
                <a:spcPct val="0"/>
              </a:spcAft>
              <a:buFont typeface="Arial" panose="020B0604020202020204" pitchFamily="34" charset="0"/>
              <a:buNone/>
            </a:pPr>
            <a:r>
              <a:rPr altLang="en-US" sz="1600">
                <a:solidFill>
                  <a:srgbClr val="208B9C"/>
                </a:solidFill>
              </a:rPr>
              <a:t>Agribusiness, Food Processing and Technology</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r>
              <a:rPr altLang="en-US" sz="1600">
                <a:solidFill>
                  <a:srgbClr val="208B9C"/>
                </a:solidFill>
              </a:rPr>
              <a:t>Arts, Entertainment, Recreation and Visitor Industries</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r>
              <a:rPr altLang="en-US" sz="1600">
                <a:solidFill>
                  <a:srgbClr val="208B9C"/>
                </a:solidFill>
              </a:rPr>
              <a:t>Biomedical/Biotechnical (Life Science)</a:t>
            </a:r>
          </a:p>
          <a:p>
            <a:pPr eaLnBrk="1" hangingPunct="1">
              <a:spcBef>
                <a:spcPct val="0"/>
              </a:spcBef>
              <a:spcAft>
                <a:spcPct val="0"/>
              </a:spcAft>
              <a:buFont typeface="Arial" panose="020B0604020202020204" pitchFamily="34" charset="0"/>
              <a:buNone/>
            </a:pPr>
            <a:endParaRPr altLang="en-US" sz="1600">
              <a:solidFill>
                <a:srgbClr val="208B9C"/>
              </a:solidFill>
            </a:endParaRPr>
          </a:p>
          <a:p>
            <a:pPr eaLnBrk="1" hangingPunct="1">
              <a:spcBef>
                <a:spcPct val="0"/>
              </a:spcBef>
              <a:spcAft>
                <a:spcPct val="0"/>
              </a:spcAft>
              <a:buFont typeface="Arial" panose="020B0604020202020204" pitchFamily="34" charset="0"/>
              <a:buNone/>
            </a:pPr>
            <a:endParaRPr altLang="en-US" sz="1600">
              <a:solidFill>
                <a:srgbClr val="208B9C"/>
              </a:solidFill>
            </a:endParaRPr>
          </a:p>
        </p:txBody>
      </p:sp>
      <p:cxnSp>
        <p:nvCxnSpPr>
          <p:cNvPr id="6" name="Straight Connector 5"/>
          <p:cNvCxnSpPr/>
          <p:nvPr/>
        </p:nvCxnSpPr>
        <p:spPr>
          <a:xfrm>
            <a:off x="5894388" y="3840163"/>
            <a:ext cx="213836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94388" y="4779963"/>
            <a:ext cx="213836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61975" y="47625"/>
            <a:ext cx="8229600" cy="1143000"/>
          </a:xfrm>
        </p:spPr>
        <p:txBody>
          <a:bodyPr/>
          <a:lstStyle/>
          <a:p>
            <a:pPr algn="l">
              <a:defRPr/>
            </a:pPr>
            <a:r>
              <a:rPr lang="en-US" altLang="en-US" sz="3650" b="1" dirty="0" smtClean="0">
                <a:solidFill>
                  <a:srgbClr val="208B9C"/>
                </a:solidFill>
                <a:latin typeface="Franklin Gothic Medium" panose="020B0603020102020204" pitchFamily="34" charset="0"/>
              </a:rPr>
              <a:t>Regional Job Growth: </a:t>
            </a:r>
            <a:r>
              <a:rPr lang="en-US" altLang="en-US" sz="3200" b="1" dirty="0" smtClean="0">
                <a:solidFill>
                  <a:srgbClr val="208B9C"/>
                </a:solidFill>
                <a:latin typeface="Franklin Gothic Medium" panose="020B0603020102020204" pitchFamily="34" charset="0"/>
              </a:rPr>
              <a:t/>
            </a:r>
            <a:br>
              <a:rPr lang="en-US" altLang="en-US" sz="3200" b="1" dirty="0" smtClean="0">
                <a:solidFill>
                  <a:srgbClr val="208B9C"/>
                </a:solidFill>
                <a:latin typeface="Franklin Gothic Medium" panose="020B0603020102020204" pitchFamily="34" charset="0"/>
              </a:rPr>
            </a:br>
            <a:r>
              <a:rPr lang="en-US" altLang="en-US" sz="1700" b="1" i="1" dirty="0" smtClean="0">
                <a:latin typeface="Franklin Gothic Medium" panose="020B0603020102020204" pitchFamily="34" charset="0"/>
              </a:rPr>
              <a:t>Three Key Components of the Shift-Share Analysis</a:t>
            </a:r>
            <a:endParaRPr lang="en-US" altLang="en-US" sz="1700" i="1" dirty="0" smtClean="0">
              <a:latin typeface="Franklin Gothic Medium" panose="020B0603020102020204" pitchFamily="34" charset="0"/>
            </a:endParaRPr>
          </a:p>
        </p:txBody>
      </p:sp>
      <p:graphicFrame>
        <p:nvGraphicFramePr>
          <p:cNvPr id="5" name="Content Placeholder 4"/>
          <p:cNvGraphicFramePr>
            <a:graphicFrameLocks noGrp="1"/>
          </p:cNvGraphicFramePr>
          <p:nvPr>
            <p:ph idx="1"/>
          </p:nvPr>
        </p:nvGraphicFramePr>
        <p:xfrm>
          <a:off x="1076979" y="1002499"/>
          <a:ext cx="4945344" cy="489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984750" y="3017838"/>
            <a:ext cx="3606800" cy="1201737"/>
          </a:xfrm>
          <a:prstGeom prst="rect">
            <a:avLst/>
          </a:prstGeom>
          <a:solidFill>
            <a:srgbClr val="F2F2F2"/>
          </a:solidFill>
          <a:ln w="19050">
            <a:solidFill>
              <a:schemeClr val="accent3">
                <a:lumMod val="75000"/>
              </a:schemeClr>
            </a:solidFill>
          </a:ln>
        </p:spPr>
        <p:txBody>
          <a:bodyPr>
            <a:spAutoFit/>
          </a:bodyPr>
          <a:lstStyle/>
          <a:p>
            <a:pPr>
              <a:defRPr/>
            </a:pPr>
            <a:r>
              <a:rPr lang="en-US" dirty="0">
                <a:solidFill>
                  <a:prstClr val="black"/>
                </a:solidFill>
                <a:latin typeface="Franklin Gothic Book" panose="020B0503020102020204" pitchFamily="34" charset="0"/>
              </a:rPr>
              <a:t>Share of regional industry growth explained by the growth of the specific industry sector at the national level</a:t>
            </a:r>
          </a:p>
        </p:txBody>
      </p:sp>
      <p:sp>
        <p:nvSpPr>
          <p:cNvPr id="39941" name="TextBox 6"/>
          <p:cNvSpPr txBox="1">
            <a:spLocks noChangeArrowheads="1"/>
          </p:cNvSpPr>
          <p:nvPr/>
        </p:nvSpPr>
        <p:spPr bwMode="auto">
          <a:xfrm>
            <a:off x="4984750" y="1560513"/>
            <a:ext cx="3606800" cy="1200150"/>
          </a:xfrm>
          <a:prstGeom prst="rect">
            <a:avLst/>
          </a:prstGeom>
          <a:solidFill>
            <a:srgbClr val="F2F2F2"/>
          </a:solidFill>
          <a:ln w="19050">
            <a:solidFill>
              <a:srgbClr val="208B9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000000"/>
                </a:solidFill>
                <a:latin typeface="Franklin Gothic Book" panose="020B0503020102020204" pitchFamily="34" charset="0"/>
              </a:rPr>
              <a:t>Explains how much of the regional industry’s growth is explained by the overall growth of the national economy</a:t>
            </a:r>
          </a:p>
        </p:txBody>
      </p:sp>
      <p:sp>
        <p:nvSpPr>
          <p:cNvPr id="8" name="TextBox 7"/>
          <p:cNvSpPr txBox="1"/>
          <p:nvPr/>
        </p:nvSpPr>
        <p:spPr>
          <a:xfrm>
            <a:off x="4984750" y="4476750"/>
            <a:ext cx="3589338" cy="1200150"/>
          </a:xfrm>
          <a:prstGeom prst="rect">
            <a:avLst/>
          </a:prstGeom>
          <a:solidFill>
            <a:srgbClr val="F2F2F2"/>
          </a:solidFill>
          <a:ln w="19050">
            <a:solidFill>
              <a:schemeClr val="accent6">
                <a:lumMod val="50000"/>
              </a:schemeClr>
            </a:solidFill>
          </a:ln>
        </p:spPr>
        <p:txBody>
          <a:bodyPr>
            <a:spAutoFit/>
          </a:bodyPr>
          <a:lstStyle/>
          <a:p>
            <a:pPr>
              <a:defRPr/>
            </a:pPr>
            <a:r>
              <a:rPr lang="en-US" dirty="0">
                <a:solidFill>
                  <a:prstClr val="black"/>
                </a:solidFill>
                <a:latin typeface="Franklin Gothic Book" panose="020B0503020102020204" pitchFamily="34" charset="0"/>
              </a:rPr>
              <a:t>Explains how much of the change in a given industry is due to some unique competitive advantage that the region possesses</a:t>
            </a:r>
          </a:p>
        </p:txBody>
      </p:sp>
      <p:sp>
        <p:nvSpPr>
          <p:cNvPr id="9" name="TextBox 8"/>
          <p:cNvSpPr txBox="1"/>
          <p:nvPr/>
        </p:nvSpPr>
        <p:spPr>
          <a:xfrm>
            <a:off x="671513" y="1279525"/>
            <a:ext cx="1928812" cy="1354138"/>
          </a:xfrm>
          <a:prstGeom prst="rect">
            <a:avLst/>
          </a:prstGeom>
          <a:solidFill>
            <a:srgbClr val="F2F2F2"/>
          </a:solidFill>
          <a:ln w="19050">
            <a:solidFill>
              <a:schemeClr val="bg2">
                <a:lumMod val="75000"/>
              </a:schemeClr>
            </a:solidFill>
          </a:ln>
        </p:spPr>
        <p:txBody>
          <a:bodyPr>
            <a:spAutoFit/>
          </a:bodyPr>
          <a:lstStyle/>
          <a:p>
            <a:pPr>
              <a:defRPr/>
            </a:pPr>
            <a:r>
              <a:rPr lang="en-US" b="1" dirty="0">
                <a:solidFill>
                  <a:prstClr val="black"/>
                </a:solidFill>
                <a:latin typeface="Franklin Gothic Book" panose="020B0503020102020204" pitchFamily="34" charset="0"/>
              </a:rPr>
              <a:t>Expected Change</a:t>
            </a:r>
            <a:endParaRPr lang="en-US" dirty="0">
              <a:solidFill>
                <a:prstClr val="black"/>
              </a:solidFill>
              <a:latin typeface="Franklin Gothic Book" panose="020B0503020102020204" pitchFamily="34" charset="0"/>
            </a:endParaRPr>
          </a:p>
          <a:p>
            <a:pPr>
              <a:defRPr/>
            </a:pPr>
            <a:r>
              <a:rPr lang="en-US" sz="16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The sum of the industrial mix and the national growth effects</a:t>
            </a:r>
            <a:endParaRPr lang="en-US" sz="1600" dirty="0">
              <a:solidFill>
                <a:prstClr val="black"/>
              </a:solidFill>
              <a:latin typeface="Franklin Gothic Book" panose="020B0503020102020204" pitchFamily="34" charset="0"/>
            </a:endParaRPr>
          </a:p>
        </p:txBody>
      </p:sp>
      <p:sp>
        <p:nvSpPr>
          <p:cNvPr id="10" name="TextBox 9"/>
          <p:cNvSpPr txBox="1"/>
          <p:nvPr/>
        </p:nvSpPr>
        <p:spPr>
          <a:xfrm>
            <a:off x="685800" y="4313238"/>
            <a:ext cx="1787525" cy="1600200"/>
          </a:xfrm>
          <a:prstGeom prst="rect">
            <a:avLst/>
          </a:prstGeom>
          <a:solidFill>
            <a:srgbClr val="F2F2F2"/>
          </a:solidFill>
          <a:ln w="19050">
            <a:solidFill>
              <a:schemeClr val="bg2">
                <a:lumMod val="75000"/>
              </a:schemeClr>
            </a:solidFill>
          </a:ln>
        </p:spPr>
        <p:txBody>
          <a:bodyPr>
            <a:spAutoFit/>
          </a:bodyPr>
          <a:lstStyle/>
          <a:p>
            <a:pPr>
              <a:defRPr/>
            </a:pPr>
            <a:r>
              <a:rPr lang="en-US" sz="1400" b="1" dirty="0">
                <a:solidFill>
                  <a:prstClr val="black"/>
                </a:solidFill>
                <a:latin typeface="Franklin Gothic Book" panose="020B0503020102020204" pitchFamily="34" charset="0"/>
              </a:rPr>
              <a:t>Note:</a:t>
            </a:r>
          </a:p>
          <a:p>
            <a:pPr>
              <a:defRPr/>
            </a:pPr>
            <a:r>
              <a:rPr lang="en-US" sz="1400"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The calculations ensure no double counting of job change effects from national to regional levels</a:t>
            </a:r>
            <a:endParaRPr lang="en-US" sz="1400" dirty="0">
              <a:solidFill>
                <a:prstClr val="black"/>
              </a:solidFill>
              <a:latin typeface="Franklin Gothic Book" panose="020B0503020102020204" pitchFamily="34" charset="0"/>
            </a:endParaRPr>
          </a:p>
        </p:txBody>
      </p:sp>
      <p:sp>
        <p:nvSpPr>
          <p:cNvPr id="11" name="Rectangle 10"/>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2"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3" name="Rectangle 12"/>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4" name="Rectangle 13"/>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5" name="Rectangle 14"/>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6" name="Rectangle 1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17" name="Group 16"/>
          <p:cNvGrpSpPr/>
          <p:nvPr/>
        </p:nvGrpSpPr>
        <p:grpSpPr>
          <a:xfrm>
            <a:off x="1994551" y="6165851"/>
            <a:ext cx="1229008" cy="119062"/>
            <a:chOff x="685800" y="6165890"/>
            <a:chExt cx="1229008" cy="119062"/>
          </a:xfrm>
          <a:solidFill>
            <a:srgbClr val="208B9C"/>
          </a:solidFill>
        </p:grpSpPr>
        <p:sp>
          <p:nvSpPr>
            <p:cNvPr id="18"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9"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39952"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39953" name="Text Placeholder 5"/>
          <p:cNvSpPr txBox="1">
            <a:spLocks/>
          </p:cNvSpPr>
          <p:nvPr/>
        </p:nvSpPr>
        <p:spPr bwMode="auto">
          <a:xfrm>
            <a:off x="685800" y="6524625"/>
            <a:ext cx="75596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800">
                <a:solidFill>
                  <a:srgbClr val="7F7F7F"/>
                </a:solidFill>
                <a:latin typeface="Franklin Gothic Book" panose="020B0503020102020204" pitchFamily="34" charset="0"/>
              </a:rPr>
              <a:t>Source: EMSI Website, </a:t>
            </a:r>
            <a:r>
              <a:rPr lang="en-US" altLang="en-US" sz="800">
                <a:solidFill>
                  <a:srgbClr val="000000"/>
                </a:solidFill>
                <a:latin typeface="Franklin Gothic Book" panose="020B0503020102020204" pitchFamily="34" charset="0"/>
                <a:hlinkClick r:id="rId8"/>
              </a:rPr>
              <a:t>http://www.economicmodeling.com/2011/12/05/understanding-shift-share-2/</a:t>
            </a:r>
            <a:r>
              <a:rPr lang="en-US" altLang="en-US" sz="800">
                <a:solidFill>
                  <a:srgbClr val="000000"/>
                </a:solidFill>
                <a:latin typeface="Franklin Gothic Book" panose="020B050302010202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41993"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41994"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24" name="Title 1"/>
          <p:cNvSpPr>
            <a:spLocks noGrp="1"/>
          </p:cNvSpPr>
          <p:nvPr>
            <p:ph type="title"/>
          </p:nvPr>
        </p:nvSpPr>
        <p:spPr>
          <a:xfrm>
            <a:off x="601663" y="557213"/>
            <a:ext cx="7886700" cy="896937"/>
          </a:xfrm>
        </p:spPr>
        <p:txBody>
          <a:bodyPr rtlCol="0">
            <a:normAutofit/>
          </a:bodyPr>
          <a:lstStyle/>
          <a:p>
            <a:pPr algn="l" eaLnBrk="1" fontAlgn="auto" hangingPunct="1">
              <a:spcAft>
                <a:spcPts val="0"/>
              </a:spcAft>
              <a:defRPr/>
            </a:pPr>
            <a:r>
              <a:rPr lang="en-US" sz="3000" dirty="0" smtClean="0">
                <a:solidFill>
                  <a:schemeClr val="tx1">
                    <a:lumMod val="75000"/>
                    <a:lumOff val="25000"/>
                  </a:schemeClr>
                </a:solidFill>
                <a:latin typeface="Franklin Gothic Book" panose="020B0503020102020204" pitchFamily="34" charset="0"/>
              </a:rPr>
              <a:t>Agribusiness, Food Processing and Technology</a:t>
            </a:r>
            <a:endParaRPr lang="en-US" sz="3000" dirty="0">
              <a:solidFill>
                <a:schemeClr val="tx1">
                  <a:lumMod val="75000"/>
                  <a:lumOff val="25000"/>
                </a:schemeClr>
              </a:solidFill>
              <a:latin typeface="Franklin Gothic Book" panose="020B0503020102020204" pitchFamily="34" charset="0"/>
            </a:endParaRPr>
          </a:p>
        </p:txBody>
      </p:sp>
      <p:graphicFrame>
        <p:nvGraphicFramePr>
          <p:cNvPr id="27" name="Content Placeholder 14"/>
          <p:cNvGraphicFramePr>
            <a:graphicFrameLocks noGrp="1"/>
          </p:cNvGraphicFramePr>
          <p:nvPr>
            <p:ph sz="quarter" idx="15"/>
          </p:nvPr>
        </p:nvGraphicFramePr>
        <p:xfrm>
          <a:off x="679450" y="1344613"/>
          <a:ext cx="7767639" cy="4557736"/>
        </p:xfrm>
        <a:graphic>
          <a:graphicData uri="http://schemas.openxmlformats.org/drawingml/2006/table">
            <a:tbl>
              <a:tblPr firstRow="1">
                <a:tableStyleId>{74C1A8A3-306A-4EB7-A6B1-4F7E0EB9C5D6}</a:tableStyleId>
              </a:tblPr>
              <a:tblGrid>
                <a:gridCol w="2556933">
                  <a:extLst>
                    <a:ext uri="{9D8B030D-6E8A-4147-A177-3AD203B41FA5}"/>
                  </a:extLst>
                </a:gridCol>
                <a:gridCol w="868451">
                  <a:extLst>
                    <a:ext uri="{9D8B030D-6E8A-4147-A177-3AD203B41FA5}"/>
                  </a:extLst>
                </a:gridCol>
                <a:gridCol w="868451">
                  <a:extLst>
                    <a:ext uri="{9D8B030D-6E8A-4147-A177-3AD203B41FA5}"/>
                  </a:extLst>
                </a:gridCol>
                <a:gridCol w="868451">
                  <a:extLst>
                    <a:ext uri="{9D8B030D-6E8A-4147-A177-3AD203B41FA5}"/>
                  </a:extLst>
                </a:gridCol>
                <a:gridCol w="868451">
                  <a:extLst>
                    <a:ext uri="{9D8B030D-6E8A-4147-A177-3AD203B41FA5}"/>
                  </a:extLst>
                </a:gridCol>
                <a:gridCol w="829322">
                  <a:extLst>
                    <a:ext uri="{9D8B030D-6E8A-4147-A177-3AD203B41FA5}"/>
                  </a:extLst>
                </a:gridCol>
                <a:gridCol w="907580">
                  <a:extLst>
                    <a:ext uri="{9D8B030D-6E8A-4147-A177-3AD203B41FA5}"/>
                  </a:extLst>
                </a:gridCol>
              </a:tblGrid>
              <a:tr h="551661">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L="182880"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lnSpc>
                          <a:spcPts val="1400"/>
                        </a:lnSpc>
                      </a:pPr>
                      <a:r>
                        <a:rPr lang="en-US" sz="1300" b="0" i="0" u="none" strike="noStrike" dirty="0" smtClean="0">
                          <a:solidFill>
                            <a:srgbClr val="208B9C"/>
                          </a:solidFill>
                          <a:effectLst/>
                          <a:latin typeface="Franklin Gothic Demi Cond" panose="020B0706030402020204" pitchFamily="34" charset="0"/>
                        </a:rPr>
                        <a:t>Jobs 2015</a:t>
                      </a: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lnSpc>
                          <a:spcPts val="1400"/>
                        </a:lnSpc>
                      </a:pPr>
                      <a:r>
                        <a:rPr lang="en-US" sz="1300" b="0" i="0" u="none" strike="noStrike" dirty="0" smtClean="0">
                          <a:solidFill>
                            <a:srgbClr val="208B9C"/>
                          </a:solidFill>
                          <a:effectLst/>
                          <a:latin typeface="Franklin Gothic Demi Cond" panose="020B0706030402020204" pitchFamily="34" charset="0"/>
                        </a:rPr>
                        <a:t>Industry Trend, 2009-2015</a:t>
                      </a: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Actual Job Growth, 2009-2015</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ts val="14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2009-2015</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16386">
                <a:tc>
                  <a:txBody>
                    <a:bodyPr/>
                    <a:lstStyle/>
                    <a:p>
                      <a:pPr algn="l" fontAlgn="ctr"/>
                      <a:endParaRPr lang="en-US" sz="1300" b="0" i="0" u="none" strike="noStrike" dirty="0">
                        <a:solidFill>
                          <a:srgbClr val="208B9C"/>
                        </a:solidFill>
                        <a:effectLst/>
                        <a:latin typeface="Franklin Gothic Demi Cond" panose="020B0706030402020204" pitchFamily="34" charset="0"/>
                      </a:endParaRPr>
                    </a:p>
                  </a:txBody>
                  <a:tcPr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A</a:t>
                      </a: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B</a:t>
                      </a:r>
                      <a:endParaRPr lang="en-US" sz="1300" b="0" i="0" u="none" strike="noStrike" dirty="0">
                        <a:solidFill>
                          <a:srgbClr val="208B9C"/>
                        </a:solidFill>
                        <a:effectLst/>
                        <a:latin typeface="Franklin Gothic Demi Cond" panose="020B0706030402020204" pitchFamily="34" charset="0"/>
                      </a:endParaRP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C=A+B</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D-C</a:t>
                      </a:r>
                    </a:p>
                  </a:txBody>
                  <a:tcPr marL="9144" marR="9144" marT="9135" marB="9135"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dirty="0">
                          <a:effectLst/>
                          <a:latin typeface="Franklin Gothic Book" panose="020B0503020102020204" pitchFamily="34" charset="0"/>
                        </a:rPr>
                        <a:t>Crop Production</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1,458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76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626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614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Perishable Prepared Food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466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132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Animal Production and Aquaculture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400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-202</a:t>
                      </a:r>
                      <a:endParaRPr lang="en-US" sz="1000" b="0" i="0" u="none" strike="noStrike" dirty="0">
                        <a:effectLst/>
                        <a:latin typeface="Franklin Gothic Book" panose="020B0503020102020204" pitchFamily="34" charset="0"/>
                      </a:endParaRP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Breakfast Cereal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337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167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183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Commercial Bakeries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305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Breweries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291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200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Retail Bakeries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89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Tortilla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-57</a:t>
                      </a:r>
                      <a:endParaRPr lang="en-US" sz="1000" b="0" i="0" u="none" strike="noStrike" dirty="0">
                        <a:effectLst/>
                        <a:latin typeface="Franklin Gothic Book" panose="020B0503020102020204" pitchFamily="34" charset="0"/>
                      </a:endParaRP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-81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Frozen Specialty Food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190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110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Fluid Milk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149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-28</a:t>
                      </a:r>
                      <a:endParaRPr lang="en-US" sz="1000" b="0" i="0" u="none" strike="noStrike" dirty="0">
                        <a:effectLst/>
                        <a:latin typeface="Franklin Gothic Book" panose="020B0503020102020204" pitchFamily="34" charset="0"/>
                      </a:endParaRP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19">
                <a:tc>
                  <a:txBody>
                    <a:bodyPr/>
                    <a:lstStyle/>
                    <a:p>
                      <a:pPr algn="l" fontAlgn="ctr"/>
                      <a:r>
                        <a:rPr lang="en-US" sz="1000" b="0" i="0" u="none" strike="noStrike">
                          <a:effectLst/>
                          <a:latin typeface="Franklin Gothic Book" panose="020B0503020102020204" pitchFamily="34" charset="0"/>
                        </a:rPr>
                        <a:t>Farm and Garden Machinery and Equipment Merchant Wholesalers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 </a:t>
                      </a:r>
                      <a:r>
                        <a:rPr lang="en-US" sz="1000" b="0" i="0" u="none" strike="noStrike" dirty="0" smtClean="0">
                          <a:effectLst/>
                          <a:latin typeface="Franklin Gothic Book" panose="020B0503020102020204" pitchFamily="34" charset="0"/>
                        </a:rPr>
                        <a:t>-10</a:t>
                      </a:r>
                      <a:endParaRPr lang="en-US" sz="1000" b="0" i="0" u="none" strike="noStrike" dirty="0">
                        <a:effectLst/>
                        <a:latin typeface="Franklin Gothic Book" panose="020B0503020102020204" pitchFamily="34" charset="0"/>
                      </a:endParaRP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Wineries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35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19">
                <a:tc>
                  <a:txBody>
                    <a:bodyPr/>
                    <a:lstStyle/>
                    <a:p>
                      <a:pPr algn="l" fontAlgn="ctr"/>
                      <a:r>
                        <a:rPr lang="en-US" sz="1000" b="0" i="0" u="none" strike="noStrike">
                          <a:effectLst/>
                          <a:latin typeface="Franklin Gothic Book" panose="020B0503020102020204" pitchFamily="34" charset="0"/>
                        </a:rPr>
                        <a:t>Confectionery Manufacturing from Purchased Chocolate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26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a:effectLst/>
                          <a:latin typeface="Franklin Gothic Book" panose="020B0503020102020204" pitchFamily="34" charset="0"/>
                        </a:rPr>
                        <a:t>Fruit and Vegetable Canning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54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a:effectLst/>
                          <a:latin typeface="Franklin Gothic Book" panose="020B0503020102020204" pitchFamily="34" charset="0"/>
                        </a:rPr>
                        <a:t>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43156">
                <a:tc>
                  <a:txBody>
                    <a:bodyPr/>
                    <a:lstStyle/>
                    <a:p>
                      <a:pPr algn="l" fontAlgn="ctr"/>
                      <a:r>
                        <a:rPr lang="en-US" sz="1000" b="0" i="0" u="none" strike="noStrike" dirty="0">
                          <a:effectLst/>
                          <a:latin typeface="Franklin Gothic Book" panose="020B0503020102020204" pitchFamily="34" charset="0"/>
                        </a:rPr>
                        <a:t>Specialty </a:t>
                      </a:r>
                      <a:r>
                        <a:rPr lang="en-US" sz="1000" b="0" i="0" u="none" strike="noStrike" dirty="0" smtClean="0">
                          <a:effectLst/>
                          <a:latin typeface="Franklin Gothic Book" panose="020B0503020102020204" pitchFamily="34" charset="0"/>
                        </a:rPr>
                        <a:t>Canning*</a:t>
                      </a:r>
                      <a:endParaRPr lang="en-US" sz="1000" b="0" i="0" u="none" strike="noStrike" dirty="0">
                        <a:effectLst/>
                        <a:latin typeface="Franklin Gothic Book" panose="020B0503020102020204" pitchFamily="34" charset="0"/>
                      </a:endParaRP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err="1">
                          <a:effectLst/>
                          <a:latin typeface="Franklin Gothic Book" panose="020B0503020102020204" pitchFamily="34" charset="0"/>
                        </a:rPr>
                        <a:t>Insf</a:t>
                      </a:r>
                      <a:r>
                        <a:rPr lang="en-US" sz="1000" b="0" i="0" u="none" strike="noStrike" dirty="0">
                          <a:effectLst/>
                          <a:latin typeface="Franklin Gothic Book" panose="020B0503020102020204" pitchFamily="34" charset="0"/>
                        </a:rPr>
                        <a:t>. Data</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39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42134"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 (Regional Performance) by Top Industry Sectors</a:t>
            </a:r>
            <a:endParaRPr lang="en-US" altLang="en-US" sz="1800" smtClean="0">
              <a:solidFill>
                <a:srgbClr val="208B9C"/>
              </a:solidFill>
            </a:endParaRPr>
          </a:p>
        </p:txBody>
      </p:sp>
      <p:sp>
        <p:nvSpPr>
          <p:cNvPr id="42135" name="TextBox 36"/>
          <p:cNvSpPr txBox="1">
            <a:spLocks noChangeArrowheads="1"/>
          </p:cNvSpPr>
          <p:nvPr/>
        </p:nvSpPr>
        <p:spPr bwMode="auto">
          <a:xfrm>
            <a:off x="685800" y="5907088"/>
            <a:ext cx="7767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Upward arrow (    ) indicates regional competitiveness. *: Specialty Canning industry had less than 10 jobs in 2009</a:t>
            </a:r>
          </a:p>
        </p:txBody>
      </p:sp>
      <p:sp>
        <p:nvSpPr>
          <p:cNvPr id="38" name="Up Arrow 37"/>
          <p:cNvSpPr/>
          <p:nvPr/>
        </p:nvSpPr>
        <p:spPr bwMode="auto">
          <a:xfrm>
            <a:off x="1822450" y="5956300"/>
            <a:ext cx="46038" cy="138113"/>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 name="Up Arrow 29"/>
          <p:cNvSpPr/>
          <p:nvPr/>
        </p:nvSpPr>
        <p:spPr>
          <a:xfrm>
            <a:off x="7870825" y="31432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 name="Up Arrow 22"/>
          <p:cNvSpPr/>
          <p:nvPr/>
        </p:nvSpPr>
        <p:spPr>
          <a:xfrm>
            <a:off x="7870825" y="243363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2" name="Up Arrow 31"/>
          <p:cNvSpPr/>
          <p:nvPr/>
        </p:nvSpPr>
        <p:spPr>
          <a:xfrm>
            <a:off x="7880350" y="33972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7" name="Up Arrow 36"/>
          <p:cNvSpPr/>
          <p:nvPr/>
        </p:nvSpPr>
        <p:spPr>
          <a:xfrm>
            <a:off x="7880350" y="364648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1" name="Up Arrow 30"/>
          <p:cNvSpPr/>
          <p:nvPr/>
        </p:nvSpPr>
        <p:spPr>
          <a:xfrm>
            <a:off x="7880350" y="4913313"/>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5" name="Up Arrow 24"/>
          <p:cNvSpPr/>
          <p:nvPr/>
        </p:nvSpPr>
        <p:spPr>
          <a:xfrm>
            <a:off x="7870825" y="2181225"/>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6" name="Up Arrow 25"/>
          <p:cNvSpPr/>
          <p:nvPr/>
        </p:nvSpPr>
        <p:spPr>
          <a:xfrm>
            <a:off x="7872413" y="2882900"/>
            <a:ext cx="46037"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8" name="Up Arrow 27"/>
          <p:cNvSpPr/>
          <p:nvPr/>
        </p:nvSpPr>
        <p:spPr>
          <a:xfrm>
            <a:off x="7880350" y="518318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9" name="Up Arrow 28"/>
          <p:cNvSpPr/>
          <p:nvPr/>
        </p:nvSpPr>
        <p:spPr>
          <a:xfrm>
            <a:off x="7880350" y="546100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3" name="Up Arrow 32"/>
          <p:cNvSpPr/>
          <p:nvPr/>
        </p:nvSpPr>
        <p:spPr>
          <a:xfrm>
            <a:off x="7880350" y="575310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4" name="Up Arrow 33"/>
          <p:cNvSpPr/>
          <p:nvPr/>
        </p:nvSpPr>
        <p:spPr>
          <a:xfrm>
            <a:off x="7880350" y="412115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0" name="Group 19"/>
          <p:cNvGrpSpPr/>
          <p:nvPr/>
        </p:nvGrpSpPr>
        <p:grpSpPr>
          <a:xfrm>
            <a:off x="1994551" y="6165851"/>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44041"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44042"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sp>
        <p:nvSpPr>
          <p:cNvPr id="44043" name="Text Placeholder 6"/>
          <p:cNvSpPr txBox="1">
            <a:spLocks/>
          </p:cNvSpPr>
          <p:nvPr/>
        </p:nvSpPr>
        <p:spPr bwMode="auto">
          <a:xfrm>
            <a:off x="588963" y="1309688"/>
            <a:ext cx="38687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Outperformed</a:t>
            </a:r>
          </a:p>
        </p:txBody>
      </p:sp>
      <p:sp>
        <p:nvSpPr>
          <p:cNvPr id="44044" name="Content Placeholder 7"/>
          <p:cNvSpPr txBox="1">
            <a:spLocks/>
          </p:cNvSpPr>
          <p:nvPr/>
        </p:nvSpPr>
        <p:spPr bwMode="auto">
          <a:xfrm>
            <a:off x="693738" y="2549525"/>
            <a:ext cx="4240212"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lnSpc>
                <a:spcPct val="90000"/>
              </a:lnSpc>
              <a:spcBef>
                <a:spcPts val="750"/>
              </a:spcBef>
            </a:pPr>
            <a:r>
              <a:rPr lang="en-US" altLang="en-US" sz="1400">
                <a:solidFill>
                  <a:srgbClr val="000000"/>
                </a:solidFill>
                <a:latin typeface="Franklin Gothic Book" panose="020B0503020102020204" pitchFamily="34" charset="0"/>
              </a:rPr>
              <a:t>Crop Production</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Breakfast Cereal Manufacturing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Frozen Specialty Food Manufacturing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Breweries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Commercial Bakeries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Retail Bakeries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Specialty Canning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Confectionery Manufacturing from Purchased Chocolate</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Wineries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Perishable Prepared Food Manufacturing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Fruit and Vegetable Canning</a:t>
            </a:r>
          </a:p>
        </p:txBody>
      </p:sp>
      <p:sp>
        <p:nvSpPr>
          <p:cNvPr id="44045" name="Text Placeholder 8"/>
          <p:cNvSpPr txBox="1">
            <a:spLocks/>
          </p:cNvSpPr>
          <p:nvPr/>
        </p:nvSpPr>
        <p:spPr bwMode="auto">
          <a:xfrm>
            <a:off x="5014913" y="1168400"/>
            <a:ext cx="38877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0287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Font typeface="Arial" panose="020B0604020202020204" pitchFamily="34" charset="0"/>
              <a:buNone/>
            </a:pPr>
            <a:r>
              <a:rPr lang="en-US" altLang="en-US" sz="2000">
                <a:solidFill>
                  <a:srgbClr val="208B9C"/>
                </a:solidFill>
                <a:latin typeface="Franklin Gothic Demi Cond" panose="020B0706030402020204" pitchFamily="34" charset="0"/>
              </a:rPr>
              <a:t>Industries that Underperformed</a:t>
            </a:r>
          </a:p>
        </p:txBody>
      </p:sp>
      <p:sp>
        <p:nvSpPr>
          <p:cNvPr id="44046" name="Content Placeholder 9"/>
          <p:cNvSpPr txBox="1">
            <a:spLocks/>
          </p:cNvSpPr>
          <p:nvPr/>
        </p:nvSpPr>
        <p:spPr bwMode="auto">
          <a:xfrm>
            <a:off x="5072063" y="2206625"/>
            <a:ext cx="38877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1714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t" hangingPunct="1">
              <a:lnSpc>
                <a:spcPct val="90000"/>
              </a:lnSpc>
              <a:spcBef>
                <a:spcPts val="750"/>
              </a:spcBef>
            </a:pPr>
            <a:r>
              <a:rPr lang="en-US" altLang="en-US" sz="1400">
                <a:solidFill>
                  <a:srgbClr val="000000"/>
                </a:solidFill>
                <a:latin typeface="Franklin Gothic Book" panose="020B0503020102020204" pitchFamily="34" charset="0"/>
              </a:rPr>
              <a:t>Farm and Garden Machinery and Equipment Merchant Wholesalers</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Fluid Milk Manufacturing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Tortilla Manufacturing</a:t>
            </a:r>
          </a:p>
          <a:p>
            <a:pPr eaLnBrk="1" fontAlgn="t" hangingPunct="1">
              <a:lnSpc>
                <a:spcPct val="90000"/>
              </a:lnSpc>
              <a:spcBef>
                <a:spcPts val="750"/>
              </a:spcBef>
            </a:pPr>
            <a:r>
              <a:rPr lang="en-US" altLang="en-US" sz="1400">
                <a:solidFill>
                  <a:srgbClr val="000000"/>
                </a:solidFill>
                <a:latin typeface="Franklin Gothic Book" panose="020B0503020102020204" pitchFamily="34" charset="0"/>
              </a:rPr>
              <a:t>Animal Production and Aquaculture</a:t>
            </a:r>
          </a:p>
        </p:txBody>
      </p:sp>
      <p:sp>
        <p:nvSpPr>
          <p:cNvPr id="43" name="Up Arrow 42"/>
          <p:cNvSpPr/>
          <p:nvPr/>
        </p:nvSpPr>
        <p:spPr>
          <a:xfrm rot="10800000">
            <a:off x="4886325" y="2195513"/>
            <a:ext cx="3868738" cy="3321050"/>
          </a:xfrm>
          <a:prstGeom prst="upArrow">
            <a:avLst/>
          </a:prstGeom>
          <a:solidFill>
            <a:srgbClr val="99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Up Arrow 43"/>
          <p:cNvSpPr/>
          <p:nvPr/>
        </p:nvSpPr>
        <p:spPr>
          <a:xfrm>
            <a:off x="155575" y="2217738"/>
            <a:ext cx="3902075" cy="3392487"/>
          </a:xfrm>
          <a:prstGeom prst="upArrow">
            <a:avLst/>
          </a:prstGeom>
          <a:solidFill>
            <a:srgbClr val="26226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itle 1"/>
          <p:cNvSpPr>
            <a:spLocks noGrp="1"/>
          </p:cNvSpPr>
          <p:nvPr>
            <p:ph type="title"/>
          </p:nvPr>
        </p:nvSpPr>
        <p:spPr>
          <a:xfrm>
            <a:off x="601663" y="557213"/>
            <a:ext cx="7886700" cy="896937"/>
          </a:xfrm>
        </p:spPr>
        <p:txBody>
          <a:bodyPr rtlCol="0">
            <a:normAutofit/>
          </a:bodyPr>
          <a:lstStyle/>
          <a:p>
            <a:pPr algn="l" eaLnBrk="1" fontAlgn="auto" hangingPunct="1">
              <a:spcAft>
                <a:spcPts val="0"/>
              </a:spcAft>
              <a:defRPr/>
            </a:pPr>
            <a:r>
              <a:rPr lang="en-US" sz="3000" dirty="0" smtClean="0">
                <a:solidFill>
                  <a:schemeClr val="tx1">
                    <a:lumMod val="75000"/>
                    <a:lumOff val="25000"/>
                  </a:schemeClr>
                </a:solidFill>
                <a:latin typeface="Franklin Gothic Book" panose="020B0503020102020204" pitchFamily="34" charset="0"/>
              </a:rPr>
              <a:t>Agribusiness, Food Processing and Technology</a:t>
            </a:r>
            <a:endParaRPr lang="en-US" sz="3000" dirty="0">
              <a:solidFill>
                <a:schemeClr val="tx1">
                  <a:lumMod val="75000"/>
                  <a:lumOff val="25000"/>
                </a:schemeClr>
              </a:solidFill>
              <a:latin typeface="Franklin Gothic Book" panose="020B0503020102020204" pitchFamily="34" charset="0"/>
            </a:endParaRPr>
          </a:p>
        </p:txBody>
      </p:sp>
      <p:sp>
        <p:nvSpPr>
          <p:cNvPr id="44050"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Shift-Share Analysis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5"/>
          <p:cNvSpPr txBox="1">
            <a:spLocks/>
          </p:cNvSpPr>
          <p:nvPr/>
        </p:nvSpPr>
        <p:spPr bwMode="auto">
          <a:xfrm>
            <a:off x="685800" y="6513513"/>
            <a:ext cx="755967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a:solidFill>
                  <a:srgbClr val="7F7F7F"/>
                </a:solidFill>
                <a:latin typeface="Franklin Gothic Book" panose="020B0503020102020204" pitchFamily="34" charset="0"/>
              </a:rPr>
              <a:t>Source: EMSI Class of Worker 2017.3 (QCEW, non-QCEW, self-employed and extended proprietors). </a:t>
            </a:r>
          </a:p>
        </p:txBody>
      </p:sp>
      <p:graphicFrame>
        <p:nvGraphicFramePr>
          <p:cNvPr id="27" name="Content Placeholder 14"/>
          <p:cNvGraphicFramePr>
            <a:graphicFrameLocks noGrp="1"/>
          </p:cNvGraphicFramePr>
          <p:nvPr>
            <p:ph sz="quarter" idx="15"/>
          </p:nvPr>
        </p:nvGraphicFramePr>
        <p:xfrm>
          <a:off x="674688" y="1346200"/>
          <a:ext cx="7772401" cy="4538995"/>
        </p:xfrm>
        <a:graphic>
          <a:graphicData uri="http://schemas.openxmlformats.org/drawingml/2006/table">
            <a:tbl>
              <a:tblPr firstRow="1">
                <a:tableStyleId>{74C1A8A3-306A-4EB7-A6B1-4F7E0EB9C5D6}</a:tableStyleId>
              </a:tblPr>
              <a:tblGrid>
                <a:gridCol w="3295369">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gridCol w="1119258">
                  <a:extLst>
                    <a:ext uri="{9D8B030D-6E8A-4147-A177-3AD203B41FA5}"/>
                  </a:extLst>
                </a:gridCol>
              </a:tblGrid>
              <a:tr h="373867">
                <a:tc>
                  <a:txBody>
                    <a:bodyPr/>
                    <a:lstStyle/>
                    <a:p>
                      <a:pPr marL="0" algn="l" defTabSz="914400" rtl="0" eaLnBrk="1" fontAlgn="ctr" latinLnBrk="0" hangingPunct="1"/>
                      <a:r>
                        <a:rPr lang="en-US" sz="1300" b="0" i="0" u="none" strike="noStrike" kern="1200" dirty="0" smtClean="0">
                          <a:solidFill>
                            <a:srgbClr val="208B9C"/>
                          </a:solidFill>
                          <a:effectLst/>
                          <a:latin typeface="Franklin Gothic Demi Cond" panose="020B0706030402020204" pitchFamily="34" charset="0"/>
                          <a:ea typeface="+mn-ea"/>
                          <a:cs typeface="+mn-cs"/>
                        </a:rPr>
                        <a:t>Industries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182880"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Exports 2015</a:t>
                      </a:r>
                    </a:p>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 Millions)</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Jobs 2015</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ctr" latinLnBrk="0" hangingPunct="1">
                        <a:lnSpc>
                          <a:spcPts val="1400"/>
                        </a:lnSpc>
                      </a:pPr>
                      <a:r>
                        <a:rPr lang="en-US" sz="1300" b="0" i="0" u="none" strike="noStrike" kern="1200" dirty="0" smtClean="0">
                          <a:solidFill>
                            <a:srgbClr val="208B9C"/>
                          </a:solidFill>
                          <a:effectLst/>
                          <a:latin typeface="Franklin Gothic Demi Cond" panose="020B0706030402020204" pitchFamily="34" charset="0"/>
                          <a:ea typeface="+mn-ea"/>
                          <a:cs typeface="+mn-cs"/>
                        </a:rPr>
                        <a:t>Export per job 2015 ($)</a:t>
                      </a:r>
                      <a:endParaRPr lang="en-US" sz="1300" b="0" i="0" u="none" strike="noStrike" kern="1200" dirty="0">
                        <a:solidFill>
                          <a:srgbClr val="208B9C"/>
                        </a:solidFill>
                        <a:effectLst/>
                        <a:latin typeface="Franklin Gothic Demi Cond" panose="020B0706030402020204" pitchFamily="34" charset="0"/>
                        <a:ea typeface="+mn-ea"/>
                        <a:cs typeface="+mn-cs"/>
                      </a:endParaRP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en-US" sz="1300" b="0" i="0" u="none" strike="noStrike" kern="1200" dirty="0" smtClean="0">
                          <a:solidFill>
                            <a:srgbClr val="208B9C"/>
                          </a:solidFill>
                          <a:effectLst/>
                          <a:latin typeface="Franklin Gothic Demi Cond" panose="020B0706030402020204" pitchFamily="34" charset="0"/>
                          <a:ea typeface="+mn-ea"/>
                          <a:cs typeface="+mn-cs"/>
                        </a:rPr>
                        <a:t>LQ 2015</a:t>
                      </a:r>
                    </a:p>
                  </a:txBody>
                  <a:tcPr marL="9144" marR="9144" marT="9138" marB="913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dirty="0">
                          <a:effectLst/>
                          <a:latin typeface="Franklin Gothic Book" panose="020B0503020102020204" pitchFamily="34" charset="0"/>
                        </a:rPr>
                        <a:t>Crop Production</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$124.77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1,458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$85,602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0.40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Perishable Prepared Food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$86.87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466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$186,434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3.81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Animal Production and Aquaculture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$57.38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400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$143,356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0.14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Breakfast Cereal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$171.66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337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$509,061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10.58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Commercial Bakeries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$35.90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305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$117,788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0.89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Breweries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$45.02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291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$154,821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Retail Bakeries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$16.68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212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$78,865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0.82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Tortilla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$41.97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$211,489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3.98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Frozen Specialty Food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$24.99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190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$131,204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1.30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Fluid Milk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$80.20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149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$539,589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1.12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314317">
                <a:tc>
                  <a:txBody>
                    <a:bodyPr/>
                    <a:lstStyle/>
                    <a:p>
                      <a:pPr algn="l" fontAlgn="ctr"/>
                      <a:r>
                        <a:rPr lang="en-US" sz="1000" b="0" i="0" u="none" strike="noStrike">
                          <a:effectLst/>
                          <a:latin typeface="Franklin Gothic Book" panose="020B0503020102020204" pitchFamily="34" charset="0"/>
                        </a:rPr>
                        <a:t>Farm and Garden Machinery and Equipment Merchant Wholesalers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$1.40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71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$19,799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0.26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Wineries</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$1.37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61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$22,485</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0.37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Confectionery Manufacturing from Purchased Chocolate</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$5.48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$96,962</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0.66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Fruit and Vegetable Canning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$49.09</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54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$915,536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0.33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a:effectLst/>
                          <a:latin typeface="Franklin Gothic Book" panose="020B0503020102020204" pitchFamily="34" charset="0"/>
                        </a:rPr>
                        <a:t>Specialty Canning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$6.77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a:effectLst/>
                          <a:latin typeface="Franklin Gothic Book" panose="020B0503020102020204" pitchFamily="34" charset="0"/>
                        </a:rPr>
                        <a:t>44</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a:effectLst/>
                          <a:latin typeface="Franklin Gothic Book" panose="020B0503020102020204" pitchFamily="34" charset="0"/>
                        </a:rPr>
                        <a:t>$155,116</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1.53</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r h="256381">
                <a:tc>
                  <a:txBody>
                    <a:bodyPr/>
                    <a:lstStyle/>
                    <a:p>
                      <a:pPr algn="l" fontAlgn="ctr"/>
                      <a:r>
                        <a:rPr lang="en-US" sz="1000" b="0" i="0" u="none" strike="noStrike" dirty="0">
                          <a:effectLst/>
                          <a:latin typeface="Franklin Gothic Book" panose="020B0503020102020204" pitchFamily="34" charset="0"/>
                        </a:rPr>
                        <a:t>Other Animal Food Manufacturing</a:t>
                      </a:r>
                    </a:p>
                  </a:txBody>
                  <a:tcPr marL="9525" marR="9525"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$42.58</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41</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$1,035,740</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0.47</a:t>
                      </a:r>
                    </a:p>
                  </a:txBody>
                  <a:tcPr marL="9525" marR="274320" marT="95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extLst>
              </a:tr>
            </a:tbl>
          </a:graphicData>
        </a:graphic>
      </p:graphicFrame>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19" name="Rectangle 18"/>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3" name="Rectangle 22"/>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nvGrpSpPr>
          <p:cNvPr id="28" name="Group 27"/>
          <p:cNvGrpSpPr/>
          <p:nvPr/>
        </p:nvGrpSpPr>
        <p:grpSpPr>
          <a:xfrm>
            <a:off x="1994551" y="6165851"/>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solidFill>
                  <a:prstClr val="black"/>
                </a:solidFill>
                <a:latin typeface="+mn-lt"/>
              </a:endParaRPr>
            </a:p>
          </p:txBody>
        </p:sp>
      </p:grpSp>
      <p:sp>
        <p:nvSpPr>
          <p:cNvPr id="46194"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solidFill>
                  <a:srgbClr val="208B9C"/>
                </a:solidFill>
                <a:latin typeface="Franklin Gothic Demi Cond" panose="020B0706030402020204" pitchFamily="34" charset="0"/>
              </a:rPr>
              <a:t>section 02</a:t>
            </a:r>
          </a:p>
        </p:txBody>
      </p:sp>
      <p:sp>
        <p:nvSpPr>
          <p:cNvPr id="46195" name="TextBox 1"/>
          <p:cNvSpPr txBox="1">
            <a:spLocks noChangeArrowheads="1"/>
          </p:cNvSpPr>
          <p:nvPr/>
        </p:nvSpPr>
        <p:spPr bwMode="auto">
          <a:xfrm>
            <a:off x="671513" y="5905500"/>
            <a:ext cx="785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900">
                <a:solidFill>
                  <a:srgbClr val="595959"/>
                </a:solidFill>
                <a:latin typeface="Franklin Gothic Book" panose="020B0503020102020204" pitchFamily="34" charset="0"/>
              </a:rPr>
              <a:t>Note: Sorted similarly as the shift-share analysis slide. </a:t>
            </a:r>
          </a:p>
        </p:txBody>
      </p:sp>
      <p:sp>
        <p:nvSpPr>
          <p:cNvPr id="22" name="Title 1"/>
          <p:cNvSpPr txBox="1">
            <a:spLocks/>
          </p:cNvSpPr>
          <p:nvPr/>
        </p:nvSpPr>
        <p:spPr bwMode="auto">
          <a:xfrm>
            <a:off x="601663" y="557213"/>
            <a:ext cx="7886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spcAft>
                <a:spcPts val="0"/>
              </a:spcAft>
              <a:defRPr/>
            </a:pPr>
            <a:r>
              <a:rPr lang="en-US" sz="3000" smtClean="0">
                <a:solidFill>
                  <a:schemeClr val="tx1">
                    <a:lumMod val="75000"/>
                    <a:lumOff val="25000"/>
                  </a:schemeClr>
                </a:solidFill>
                <a:latin typeface="Franklin Gothic Book" panose="020B0503020102020204" pitchFamily="34" charset="0"/>
              </a:rPr>
              <a:t>Agribusiness, Food Processing and Technology</a:t>
            </a:r>
            <a:endParaRPr lang="en-US" sz="3000" dirty="0">
              <a:solidFill>
                <a:schemeClr val="tx1">
                  <a:lumMod val="75000"/>
                  <a:lumOff val="25000"/>
                </a:schemeClr>
              </a:solidFill>
              <a:latin typeface="Franklin Gothic Book" panose="020B0503020102020204" pitchFamily="34" charset="0"/>
            </a:endParaRPr>
          </a:p>
        </p:txBody>
      </p:sp>
      <p:sp>
        <p:nvSpPr>
          <p:cNvPr id="46197" name="Text Placeholder 4"/>
          <p:cNvSpPr>
            <a:spLocks noGrp="1"/>
          </p:cNvSpPr>
          <p:nvPr>
            <p:ph type="body" idx="28"/>
          </p:nvPr>
        </p:nvSpPr>
        <p:spPr>
          <a:xfrm>
            <a:off x="600075" y="447675"/>
            <a:ext cx="7772400" cy="452438"/>
          </a:xfrm>
        </p:spPr>
        <p:txBody>
          <a:bodyPr/>
          <a:lstStyle/>
          <a:p>
            <a:pPr eaLnBrk="1" hangingPunct="1">
              <a:spcBef>
                <a:spcPct val="0"/>
              </a:spcBef>
              <a:spcAft>
                <a:spcPct val="0"/>
              </a:spcAft>
            </a:pPr>
            <a:r>
              <a:rPr lang="en-US" altLang="en-US" smtClean="0">
                <a:solidFill>
                  <a:srgbClr val="208B9C"/>
                </a:solidFill>
              </a:rPr>
              <a:t>Top Industry Sectors</a:t>
            </a:r>
            <a:endParaRPr lang="en-US" altLang="en-US" sz="1800" smtClean="0">
              <a:solidFill>
                <a:srgbClr val="208B9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8">
      <a:dk1>
        <a:sysClr val="windowText" lastClr="000000"/>
      </a:dk1>
      <a:lt1>
        <a:sysClr val="window" lastClr="FFFFFF"/>
      </a:lt1>
      <a:dk2>
        <a:srgbClr val="7F7F7F"/>
      </a:dk2>
      <a:lt2>
        <a:srgbClr val="EEECE1"/>
      </a:lt2>
      <a:accent1>
        <a:srgbClr val="7F7F7F"/>
      </a:accent1>
      <a:accent2>
        <a:srgbClr val="C0504D"/>
      </a:accent2>
      <a:accent3>
        <a:srgbClr val="9BBB59"/>
      </a:accent3>
      <a:accent4>
        <a:srgbClr val="8064A2"/>
      </a:accent4>
      <a:accent5>
        <a:srgbClr val="7F7F7F"/>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phisticated Busines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3.xml><?xml version="1.0" encoding="utf-8"?>
<a:theme xmlns:a="http://schemas.openxmlformats.org/drawingml/2006/main" name="2_Office Theme">
  <a:themeElements>
    <a:clrScheme name="Custom 28">
      <a:dk1>
        <a:sysClr val="windowText" lastClr="000000"/>
      </a:dk1>
      <a:lt1>
        <a:sysClr val="window" lastClr="FFFFFF"/>
      </a:lt1>
      <a:dk2>
        <a:srgbClr val="7F7F7F"/>
      </a:dk2>
      <a:lt2>
        <a:srgbClr val="EEECE1"/>
      </a:lt2>
      <a:accent1>
        <a:srgbClr val="7F7F7F"/>
      </a:accent1>
      <a:accent2>
        <a:srgbClr val="C0504D"/>
      </a:accent2>
      <a:accent3>
        <a:srgbClr val="9BBB59"/>
      </a:accent3>
      <a:accent4>
        <a:srgbClr val="8064A2"/>
      </a:accent4>
      <a:accent5>
        <a:srgbClr val="7F7F7F"/>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28">
      <a:dk1>
        <a:sysClr val="windowText" lastClr="000000"/>
      </a:dk1>
      <a:lt1>
        <a:sysClr val="window" lastClr="FFFFFF"/>
      </a:lt1>
      <a:dk2>
        <a:srgbClr val="7F7F7F"/>
      </a:dk2>
      <a:lt2>
        <a:srgbClr val="EEECE1"/>
      </a:lt2>
      <a:accent1>
        <a:srgbClr val="7F7F7F"/>
      </a:accent1>
      <a:accent2>
        <a:srgbClr val="C0504D"/>
      </a:accent2>
      <a:accent3>
        <a:srgbClr val="9BBB59"/>
      </a:accent3>
      <a:accent4>
        <a:srgbClr val="8064A2"/>
      </a:accent4>
      <a:accent5>
        <a:srgbClr val="7F7F7F"/>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5442</TotalTime>
  <Words>5184</Words>
  <Application>Microsoft Office PowerPoint</Application>
  <PresentationFormat>On-screen Show (4:3)</PresentationFormat>
  <Paragraphs>1740</Paragraphs>
  <Slides>37</Slides>
  <Notes>31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37</vt:i4>
      </vt:variant>
    </vt:vector>
  </HeadingPairs>
  <TitlesOfParts>
    <vt:vector size="52" baseType="lpstr">
      <vt:lpstr>Adobe Song Std L</vt:lpstr>
      <vt:lpstr>Adobe Arabic</vt:lpstr>
      <vt:lpstr>Arial</vt:lpstr>
      <vt:lpstr>Calibri</vt:lpstr>
      <vt:lpstr>Franklin Gothic Book</vt:lpstr>
      <vt:lpstr>Franklin Gothic Demi Cond</vt:lpstr>
      <vt:lpstr>Franklin Gothic Medium</vt:lpstr>
      <vt:lpstr>Times New Roman</vt:lpstr>
      <vt:lpstr>Wingdings</vt:lpstr>
      <vt:lpstr>1_Office Theme</vt:lpstr>
      <vt:lpstr>Sophisticated Business</vt:lpstr>
      <vt:lpstr>2_Office Theme</vt:lpstr>
      <vt:lpstr>4_Office Theme</vt:lpstr>
      <vt:lpstr>Chart</vt:lpstr>
      <vt:lpstr>Microsoft Excel Chart</vt:lpstr>
      <vt:lpstr>PowerPoint Presentation</vt:lpstr>
      <vt:lpstr>PowerPoint Presentation</vt:lpstr>
      <vt:lpstr>PowerPoint Presentation</vt:lpstr>
      <vt:lpstr>Mid Central Rural Corridor Region, NM</vt:lpstr>
      <vt:lpstr>PowerPoint Presentation</vt:lpstr>
      <vt:lpstr>Regional Job Growth:  Three Key Components of the Shift-Share Analysis</vt:lpstr>
      <vt:lpstr>Agribusiness, Food Processing and Technology</vt:lpstr>
      <vt:lpstr>Agribusiness, Food Processing and Technology</vt:lpstr>
      <vt:lpstr>PowerPoint Presentation</vt:lpstr>
      <vt:lpstr>PowerPoint Presentation</vt:lpstr>
      <vt:lpstr>PowerPoint Presentation</vt:lpstr>
      <vt:lpstr>PowerPoint Presentation</vt:lpstr>
      <vt:lpstr>Arts, Entertainment, Recreation and Visitor Industries</vt:lpstr>
      <vt:lpstr>Arts, Entertainment, Recreation and Visitor Industries</vt:lpstr>
      <vt:lpstr>PowerPoint Presentation</vt:lpstr>
      <vt:lpstr>PowerPoint Presentation</vt:lpstr>
      <vt:lpstr>PowerPoint Presentation</vt:lpstr>
      <vt:lpstr>PowerPoint Presentation</vt:lpstr>
      <vt:lpstr>Biomedical/Biotechnical (Life Science)</vt:lpstr>
      <vt:lpstr>Biomedical/Biotechnical (Life Science)</vt:lpstr>
      <vt:lpstr>PowerPoint Presentation</vt:lpstr>
      <vt:lpstr>PowerPoint Presentation</vt:lpstr>
      <vt:lpstr>PowerPoint Presentation</vt:lpstr>
      <vt:lpstr>PowerPoint Presentation</vt:lpstr>
      <vt:lpstr>Shift-Share Analysis (Regional Performance) by Top Industry Sectors Forest and Wood Products</vt:lpstr>
      <vt:lpstr>Forest and Wood Products</vt:lpstr>
      <vt:lpstr>Top Industry Sectors Forest and Wood Products</vt:lpstr>
      <vt:lpstr>Forest and Wood Products</vt:lpstr>
      <vt:lpstr>Forest and Wood Products</vt:lpstr>
      <vt:lpstr>Top Occupations Forest and Wood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 - AgIT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Kumar, Indraneel</dc:creator>
  <cp:lastModifiedBy>agecon</cp:lastModifiedBy>
  <cp:revision>656</cp:revision>
  <dcterms:created xsi:type="dcterms:W3CDTF">2016-04-18T15:05:11Z</dcterms:created>
  <dcterms:modified xsi:type="dcterms:W3CDTF">2017-10-18T18:00:18Z</dcterms:modified>
</cp:coreProperties>
</file>