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854" r:id="rId3"/>
    <p:sldMasterId id="2147483868" r:id="rId4"/>
    <p:sldMasterId id="2147484005" r:id="rId5"/>
    <p:sldMasterId id="2147484019" r:id="rId6"/>
  </p:sldMasterIdLst>
  <p:notesMasterIdLst>
    <p:notesMasterId r:id="rId32"/>
  </p:notesMasterIdLst>
  <p:sldIdLst>
    <p:sldId id="336" r:id="rId7"/>
    <p:sldId id="259" r:id="rId8"/>
    <p:sldId id="277" r:id="rId9"/>
    <p:sldId id="376" r:id="rId10"/>
    <p:sldId id="357" r:id="rId11"/>
    <p:sldId id="375" r:id="rId12"/>
    <p:sldId id="377" r:id="rId13"/>
    <p:sldId id="359" r:id="rId14"/>
    <p:sldId id="360" r:id="rId15"/>
    <p:sldId id="361" r:id="rId16"/>
    <p:sldId id="362" r:id="rId17"/>
    <p:sldId id="324" r:id="rId18"/>
    <p:sldId id="368" r:id="rId19"/>
    <p:sldId id="333" r:id="rId20"/>
    <p:sldId id="337" r:id="rId21"/>
    <p:sldId id="369" r:id="rId22"/>
    <p:sldId id="370" r:id="rId23"/>
    <p:sldId id="371" r:id="rId24"/>
    <p:sldId id="372" r:id="rId25"/>
    <p:sldId id="323" r:id="rId26"/>
    <p:sldId id="366" r:id="rId27"/>
    <p:sldId id="363" r:id="rId28"/>
    <p:sldId id="364" r:id="rId29"/>
    <p:sldId id="342" r:id="rId30"/>
    <p:sldId id="343"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6" orient="horz" pos="4080" userDrawn="1">
          <p15:clr>
            <a:srgbClr val="A4A3A4"/>
          </p15:clr>
        </p15:guide>
        <p15:guide id="8" pos="440" userDrawn="1">
          <p15:clr>
            <a:srgbClr val="A4A3A4"/>
          </p15:clr>
        </p15:guide>
        <p15:guide id="11" pos="5359" userDrawn="1">
          <p15:clr>
            <a:srgbClr val="A4A3A4"/>
          </p15:clr>
        </p15:guide>
        <p15:guide id="14" orient="horz" pos="774" userDrawn="1">
          <p15:clr>
            <a:srgbClr val="A4A3A4"/>
          </p15:clr>
        </p15:guide>
        <p15:guide id="17" orient="horz" pos="491" userDrawn="1">
          <p15:clr>
            <a:srgbClr val="A4A3A4"/>
          </p15:clr>
        </p15:guide>
        <p15:guide id="18" orient="horz" pos="37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7AA"/>
    <a:srgbClr val="ED8C51"/>
    <a:srgbClr val="3CA8BA"/>
    <a:srgbClr val="76CAD8"/>
    <a:srgbClr val="A2DCE6"/>
    <a:srgbClr val="4EC6DA"/>
    <a:srgbClr val="208A9C"/>
    <a:srgbClr val="249AAE"/>
    <a:srgbClr val="FBD2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5814" autoAdjust="0"/>
  </p:normalViewPr>
  <p:slideViewPr>
    <p:cSldViewPr snapToGrid="0" showGuides="1">
      <p:cViewPr varScale="1">
        <p:scale>
          <a:sx n="111" d="100"/>
          <a:sy n="111" d="100"/>
        </p:scale>
        <p:origin x="1560" y="114"/>
      </p:cViewPr>
      <p:guideLst>
        <p:guide orient="horz" pos="4080"/>
        <p:guide pos="440"/>
        <p:guide pos="5359"/>
        <p:guide orient="horz" pos="774"/>
        <p:guide orient="horz" pos="491"/>
        <p:guide orient="horz" pos="3704"/>
      </p:guideLst>
    </p:cSldViewPr>
  </p:slideViewPr>
  <p:outlineViewPr>
    <p:cViewPr>
      <p:scale>
        <a:sx n="33" d="100"/>
        <a:sy n="33" d="100"/>
      </p:scale>
      <p:origin x="0" y="1716"/>
    </p:cViewPr>
  </p:outlineViewPr>
  <p:notesTextViewPr>
    <p:cViewPr>
      <p:scale>
        <a:sx n="1" d="1"/>
        <a:sy n="1" d="1"/>
      </p:scale>
      <p:origin x="0" y="0"/>
    </p:cViewPr>
  </p:notesTextViewPr>
  <p:sorterViewPr>
    <p:cViewPr varScale="1">
      <p:scale>
        <a:sx n="100" d="100"/>
        <a:sy n="100" d="100"/>
      </p:scale>
      <p:origin x="0" y="0"/>
    </p:cViewPr>
  </p:sorter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itsofs06.itap.purdue.edu\ag_econ\Users\kim1426\akim_PCRD\SET_Phase%207\5_NM_Southeastern_NM\Southeastern_NM_Economy_Industry\3_1_Southeastern_ClusterAnalysis_2009_2015.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oleObject" Target="file:///\\itsofs06.itap.purdue.edu\ag_econ\Users\kim1426\akim_PCRD\SET_Phase%207\5_NM_Southeastern_NM\Southeastern_NM_Economy_Industry\3_1_Southeastern_ClusterAnalysis_2009_2015.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itsofs06.itap.purdue.edu\ag_econ\Users\kim1426\akim_PCRD\SET_Phase%207\5_NM_Southeastern_NM\Southeastern_NM_Economy_Industry\4_1_Southeastern_Top5Occupations2015.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manualLayout>
                  <c:x val="-0.14793379994167397"/>
                  <c:y val="0.19272958629807754"/>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4.7156119373967145E-2"/>
                  <c:y val="-0.28611917929914205"/>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5847210070963352"/>
                  <c:y val="0.1767016746191665"/>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30627709730728103"/>
                  <c:y val="8.6635026201385655E-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26889326334208224"/>
                  <c:y val="1.778690595258344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'Pie Chart'!$B$3:$B$7</c:f>
              <c:strCache>
                <c:ptCount val="5"/>
                <c:pt idx="0">
                  <c:v>Stage 0</c:v>
                </c:pt>
                <c:pt idx="1">
                  <c:v>Stage 1</c:v>
                </c:pt>
                <c:pt idx="2">
                  <c:v>Stage 2</c:v>
                </c:pt>
                <c:pt idx="3">
                  <c:v>Stage 3</c:v>
                </c:pt>
                <c:pt idx="4">
                  <c:v>Stage 4</c:v>
                </c:pt>
              </c:strCache>
            </c:strRef>
          </c:cat>
          <c:val>
            <c:numRef>
              <c:f>'Pie Chart'!$C$3:$C$7</c:f>
              <c:numCache>
                <c:formatCode>#,##0</c:formatCode>
                <c:ptCount val="5"/>
                <c:pt idx="0">
                  <c:v>16442</c:v>
                </c:pt>
                <c:pt idx="1">
                  <c:v>66482</c:v>
                </c:pt>
                <c:pt idx="2">
                  <c:v>16287</c:v>
                </c:pt>
                <c:pt idx="3">
                  <c:v>1108</c:v>
                </c:pt>
                <c:pt idx="4">
                  <c:v>123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ubbleChart>
        <c:varyColors val="0"/>
        <c:ser>
          <c:idx val="3"/>
          <c:order val="0"/>
          <c:tx>
            <c:strRef>
              <c:f>Bubble_chart!$B$4</c:f>
              <c:strCache>
                <c:ptCount val="1"/>
                <c:pt idx="0">
                  <c:v>Business&amp;FinancialService</c:v>
                </c:pt>
              </c:strCache>
            </c:strRef>
          </c:tx>
          <c:spPr>
            <a:solidFill>
              <a:srgbClr val="E77FE7">
                <a:alpha val="78000"/>
              </a:srgb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17B6-4064-990E-E8533CAE545F}"/>
              </c:ext>
            </c:extLst>
          </c:dPt>
          <c:dLbls>
            <c:dLbl>
              <c:idx val="0"/>
              <c:layout>
                <c:manualLayout>
                  <c:x val="-0.27404776180461271"/>
                  <c:y val="7.0799862726016738E-2"/>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8A5ECC10-9463-4A97-BB14-E2C1F57557EF}" type="SERIESNAME">
                      <a:rPr lang="en-US"/>
                      <a:pPr algn="l">
                        <a:defRPr/>
                      </a:pPr>
                      <a:t>[SERIES NAME]</a:t>
                    </a:fld>
                    <a:r>
                      <a:rPr lang="en-US" baseline="0" dirty="0"/>
                      <a:t>, </a:t>
                    </a:r>
                    <a:fld id="{4AB01FEA-72DA-4054-91AE-9C033A846132}" type="YVALUE">
                      <a:rPr lang="en-US" baseline="0">
                        <a:solidFill>
                          <a:srgbClr val="C00000"/>
                        </a:solidFill>
                      </a:rPr>
                      <a:pPr algn="l">
                        <a:defRPr/>
                      </a:pPr>
                      <a:t>[Y VALUE]</a:t>
                    </a:fld>
                    <a:r>
                      <a:rPr lang="en-US" baseline="0" dirty="0"/>
                      <a:t>, </a:t>
                    </a:r>
                    <a:fld id="{0F36B860-5F0F-4532-9E0E-A96D6BBFF9E7}"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0-17B6-4064-990E-E8533CAE545F}"/>
                </c:ext>
                <c:ext xmlns:c15="http://schemas.microsoft.com/office/drawing/2012/chart" uri="{CE6537A1-D6FC-4f65-9D91-7224C49458BB}">
                  <c15:layout>
                    <c:manualLayout>
                      <c:w val="0.23673345491240311"/>
                      <c:h val="4.1511276241476928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Bubble_chart!$C$4</c:f>
              <c:numCache>
                <c:formatCode>0%</c:formatCode>
                <c:ptCount val="1"/>
                <c:pt idx="0">
                  <c:v>-0.14734159819492512</c:v>
                </c:pt>
              </c:numCache>
            </c:numRef>
          </c:xVal>
          <c:yVal>
            <c:numRef>
              <c:f>Bubble_chart!$D$4</c:f>
              <c:numCache>
                <c:formatCode>0.00</c:formatCode>
                <c:ptCount val="1"/>
                <c:pt idx="0">
                  <c:v>0.36518450759965243</c:v>
                </c:pt>
              </c:numCache>
            </c:numRef>
          </c:yVal>
          <c:bubbleSize>
            <c:numRef>
              <c:f>Bubble_chart!$E$4</c:f>
              <c:numCache>
                <c:formatCode>#,##0</c:formatCode>
                <c:ptCount val="1"/>
                <c:pt idx="0">
                  <c:v>6407.12861531</c:v>
                </c:pt>
              </c:numCache>
            </c:numRef>
          </c:bubbleSize>
          <c:bubble3D val="0"/>
          <c:extLst xmlns:c16r2="http://schemas.microsoft.com/office/drawing/2015/06/chart">
            <c:ext xmlns:c16="http://schemas.microsoft.com/office/drawing/2014/chart" uri="{C3380CC4-5D6E-409C-BE32-E72D297353CC}">
              <c16:uniqueId val="{00000001-17B6-4064-990E-E8533CAE545F}"/>
            </c:ext>
          </c:extLst>
        </c:ser>
        <c:ser>
          <c:idx val="7"/>
          <c:order val="1"/>
          <c:tx>
            <c:strRef>
              <c:f>Bubble_chart!$B$6</c:f>
              <c:strCache>
                <c:ptCount val="1"/>
                <c:pt idx="0">
                  <c:v>Biomedical/Biotech</c:v>
                </c:pt>
              </c:strCache>
            </c:strRef>
          </c:tx>
          <c:spPr>
            <a:solidFill>
              <a:srgbClr val="996633">
                <a:alpha val="72000"/>
              </a:srgb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2-17B6-4064-990E-E8533CAE545F}"/>
              </c:ext>
            </c:extLst>
          </c:dPt>
          <c:dLbls>
            <c:dLbl>
              <c:idx val="0"/>
              <c:layout>
                <c:manualLayout>
                  <c:x val="-0.25428296947380002"/>
                  <c:y val="-4.1234131613334203E-2"/>
                </c:manualLayout>
              </c:layout>
              <c:tx>
                <c:rich>
                  <a:bodyPr/>
                  <a:lstStyle/>
                  <a:p>
                    <a:fld id="{A4BF745B-94A1-410D-BA5E-C9BD9111C747}" type="SERIESNAME">
                      <a:rPr lang="en-US"/>
                      <a:pPr/>
                      <a:t>[SERIES NAME]</a:t>
                    </a:fld>
                    <a:r>
                      <a:rPr lang="en-US" baseline="0" dirty="0"/>
                      <a:t>, </a:t>
                    </a:r>
                    <a:fld id="{73A137C1-BC17-4FAE-B62B-59F608F824A4}" type="YVALUE">
                      <a:rPr lang="en-US" baseline="0">
                        <a:solidFill>
                          <a:srgbClr val="C00000"/>
                        </a:solidFill>
                      </a:rPr>
                      <a:pPr/>
                      <a:t>[Y VALUE]</a:t>
                    </a:fld>
                    <a:r>
                      <a:rPr lang="en-US" baseline="0" dirty="0"/>
                      <a:t>, </a:t>
                    </a:r>
                    <a:fld id="{0DC23B17-0647-463A-88E1-8CB1F12094AC}" type="BUBBLESIZE">
                      <a:rPr lang="en-US" baseline="0"/>
                      <a:pPr/>
                      <a:t>[BUBBLE SIZE]</a:t>
                    </a:fld>
                    <a:endParaRPr lang="en-US" baseline="0" dirty="0"/>
                  </a:p>
                </c:rich>
              </c:tx>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2-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noFill/>
                      <a:round/>
                    </a:ln>
                    <a:effectLst/>
                  </c:spPr>
                </c15:leaderLines>
              </c:ext>
            </c:extLst>
          </c:dLbls>
          <c:xVal>
            <c:numRef>
              <c:f>Bubble_chart!$C$6</c:f>
              <c:numCache>
                <c:formatCode>0%</c:formatCode>
                <c:ptCount val="1"/>
                <c:pt idx="0">
                  <c:v>-0.12434736822367862</c:v>
                </c:pt>
              </c:numCache>
            </c:numRef>
          </c:xVal>
          <c:yVal>
            <c:numRef>
              <c:f>Bubble_chart!$D$6</c:f>
              <c:numCache>
                <c:formatCode>0.00</c:formatCode>
                <c:ptCount val="1"/>
                <c:pt idx="0">
                  <c:v>0.80248147681671667</c:v>
                </c:pt>
              </c:numCache>
            </c:numRef>
          </c:yVal>
          <c:bubbleSize>
            <c:numRef>
              <c:f>Bubble_chart!$E$6</c:f>
              <c:numCache>
                <c:formatCode>#,##0</c:formatCode>
                <c:ptCount val="1"/>
                <c:pt idx="0">
                  <c:v>8661.6591920999999</c:v>
                </c:pt>
              </c:numCache>
            </c:numRef>
          </c:bubbleSize>
          <c:bubble3D val="0"/>
          <c:extLst xmlns:c16r2="http://schemas.microsoft.com/office/drawing/2015/06/chart">
            <c:ext xmlns:c16="http://schemas.microsoft.com/office/drawing/2014/chart" uri="{C3380CC4-5D6E-409C-BE32-E72D297353CC}">
              <c16:uniqueId val="{00000003-17B6-4064-990E-E8533CAE545F}"/>
            </c:ext>
          </c:extLst>
        </c:ser>
        <c:ser>
          <c:idx val="2"/>
          <c:order val="2"/>
          <c:tx>
            <c:strRef>
              <c:f>Bubble_chart!$B$3</c:f>
              <c:strCache>
                <c:ptCount val="1"/>
                <c:pt idx="0">
                  <c:v>Energy</c:v>
                </c:pt>
              </c:strCache>
            </c:strRef>
          </c:tx>
          <c:spPr>
            <a:solidFill>
              <a:schemeClr val="accent3">
                <a:lumMod val="90000"/>
                <a:alpha val="70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4-17B6-4064-990E-E8533CAE545F}"/>
              </c:ext>
            </c:extLst>
          </c:dPt>
          <c:dLbls>
            <c:dLbl>
              <c:idx val="0"/>
              <c:layout>
                <c:manualLayout>
                  <c:x val="-0.10192073822422729"/>
                  <c:y val="-0.14253525704956302"/>
                </c:manualLayout>
              </c:layout>
              <c:tx>
                <c:rich>
                  <a:bodyPr rot="0" spcFirstLastPara="1" vertOverflow="ellipsis" vert="horz" wrap="square" lIns="38100" tIns="19050" rIns="38100" bIns="19050" anchor="ctr" anchorCtr="0">
                    <a:noAutofit/>
                  </a:bodyPr>
                  <a:lstStyle/>
                  <a:p>
                    <a:pPr algn="ctr">
                      <a:defRPr sz="900" b="0" i="0" u="none" strike="noStrike" kern="1200" baseline="0">
                        <a:solidFill>
                          <a:schemeClr val="tx1">
                            <a:lumMod val="75000"/>
                            <a:lumOff val="25000"/>
                          </a:schemeClr>
                        </a:solidFill>
                        <a:latin typeface="+mn-lt"/>
                        <a:ea typeface="+mn-ea"/>
                        <a:cs typeface="+mn-cs"/>
                      </a:defRPr>
                    </a:pPr>
                    <a:fld id="{1B3384A6-FD9F-4EAC-9DDB-48A8DFB347B5}" type="SERIESNAME">
                      <a:rPr lang="en-US"/>
                      <a:pPr algn="ctr">
                        <a:defRPr/>
                      </a:pPr>
                      <a:t>[SERIES NAME]</a:t>
                    </a:fld>
                    <a:r>
                      <a:rPr lang="en-US" baseline="0" dirty="0"/>
                      <a:t>, </a:t>
                    </a:r>
                    <a:fld id="{C7B6AF6D-0057-48F9-B6C5-25494ACFB6AA}" type="YVALUE">
                      <a:rPr lang="en-US" baseline="0">
                        <a:solidFill>
                          <a:srgbClr val="C00000"/>
                        </a:solidFill>
                      </a:rPr>
                      <a:pPr algn="ctr">
                        <a:defRPr/>
                      </a:pPr>
                      <a:t>[Y VALUE]</a:t>
                    </a:fld>
                    <a:r>
                      <a:rPr lang="en-US" baseline="0" dirty="0"/>
                      <a:t>, </a:t>
                    </a:r>
                    <a:fld id="{8F8B67B3-AC00-4A44-8383-2A06E29F2325}" type="BUBBLESIZE">
                      <a:rPr lang="en-US" baseline="0"/>
                      <a:pPr algn="ctr">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ct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4-17B6-4064-990E-E8533CAE545F}"/>
                </c:ext>
                <c:ext xmlns:c15="http://schemas.microsoft.com/office/drawing/2012/chart" uri="{CE6537A1-D6FC-4f65-9D91-7224C49458BB}">
                  <c15:layout>
                    <c:manualLayout>
                      <c:w val="0.13940208316267699"/>
                      <c:h val="3.701651608391264E-2"/>
                    </c:manualLayout>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Bubble_chart!$C$3</c:f>
              <c:numCache>
                <c:formatCode>0%</c:formatCode>
                <c:ptCount val="1"/>
                <c:pt idx="0">
                  <c:v>0.32391558847431057</c:v>
                </c:pt>
              </c:numCache>
            </c:numRef>
          </c:xVal>
          <c:yVal>
            <c:numRef>
              <c:f>Bubble_chart!$D$3</c:f>
              <c:numCache>
                <c:formatCode>0.00</c:formatCode>
                <c:ptCount val="1"/>
                <c:pt idx="0">
                  <c:v>4.0107907732495525</c:v>
                </c:pt>
              </c:numCache>
            </c:numRef>
          </c:yVal>
          <c:bubbleSize>
            <c:numRef>
              <c:f>Bubble_chart!$E$3</c:f>
              <c:numCache>
                <c:formatCode>#,##0</c:formatCode>
                <c:ptCount val="1"/>
                <c:pt idx="0">
                  <c:v>30420.005335499998</c:v>
                </c:pt>
              </c:numCache>
            </c:numRef>
          </c:bubbleSize>
          <c:bubble3D val="0"/>
          <c:extLst xmlns:c16r2="http://schemas.microsoft.com/office/drawing/2015/06/chart">
            <c:ext xmlns:c16="http://schemas.microsoft.com/office/drawing/2014/chart" uri="{C3380CC4-5D6E-409C-BE32-E72D297353CC}">
              <c16:uniqueId val="{00000005-17B6-4064-990E-E8533CAE545F}"/>
            </c:ext>
          </c:extLst>
        </c:ser>
        <c:ser>
          <c:idx val="8"/>
          <c:order val="3"/>
          <c:tx>
            <c:strRef>
              <c:f>Bubble_chart!$B$11</c:f>
              <c:strCache>
                <c:ptCount val="1"/>
                <c:pt idx="0">
                  <c:v>Edu. &amp; Knowledge</c:v>
                </c:pt>
              </c:strCache>
            </c:strRef>
          </c:tx>
          <c:spPr>
            <a:solidFill>
              <a:schemeClr val="accent3">
                <a:lumMod val="60000"/>
                <a:alpha val="75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6-17B6-4064-990E-E8533CAE545F}"/>
              </c:ext>
            </c:extLst>
          </c:dPt>
          <c:dLbls>
            <c:dLbl>
              <c:idx val="0"/>
              <c:layout>
                <c:manualLayout>
                  <c:x val="-1.0888697605708507E-2"/>
                  <c:y val="-3.6574308254705575E-3"/>
                </c:manualLayout>
              </c:layout>
              <c:tx>
                <c:rich>
                  <a:bodyPr/>
                  <a:lstStyle/>
                  <a:p>
                    <a:fld id="{804610B1-8625-4AA9-B0D9-67D9D22F68A3}" type="SERIESNAME">
                      <a:rPr lang="en-US"/>
                      <a:pPr/>
                      <a:t>[SERIES NAME]</a:t>
                    </a:fld>
                    <a:r>
                      <a:rPr lang="en-US" baseline="0" dirty="0"/>
                      <a:t>, </a:t>
                    </a:r>
                    <a:fld id="{2DE36BB7-DE34-48E4-95BC-C2C0D75783E4}" type="YVALUE">
                      <a:rPr lang="en-US" baseline="0">
                        <a:solidFill>
                          <a:srgbClr val="C00000"/>
                        </a:solidFill>
                      </a:rPr>
                      <a:pPr/>
                      <a:t>[Y VALUE]</a:t>
                    </a:fld>
                    <a:r>
                      <a:rPr lang="en-US" baseline="0" dirty="0"/>
                      <a:t>, </a:t>
                    </a:r>
                    <a:fld id="{C890C16B-C584-4A3E-A7D0-2300E676AE1C}" type="BUBBLESIZE">
                      <a:rPr lang="en-US" baseline="0"/>
                      <a:pPr/>
                      <a:t>[BUBBLE SIZE]</a:t>
                    </a:fld>
                    <a:endParaRPr lang="en-US" baseline="0" dirty="0"/>
                  </a:p>
                </c:rich>
              </c:tx>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6-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Bubble_chart!$C$11</c:f>
              <c:numCache>
                <c:formatCode>0%</c:formatCode>
                <c:ptCount val="1"/>
                <c:pt idx="0">
                  <c:v>0.1321784479995062</c:v>
                </c:pt>
              </c:numCache>
            </c:numRef>
          </c:xVal>
          <c:yVal>
            <c:numRef>
              <c:f>Bubble_chart!$D$11</c:f>
              <c:numCache>
                <c:formatCode>0.00</c:formatCode>
                <c:ptCount val="1"/>
                <c:pt idx="0">
                  <c:v>0.34717340307013522</c:v>
                </c:pt>
              </c:numCache>
            </c:numRef>
          </c:yVal>
          <c:bubbleSize>
            <c:numRef>
              <c:f>Bubble_chart!$E$11</c:f>
              <c:numCache>
                <c:formatCode>#,##0</c:formatCode>
                <c:ptCount val="1"/>
                <c:pt idx="0">
                  <c:v>1139.1694731800001</c:v>
                </c:pt>
              </c:numCache>
            </c:numRef>
          </c:bubbleSize>
          <c:bubble3D val="0"/>
          <c:extLst xmlns:c16r2="http://schemas.microsoft.com/office/drawing/2015/06/chart">
            <c:ext xmlns:c16="http://schemas.microsoft.com/office/drawing/2014/chart" uri="{C3380CC4-5D6E-409C-BE32-E72D297353CC}">
              <c16:uniqueId val="{00000007-17B6-4064-990E-E8533CAE545F}"/>
            </c:ext>
          </c:extLst>
        </c:ser>
        <c:ser>
          <c:idx val="9"/>
          <c:order val="4"/>
          <c:tx>
            <c:strRef>
              <c:f>Bubble_chart!$B$12</c:f>
              <c:strCache>
                <c:ptCount val="1"/>
                <c:pt idx="0">
                  <c:v>Defense &amp; Security</c:v>
                </c:pt>
              </c:strCache>
            </c:strRef>
          </c:tx>
          <c:spPr>
            <a:solidFill>
              <a:schemeClr val="accent4">
                <a:lumMod val="60000"/>
                <a:alpha val="75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8-17B6-4064-990E-E8533CAE545F}"/>
              </c:ext>
            </c:extLst>
          </c:dPt>
          <c:dLbls>
            <c:dLbl>
              <c:idx val="0"/>
              <c:layout>
                <c:manualLayout>
                  <c:x val="-3.8836408288790175E-2"/>
                  <c:y val="-7.0939811129411362E-2"/>
                </c:manualLayout>
              </c:layout>
              <c:tx>
                <c:rich>
                  <a:bodyPr rot="0" spcFirstLastPara="1" vertOverflow="ellipsis" vert="horz" wrap="square" lIns="38100" tIns="19050" rIns="38100" bIns="19050" anchor="ctr" anchorCtr="0">
                    <a:spAutoFit/>
                  </a:bodyPr>
                  <a:lstStyle/>
                  <a:p>
                    <a:pPr algn="r">
                      <a:defRPr sz="900" b="0" i="0" u="none" strike="noStrike" kern="1200" baseline="0">
                        <a:solidFill>
                          <a:schemeClr val="tx1">
                            <a:lumMod val="75000"/>
                            <a:lumOff val="25000"/>
                          </a:schemeClr>
                        </a:solidFill>
                        <a:latin typeface="+mn-lt"/>
                        <a:ea typeface="+mn-ea"/>
                        <a:cs typeface="+mn-cs"/>
                      </a:defRPr>
                    </a:pPr>
                    <a:fld id="{C6F79A8C-D557-42FA-8CCA-90598125740E}" type="SERIESNAME">
                      <a:rPr lang="en-US"/>
                      <a:pPr algn="r">
                        <a:defRPr/>
                      </a:pPr>
                      <a:t>[SERIES NAME]</a:t>
                    </a:fld>
                    <a:r>
                      <a:rPr lang="en-US" baseline="0" dirty="0"/>
                      <a:t>, </a:t>
                    </a:r>
                    <a:fld id="{2718D446-D989-4711-942C-B59BE53EB306}" type="YVALUE">
                      <a:rPr lang="en-US" baseline="0">
                        <a:solidFill>
                          <a:srgbClr val="C00000"/>
                        </a:solidFill>
                      </a:rPr>
                      <a:pPr algn="r">
                        <a:defRPr/>
                      </a:pPr>
                      <a:t>[Y VALUE]</a:t>
                    </a:fld>
                    <a:r>
                      <a:rPr lang="en-US" baseline="0" dirty="0"/>
                      <a:t>, </a:t>
                    </a:r>
                    <a:fld id="{7B5D8F5B-CC48-40A0-B5C5-2EFB30727083}" type="BUBBLESIZE">
                      <a:rPr lang="en-US" baseline="0"/>
                      <a:pPr algn="r">
                        <a:defRPr/>
                      </a:pPr>
                      <a:t>[BUBBLE SIZE]</a:t>
                    </a:fld>
                    <a:endParaRPr lang="en-US" baseline="0" dirty="0"/>
                  </a:p>
                </c:rich>
              </c:tx>
              <c:spPr>
                <a:noFill/>
                <a:ln>
                  <a:noFill/>
                </a:ln>
                <a:effectLst/>
              </c:spPr>
              <c:txPr>
                <a:bodyPr rot="0" spcFirstLastPara="1" vertOverflow="ellipsis" vert="horz" wrap="square" lIns="38100" tIns="19050" rIns="38100" bIns="19050" anchor="ctr" anchorCtr="0">
                  <a:spAutoFit/>
                </a:bodyPr>
                <a:lstStyle/>
                <a:p>
                  <a:pPr algn="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8-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Bubble_chart!$C$12</c:f>
              <c:numCache>
                <c:formatCode>0%</c:formatCode>
                <c:ptCount val="1"/>
                <c:pt idx="0">
                  <c:v>0.38122547326406064</c:v>
                </c:pt>
              </c:numCache>
            </c:numRef>
          </c:xVal>
          <c:yVal>
            <c:numRef>
              <c:f>Bubble_chart!$D$12</c:f>
              <c:numCache>
                <c:formatCode>0.00</c:formatCode>
                <c:ptCount val="1"/>
                <c:pt idx="0">
                  <c:v>1.090882666126926</c:v>
                </c:pt>
              </c:numCache>
            </c:numRef>
          </c:yVal>
          <c:bubbleSize>
            <c:numRef>
              <c:f>Bubble_chart!$E$12</c:f>
              <c:numCache>
                <c:formatCode>#,##0</c:formatCode>
                <c:ptCount val="1"/>
                <c:pt idx="0">
                  <c:v>6359.03514541</c:v>
                </c:pt>
              </c:numCache>
            </c:numRef>
          </c:bubbleSize>
          <c:bubble3D val="0"/>
          <c:extLst xmlns:c16r2="http://schemas.microsoft.com/office/drawing/2015/06/chart">
            <c:ext xmlns:c16="http://schemas.microsoft.com/office/drawing/2014/chart" uri="{C3380CC4-5D6E-409C-BE32-E72D297353CC}">
              <c16:uniqueId val="{00000009-17B6-4064-990E-E8533CAE545F}"/>
            </c:ext>
          </c:extLst>
        </c:ser>
        <c:ser>
          <c:idx val="1"/>
          <c:order val="5"/>
          <c:tx>
            <c:strRef>
              <c:f>Bubble_chart!$B$7</c:f>
              <c:strCache>
                <c:ptCount val="1"/>
                <c:pt idx="0">
                  <c:v>Advanced Materials</c:v>
                </c:pt>
              </c:strCache>
            </c:strRef>
          </c:tx>
          <c:spPr>
            <a:solidFill>
              <a:schemeClr val="accent2">
                <a:lumMod val="75000"/>
                <a:alpha val="71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A-17B6-4064-990E-E8533CAE545F}"/>
              </c:ext>
            </c:extLst>
          </c:dPt>
          <c:dLbls>
            <c:dLbl>
              <c:idx val="0"/>
              <c:layout>
                <c:manualLayout>
                  <c:x val="-3.2581770848227894E-2"/>
                  <c:y val="8.4575503936776958E-2"/>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5E8AF8E7-0258-4E4A-8018-F73F92ECD5E6}" type="SERIESNAME">
                      <a:rPr lang="en-US"/>
                      <a:pPr algn="l">
                        <a:defRPr/>
                      </a:pPr>
                      <a:t>[SERIES NAME]</a:t>
                    </a:fld>
                    <a:r>
                      <a:rPr lang="en-US" baseline="0" dirty="0"/>
                      <a:t>, </a:t>
                    </a:r>
                    <a:fld id="{B33F0CA1-4B12-4443-B31B-5A49E2D02897}" type="YVALUE">
                      <a:rPr lang="en-US" baseline="0">
                        <a:solidFill>
                          <a:srgbClr val="C00000"/>
                        </a:solidFill>
                      </a:rPr>
                      <a:pPr algn="l">
                        <a:defRPr/>
                      </a:pPr>
                      <a:t>[Y VALUE]</a:t>
                    </a:fld>
                    <a:r>
                      <a:rPr lang="en-US" baseline="0" dirty="0"/>
                      <a:t>, </a:t>
                    </a:r>
                    <a:fld id="{C68BDAB8-AF51-43FA-855C-33D351B62A60}"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A-17B6-4064-990E-E8533CAE545F}"/>
                </c:ext>
                <c:ext xmlns:c15="http://schemas.microsoft.com/office/drawing/2012/chart" uri="{CE6537A1-D6FC-4f65-9D91-7224C49458BB}">
                  <c15:layout>
                    <c:manualLayout>
                      <c:w val="0.20565009094357437"/>
                      <c:h val="3.3782814399681248E-2"/>
                    </c:manualLayout>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Bubble_chart!$C$7</c:f>
              <c:numCache>
                <c:formatCode>0%</c:formatCode>
                <c:ptCount val="1"/>
                <c:pt idx="0">
                  <c:v>6.9689991892811304E-2</c:v>
                </c:pt>
              </c:numCache>
            </c:numRef>
          </c:xVal>
          <c:yVal>
            <c:numRef>
              <c:f>Bubble_chart!$D$7</c:f>
              <c:numCache>
                <c:formatCode>0.00</c:formatCode>
                <c:ptCount val="1"/>
                <c:pt idx="0">
                  <c:v>0.22487583262637953</c:v>
                </c:pt>
              </c:numCache>
            </c:numRef>
          </c:yVal>
          <c:bubbleSize>
            <c:numRef>
              <c:f>Bubble_chart!$E$7</c:f>
              <c:numCache>
                <c:formatCode>#,##0</c:formatCode>
                <c:ptCount val="1"/>
                <c:pt idx="0">
                  <c:v>915.96602491700003</c:v>
                </c:pt>
              </c:numCache>
            </c:numRef>
          </c:bubbleSize>
          <c:bubble3D val="0"/>
          <c:extLst xmlns:c16r2="http://schemas.microsoft.com/office/drawing/2015/06/chart">
            <c:ext xmlns:c16="http://schemas.microsoft.com/office/drawing/2014/chart" uri="{C3380CC4-5D6E-409C-BE32-E72D297353CC}">
              <c16:uniqueId val="{0000000B-17B6-4064-990E-E8533CAE545F}"/>
            </c:ext>
          </c:extLst>
        </c:ser>
        <c:ser>
          <c:idx val="0"/>
          <c:order val="6"/>
          <c:tx>
            <c:strRef>
              <c:f>Bubble_chart!$B$15</c:f>
              <c:strCache>
                <c:ptCount val="1"/>
                <c:pt idx="0">
                  <c:v>Agri. &amp; Food Process.</c:v>
                </c:pt>
              </c:strCache>
            </c:strRef>
          </c:tx>
          <c:spPr>
            <a:solidFill>
              <a:schemeClr val="accent1">
                <a:alpha val="75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C-17B6-4064-990E-E8533CAE545F}"/>
              </c:ext>
            </c:extLst>
          </c:dPt>
          <c:dLbls>
            <c:dLbl>
              <c:idx val="0"/>
              <c:layout>
                <c:manualLayout>
                  <c:x val="-0.27037600461050848"/>
                  <c:y val="-3.0652259614383733E-2"/>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6DE8441C-67E8-491D-B58C-1C04FEB262D3}" type="SERIESNAME">
                      <a:rPr lang="en-US"/>
                      <a:pPr algn="l">
                        <a:defRPr/>
                      </a:pPr>
                      <a:t>[SERIES NAME]</a:t>
                    </a:fld>
                    <a:r>
                      <a:rPr lang="en-US" baseline="0" dirty="0"/>
                      <a:t>, </a:t>
                    </a:r>
                    <a:fld id="{03729B19-B7B9-40AA-A77B-D9C6C98E8BFA}" type="YVALUE">
                      <a:rPr lang="en-US" baseline="0">
                        <a:solidFill>
                          <a:srgbClr val="C00000"/>
                        </a:solidFill>
                      </a:rPr>
                      <a:pPr algn="l">
                        <a:defRPr/>
                      </a:pPr>
                      <a:t>[Y VALUE]</a:t>
                    </a:fld>
                    <a:r>
                      <a:rPr lang="en-US" baseline="0" dirty="0"/>
                      <a:t>, </a:t>
                    </a:r>
                    <a:fld id="{19E7EA64-1227-49E2-8610-F80D729881F8}"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C-17B6-4064-990E-E8533CAE545F}"/>
                </c:ext>
                <c:ext xmlns:c15="http://schemas.microsoft.com/office/drawing/2012/chart" uri="{CE6537A1-D6FC-4f65-9D91-7224C49458BB}">
                  <c15:layout>
                    <c:manualLayout>
                      <c:w val="0.20564978748134494"/>
                      <c:h val="3.3609291648785455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Bubble_chart!$C$15</c:f>
              <c:numCache>
                <c:formatCode>0%</c:formatCode>
                <c:ptCount val="1"/>
                <c:pt idx="0">
                  <c:v>-3.6783288821470819E-2</c:v>
                </c:pt>
              </c:numCache>
            </c:numRef>
          </c:xVal>
          <c:yVal>
            <c:numRef>
              <c:f>Bubble_chart!$D$15</c:f>
              <c:numCache>
                <c:formatCode>0.00</c:formatCode>
                <c:ptCount val="1"/>
                <c:pt idx="0">
                  <c:v>2.3978516982031999</c:v>
                </c:pt>
              </c:numCache>
            </c:numRef>
          </c:yVal>
          <c:bubbleSize>
            <c:numRef>
              <c:f>Bubble_chart!$E$15</c:f>
              <c:numCache>
                <c:formatCode>#,##0</c:formatCode>
                <c:ptCount val="1"/>
                <c:pt idx="0">
                  <c:v>9877.8876439800006</c:v>
                </c:pt>
              </c:numCache>
            </c:numRef>
          </c:bubbleSize>
          <c:bubble3D val="0"/>
          <c:extLst xmlns:c16r2="http://schemas.microsoft.com/office/drawing/2015/06/chart">
            <c:ext xmlns:c16="http://schemas.microsoft.com/office/drawing/2014/chart" uri="{C3380CC4-5D6E-409C-BE32-E72D297353CC}">
              <c16:uniqueId val="{0000000D-17B6-4064-990E-E8533CAE545F}"/>
            </c:ext>
          </c:extLst>
        </c:ser>
        <c:ser>
          <c:idx val="13"/>
          <c:order val="7"/>
          <c:tx>
            <c:strRef>
              <c:f>Bubble_chart!$B$16</c:f>
              <c:strCache>
                <c:ptCount val="1"/>
                <c:pt idx="0">
                  <c:v>Glass &amp; Ceramics</c:v>
                </c:pt>
              </c:strCache>
            </c:strRef>
          </c:tx>
          <c:spPr>
            <a:solidFill>
              <a:schemeClr val="accent2">
                <a:lumMod val="80000"/>
                <a:lumOff val="20000"/>
                <a:alpha val="75000"/>
              </a:schemeClr>
            </a:solidFill>
            <a:ln>
              <a:noFill/>
            </a:ln>
            <a:effectLst/>
          </c:spPr>
          <c:invertIfNegative val="0"/>
          <c:dLbls>
            <c:dLbl>
              <c:idx val="0"/>
              <c:layout>
                <c:manualLayout>
                  <c:x val="-0.18299700501135904"/>
                  <c:y val="-0.13524196106585681"/>
                </c:manualLayout>
              </c:layout>
              <c:tx>
                <c:rich>
                  <a:bodyPr/>
                  <a:lstStyle/>
                  <a:p>
                    <a:fld id="{5C335158-8149-4D2B-95C5-AE6BBD0CEA8B}" type="SERIESNAME">
                      <a:rPr lang="en-US"/>
                      <a:pPr/>
                      <a:t>[SERIES NAME]</a:t>
                    </a:fld>
                    <a:r>
                      <a:rPr lang="en-US" baseline="0" dirty="0"/>
                      <a:t>, </a:t>
                    </a:r>
                    <a:fld id="{EBE96A94-C8A0-4279-94F5-40FDB1D66FA1}" type="YVALUE">
                      <a:rPr lang="en-US" baseline="0">
                        <a:solidFill>
                          <a:srgbClr val="C00000"/>
                        </a:solidFill>
                      </a:rPr>
                      <a:pPr/>
                      <a:t>[Y VALUE]</a:t>
                    </a:fld>
                    <a:r>
                      <a:rPr lang="en-US" baseline="0" dirty="0"/>
                      <a:t>, </a:t>
                    </a:r>
                    <a:fld id="{8E71990C-A4C1-4341-9A77-E088CD6AD2F6}" type="BUBBLESIZE">
                      <a:rPr lang="en-US" baseline="0"/>
                      <a:pPr/>
                      <a:t>[BUBBLE SIZE]</a:t>
                    </a:fld>
                    <a:endParaRPr lang="en-US" baseline="0" dirty="0"/>
                  </a:p>
                </c:rich>
              </c:tx>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E-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Bubble_chart!$C$16</c:f>
              <c:numCache>
                <c:formatCode>0%</c:formatCode>
                <c:ptCount val="1"/>
                <c:pt idx="0">
                  <c:v>-8.9178858221524424E-2</c:v>
                </c:pt>
              </c:numCache>
            </c:numRef>
          </c:xVal>
          <c:yVal>
            <c:numRef>
              <c:f>Bubble_chart!$D$16</c:f>
              <c:numCache>
                <c:formatCode>0.00</c:formatCode>
                <c:ptCount val="1"/>
                <c:pt idx="0">
                  <c:v>0.59322214297311193</c:v>
                </c:pt>
              </c:numCache>
            </c:numRef>
          </c:yVal>
          <c:bubbleSize>
            <c:numRef>
              <c:f>Bubble_chart!$E$16</c:f>
              <c:numCache>
                <c:formatCode>#,##0</c:formatCode>
                <c:ptCount val="1"/>
                <c:pt idx="0">
                  <c:v>134.96057704899999</c:v>
                </c:pt>
              </c:numCache>
            </c:numRef>
          </c:bubbleSize>
          <c:bubble3D val="0"/>
          <c:extLst xmlns:c16r2="http://schemas.microsoft.com/office/drawing/2015/06/chart">
            <c:ext xmlns:c16="http://schemas.microsoft.com/office/drawing/2014/chart" uri="{C3380CC4-5D6E-409C-BE32-E72D297353CC}">
              <c16:uniqueId val="{0000000F-17B6-4064-990E-E8533CAE545F}"/>
            </c:ext>
          </c:extLst>
        </c:ser>
        <c:ser>
          <c:idx val="5"/>
          <c:order val="8"/>
          <c:tx>
            <c:strRef>
              <c:f>Bubble_chart!$B$8</c:f>
              <c:strCache>
                <c:ptCount val="1"/>
                <c:pt idx="0">
                  <c:v>Transportation &amp; Logistics</c:v>
                </c:pt>
              </c:strCache>
            </c:strRef>
          </c:tx>
          <c:spPr>
            <a:solidFill>
              <a:schemeClr val="tx2">
                <a:lumMod val="40000"/>
                <a:lumOff val="60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0-17B6-4064-990E-E8533CAE545F}"/>
              </c:ext>
            </c:extLst>
          </c:dPt>
          <c:dLbls>
            <c:dLbl>
              <c:idx val="0"/>
              <c:layout>
                <c:manualLayout>
                  <c:x val="-0.11675093657012485"/>
                  <c:y val="-5.7854648521965292E-2"/>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CD3DDC6B-C9F8-40B6-B804-F4AB3005FDF2}" type="SERIESNAME">
                      <a:rPr lang="en-US"/>
                      <a:pPr algn="l">
                        <a:defRPr/>
                      </a:pPr>
                      <a:t>[SERIES NAME]</a:t>
                    </a:fld>
                    <a:r>
                      <a:rPr lang="en-US" baseline="0" dirty="0"/>
                      <a:t>, </a:t>
                    </a:r>
                    <a:fld id="{AF8E4F11-BC0B-436F-B270-2EB83E316C98}" type="YVALUE">
                      <a:rPr lang="en-US" baseline="0">
                        <a:solidFill>
                          <a:srgbClr val="C00000"/>
                        </a:solidFill>
                      </a:rPr>
                      <a:pPr algn="l">
                        <a:defRPr/>
                      </a:pPr>
                      <a:t>[Y VALUE]</a:t>
                    </a:fld>
                    <a:r>
                      <a:rPr lang="en-US" baseline="0" dirty="0"/>
                      <a:t>, </a:t>
                    </a:r>
                    <a:fld id="{55BD1E00-D932-4D78-A6FA-B521BADE3500}"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0-17B6-4064-990E-E8533CAE545F}"/>
                </c:ext>
                <c:ext xmlns:c15="http://schemas.microsoft.com/office/drawing/2012/chart" uri="{CE6537A1-D6FC-4f65-9D91-7224C49458BB}">
                  <c15:layout>
                    <c:manualLayout>
                      <c:w val="0.23132821614715232"/>
                      <c:h val="3.6029719414396165E-2"/>
                    </c:manualLayout>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Bubble_chart!$C$8</c:f>
              <c:numCache>
                <c:formatCode>0%</c:formatCode>
                <c:ptCount val="1"/>
                <c:pt idx="0">
                  <c:v>0.14500978153727748</c:v>
                </c:pt>
              </c:numCache>
            </c:numRef>
          </c:xVal>
          <c:yVal>
            <c:numRef>
              <c:f>Bubble_chart!$D$8</c:f>
              <c:numCache>
                <c:formatCode>0.00</c:formatCode>
                <c:ptCount val="1"/>
                <c:pt idx="0">
                  <c:v>1.2668634757355122</c:v>
                </c:pt>
              </c:numCache>
            </c:numRef>
          </c:yVal>
          <c:bubbleSize>
            <c:numRef>
              <c:f>Bubble_chart!$E$8</c:f>
              <c:numCache>
                <c:formatCode>#,##0</c:formatCode>
                <c:ptCount val="1"/>
                <c:pt idx="0">
                  <c:v>5695.63685644</c:v>
                </c:pt>
              </c:numCache>
            </c:numRef>
          </c:bubbleSize>
          <c:bubble3D val="0"/>
          <c:extLst xmlns:c16r2="http://schemas.microsoft.com/office/drawing/2015/06/chart">
            <c:ext xmlns:c16="http://schemas.microsoft.com/office/drawing/2014/chart" uri="{C3380CC4-5D6E-409C-BE32-E72D297353CC}">
              <c16:uniqueId val="{00000011-17B6-4064-990E-E8533CAE545F}"/>
            </c:ext>
          </c:extLst>
        </c:ser>
        <c:ser>
          <c:idx val="10"/>
          <c:order val="9"/>
          <c:tx>
            <c:strRef>
              <c:f>Bubble_chart!$B$18</c:f>
              <c:strCache>
                <c:ptCount val="1"/>
                <c:pt idx="0">
                  <c:v>Mining</c:v>
                </c:pt>
              </c:strCache>
            </c:strRef>
          </c:tx>
          <c:spPr>
            <a:solidFill>
              <a:schemeClr val="accent5">
                <a:lumMod val="60000"/>
                <a:alpha val="75000"/>
              </a:schemeClr>
            </a:solidFill>
            <a:ln>
              <a:noFill/>
            </a:ln>
            <a:effectLst/>
          </c:spPr>
          <c:invertIfNegative val="0"/>
          <c:dLbls>
            <c:dLbl>
              <c:idx val="0"/>
              <c:layout>
                <c:manualLayout>
                  <c:x val="-1.0397154091440619E-2"/>
                  <c:y val="-8.155179184391782E-4"/>
                </c:manualLayout>
              </c:layout>
              <c:tx>
                <c:rich>
                  <a:bodyPr/>
                  <a:lstStyle/>
                  <a:p>
                    <a:fld id="{F994C48A-A4F7-4C6B-A948-5135FDCEED12}" type="SERIESNAME">
                      <a:rPr lang="en-US"/>
                      <a:pPr/>
                      <a:t>[SERIES NAME]</a:t>
                    </a:fld>
                    <a:r>
                      <a:rPr lang="en-US" baseline="0" dirty="0"/>
                      <a:t>, </a:t>
                    </a:r>
                    <a:fld id="{2E2C87A4-B71D-46EA-8C49-BC0FBF34DEEB}" type="YVALUE">
                      <a:rPr lang="en-US" baseline="0">
                        <a:solidFill>
                          <a:srgbClr val="C00000"/>
                        </a:solidFill>
                      </a:rPr>
                      <a:pPr/>
                      <a:t>[Y VALUE]</a:t>
                    </a:fld>
                    <a:r>
                      <a:rPr lang="en-US" baseline="0" dirty="0"/>
                      <a:t>, </a:t>
                    </a:r>
                    <a:fld id="{17EA7689-1ED8-4384-8109-997423211890}" type="BUBBLESIZE">
                      <a:rPr lang="en-US" baseline="0"/>
                      <a:pPr/>
                      <a:t>[BUBBLE SIZE]</a:t>
                    </a:fld>
                    <a:endParaRPr lang="en-US" baseline="0" dirty="0"/>
                  </a:p>
                </c:rich>
              </c:tx>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2-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Bubble_chart!$C$18</c:f>
              <c:numCache>
                <c:formatCode>0%</c:formatCode>
                <c:ptCount val="1"/>
                <c:pt idx="0">
                  <c:v>-0.24221005389547479</c:v>
                </c:pt>
              </c:numCache>
            </c:numRef>
          </c:xVal>
          <c:yVal>
            <c:numRef>
              <c:f>Bubble_chart!$D$18</c:f>
              <c:numCache>
                <c:formatCode>0.00</c:formatCode>
                <c:ptCount val="1"/>
                <c:pt idx="0">
                  <c:v>5.2897686609010588</c:v>
                </c:pt>
              </c:numCache>
            </c:numRef>
          </c:yVal>
          <c:bubbleSize>
            <c:numRef>
              <c:f>Bubble_chart!$E$18</c:f>
              <c:numCache>
                <c:formatCode>#,##0</c:formatCode>
                <c:ptCount val="1"/>
                <c:pt idx="0">
                  <c:v>2201.3060129300002</c:v>
                </c:pt>
              </c:numCache>
            </c:numRef>
          </c:bubbleSize>
          <c:bubble3D val="0"/>
          <c:extLst xmlns:c16r2="http://schemas.microsoft.com/office/drawing/2015/06/chart">
            <c:ext xmlns:c16="http://schemas.microsoft.com/office/drawing/2014/chart" uri="{C3380CC4-5D6E-409C-BE32-E72D297353CC}">
              <c16:uniqueId val="{00000013-17B6-4064-990E-E8533CAE545F}"/>
            </c:ext>
          </c:extLst>
        </c:ser>
        <c:ser>
          <c:idx val="12"/>
          <c:order val="10"/>
          <c:tx>
            <c:strRef>
              <c:f>Bubble_chart!$B$14</c:f>
              <c:strCache>
                <c:ptCount val="1"/>
                <c:pt idx="0">
                  <c:v>Printing &amp; Publishing</c:v>
                </c:pt>
              </c:strCache>
            </c:strRef>
          </c:tx>
          <c:spPr>
            <a:solidFill>
              <a:srgbClr val="00B0F0">
                <a:alpha val="77000"/>
              </a:srgb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4-17B6-4064-990E-E8533CAE545F}"/>
              </c:ext>
            </c:extLst>
          </c:dPt>
          <c:dLbls>
            <c:dLbl>
              <c:idx val="0"/>
              <c:layout>
                <c:manualLayout>
                  <c:x val="-0.18218536745200092"/>
                  <c:y val="0.10314442937833376"/>
                </c:manualLayout>
              </c:layout>
              <c:tx>
                <c:rich>
                  <a:bodyPr rot="0" spcFirstLastPara="1" vertOverflow="ellipsis" vert="horz" wrap="square" lIns="38100" tIns="19050" rIns="38100" bIns="19050" anchor="ctr" anchorCtr="0">
                    <a:spAutoFit/>
                  </a:bodyPr>
                  <a:lstStyle/>
                  <a:p>
                    <a:pPr algn="r">
                      <a:defRPr sz="900" b="0" i="0" u="none" strike="noStrike" kern="1200" baseline="0">
                        <a:solidFill>
                          <a:schemeClr val="tx1">
                            <a:lumMod val="75000"/>
                            <a:lumOff val="25000"/>
                          </a:schemeClr>
                        </a:solidFill>
                        <a:latin typeface="+mn-lt"/>
                        <a:ea typeface="+mn-ea"/>
                        <a:cs typeface="+mn-cs"/>
                      </a:defRPr>
                    </a:pPr>
                    <a:fld id="{6F657266-99CC-47BA-8704-6B907D416F7F}" type="SERIESNAME">
                      <a:rPr lang="en-US"/>
                      <a:pPr algn="r">
                        <a:defRPr/>
                      </a:pPr>
                      <a:t>[SERIES NAME]</a:t>
                    </a:fld>
                    <a:r>
                      <a:rPr lang="en-US" baseline="0" dirty="0"/>
                      <a:t>, </a:t>
                    </a:r>
                    <a:fld id="{9E835C74-883F-41FF-9CF3-B2D3A697B315}" type="YVALUE">
                      <a:rPr lang="en-US" baseline="0">
                        <a:solidFill>
                          <a:srgbClr val="C00000"/>
                        </a:solidFill>
                      </a:rPr>
                      <a:pPr algn="r">
                        <a:defRPr/>
                      </a:pPr>
                      <a:t>[Y VALUE]</a:t>
                    </a:fld>
                    <a:r>
                      <a:rPr lang="en-US" baseline="0" dirty="0"/>
                      <a:t>, </a:t>
                    </a:r>
                    <a:fld id="{1F72D91D-F87F-4374-BC19-1C0C856FDF0B}" type="BUBBLESIZE">
                      <a:rPr lang="en-US" baseline="0"/>
                      <a:pPr algn="r">
                        <a:defRPr/>
                      </a:pPr>
                      <a:t>[BUBBLE SIZE]</a:t>
                    </a:fld>
                    <a:endParaRPr lang="en-US" baseline="0" dirty="0"/>
                  </a:p>
                </c:rich>
              </c:tx>
              <c:spPr>
                <a:noFill/>
                <a:ln>
                  <a:noFill/>
                </a:ln>
                <a:effectLst/>
              </c:spPr>
              <c:txPr>
                <a:bodyPr rot="0" spcFirstLastPara="1" vertOverflow="ellipsis" vert="horz" wrap="square" lIns="38100" tIns="19050" rIns="38100" bIns="19050" anchor="ctr" anchorCtr="0">
                  <a:spAutoFit/>
                </a:bodyPr>
                <a:lstStyle/>
                <a:p>
                  <a:pPr algn="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4-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Bubble_chart!$C$14</c:f>
              <c:numCache>
                <c:formatCode>0%</c:formatCode>
                <c:ptCount val="1"/>
                <c:pt idx="0">
                  <c:v>-0.10309184308615395</c:v>
                </c:pt>
              </c:numCache>
            </c:numRef>
          </c:xVal>
          <c:yVal>
            <c:numRef>
              <c:f>Bubble_chart!$D$14</c:f>
              <c:numCache>
                <c:formatCode>0.00</c:formatCode>
                <c:ptCount val="1"/>
                <c:pt idx="0">
                  <c:v>0.30739483010233093</c:v>
                </c:pt>
              </c:numCache>
            </c:numRef>
          </c:yVal>
          <c:bubbleSize>
            <c:numRef>
              <c:f>Bubble_chart!$E$14</c:f>
              <c:numCache>
                <c:formatCode>#,##0</c:formatCode>
                <c:ptCount val="1"/>
                <c:pt idx="0">
                  <c:v>725.93494244700003</c:v>
                </c:pt>
              </c:numCache>
            </c:numRef>
          </c:bubbleSize>
          <c:bubble3D val="0"/>
          <c:extLst xmlns:c16r2="http://schemas.microsoft.com/office/drawing/2015/06/chart">
            <c:ext xmlns:c16="http://schemas.microsoft.com/office/drawing/2014/chart" uri="{C3380CC4-5D6E-409C-BE32-E72D297353CC}">
              <c16:uniqueId val="{00000015-17B6-4064-990E-E8533CAE545F}"/>
            </c:ext>
          </c:extLst>
        </c:ser>
        <c:ser>
          <c:idx val="11"/>
          <c:order val="11"/>
          <c:tx>
            <c:strRef>
              <c:f>Bubble_chart!$B$10</c:f>
              <c:strCache>
                <c:ptCount val="1"/>
                <c:pt idx="0">
                  <c:v>Arts &amp; Ent.</c:v>
                </c:pt>
              </c:strCache>
            </c:strRef>
          </c:tx>
          <c:spPr>
            <a:solidFill>
              <a:schemeClr val="accent6">
                <a:lumMod val="60000"/>
                <a:alpha val="75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6-17B6-4064-990E-E8533CAE545F}"/>
              </c:ext>
            </c:extLst>
          </c:dPt>
          <c:dLbls>
            <c:dLbl>
              <c:idx val="0"/>
              <c:layout>
                <c:manualLayout>
                  <c:x val="-3.0204235056441407E-2"/>
                  <c:y val="-0.22937314010206902"/>
                </c:manualLayout>
              </c:layout>
              <c:tx>
                <c:rich>
                  <a:bodyPr/>
                  <a:lstStyle/>
                  <a:p>
                    <a:fld id="{612AC3AF-B55E-4F8C-9881-45D66B38EA82}" type="SERIESNAME">
                      <a:rPr lang="en-US"/>
                      <a:pPr/>
                      <a:t>[SERIES NAME]</a:t>
                    </a:fld>
                    <a:r>
                      <a:rPr lang="en-US" baseline="0" dirty="0"/>
                      <a:t>, </a:t>
                    </a:r>
                    <a:fld id="{26C434B1-7A28-4DBD-8D0B-3772402B1E8E}" type="YVALUE">
                      <a:rPr lang="en-US" baseline="0">
                        <a:solidFill>
                          <a:srgbClr val="C00000"/>
                        </a:solidFill>
                      </a:rPr>
                      <a:pPr/>
                      <a:t>[Y VALUE]</a:t>
                    </a:fld>
                    <a:r>
                      <a:rPr lang="en-US" baseline="0" dirty="0"/>
                      <a:t>, </a:t>
                    </a:r>
                    <a:fld id="{176EC5EE-E252-4713-A3DA-F7AD860235E8}" type="BUBBLESIZE">
                      <a:rPr lang="en-US" baseline="0"/>
                      <a:pPr/>
                      <a:t>[BUBBLE SIZE]</a:t>
                    </a:fld>
                    <a:endParaRPr lang="en-US" baseline="0" dirty="0"/>
                  </a:p>
                </c:rich>
              </c:tx>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6-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Bubble_chart!$C$10</c:f>
              <c:numCache>
                <c:formatCode>0%</c:formatCode>
                <c:ptCount val="1"/>
                <c:pt idx="0">
                  <c:v>3.4174890249139825E-3</c:v>
                </c:pt>
              </c:numCache>
            </c:numRef>
          </c:xVal>
          <c:yVal>
            <c:numRef>
              <c:f>Bubble_chart!$D$10</c:f>
              <c:numCache>
                <c:formatCode>0.00</c:formatCode>
                <c:ptCount val="1"/>
                <c:pt idx="0">
                  <c:v>0.58870375555958265</c:v>
                </c:pt>
              </c:numCache>
            </c:numRef>
          </c:yVal>
          <c:bubbleSize>
            <c:numRef>
              <c:f>Bubble_chart!$E$10</c:f>
              <c:numCache>
                <c:formatCode>#,##0</c:formatCode>
                <c:ptCount val="1"/>
                <c:pt idx="0">
                  <c:v>3344.8331174599998</c:v>
                </c:pt>
              </c:numCache>
            </c:numRef>
          </c:bubbleSize>
          <c:bubble3D val="0"/>
          <c:extLst xmlns:c16r2="http://schemas.microsoft.com/office/drawing/2015/06/chart">
            <c:ext xmlns:c16="http://schemas.microsoft.com/office/drawing/2014/chart" uri="{C3380CC4-5D6E-409C-BE32-E72D297353CC}">
              <c16:uniqueId val="{00000017-17B6-4064-990E-E8533CAE545F}"/>
            </c:ext>
          </c:extLst>
        </c:ser>
        <c:ser>
          <c:idx val="16"/>
          <c:order val="12"/>
          <c:tx>
            <c:strRef>
              <c:f>Bubble_chart!$B$19</c:f>
              <c:strCache>
                <c:ptCount val="1"/>
                <c:pt idx="0">
                  <c:v>Forest &amp; Wood Prod.</c:v>
                </c:pt>
              </c:strCache>
            </c:strRef>
          </c:tx>
          <c:spPr>
            <a:solidFill>
              <a:schemeClr val="bg2">
                <a:lumMod val="50000"/>
                <a:alpha val="51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8-17B6-4064-990E-E8533CAE545F}"/>
              </c:ext>
            </c:extLst>
          </c:dPt>
          <c:dLbls>
            <c:dLbl>
              <c:idx val="0"/>
              <c:layout>
                <c:manualLayout>
                  <c:x val="-2.7172530055310186E-3"/>
                  <c:y val="0.13399682425191611"/>
                </c:manualLayout>
              </c:layout>
              <c:tx>
                <c:rich>
                  <a:bodyPr/>
                  <a:lstStyle/>
                  <a:p>
                    <a:fld id="{689AD9F7-7D05-4CAF-928D-7E0A4E0DE8D5}" type="SERIESNAME">
                      <a:rPr lang="en-US"/>
                      <a:pPr/>
                      <a:t>[SERIES NAME]</a:t>
                    </a:fld>
                    <a:r>
                      <a:rPr lang="en-US" baseline="0" dirty="0"/>
                      <a:t>, </a:t>
                    </a:r>
                    <a:fld id="{C07F017D-CB05-4B87-9280-4C6D554E0462}" type="YVALUE">
                      <a:rPr lang="en-US" baseline="0">
                        <a:solidFill>
                          <a:srgbClr val="C00000"/>
                        </a:solidFill>
                      </a:rPr>
                      <a:pPr/>
                      <a:t>[Y VALUE]</a:t>
                    </a:fld>
                    <a:r>
                      <a:rPr lang="en-US" baseline="0" dirty="0"/>
                      <a:t>, </a:t>
                    </a:r>
                    <a:fld id="{58712615-1650-444D-BD9F-2DF661F735BF}" type="BUBBLESIZE">
                      <a:rPr lang="en-US" baseline="0"/>
                      <a:pPr/>
                      <a:t>[BUBBLE SIZE]</a:t>
                    </a:fld>
                    <a:endParaRPr lang="en-US" baseline="0" dirty="0"/>
                  </a:p>
                </c:rich>
              </c:tx>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8-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Bubble_chart!$C$19</c:f>
              <c:numCache>
                <c:formatCode>0%</c:formatCode>
                <c:ptCount val="1"/>
                <c:pt idx="0">
                  <c:v>-4.6790835348817054E-3</c:v>
                </c:pt>
              </c:numCache>
            </c:numRef>
          </c:xVal>
          <c:yVal>
            <c:numRef>
              <c:f>Bubble_chart!$D$19</c:f>
              <c:numCache>
                <c:formatCode>0.00</c:formatCode>
                <c:ptCount val="1"/>
                <c:pt idx="0">
                  <c:v>0.29519831807767349</c:v>
                </c:pt>
              </c:numCache>
            </c:numRef>
          </c:yVal>
          <c:bubbleSize>
            <c:numRef>
              <c:f>Bubble_chart!$E$19</c:f>
              <c:numCache>
                <c:formatCode>#,##0</c:formatCode>
                <c:ptCount val="1"/>
                <c:pt idx="0">
                  <c:v>608.767031847</c:v>
                </c:pt>
              </c:numCache>
            </c:numRef>
          </c:bubbleSize>
          <c:bubble3D val="0"/>
          <c:extLst xmlns:c16r2="http://schemas.microsoft.com/office/drawing/2015/06/chart">
            <c:ext xmlns:c16="http://schemas.microsoft.com/office/drawing/2014/chart" uri="{C3380CC4-5D6E-409C-BE32-E72D297353CC}">
              <c16:uniqueId val="{00000019-17B6-4064-990E-E8533CAE545F}"/>
            </c:ext>
          </c:extLst>
        </c:ser>
        <c:ser>
          <c:idx val="15"/>
          <c:order val="13"/>
          <c:tx>
            <c:strRef>
              <c:f>Bubble_chart!$B$13</c:f>
              <c:strCache>
                <c:ptCount val="1"/>
                <c:pt idx="0">
                  <c:v>IT &amp; Telecomm.</c:v>
                </c:pt>
              </c:strCache>
            </c:strRef>
          </c:tx>
          <c:spPr>
            <a:solidFill>
              <a:schemeClr val="tx2">
                <a:lumMod val="60000"/>
                <a:lumOff val="40000"/>
                <a:alpha val="69000"/>
              </a:schemeClr>
            </a:solidFill>
            <a:ln>
              <a:noFill/>
            </a:ln>
            <a:effectLst/>
          </c:spPr>
          <c:invertIfNegative val="0"/>
          <c:dLbls>
            <c:dLbl>
              <c:idx val="0"/>
              <c:layout>
                <c:manualLayout>
                  <c:x val="-0.24161443168648541"/>
                  <c:y val="7.1054732963821859E-4"/>
                </c:manualLayout>
              </c:layout>
              <c:tx>
                <c:rich>
                  <a:bodyPr rot="0" spcFirstLastPara="1" vertOverflow="ellipsis" vert="horz" wrap="square" lIns="38100" tIns="19050" rIns="38100" bIns="19050" anchor="ctr" anchorCtr="0">
                    <a:noAutofit/>
                  </a:bodyPr>
                  <a:lstStyle/>
                  <a:p>
                    <a:pPr algn="r">
                      <a:defRPr sz="900" b="0" i="0" u="none" strike="noStrike" kern="1200" baseline="0">
                        <a:solidFill>
                          <a:schemeClr val="tx1">
                            <a:lumMod val="75000"/>
                            <a:lumOff val="25000"/>
                          </a:schemeClr>
                        </a:solidFill>
                        <a:latin typeface="+mn-lt"/>
                        <a:ea typeface="+mn-ea"/>
                        <a:cs typeface="+mn-cs"/>
                      </a:defRPr>
                    </a:pPr>
                    <a:fld id="{1CDF8371-4C1F-4E33-8DFE-C4AA5C79E930}" type="SERIESNAME">
                      <a:rPr lang="en-US"/>
                      <a:pPr algn="r">
                        <a:defRPr/>
                      </a:pPr>
                      <a:t>[SERIES NAME]</a:t>
                    </a:fld>
                    <a:r>
                      <a:rPr lang="en-US" baseline="0" dirty="0"/>
                      <a:t>, </a:t>
                    </a:r>
                    <a:fld id="{D357C3E2-5DEF-4D5D-8DC5-6AB17E06088E}" type="YVALUE">
                      <a:rPr lang="en-US" baseline="0">
                        <a:solidFill>
                          <a:srgbClr val="C00000"/>
                        </a:solidFill>
                      </a:rPr>
                      <a:pPr algn="r">
                        <a:defRPr/>
                      </a:pPr>
                      <a:t>[Y VALUE]</a:t>
                    </a:fld>
                    <a:r>
                      <a:rPr lang="en-US" baseline="0" dirty="0"/>
                      <a:t>, </a:t>
                    </a:r>
                    <a:fld id="{1AD6F4F5-6A61-4199-8D8C-AE447E0C4E71}" type="BUBBLESIZE">
                      <a:rPr lang="en-US" baseline="0"/>
                      <a:pPr algn="r">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A-17B6-4064-990E-E8533CAE545F}"/>
                </c:ext>
                <c:ext xmlns:c15="http://schemas.microsoft.com/office/drawing/2012/chart" uri="{CE6537A1-D6FC-4f65-9D91-7224C49458BB}">
                  <c15:layout>
                    <c:manualLayout>
                      <c:w val="0.16693278566582079"/>
                      <c:h val="3.3799210839358343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Bubble_chart!$C$13</c:f>
              <c:numCache>
                <c:formatCode>0%</c:formatCode>
                <c:ptCount val="1"/>
                <c:pt idx="0">
                  <c:v>-0.14711182779331319</c:v>
                </c:pt>
              </c:numCache>
            </c:numRef>
          </c:xVal>
          <c:yVal>
            <c:numRef>
              <c:f>Bubble_chart!$D$13</c:f>
              <c:numCache>
                <c:formatCode>0.00</c:formatCode>
                <c:ptCount val="1"/>
                <c:pt idx="0">
                  <c:v>0.30200796214782755</c:v>
                </c:pt>
              </c:numCache>
            </c:numRef>
          </c:yVal>
          <c:bubbleSize>
            <c:numRef>
              <c:f>Bubble_chart!$E$13</c:f>
              <c:numCache>
                <c:formatCode>#,##0</c:formatCode>
                <c:ptCount val="1"/>
                <c:pt idx="0">
                  <c:v>1672.91116259</c:v>
                </c:pt>
              </c:numCache>
            </c:numRef>
          </c:bubbleSize>
          <c:bubble3D val="0"/>
          <c:extLst xmlns:c16r2="http://schemas.microsoft.com/office/drawing/2015/06/chart">
            <c:ext xmlns:c16="http://schemas.microsoft.com/office/drawing/2014/chart" uri="{C3380CC4-5D6E-409C-BE32-E72D297353CC}">
              <c16:uniqueId val="{0000001B-17B6-4064-990E-E8533CAE545F}"/>
            </c:ext>
          </c:extLst>
        </c:ser>
        <c:ser>
          <c:idx val="14"/>
          <c:order val="14"/>
          <c:tx>
            <c:strRef>
              <c:f>Bubble_chart!$B$17</c:f>
              <c:strCache>
                <c:ptCount val="1"/>
                <c:pt idx="0">
                  <c:v>Apparel &amp; Textiles</c:v>
                </c:pt>
              </c:strCache>
            </c:strRef>
          </c:tx>
          <c:spPr>
            <a:solidFill>
              <a:schemeClr val="accent1">
                <a:lumMod val="90000"/>
                <a:alpha val="68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C-17B6-4064-990E-E8533CAE545F}"/>
              </c:ext>
            </c:extLst>
          </c:dPt>
          <c:dLbls>
            <c:dLbl>
              <c:idx val="0"/>
              <c:layout>
                <c:manualLayout>
                  <c:x val="-2.386720940636795E-2"/>
                  <c:y val="5.0275365073352604E-2"/>
                </c:manualLayout>
              </c:layout>
              <c:tx>
                <c:rich>
                  <a:bodyPr rot="0" spcFirstLastPara="1" vertOverflow="ellipsis" vert="horz" wrap="square" lIns="38100" tIns="19050" rIns="38100" bIns="19050" anchor="ctr" anchorCtr="0">
                    <a:spAutoFit/>
                  </a:bodyPr>
                  <a:lstStyle/>
                  <a:p>
                    <a:pPr algn="r">
                      <a:defRPr sz="900" b="0" i="0" u="none" strike="noStrike" kern="1200" baseline="0">
                        <a:solidFill>
                          <a:schemeClr val="tx1">
                            <a:lumMod val="75000"/>
                            <a:lumOff val="25000"/>
                          </a:schemeClr>
                        </a:solidFill>
                        <a:latin typeface="+mn-lt"/>
                        <a:ea typeface="+mn-ea"/>
                        <a:cs typeface="+mn-cs"/>
                      </a:defRPr>
                    </a:pPr>
                    <a:fld id="{02F54DE9-D7AF-4F39-9BDD-AE78E292003C}" type="SERIESNAME">
                      <a:rPr lang="en-US"/>
                      <a:pPr algn="r">
                        <a:defRPr/>
                      </a:pPr>
                      <a:t>[SERIES NAME]</a:t>
                    </a:fld>
                    <a:r>
                      <a:rPr lang="en-US" baseline="0" dirty="0"/>
                      <a:t>, </a:t>
                    </a:r>
                    <a:fld id="{F24BDB77-06CA-4BFD-8408-00DD3744A1AD}" type="YVALUE">
                      <a:rPr lang="en-US" baseline="0">
                        <a:solidFill>
                          <a:srgbClr val="C00000"/>
                        </a:solidFill>
                      </a:rPr>
                      <a:pPr algn="r">
                        <a:defRPr/>
                      </a:pPr>
                      <a:t>[Y VALUE]</a:t>
                    </a:fld>
                    <a:r>
                      <a:rPr lang="en-US" baseline="0" dirty="0"/>
                      <a:t>, </a:t>
                    </a:r>
                    <a:fld id="{26CF2937-DE3D-4E7D-9BB1-998FD875804B}" type="BUBBLESIZE">
                      <a:rPr lang="en-US" baseline="0"/>
                      <a:pPr algn="r">
                        <a:defRPr/>
                      </a:pPr>
                      <a:t>[BUBBLE SIZE]</a:t>
                    </a:fld>
                    <a:endParaRPr lang="en-US" baseline="0" dirty="0"/>
                  </a:p>
                </c:rich>
              </c:tx>
              <c:spPr>
                <a:noFill/>
                <a:ln>
                  <a:noFill/>
                </a:ln>
                <a:effectLst/>
              </c:spPr>
              <c:txPr>
                <a:bodyPr rot="0" spcFirstLastPara="1" vertOverflow="ellipsis" vert="horz" wrap="square" lIns="38100" tIns="19050" rIns="38100" bIns="19050" anchor="ctr" anchorCtr="0">
                  <a:spAutoFit/>
                </a:bodyPr>
                <a:lstStyle/>
                <a:p>
                  <a:pPr algn="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C-17B6-4064-990E-E8533CAE545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Bubble_chart!$C$17</c:f>
              <c:numCache>
                <c:formatCode>0%</c:formatCode>
                <c:ptCount val="1"/>
                <c:pt idx="0">
                  <c:v>8.9612626270425641E-2</c:v>
                </c:pt>
              </c:numCache>
            </c:numRef>
          </c:xVal>
          <c:yVal>
            <c:numRef>
              <c:f>Bubble_chart!$D$17</c:f>
              <c:numCache>
                <c:formatCode>0.00</c:formatCode>
                <c:ptCount val="1"/>
                <c:pt idx="0">
                  <c:v>0.18417805717577523</c:v>
                </c:pt>
              </c:numCache>
            </c:numRef>
          </c:yVal>
          <c:bubbleSize>
            <c:numRef>
              <c:f>Bubble_chart!$E$17</c:f>
              <c:numCache>
                <c:formatCode>#,##0</c:formatCode>
                <c:ptCount val="1"/>
                <c:pt idx="0">
                  <c:v>192.10890761600001</c:v>
                </c:pt>
              </c:numCache>
            </c:numRef>
          </c:bubbleSize>
          <c:bubble3D val="0"/>
          <c:extLst xmlns:c16r2="http://schemas.microsoft.com/office/drawing/2015/06/chart">
            <c:ext xmlns:c16="http://schemas.microsoft.com/office/drawing/2014/chart" uri="{C3380CC4-5D6E-409C-BE32-E72D297353CC}">
              <c16:uniqueId val="{0000001D-17B6-4064-990E-E8533CAE545F}"/>
            </c:ext>
          </c:extLst>
        </c:ser>
        <c:ser>
          <c:idx val="6"/>
          <c:order val="15"/>
          <c:tx>
            <c:strRef>
              <c:f>Bubble_chart!$B$9</c:f>
              <c:strCache>
                <c:ptCount val="1"/>
                <c:pt idx="0">
                  <c:v>Chemicals</c:v>
                </c:pt>
              </c:strCache>
            </c:strRef>
          </c:tx>
          <c:spPr>
            <a:solidFill>
              <a:schemeClr val="accent1">
                <a:lumMod val="60000"/>
                <a:alpha val="75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1E-17B6-4064-990E-E8533CAE545F}"/>
              </c:ext>
            </c:extLst>
          </c:dPt>
          <c:dLbls>
            <c:dLbl>
              <c:idx val="0"/>
              <c:layout>
                <c:manualLayout>
                  <c:x val="-3.0258461363967946E-2"/>
                  <c:y val="-0.17928358293155172"/>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F813B93C-1586-4676-A8A5-1754774AF515}" type="SERIESNAME">
                      <a:rPr lang="en-US"/>
                      <a:pPr algn="l">
                        <a:defRPr/>
                      </a:pPr>
                      <a:t>[SERIES NAME]</a:t>
                    </a:fld>
                    <a:r>
                      <a:rPr lang="en-US" baseline="0" dirty="0"/>
                      <a:t>, </a:t>
                    </a:r>
                    <a:fld id="{396E4BF6-3977-4470-8956-E2E36C14D4D0}" type="YVALUE">
                      <a:rPr lang="en-US" baseline="0">
                        <a:solidFill>
                          <a:srgbClr val="C00000"/>
                        </a:solidFill>
                      </a:rPr>
                      <a:pPr algn="l">
                        <a:defRPr/>
                      </a:pPr>
                      <a:t>[Y VALUE]</a:t>
                    </a:fld>
                    <a:r>
                      <a:rPr lang="en-US" baseline="0" dirty="0"/>
                      <a:t>, </a:t>
                    </a:r>
                    <a:fld id="{E5FC7FFB-EC61-4995-B0D3-42CB4A4EE62C}"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1E-17B6-4064-990E-E8533CAE545F}"/>
                </c:ext>
                <c:ext xmlns:c15="http://schemas.microsoft.com/office/drawing/2012/chart" uri="{CE6537A1-D6FC-4f65-9D91-7224C49458BB}">
                  <c15:layout>
                    <c:manualLayout>
                      <c:w val="0.15505718785156214"/>
                      <c:h val="3.6452376427111029E-2"/>
                    </c:manualLayout>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Bubble_chart!$C$9</c:f>
              <c:numCache>
                <c:formatCode>0%</c:formatCode>
                <c:ptCount val="1"/>
                <c:pt idx="0">
                  <c:v>5.466716632996544E-2</c:v>
                </c:pt>
              </c:numCache>
            </c:numRef>
          </c:xVal>
          <c:yVal>
            <c:numRef>
              <c:f>Bubble_chart!$D$9</c:f>
              <c:numCache>
                <c:formatCode>0.00</c:formatCode>
                <c:ptCount val="1"/>
                <c:pt idx="0">
                  <c:v>0.76308176620532497</c:v>
                </c:pt>
              </c:numCache>
            </c:numRef>
          </c:yVal>
          <c:bubbleSize>
            <c:numRef>
              <c:f>Bubble_chart!$E$9</c:f>
              <c:numCache>
                <c:formatCode>#,##0</c:formatCode>
                <c:ptCount val="1"/>
                <c:pt idx="0">
                  <c:v>1275.92470454</c:v>
                </c:pt>
              </c:numCache>
            </c:numRef>
          </c:bubbleSize>
          <c:bubble3D val="0"/>
          <c:extLst xmlns:c16r2="http://schemas.microsoft.com/office/drawing/2015/06/chart">
            <c:ext xmlns:c16="http://schemas.microsoft.com/office/drawing/2014/chart" uri="{C3380CC4-5D6E-409C-BE32-E72D297353CC}">
              <c16:uniqueId val="{0000001F-17B6-4064-990E-E8533CAE545F}"/>
            </c:ext>
          </c:extLst>
        </c:ser>
        <c:dLbls>
          <c:showLegendKey val="0"/>
          <c:showVal val="0"/>
          <c:showCatName val="0"/>
          <c:showSerName val="0"/>
          <c:showPercent val="0"/>
          <c:showBubbleSize val="0"/>
        </c:dLbls>
        <c:bubbleScale val="100"/>
        <c:showNegBubbles val="0"/>
        <c:axId val="777259272"/>
        <c:axId val="777246336"/>
      </c:bubbleChart>
      <c:valAx>
        <c:axId val="777259272"/>
        <c:scaling>
          <c:orientation val="minMax"/>
          <c:max val="0.45"/>
          <c:min val="-0.3500000000000000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dirty="0"/>
                  <a:t>Percent</a:t>
                </a:r>
                <a:r>
                  <a:rPr lang="en-US" baseline="0" dirty="0"/>
                  <a:t> change in LQ, 2009-2015</a:t>
                </a:r>
                <a:endParaRPr lang="en-US" dirty="0"/>
              </a:p>
            </c:rich>
          </c:tx>
          <c:layout>
            <c:manualLayout>
              <c:xMode val="edge"/>
              <c:yMode val="edge"/>
              <c:x val="0.32625612363452705"/>
              <c:y val="0.93096676747305063"/>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19050" cap="flat" cmpd="sng" algn="ctr">
            <a:solidFill>
              <a:schemeClr val="bg1">
                <a:lumMod val="6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77246336"/>
        <c:crossesAt val="1"/>
        <c:crossBetween val="midCat"/>
        <c:majorUnit val="0.1"/>
      </c:valAx>
      <c:valAx>
        <c:axId val="777246336"/>
        <c:scaling>
          <c:orientation val="minMax"/>
          <c:max val="6"/>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dirty="0"/>
                  <a:t>LQ, 2015</a:t>
                </a:r>
              </a:p>
            </c:rich>
          </c:tx>
          <c:layout>
            <c:manualLayout>
              <c:xMode val="edge"/>
              <c:yMode val="edge"/>
              <c:x val="1.474459960061872E-2"/>
              <c:y val="0.43332868420691756"/>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19050" cap="flat" cmpd="sng" algn="ctr">
            <a:solidFill>
              <a:schemeClr val="bg1">
                <a:lumMod val="6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77259272"/>
        <c:crossesAt val="0"/>
        <c:crossBetween val="midCat"/>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ubbleChart>
        <c:varyColors val="0"/>
        <c:ser>
          <c:idx val="1"/>
          <c:order val="0"/>
          <c:tx>
            <c:strRef>
              <c:f>Bubble_chart!$B$27</c:f>
              <c:strCache>
                <c:ptCount val="1"/>
                <c:pt idx="0">
                  <c:v>Transportation Equip. Mfg</c:v>
                </c:pt>
              </c:strCache>
            </c:strRef>
          </c:tx>
          <c:spPr>
            <a:solidFill>
              <a:schemeClr val="accent2">
                <a:lumMod val="75000"/>
                <a:alpha val="71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2-ECC3-4805-800C-B95C7CAFACC8}"/>
              </c:ext>
            </c:extLst>
          </c:dPt>
          <c:dLbls>
            <c:dLbl>
              <c:idx val="0"/>
              <c:layout>
                <c:manualLayout>
                  <c:x val="-1.1230872336278412E-2"/>
                  <c:y val="2.2033593184233565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42DB6D6B-6A50-4861-867C-ECBA45851D1E}" type="SERIESNAME">
                      <a:rPr lang="en-US"/>
                      <a:pPr algn="l">
                        <a:defRPr/>
                      </a:pPr>
                      <a:t>[SERIES NAME]</a:t>
                    </a:fld>
                    <a:r>
                      <a:rPr lang="en-US" baseline="0" dirty="0"/>
                      <a:t>, </a:t>
                    </a:r>
                    <a:fld id="{3F0483F7-5A90-467E-90CB-99DBBC70F3E1}" type="YVALUE">
                      <a:rPr lang="en-US" baseline="0">
                        <a:solidFill>
                          <a:srgbClr val="C00000"/>
                        </a:solidFill>
                      </a:rPr>
                      <a:pPr algn="l">
                        <a:defRPr/>
                      </a:pPr>
                      <a:t>[Y VALUE]</a:t>
                    </a:fld>
                    <a:r>
                      <a:rPr lang="en-US" baseline="0" dirty="0"/>
                      <a:t>, </a:t>
                    </a:r>
                    <a:fld id="{2692D42C-87BD-47B2-955F-24631734929A}"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2-ECC3-4805-800C-B95C7CAFACC8}"/>
                </c:ext>
                <c:ext xmlns:c15="http://schemas.microsoft.com/office/drawing/2012/chart" uri="{CE6537A1-D6FC-4f65-9D91-7224C49458BB}">
                  <c15:layout>
                    <c:manualLayout>
                      <c:w val="0.22198989063726529"/>
                      <c:h val="4.4058305942680807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Bubble_chart!$C$27</c:f>
              <c:numCache>
                <c:formatCode>0%</c:formatCode>
                <c:ptCount val="1"/>
                <c:pt idx="0">
                  <c:v>-3.5790559829330042E-2</c:v>
                </c:pt>
              </c:numCache>
            </c:numRef>
          </c:xVal>
          <c:yVal>
            <c:numRef>
              <c:f>Bubble_chart!$D$27</c:f>
              <c:numCache>
                <c:formatCode>0.00</c:formatCode>
                <c:ptCount val="1"/>
                <c:pt idx="0">
                  <c:v>3.2347536196076145E-2</c:v>
                </c:pt>
              </c:numCache>
            </c:numRef>
          </c:yVal>
          <c:bubbleSize>
            <c:numRef>
              <c:f>Bubble_chart!$E$27</c:f>
              <c:numCache>
                <c:formatCode>#,##0</c:formatCode>
                <c:ptCount val="1"/>
                <c:pt idx="0">
                  <c:v>39.6727489214</c:v>
                </c:pt>
              </c:numCache>
            </c:numRef>
          </c:bubbleSize>
          <c:bubble3D val="0"/>
          <c:extLst xmlns:c16r2="http://schemas.microsoft.com/office/drawing/2015/06/chart">
            <c:ext xmlns:c16="http://schemas.microsoft.com/office/drawing/2014/chart" uri="{C3380CC4-5D6E-409C-BE32-E72D297353CC}">
              <c16:uniqueId val="{00000003-ECC3-4805-800C-B95C7CAFACC8}"/>
            </c:ext>
          </c:extLst>
        </c:ser>
        <c:ser>
          <c:idx val="0"/>
          <c:order val="1"/>
          <c:tx>
            <c:strRef>
              <c:f>Bubble_chart!$B$26</c:f>
              <c:strCache>
                <c:ptCount val="1"/>
                <c:pt idx="0">
                  <c:v>Comp. &amp; Electrn. Prod. Mfg</c:v>
                </c:pt>
              </c:strCache>
            </c:strRef>
          </c:tx>
          <c:spPr>
            <a:solidFill>
              <a:schemeClr val="accent1">
                <a:alpha val="75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4-ECC3-4805-800C-B95C7CAFACC8}"/>
              </c:ext>
            </c:extLst>
          </c:dPt>
          <c:dLbls>
            <c:dLbl>
              <c:idx val="0"/>
              <c:layout>
                <c:manualLayout>
                  <c:x val="-4.17521669223593E-2"/>
                  <c:y val="0.13374305897925201"/>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E21B20E1-7DD3-4528-A367-35AE13594223}" type="SERIESNAME">
                      <a:rPr lang="en-US"/>
                      <a:pPr algn="l">
                        <a:defRPr/>
                      </a:pPr>
                      <a:t>[SERIES NAME]</a:t>
                    </a:fld>
                    <a:r>
                      <a:rPr lang="en-US" baseline="0" dirty="0"/>
                      <a:t>, </a:t>
                    </a:r>
                    <a:fld id="{CC507318-E977-44A5-836C-D5A81D2C15A2}" type="YVALUE">
                      <a:rPr lang="en-US" baseline="0">
                        <a:solidFill>
                          <a:srgbClr val="C00000"/>
                        </a:solidFill>
                      </a:rPr>
                      <a:pPr algn="l">
                        <a:defRPr/>
                      </a:pPr>
                      <a:t>[Y VALUE]</a:t>
                    </a:fld>
                    <a:r>
                      <a:rPr lang="en-US" baseline="0" dirty="0"/>
                      <a:t>, </a:t>
                    </a:r>
                    <a:fld id="{9070B660-F825-4A3A-94C7-93A55A8778B2}"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4-ECC3-4805-800C-B95C7CAFACC8}"/>
                </c:ext>
                <c:ext xmlns:c15="http://schemas.microsoft.com/office/drawing/2012/chart" uri="{CE6537A1-D6FC-4f65-9D91-7224C49458BB}">
                  <c15:layout>
                    <c:manualLayout>
                      <c:w val="0.22080812772865421"/>
                      <c:h val="3.9762280869445638E-2"/>
                    </c:manualLayout>
                  </c15:layout>
                  <c15:dlblFieldTable/>
                  <c15:showDataLabelsRange val="0"/>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Bubble_chart!$C$26</c:f>
              <c:numCache>
                <c:formatCode>0%</c:formatCode>
                <c:ptCount val="1"/>
                <c:pt idx="0">
                  <c:v>-0.48962355564697263</c:v>
                </c:pt>
              </c:numCache>
            </c:numRef>
          </c:xVal>
          <c:yVal>
            <c:numRef>
              <c:f>Bubble_chart!$D$26</c:f>
              <c:numCache>
                <c:formatCode>0.00</c:formatCode>
                <c:ptCount val="1"/>
                <c:pt idx="0">
                  <c:v>4.3794586388566994E-2</c:v>
                </c:pt>
              </c:numCache>
            </c:numRef>
          </c:yVal>
          <c:bubbleSize>
            <c:numRef>
              <c:f>Bubble_chart!$E$26</c:f>
              <c:numCache>
                <c:formatCode>#,##0</c:formatCode>
                <c:ptCount val="1"/>
                <c:pt idx="0">
                  <c:v>35.347613511799999</c:v>
                </c:pt>
              </c:numCache>
            </c:numRef>
          </c:bubbleSize>
          <c:bubble3D val="0"/>
          <c:extLst xmlns:c16r2="http://schemas.microsoft.com/office/drawing/2015/06/chart">
            <c:ext xmlns:c16="http://schemas.microsoft.com/office/drawing/2014/chart" uri="{C3380CC4-5D6E-409C-BE32-E72D297353CC}">
              <c16:uniqueId val="{00000005-ECC3-4805-800C-B95C7CAFACC8}"/>
            </c:ext>
          </c:extLst>
        </c:ser>
        <c:ser>
          <c:idx val="4"/>
          <c:order val="2"/>
          <c:tx>
            <c:strRef>
              <c:f>Bubble_chart!$B$28</c:f>
              <c:strCache>
                <c:ptCount val="1"/>
                <c:pt idx="0">
                  <c:v>Elec.Equip,App. &amp; Comp. Mfg</c:v>
                </c:pt>
              </c:strCache>
            </c:strRef>
          </c:tx>
          <c:spPr>
            <a:solidFill>
              <a:schemeClr val="accent5">
                <a:alpha val="87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6-ECC3-4805-800C-B95C7CAFACC8}"/>
              </c:ext>
            </c:extLst>
          </c:dPt>
          <c:dLbls>
            <c:dLbl>
              <c:idx val="0"/>
              <c:layout>
                <c:manualLayout>
                  <c:x val="-5.9162459536882773E-3"/>
                  <c:y val="0.1704780654241862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BD67F40C-FE2B-4C96-86CF-ED5E0E700739}" type="SERIESNAME">
                      <a:rPr lang="en-US"/>
                      <a:pPr algn="l">
                        <a:defRPr/>
                      </a:pPr>
                      <a:t>[SERIES NAME]</a:t>
                    </a:fld>
                    <a:r>
                      <a:rPr lang="en-US" baseline="0" dirty="0"/>
                      <a:t>, </a:t>
                    </a:r>
                    <a:fld id="{F355A3E1-BFF0-4C50-BE01-DFC39E6047D5}" type="YVALUE">
                      <a:rPr lang="en-US" baseline="0">
                        <a:solidFill>
                          <a:srgbClr val="C00000"/>
                        </a:solidFill>
                      </a:rPr>
                      <a:pPr algn="l">
                        <a:defRPr/>
                      </a:pPr>
                      <a:t>[Y VALUE]</a:t>
                    </a:fld>
                    <a:r>
                      <a:rPr lang="en-US" baseline="0" dirty="0"/>
                      <a:t>, </a:t>
                    </a:r>
                    <a:fld id="{2C3E3872-AAB2-49F1-8F46-7EF79691DF3B}"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6-ECC3-4805-800C-B95C7CAFACC8}"/>
                </c:ext>
                <c:ext xmlns:c15="http://schemas.microsoft.com/office/drawing/2012/chart" uri="{CE6537A1-D6FC-4f65-9D91-7224C49458BB}">
                  <c15:layout>
                    <c:manualLayout>
                      <c:w val="0.24283434317378244"/>
                      <c:h val="3.3878553517547774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Bubble_chart!$C$28</c:f>
              <c:numCache>
                <c:formatCode>0%</c:formatCode>
                <c:ptCount val="1"/>
                <c:pt idx="0">
                  <c:v>-0.52248128341770061</c:v>
                </c:pt>
              </c:numCache>
            </c:numRef>
          </c:xVal>
          <c:yVal>
            <c:numRef>
              <c:f>Bubble_chart!$D$28</c:f>
              <c:numCache>
                <c:formatCode>0.00</c:formatCode>
                <c:ptCount val="1"/>
                <c:pt idx="0">
                  <c:v>1.5049008347950922E-2</c:v>
                </c:pt>
              </c:numCache>
            </c:numRef>
          </c:yVal>
          <c:bubbleSize>
            <c:numRef>
              <c:f>Bubble_chart!$E$28</c:f>
              <c:numCache>
                <c:formatCode>#,##0</c:formatCode>
                <c:ptCount val="1"/>
                <c:pt idx="0">
                  <c:v>4.6225883021199996</c:v>
                </c:pt>
              </c:numCache>
            </c:numRef>
          </c:bubbleSize>
          <c:bubble3D val="0"/>
          <c:extLst xmlns:c16r2="http://schemas.microsoft.com/office/drawing/2015/06/chart">
            <c:ext xmlns:c16="http://schemas.microsoft.com/office/drawing/2014/chart" uri="{C3380CC4-5D6E-409C-BE32-E72D297353CC}">
              <c16:uniqueId val="{00000007-ECC3-4805-800C-B95C7CAFACC8}"/>
            </c:ext>
          </c:extLst>
        </c:ser>
        <c:ser>
          <c:idx val="7"/>
          <c:order val="3"/>
          <c:tx>
            <c:strRef>
              <c:f>Bubble_chart!$B$25</c:f>
              <c:strCache>
                <c:ptCount val="1"/>
                <c:pt idx="0">
                  <c:v>Primary Metal Mfg</c:v>
                </c:pt>
              </c:strCache>
            </c:strRef>
          </c:tx>
          <c:spPr>
            <a:solidFill>
              <a:srgbClr val="996633">
                <a:alpha val="72000"/>
              </a:srgb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8-ECC3-4805-800C-B95C7CAFACC8}"/>
              </c:ext>
            </c:extLst>
          </c:dPt>
          <c:dLbls>
            <c:dLbl>
              <c:idx val="0"/>
              <c:layout>
                <c:manualLayout>
                  <c:x val="-5.592444040163462E-2"/>
                  <c:y val="-7.9054131856755888E-2"/>
                </c:manualLayout>
              </c:layout>
              <c:tx>
                <c:rich>
                  <a:bodyPr/>
                  <a:lstStyle/>
                  <a:p>
                    <a:fld id="{36EFB379-10DF-4C4A-B40E-64424ECAE74E}" type="SERIESNAME">
                      <a:rPr lang="en-US"/>
                      <a:pPr/>
                      <a:t>[SERIES NAME]</a:t>
                    </a:fld>
                    <a:r>
                      <a:rPr lang="en-US" baseline="0" dirty="0"/>
                      <a:t>, </a:t>
                    </a:r>
                    <a:fld id="{DE229205-C3D1-4237-AE04-5395552310BC}" type="YVALUE">
                      <a:rPr lang="en-US" baseline="0">
                        <a:solidFill>
                          <a:srgbClr val="C00000"/>
                        </a:solidFill>
                      </a:rPr>
                      <a:pPr/>
                      <a:t>[Y VALUE]</a:t>
                    </a:fld>
                    <a:r>
                      <a:rPr lang="en-US" baseline="0" dirty="0"/>
                      <a:t>, </a:t>
                    </a:r>
                    <a:fld id="{4B77A2D9-DE8E-43B6-B7D0-9B6CC034C8A3}" type="BUBBLESIZE">
                      <a:rPr lang="en-US" baseline="0"/>
                      <a:pPr/>
                      <a:t>[BUBBLE SIZE]</a:t>
                    </a:fld>
                    <a:endParaRPr lang="en-US" baseline="0" dirty="0"/>
                  </a:p>
                </c:rich>
              </c:tx>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8-ECC3-4805-800C-B95C7CAFACC8}"/>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Bubble_chart!$C$25</c:f>
              <c:numCache>
                <c:formatCode>0%</c:formatCode>
                <c:ptCount val="1"/>
                <c:pt idx="0">
                  <c:v>0.62244664388609683</c:v>
                </c:pt>
              </c:numCache>
            </c:numRef>
          </c:xVal>
          <c:yVal>
            <c:numRef>
              <c:f>Bubble_chart!$D$25</c:f>
              <c:numCache>
                <c:formatCode>0.00</c:formatCode>
                <c:ptCount val="1"/>
                <c:pt idx="0">
                  <c:v>0.10156946789555123</c:v>
                </c:pt>
              </c:numCache>
            </c:numRef>
          </c:yVal>
          <c:bubbleSize>
            <c:numRef>
              <c:f>Bubble_chart!$E$25</c:f>
              <c:numCache>
                <c:formatCode>#,##0</c:formatCode>
                <c:ptCount val="1"/>
                <c:pt idx="0">
                  <c:v>30.480125999999998</c:v>
                </c:pt>
              </c:numCache>
            </c:numRef>
          </c:bubbleSize>
          <c:bubble3D val="0"/>
          <c:extLst xmlns:c16r2="http://schemas.microsoft.com/office/drawing/2015/06/chart">
            <c:ext xmlns:c16="http://schemas.microsoft.com/office/drawing/2014/chart" uri="{C3380CC4-5D6E-409C-BE32-E72D297353CC}">
              <c16:uniqueId val="{00000009-ECC3-4805-800C-B95C7CAFACC8}"/>
            </c:ext>
          </c:extLst>
        </c:ser>
        <c:ser>
          <c:idx val="5"/>
          <c:order val="4"/>
          <c:tx>
            <c:strRef>
              <c:f>Bubble_chart!$B$23</c:f>
              <c:strCache>
                <c:ptCount val="1"/>
                <c:pt idx="0">
                  <c:v>Fab. Metal Prod. Mfg</c:v>
                </c:pt>
              </c:strCache>
            </c:strRef>
          </c:tx>
          <c:spPr>
            <a:solidFill>
              <a:schemeClr val="tx2">
                <a:lumMod val="40000"/>
                <a:lumOff val="60000"/>
              </a:scheme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A-ECC3-4805-800C-B95C7CAFACC8}"/>
              </c:ext>
            </c:extLst>
          </c:dPt>
          <c:dLbls>
            <c:dLbl>
              <c:idx val="0"/>
              <c:layout>
                <c:manualLayout>
                  <c:x val="-0.18403851245071209"/>
                  <c:y val="-0.14160487243725836"/>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9580F3E1-9C1B-4981-8159-37BCC4EB1CE6}" type="SERIESNAME">
                      <a:rPr lang="en-US"/>
                      <a:pPr algn="l">
                        <a:defRPr/>
                      </a:pPr>
                      <a:t>[SERIES NAME]</a:t>
                    </a:fld>
                    <a:r>
                      <a:rPr lang="en-US" baseline="0" dirty="0"/>
                      <a:t>, </a:t>
                    </a:r>
                    <a:fld id="{06EE40D5-3D64-467E-90A8-33AC88B55B29}" type="YVALUE">
                      <a:rPr lang="en-US" baseline="0">
                        <a:solidFill>
                          <a:srgbClr val="C00000"/>
                        </a:solidFill>
                      </a:rPr>
                      <a:pPr algn="l">
                        <a:defRPr/>
                      </a:pPr>
                      <a:t>[Y VALUE]</a:t>
                    </a:fld>
                    <a:r>
                      <a:rPr lang="en-US" baseline="0" dirty="0"/>
                      <a:t>, </a:t>
                    </a:r>
                    <a:fld id="{1F4E861C-4B5B-4DEA-96BF-0C9BC94F7BA9}" type="BUBBLESIZE">
                      <a:rPr lang="en-US" baseline="0"/>
                      <a:pPr algn="l">
                        <a:defRPr/>
                      </a:pPr>
                      <a:t>[BUBBLE SIZE]</a:t>
                    </a:fld>
                    <a:endParaRPr lang="en-US" baseline="0" dirty="0"/>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A-ECC3-4805-800C-B95C7CAFACC8}"/>
                </c:ext>
                <c:ext xmlns:c15="http://schemas.microsoft.com/office/drawing/2012/chart" uri="{CE6537A1-D6FC-4f65-9D91-7224C49458BB}">
                  <c15:layout>
                    <c:manualLayout>
                      <c:w val="0.19332545244019989"/>
                      <c:h val="2.7941388550711512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Bubble_chart!$C$23</c:f>
              <c:numCache>
                <c:formatCode>0%</c:formatCode>
                <c:ptCount val="1"/>
                <c:pt idx="0">
                  <c:v>-0.14259819404905436</c:v>
                </c:pt>
              </c:numCache>
            </c:numRef>
          </c:xVal>
          <c:yVal>
            <c:numRef>
              <c:f>Bubble_chart!$D$23</c:f>
              <c:numCache>
                <c:formatCode>0.00</c:formatCode>
                <c:ptCount val="1"/>
                <c:pt idx="0">
                  <c:v>0.21808809760099118</c:v>
                </c:pt>
              </c:numCache>
            </c:numRef>
          </c:yVal>
          <c:bubbleSize>
            <c:numRef>
              <c:f>Bubble_chart!$E$23</c:f>
              <c:numCache>
                <c:formatCode>#,##0</c:formatCode>
                <c:ptCount val="1"/>
                <c:pt idx="0">
                  <c:v>242.07152469600001</c:v>
                </c:pt>
              </c:numCache>
            </c:numRef>
          </c:bubbleSize>
          <c:bubble3D val="0"/>
          <c:extLst xmlns:c16r2="http://schemas.microsoft.com/office/drawing/2015/06/chart">
            <c:ext xmlns:c16="http://schemas.microsoft.com/office/drawing/2014/chart" uri="{C3380CC4-5D6E-409C-BE32-E72D297353CC}">
              <c16:uniqueId val="{0000000B-ECC3-4805-800C-B95C7CAFACC8}"/>
            </c:ext>
          </c:extLst>
        </c:ser>
        <c:ser>
          <c:idx val="12"/>
          <c:order val="5"/>
          <c:tx>
            <c:strRef>
              <c:f>Bubble_chart!$B$24</c:f>
              <c:strCache>
                <c:ptCount val="1"/>
                <c:pt idx="0">
                  <c:v>Machinery Mfg</c:v>
                </c:pt>
              </c:strCache>
            </c:strRef>
          </c:tx>
          <c:spPr>
            <a:solidFill>
              <a:srgbClr val="00B0F0">
                <a:alpha val="77000"/>
              </a:srgbClr>
            </a:solidFill>
            <a:ln>
              <a:no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C-ECC3-4805-800C-B95C7CAFACC8}"/>
              </c:ext>
            </c:extLst>
          </c:dPt>
          <c:dLbls>
            <c:dLbl>
              <c:idx val="0"/>
              <c:layout>
                <c:manualLayout>
                  <c:x val="-0.28236625109340119"/>
                  <c:y val="-5.7757565391206939E-2"/>
                </c:manualLayout>
              </c:layout>
              <c:tx>
                <c:rich>
                  <a:bodyPr/>
                  <a:lstStyle/>
                  <a:p>
                    <a:fld id="{4F214887-A8C2-4F54-94D1-F0A1CC1E3713}" type="SERIESNAME">
                      <a:rPr lang="en-US"/>
                      <a:pPr/>
                      <a:t>[SERIES NAME]</a:t>
                    </a:fld>
                    <a:r>
                      <a:rPr lang="en-US" baseline="0" dirty="0"/>
                      <a:t>, </a:t>
                    </a:r>
                    <a:fld id="{F07C388D-3911-4B42-80E3-967B7FE6996B}" type="YVALUE">
                      <a:rPr lang="en-US" baseline="0">
                        <a:solidFill>
                          <a:srgbClr val="C00000"/>
                        </a:solidFill>
                      </a:rPr>
                      <a:pPr/>
                      <a:t>[Y VALUE]</a:t>
                    </a:fld>
                    <a:r>
                      <a:rPr lang="en-US" baseline="0" dirty="0"/>
                      <a:t>, </a:t>
                    </a:r>
                    <a:fld id="{17A1316D-C971-4BB5-BD17-79F6CEA30B69}" type="BUBBLESIZE">
                      <a:rPr lang="en-US" baseline="0"/>
                      <a:pPr/>
                      <a:t>[BUBBLE SIZE]</a:t>
                    </a:fld>
                    <a:endParaRPr lang="en-US" baseline="0" dirty="0"/>
                  </a:p>
                </c:rich>
              </c:tx>
              <c:dLblPos val="r"/>
              <c:showLegendKey val="0"/>
              <c:showVal val="1"/>
              <c:showCatName val="0"/>
              <c:showSerName val="1"/>
              <c:showPercent val="0"/>
              <c:showBubbleSize val="1"/>
              <c:extLst xmlns:c16r2="http://schemas.microsoft.com/office/drawing/2015/06/chart">
                <c:ext xmlns:c16="http://schemas.microsoft.com/office/drawing/2014/chart" uri="{C3380CC4-5D6E-409C-BE32-E72D297353CC}">
                  <c16:uniqueId val="{0000000C-ECC3-4805-800C-B95C7CAFACC8}"/>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howLeaderLines val="0"/>
            <c:extLst xmlns:c16r2="http://schemas.microsoft.com/office/drawing/2015/06/chart">
              <c:ext xmlns:c15="http://schemas.microsoft.com/office/drawing/2012/chart" uri="{CE6537A1-D6FC-4f65-9D91-7224C49458BB}">
                <c15:showLeaderLines val="0"/>
              </c:ext>
            </c:extLst>
          </c:dLbls>
          <c:xVal>
            <c:numRef>
              <c:f>Bubble_chart!$C$24</c:f>
              <c:numCache>
                <c:formatCode>0%</c:formatCode>
                <c:ptCount val="1"/>
                <c:pt idx="0">
                  <c:v>-0.35643449306506603</c:v>
                </c:pt>
              </c:numCache>
            </c:numRef>
          </c:xVal>
          <c:yVal>
            <c:numRef>
              <c:f>Bubble_chart!$D$24</c:f>
              <c:numCache>
                <c:formatCode>0.00</c:formatCode>
                <c:ptCount val="1"/>
                <c:pt idx="0">
                  <c:v>0.26877577311091749</c:v>
                </c:pt>
              </c:numCache>
            </c:numRef>
          </c:yVal>
          <c:bubbleSize>
            <c:numRef>
              <c:f>Bubble_chart!$E$24</c:f>
              <c:numCache>
                <c:formatCode>#,##0</c:formatCode>
                <c:ptCount val="1"/>
                <c:pt idx="0">
                  <c:v>237.620477773</c:v>
                </c:pt>
              </c:numCache>
            </c:numRef>
          </c:bubbleSize>
          <c:bubble3D val="0"/>
          <c:extLst xmlns:c16r2="http://schemas.microsoft.com/office/drawing/2015/06/chart">
            <c:ext xmlns:c16="http://schemas.microsoft.com/office/drawing/2014/chart" uri="{C3380CC4-5D6E-409C-BE32-E72D297353CC}">
              <c16:uniqueId val="{0000000D-ECC3-4805-800C-B95C7CAFACC8}"/>
            </c:ext>
          </c:extLst>
        </c:ser>
        <c:dLbls>
          <c:showLegendKey val="0"/>
          <c:showVal val="0"/>
          <c:showCatName val="0"/>
          <c:showSerName val="0"/>
          <c:showPercent val="0"/>
          <c:showBubbleSize val="0"/>
        </c:dLbls>
        <c:bubbleScale val="100"/>
        <c:showNegBubbles val="0"/>
        <c:axId val="777232224"/>
        <c:axId val="777242024"/>
      </c:bubbleChart>
      <c:valAx>
        <c:axId val="777232224"/>
        <c:scaling>
          <c:orientation val="minMax"/>
          <c:max val="0.70000000000000007"/>
          <c:min val="-0.70000000000000007"/>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dirty="0"/>
                  <a:t>Percent change in LQ, 2009-2015</a:t>
                </a:r>
              </a:p>
            </c:rich>
          </c:tx>
          <c:layout>
            <c:manualLayout>
              <c:xMode val="edge"/>
              <c:yMode val="edge"/>
              <c:x val="0.40627418331901333"/>
              <c:y val="0.9338238861667006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19050" cap="flat" cmpd="sng" algn="ctr">
            <a:solidFill>
              <a:schemeClr val="bg1">
                <a:lumMod val="6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77242024"/>
        <c:crossesAt val="1"/>
        <c:crossBetween val="midCat"/>
        <c:majorUnit val="0.2"/>
      </c:valAx>
      <c:valAx>
        <c:axId val="777242024"/>
        <c:scaling>
          <c:orientation val="minMax"/>
          <c:max val="2"/>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dirty="0"/>
                  <a:t>LQ, 2015</a:t>
                </a:r>
              </a:p>
            </c:rich>
          </c:tx>
          <c:layout>
            <c:manualLayout>
              <c:xMode val="edge"/>
              <c:yMode val="edge"/>
              <c:x val="1.474459960061872E-2"/>
              <c:y val="0.43332868420691756"/>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19050" cap="flat" cmpd="sng" algn="ctr">
            <a:solidFill>
              <a:schemeClr val="bg1">
                <a:lumMod val="6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777232224"/>
        <c:crossesAt val="0"/>
        <c:crossBetween val="midCat"/>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Table_chart!$D$29</c:f>
              <c:strCache>
                <c:ptCount val="1"/>
                <c:pt idx="0">
                  <c:v>2015 Jobs</c:v>
                </c:pt>
              </c:strCache>
            </c:strRef>
          </c:tx>
          <c:spPr>
            <a:ln>
              <a:solidFill>
                <a:schemeClr val="bg1"/>
              </a:solidFill>
            </a:ln>
          </c:spPr>
          <c:dPt>
            <c:idx val="0"/>
            <c:bubble3D val="0"/>
            <c:spPr>
              <a:solidFill>
                <a:srgbClr val="DF4949"/>
              </a:solidFill>
              <a:ln>
                <a:solidFill>
                  <a:schemeClr val="bg1"/>
                </a:solidFill>
              </a:ln>
            </c:spPr>
            <c:extLst xmlns:c16r2="http://schemas.microsoft.com/office/drawing/2015/06/chart">
              <c:ext xmlns:c16="http://schemas.microsoft.com/office/drawing/2014/chart" uri="{C3380CC4-5D6E-409C-BE32-E72D297353CC}">
                <c16:uniqueId val="{00000001-53D6-4FEC-B0F5-24F8D3F98AB2}"/>
              </c:ext>
            </c:extLst>
          </c:dPt>
          <c:dPt>
            <c:idx val="1"/>
            <c:bubble3D val="0"/>
            <c:spPr>
              <a:solidFill>
                <a:srgbClr val="E27A3F"/>
              </a:solidFill>
              <a:ln>
                <a:solidFill>
                  <a:schemeClr val="bg1"/>
                </a:solidFill>
              </a:ln>
            </c:spPr>
            <c:extLst xmlns:c16r2="http://schemas.microsoft.com/office/drawing/2015/06/chart">
              <c:ext xmlns:c16="http://schemas.microsoft.com/office/drawing/2014/chart" uri="{C3380CC4-5D6E-409C-BE32-E72D297353CC}">
                <c16:uniqueId val="{00000003-53D6-4FEC-B0F5-24F8D3F98AB2}"/>
              </c:ext>
            </c:extLst>
          </c:dPt>
          <c:dPt>
            <c:idx val="2"/>
            <c:bubble3D val="0"/>
            <c:spPr>
              <a:solidFill>
                <a:srgbClr val="EFC94C"/>
              </a:solidFill>
              <a:ln>
                <a:solidFill>
                  <a:schemeClr val="bg1"/>
                </a:solidFill>
              </a:ln>
            </c:spPr>
            <c:extLst xmlns:c16r2="http://schemas.microsoft.com/office/drawing/2015/06/chart">
              <c:ext xmlns:c16="http://schemas.microsoft.com/office/drawing/2014/chart" uri="{C3380CC4-5D6E-409C-BE32-E72D297353CC}">
                <c16:uniqueId val="{00000005-53D6-4FEC-B0F5-24F8D3F98AB2}"/>
              </c:ext>
            </c:extLst>
          </c:dPt>
          <c:dPt>
            <c:idx val="3"/>
            <c:bubble3D val="0"/>
            <c:spPr>
              <a:solidFill>
                <a:srgbClr val="34BFD5"/>
              </a:solidFill>
              <a:ln>
                <a:solidFill>
                  <a:schemeClr val="bg1"/>
                </a:solidFill>
              </a:ln>
            </c:spPr>
            <c:extLst xmlns:c16r2="http://schemas.microsoft.com/office/drawing/2015/06/chart">
              <c:ext xmlns:c16="http://schemas.microsoft.com/office/drawing/2014/chart" uri="{C3380CC4-5D6E-409C-BE32-E72D297353CC}">
                <c16:uniqueId val="{00000007-53D6-4FEC-B0F5-24F8D3F98AB2}"/>
              </c:ext>
            </c:extLst>
          </c:dPt>
          <c:dPt>
            <c:idx val="4"/>
            <c:bubble3D val="0"/>
            <c:spPr>
              <a:solidFill>
                <a:srgbClr val="30505C"/>
              </a:solidFill>
              <a:ln>
                <a:solidFill>
                  <a:schemeClr val="bg1"/>
                </a:solidFill>
              </a:ln>
            </c:spPr>
            <c:extLst xmlns:c16r2="http://schemas.microsoft.com/office/drawing/2015/06/chart">
              <c:ext xmlns:c16="http://schemas.microsoft.com/office/drawing/2014/chart" uri="{C3380CC4-5D6E-409C-BE32-E72D297353CC}">
                <c16:uniqueId val="{00000009-53D6-4FEC-B0F5-24F8D3F98AB2}"/>
              </c:ext>
            </c:extLst>
          </c:dPt>
          <c:dPt>
            <c:idx val="5"/>
            <c:bubble3D val="0"/>
            <c:spPr>
              <a:solidFill>
                <a:sysClr val="window" lastClr="FFFFFF">
                  <a:lumMod val="75000"/>
                </a:sysClr>
              </a:solidFill>
              <a:ln>
                <a:solidFill>
                  <a:schemeClr val="bg1"/>
                </a:solidFill>
              </a:ln>
            </c:spPr>
            <c:extLst xmlns:c16r2="http://schemas.microsoft.com/office/drawing/2015/06/chart">
              <c:ext xmlns:c16="http://schemas.microsoft.com/office/drawing/2014/chart" uri="{C3380CC4-5D6E-409C-BE32-E72D297353CC}">
                <c16:uniqueId val="{0000000B-53D6-4FEC-B0F5-24F8D3F98AB2}"/>
              </c:ext>
            </c:extLst>
          </c:dPt>
          <c:dLbls>
            <c:dLbl>
              <c:idx val="0"/>
              <c:layout>
                <c:manualLayout>
                  <c:x val="-0.2029220900198378"/>
                  <c:y val="-0.1049382023356935"/>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53D6-4FEC-B0F5-24F8D3F98AB2}"/>
                </c:ext>
                <c:ext xmlns:c15="http://schemas.microsoft.com/office/drawing/2012/chart" uri="{CE6537A1-D6FC-4f65-9D91-7224C49458BB}">
                  <c15:layout>
                    <c:manualLayout>
                      <c:w val="0.25079254360666586"/>
                      <c:h val="0.21366219003248441"/>
                    </c:manualLayout>
                  </c15:layout>
                </c:ext>
              </c:extLst>
            </c:dLbl>
            <c:dLbl>
              <c:idx val="1"/>
              <c:layout>
                <c:manualLayout>
                  <c:x val="6.1053430927607642E-2"/>
                  <c:y val="-5.5024123240984456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53D6-4FEC-B0F5-24F8D3F98AB2}"/>
                </c:ext>
                <c:ext xmlns:c15="http://schemas.microsoft.com/office/drawing/2012/chart" uri="{CE6537A1-D6FC-4f65-9D91-7224C49458BB}">
                  <c15:layout/>
                </c:ext>
              </c:extLst>
            </c:dLbl>
            <c:dLbl>
              <c:idx val="2"/>
              <c:layout>
                <c:manualLayout>
                  <c:x val="0.14323781822842843"/>
                  <c:y val="-0.14680163395385293"/>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53D6-4FEC-B0F5-24F8D3F98AB2}"/>
                </c:ext>
                <c:ext xmlns:c15="http://schemas.microsoft.com/office/drawing/2012/chart" uri="{CE6537A1-D6FC-4f65-9D91-7224C49458BB}">
                  <c15:layout>
                    <c:manualLayout>
                      <c:w val="0.27438254630436953"/>
                      <c:h val="0.18968137727229664"/>
                    </c:manualLayout>
                  </c15:layout>
                </c:ext>
              </c:extLst>
            </c:dLbl>
            <c:dLbl>
              <c:idx val="3"/>
              <c:layout>
                <c:manualLayout>
                  <c:x val="0.11120594061176763"/>
                  <c:y val="-5.9177848181439646E-2"/>
                </c:manualLayout>
              </c:layout>
              <c:numFmt formatCode="0.0%" sourceLinked="0"/>
              <c:spPr>
                <a:noFill/>
                <a:ln>
                  <a:noFill/>
                </a:ln>
                <a:effectLst/>
              </c:spPr>
              <c:txPr>
                <a:bodyPr anchorCtr="0"/>
                <a:lstStyle/>
                <a:p>
                  <a:pPr algn="l">
                    <a:defRPr sz="1300">
                      <a:solidFill>
                        <a:schemeClr val="tx1"/>
                      </a:solidFill>
                      <a:latin typeface="Franklin Gothic Demi Cond" panose="020B070603040202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7-53D6-4FEC-B0F5-24F8D3F98AB2}"/>
                </c:ext>
                <c:ext xmlns:c15="http://schemas.microsoft.com/office/drawing/2012/chart" uri="{CE6537A1-D6FC-4f65-9D91-7224C49458BB}">
                  <c15:layout>
                    <c:manualLayout>
                      <c:w val="0.38802517658035507"/>
                      <c:h val="0.11083246491679925"/>
                    </c:manualLayout>
                  </c15:layout>
                </c:ext>
              </c:extLst>
            </c:dLbl>
            <c:dLbl>
              <c:idx val="4"/>
              <c:layout>
                <c:manualLayout>
                  <c:x val="0.12776868606926689"/>
                  <c:y val="0.10240308784390212"/>
                </c:manualLayout>
              </c:layout>
              <c:numFmt formatCode="0.0%" sourceLinked="0"/>
              <c:spPr>
                <a:noFill/>
                <a:ln>
                  <a:noFill/>
                </a:ln>
                <a:effectLst/>
              </c:spPr>
              <c:txPr>
                <a:bodyPr anchorCtr="0"/>
                <a:lstStyle/>
                <a:p>
                  <a:pPr algn="l">
                    <a:defRPr sz="1300">
                      <a:solidFill>
                        <a:schemeClr val="bg1"/>
                      </a:solidFill>
                      <a:latin typeface="Franklin Gothic Demi Cond" panose="020B0706030402020204" pitchFamily="34" charset="0"/>
                    </a:defRPr>
                  </a:pPr>
                  <a:endParaRPr lang="en-US"/>
                </a:p>
              </c:txPr>
              <c:dLblPos val="bestFit"/>
              <c:showLegendKey val="0"/>
              <c:showVal val="0"/>
              <c:showCatName val="1"/>
              <c:showSerName val="0"/>
              <c:showPercent val="1"/>
              <c:showBubbleSize val="0"/>
              <c:separator> </c:separator>
              <c:extLst xmlns:c16r2="http://schemas.microsoft.com/office/drawing/2015/06/chart">
                <c:ext xmlns:c16="http://schemas.microsoft.com/office/drawing/2014/chart" uri="{C3380CC4-5D6E-409C-BE32-E72D297353CC}">
                  <c16:uniqueId val="{00000009-53D6-4FEC-B0F5-24F8D3F98AB2}"/>
                </c:ext>
                <c:ext xmlns:c15="http://schemas.microsoft.com/office/drawing/2012/chart" uri="{CE6537A1-D6FC-4f65-9D91-7224C49458BB}">
                  <c15:layout>
                    <c:manualLayout>
                      <c:w val="0.31704278021465376"/>
                      <c:h val="0.13549844375584955"/>
                    </c:manualLayout>
                  </c15:layout>
                </c:ext>
              </c:extLst>
            </c:dLbl>
            <c:dLbl>
              <c:idx val="5"/>
              <c:layout>
                <c:manualLayout>
                  <c:x val="-0.22196111506078783"/>
                  <c:y val="0.27736569504002334"/>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53D6-4FEC-B0F5-24F8D3F98AB2}"/>
                </c:ext>
                <c:ext xmlns:c15="http://schemas.microsoft.com/office/drawing/2012/chart" uri="{CE6537A1-D6FC-4f65-9D91-7224C49458BB}">
                  <c15:layout>
                    <c:manualLayout>
                      <c:w val="0.29811414118380003"/>
                      <c:h val="0.12941416897555044"/>
                    </c:manualLayout>
                  </c15:layout>
                </c:ext>
              </c:extLst>
            </c:dLbl>
            <c:numFmt formatCode="0.0%" sourceLinked="0"/>
            <c:spPr>
              <a:noFill/>
              <a:ln>
                <a:noFill/>
              </a:ln>
              <a:effectLst/>
            </c:spPr>
            <c:txPr>
              <a:bodyPr anchorCtr="0"/>
              <a:lstStyle/>
              <a:p>
                <a:pPr algn="ctr">
                  <a:defRPr sz="1300">
                    <a:solidFill>
                      <a:schemeClr val="tx1"/>
                    </a:solidFill>
                    <a:latin typeface="Franklin Gothic Demi Cond" panose="020B0706030402020204" pitchFamily="34" charset="0"/>
                  </a:defRPr>
                </a:pPr>
                <a:endParaRPr lang="en-US"/>
              </a:p>
            </c:txPr>
            <c:dLblPos val="inEnd"/>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Table_chart!$B$30:$B$35</c:f>
              <c:strCache>
                <c:ptCount val="6"/>
                <c:pt idx="0">
                  <c:v>Office and Administrative Support Occupations</c:v>
                </c:pt>
                <c:pt idx="1">
                  <c:v>Construction and Extraction Occupations</c:v>
                </c:pt>
                <c:pt idx="2">
                  <c:v>Sales and Related Occupations</c:v>
                </c:pt>
                <c:pt idx="3">
                  <c:v>Management Occupations</c:v>
                </c:pt>
                <c:pt idx="4">
                  <c:v>Transportation and Material Moving Occupations</c:v>
                </c:pt>
                <c:pt idx="5">
                  <c:v>All Other Occupations</c:v>
                </c:pt>
              </c:strCache>
            </c:strRef>
          </c:cat>
          <c:val>
            <c:numRef>
              <c:f>Table_chart!$D$30:$D$35</c:f>
              <c:numCache>
                <c:formatCode>#,##0;[Red]\ \(#,##0\)</c:formatCode>
                <c:ptCount val="6"/>
                <c:pt idx="0">
                  <c:v>16249.887153400001</c:v>
                </c:pt>
                <c:pt idx="1">
                  <c:v>16049.8883515</c:v>
                </c:pt>
                <c:pt idx="2">
                  <c:v>13842.802979100001</c:v>
                </c:pt>
                <c:pt idx="3">
                  <c:v>13018.5298934</c:v>
                </c:pt>
                <c:pt idx="4">
                  <c:v>12846.0416408</c:v>
                </c:pt>
                <c:pt idx="5">
                  <c:v>69797.849981799998</c:v>
                </c:pt>
              </c:numCache>
            </c:numRef>
          </c:val>
          <c:extLst xmlns:c16r2="http://schemas.microsoft.com/office/drawing/2015/06/chart">
            <c:ext xmlns:c16="http://schemas.microsoft.com/office/drawing/2014/chart" uri="{C3380CC4-5D6E-409C-BE32-E72D297353CC}">
              <c16:uniqueId val="{0000000C-53D6-4FEC-B0F5-24F8D3F98AB2}"/>
            </c:ext>
          </c:extLst>
        </c:ser>
        <c:dLbls>
          <c:showLegendKey val="0"/>
          <c:showVal val="0"/>
          <c:showCatName val="0"/>
          <c:showSerName val="0"/>
          <c:showPercent val="0"/>
          <c:showBubbleSize val="0"/>
          <c:showLeaderLines val="1"/>
        </c:dLbls>
        <c:firstSliceAng val="126"/>
      </c:pieChart>
    </c:plotArea>
    <c:plotVisOnly val="1"/>
    <c:dispBlanksAs val="gap"/>
    <c:showDLblsOverMax val="0"/>
  </c:chart>
  <c:spPr>
    <a:ln>
      <a:no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C8C09A-9C4B-4D11-8153-15E3CDDE17D8}" type="doc">
      <dgm:prSet loTypeId="urn:microsoft.com/office/officeart/2005/8/layout/process1" loCatId="process" qsTypeId="urn:microsoft.com/office/officeart/2005/8/quickstyle/simple5" qsCatId="simple" csTypeId="urn:microsoft.com/office/officeart/2005/8/colors/accent1_2" csCatId="accent1" phldr="1"/>
      <dgm:spPr/>
    </dgm:pt>
    <dgm:pt modelId="{E88C0F23-A84A-49D1-A548-ADA2F78B207E}">
      <dgm:prSet phldrT="[Text]"/>
      <dgm:spPr>
        <a:solidFill>
          <a:srgbClr val="208B9C"/>
        </a:solidFill>
        <a:effectLst/>
        <a:scene3d>
          <a:camera prst="orthographicFront">
            <a:rot lat="0" lon="0" rev="0"/>
          </a:camera>
          <a:lightRig rig="threePt" dir="t">
            <a:rot lat="0" lon="0" rev="1200000"/>
          </a:lightRig>
        </a:scene3d>
        <a:sp3d/>
      </dgm:spPr>
      <dgm:t>
        <a:bodyPr/>
        <a:lstStyle/>
        <a:p>
          <a:r>
            <a:rPr lang="en-US" dirty="0" smtClean="0"/>
            <a:t>Quadrant Location</a:t>
          </a:r>
          <a:endParaRPr lang="en-US" dirty="0"/>
        </a:p>
      </dgm:t>
    </dgm:pt>
    <dgm:pt modelId="{129365BF-03C9-4CBC-8C90-8A9D2CE5E2BE}" type="parTrans" cxnId="{177F43DE-74C6-4273-A302-DCF3CE12A3E4}">
      <dgm:prSet/>
      <dgm:spPr/>
      <dgm:t>
        <a:bodyPr/>
        <a:lstStyle/>
        <a:p>
          <a:endParaRPr lang="en-US"/>
        </a:p>
      </dgm:t>
    </dgm:pt>
    <dgm:pt modelId="{97574406-8484-40EA-962D-C1A99CC40E00}" type="sibTrans" cxnId="{177F43DE-74C6-4273-A302-DCF3CE12A3E4}">
      <dgm:prSet/>
      <dgm:spPr>
        <a:effectLst/>
        <a:scene3d>
          <a:camera prst="orthographicFront">
            <a:rot lat="0" lon="0" rev="0"/>
          </a:camera>
          <a:lightRig rig="threePt" dir="t">
            <a:rot lat="0" lon="0" rev="1200000"/>
          </a:lightRig>
        </a:scene3d>
        <a:sp3d/>
      </dgm:spPr>
      <dgm:t>
        <a:bodyPr/>
        <a:lstStyle/>
        <a:p>
          <a:endParaRPr lang="en-US" dirty="0"/>
        </a:p>
      </dgm:t>
    </dgm:pt>
    <dgm:pt modelId="{70C77356-96F1-46BF-B4A5-FD2CD214068B}">
      <dgm:prSet phldrT="[Text]"/>
      <dgm:spPr>
        <a:solidFill>
          <a:schemeClr val="accent3">
            <a:lumMod val="75000"/>
          </a:schemeClr>
        </a:solidFill>
        <a:effectLst/>
        <a:scene3d>
          <a:camera prst="orthographicFront">
            <a:rot lat="0" lon="0" rev="0"/>
          </a:camera>
          <a:lightRig rig="threePt" dir="t">
            <a:rot lat="0" lon="0" rev="1200000"/>
          </a:lightRig>
        </a:scene3d>
        <a:sp3d/>
      </dgm:spPr>
      <dgm:t>
        <a:bodyPr/>
        <a:lstStyle/>
        <a:p>
          <a:r>
            <a:rPr lang="en-US" dirty="0" smtClean="0"/>
            <a:t>Size of Location Quotient</a:t>
          </a:r>
          <a:endParaRPr lang="en-US" dirty="0"/>
        </a:p>
      </dgm:t>
    </dgm:pt>
    <dgm:pt modelId="{374BFFB0-210F-47AA-8227-8FAA0143F9FC}" type="parTrans" cxnId="{1F9DDB72-8BB3-41DE-8203-98F3AA7D3C6B}">
      <dgm:prSet/>
      <dgm:spPr/>
      <dgm:t>
        <a:bodyPr/>
        <a:lstStyle/>
        <a:p>
          <a:endParaRPr lang="en-US"/>
        </a:p>
      </dgm:t>
    </dgm:pt>
    <dgm:pt modelId="{D56D80BF-9355-41E1-9562-DA46BC90BD4E}" type="sibTrans" cxnId="{1F9DDB72-8BB3-41DE-8203-98F3AA7D3C6B}">
      <dgm:prSet/>
      <dgm:spPr>
        <a:effectLst/>
        <a:scene3d>
          <a:camera prst="orthographicFront">
            <a:rot lat="0" lon="0" rev="0"/>
          </a:camera>
          <a:lightRig rig="threePt" dir="t">
            <a:rot lat="0" lon="0" rev="1200000"/>
          </a:lightRig>
        </a:scene3d>
        <a:sp3d/>
      </dgm:spPr>
      <dgm:t>
        <a:bodyPr/>
        <a:lstStyle/>
        <a:p>
          <a:endParaRPr lang="en-US" dirty="0"/>
        </a:p>
      </dgm:t>
    </dgm:pt>
    <dgm:pt modelId="{874A55B7-C4B4-4722-A38F-3CB5D707BC53}">
      <dgm:prSet phldrT="[Text]"/>
      <dgm:spPr>
        <a:solidFill>
          <a:schemeClr val="bg1">
            <a:lumMod val="50000"/>
          </a:schemeClr>
        </a:solidFill>
        <a:effectLst/>
        <a:scene3d>
          <a:camera prst="orthographicFront">
            <a:rot lat="0" lon="0" rev="0"/>
          </a:camera>
          <a:lightRig rig="threePt" dir="t">
            <a:rot lat="0" lon="0" rev="1200000"/>
          </a:lightRig>
        </a:scene3d>
        <a:sp3d/>
      </dgm:spPr>
      <dgm:t>
        <a:bodyPr/>
        <a:lstStyle/>
        <a:p>
          <a:r>
            <a:rPr lang="en-US" dirty="0" smtClean="0"/>
            <a:t>Percentage Change in Last 5 Years</a:t>
          </a:r>
          <a:endParaRPr lang="en-US" dirty="0"/>
        </a:p>
      </dgm:t>
    </dgm:pt>
    <dgm:pt modelId="{EDC68E21-B4DD-4FE1-9B68-088EE25E72CA}" type="parTrans" cxnId="{898B8BE0-6582-4854-98E2-1E91F44BC17E}">
      <dgm:prSet/>
      <dgm:spPr/>
      <dgm:t>
        <a:bodyPr/>
        <a:lstStyle/>
        <a:p>
          <a:endParaRPr lang="en-US"/>
        </a:p>
      </dgm:t>
    </dgm:pt>
    <dgm:pt modelId="{81C66E66-B00A-4B94-B5C7-0E526026F327}" type="sibTrans" cxnId="{898B8BE0-6582-4854-98E2-1E91F44BC17E}">
      <dgm:prSet/>
      <dgm:spPr>
        <a:effectLst/>
        <a:scene3d>
          <a:camera prst="orthographicFront">
            <a:rot lat="0" lon="0" rev="0"/>
          </a:camera>
          <a:lightRig rig="threePt" dir="t">
            <a:rot lat="0" lon="0" rev="1200000"/>
          </a:lightRig>
        </a:scene3d>
        <a:sp3d/>
      </dgm:spPr>
      <dgm:t>
        <a:bodyPr/>
        <a:lstStyle/>
        <a:p>
          <a:endParaRPr lang="en-US" dirty="0"/>
        </a:p>
      </dgm:t>
    </dgm:pt>
    <dgm:pt modelId="{796B6936-B057-4CB8-AFB0-8161950E89EB}">
      <dgm:prSet phldrT="[Text]"/>
      <dgm:spPr>
        <a:solidFill>
          <a:srgbClr val="990000"/>
        </a:solidFill>
        <a:effectLst/>
        <a:scene3d>
          <a:camera prst="orthographicFront">
            <a:rot lat="0" lon="0" rev="0"/>
          </a:camera>
          <a:lightRig rig="threePt" dir="t">
            <a:rot lat="0" lon="0" rev="1200000"/>
          </a:lightRig>
        </a:scene3d>
        <a:sp3d/>
      </dgm:spPr>
      <dgm:t>
        <a:bodyPr/>
        <a:lstStyle/>
        <a:p>
          <a:r>
            <a:rPr lang="en-US" dirty="0" smtClean="0"/>
            <a:t>Number of Employees</a:t>
          </a:r>
          <a:endParaRPr lang="en-US" dirty="0"/>
        </a:p>
      </dgm:t>
    </dgm:pt>
    <dgm:pt modelId="{FE713A26-14D4-4BEA-8DF8-86A5B68A16AA}" type="parTrans" cxnId="{2377B374-0296-46CC-906A-CD5940A28768}">
      <dgm:prSet/>
      <dgm:spPr/>
      <dgm:t>
        <a:bodyPr/>
        <a:lstStyle/>
        <a:p>
          <a:endParaRPr lang="en-US"/>
        </a:p>
      </dgm:t>
    </dgm:pt>
    <dgm:pt modelId="{9CAEE7D2-2C39-41F4-814F-404733810AD1}" type="sibTrans" cxnId="{2377B374-0296-46CC-906A-CD5940A28768}">
      <dgm:prSet/>
      <dgm:spPr/>
      <dgm:t>
        <a:bodyPr/>
        <a:lstStyle/>
        <a:p>
          <a:endParaRPr lang="en-US"/>
        </a:p>
      </dgm:t>
    </dgm:pt>
    <dgm:pt modelId="{A31FD03E-76C7-4AA0-8208-29777D5FBC06}" type="pres">
      <dgm:prSet presAssocID="{31C8C09A-9C4B-4D11-8153-15E3CDDE17D8}" presName="Name0" presStyleCnt="0">
        <dgm:presLayoutVars>
          <dgm:dir/>
          <dgm:resizeHandles val="exact"/>
        </dgm:presLayoutVars>
      </dgm:prSet>
      <dgm:spPr/>
    </dgm:pt>
    <dgm:pt modelId="{49E9076A-EAD4-4C77-9C5E-FE843CC8FA83}" type="pres">
      <dgm:prSet presAssocID="{E88C0F23-A84A-49D1-A548-ADA2F78B207E}" presName="node" presStyleLbl="node1" presStyleIdx="0" presStyleCnt="4">
        <dgm:presLayoutVars>
          <dgm:bulletEnabled val="1"/>
        </dgm:presLayoutVars>
      </dgm:prSet>
      <dgm:spPr/>
      <dgm:t>
        <a:bodyPr/>
        <a:lstStyle/>
        <a:p>
          <a:endParaRPr lang="en-US"/>
        </a:p>
      </dgm:t>
    </dgm:pt>
    <dgm:pt modelId="{EA5A3611-F223-4DA1-8A9C-C2DADBC75BE3}" type="pres">
      <dgm:prSet presAssocID="{97574406-8484-40EA-962D-C1A99CC40E00}" presName="sibTrans" presStyleLbl="sibTrans2D1" presStyleIdx="0" presStyleCnt="3"/>
      <dgm:spPr/>
      <dgm:t>
        <a:bodyPr/>
        <a:lstStyle/>
        <a:p>
          <a:endParaRPr lang="en-US"/>
        </a:p>
      </dgm:t>
    </dgm:pt>
    <dgm:pt modelId="{8AD6C22C-964D-405D-AE19-1E2D69E9194E}" type="pres">
      <dgm:prSet presAssocID="{97574406-8484-40EA-962D-C1A99CC40E00}" presName="connectorText" presStyleLbl="sibTrans2D1" presStyleIdx="0" presStyleCnt="3"/>
      <dgm:spPr/>
      <dgm:t>
        <a:bodyPr/>
        <a:lstStyle/>
        <a:p>
          <a:endParaRPr lang="en-US"/>
        </a:p>
      </dgm:t>
    </dgm:pt>
    <dgm:pt modelId="{1131E89A-D1D7-499E-8915-0EAE563CACFB}" type="pres">
      <dgm:prSet presAssocID="{70C77356-96F1-46BF-B4A5-FD2CD214068B}" presName="node" presStyleLbl="node1" presStyleIdx="1" presStyleCnt="4">
        <dgm:presLayoutVars>
          <dgm:bulletEnabled val="1"/>
        </dgm:presLayoutVars>
      </dgm:prSet>
      <dgm:spPr/>
      <dgm:t>
        <a:bodyPr/>
        <a:lstStyle/>
        <a:p>
          <a:endParaRPr lang="en-US"/>
        </a:p>
      </dgm:t>
    </dgm:pt>
    <dgm:pt modelId="{CE069CE7-91B2-4229-936E-674BCB8BCE11}" type="pres">
      <dgm:prSet presAssocID="{D56D80BF-9355-41E1-9562-DA46BC90BD4E}" presName="sibTrans" presStyleLbl="sibTrans2D1" presStyleIdx="1" presStyleCnt="3"/>
      <dgm:spPr/>
      <dgm:t>
        <a:bodyPr/>
        <a:lstStyle/>
        <a:p>
          <a:endParaRPr lang="en-US"/>
        </a:p>
      </dgm:t>
    </dgm:pt>
    <dgm:pt modelId="{7729FB9E-FEB7-44D3-9329-8621B19EA12B}" type="pres">
      <dgm:prSet presAssocID="{D56D80BF-9355-41E1-9562-DA46BC90BD4E}" presName="connectorText" presStyleLbl="sibTrans2D1" presStyleIdx="1" presStyleCnt="3"/>
      <dgm:spPr/>
      <dgm:t>
        <a:bodyPr/>
        <a:lstStyle/>
        <a:p>
          <a:endParaRPr lang="en-US"/>
        </a:p>
      </dgm:t>
    </dgm:pt>
    <dgm:pt modelId="{D9D94487-74C8-42C2-88D5-7EC856D71D37}" type="pres">
      <dgm:prSet presAssocID="{874A55B7-C4B4-4722-A38F-3CB5D707BC53}" presName="node" presStyleLbl="node1" presStyleIdx="2" presStyleCnt="4">
        <dgm:presLayoutVars>
          <dgm:bulletEnabled val="1"/>
        </dgm:presLayoutVars>
      </dgm:prSet>
      <dgm:spPr/>
      <dgm:t>
        <a:bodyPr/>
        <a:lstStyle/>
        <a:p>
          <a:endParaRPr lang="en-US"/>
        </a:p>
      </dgm:t>
    </dgm:pt>
    <dgm:pt modelId="{E2DBF779-8506-435B-9B40-0CFCC8FF4038}" type="pres">
      <dgm:prSet presAssocID="{81C66E66-B00A-4B94-B5C7-0E526026F327}" presName="sibTrans" presStyleLbl="sibTrans2D1" presStyleIdx="2" presStyleCnt="3"/>
      <dgm:spPr/>
      <dgm:t>
        <a:bodyPr/>
        <a:lstStyle/>
        <a:p>
          <a:endParaRPr lang="en-US"/>
        </a:p>
      </dgm:t>
    </dgm:pt>
    <dgm:pt modelId="{3845DF46-8275-46A4-BBCE-8E23F4D3FBBB}" type="pres">
      <dgm:prSet presAssocID="{81C66E66-B00A-4B94-B5C7-0E526026F327}" presName="connectorText" presStyleLbl="sibTrans2D1" presStyleIdx="2" presStyleCnt="3"/>
      <dgm:spPr/>
      <dgm:t>
        <a:bodyPr/>
        <a:lstStyle/>
        <a:p>
          <a:endParaRPr lang="en-US"/>
        </a:p>
      </dgm:t>
    </dgm:pt>
    <dgm:pt modelId="{3C8C639E-26CF-4F8D-BC71-025ED8928179}" type="pres">
      <dgm:prSet presAssocID="{796B6936-B057-4CB8-AFB0-8161950E89EB}" presName="node" presStyleLbl="node1" presStyleIdx="3" presStyleCnt="4">
        <dgm:presLayoutVars>
          <dgm:bulletEnabled val="1"/>
        </dgm:presLayoutVars>
      </dgm:prSet>
      <dgm:spPr/>
      <dgm:t>
        <a:bodyPr/>
        <a:lstStyle/>
        <a:p>
          <a:endParaRPr lang="en-US"/>
        </a:p>
      </dgm:t>
    </dgm:pt>
  </dgm:ptLst>
  <dgm:cxnLst>
    <dgm:cxn modelId="{986F0839-4CC1-4DF3-96CF-933B057ACA01}" type="presOf" srcId="{81C66E66-B00A-4B94-B5C7-0E526026F327}" destId="{3845DF46-8275-46A4-BBCE-8E23F4D3FBBB}" srcOrd="1" destOrd="0" presId="urn:microsoft.com/office/officeart/2005/8/layout/process1"/>
    <dgm:cxn modelId="{421247D5-E7C4-4D4E-8BFC-0C837873864A}" type="presOf" srcId="{97574406-8484-40EA-962D-C1A99CC40E00}" destId="{EA5A3611-F223-4DA1-8A9C-C2DADBC75BE3}" srcOrd="0" destOrd="0" presId="urn:microsoft.com/office/officeart/2005/8/layout/process1"/>
    <dgm:cxn modelId="{898B8BE0-6582-4854-98E2-1E91F44BC17E}" srcId="{31C8C09A-9C4B-4D11-8153-15E3CDDE17D8}" destId="{874A55B7-C4B4-4722-A38F-3CB5D707BC53}" srcOrd="2" destOrd="0" parTransId="{EDC68E21-B4DD-4FE1-9B68-088EE25E72CA}" sibTransId="{81C66E66-B00A-4B94-B5C7-0E526026F327}"/>
    <dgm:cxn modelId="{4A21C32B-FAB6-420B-824C-EFA268FA57E6}" type="presOf" srcId="{796B6936-B057-4CB8-AFB0-8161950E89EB}" destId="{3C8C639E-26CF-4F8D-BC71-025ED8928179}" srcOrd="0" destOrd="0" presId="urn:microsoft.com/office/officeart/2005/8/layout/process1"/>
    <dgm:cxn modelId="{013755B7-F370-4A6B-A321-895E5228D2A0}" type="presOf" srcId="{D56D80BF-9355-41E1-9562-DA46BC90BD4E}" destId="{7729FB9E-FEB7-44D3-9329-8621B19EA12B}" srcOrd="1" destOrd="0" presId="urn:microsoft.com/office/officeart/2005/8/layout/process1"/>
    <dgm:cxn modelId="{0B1FB6FE-3C55-43C0-B287-41C6D3404B92}" type="presOf" srcId="{E88C0F23-A84A-49D1-A548-ADA2F78B207E}" destId="{49E9076A-EAD4-4C77-9C5E-FE843CC8FA83}" srcOrd="0" destOrd="0" presId="urn:microsoft.com/office/officeart/2005/8/layout/process1"/>
    <dgm:cxn modelId="{1F9DDB72-8BB3-41DE-8203-98F3AA7D3C6B}" srcId="{31C8C09A-9C4B-4D11-8153-15E3CDDE17D8}" destId="{70C77356-96F1-46BF-B4A5-FD2CD214068B}" srcOrd="1" destOrd="0" parTransId="{374BFFB0-210F-47AA-8227-8FAA0143F9FC}" sibTransId="{D56D80BF-9355-41E1-9562-DA46BC90BD4E}"/>
    <dgm:cxn modelId="{8DC585EA-8096-43EC-9DC9-242559DC7503}" type="presOf" srcId="{97574406-8484-40EA-962D-C1A99CC40E00}" destId="{8AD6C22C-964D-405D-AE19-1E2D69E9194E}" srcOrd="1" destOrd="0" presId="urn:microsoft.com/office/officeart/2005/8/layout/process1"/>
    <dgm:cxn modelId="{7F77D323-C9F7-4C8E-8F35-DA2777091073}" type="presOf" srcId="{31C8C09A-9C4B-4D11-8153-15E3CDDE17D8}" destId="{A31FD03E-76C7-4AA0-8208-29777D5FBC06}" srcOrd="0" destOrd="0" presId="urn:microsoft.com/office/officeart/2005/8/layout/process1"/>
    <dgm:cxn modelId="{177F43DE-74C6-4273-A302-DCF3CE12A3E4}" srcId="{31C8C09A-9C4B-4D11-8153-15E3CDDE17D8}" destId="{E88C0F23-A84A-49D1-A548-ADA2F78B207E}" srcOrd="0" destOrd="0" parTransId="{129365BF-03C9-4CBC-8C90-8A9D2CE5E2BE}" sibTransId="{97574406-8484-40EA-962D-C1A99CC40E00}"/>
    <dgm:cxn modelId="{10E532F1-A749-4113-862C-E90498EE437B}" type="presOf" srcId="{D56D80BF-9355-41E1-9562-DA46BC90BD4E}" destId="{CE069CE7-91B2-4229-936E-674BCB8BCE11}" srcOrd="0" destOrd="0" presId="urn:microsoft.com/office/officeart/2005/8/layout/process1"/>
    <dgm:cxn modelId="{D2C5533C-B7E3-4C7A-B249-7E91664F1BD5}" type="presOf" srcId="{81C66E66-B00A-4B94-B5C7-0E526026F327}" destId="{E2DBF779-8506-435B-9B40-0CFCC8FF4038}" srcOrd="0" destOrd="0" presId="urn:microsoft.com/office/officeart/2005/8/layout/process1"/>
    <dgm:cxn modelId="{93415152-C603-4638-9D05-C89C96A6D1CA}" type="presOf" srcId="{70C77356-96F1-46BF-B4A5-FD2CD214068B}" destId="{1131E89A-D1D7-499E-8915-0EAE563CACFB}" srcOrd="0" destOrd="0" presId="urn:microsoft.com/office/officeart/2005/8/layout/process1"/>
    <dgm:cxn modelId="{B3CE631C-2EEC-4C50-88BF-9351559906D6}" type="presOf" srcId="{874A55B7-C4B4-4722-A38F-3CB5D707BC53}" destId="{D9D94487-74C8-42C2-88D5-7EC856D71D37}" srcOrd="0" destOrd="0" presId="urn:microsoft.com/office/officeart/2005/8/layout/process1"/>
    <dgm:cxn modelId="{2377B374-0296-46CC-906A-CD5940A28768}" srcId="{31C8C09A-9C4B-4D11-8153-15E3CDDE17D8}" destId="{796B6936-B057-4CB8-AFB0-8161950E89EB}" srcOrd="3" destOrd="0" parTransId="{FE713A26-14D4-4BEA-8DF8-86A5B68A16AA}" sibTransId="{9CAEE7D2-2C39-41F4-814F-404733810AD1}"/>
    <dgm:cxn modelId="{C537F503-2B3A-4ABA-8414-1A8DA98C1C56}" type="presParOf" srcId="{A31FD03E-76C7-4AA0-8208-29777D5FBC06}" destId="{49E9076A-EAD4-4C77-9C5E-FE843CC8FA83}" srcOrd="0" destOrd="0" presId="urn:microsoft.com/office/officeart/2005/8/layout/process1"/>
    <dgm:cxn modelId="{0EF53294-AA95-493D-BDA6-14B358909708}" type="presParOf" srcId="{A31FD03E-76C7-4AA0-8208-29777D5FBC06}" destId="{EA5A3611-F223-4DA1-8A9C-C2DADBC75BE3}" srcOrd="1" destOrd="0" presId="urn:microsoft.com/office/officeart/2005/8/layout/process1"/>
    <dgm:cxn modelId="{C72685A7-78EC-4562-B3B9-ED61122A7183}" type="presParOf" srcId="{EA5A3611-F223-4DA1-8A9C-C2DADBC75BE3}" destId="{8AD6C22C-964D-405D-AE19-1E2D69E9194E}" srcOrd="0" destOrd="0" presId="urn:microsoft.com/office/officeart/2005/8/layout/process1"/>
    <dgm:cxn modelId="{9552A8ED-69FC-4FC8-AA5C-0E046132702B}" type="presParOf" srcId="{A31FD03E-76C7-4AA0-8208-29777D5FBC06}" destId="{1131E89A-D1D7-499E-8915-0EAE563CACFB}" srcOrd="2" destOrd="0" presId="urn:microsoft.com/office/officeart/2005/8/layout/process1"/>
    <dgm:cxn modelId="{96422348-0D84-4CA5-BD7F-E477C3BFAD9D}" type="presParOf" srcId="{A31FD03E-76C7-4AA0-8208-29777D5FBC06}" destId="{CE069CE7-91B2-4229-936E-674BCB8BCE11}" srcOrd="3" destOrd="0" presId="urn:microsoft.com/office/officeart/2005/8/layout/process1"/>
    <dgm:cxn modelId="{F189ADBA-2801-4FE1-BA4A-460F95E41820}" type="presParOf" srcId="{CE069CE7-91B2-4229-936E-674BCB8BCE11}" destId="{7729FB9E-FEB7-44D3-9329-8621B19EA12B}" srcOrd="0" destOrd="0" presId="urn:microsoft.com/office/officeart/2005/8/layout/process1"/>
    <dgm:cxn modelId="{F59FDEB1-C6AC-48B8-ACBC-3638D5427DE3}" type="presParOf" srcId="{A31FD03E-76C7-4AA0-8208-29777D5FBC06}" destId="{D9D94487-74C8-42C2-88D5-7EC856D71D37}" srcOrd="4" destOrd="0" presId="urn:microsoft.com/office/officeart/2005/8/layout/process1"/>
    <dgm:cxn modelId="{B576C25D-8F3E-476E-AAE9-E9076BAAC98A}" type="presParOf" srcId="{A31FD03E-76C7-4AA0-8208-29777D5FBC06}" destId="{E2DBF779-8506-435B-9B40-0CFCC8FF4038}" srcOrd="5" destOrd="0" presId="urn:microsoft.com/office/officeart/2005/8/layout/process1"/>
    <dgm:cxn modelId="{45D7A1E6-507A-483C-966C-9DA64E051596}" type="presParOf" srcId="{E2DBF779-8506-435B-9B40-0CFCC8FF4038}" destId="{3845DF46-8275-46A4-BBCE-8E23F4D3FBBB}" srcOrd="0" destOrd="0" presId="urn:microsoft.com/office/officeart/2005/8/layout/process1"/>
    <dgm:cxn modelId="{4554C917-1F95-4864-B067-F17163CFD1B5}" type="presParOf" srcId="{A31FD03E-76C7-4AA0-8208-29777D5FBC06}" destId="{3C8C639E-26CF-4F8D-BC71-025ED8928179}"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736F6C-BDAC-445D-A0E4-C158F41AE371}" type="doc">
      <dgm:prSet loTypeId="urn:microsoft.com/office/officeart/2008/layout/HorizontalMultiLevelHierarchy" loCatId="hierarchy" qsTypeId="urn:microsoft.com/office/officeart/2005/8/quickstyle/simple5" qsCatId="simple" csTypeId="urn:microsoft.com/office/officeart/2005/8/colors/accent1_2" csCatId="accent1" phldr="1"/>
      <dgm:spPr/>
      <dgm:t>
        <a:bodyPr/>
        <a:lstStyle/>
        <a:p>
          <a:endParaRPr lang="en-US"/>
        </a:p>
      </dgm:t>
    </dgm:pt>
    <dgm:pt modelId="{DE712748-75EA-4894-AE0E-B476A8CAA307}">
      <dgm:prSet phldrT="[Text]" custT="1"/>
      <dgm:spPr>
        <a:solidFill>
          <a:srgbClr val="208B9C"/>
        </a:solidFill>
        <a:effectLst/>
        <a:scene3d>
          <a:camera prst="orthographicFront">
            <a:rot lat="0" lon="0" rev="0"/>
          </a:camera>
          <a:lightRig rig="threePt" dir="t">
            <a:rot lat="0" lon="0" rev="1200000"/>
          </a:lightRig>
        </a:scene3d>
        <a:sp3d/>
      </dgm:spPr>
      <dgm:t>
        <a:bodyPr/>
        <a:lstStyle/>
        <a:p>
          <a:r>
            <a:rPr lang="en-US" sz="2000" dirty="0" smtClean="0"/>
            <a:t>Manufacturing                     Super-Cluster</a:t>
          </a:r>
          <a:endParaRPr lang="en-US" sz="2000" dirty="0"/>
        </a:p>
      </dgm:t>
    </dgm:pt>
    <dgm:pt modelId="{0F89BBAA-5697-4B6C-AE23-D47408156ABF}" type="parTrans" cxnId="{CB715CC7-0188-4BD9-A67E-D6D5EB520979}">
      <dgm:prSet/>
      <dgm:spPr/>
      <dgm:t>
        <a:bodyPr/>
        <a:lstStyle/>
        <a:p>
          <a:endParaRPr lang="en-US"/>
        </a:p>
      </dgm:t>
    </dgm:pt>
    <dgm:pt modelId="{1297993F-E3E2-415D-B51C-2C35FCF9BD50}" type="sibTrans" cxnId="{CB715CC7-0188-4BD9-A67E-D6D5EB520979}">
      <dgm:prSet/>
      <dgm:spPr/>
      <dgm:t>
        <a:bodyPr/>
        <a:lstStyle/>
        <a:p>
          <a:endParaRPr lang="en-US"/>
        </a:p>
      </dgm:t>
    </dgm:pt>
    <dgm:pt modelId="{3B6E2079-3ECC-48A5-BCA5-4C571938A007}">
      <dgm:prSet phldrT="[Text]"/>
      <dgm:spPr>
        <a:solidFill>
          <a:schemeClr val="accent3">
            <a:lumMod val="75000"/>
          </a:schemeClr>
        </a:solidFill>
        <a:effectLst/>
        <a:scene3d>
          <a:camera prst="orthographicFront">
            <a:rot lat="0" lon="0" rev="0"/>
          </a:camera>
          <a:lightRig rig="threePt" dir="t">
            <a:rot lat="0" lon="0" rev="1200000"/>
          </a:lightRig>
        </a:scene3d>
        <a:sp3d/>
      </dgm:spPr>
      <dgm:t>
        <a:bodyPr/>
        <a:lstStyle/>
        <a:p>
          <a:r>
            <a:rPr lang="en-US" dirty="0" smtClean="0"/>
            <a:t>Computer &amp; Electronic Product Manufacturing </a:t>
          </a:r>
          <a:endParaRPr lang="en-US" dirty="0"/>
        </a:p>
      </dgm:t>
    </dgm:pt>
    <dgm:pt modelId="{8F4D6383-A8EA-4E75-AF93-4B8313DB5D85}" type="parTrans" cxnId="{46F0E962-0B22-4378-BB72-1DDB96B8AD8C}">
      <dgm:prSet/>
      <dgm:spPr/>
      <dgm:t>
        <a:bodyPr/>
        <a:lstStyle/>
        <a:p>
          <a:endParaRPr lang="en-US" dirty="0"/>
        </a:p>
      </dgm:t>
    </dgm:pt>
    <dgm:pt modelId="{6B6010B6-FA90-43A5-80A3-80854B20DE1E}" type="sibTrans" cxnId="{46F0E962-0B22-4378-BB72-1DDB96B8AD8C}">
      <dgm:prSet/>
      <dgm:spPr/>
      <dgm:t>
        <a:bodyPr/>
        <a:lstStyle/>
        <a:p>
          <a:endParaRPr lang="en-US"/>
        </a:p>
      </dgm:t>
    </dgm:pt>
    <dgm:pt modelId="{EEC55110-7313-486D-A706-323D1E3550E8}">
      <dgm:prSet phldrT="[Text]"/>
      <dgm:spPr>
        <a:solidFill>
          <a:schemeClr val="accent3">
            <a:lumMod val="75000"/>
          </a:schemeClr>
        </a:solidFill>
        <a:effectLst/>
        <a:scene3d>
          <a:camera prst="orthographicFront">
            <a:rot lat="0" lon="0" rev="0"/>
          </a:camera>
          <a:lightRig rig="threePt" dir="t">
            <a:rot lat="0" lon="0" rev="1200000"/>
          </a:lightRig>
        </a:scene3d>
        <a:sp3d/>
      </dgm:spPr>
      <dgm:t>
        <a:bodyPr/>
        <a:lstStyle/>
        <a:p>
          <a:r>
            <a:rPr lang="en-US" dirty="0" smtClean="0"/>
            <a:t>Electric Equipment, Appliances &amp; Component Manufacturing </a:t>
          </a:r>
          <a:endParaRPr lang="en-US" dirty="0"/>
        </a:p>
      </dgm:t>
    </dgm:pt>
    <dgm:pt modelId="{093BC795-FA23-42E8-8B01-63846D4AE105}" type="parTrans" cxnId="{899F6F5F-93E6-4C22-A68B-134D14A3F0B1}">
      <dgm:prSet/>
      <dgm:spPr/>
      <dgm:t>
        <a:bodyPr/>
        <a:lstStyle/>
        <a:p>
          <a:endParaRPr lang="en-US" dirty="0"/>
        </a:p>
      </dgm:t>
    </dgm:pt>
    <dgm:pt modelId="{47428EBC-3AF5-4932-A8D1-38DB57FFC217}" type="sibTrans" cxnId="{899F6F5F-93E6-4C22-A68B-134D14A3F0B1}">
      <dgm:prSet/>
      <dgm:spPr/>
      <dgm:t>
        <a:bodyPr/>
        <a:lstStyle/>
        <a:p>
          <a:endParaRPr lang="en-US"/>
        </a:p>
      </dgm:t>
    </dgm:pt>
    <dgm:pt modelId="{8B2B9C97-6398-4CDC-9AF8-597588836B96}">
      <dgm:prSet phldrT="[Text]"/>
      <dgm:spPr>
        <a:solidFill>
          <a:schemeClr val="accent3">
            <a:lumMod val="75000"/>
          </a:schemeClr>
        </a:solidFill>
        <a:effectLst/>
        <a:scene3d>
          <a:camera prst="orthographicFront">
            <a:rot lat="0" lon="0" rev="0"/>
          </a:camera>
          <a:lightRig rig="threePt" dir="t">
            <a:rot lat="0" lon="0" rev="1200000"/>
          </a:lightRig>
        </a:scene3d>
        <a:sp3d/>
      </dgm:spPr>
      <dgm:t>
        <a:bodyPr/>
        <a:lstStyle/>
        <a:p>
          <a:r>
            <a:rPr lang="en-US" dirty="0" smtClean="0"/>
            <a:t>Fabricated Metal Product Manufacturing</a:t>
          </a:r>
          <a:endParaRPr lang="en-US" dirty="0"/>
        </a:p>
      </dgm:t>
    </dgm:pt>
    <dgm:pt modelId="{F99E9A49-7A7C-4E81-B4E4-051E92BD36C6}" type="parTrans" cxnId="{039B569A-D8D1-4024-8DA6-E58F3B0F9F05}">
      <dgm:prSet/>
      <dgm:spPr/>
      <dgm:t>
        <a:bodyPr/>
        <a:lstStyle/>
        <a:p>
          <a:endParaRPr lang="en-US" dirty="0"/>
        </a:p>
      </dgm:t>
    </dgm:pt>
    <dgm:pt modelId="{70BE5859-64C9-4221-AE23-4A40BD31A14A}" type="sibTrans" cxnId="{039B569A-D8D1-4024-8DA6-E58F3B0F9F05}">
      <dgm:prSet/>
      <dgm:spPr/>
      <dgm:t>
        <a:bodyPr/>
        <a:lstStyle/>
        <a:p>
          <a:endParaRPr lang="en-US"/>
        </a:p>
      </dgm:t>
    </dgm:pt>
    <dgm:pt modelId="{4E1C2613-CF7C-4D10-BF3F-BB39A316C5B5}">
      <dgm:prSet phldrT="[Text]"/>
      <dgm:spPr>
        <a:solidFill>
          <a:schemeClr val="accent3">
            <a:lumMod val="75000"/>
          </a:schemeClr>
        </a:solidFill>
        <a:effectLst/>
        <a:scene3d>
          <a:camera prst="orthographicFront">
            <a:rot lat="0" lon="0" rev="0"/>
          </a:camera>
          <a:lightRig rig="threePt" dir="t">
            <a:rot lat="0" lon="0" rev="1200000"/>
          </a:lightRig>
        </a:scene3d>
        <a:sp3d/>
      </dgm:spPr>
      <dgm:t>
        <a:bodyPr/>
        <a:lstStyle/>
        <a:p>
          <a:r>
            <a:rPr lang="en-US" dirty="0" smtClean="0"/>
            <a:t>Primary Metal Manufacturing</a:t>
          </a:r>
          <a:endParaRPr lang="en-US" dirty="0"/>
        </a:p>
      </dgm:t>
    </dgm:pt>
    <dgm:pt modelId="{52488C51-E646-40B2-A4D4-174C221390BE}" type="parTrans" cxnId="{AC34A6BB-9537-4269-A97E-FE30EE722FD2}">
      <dgm:prSet/>
      <dgm:spPr/>
      <dgm:t>
        <a:bodyPr/>
        <a:lstStyle/>
        <a:p>
          <a:endParaRPr lang="en-US" dirty="0"/>
        </a:p>
      </dgm:t>
    </dgm:pt>
    <dgm:pt modelId="{729D5ADD-6E74-45BB-AF09-9FAEBBDF4D30}" type="sibTrans" cxnId="{AC34A6BB-9537-4269-A97E-FE30EE722FD2}">
      <dgm:prSet/>
      <dgm:spPr/>
      <dgm:t>
        <a:bodyPr/>
        <a:lstStyle/>
        <a:p>
          <a:endParaRPr lang="en-US"/>
        </a:p>
      </dgm:t>
    </dgm:pt>
    <dgm:pt modelId="{4D176685-9628-4C7C-BD33-0E8A191B8EF9}">
      <dgm:prSet phldrT="[Text]"/>
      <dgm:spPr>
        <a:solidFill>
          <a:schemeClr val="accent3">
            <a:lumMod val="75000"/>
          </a:schemeClr>
        </a:solidFill>
        <a:effectLst/>
        <a:scene3d>
          <a:camera prst="orthographicFront">
            <a:rot lat="0" lon="0" rev="0"/>
          </a:camera>
          <a:lightRig rig="threePt" dir="t">
            <a:rot lat="0" lon="0" rev="1200000"/>
          </a:lightRig>
        </a:scene3d>
        <a:sp3d/>
      </dgm:spPr>
      <dgm:t>
        <a:bodyPr/>
        <a:lstStyle/>
        <a:p>
          <a:r>
            <a:rPr lang="en-US" dirty="0" smtClean="0"/>
            <a:t>Machinery Manufacturing</a:t>
          </a:r>
          <a:endParaRPr lang="en-US" dirty="0"/>
        </a:p>
      </dgm:t>
    </dgm:pt>
    <dgm:pt modelId="{4E6A29C9-C321-45A4-970D-EC1952765280}" type="parTrans" cxnId="{3A73AA4E-A663-4ECD-BD00-ACDB512BACB3}">
      <dgm:prSet/>
      <dgm:spPr/>
      <dgm:t>
        <a:bodyPr/>
        <a:lstStyle/>
        <a:p>
          <a:endParaRPr lang="en-US" dirty="0"/>
        </a:p>
      </dgm:t>
    </dgm:pt>
    <dgm:pt modelId="{FAB841A5-09C0-4672-B1AD-84F6FDD9D909}" type="sibTrans" cxnId="{3A73AA4E-A663-4ECD-BD00-ACDB512BACB3}">
      <dgm:prSet/>
      <dgm:spPr/>
      <dgm:t>
        <a:bodyPr/>
        <a:lstStyle/>
        <a:p>
          <a:endParaRPr lang="en-US"/>
        </a:p>
      </dgm:t>
    </dgm:pt>
    <dgm:pt modelId="{0DA40B92-1CD9-4339-AAD2-C4948CEA06F1}">
      <dgm:prSet phldrT="[Text]"/>
      <dgm:spPr>
        <a:solidFill>
          <a:schemeClr val="accent3">
            <a:lumMod val="75000"/>
          </a:schemeClr>
        </a:solidFill>
        <a:effectLst/>
        <a:scene3d>
          <a:camera prst="orthographicFront">
            <a:rot lat="0" lon="0" rev="0"/>
          </a:camera>
          <a:lightRig rig="threePt" dir="t">
            <a:rot lat="0" lon="0" rev="1200000"/>
          </a:lightRig>
        </a:scene3d>
        <a:sp3d/>
      </dgm:spPr>
      <dgm:t>
        <a:bodyPr/>
        <a:lstStyle/>
        <a:p>
          <a:r>
            <a:rPr lang="en-US" dirty="0" smtClean="0"/>
            <a:t>Transportation Equipment Manufacturing </a:t>
          </a:r>
          <a:endParaRPr lang="en-US" dirty="0"/>
        </a:p>
      </dgm:t>
    </dgm:pt>
    <dgm:pt modelId="{E1068FB8-FAE6-4C3A-A344-031DC15E9A59}" type="parTrans" cxnId="{E9C2C773-FC4E-448B-95E3-FB978DEE2BDF}">
      <dgm:prSet/>
      <dgm:spPr/>
      <dgm:t>
        <a:bodyPr/>
        <a:lstStyle/>
        <a:p>
          <a:endParaRPr lang="en-US" dirty="0"/>
        </a:p>
      </dgm:t>
    </dgm:pt>
    <dgm:pt modelId="{F77ACD23-4875-49CC-B1E6-73F169EEE241}" type="sibTrans" cxnId="{E9C2C773-FC4E-448B-95E3-FB978DEE2BDF}">
      <dgm:prSet/>
      <dgm:spPr/>
      <dgm:t>
        <a:bodyPr/>
        <a:lstStyle/>
        <a:p>
          <a:endParaRPr lang="en-US"/>
        </a:p>
      </dgm:t>
    </dgm:pt>
    <dgm:pt modelId="{42FBAC46-830E-4CFE-9692-B7DFE6919AF0}" type="pres">
      <dgm:prSet presAssocID="{66736F6C-BDAC-445D-A0E4-C158F41AE371}" presName="Name0" presStyleCnt="0">
        <dgm:presLayoutVars>
          <dgm:chPref val="1"/>
          <dgm:dir/>
          <dgm:animOne val="branch"/>
          <dgm:animLvl val="lvl"/>
          <dgm:resizeHandles val="exact"/>
        </dgm:presLayoutVars>
      </dgm:prSet>
      <dgm:spPr/>
      <dgm:t>
        <a:bodyPr/>
        <a:lstStyle/>
        <a:p>
          <a:endParaRPr lang="en-US"/>
        </a:p>
      </dgm:t>
    </dgm:pt>
    <dgm:pt modelId="{58758D09-E9E1-4CF2-98A7-9949D0A67CBE}" type="pres">
      <dgm:prSet presAssocID="{DE712748-75EA-4894-AE0E-B476A8CAA307}" presName="root1" presStyleCnt="0"/>
      <dgm:spPr/>
    </dgm:pt>
    <dgm:pt modelId="{CEDE8A1D-3573-47AD-A693-366F0CBB4871}" type="pres">
      <dgm:prSet presAssocID="{DE712748-75EA-4894-AE0E-B476A8CAA307}" presName="LevelOneTextNode" presStyleLbl="node0" presStyleIdx="0" presStyleCnt="1" custScaleX="118769">
        <dgm:presLayoutVars>
          <dgm:chPref val="3"/>
        </dgm:presLayoutVars>
      </dgm:prSet>
      <dgm:spPr/>
      <dgm:t>
        <a:bodyPr/>
        <a:lstStyle/>
        <a:p>
          <a:endParaRPr lang="en-US"/>
        </a:p>
      </dgm:t>
    </dgm:pt>
    <dgm:pt modelId="{2CDD8267-704A-4006-AC02-796512361F48}" type="pres">
      <dgm:prSet presAssocID="{DE712748-75EA-4894-AE0E-B476A8CAA307}" presName="level2hierChild" presStyleCnt="0"/>
      <dgm:spPr/>
    </dgm:pt>
    <dgm:pt modelId="{5654203D-44D7-4B8E-A23D-ED90B4A8E546}" type="pres">
      <dgm:prSet presAssocID="{8F4D6383-A8EA-4E75-AF93-4B8313DB5D85}" presName="conn2-1" presStyleLbl="parChTrans1D2" presStyleIdx="0" presStyleCnt="6"/>
      <dgm:spPr/>
      <dgm:t>
        <a:bodyPr/>
        <a:lstStyle/>
        <a:p>
          <a:endParaRPr lang="en-US"/>
        </a:p>
      </dgm:t>
    </dgm:pt>
    <dgm:pt modelId="{F35440AB-11F5-4549-A3B6-A4B849920293}" type="pres">
      <dgm:prSet presAssocID="{8F4D6383-A8EA-4E75-AF93-4B8313DB5D85}" presName="connTx" presStyleLbl="parChTrans1D2" presStyleIdx="0" presStyleCnt="6"/>
      <dgm:spPr/>
      <dgm:t>
        <a:bodyPr/>
        <a:lstStyle/>
        <a:p>
          <a:endParaRPr lang="en-US"/>
        </a:p>
      </dgm:t>
    </dgm:pt>
    <dgm:pt modelId="{50C3363F-2D80-4A96-83C9-C552AA68D4CB}" type="pres">
      <dgm:prSet presAssocID="{3B6E2079-3ECC-48A5-BCA5-4C571938A007}" presName="root2" presStyleCnt="0"/>
      <dgm:spPr/>
    </dgm:pt>
    <dgm:pt modelId="{7C45F98C-68D2-4B49-B12D-B15558879C13}" type="pres">
      <dgm:prSet presAssocID="{3B6E2079-3ECC-48A5-BCA5-4C571938A007}" presName="LevelTwoTextNode" presStyleLbl="node2" presStyleIdx="0" presStyleCnt="6" custScaleX="254016">
        <dgm:presLayoutVars>
          <dgm:chPref val="3"/>
        </dgm:presLayoutVars>
      </dgm:prSet>
      <dgm:spPr/>
      <dgm:t>
        <a:bodyPr/>
        <a:lstStyle/>
        <a:p>
          <a:endParaRPr lang="en-US"/>
        </a:p>
      </dgm:t>
    </dgm:pt>
    <dgm:pt modelId="{AFC214BB-19FF-4139-8838-BE10A9CADF46}" type="pres">
      <dgm:prSet presAssocID="{3B6E2079-3ECC-48A5-BCA5-4C571938A007}" presName="level3hierChild" presStyleCnt="0"/>
      <dgm:spPr/>
    </dgm:pt>
    <dgm:pt modelId="{C777912D-22F4-45A3-A220-9333712039E7}" type="pres">
      <dgm:prSet presAssocID="{093BC795-FA23-42E8-8B01-63846D4AE105}" presName="conn2-1" presStyleLbl="parChTrans1D2" presStyleIdx="1" presStyleCnt="6"/>
      <dgm:spPr/>
      <dgm:t>
        <a:bodyPr/>
        <a:lstStyle/>
        <a:p>
          <a:endParaRPr lang="en-US"/>
        </a:p>
      </dgm:t>
    </dgm:pt>
    <dgm:pt modelId="{4094AB1D-887B-4964-838B-F93A9B672E15}" type="pres">
      <dgm:prSet presAssocID="{093BC795-FA23-42E8-8B01-63846D4AE105}" presName="connTx" presStyleLbl="parChTrans1D2" presStyleIdx="1" presStyleCnt="6"/>
      <dgm:spPr/>
      <dgm:t>
        <a:bodyPr/>
        <a:lstStyle/>
        <a:p>
          <a:endParaRPr lang="en-US"/>
        </a:p>
      </dgm:t>
    </dgm:pt>
    <dgm:pt modelId="{43B44814-1735-4C2B-B643-4D54D947284C}" type="pres">
      <dgm:prSet presAssocID="{EEC55110-7313-486D-A706-323D1E3550E8}" presName="root2" presStyleCnt="0"/>
      <dgm:spPr/>
    </dgm:pt>
    <dgm:pt modelId="{227756B0-66CF-4BAD-A08A-7C9293CFF0AE}" type="pres">
      <dgm:prSet presAssocID="{EEC55110-7313-486D-A706-323D1E3550E8}" presName="LevelTwoTextNode" presStyleLbl="node2" presStyleIdx="1" presStyleCnt="6" custScaleX="254016">
        <dgm:presLayoutVars>
          <dgm:chPref val="3"/>
        </dgm:presLayoutVars>
      </dgm:prSet>
      <dgm:spPr/>
      <dgm:t>
        <a:bodyPr/>
        <a:lstStyle/>
        <a:p>
          <a:endParaRPr lang="en-US"/>
        </a:p>
      </dgm:t>
    </dgm:pt>
    <dgm:pt modelId="{C41E1DE7-8A3E-43A3-A985-20B66D10E3E7}" type="pres">
      <dgm:prSet presAssocID="{EEC55110-7313-486D-A706-323D1E3550E8}" presName="level3hierChild" presStyleCnt="0"/>
      <dgm:spPr/>
    </dgm:pt>
    <dgm:pt modelId="{EC59C7B8-0886-4634-9EA3-E9B2F6254BC4}" type="pres">
      <dgm:prSet presAssocID="{F99E9A49-7A7C-4E81-B4E4-051E92BD36C6}" presName="conn2-1" presStyleLbl="parChTrans1D2" presStyleIdx="2" presStyleCnt="6"/>
      <dgm:spPr/>
      <dgm:t>
        <a:bodyPr/>
        <a:lstStyle/>
        <a:p>
          <a:endParaRPr lang="en-US"/>
        </a:p>
      </dgm:t>
    </dgm:pt>
    <dgm:pt modelId="{3B70E98B-CF65-47F4-B145-B86992D2C471}" type="pres">
      <dgm:prSet presAssocID="{F99E9A49-7A7C-4E81-B4E4-051E92BD36C6}" presName="connTx" presStyleLbl="parChTrans1D2" presStyleIdx="2" presStyleCnt="6"/>
      <dgm:spPr/>
      <dgm:t>
        <a:bodyPr/>
        <a:lstStyle/>
        <a:p>
          <a:endParaRPr lang="en-US"/>
        </a:p>
      </dgm:t>
    </dgm:pt>
    <dgm:pt modelId="{51AF3634-03E7-4288-A699-86C31BF0B40F}" type="pres">
      <dgm:prSet presAssocID="{8B2B9C97-6398-4CDC-9AF8-597588836B96}" presName="root2" presStyleCnt="0"/>
      <dgm:spPr/>
    </dgm:pt>
    <dgm:pt modelId="{9D11D098-B8EC-4F5C-A5DB-DBC9936F4C15}" type="pres">
      <dgm:prSet presAssocID="{8B2B9C97-6398-4CDC-9AF8-597588836B96}" presName="LevelTwoTextNode" presStyleLbl="node2" presStyleIdx="2" presStyleCnt="6" custScaleX="254016">
        <dgm:presLayoutVars>
          <dgm:chPref val="3"/>
        </dgm:presLayoutVars>
      </dgm:prSet>
      <dgm:spPr/>
      <dgm:t>
        <a:bodyPr/>
        <a:lstStyle/>
        <a:p>
          <a:endParaRPr lang="en-US"/>
        </a:p>
      </dgm:t>
    </dgm:pt>
    <dgm:pt modelId="{3264ADC8-7FAE-4D7C-BC91-20595CE5D3EB}" type="pres">
      <dgm:prSet presAssocID="{8B2B9C97-6398-4CDC-9AF8-597588836B96}" presName="level3hierChild" presStyleCnt="0"/>
      <dgm:spPr/>
    </dgm:pt>
    <dgm:pt modelId="{2135BEE9-7A95-4138-9730-A3589A78F114}" type="pres">
      <dgm:prSet presAssocID="{4E6A29C9-C321-45A4-970D-EC1952765280}" presName="conn2-1" presStyleLbl="parChTrans1D2" presStyleIdx="3" presStyleCnt="6"/>
      <dgm:spPr/>
      <dgm:t>
        <a:bodyPr/>
        <a:lstStyle/>
        <a:p>
          <a:endParaRPr lang="en-US"/>
        </a:p>
      </dgm:t>
    </dgm:pt>
    <dgm:pt modelId="{55FA7283-271A-44FE-85D0-02B97B893E51}" type="pres">
      <dgm:prSet presAssocID="{4E6A29C9-C321-45A4-970D-EC1952765280}" presName="connTx" presStyleLbl="parChTrans1D2" presStyleIdx="3" presStyleCnt="6"/>
      <dgm:spPr/>
      <dgm:t>
        <a:bodyPr/>
        <a:lstStyle/>
        <a:p>
          <a:endParaRPr lang="en-US"/>
        </a:p>
      </dgm:t>
    </dgm:pt>
    <dgm:pt modelId="{EC4E3F6A-C19F-4208-A8BF-665260137B5F}" type="pres">
      <dgm:prSet presAssocID="{4D176685-9628-4C7C-BD33-0E8A191B8EF9}" presName="root2" presStyleCnt="0"/>
      <dgm:spPr/>
    </dgm:pt>
    <dgm:pt modelId="{717C0D5C-F3A6-40A7-8E83-DD92C2406620}" type="pres">
      <dgm:prSet presAssocID="{4D176685-9628-4C7C-BD33-0E8A191B8EF9}" presName="LevelTwoTextNode" presStyleLbl="node2" presStyleIdx="3" presStyleCnt="6" custScaleX="254016">
        <dgm:presLayoutVars>
          <dgm:chPref val="3"/>
        </dgm:presLayoutVars>
      </dgm:prSet>
      <dgm:spPr/>
      <dgm:t>
        <a:bodyPr/>
        <a:lstStyle/>
        <a:p>
          <a:endParaRPr lang="en-US"/>
        </a:p>
      </dgm:t>
    </dgm:pt>
    <dgm:pt modelId="{29946B7E-E5F8-44F5-874D-ADE04FF318FA}" type="pres">
      <dgm:prSet presAssocID="{4D176685-9628-4C7C-BD33-0E8A191B8EF9}" presName="level3hierChild" presStyleCnt="0"/>
      <dgm:spPr/>
    </dgm:pt>
    <dgm:pt modelId="{4DAB5FFC-E3EC-4002-8359-910693E2F8BB}" type="pres">
      <dgm:prSet presAssocID="{52488C51-E646-40B2-A4D4-174C221390BE}" presName="conn2-1" presStyleLbl="parChTrans1D2" presStyleIdx="4" presStyleCnt="6"/>
      <dgm:spPr/>
      <dgm:t>
        <a:bodyPr/>
        <a:lstStyle/>
        <a:p>
          <a:endParaRPr lang="en-US"/>
        </a:p>
      </dgm:t>
    </dgm:pt>
    <dgm:pt modelId="{33CA175C-E00F-4034-AD12-DCF76FBB2F30}" type="pres">
      <dgm:prSet presAssocID="{52488C51-E646-40B2-A4D4-174C221390BE}" presName="connTx" presStyleLbl="parChTrans1D2" presStyleIdx="4" presStyleCnt="6"/>
      <dgm:spPr/>
      <dgm:t>
        <a:bodyPr/>
        <a:lstStyle/>
        <a:p>
          <a:endParaRPr lang="en-US"/>
        </a:p>
      </dgm:t>
    </dgm:pt>
    <dgm:pt modelId="{0E6D202D-4D82-4F39-9AA4-50F7703505C6}" type="pres">
      <dgm:prSet presAssocID="{4E1C2613-CF7C-4D10-BF3F-BB39A316C5B5}" presName="root2" presStyleCnt="0"/>
      <dgm:spPr/>
    </dgm:pt>
    <dgm:pt modelId="{C545697D-223F-471C-9224-3DE0F77B2A5C}" type="pres">
      <dgm:prSet presAssocID="{4E1C2613-CF7C-4D10-BF3F-BB39A316C5B5}" presName="LevelTwoTextNode" presStyleLbl="node2" presStyleIdx="4" presStyleCnt="6" custScaleX="254016">
        <dgm:presLayoutVars>
          <dgm:chPref val="3"/>
        </dgm:presLayoutVars>
      </dgm:prSet>
      <dgm:spPr/>
      <dgm:t>
        <a:bodyPr/>
        <a:lstStyle/>
        <a:p>
          <a:endParaRPr lang="en-US"/>
        </a:p>
      </dgm:t>
    </dgm:pt>
    <dgm:pt modelId="{0469916B-F6F2-4A25-86B9-0D5E9889BBEE}" type="pres">
      <dgm:prSet presAssocID="{4E1C2613-CF7C-4D10-BF3F-BB39A316C5B5}" presName="level3hierChild" presStyleCnt="0"/>
      <dgm:spPr/>
    </dgm:pt>
    <dgm:pt modelId="{CE125AC5-F56B-4AAB-B667-8C50F79DA271}" type="pres">
      <dgm:prSet presAssocID="{E1068FB8-FAE6-4C3A-A344-031DC15E9A59}" presName="conn2-1" presStyleLbl="parChTrans1D2" presStyleIdx="5" presStyleCnt="6"/>
      <dgm:spPr/>
      <dgm:t>
        <a:bodyPr/>
        <a:lstStyle/>
        <a:p>
          <a:endParaRPr lang="en-US"/>
        </a:p>
      </dgm:t>
    </dgm:pt>
    <dgm:pt modelId="{3DBB02DF-528F-4EE1-A5B8-C37408E1E382}" type="pres">
      <dgm:prSet presAssocID="{E1068FB8-FAE6-4C3A-A344-031DC15E9A59}" presName="connTx" presStyleLbl="parChTrans1D2" presStyleIdx="5" presStyleCnt="6"/>
      <dgm:spPr/>
      <dgm:t>
        <a:bodyPr/>
        <a:lstStyle/>
        <a:p>
          <a:endParaRPr lang="en-US"/>
        </a:p>
      </dgm:t>
    </dgm:pt>
    <dgm:pt modelId="{DF428CFA-6D6C-46AA-B559-8B4BEF7B19D9}" type="pres">
      <dgm:prSet presAssocID="{0DA40B92-1CD9-4339-AAD2-C4948CEA06F1}" presName="root2" presStyleCnt="0"/>
      <dgm:spPr/>
    </dgm:pt>
    <dgm:pt modelId="{35B60384-E58A-4393-B0FE-59DF8AAA098F}" type="pres">
      <dgm:prSet presAssocID="{0DA40B92-1CD9-4339-AAD2-C4948CEA06F1}" presName="LevelTwoTextNode" presStyleLbl="node2" presStyleIdx="5" presStyleCnt="6" custAng="0" custScaleX="254016">
        <dgm:presLayoutVars>
          <dgm:chPref val="3"/>
        </dgm:presLayoutVars>
      </dgm:prSet>
      <dgm:spPr/>
      <dgm:t>
        <a:bodyPr/>
        <a:lstStyle/>
        <a:p>
          <a:endParaRPr lang="en-US"/>
        </a:p>
      </dgm:t>
    </dgm:pt>
    <dgm:pt modelId="{DD64019A-313A-4A8A-BBBB-ACD768C00335}" type="pres">
      <dgm:prSet presAssocID="{0DA40B92-1CD9-4339-AAD2-C4948CEA06F1}" presName="level3hierChild" presStyleCnt="0"/>
      <dgm:spPr/>
    </dgm:pt>
  </dgm:ptLst>
  <dgm:cxnLst>
    <dgm:cxn modelId="{7453FFA5-6DDE-4151-9541-B1CD57F9B5C9}" type="presOf" srcId="{0DA40B92-1CD9-4339-AAD2-C4948CEA06F1}" destId="{35B60384-E58A-4393-B0FE-59DF8AAA098F}" srcOrd="0" destOrd="0" presId="urn:microsoft.com/office/officeart/2008/layout/HorizontalMultiLevelHierarchy"/>
    <dgm:cxn modelId="{BAAA9DCB-1EA0-48E5-B2BA-08CAB82E6ABB}" type="presOf" srcId="{4E6A29C9-C321-45A4-970D-EC1952765280}" destId="{55FA7283-271A-44FE-85D0-02B97B893E51}" srcOrd="1" destOrd="0" presId="urn:microsoft.com/office/officeart/2008/layout/HorizontalMultiLevelHierarchy"/>
    <dgm:cxn modelId="{CB715CC7-0188-4BD9-A67E-D6D5EB520979}" srcId="{66736F6C-BDAC-445D-A0E4-C158F41AE371}" destId="{DE712748-75EA-4894-AE0E-B476A8CAA307}" srcOrd="0" destOrd="0" parTransId="{0F89BBAA-5697-4B6C-AE23-D47408156ABF}" sibTransId="{1297993F-E3E2-415D-B51C-2C35FCF9BD50}"/>
    <dgm:cxn modelId="{899F6F5F-93E6-4C22-A68B-134D14A3F0B1}" srcId="{DE712748-75EA-4894-AE0E-B476A8CAA307}" destId="{EEC55110-7313-486D-A706-323D1E3550E8}" srcOrd="1" destOrd="0" parTransId="{093BC795-FA23-42E8-8B01-63846D4AE105}" sibTransId="{47428EBC-3AF5-4932-A8D1-38DB57FFC217}"/>
    <dgm:cxn modelId="{E3D4A7BE-3773-4F10-B5AC-FA14A6FDA9F8}" type="presOf" srcId="{DE712748-75EA-4894-AE0E-B476A8CAA307}" destId="{CEDE8A1D-3573-47AD-A693-366F0CBB4871}" srcOrd="0" destOrd="0" presId="urn:microsoft.com/office/officeart/2008/layout/HorizontalMultiLevelHierarchy"/>
    <dgm:cxn modelId="{039B569A-D8D1-4024-8DA6-E58F3B0F9F05}" srcId="{DE712748-75EA-4894-AE0E-B476A8CAA307}" destId="{8B2B9C97-6398-4CDC-9AF8-597588836B96}" srcOrd="2" destOrd="0" parTransId="{F99E9A49-7A7C-4E81-B4E4-051E92BD36C6}" sibTransId="{70BE5859-64C9-4221-AE23-4A40BD31A14A}"/>
    <dgm:cxn modelId="{3A73AA4E-A663-4ECD-BD00-ACDB512BACB3}" srcId="{DE712748-75EA-4894-AE0E-B476A8CAA307}" destId="{4D176685-9628-4C7C-BD33-0E8A191B8EF9}" srcOrd="3" destOrd="0" parTransId="{4E6A29C9-C321-45A4-970D-EC1952765280}" sibTransId="{FAB841A5-09C0-4672-B1AD-84F6FDD9D909}"/>
    <dgm:cxn modelId="{B03759F0-ED49-4EC1-B236-08FE330944E7}" type="presOf" srcId="{8B2B9C97-6398-4CDC-9AF8-597588836B96}" destId="{9D11D098-B8EC-4F5C-A5DB-DBC9936F4C15}" srcOrd="0" destOrd="0" presId="urn:microsoft.com/office/officeart/2008/layout/HorizontalMultiLevelHierarchy"/>
    <dgm:cxn modelId="{EB03D17A-4F71-4C55-AC8A-99A238B02C79}" type="presOf" srcId="{3B6E2079-3ECC-48A5-BCA5-4C571938A007}" destId="{7C45F98C-68D2-4B49-B12D-B15558879C13}" srcOrd="0" destOrd="0" presId="urn:microsoft.com/office/officeart/2008/layout/HorizontalMultiLevelHierarchy"/>
    <dgm:cxn modelId="{A6F9F1ED-0798-4941-A86F-CE561081B744}" type="presOf" srcId="{093BC795-FA23-42E8-8B01-63846D4AE105}" destId="{C777912D-22F4-45A3-A220-9333712039E7}" srcOrd="0" destOrd="0" presId="urn:microsoft.com/office/officeart/2008/layout/HorizontalMultiLevelHierarchy"/>
    <dgm:cxn modelId="{A616F026-CECD-4DFA-8210-CFEEE38690CB}" type="presOf" srcId="{8F4D6383-A8EA-4E75-AF93-4B8313DB5D85}" destId="{5654203D-44D7-4B8E-A23D-ED90B4A8E546}" srcOrd="0" destOrd="0" presId="urn:microsoft.com/office/officeart/2008/layout/HorizontalMultiLevelHierarchy"/>
    <dgm:cxn modelId="{80EDD920-4846-4C2E-9445-B411F61A9F91}" type="presOf" srcId="{66736F6C-BDAC-445D-A0E4-C158F41AE371}" destId="{42FBAC46-830E-4CFE-9692-B7DFE6919AF0}" srcOrd="0" destOrd="0" presId="urn:microsoft.com/office/officeart/2008/layout/HorizontalMultiLevelHierarchy"/>
    <dgm:cxn modelId="{3866928D-035E-4D1C-B9B5-83F83A9BC5C1}" type="presOf" srcId="{4D176685-9628-4C7C-BD33-0E8A191B8EF9}" destId="{717C0D5C-F3A6-40A7-8E83-DD92C2406620}" srcOrd="0" destOrd="0" presId="urn:microsoft.com/office/officeart/2008/layout/HorizontalMultiLevelHierarchy"/>
    <dgm:cxn modelId="{44C4BF8B-05E8-400D-AA01-BCB74A0BFE73}" type="presOf" srcId="{F99E9A49-7A7C-4E81-B4E4-051E92BD36C6}" destId="{EC59C7B8-0886-4634-9EA3-E9B2F6254BC4}" srcOrd="0" destOrd="0" presId="urn:microsoft.com/office/officeart/2008/layout/HorizontalMultiLevelHierarchy"/>
    <dgm:cxn modelId="{00373DEB-B725-4AC2-A30A-303DBBD4D94A}" type="presOf" srcId="{8F4D6383-A8EA-4E75-AF93-4B8313DB5D85}" destId="{F35440AB-11F5-4549-A3B6-A4B849920293}" srcOrd="1" destOrd="0" presId="urn:microsoft.com/office/officeart/2008/layout/HorizontalMultiLevelHierarchy"/>
    <dgm:cxn modelId="{482C9E59-B94D-4A99-8EAE-6BA1D2DB412E}" type="presOf" srcId="{4E6A29C9-C321-45A4-970D-EC1952765280}" destId="{2135BEE9-7A95-4138-9730-A3589A78F114}" srcOrd="0" destOrd="0" presId="urn:microsoft.com/office/officeart/2008/layout/HorizontalMultiLevelHierarchy"/>
    <dgm:cxn modelId="{E9C2C773-FC4E-448B-95E3-FB978DEE2BDF}" srcId="{DE712748-75EA-4894-AE0E-B476A8CAA307}" destId="{0DA40B92-1CD9-4339-AAD2-C4948CEA06F1}" srcOrd="5" destOrd="0" parTransId="{E1068FB8-FAE6-4C3A-A344-031DC15E9A59}" sibTransId="{F77ACD23-4875-49CC-B1E6-73F169EEE241}"/>
    <dgm:cxn modelId="{75B8C6AB-17A8-41B6-B868-842DEFAFF312}" type="presOf" srcId="{4E1C2613-CF7C-4D10-BF3F-BB39A316C5B5}" destId="{C545697D-223F-471C-9224-3DE0F77B2A5C}" srcOrd="0" destOrd="0" presId="urn:microsoft.com/office/officeart/2008/layout/HorizontalMultiLevelHierarchy"/>
    <dgm:cxn modelId="{5B4B0D1D-E534-471D-8317-371CEE0CF51D}" type="presOf" srcId="{52488C51-E646-40B2-A4D4-174C221390BE}" destId="{33CA175C-E00F-4034-AD12-DCF76FBB2F30}" srcOrd="1" destOrd="0" presId="urn:microsoft.com/office/officeart/2008/layout/HorizontalMultiLevelHierarchy"/>
    <dgm:cxn modelId="{2783261C-CF52-4F8E-9722-F9D6A7DD23CB}" type="presOf" srcId="{E1068FB8-FAE6-4C3A-A344-031DC15E9A59}" destId="{3DBB02DF-528F-4EE1-A5B8-C37408E1E382}" srcOrd="1" destOrd="0" presId="urn:microsoft.com/office/officeart/2008/layout/HorizontalMultiLevelHierarchy"/>
    <dgm:cxn modelId="{3C504B8E-449C-4E86-9671-DF1EAA5FB8C1}" type="presOf" srcId="{52488C51-E646-40B2-A4D4-174C221390BE}" destId="{4DAB5FFC-E3EC-4002-8359-910693E2F8BB}" srcOrd="0" destOrd="0" presId="urn:microsoft.com/office/officeart/2008/layout/HorizontalMultiLevelHierarchy"/>
    <dgm:cxn modelId="{46F0E962-0B22-4378-BB72-1DDB96B8AD8C}" srcId="{DE712748-75EA-4894-AE0E-B476A8CAA307}" destId="{3B6E2079-3ECC-48A5-BCA5-4C571938A007}" srcOrd="0" destOrd="0" parTransId="{8F4D6383-A8EA-4E75-AF93-4B8313DB5D85}" sibTransId="{6B6010B6-FA90-43A5-80A3-80854B20DE1E}"/>
    <dgm:cxn modelId="{A9733800-1EEB-4057-B056-B5BAABBA5C1F}" type="presOf" srcId="{EEC55110-7313-486D-A706-323D1E3550E8}" destId="{227756B0-66CF-4BAD-A08A-7C9293CFF0AE}" srcOrd="0" destOrd="0" presId="urn:microsoft.com/office/officeart/2008/layout/HorizontalMultiLevelHierarchy"/>
    <dgm:cxn modelId="{AC34A6BB-9537-4269-A97E-FE30EE722FD2}" srcId="{DE712748-75EA-4894-AE0E-B476A8CAA307}" destId="{4E1C2613-CF7C-4D10-BF3F-BB39A316C5B5}" srcOrd="4" destOrd="0" parTransId="{52488C51-E646-40B2-A4D4-174C221390BE}" sibTransId="{729D5ADD-6E74-45BB-AF09-9FAEBBDF4D30}"/>
    <dgm:cxn modelId="{C5EF3726-7C1E-48A3-A22F-A13AA25A727B}" type="presOf" srcId="{F99E9A49-7A7C-4E81-B4E4-051E92BD36C6}" destId="{3B70E98B-CF65-47F4-B145-B86992D2C471}" srcOrd="1" destOrd="0" presId="urn:microsoft.com/office/officeart/2008/layout/HorizontalMultiLevelHierarchy"/>
    <dgm:cxn modelId="{2A8CEFCE-3FB9-41BC-BB35-397FD257886E}" type="presOf" srcId="{E1068FB8-FAE6-4C3A-A344-031DC15E9A59}" destId="{CE125AC5-F56B-4AAB-B667-8C50F79DA271}" srcOrd="0" destOrd="0" presId="urn:microsoft.com/office/officeart/2008/layout/HorizontalMultiLevelHierarchy"/>
    <dgm:cxn modelId="{945914DD-35AA-4495-8200-B04484E5786F}" type="presOf" srcId="{093BC795-FA23-42E8-8B01-63846D4AE105}" destId="{4094AB1D-887B-4964-838B-F93A9B672E15}" srcOrd="1" destOrd="0" presId="urn:microsoft.com/office/officeart/2008/layout/HorizontalMultiLevelHierarchy"/>
    <dgm:cxn modelId="{3790AC7B-0502-46D1-A502-4C6D429DEBA4}" type="presParOf" srcId="{42FBAC46-830E-4CFE-9692-B7DFE6919AF0}" destId="{58758D09-E9E1-4CF2-98A7-9949D0A67CBE}" srcOrd="0" destOrd="0" presId="urn:microsoft.com/office/officeart/2008/layout/HorizontalMultiLevelHierarchy"/>
    <dgm:cxn modelId="{E42951A4-7F84-4E77-A943-E082E0C27351}" type="presParOf" srcId="{58758D09-E9E1-4CF2-98A7-9949D0A67CBE}" destId="{CEDE8A1D-3573-47AD-A693-366F0CBB4871}" srcOrd="0" destOrd="0" presId="urn:microsoft.com/office/officeart/2008/layout/HorizontalMultiLevelHierarchy"/>
    <dgm:cxn modelId="{59965C45-3CD3-4CE6-B4C2-54BCF102281C}" type="presParOf" srcId="{58758D09-E9E1-4CF2-98A7-9949D0A67CBE}" destId="{2CDD8267-704A-4006-AC02-796512361F48}" srcOrd="1" destOrd="0" presId="urn:microsoft.com/office/officeart/2008/layout/HorizontalMultiLevelHierarchy"/>
    <dgm:cxn modelId="{5857F513-12F8-49DD-BE0F-078CCAD7EC05}" type="presParOf" srcId="{2CDD8267-704A-4006-AC02-796512361F48}" destId="{5654203D-44D7-4B8E-A23D-ED90B4A8E546}" srcOrd="0" destOrd="0" presId="urn:microsoft.com/office/officeart/2008/layout/HorizontalMultiLevelHierarchy"/>
    <dgm:cxn modelId="{F0177F64-843D-4326-B25E-5D0A2F74A162}" type="presParOf" srcId="{5654203D-44D7-4B8E-A23D-ED90B4A8E546}" destId="{F35440AB-11F5-4549-A3B6-A4B849920293}" srcOrd="0" destOrd="0" presId="urn:microsoft.com/office/officeart/2008/layout/HorizontalMultiLevelHierarchy"/>
    <dgm:cxn modelId="{F403AF84-8D98-48B9-A33E-15D23E70A1DE}" type="presParOf" srcId="{2CDD8267-704A-4006-AC02-796512361F48}" destId="{50C3363F-2D80-4A96-83C9-C552AA68D4CB}" srcOrd="1" destOrd="0" presId="urn:microsoft.com/office/officeart/2008/layout/HorizontalMultiLevelHierarchy"/>
    <dgm:cxn modelId="{D37DB163-7686-44A7-86CD-2D8ECCEA4EB9}" type="presParOf" srcId="{50C3363F-2D80-4A96-83C9-C552AA68D4CB}" destId="{7C45F98C-68D2-4B49-B12D-B15558879C13}" srcOrd="0" destOrd="0" presId="urn:microsoft.com/office/officeart/2008/layout/HorizontalMultiLevelHierarchy"/>
    <dgm:cxn modelId="{72B57146-D9D3-4F45-9C83-8E8BBADECC10}" type="presParOf" srcId="{50C3363F-2D80-4A96-83C9-C552AA68D4CB}" destId="{AFC214BB-19FF-4139-8838-BE10A9CADF46}" srcOrd="1" destOrd="0" presId="urn:microsoft.com/office/officeart/2008/layout/HorizontalMultiLevelHierarchy"/>
    <dgm:cxn modelId="{4525E254-1D51-47D5-AB2B-1770216A0AD9}" type="presParOf" srcId="{2CDD8267-704A-4006-AC02-796512361F48}" destId="{C777912D-22F4-45A3-A220-9333712039E7}" srcOrd="2" destOrd="0" presId="urn:microsoft.com/office/officeart/2008/layout/HorizontalMultiLevelHierarchy"/>
    <dgm:cxn modelId="{4A8237F1-9C22-4641-B2DB-1F490AF6B28B}" type="presParOf" srcId="{C777912D-22F4-45A3-A220-9333712039E7}" destId="{4094AB1D-887B-4964-838B-F93A9B672E15}" srcOrd="0" destOrd="0" presId="urn:microsoft.com/office/officeart/2008/layout/HorizontalMultiLevelHierarchy"/>
    <dgm:cxn modelId="{3291C707-1957-4500-9FB4-A05CFE305A8C}" type="presParOf" srcId="{2CDD8267-704A-4006-AC02-796512361F48}" destId="{43B44814-1735-4C2B-B643-4D54D947284C}" srcOrd="3" destOrd="0" presId="urn:microsoft.com/office/officeart/2008/layout/HorizontalMultiLevelHierarchy"/>
    <dgm:cxn modelId="{43F69E92-0FCC-4EF6-A51D-4BD28AE09542}" type="presParOf" srcId="{43B44814-1735-4C2B-B643-4D54D947284C}" destId="{227756B0-66CF-4BAD-A08A-7C9293CFF0AE}" srcOrd="0" destOrd="0" presId="urn:microsoft.com/office/officeart/2008/layout/HorizontalMultiLevelHierarchy"/>
    <dgm:cxn modelId="{64FAEFB2-C8AB-456F-8467-651524C967CC}" type="presParOf" srcId="{43B44814-1735-4C2B-B643-4D54D947284C}" destId="{C41E1DE7-8A3E-43A3-A985-20B66D10E3E7}" srcOrd="1" destOrd="0" presId="urn:microsoft.com/office/officeart/2008/layout/HorizontalMultiLevelHierarchy"/>
    <dgm:cxn modelId="{5504783B-6684-49E1-BC1F-084138AD77FA}" type="presParOf" srcId="{2CDD8267-704A-4006-AC02-796512361F48}" destId="{EC59C7B8-0886-4634-9EA3-E9B2F6254BC4}" srcOrd="4" destOrd="0" presId="urn:microsoft.com/office/officeart/2008/layout/HorizontalMultiLevelHierarchy"/>
    <dgm:cxn modelId="{BC6D7554-7C3C-43C3-93B3-627D526BB68E}" type="presParOf" srcId="{EC59C7B8-0886-4634-9EA3-E9B2F6254BC4}" destId="{3B70E98B-CF65-47F4-B145-B86992D2C471}" srcOrd="0" destOrd="0" presId="urn:microsoft.com/office/officeart/2008/layout/HorizontalMultiLevelHierarchy"/>
    <dgm:cxn modelId="{74B034F9-538D-4AB6-94E8-3DCC1FDC58CE}" type="presParOf" srcId="{2CDD8267-704A-4006-AC02-796512361F48}" destId="{51AF3634-03E7-4288-A699-86C31BF0B40F}" srcOrd="5" destOrd="0" presId="urn:microsoft.com/office/officeart/2008/layout/HorizontalMultiLevelHierarchy"/>
    <dgm:cxn modelId="{3E9B3650-76DD-4141-8BD0-F74FDAA0222D}" type="presParOf" srcId="{51AF3634-03E7-4288-A699-86C31BF0B40F}" destId="{9D11D098-B8EC-4F5C-A5DB-DBC9936F4C15}" srcOrd="0" destOrd="0" presId="urn:microsoft.com/office/officeart/2008/layout/HorizontalMultiLevelHierarchy"/>
    <dgm:cxn modelId="{323E37DC-B663-4E1B-9BCB-2D33028BE618}" type="presParOf" srcId="{51AF3634-03E7-4288-A699-86C31BF0B40F}" destId="{3264ADC8-7FAE-4D7C-BC91-20595CE5D3EB}" srcOrd="1" destOrd="0" presId="urn:microsoft.com/office/officeart/2008/layout/HorizontalMultiLevelHierarchy"/>
    <dgm:cxn modelId="{766C50A0-C0B2-4A7D-B5F4-C4BE963E3F11}" type="presParOf" srcId="{2CDD8267-704A-4006-AC02-796512361F48}" destId="{2135BEE9-7A95-4138-9730-A3589A78F114}" srcOrd="6" destOrd="0" presId="urn:microsoft.com/office/officeart/2008/layout/HorizontalMultiLevelHierarchy"/>
    <dgm:cxn modelId="{A32AA0DA-1A20-46FE-A6B0-41DD8EAA855D}" type="presParOf" srcId="{2135BEE9-7A95-4138-9730-A3589A78F114}" destId="{55FA7283-271A-44FE-85D0-02B97B893E51}" srcOrd="0" destOrd="0" presId="urn:microsoft.com/office/officeart/2008/layout/HorizontalMultiLevelHierarchy"/>
    <dgm:cxn modelId="{58A0C1DC-3E7A-4165-88C3-315FA5EA8C1F}" type="presParOf" srcId="{2CDD8267-704A-4006-AC02-796512361F48}" destId="{EC4E3F6A-C19F-4208-A8BF-665260137B5F}" srcOrd="7" destOrd="0" presId="urn:microsoft.com/office/officeart/2008/layout/HorizontalMultiLevelHierarchy"/>
    <dgm:cxn modelId="{4EB41E1F-B20B-4C46-BAD8-B5A7B18A4EE1}" type="presParOf" srcId="{EC4E3F6A-C19F-4208-A8BF-665260137B5F}" destId="{717C0D5C-F3A6-40A7-8E83-DD92C2406620}" srcOrd="0" destOrd="0" presId="urn:microsoft.com/office/officeart/2008/layout/HorizontalMultiLevelHierarchy"/>
    <dgm:cxn modelId="{4E7F2AB7-38E9-4559-8EA6-FD34D5B8EFD5}" type="presParOf" srcId="{EC4E3F6A-C19F-4208-A8BF-665260137B5F}" destId="{29946B7E-E5F8-44F5-874D-ADE04FF318FA}" srcOrd="1" destOrd="0" presId="urn:microsoft.com/office/officeart/2008/layout/HorizontalMultiLevelHierarchy"/>
    <dgm:cxn modelId="{124EB352-68C9-4D25-A1AA-C43CB8B33D8C}" type="presParOf" srcId="{2CDD8267-704A-4006-AC02-796512361F48}" destId="{4DAB5FFC-E3EC-4002-8359-910693E2F8BB}" srcOrd="8" destOrd="0" presId="urn:microsoft.com/office/officeart/2008/layout/HorizontalMultiLevelHierarchy"/>
    <dgm:cxn modelId="{76FEFDAE-F949-45D6-B055-787282633038}" type="presParOf" srcId="{4DAB5FFC-E3EC-4002-8359-910693E2F8BB}" destId="{33CA175C-E00F-4034-AD12-DCF76FBB2F30}" srcOrd="0" destOrd="0" presId="urn:microsoft.com/office/officeart/2008/layout/HorizontalMultiLevelHierarchy"/>
    <dgm:cxn modelId="{929B11F1-A4FA-4078-8E0E-2A6E9239AFF3}" type="presParOf" srcId="{2CDD8267-704A-4006-AC02-796512361F48}" destId="{0E6D202D-4D82-4F39-9AA4-50F7703505C6}" srcOrd="9" destOrd="0" presId="urn:microsoft.com/office/officeart/2008/layout/HorizontalMultiLevelHierarchy"/>
    <dgm:cxn modelId="{0F57B304-8DBA-480F-ABE1-D82A3139263E}" type="presParOf" srcId="{0E6D202D-4D82-4F39-9AA4-50F7703505C6}" destId="{C545697D-223F-471C-9224-3DE0F77B2A5C}" srcOrd="0" destOrd="0" presId="urn:microsoft.com/office/officeart/2008/layout/HorizontalMultiLevelHierarchy"/>
    <dgm:cxn modelId="{26D92D47-F534-4CD2-AF8E-0CDDC9E12FB7}" type="presParOf" srcId="{0E6D202D-4D82-4F39-9AA4-50F7703505C6}" destId="{0469916B-F6F2-4A25-86B9-0D5E9889BBEE}" srcOrd="1" destOrd="0" presId="urn:microsoft.com/office/officeart/2008/layout/HorizontalMultiLevelHierarchy"/>
    <dgm:cxn modelId="{A3E11194-6D74-421B-81A4-3645B09DE59D}" type="presParOf" srcId="{2CDD8267-704A-4006-AC02-796512361F48}" destId="{CE125AC5-F56B-4AAB-B667-8C50F79DA271}" srcOrd="10" destOrd="0" presId="urn:microsoft.com/office/officeart/2008/layout/HorizontalMultiLevelHierarchy"/>
    <dgm:cxn modelId="{0F5A0F1C-E7D3-4FCD-BA8F-924490EEAB68}" type="presParOf" srcId="{CE125AC5-F56B-4AAB-B667-8C50F79DA271}" destId="{3DBB02DF-528F-4EE1-A5B8-C37408E1E382}" srcOrd="0" destOrd="0" presId="urn:microsoft.com/office/officeart/2008/layout/HorizontalMultiLevelHierarchy"/>
    <dgm:cxn modelId="{DE9B3752-ED99-43B8-9AB0-E74A93F8DF4C}" type="presParOf" srcId="{2CDD8267-704A-4006-AC02-796512361F48}" destId="{DF428CFA-6D6C-46AA-B559-8B4BEF7B19D9}" srcOrd="11" destOrd="0" presId="urn:microsoft.com/office/officeart/2008/layout/HorizontalMultiLevelHierarchy"/>
    <dgm:cxn modelId="{30E359E6-877E-4A9C-BCE0-66BE4D2EEF50}" type="presParOf" srcId="{DF428CFA-6D6C-46AA-B559-8B4BEF7B19D9}" destId="{35B60384-E58A-4393-B0FE-59DF8AAA098F}" srcOrd="0" destOrd="0" presId="urn:microsoft.com/office/officeart/2008/layout/HorizontalMultiLevelHierarchy"/>
    <dgm:cxn modelId="{CCC0F346-1ACB-472B-B055-0A9A518B1409}" type="presParOf" srcId="{DF428CFA-6D6C-46AA-B559-8B4BEF7B19D9}" destId="{DD64019A-313A-4A8A-BBBB-ACD768C0033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9076A-EAD4-4C77-9C5E-FE843CC8FA83}">
      <dsp:nvSpPr>
        <dsp:cNvPr id="0" name=""/>
        <dsp:cNvSpPr/>
      </dsp:nvSpPr>
      <dsp:spPr>
        <a:xfrm>
          <a:off x="3456" y="1438890"/>
          <a:ext cx="1511464" cy="949388"/>
        </a:xfrm>
        <a:prstGeom prst="roundRect">
          <a:avLst>
            <a:gd name="adj" fmla="val 10000"/>
          </a:avLst>
        </a:prstGeom>
        <a:solidFill>
          <a:srgbClr val="208B9C"/>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Quadrant Location</a:t>
          </a:r>
          <a:endParaRPr lang="en-US" sz="1800" kern="1200" dirty="0"/>
        </a:p>
      </dsp:txBody>
      <dsp:txXfrm>
        <a:off x="31263" y="1466697"/>
        <a:ext cx="1455850" cy="893774"/>
      </dsp:txXfrm>
    </dsp:sp>
    <dsp:sp modelId="{EA5A3611-F223-4DA1-8A9C-C2DADBC75BE3}">
      <dsp:nvSpPr>
        <dsp:cNvPr id="0" name=""/>
        <dsp:cNvSpPr/>
      </dsp:nvSpPr>
      <dsp:spPr>
        <a:xfrm>
          <a:off x="1666067" y="1726162"/>
          <a:ext cx="320430" cy="37484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1666067" y="1801131"/>
        <a:ext cx="224301" cy="224905"/>
      </dsp:txXfrm>
    </dsp:sp>
    <dsp:sp modelId="{1131E89A-D1D7-499E-8915-0EAE563CACFB}">
      <dsp:nvSpPr>
        <dsp:cNvPr id="0" name=""/>
        <dsp:cNvSpPr/>
      </dsp:nvSpPr>
      <dsp:spPr>
        <a:xfrm>
          <a:off x="2119507" y="1438890"/>
          <a:ext cx="1511464" cy="949388"/>
        </a:xfrm>
        <a:prstGeom prst="roundRect">
          <a:avLst>
            <a:gd name="adj" fmla="val 10000"/>
          </a:avLst>
        </a:prstGeom>
        <a:solidFill>
          <a:schemeClr val="accent3">
            <a:lumMod val="75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Size of Location Quotient</a:t>
          </a:r>
          <a:endParaRPr lang="en-US" sz="1800" kern="1200" dirty="0"/>
        </a:p>
      </dsp:txBody>
      <dsp:txXfrm>
        <a:off x="2147314" y="1466697"/>
        <a:ext cx="1455850" cy="893774"/>
      </dsp:txXfrm>
    </dsp:sp>
    <dsp:sp modelId="{CE069CE7-91B2-4229-936E-674BCB8BCE11}">
      <dsp:nvSpPr>
        <dsp:cNvPr id="0" name=""/>
        <dsp:cNvSpPr/>
      </dsp:nvSpPr>
      <dsp:spPr>
        <a:xfrm>
          <a:off x="3782118" y="1726162"/>
          <a:ext cx="320430" cy="37484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3782118" y="1801131"/>
        <a:ext cx="224301" cy="224905"/>
      </dsp:txXfrm>
    </dsp:sp>
    <dsp:sp modelId="{D9D94487-74C8-42C2-88D5-7EC856D71D37}">
      <dsp:nvSpPr>
        <dsp:cNvPr id="0" name=""/>
        <dsp:cNvSpPr/>
      </dsp:nvSpPr>
      <dsp:spPr>
        <a:xfrm>
          <a:off x="4235557" y="1438890"/>
          <a:ext cx="1511464" cy="949388"/>
        </a:xfrm>
        <a:prstGeom prst="roundRect">
          <a:avLst>
            <a:gd name="adj" fmla="val 10000"/>
          </a:avLst>
        </a:prstGeom>
        <a:solidFill>
          <a:schemeClr val="bg1">
            <a:lumMod val="50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Percentage Change in Last 5 Years</a:t>
          </a:r>
          <a:endParaRPr lang="en-US" sz="1800" kern="1200" dirty="0"/>
        </a:p>
      </dsp:txBody>
      <dsp:txXfrm>
        <a:off x="4263364" y="1466697"/>
        <a:ext cx="1455850" cy="893774"/>
      </dsp:txXfrm>
    </dsp:sp>
    <dsp:sp modelId="{E2DBF779-8506-435B-9B40-0CFCC8FF4038}">
      <dsp:nvSpPr>
        <dsp:cNvPr id="0" name=""/>
        <dsp:cNvSpPr/>
      </dsp:nvSpPr>
      <dsp:spPr>
        <a:xfrm>
          <a:off x="5898168" y="1726162"/>
          <a:ext cx="320430" cy="374843"/>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5898168" y="1801131"/>
        <a:ext cx="224301" cy="224905"/>
      </dsp:txXfrm>
    </dsp:sp>
    <dsp:sp modelId="{3C8C639E-26CF-4F8D-BC71-025ED8928179}">
      <dsp:nvSpPr>
        <dsp:cNvPr id="0" name=""/>
        <dsp:cNvSpPr/>
      </dsp:nvSpPr>
      <dsp:spPr>
        <a:xfrm>
          <a:off x="6351607" y="1438890"/>
          <a:ext cx="1511464" cy="949388"/>
        </a:xfrm>
        <a:prstGeom prst="roundRect">
          <a:avLst>
            <a:gd name="adj" fmla="val 10000"/>
          </a:avLst>
        </a:prstGeom>
        <a:solidFill>
          <a:srgbClr val="990000"/>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Number of Employees</a:t>
          </a:r>
          <a:endParaRPr lang="en-US" sz="1800" kern="1200" dirty="0"/>
        </a:p>
      </dsp:txBody>
      <dsp:txXfrm>
        <a:off x="6379414" y="1466697"/>
        <a:ext cx="1455850" cy="893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25AC5-F56B-4AAB-B667-8C50F79DA271}">
      <dsp:nvSpPr>
        <dsp:cNvPr id="0" name=""/>
        <dsp:cNvSpPr/>
      </dsp:nvSpPr>
      <dsp:spPr>
        <a:xfrm>
          <a:off x="1770512" y="2032000"/>
          <a:ext cx="367177" cy="1749129"/>
        </a:xfrm>
        <a:custGeom>
          <a:avLst/>
          <a:gdLst/>
          <a:ahLst/>
          <a:cxnLst/>
          <a:rect l="0" t="0" r="0" b="0"/>
          <a:pathLst>
            <a:path>
              <a:moveTo>
                <a:pt x="0" y="0"/>
              </a:moveTo>
              <a:lnTo>
                <a:pt x="183588" y="0"/>
              </a:lnTo>
              <a:lnTo>
                <a:pt x="183588" y="1749129"/>
              </a:lnTo>
              <a:lnTo>
                <a:pt x="367177" y="17491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1909419" y="2861883"/>
        <a:ext cx="89362" cy="89362"/>
      </dsp:txXfrm>
    </dsp:sp>
    <dsp:sp modelId="{4DAB5FFC-E3EC-4002-8359-910693E2F8BB}">
      <dsp:nvSpPr>
        <dsp:cNvPr id="0" name=""/>
        <dsp:cNvSpPr/>
      </dsp:nvSpPr>
      <dsp:spPr>
        <a:xfrm>
          <a:off x="1770512" y="2032000"/>
          <a:ext cx="367177" cy="1049477"/>
        </a:xfrm>
        <a:custGeom>
          <a:avLst/>
          <a:gdLst/>
          <a:ahLst/>
          <a:cxnLst/>
          <a:rect l="0" t="0" r="0" b="0"/>
          <a:pathLst>
            <a:path>
              <a:moveTo>
                <a:pt x="0" y="0"/>
              </a:moveTo>
              <a:lnTo>
                <a:pt x="183588" y="0"/>
              </a:lnTo>
              <a:lnTo>
                <a:pt x="183588" y="1049477"/>
              </a:lnTo>
              <a:lnTo>
                <a:pt x="367177" y="10494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26304" y="2528942"/>
        <a:ext cx="55592" cy="55592"/>
      </dsp:txXfrm>
    </dsp:sp>
    <dsp:sp modelId="{2135BEE9-7A95-4138-9730-A3589A78F114}">
      <dsp:nvSpPr>
        <dsp:cNvPr id="0" name=""/>
        <dsp:cNvSpPr/>
      </dsp:nvSpPr>
      <dsp:spPr>
        <a:xfrm>
          <a:off x="1770512" y="2032000"/>
          <a:ext cx="367177" cy="349825"/>
        </a:xfrm>
        <a:custGeom>
          <a:avLst/>
          <a:gdLst/>
          <a:ahLst/>
          <a:cxnLst/>
          <a:rect l="0" t="0" r="0" b="0"/>
          <a:pathLst>
            <a:path>
              <a:moveTo>
                <a:pt x="0" y="0"/>
              </a:moveTo>
              <a:lnTo>
                <a:pt x="183588" y="0"/>
              </a:lnTo>
              <a:lnTo>
                <a:pt x="183588" y="349825"/>
              </a:lnTo>
              <a:lnTo>
                <a:pt x="367177" y="3498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41422" y="2194234"/>
        <a:ext cx="25357" cy="25357"/>
      </dsp:txXfrm>
    </dsp:sp>
    <dsp:sp modelId="{EC59C7B8-0886-4634-9EA3-E9B2F6254BC4}">
      <dsp:nvSpPr>
        <dsp:cNvPr id="0" name=""/>
        <dsp:cNvSpPr/>
      </dsp:nvSpPr>
      <dsp:spPr>
        <a:xfrm>
          <a:off x="1770512" y="1682174"/>
          <a:ext cx="367177" cy="349825"/>
        </a:xfrm>
        <a:custGeom>
          <a:avLst/>
          <a:gdLst/>
          <a:ahLst/>
          <a:cxnLst/>
          <a:rect l="0" t="0" r="0" b="0"/>
          <a:pathLst>
            <a:path>
              <a:moveTo>
                <a:pt x="0" y="349825"/>
              </a:moveTo>
              <a:lnTo>
                <a:pt x="183588" y="349825"/>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41422" y="1844408"/>
        <a:ext cx="25357" cy="25357"/>
      </dsp:txXfrm>
    </dsp:sp>
    <dsp:sp modelId="{C777912D-22F4-45A3-A220-9333712039E7}">
      <dsp:nvSpPr>
        <dsp:cNvPr id="0" name=""/>
        <dsp:cNvSpPr/>
      </dsp:nvSpPr>
      <dsp:spPr>
        <a:xfrm>
          <a:off x="1770512" y="982522"/>
          <a:ext cx="367177" cy="1049477"/>
        </a:xfrm>
        <a:custGeom>
          <a:avLst/>
          <a:gdLst/>
          <a:ahLst/>
          <a:cxnLst/>
          <a:rect l="0" t="0" r="0" b="0"/>
          <a:pathLst>
            <a:path>
              <a:moveTo>
                <a:pt x="0" y="1049477"/>
              </a:moveTo>
              <a:lnTo>
                <a:pt x="183588" y="1049477"/>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26304" y="1479464"/>
        <a:ext cx="55592" cy="55592"/>
      </dsp:txXfrm>
    </dsp:sp>
    <dsp:sp modelId="{5654203D-44D7-4B8E-A23D-ED90B4A8E546}">
      <dsp:nvSpPr>
        <dsp:cNvPr id="0" name=""/>
        <dsp:cNvSpPr/>
      </dsp:nvSpPr>
      <dsp:spPr>
        <a:xfrm>
          <a:off x="1770512" y="282870"/>
          <a:ext cx="367177" cy="1749129"/>
        </a:xfrm>
        <a:custGeom>
          <a:avLst/>
          <a:gdLst/>
          <a:ahLst/>
          <a:cxnLst/>
          <a:rect l="0" t="0" r="0" b="0"/>
          <a:pathLst>
            <a:path>
              <a:moveTo>
                <a:pt x="0" y="1749129"/>
              </a:moveTo>
              <a:lnTo>
                <a:pt x="183588" y="1749129"/>
              </a:lnTo>
              <a:lnTo>
                <a:pt x="183588" y="0"/>
              </a:lnTo>
              <a:lnTo>
                <a:pt x="36717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1909419" y="1112754"/>
        <a:ext cx="89362" cy="89362"/>
      </dsp:txXfrm>
    </dsp:sp>
    <dsp:sp modelId="{CEDE8A1D-3573-47AD-A693-366F0CBB4871}">
      <dsp:nvSpPr>
        <dsp:cNvPr id="0" name=""/>
        <dsp:cNvSpPr/>
      </dsp:nvSpPr>
      <dsp:spPr>
        <a:xfrm rot="16200000">
          <a:off x="-34825" y="1699612"/>
          <a:ext cx="2945901" cy="664775"/>
        </a:xfrm>
        <a:prstGeom prst="rect">
          <a:avLst/>
        </a:prstGeom>
        <a:solidFill>
          <a:srgbClr val="208B9C"/>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Manufacturing                     Super-Cluster</a:t>
          </a:r>
          <a:endParaRPr lang="en-US" sz="2000" kern="1200" dirty="0"/>
        </a:p>
      </dsp:txBody>
      <dsp:txXfrm>
        <a:off x="-34825" y="1699612"/>
        <a:ext cx="2945901" cy="664775"/>
      </dsp:txXfrm>
    </dsp:sp>
    <dsp:sp modelId="{7C45F98C-68D2-4B49-B12D-B15558879C13}">
      <dsp:nvSpPr>
        <dsp:cNvPr id="0" name=""/>
        <dsp:cNvSpPr/>
      </dsp:nvSpPr>
      <dsp:spPr>
        <a:xfrm>
          <a:off x="2137689" y="3010"/>
          <a:ext cx="4663443" cy="559721"/>
        </a:xfrm>
        <a:prstGeom prst="rect">
          <a:avLst/>
        </a:prstGeom>
        <a:solidFill>
          <a:schemeClr val="accent3">
            <a:lumMod val="75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Computer &amp; Electronic Product Manufacturing </a:t>
          </a:r>
          <a:endParaRPr lang="en-US" sz="1400" kern="1200" dirty="0"/>
        </a:p>
      </dsp:txBody>
      <dsp:txXfrm>
        <a:off x="2137689" y="3010"/>
        <a:ext cx="4663443" cy="559721"/>
      </dsp:txXfrm>
    </dsp:sp>
    <dsp:sp modelId="{227756B0-66CF-4BAD-A08A-7C9293CFF0AE}">
      <dsp:nvSpPr>
        <dsp:cNvPr id="0" name=""/>
        <dsp:cNvSpPr/>
      </dsp:nvSpPr>
      <dsp:spPr>
        <a:xfrm>
          <a:off x="2137689" y="702661"/>
          <a:ext cx="4663443" cy="559721"/>
        </a:xfrm>
        <a:prstGeom prst="rect">
          <a:avLst/>
        </a:prstGeom>
        <a:solidFill>
          <a:schemeClr val="accent3">
            <a:lumMod val="75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Electric Equipment, Appliances &amp; Component Manufacturing </a:t>
          </a:r>
          <a:endParaRPr lang="en-US" sz="1400" kern="1200" dirty="0"/>
        </a:p>
      </dsp:txBody>
      <dsp:txXfrm>
        <a:off x="2137689" y="702661"/>
        <a:ext cx="4663443" cy="559721"/>
      </dsp:txXfrm>
    </dsp:sp>
    <dsp:sp modelId="{9D11D098-B8EC-4F5C-A5DB-DBC9936F4C15}">
      <dsp:nvSpPr>
        <dsp:cNvPr id="0" name=""/>
        <dsp:cNvSpPr/>
      </dsp:nvSpPr>
      <dsp:spPr>
        <a:xfrm>
          <a:off x="2137689" y="1402313"/>
          <a:ext cx="4663443" cy="559721"/>
        </a:xfrm>
        <a:prstGeom prst="rect">
          <a:avLst/>
        </a:prstGeom>
        <a:solidFill>
          <a:schemeClr val="accent3">
            <a:lumMod val="75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Fabricated Metal Product Manufacturing</a:t>
          </a:r>
          <a:endParaRPr lang="en-US" sz="1400" kern="1200" dirty="0"/>
        </a:p>
      </dsp:txBody>
      <dsp:txXfrm>
        <a:off x="2137689" y="1402313"/>
        <a:ext cx="4663443" cy="559721"/>
      </dsp:txXfrm>
    </dsp:sp>
    <dsp:sp modelId="{717C0D5C-F3A6-40A7-8E83-DD92C2406620}">
      <dsp:nvSpPr>
        <dsp:cNvPr id="0" name=""/>
        <dsp:cNvSpPr/>
      </dsp:nvSpPr>
      <dsp:spPr>
        <a:xfrm>
          <a:off x="2137689" y="2101965"/>
          <a:ext cx="4663443" cy="559721"/>
        </a:xfrm>
        <a:prstGeom prst="rect">
          <a:avLst/>
        </a:prstGeom>
        <a:solidFill>
          <a:schemeClr val="accent3">
            <a:lumMod val="75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Machinery Manufacturing</a:t>
          </a:r>
          <a:endParaRPr lang="en-US" sz="1400" kern="1200" dirty="0"/>
        </a:p>
      </dsp:txBody>
      <dsp:txXfrm>
        <a:off x="2137689" y="2101965"/>
        <a:ext cx="4663443" cy="559721"/>
      </dsp:txXfrm>
    </dsp:sp>
    <dsp:sp modelId="{C545697D-223F-471C-9224-3DE0F77B2A5C}">
      <dsp:nvSpPr>
        <dsp:cNvPr id="0" name=""/>
        <dsp:cNvSpPr/>
      </dsp:nvSpPr>
      <dsp:spPr>
        <a:xfrm>
          <a:off x="2137689" y="2801616"/>
          <a:ext cx="4663443" cy="559721"/>
        </a:xfrm>
        <a:prstGeom prst="rect">
          <a:avLst/>
        </a:prstGeom>
        <a:solidFill>
          <a:schemeClr val="accent3">
            <a:lumMod val="75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Primary Metal Manufacturing</a:t>
          </a:r>
          <a:endParaRPr lang="en-US" sz="1400" kern="1200" dirty="0"/>
        </a:p>
      </dsp:txBody>
      <dsp:txXfrm>
        <a:off x="2137689" y="2801616"/>
        <a:ext cx="4663443" cy="559721"/>
      </dsp:txXfrm>
    </dsp:sp>
    <dsp:sp modelId="{35B60384-E58A-4393-B0FE-59DF8AAA098F}">
      <dsp:nvSpPr>
        <dsp:cNvPr id="0" name=""/>
        <dsp:cNvSpPr/>
      </dsp:nvSpPr>
      <dsp:spPr>
        <a:xfrm>
          <a:off x="2137689" y="3501268"/>
          <a:ext cx="4663443" cy="559721"/>
        </a:xfrm>
        <a:prstGeom prst="rect">
          <a:avLst/>
        </a:prstGeom>
        <a:solidFill>
          <a:schemeClr val="accent3">
            <a:lumMod val="75000"/>
          </a:schemeClr>
        </a:solidFill>
        <a:ln>
          <a:noFill/>
        </a:ln>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Transportation Equipment Manufacturing </a:t>
          </a:r>
          <a:endParaRPr lang="en-US" sz="1400" kern="1200" dirty="0"/>
        </a:p>
      </dsp:txBody>
      <dsp:txXfrm>
        <a:off x="2137689" y="3501268"/>
        <a:ext cx="4663443" cy="55972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0.34115</cdr:x>
      <cdr:y>0.58257</cdr:y>
    </cdr:from>
    <cdr:to>
      <cdr:x>0.34514</cdr:x>
      <cdr:y>0.71411</cdr:y>
    </cdr:to>
    <cdr:cxnSp macro="">
      <cdr:nvCxnSpPr>
        <cdr:cNvPr id="30" name="Elbow Connector 29"/>
        <cdr:cNvCxnSpPr/>
      </cdr:nvCxnSpPr>
      <cdr:spPr>
        <a:xfrm xmlns:a="http://schemas.openxmlformats.org/drawingml/2006/main" rot="16200000" flipV="1">
          <a:off x="2538000" y="2879663"/>
          <a:ext cx="587593" cy="32906"/>
        </a:xfrm>
        <a:prstGeom xmlns:a="http://schemas.openxmlformats.org/drawingml/2006/main" prst="bentConnector3">
          <a:avLst>
            <a:gd name="adj1" fmla="val 100252"/>
          </a:avLst>
        </a:prstGeom>
        <a:ln xmlns:a="http://schemas.openxmlformats.org/drawingml/2006/main" w="63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0.32866</cdr:x>
      <cdr:y>0.75715</cdr:y>
    </cdr:from>
    <cdr:to>
      <cdr:x>0.32866</cdr:x>
      <cdr:y>0.84697</cdr:y>
    </cdr:to>
    <cdr:cxnSp macro="">
      <cdr:nvCxnSpPr>
        <cdr:cNvPr id="15" name="Straight Connector 14"/>
        <cdr:cNvCxnSpPr/>
      </cdr:nvCxnSpPr>
      <cdr:spPr>
        <a:xfrm xmlns:a="http://schemas.openxmlformats.org/drawingml/2006/main">
          <a:off x="2712237" y="3382170"/>
          <a:ext cx="0" cy="401249"/>
        </a:xfrm>
        <a:prstGeom xmlns:a="http://schemas.openxmlformats.org/drawingml/2006/main" prst="line">
          <a:avLst/>
        </a:prstGeom>
        <a:ln xmlns:a="http://schemas.openxmlformats.org/drawingml/2006/main" w="63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0.26216</cdr:x>
      <cdr:y>0.791</cdr:y>
    </cdr:from>
    <cdr:to>
      <cdr:x>0.27457</cdr:x>
      <cdr:y>0.81854</cdr:y>
    </cdr:to>
    <cdr:cxnSp macro="">
      <cdr:nvCxnSpPr>
        <cdr:cNvPr id="26" name="Elbow Connector 25"/>
        <cdr:cNvCxnSpPr/>
      </cdr:nvCxnSpPr>
      <cdr:spPr>
        <a:xfrm xmlns:a="http://schemas.openxmlformats.org/drawingml/2006/main" rot="5400000" flipH="1" flipV="1">
          <a:off x="2153134" y="3543707"/>
          <a:ext cx="123033" cy="102395"/>
        </a:xfrm>
        <a:prstGeom xmlns:a="http://schemas.openxmlformats.org/drawingml/2006/main" prst="bentConnector3">
          <a:avLst>
            <a:gd name="adj1" fmla="val 1614"/>
          </a:avLst>
        </a:prstGeom>
        <a:ln xmlns:a="http://schemas.openxmlformats.org/drawingml/2006/main" w="63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0.51485</cdr:x>
      <cdr:y>0.52778</cdr:y>
    </cdr:from>
    <cdr:to>
      <cdr:x>0.51485</cdr:x>
      <cdr:y>0.69372</cdr:y>
    </cdr:to>
    <cdr:cxnSp macro="">
      <cdr:nvCxnSpPr>
        <cdr:cNvPr id="19" name="Straight Connector 18"/>
        <cdr:cNvCxnSpPr/>
      </cdr:nvCxnSpPr>
      <cdr:spPr>
        <a:xfrm xmlns:a="http://schemas.openxmlformats.org/drawingml/2006/main">
          <a:off x="4491275" y="2575111"/>
          <a:ext cx="0" cy="809645"/>
        </a:xfrm>
        <a:prstGeom xmlns:a="http://schemas.openxmlformats.org/drawingml/2006/main" prst="line">
          <a:avLst/>
        </a:prstGeom>
        <a:ln xmlns:a="http://schemas.openxmlformats.org/drawingml/2006/main" w="63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0.44314</cdr:x>
      <cdr:y>0.76595</cdr:y>
    </cdr:from>
    <cdr:to>
      <cdr:x>0.45297</cdr:x>
      <cdr:y>0.89089</cdr:y>
    </cdr:to>
    <cdr:cxnSp macro="">
      <cdr:nvCxnSpPr>
        <cdr:cNvPr id="25" name="Elbow Connector 24"/>
        <cdr:cNvCxnSpPr/>
      </cdr:nvCxnSpPr>
      <cdr:spPr>
        <a:xfrm xmlns:a="http://schemas.openxmlformats.org/drawingml/2006/main" rot="16200000" flipV="1">
          <a:off x="3603829" y="3999085"/>
          <a:ext cx="609595" cy="85752"/>
        </a:xfrm>
        <a:prstGeom xmlns:a="http://schemas.openxmlformats.org/drawingml/2006/main" prst="bentConnector3">
          <a:avLst>
            <a:gd name="adj1" fmla="val 1"/>
          </a:avLst>
        </a:prstGeom>
        <a:ln xmlns:a="http://schemas.openxmlformats.org/drawingml/2006/main" w="63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0.16021</cdr:x>
      <cdr:y>0.61899</cdr:y>
    </cdr:from>
    <cdr:to>
      <cdr:x>0.17344</cdr:x>
      <cdr:y>0.78619</cdr:y>
    </cdr:to>
    <cdr:cxnSp macro="">
      <cdr:nvCxnSpPr>
        <cdr:cNvPr id="5" name="Elbow Connector 4"/>
        <cdr:cNvCxnSpPr/>
      </cdr:nvCxnSpPr>
      <cdr:spPr>
        <a:xfrm xmlns:a="http://schemas.openxmlformats.org/drawingml/2006/main" rot="16200000" flipV="1">
          <a:off x="1002322" y="3087752"/>
          <a:ext cx="747802" cy="109141"/>
        </a:xfrm>
        <a:prstGeom xmlns:a="http://schemas.openxmlformats.org/drawingml/2006/main" prst="bentConnector3">
          <a:avLst>
            <a:gd name="adj1" fmla="val 0"/>
          </a:avLst>
        </a:prstGeom>
        <a:ln xmlns:a="http://schemas.openxmlformats.org/drawingml/2006/main" w="63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0.17958</cdr:x>
      <cdr:y>0.6353</cdr:y>
    </cdr:from>
    <cdr:to>
      <cdr:x>0.17958</cdr:x>
      <cdr:y>0.71634</cdr:y>
    </cdr:to>
    <cdr:cxnSp macro="">
      <cdr:nvCxnSpPr>
        <cdr:cNvPr id="6" name="Straight Connector 5"/>
        <cdr:cNvCxnSpPr/>
      </cdr:nvCxnSpPr>
      <cdr:spPr>
        <a:xfrm xmlns:a="http://schemas.openxmlformats.org/drawingml/2006/main">
          <a:off x="1481443" y="2841370"/>
          <a:ext cx="0" cy="362465"/>
        </a:xfrm>
        <a:prstGeom xmlns:a="http://schemas.openxmlformats.org/drawingml/2006/main" prst="line">
          <a:avLst/>
        </a:prstGeom>
        <a:ln xmlns:a="http://schemas.openxmlformats.org/drawingml/2006/main" w="6350">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8461EC74-5DF9-4323-9FF8-1DD22C67C9D7}" type="datetimeFigureOut">
              <a:rPr lang="en-US"/>
              <a:pPr>
                <a:defRPr/>
              </a:pPr>
              <a:t>6/6/2017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ACA58F11-F498-4500-A079-3BDA31611F0E}" type="slidenum">
              <a:rPr lang="en-US"/>
              <a:pPr>
                <a:defRPr/>
              </a:pPr>
              <a:t>‹#›</a:t>
            </a:fld>
            <a:endParaRPr lang="en-US" dirty="0"/>
          </a:p>
        </p:txBody>
      </p:sp>
    </p:spTree>
    <p:extLst>
      <p:ext uri="{BB962C8B-B14F-4D97-AF65-F5344CB8AC3E}">
        <p14:creationId xmlns:p14="http://schemas.microsoft.com/office/powerpoint/2010/main" val="2264372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0F8E38F-FF86-4871-9F34-08A5AE739512}" type="slidenum">
              <a:rPr lang="en-US" altLang="en-US" smtClean="0"/>
              <a:pPr fontAlgn="base">
                <a:spcBef>
                  <a:spcPct val="0"/>
                </a:spcBef>
                <a:spcAft>
                  <a:spcPct val="0"/>
                </a:spcAft>
              </a:pPr>
              <a:t>1</a:t>
            </a:fld>
            <a:endParaRPr lang="en-US" altLang="en-US" dirty="0" smtClean="0"/>
          </a:p>
        </p:txBody>
      </p:sp>
    </p:spTree>
    <p:extLst>
      <p:ext uri="{BB962C8B-B14F-4D97-AF65-F5344CB8AC3E}">
        <p14:creationId xmlns:p14="http://schemas.microsoft.com/office/powerpoint/2010/main" val="200497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smtClean="0"/>
              <a:t>Table: Excel 2-2</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8E380B4-CDAF-4867-8B58-102032346611}" type="slidenum">
              <a:rPr lang="en-US" altLang="en-US" smtClean="0"/>
              <a:pPr fontAlgn="base">
                <a:spcBef>
                  <a:spcPct val="0"/>
                </a:spcBef>
                <a:spcAft>
                  <a:spcPct val="0"/>
                </a:spcAft>
              </a:pPr>
              <a:t>11</a:t>
            </a:fld>
            <a:endParaRPr lang="en-US" altLang="en-US" dirty="0" smtClean="0"/>
          </a:p>
        </p:txBody>
      </p:sp>
    </p:spTree>
    <p:extLst>
      <p:ext uri="{BB962C8B-B14F-4D97-AF65-F5344CB8AC3E}">
        <p14:creationId xmlns:p14="http://schemas.microsoft.com/office/powerpoint/2010/main" val="1615345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55FEF0-BC7C-4A81-B462-20DA81AD78FC}" type="slidenum">
              <a:rPr lang="en-US" altLang="en-US" smtClean="0"/>
              <a:pPr fontAlgn="base">
                <a:spcBef>
                  <a:spcPct val="0"/>
                </a:spcBef>
                <a:spcAft>
                  <a:spcPct val="0"/>
                </a:spcAft>
              </a:pPr>
              <a:t>12</a:t>
            </a:fld>
            <a:endParaRPr lang="en-US" altLang="en-US" dirty="0" smtClean="0"/>
          </a:p>
        </p:txBody>
      </p:sp>
    </p:spTree>
    <p:extLst>
      <p:ext uri="{BB962C8B-B14F-4D97-AF65-F5344CB8AC3E}">
        <p14:creationId xmlns:p14="http://schemas.microsoft.com/office/powerpoint/2010/main" val="2449124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dirty="0" smtClean="0"/>
              <a:t>Goal:  To provide a list of the clusters used in the data</a:t>
            </a:r>
          </a:p>
          <a:p>
            <a:pPr fontAlgn="auto">
              <a:spcBef>
                <a:spcPts val="0"/>
              </a:spcBef>
              <a:spcAft>
                <a:spcPts val="0"/>
              </a:spcAft>
              <a:defRPr/>
            </a:pPr>
            <a:endParaRPr lang="en-US" dirty="0" smtClean="0"/>
          </a:p>
          <a:p>
            <a:pPr fontAlgn="auto">
              <a:spcBef>
                <a:spcPts val="0"/>
              </a:spcBef>
              <a:spcAft>
                <a:spcPts val="0"/>
              </a:spcAft>
              <a:defRPr/>
            </a:pPr>
            <a:r>
              <a:rPr lang="en-US" dirty="0" smtClean="0"/>
              <a:t>This slide lists the overarching clusters used in the data.  These are not mutually exclusive.</a:t>
            </a:r>
          </a:p>
          <a:p>
            <a:pPr fontAlgn="auto">
              <a:spcBef>
                <a:spcPts val="0"/>
              </a:spcBef>
              <a:spcAft>
                <a:spcPts val="0"/>
              </a:spcAft>
              <a:defRPr/>
            </a:pPr>
            <a:endParaRPr lang="en-US" dirty="0" smtClean="0"/>
          </a:p>
          <a:p>
            <a:pPr fontAlgn="auto">
              <a:spcBef>
                <a:spcPts val="0"/>
              </a:spcBef>
              <a:spcAft>
                <a:spcPts val="0"/>
              </a:spcAft>
              <a:defRPr/>
            </a:pPr>
            <a:r>
              <a:rPr lang="en-US" dirty="0" smtClean="0"/>
              <a:t>Note that the Manufacturing Super-cluster contains the following:</a:t>
            </a:r>
          </a:p>
          <a:p>
            <a:pPr marL="171450" indent="-171450" fontAlgn="auto">
              <a:spcBef>
                <a:spcPts val="0"/>
              </a:spcBef>
              <a:spcAft>
                <a:spcPts val="0"/>
              </a:spcAft>
              <a:buFont typeface="Arial" panose="020B0604020202020204" pitchFamily="34" charset="0"/>
              <a:buChar char="•"/>
              <a:defRPr/>
            </a:pPr>
            <a:r>
              <a:rPr lang="en-US" dirty="0" smtClean="0"/>
              <a:t>Primary Metals</a:t>
            </a:r>
          </a:p>
          <a:p>
            <a:pPr marL="171450" indent="-171450" fontAlgn="auto">
              <a:spcBef>
                <a:spcPts val="0"/>
              </a:spcBef>
              <a:spcAft>
                <a:spcPts val="0"/>
              </a:spcAft>
              <a:buFont typeface="Arial" panose="020B0604020202020204" pitchFamily="34" charset="0"/>
              <a:buChar char="•"/>
              <a:defRPr/>
            </a:pPr>
            <a:r>
              <a:rPr lang="en-US" dirty="0" smtClean="0"/>
              <a:t>Fabricated Metal Products</a:t>
            </a:r>
          </a:p>
          <a:p>
            <a:pPr marL="171450" indent="-171450" fontAlgn="auto">
              <a:spcBef>
                <a:spcPts val="0"/>
              </a:spcBef>
              <a:spcAft>
                <a:spcPts val="0"/>
              </a:spcAft>
              <a:buFont typeface="Arial" panose="020B0604020202020204" pitchFamily="34" charset="0"/>
              <a:buChar char="•"/>
              <a:defRPr/>
            </a:pPr>
            <a:r>
              <a:rPr lang="en-US" dirty="0" smtClean="0"/>
              <a:t>Machinery</a:t>
            </a:r>
          </a:p>
          <a:p>
            <a:pPr marL="171450" indent="-171450" fontAlgn="auto">
              <a:spcBef>
                <a:spcPts val="0"/>
              </a:spcBef>
              <a:spcAft>
                <a:spcPts val="0"/>
              </a:spcAft>
              <a:buFont typeface="Arial" panose="020B0604020202020204" pitchFamily="34" charset="0"/>
              <a:buChar char="•"/>
              <a:defRPr/>
            </a:pPr>
            <a:r>
              <a:rPr lang="en-US" dirty="0" smtClean="0"/>
              <a:t>Computer and Electronic Products</a:t>
            </a:r>
          </a:p>
          <a:p>
            <a:pPr marL="171450" indent="-171450" fontAlgn="auto">
              <a:spcBef>
                <a:spcPts val="0"/>
              </a:spcBef>
              <a:spcAft>
                <a:spcPts val="0"/>
              </a:spcAft>
              <a:buFont typeface="Arial" panose="020B0604020202020204" pitchFamily="34" charset="0"/>
              <a:buChar char="•"/>
              <a:defRPr/>
            </a:pPr>
            <a:r>
              <a:rPr lang="en-US" dirty="0" smtClean="0"/>
              <a:t>Electrical Equipment, Appliance and Components</a:t>
            </a:r>
          </a:p>
          <a:p>
            <a:pPr marL="171450" indent="-171450" fontAlgn="auto">
              <a:spcBef>
                <a:spcPts val="0"/>
              </a:spcBef>
              <a:spcAft>
                <a:spcPts val="0"/>
              </a:spcAft>
              <a:buFont typeface="Arial" panose="020B0604020202020204" pitchFamily="34" charset="0"/>
              <a:buChar char="•"/>
              <a:defRPr/>
            </a:pPr>
            <a:r>
              <a:rPr lang="en-US" dirty="0" smtClean="0"/>
              <a:t>Transportation Equipment</a:t>
            </a:r>
          </a:p>
          <a:p>
            <a:pPr fontAlgn="auto">
              <a:spcBef>
                <a:spcPts val="0"/>
              </a:spcBef>
              <a:spcAft>
                <a:spcPts val="0"/>
              </a:spcAft>
              <a:defRPr/>
            </a:pPr>
            <a:endParaRPr lang="en-US" dirty="0" smtClean="0"/>
          </a:p>
          <a:p>
            <a:pPr fontAlgn="auto">
              <a:spcBef>
                <a:spcPts val="0"/>
              </a:spcBef>
              <a:spcAft>
                <a:spcPts val="0"/>
              </a:spcAft>
              <a:defRPr/>
            </a:pPr>
            <a:r>
              <a:rPr lang="en-US" dirty="0" smtClean="0"/>
              <a:t>Time:  5 minutes</a:t>
            </a:r>
          </a:p>
          <a:p>
            <a:pPr fontAlgn="auto">
              <a:spcBef>
                <a:spcPts val="0"/>
              </a:spcBef>
              <a:spcAft>
                <a:spcPts val="0"/>
              </a:spcAft>
              <a:defRPr/>
            </a:pPr>
            <a:endParaRPr lang="en-US" dirty="0" smtClean="0"/>
          </a:p>
          <a:p>
            <a:pPr fontAlgn="auto">
              <a:spcBef>
                <a:spcPts val="0"/>
              </a:spcBef>
              <a:spcAft>
                <a:spcPts val="0"/>
              </a:spcAft>
              <a:defRPr/>
            </a:pPr>
            <a:r>
              <a:rPr lang="en-US" dirty="0" smtClean="0"/>
              <a:t>http://prodgis2.agriculture.purdue.edu/RDM/Industry_clusters.html# </a:t>
            </a:r>
          </a:p>
          <a:p>
            <a:pPr fontAlgn="auto">
              <a:spcBef>
                <a:spcPts val="0"/>
              </a:spcBef>
              <a:spcAft>
                <a:spcPts val="0"/>
              </a:spcAft>
              <a:defRPr/>
            </a:pPr>
            <a:endParaRPr lang="en-US" dirty="0"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9F37CFE-3DC3-490F-BAFE-97577BA48E49}" type="slidenum">
              <a:rPr lang="en-US" altLang="en-US" smtClean="0"/>
              <a:pPr fontAlgn="base">
                <a:spcBef>
                  <a:spcPct val="0"/>
                </a:spcBef>
                <a:spcAft>
                  <a:spcPct val="0"/>
                </a:spcAft>
              </a:pPr>
              <a:t>13</a:t>
            </a:fld>
            <a:endParaRPr lang="en-US" altLang="en-US" dirty="0" smtClean="0"/>
          </a:p>
        </p:txBody>
      </p:sp>
    </p:spTree>
    <p:extLst>
      <p:ext uri="{BB962C8B-B14F-4D97-AF65-F5344CB8AC3E}">
        <p14:creationId xmlns:p14="http://schemas.microsoft.com/office/powerpoint/2010/main" val="3910846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D2E034D-09BC-4732-A7F9-FF2DEFAFE710}" type="slidenum">
              <a:rPr lang="en-US" altLang="en-US" smtClean="0"/>
              <a:pPr fontAlgn="base">
                <a:spcBef>
                  <a:spcPct val="0"/>
                </a:spcBef>
                <a:spcAft>
                  <a:spcPct val="0"/>
                </a:spcAft>
              </a:pPr>
              <a:t>14</a:t>
            </a:fld>
            <a:endParaRPr lang="en-US" altLang="en-US" dirty="0" smtClean="0"/>
          </a:p>
        </p:txBody>
      </p:sp>
    </p:spTree>
    <p:extLst>
      <p:ext uri="{BB962C8B-B14F-4D97-AF65-F5344CB8AC3E}">
        <p14:creationId xmlns:p14="http://schemas.microsoft.com/office/powerpoint/2010/main" val="3752381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Table: Excel 3-1</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9797108-23EF-43C9-BE39-2EC86AF99251}" type="slidenum">
              <a:rPr lang="en-US" altLang="en-US" smtClean="0"/>
              <a:pPr fontAlgn="base">
                <a:spcBef>
                  <a:spcPct val="0"/>
                </a:spcBef>
                <a:spcAft>
                  <a:spcPct val="0"/>
                </a:spcAft>
              </a:pPr>
              <a:t>15</a:t>
            </a:fld>
            <a:endParaRPr lang="en-US" altLang="en-US" dirty="0" smtClean="0"/>
          </a:p>
        </p:txBody>
      </p:sp>
    </p:spTree>
    <p:extLst>
      <p:ext uri="{BB962C8B-B14F-4D97-AF65-F5344CB8AC3E}">
        <p14:creationId xmlns:p14="http://schemas.microsoft.com/office/powerpoint/2010/main" val="3308246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smtClean="0"/>
              <a:t>Goal: To better understand how to interpret the bubble chart</a:t>
            </a:r>
          </a:p>
          <a:p>
            <a:endParaRPr lang="en-US" altLang="en-US" b="1" dirty="0" smtClean="0"/>
          </a:p>
          <a:p>
            <a:r>
              <a:rPr lang="en-US" altLang="en-US" dirty="0" smtClean="0"/>
              <a:t>Use this slide to interpret the bubble chart handout of all of the possible clusters in the region (Page 7 of the Targeted Industry Cluster Handout). Have the team ensure that the industries listed as stars, emerging, mature, and transforming, align with the handout.  Have the team identify those clusters with larger Location Quotients (LQ) as well as those clusters with large employment.</a:t>
            </a:r>
          </a:p>
          <a:p>
            <a:endParaRPr lang="en-US" altLang="en-US" b="1" dirty="0" smtClean="0"/>
          </a:p>
          <a:p>
            <a:r>
              <a:rPr lang="en-US" altLang="en-US" dirty="0" smtClean="0"/>
              <a:t>Time: 4 minutes</a:t>
            </a:r>
          </a:p>
          <a:p>
            <a:endParaRPr lang="en-US" altLang="en-US" dirty="0" smtClean="0"/>
          </a:p>
        </p:txBody>
      </p:sp>
      <p:sp>
        <p:nvSpPr>
          <p:cNvPr id="4" name="Slide Number Placeholder 3"/>
          <p:cNvSpPr>
            <a:spLocks noGrp="1"/>
          </p:cNvSpPr>
          <p:nvPr>
            <p:ph type="sldNum" sz="quarter" idx="5"/>
          </p:nvPr>
        </p:nvSpPr>
        <p:spPr/>
        <p:txBody>
          <a:bodyPr/>
          <a:lstStyle/>
          <a:p>
            <a:pPr>
              <a:defRPr/>
            </a:pPr>
            <a:fld id="{B25F0661-E6C6-40AC-9A39-6503B9F60B26}"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2867238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smtClean="0"/>
              <a:t>Table: Excel 3-1</a:t>
            </a:r>
          </a:p>
          <a:p>
            <a:pPr eaLnBrk="1" hangingPunct="1">
              <a:spcBef>
                <a:spcPct val="0"/>
              </a:spcBef>
            </a:pPr>
            <a:endParaRPr lang="en-US" altLang="en-US" dirty="0"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6469845-C620-4162-81CC-7FF25FFAB428}" type="slidenum">
              <a:rPr lang="en-US" altLang="en-US" smtClean="0">
                <a:solidFill>
                  <a:srgbClr val="000000"/>
                </a:solidFill>
              </a:rPr>
              <a:pPr fontAlgn="base">
                <a:spcBef>
                  <a:spcPct val="0"/>
                </a:spcBef>
                <a:spcAft>
                  <a:spcPct val="0"/>
                </a:spcAft>
              </a:pPr>
              <a:t>17</a:t>
            </a:fld>
            <a:endParaRPr lang="en-US" altLang="en-US" dirty="0" smtClean="0">
              <a:solidFill>
                <a:srgbClr val="000000"/>
              </a:solidFill>
            </a:endParaRPr>
          </a:p>
        </p:txBody>
      </p:sp>
    </p:spTree>
    <p:extLst>
      <p:ext uri="{BB962C8B-B14F-4D97-AF65-F5344CB8AC3E}">
        <p14:creationId xmlns:p14="http://schemas.microsoft.com/office/powerpoint/2010/main" val="259352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smtClean="0"/>
              <a:t>Table: Excel 3-1</a:t>
            </a:r>
          </a:p>
          <a:p>
            <a:pPr eaLnBrk="1" hangingPunct="1">
              <a:spcBef>
                <a:spcPct val="0"/>
              </a:spcBef>
            </a:pPr>
            <a:endParaRPr lang="en-US" altLang="en-US" dirty="0"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68FA38F-0D07-4F80-BDBD-17B7A05D493D}" type="slidenum">
              <a:rPr lang="en-US" altLang="en-US" smtClean="0">
                <a:solidFill>
                  <a:srgbClr val="000000"/>
                </a:solidFill>
              </a:rPr>
              <a:pPr fontAlgn="base">
                <a:spcBef>
                  <a:spcPct val="0"/>
                </a:spcBef>
                <a:spcAft>
                  <a:spcPct val="0"/>
                </a:spcAft>
              </a:pPr>
              <a:t>19</a:t>
            </a:fld>
            <a:endParaRPr lang="en-US" altLang="en-US" dirty="0" smtClean="0">
              <a:solidFill>
                <a:srgbClr val="000000"/>
              </a:solidFill>
            </a:endParaRPr>
          </a:p>
        </p:txBody>
      </p:sp>
    </p:spTree>
    <p:extLst>
      <p:ext uri="{BB962C8B-B14F-4D97-AF65-F5344CB8AC3E}">
        <p14:creationId xmlns:p14="http://schemas.microsoft.com/office/powerpoint/2010/main" val="2249232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0D31558-673C-461F-8A0E-D489C17D0D28}" type="slidenum">
              <a:rPr lang="en-US" altLang="en-US" smtClean="0"/>
              <a:pPr fontAlgn="base">
                <a:spcBef>
                  <a:spcPct val="0"/>
                </a:spcBef>
                <a:spcAft>
                  <a:spcPct val="0"/>
                </a:spcAft>
              </a:pPr>
              <a:t>20</a:t>
            </a:fld>
            <a:endParaRPr lang="en-US" altLang="en-US" dirty="0" smtClean="0"/>
          </a:p>
        </p:txBody>
      </p:sp>
    </p:spTree>
    <p:extLst>
      <p:ext uri="{BB962C8B-B14F-4D97-AF65-F5344CB8AC3E}">
        <p14:creationId xmlns:p14="http://schemas.microsoft.com/office/powerpoint/2010/main" val="3493393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9D5D12C-DBCD-4E4C-B6F3-F42B189FD920}" type="slidenum">
              <a:rPr lang="en-US" altLang="en-US" smtClean="0"/>
              <a:pPr fontAlgn="base">
                <a:spcBef>
                  <a:spcPct val="0"/>
                </a:spcBef>
                <a:spcAft>
                  <a:spcPct val="0"/>
                </a:spcAft>
              </a:pPr>
              <a:t>21</a:t>
            </a:fld>
            <a:endParaRPr lang="en-US" altLang="en-US" dirty="0" smtClean="0"/>
          </a:p>
        </p:txBody>
      </p:sp>
    </p:spTree>
    <p:extLst>
      <p:ext uri="{BB962C8B-B14F-4D97-AF65-F5344CB8AC3E}">
        <p14:creationId xmlns:p14="http://schemas.microsoft.com/office/powerpoint/2010/main" val="79266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940E6E1-5422-4EFB-ACB9-BD8640548C49}" type="slidenum">
              <a:rPr lang="en-US" altLang="en-US" smtClean="0"/>
              <a:pPr fontAlgn="base">
                <a:spcBef>
                  <a:spcPct val="0"/>
                </a:spcBef>
                <a:spcAft>
                  <a:spcPct val="0"/>
                </a:spcAft>
              </a:pPr>
              <a:t>2</a:t>
            </a:fld>
            <a:endParaRPr lang="en-US" altLang="en-US" dirty="0" smtClean="0"/>
          </a:p>
        </p:txBody>
      </p:sp>
    </p:spTree>
    <p:extLst>
      <p:ext uri="{BB962C8B-B14F-4D97-AF65-F5344CB8AC3E}">
        <p14:creationId xmlns:p14="http://schemas.microsoft.com/office/powerpoint/2010/main" val="4084572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dirty="0" smtClean="0"/>
              <a:t>Chart: Excel 3-1</a:t>
            </a:r>
          </a:p>
          <a:p>
            <a:pPr eaLnBrk="1" hangingPunct="1">
              <a:spcBef>
                <a:spcPct val="0"/>
              </a:spcBef>
            </a:pPr>
            <a:endParaRPr lang="en-US" altLang="en-US" dirty="0"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F9C3CBE-3A69-43F8-A04C-285F5A5235C4}" type="slidenum">
              <a:rPr lang="en-US" altLang="en-US" smtClean="0"/>
              <a:pPr fontAlgn="base">
                <a:spcBef>
                  <a:spcPct val="0"/>
                </a:spcBef>
                <a:spcAft>
                  <a:spcPct val="0"/>
                </a:spcAft>
              </a:pPr>
              <a:t>22</a:t>
            </a:fld>
            <a:endParaRPr lang="en-US" altLang="en-US" dirty="0" smtClean="0"/>
          </a:p>
        </p:txBody>
      </p:sp>
    </p:spTree>
    <p:extLst>
      <p:ext uri="{BB962C8B-B14F-4D97-AF65-F5344CB8AC3E}">
        <p14:creationId xmlns:p14="http://schemas.microsoft.com/office/powerpoint/2010/main" val="3174931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7CFEDD-7E7E-4F65-B8B9-6984DB290967}" type="slidenum">
              <a:rPr lang="en-US" altLang="en-US" smtClean="0"/>
              <a:pPr fontAlgn="base">
                <a:spcBef>
                  <a:spcPct val="0"/>
                </a:spcBef>
                <a:spcAft>
                  <a:spcPct val="0"/>
                </a:spcAft>
              </a:pPr>
              <a:t>23</a:t>
            </a:fld>
            <a:endParaRPr lang="en-US" altLang="en-US" dirty="0" smtClean="0"/>
          </a:p>
        </p:txBody>
      </p:sp>
    </p:spTree>
    <p:extLst>
      <p:ext uri="{BB962C8B-B14F-4D97-AF65-F5344CB8AC3E}">
        <p14:creationId xmlns:p14="http://schemas.microsoft.com/office/powerpoint/2010/main" val="1771405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6F08221C-4A18-4169-A6C0-62D0A3374478}" type="slidenum">
              <a:rPr lang="en-US" smtClean="0">
                <a:solidFill>
                  <a:prstClr val="black"/>
                </a:solidFill>
              </a:rPr>
              <a:pPr>
                <a:defRPr/>
              </a:pPr>
              <a:t>24</a:t>
            </a:fld>
            <a:endParaRPr lang="en-US" dirty="0">
              <a:solidFill>
                <a:prstClr val="black"/>
              </a:solidFill>
            </a:endParaRPr>
          </a:p>
        </p:txBody>
      </p:sp>
    </p:spTree>
    <p:extLst>
      <p:ext uri="{BB962C8B-B14F-4D97-AF65-F5344CB8AC3E}">
        <p14:creationId xmlns:p14="http://schemas.microsoft.com/office/powerpoint/2010/main" val="14951466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50113E73-A27A-498C-9F80-1CDBED3190A2}" type="slidenum">
              <a:rPr lang="en-US" smtClean="0">
                <a:solidFill>
                  <a:prstClr val="black"/>
                </a:solidFill>
              </a:rPr>
              <a:pPr>
                <a:defRPr/>
              </a:pPr>
              <a:t>25</a:t>
            </a:fld>
            <a:endParaRPr lang="en-US" dirty="0">
              <a:solidFill>
                <a:prstClr val="black"/>
              </a:solidFill>
            </a:endParaRPr>
          </a:p>
        </p:txBody>
      </p:sp>
    </p:spTree>
    <p:extLst>
      <p:ext uri="{BB962C8B-B14F-4D97-AF65-F5344CB8AC3E}">
        <p14:creationId xmlns:p14="http://schemas.microsoft.com/office/powerpoint/2010/main" val="4293024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0534A6D-8E56-44D8-AAFD-90D2B4E83904}" type="slidenum">
              <a:rPr lang="en-US" altLang="en-US" smtClean="0"/>
              <a:pPr fontAlgn="base">
                <a:spcBef>
                  <a:spcPct val="0"/>
                </a:spcBef>
                <a:spcAft>
                  <a:spcPct val="0"/>
                </a:spcAft>
              </a:pPr>
              <a:t>3</a:t>
            </a:fld>
            <a:endParaRPr lang="en-US" altLang="en-US" dirty="0" smtClean="0"/>
          </a:p>
        </p:txBody>
      </p:sp>
    </p:spTree>
    <p:extLst>
      <p:ext uri="{BB962C8B-B14F-4D97-AF65-F5344CB8AC3E}">
        <p14:creationId xmlns:p14="http://schemas.microsoft.com/office/powerpoint/2010/main" val="2224672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F9DA18-3733-462B-8F93-BE9AA5CCEE9B}" type="slidenum">
              <a:rPr lang="en-US" altLang="en-US" smtClean="0">
                <a:solidFill>
                  <a:prstClr val="black"/>
                </a:solidFill>
              </a:rPr>
              <a:pPr fontAlgn="base">
                <a:spcBef>
                  <a:spcPct val="0"/>
                </a:spcBef>
                <a:spcAft>
                  <a:spcPct val="0"/>
                </a:spcAft>
              </a:pPr>
              <a:t>4</a:t>
            </a:fld>
            <a:endParaRPr lang="en-US" altLang="en-US" dirty="0" smtClean="0">
              <a:solidFill>
                <a:prstClr val="black"/>
              </a:solidFill>
            </a:endParaRPr>
          </a:p>
        </p:txBody>
      </p:sp>
    </p:spTree>
    <p:extLst>
      <p:ext uri="{BB962C8B-B14F-4D97-AF65-F5344CB8AC3E}">
        <p14:creationId xmlns:p14="http://schemas.microsoft.com/office/powerpoint/2010/main" val="330054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D20ED31-CC6D-42E5-9324-C455FD4218B6}" type="slidenum">
              <a:rPr lang="en-US" altLang="en-US" smtClean="0"/>
              <a:pPr fontAlgn="base">
                <a:spcBef>
                  <a:spcPct val="0"/>
                </a:spcBef>
                <a:spcAft>
                  <a:spcPct val="0"/>
                </a:spcAft>
              </a:pPr>
              <a:t>5</a:t>
            </a:fld>
            <a:endParaRPr lang="en-US" altLang="en-US" dirty="0" smtClean="0"/>
          </a:p>
        </p:txBody>
      </p:sp>
    </p:spTree>
    <p:extLst>
      <p:ext uri="{BB962C8B-B14F-4D97-AF65-F5344CB8AC3E}">
        <p14:creationId xmlns:p14="http://schemas.microsoft.com/office/powerpoint/2010/main" val="2700033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Excel</a:t>
            </a:r>
            <a:r>
              <a:rPr lang="en-US" baseline="0" dirty="0" smtClean="0"/>
              <a:t> 2-1</a:t>
            </a:r>
            <a:endParaRPr lang="en-US" dirty="0"/>
          </a:p>
        </p:txBody>
      </p:sp>
      <p:sp>
        <p:nvSpPr>
          <p:cNvPr id="4" name="Slide Number Placeholder 3"/>
          <p:cNvSpPr>
            <a:spLocks noGrp="1"/>
          </p:cNvSpPr>
          <p:nvPr>
            <p:ph type="sldNum" sz="quarter" idx="10"/>
          </p:nvPr>
        </p:nvSpPr>
        <p:spPr/>
        <p:txBody>
          <a:bodyPr/>
          <a:lstStyle/>
          <a:p>
            <a:pPr>
              <a:defRPr/>
            </a:pPr>
            <a:fld id="{ACA58F11-F498-4500-A079-3BDA31611F0E}" type="slidenum">
              <a:rPr lang="en-US" smtClean="0"/>
              <a:pPr>
                <a:defRPr/>
              </a:pPr>
              <a:t>6</a:t>
            </a:fld>
            <a:endParaRPr lang="en-US" dirty="0"/>
          </a:p>
        </p:txBody>
      </p:sp>
    </p:spTree>
    <p:extLst>
      <p:ext uri="{BB962C8B-B14F-4D97-AF65-F5344CB8AC3E}">
        <p14:creationId xmlns:p14="http://schemas.microsoft.com/office/powerpoint/2010/main" val="221778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Table: Excel</a:t>
            </a:r>
            <a:r>
              <a:rPr lang="en-US" baseline="0" dirty="0" smtClean="0"/>
              <a:t> 2-1</a:t>
            </a:r>
            <a:endParaRPr lang="en-US" dirty="0" smtClean="0"/>
          </a:p>
          <a:p>
            <a:pPr eaLnBrk="1" hangingPunct="1">
              <a:spcBef>
                <a:spcPct val="0"/>
              </a:spcBef>
            </a:pPr>
            <a:endParaRPr lang="en-US" altLang="en-US" dirty="0"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E406025-407A-4C50-A4EC-479E5D9BDFCC}" type="slidenum">
              <a:rPr lang="en-US" altLang="en-US" smtClean="0"/>
              <a:pPr fontAlgn="base">
                <a:spcBef>
                  <a:spcPct val="0"/>
                </a:spcBef>
                <a:spcAft>
                  <a:spcPct val="0"/>
                </a:spcAft>
              </a:pPr>
              <a:t>8</a:t>
            </a:fld>
            <a:endParaRPr lang="en-US" altLang="en-US" dirty="0" smtClean="0"/>
          </a:p>
        </p:txBody>
      </p:sp>
    </p:spTree>
    <p:extLst>
      <p:ext uri="{BB962C8B-B14F-4D97-AF65-F5344CB8AC3E}">
        <p14:creationId xmlns:p14="http://schemas.microsoft.com/office/powerpoint/2010/main" val="4097253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Table: Excel</a:t>
            </a:r>
            <a:r>
              <a:rPr lang="en-US" baseline="0" dirty="0" smtClean="0"/>
              <a:t> 2-1</a:t>
            </a:r>
            <a:endParaRPr lang="en-US" dirty="0" smtClean="0"/>
          </a:p>
          <a:p>
            <a:pPr eaLnBrk="1" hangingPunct="1">
              <a:spcBef>
                <a:spcPct val="0"/>
              </a:spcBef>
            </a:pPr>
            <a:endParaRPr lang="en-US" altLang="en-US"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7A939E0-70D6-40BE-B25F-6C4C17F7B7BE}" type="slidenum">
              <a:rPr lang="en-US" altLang="en-US" smtClean="0"/>
              <a:pPr fontAlgn="base">
                <a:spcBef>
                  <a:spcPct val="0"/>
                </a:spcBef>
                <a:spcAft>
                  <a:spcPct val="0"/>
                </a:spcAft>
              </a:pPr>
              <a:t>9</a:t>
            </a:fld>
            <a:endParaRPr lang="en-US" altLang="en-US" dirty="0" smtClean="0"/>
          </a:p>
        </p:txBody>
      </p:sp>
    </p:spTree>
    <p:extLst>
      <p:ext uri="{BB962C8B-B14F-4D97-AF65-F5344CB8AC3E}">
        <p14:creationId xmlns:p14="http://schemas.microsoft.com/office/powerpoint/2010/main" val="3345641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Table: Excel 2-2</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B0B7B2-B7F0-4AB8-BA69-F0716B3A5555}" type="slidenum">
              <a:rPr lang="en-US" altLang="en-US" smtClean="0"/>
              <a:pPr fontAlgn="base">
                <a:spcBef>
                  <a:spcPct val="0"/>
                </a:spcBef>
                <a:spcAft>
                  <a:spcPct val="0"/>
                </a:spcAft>
              </a:pPr>
              <a:t>10</a:t>
            </a:fld>
            <a:endParaRPr lang="en-US" altLang="en-US" dirty="0" smtClean="0"/>
          </a:p>
        </p:txBody>
      </p:sp>
    </p:spTree>
    <p:extLst>
      <p:ext uri="{BB962C8B-B14F-4D97-AF65-F5344CB8AC3E}">
        <p14:creationId xmlns:p14="http://schemas.microsoft.com/office/powerpoint/2010/main" val="1078228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11D6F6C-BEF1-4DF8-99CD-1404AD00F689}"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F780071-7C5C-4779-BD07-5ED834711AAD}" type="slidenum">
              <a:rPr lang="en-US"/>
              <a:pPr>
                <a:defRPr/>
              </a:pPr>
              <a:t>‹#›</a:t>
            </a:fld>
            <a:endParaRPr lang="en-US" dirty="0"/>
          </a:p>
        </p:txBody>
      </p:sp>
    </p:spTree>
    <p:extLst>
      <p:ext uri="{BB962C8B-B14F-4D97-AF65-F5344CB8AC3E}">
        <p14:creationId xmlns:p14="http://schemas.microsoft.com/office/powerpoint/2010/main" val="192289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AD0DB0-8EDD-46DE-BD57-6D9A4D94C022}"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19821F-BC8D-4850-9B5B-566AD6346F17}" type="slidenum">
              <a:rPr lang="en-US"/>
              <a:pPr>
                <a:defRPr/>
              </a:pPr>
              <a:t>‹#›</a:t>
            </a:fld>
            <a:endParaRPr lang="en-US" dirty="0"/>
          </a:p>
        </p:txBody>
      </p:sp>
    </p:spTree>
    <p:extLst>
      <p:ext uri="{BB962C8B-B14F-4D97-AF65-F5344CB8AC3E}">
        <p14:creationId xmlns:p14="http://schemas.microsoft.com/office/powerpoint/2010/main" val="2194677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63E0BA-38BF-4BA2-A31D-BEDE707B79A5}"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96CBE6C-1D96-43B4-9DD0-441A9D80E454}" type="slidenum">
              <a:rPr lang="en-US"/>
              <a:pPr>
                <a:defRPr/>
              </a:pPr>
              <a:t>‹#›</a:t>
            </a:fld>
            <a:endParaRPr lang="en-US" dirty="0"/>
          </a:p>
        </p:txBody>
      </p:sp>
    </p:spTree>
    <p:extLst>
      <p:ext uri="{BB962C8B-B14F-4D97-AF65-F5344CB8AC3E}">
        <p14:creationId xmlns:p14="http://schemas.microsoft.com/office/powerpoint/2010/main" val="3679714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618130" y="297180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29"/>
          <p:cNvSpPr>
            <a:spLocks noGrp="1"/>
          </p:cNvSpPr>
          <p:nvPr>
            <p:ph type="body" sz="quarter" idx="11"/>
          </p:nvPr>
        </p:nvSpPr>
        <p:spPr>
          <a:xfrm>
            <a:off x="685800" y="294835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22"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4" name="Text Placeholder 3"/>
          <p:cNvSpPr>
            <a:spLocks noGrp="1"/>
          </p:cNvSpPr>
          <p:nvPr>
            <p:ph type="body" sz="half" idx="29"/>
          </p:nvPr>
        </p:nvSpPr>
        <p:spPr>
          <a:xfrm>
            <a:off x="1618130" y="3886205"/>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5" name="Text Placeholder 29"/>
          <p:cNvSpPr>
            <a:spLocks noGrp="1"/>
          </p:cNvSpPr>
          <p:nvPr>
            <p:ph type="body" sz="quarter" idx="30"/>
          </p:nvPr>
        </p:nvSpPr>
        <p:spPr>
          <a:xfrm>
            <a:off x="685800" y="3862758"/>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6" name="Text Placeholder 3"/>
          <p:cNvSpPr>
            <a:spLocks noGrp="1"/>
          </p:cNvSpPr>
          <p:nvPr>
            <p:ph type="body" sz="half" idx="31"/>
          </p:nvPr>
        </p:nvSpPr>
        <p:spPr>
          <a:xfrm>
            <a:off x="1618130" y="480061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7" name="Text Placeholder 29"/>
          <p:cNvSpPr>
            <a:spLocks noGrp="1"/>
          </p:cNvSpPr>
          <p:nvPr>
            <p:ph type="body" sz="quarter" idx="32"/>
          </p:nvPr>
        </p:nvSpPr>
        <p:spPr>
          <a:xfrm>
            <a:off x="685800" y="477716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8" name="Text Placeholder 3"/>
          <p:cNvSpPr>
            <a:spLocks noGrp="1"/>
          </p:cNvSpPr>
          <p:nvPr>
            <p:ph type="body" sz="half" idx="33"/>
          </p:nvPr>
        </p:nvSpPr>
        <p:spPr>
          <a:xfrm>
            <a:off x="5732930" y="297180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9" name="Text Placeholder 29"/>
          <p:cNvSpPr>
            <a:spLocks noGrp="1"/>
          </p:cNvSpPr>
          <p:nvPr>
            <p:ph type="body" sz="quarter" idx="34"/>
          </p:nvPr>
        </p:nvSpPr>
        <p:spPr>
          <a:xfrm>
            <a:off x="4800600" y="294835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0" name="Text Placeholder 3"/>
          <p:cNvSpPr>
            <a:spLocks noGrp="1"/>
          </p:cNvSpPr>
          <p:nvPr>
            <p:ph type="body" sz="half" idx="35"/>
          </p:nvPr>
        </p:nvSpPr>
        <p:spPr>
          <a:xfrm>
            <a:off x="5732930" y="3886205"/>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1" name="Text Placeholder 29"/>
          <p:cNvSpPr>
            <a:spLocks noGrp="1"/>
          </p:cNvSpPr>
          <p:nvPr>
            <p:ph type="body" sz="quarter" idx="36"/>
          </p:nvPr>
        </p:nvSpPr>
        <p:spPr>
          <a:xfrm>
            <a:off x="4800600" y="3862758"/>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2" name="Text Placeholder 3"/>
          <p:cNvSpPr>
            <a:spLocks noGrp="1"/>
          </p:cNvSpPr>
          <p:nvPr>
            <p:ph type="body" sz="half" idx="37"/>
          </p:nvPr>
        </p:nvSpPr>
        <p:spPr>
          <a:xfrm>
            <a:off x="5732930" y="480061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3" name="Text Placeholder 29"/>
          <p:cNvSpPr>
            <a:spLocks noGrp="1"/>
          </p:cNvSpPr>
          <p:nvPr>
            <p:ph type="body" sz="quarter" idx="38"/>
          </p:nvPr>
        </p:nvSpPr>
        <p:spPr>
          <a:xfrm>
            <a:off x="4800600" y="477716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835808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1">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5B952E94-285C-45F0-9041-3D9087F41067}" type="slidenum">
              <a:rPr lang="en-US" altLang="en-US" sz="800" smtClean="0">
                <a:solidFill>
                  <a:srgbClr val="B2B2B2"/>
                </a:solidFill>
              </a:rPr>
              <a:pPr algn="r" eaLnBrk="1" hangingPunct="1">
                <a:defRPr/>
              </a:pPr>
              <a:t>‹#›</a:t>
            </a:fld>
            <a:endParaRPr lang="en-US" altLang="en-US" sz="800" dirty="0" smtClean="0">
              <a:solidFill>
                <a:srgbClr val="B2B2B2"/>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64565"/>
            <a:ext cx="5029200" cy="147733"/>
          </a:xfrm>
        </p:spPr>
        <p:txBody>
          <a:bodyPr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971981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gue">
    <p:bg>
      <p:bgPr>
        <a:solidFill>
          <a:srgbClr val="E5E5E5"/>
        </a:solid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952500" y="2959100"/>
            <a:ext cx="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120000"/>
              </a:lnSpc>
              <a:defRPr/>
            </a:pPr>
            <a:endParaRPr lang="en-US" altLang="en-US" dirty="0" smtClean="0">
              <a:solidFill>
                <a:schemeClr val="tx2"/>
              </a:solidFill>
            </a:endParaRPr>
          </a:p>
        </p:txBody>
      </p:sp>
      <p:cxnSp>
        <p:nvCxnSpPr>
          <p:cNvPr id="6" name="Straight Connector 5"/>
          <p:cNvCxnSpPr/>
          <p:nvPr userDrawn="1"/>
        </p:nvCxnSpPr>
        <p:spPr>
          <a:xfrm>
            <a:off x="5716588" y="2770188"/>
            <a:ext cx="0" cy="288131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smtClean="0"/>
              <a:t>Click to edit Master text styles</a:t>
            </a:r>
          </a:p>
        </p:txBody>
      </p:sp>
    </p:spTree>
    <p:extLst>
      <p:ext uri="{BB962C8B-B14F-4D97-AF65-F5344CB8AC3E}">
        <p14:creationId xmlns:p14="http://schemas.microsoft.com/office/powerpoint/2010/main" val="2359451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77863" y="1733550"/>
            <a:ext cx="7780337" cy="2671763"/>
            <a:chOff x="914400" y="1732950"/>
            <a:chExt cx="7316788" cy="2672550"/>
          </a:xfrm>
        </p:grpSpPr>
        <p:cxnSp>
          <p:nvCxnSpPr>
            <p:cNvPr id="6" name="Straight Connector 5"/>
            <p:cNvCxnSpPr/>
            <p:nvPr userDrawn="1"/>
          </p:nvCxnSpPr>
          <p:spPr>
            <a:xfrm>
              <a:off x="914400" y="1732950"/>
              <a:ext cx="731529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2" y="4302282"/>
              <a:ext cx="7315296"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mn-lt"/>
              </a:endParaRPr>
            </a:p>
          </p:txBody>
        </p:sp>
      </p:gr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74703" y="4620890"/>
            <a:ext cx="7783445" cy="1415772"/>
          </a:xfrm>
        </p:spPr>
        <p:txBody>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43167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6181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29"/>
          <p:cNvSpPr>
            <a:spLocks noGrp="1"/>
          </p:cNvSpPr>
          <p:nvPr>
            <p:ph type="body" sz="quarter" idx="11"/>
          </p:nvPr>
        </p:nvSpPr>
        <p:spPr>
          <a:xfrm>
            <a:off x="6858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22"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4" name="Text Placeholder 3"/>
          <p:cNvSpPr>
            <a:spLocks noGrp="1"/>
          </p:cNvSpPr>
          <p:nvPr>
            <p:ph type="body" sz="half" idx="29"/>
          </p:nvPr>
        </p:nvSpPr>
        <p:spPr>
          <a:xfrm>
            <a:off x="16181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5" name="Text Placeholder 29"/>
          <p:cNvSpPr>
            <a:spLocks noGrp="1"/>
          </p:cNvSpPr>
          <p:nvPr>
            <p:ph type="body" sz="quarter" idx="30"/>
          </p:nvPr>
        </p:nvSpPr>
        <p:spPr>
          <a:xfrm>
            <a:off x="6858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6" name="Text Placeholder 3"/>
          <p:cNvSpPr>
            <a:spLocks noGrp="1"/>
          </p:cNvSpPr>
          <p:nvPr>
            <p:ph type="body" sz="half" idx="31"/>
          </p:nvPr>
        </p:nvSpPr>
        <p:spPr>
          <a:xfrm>
            <a:off x="16181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7" name="Text Placeholder 29"/>
          <p:cNvSpPr>
            <a:spLocks noGrp="1"/>
          </p:cNvSpPr>
          <p:nvPr>
            <p:ph type="body" sz="quarter" idx="32"/>
          </p:nvPr>
        </p:nvSpPr>
        <p:spPr>
          <a:xfrm>
            <a:off x="6858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8" name="Text Placeholder 3"/>
          <p:cNvSpPr>
            <a:spLocks noGrp="1"/>
          </p:cNvSpPr>
          <p:nvPr>
            <p:ph type="body" sz="half" idx="33"/>
          </p:nvPr>
        </p:nvSpPr>
        <p:spPr>
          <a:xfrm>
            <a:off x="57329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9" name="Text Placeholder 29"/>
          <p:cNvSpPr>
            <a:spLocks noGrp="1"/>
          </p:cNvSpPr>
          <p:nvPr>
            <p:ph type="body" sz="quarter" idx="34"/>
          </p:nvPr>
        </p:nvSpPr>
        <p:spPr>
          <a:xfrm>
            <a:off x="48006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0" name="Text Placeholder 3"/>
          <p:cNvSpPr>
            <a:spLocks noGrp="1"/>
          </p:cNvSpPr>
          <p:nvPr>
            <p:ph type="body" sz="half" idx="35"/>
          </p:nvPr>
        </p:nvSpPr>
        <p:spPr>
          <a:xfrm>
            <a:off x="57329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1" name="Text Placeholder 29"/>
          <p:cNvSpPr>
            <a:spLocks noGrp="1"/>
          </p:cNvSpPr>
          <p:nvPr>
            <p:ph type="body" sz="quarter" idx="36"/>
          </p:nvPr>
        </p:nvSpPr>
        <p:spPr>
          <a:xfrm>
            <a:off x="48006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2" name="Text Placeholder 3"/>
          <p:cNvSpPr>
            <a:spLocks noGrp="1"/>
          </p:cNvSpPr>
          <p:nvPr>
            <p:ph type="body" sz="half" idx="37"/>
          </p:nvPr>
        </p:nvSpPr>
        <p:spPr>
          <a:xfrm>
            <a:off x="57329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3" name="Text Placeholder 29"/>
          <p:cNvSpPr>
            <a:spLocks noGrp="1"/>
          </p:cNvSpPr>
          <p:nvPr>
            <p:ph type="body" sz="quarter" idx="38"/>
          </p:nvPr>
        </p:nvSpPr>
        <p:spPr>
          <a:xfrm>
            <a:off x="48006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311284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DE180254-5BBD-4D46-BF3D-DA36932A8AAD}"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0"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693689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61269EC8-210E-430C-A937-7F4CE9AA843C}"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222870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0594CC8D-C9FA-4B88-BB94-4DED0706B13B}"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583260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C7350-34A1-4C90-8527-A663A4D0B699}"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5AB491-4CEF-49BC-81AC-DA15AC9D7A37}" type="slidenum">
              <a:rPr lang="en-US"/>
              <a:pPr>
                <a:defRPr/>
              </a:pPr>
              <a:t>‹#›</a:t>
            </a:fld>
            <a:endParaRPr lang="en-US" dirty="0"/>
          </a:p>
        </p:txBody>
      </p:sp>
    </p:spTree>
    <p:extLst>
      <p:ext uri="{BB962C8B-B14F-4D97-AF65-F5344CB8AC3E}">
        <p14:creationId xmlns:p14="http://schemas.microsoft.com/office/powerpoint/2010/main" val="576290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8" name="TextBox 7"/>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881A6730-030F-43D9-9170-81174430F121}"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5"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360339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58D5E623-1187-4A40-B627-0D634DD6AE2F}"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923088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6" name="TextBox 5"/>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A7DDBD0C-FDFB-4AB2-ABA8-24316AA51DEE}"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hart Placeholder 3"/>
          <p:cNvSpPr>
            <a:spLocks noGrp="1"/>
          </p:cNvSpPr>
          <p:nvPr>
            <p:ph type="chart" sz="quarter" idx="29"/>
          </p:nvPr>
        </p:nvSpPr>
        <p:spPr>
          <a:xfrm>
            <a:off x="685800" y="2057400"/>
            <a:ext cx="7772400" cy="4000500"/>
          </a:xfrm>
        </p:spPr>
        <p:txBody>
          <a:bodyPr/>
          <a:lstStyle>
            <a:lvl1pPr algn="ctr">
              <a:defRPr>
                <a:solidFill>
                  <a:schemeClr val="tx2"/>
                </a:solidFill>
              </a:defRPr>
            </a:lvl1pPr>
          </a:lstStyle>
          <a:p>
            <a:pPr lvl="0"/>
            <a:r>
              <a:rPr lang="en-US" noProof="0" dirty="0" smtClean="0"/>
              <a:t>Click icon to add chart</a:t>
            </a:r>
            <a:endParaRPr lang="en-US" noProof="0" dirty="0"/>
          </a:p>
        </p:txBody>
      </p:sp>
    </p:spTree>
    <p:extLst>
      <p:ext uri="{BB962C8B-B14F-4D97-AF65-F5344CB8AC3E}">
        <p14:creationId xmlns:p14="http://schemas.microsoft.com/office/powerpoint/2010/main" val="37694357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3C617C56-DE70-4667-9FD6-E6A16D25C550}"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419793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D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84213" y="1733550"/>
            <a:ext cx="7775575" cy="2671763"/>
            <a:chOff x="914400" y="1732950"/>
            <a:chExt cx="7316788" cy="2672550"/>
          </a:xfrm>
        </p:grpSpPr>
        <p:cxnSp>
          <p:nvCxnSpPr>
            <p:cNvPr id="6" name="Straight Connector 5"/>
            <p:cNvCxnSpPr/>
            <p:nvPr userDrawn="1"/>
          </p:nvCxnSpPr>
          <p:spPr>
            <a:xfrm>
              <a:off x="914400" y="1732950"/>
              <a:ext cx="7315294"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srgbClr val="323232">
                    <a:lumMod val="20000"/>
                    <a:lumOff val="80000"/>
                  </a:srgbClr>
                </a:solidFill>
                <a:latin typeface="+mn-lt"/>
              </a:endParaRPr>
            </a:p>
          </p:txBody>
        </p:sp>
      </p:gr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5269" y="4620890"/>
            <a:ext cx="7775100"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91552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 Light">
    <p:spTree>
      <p:nvGrpSpPr>
        <p:cNvPr id="1" name=""/>
        <p:cNvGrpSpPr/>
        <p:nvPr/>
      </p:nvGrpSpPr>
      <p:grpSpPr>
        <a:xfrm>
          <a:off x="0" y="0"/>
          <a:ext cx="0" cy="0"/>
          <a:chOff x="0" y="0"/>
          <a:chExt cx="0" cy="0"/>
        </a:xfrm>
      </p:grpSpPr>
      <p:grpSp>
        <p:nvGrpSpPr>
          <p:cNvPr id="4" name="Group 3"/>
          <p:cNvGrpSpPr>
            <a:grpSpLocks/>
          </p:cNvGrpSpPr>
          <p:nvPr userDrawn="1"/>
        </p:nvGrpSpPr>
        <p:grpSpPr bwMode="auto">
          <a:xfrm>
            <a:off x="684213" y="1733550"/>
            <a:ext cx="7775575" cy="2671763"/>
            <a:chOff x="914400" y="1732950"/>
            <a:chExt cx="7316788" cy="2672550"/>
          </a:xfrm>
        </p:grpSpPr>
        <p:cxnSp>
          <p:nvCxnSpPr>
            <p:cNvPr id="5" name="Straight Connector 4"/>
            <p:cNvCxnSpPr/>
            <p:nvPr userDrawn="1"/>
          </p:nvCxnSpPr>
          <p:spPr>
            <a:xfrm>
              <a:off x="914400" y="1732950"/>
              <a:ext cx="731529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mn-lt"/>
              </a:endParaRPr>
            </a:p>
          </p:txBody>
        </p:sp>
      </p:grpSp>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3581" y="4620890"/>
            <a:ext cx="7776788"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2615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gue">
    <p:bg>
      <p:bgPr>
        <a:solidFill>
          <a:srgbClr val="DFD7E7"/>
        </a:solid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952500" y="2959100"/>
            <a:ext cx="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120000"/>
              </a:lnSpc>
              <a:defRPr/>
            </a:pPr>
            <a:endParaRPr lang="en-US" altLang="en-US" dirty="0" smtClean="0">
              <a:solidFill>
                <a:srgbClr val="323232"/>
              </a:solidFill>
              <a:latin typeface="Franklin Gothic Book" panose="020B0503020102020204" pitchFamily="34" charset="0"/>
            </a:endParaRPr>
          </a:p>
        </p:txBody>
      </p:sp>
      <p:cxnSp>
        <p:nvCxnSpPr>
          <p:cNvPr id="6" name="Straight Connector 5"/>
          <p:cNvCxnSpPr/>
          <p:nvPr userDrawn="1"/>
        </p:nvCxnSpPr>
        <p:spPr>
          <a:xfrm>
            <a:off x="5716588" y="2770188"/>
            <a:ext cx="0" cy="288131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smtClean="0"/>
              <a:t>Click to edit Master text styles</a:t>
            </a:r>
          </a:p>
        </p:txBody>
      </p:sp>
    </p:spTree>
    <p:extLst>
      <p:ext uri="{BB962C8B-B14F-4D97-AF65-F5344CB8AC3E}">
        <p14:creationId xmlns:p14="http://schemas.microsoft.com/office/powerpoint/2010/main" val="22392605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4397FFB7-05C8-4F04-825A-ACD645CB308B}"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grpSp>
        <p:nvGrpSpPr>
          <p:cNvPr id="4" name="Group 4"/>
          <p:cNvGrpSpPr>
            <a:grpSpLocks/>
          </p:cNvGrpSpPr>
          <p:nvPr userDrawn="1"/>
        </p:nvGrpSpPr>
        <p:grpSpPr bwMode="auto">
          <a:xfrm>
            <a:off x="0" y="0"/>
            <a:ext cx="9144000" cy="6908800"/>
            <a:chOff x="0" y="0"/>
            <a:chExt cx="9144000" cy="6908105"/>
          </a:xfrm>
        </p:grpSpPr>
        <p:grpSp>
          <p:nvGrpSpPr>
            <p:cNvPr id="5" name="Group 4"/>
            <p:cNvGrpSpPr/>
            <p:nvPr userDrawn="1"/>
          </p:nvGrpSpPr>
          <p:grpSpPr>
            <a:xfrm>
              <a:off x="0" y="0"/>
              <a:ext cx="9144000" cy="6858000"/>
              <a:chOff x="0" y="0"/>
              <a:chExt cx="9144000" cy="6858000"/>
            </a:xfrm>
            <a:solidFill>
              <a:schemeClr val="bg1">
                <a:lumMod val="95000"/>
              </a:schemeClr>
            </a:solidFill>
          </p:grpSpPr>
          <p:sp>
            <p:nvSpPr>
              <p:cNvPr id="24" name="Rectangle 23"/>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5" name="Rectangle 24"/>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6" name="Rectangle 25"/>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7" name="Rectangle 26"/>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grpSp>
        <p:cxnSp>
          <p:nvCxnSpPr>
            <p:cNvPr id="6" name="Straight Connector 5"/>
            <p:cNvCxnSpPr/>
            <p:nvPr userDrawn="1"/>
          </p:nvCxnSpPr>
          <p:spPr>
            <a:xfrm flipV="1">
              <a:off x="6858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V="1">
              <a:off x="84582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8"/>
            <p:cNvGrpSpPr>
              <a:grpSpLocks/>
            </p:cNvGrpSpPr>
            <p:nvPr userDrawn="1"/>
          </p:nvGrpSpPr>
          <p:grpSpPr bwMode="auto">
            <a:xfrm>
              <a:off x="5715000" y="0"/>
              <a:ext cx="457200" cy="6908105"/>
              <a:chOff x="2956470" y="50104"/>
              <a:chExt cx="457200" cy="6858001"/>
            </a:xfrm>
          </p:grpSpPr>
          <p:cxnSp>
            <p:nvCxnSpPr>
              <p:cNvPr id="22" name="Straight Connector 21"/>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userDrawn="1"/>
          </p:nvCxnSpPr>
          <p:spPr>
            <a:xfrm rot="5400000" flipV="1">
              <a:off x="4572000" y="-388626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10"/>
            <p:cNvGrpSpPr>
              <a:grpSpLocks/>
            </p:cNvGrpSpPr>
            <p:nvPr userDrawn="1"/>
          </p:nvGrpSpPr>
          <p:grpSpPr bwMode="auto">
            <a:xfrm>
              <a:off x="0" y="1143000"/>
              <a:ext cx="9144000" cy="914400"/>
              <a:chOff x="0" y="1143000"/>
              <a:chExt cx="9144000" cy="914400"/>
            </a:xfrm>
          </p:grpSpPr>
          <p:cxnSp>
            <p:nvCxnSpPr>
              <p:cNvPr id="20" name="Straight Connector 19"/>
              <p:cNvCxnSpPr/>
              <p:nvPr/>
            </p:nvCxnSpPr>
            <p:spPr>
              <a:xfrm rot="5400000" flipV="1">
                <a:off x="4572000" y="-251480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V="1">
                <a:off x="4572000" y="-342911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1"/>
            <p:cNvGrpSpPr>
              <a:grpSpLocks/>
            </p:cNvGrpSpPr>
            <p:nvPr userDrawn="1"/>
          </p:nvGrpSpPr>
          <p:grpSpPr bwMode="auto">
            <a:xfrm>
              <a:off x="0" y="2971800"/>
              <a:ext cx="9144000" cy="914400"/>
              <a:chOff x="0" y="1143000"/>
              <a:chExt cx="9144000" cy="914400"/>
            </a:xfrm>
          </p:grpSpPr>
          <p:cxnSp>
            <p:nvCxnSpPr>
              <p:cNvPr id="18" name="Straight Connector 17"/>
              <p:cNvCxnSpPr/>
              <p:nvPr/>
            </p:nvCxnSpPr>
            <p:spPr>
              <a:xfrm rot="5400000" flipV="1">
                <a:off x="4572000" y="-2514991"/>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V="1">
                <a:off x="4572000" y="-342929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 12"/>
            <p:cNvGrpSpPr>
              <a:grpSpLocks/>
            </p:cNvGrpSpPr>
            <p:nvPr userDrawn="1"/>
          </p:nvGrpSpPr>
          <p:grpSpPr bwMode="auto">
            <a:xfrm>
              <a:off x="0" y="4800602"/>
              <a:ext cx="9144000" cy="914400"/>
              <a:chOff x="0" y="1143000"/>
              <a:chExt cx="9144000" cy="914400"/>
            </a:xfrm>
          </p:grpSpPr>
          <p:cxnSp>
            <p:nvCxnSpPr>
              <p:cNvPr id="16" name="Straight Connector 15"/>
              <p:cNvCxnSpPr/>
              <p:nvPr/>
            </p:nvCxnSpPr>
            <p:spPr>
              <a:xfrm rot="5400000" flipV="1">
                <a:off x="4572000" y="-251517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V="1">
                <a:off x="4572000" y="-342948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3" name="Group 13"/>
            <p:cNvGrpSpPr>
              <a:grpSpLocks/>
            </p:cNvGrpSpPr>
            <p:nvPr userDrawn="1"/>
          </p:nvGrpSpPr>
          <p:grpSpPr bwMode="auto">
            <a:xfrm>
              <a:off x="2971800" y="0"/>
              <a:ext cx="457200" cy="6908105"/>
              <a:chOff x="2956470" y="50104"/>
              <a:chExt cx="457200" cy="6858001"/>
            </a:xfrm>
          </p:grpSpPr>
          <p:cxnSp>
            <p:nvCxnSpPr>
              <p:cNvPr id="14" name="Straight Connector 1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
        <p:nvSpPr>
          <p:cNvPr id="28"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6802509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77863" y="1733550"/>
            <a:ext cx="7780337" cy="2671763"/>
            <a:chOff x="914400" y="1732950"/>
            <a:chExt cx="7316788" cy="2672550"/>
          </a:xfrm>
        </p:grpSpPr>
        <p:cxnSp>
          <p:nvCxnSpPr>
            <p:cNvPr id="6" name="Straight Connector 5"/>
            <p:cNvCxnSpPr/>
            <p:nvPr userDrawn="1"/>
          </p:nvCxnSpPr>
          <p:spPr>
            <a:xfrm>
              <a:off x="914400" y="1732950"/>
              <a:ext cx="731529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2" y="4302282"/>
              <a:ext cx="7315296"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gr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74703" y="4620890"/>
            <a:ext cx="7783445" cy="1415772"/>
          </a:xfrm>
        </p:spPr>
        <p:txBody>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919570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6181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29"/>
          <p:cNvSpPr>
            <a:spLocks noGrp="1"/>
          </p:cNvSpPr>
          <p:nvPr>
            <p:ph type="body" sz="quarter" idx="11"/>
          </p:nvPr>
        </p:nvSpPr>
        <p:spPr>
          <a:xfrm>
            <a:off x="6858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22"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4" name="Text Placeholder 3"/>
          <p:cNvSpPr>
            <a:spLocks noGrp="1"/>
          </p:cNvSpPr>
          <p:nvPr>
            <p:ph type="body" sz="half" idx="29"/>
          </p:nvPr>
        </p:nvSpPr>
        <p:spPr>
          <a:xfrm>
            <a:off x="16181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5" name="Text Placeholder 29"/>
          <p:cNvSpPr>
            <a:spLocks noGrp="1"/>
          </p:cNvSpPr>
          <p:nvPr>
            <p:ph type="body" sz="quarter" idx="30"/>
          </p:nvPr>
        </p:nvSpPr>
        <p:spPr>
          <a:xfrm>
            <a:off x="6858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6" name="Text Placeholder 3"/>
          <p:cNvSpPr>
            <a:spLocks noGrp="1"/>
          </p:cNvSpPr>
          <p:nvPr>
            <p:ph type="body" sz="half" idx="31"/>
          </p:nvPr>
        </p:nvSpPr>
        <p:spPr>
          <a:xfrm>
            <a:off x="16181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7" name="Text Placeholder 29"/>
          <p:cNvSpPr>
            <a:spLocks noGrp="1"/>
          </p:cNvSpPr>
          <p:nvPr>
            <p:ph type="body" sz="quarter" idx="32"/>
          </p:nvPr>
        </p:nvSpPr>
        <p:spPr>
          <a:xfrm>
            <a:off x="6858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8" name="Text Placeholder 3"/>
          <p:cNvSpPr>
            <a:spLocks noGrp="1"/>
          </p:cNvSpPr>
          <p:nvPr>
            <p:ph type="body" sz="half" idx="33"/>
          </p:nvPr>
        </p:nvSpPr>
        <p:spPr>
          <a:xfrm>
            <a:off x="57329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9" name="Text Placeholder 29"/>
          <p:cNvSpPr>
            <a:spLocks noGrp="1"/>
          </p:cNvSpPr>
          <p:nvPr>
            <p:ph type="body" sz="quarter" idx="34"/>
          </p:nvPr>
        </p:nvSpPr>
        <p:spPr>
          <a:xfrm>
            <a:off x="48006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0" name="Text Placeholder 3"/>
          <p:cNvSpPr>
            <a:spLocks noGrp="1"/>
          </p:cNvSpPr>
          <p:nvPr>
            <p:ph type="body" sz="half" idx="35"/>
          </p:nvPr>
        </p:nvSpPr>
        <p:spPr>
          <a:xfrm>
            <a:off x="57329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1" name="Text Placeholder 29"/>
          <p:cNvSpPr>
            <a:spLocks noGrp="1"/>
          </p:cNvSpPr>
          <p:nvPr>
            <p:ph type="body" sz="quarter" idx="36"/>
          </p:nvPr>
        </p:nvSpPr>
        <p:spPr>
          <a:xfrm>
            <a:off x="48006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2" name="Text Placeholder 3"/>
          <p:cNvSpPr>
            <a:spLocks noGrp="1"/>
          </p:cNvSpPr>
          <p:nvPr>
            <p:ph type="body" sz="half" idx="37"/>
          </p:nvPr>
        </p:nvSpPr>
        <p:spPr>
          <a:xfrm>
            <a:off x="57329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3" name="Text Placeholder 29"/>
          <p:cNvSpPr>
            <a:spLocks noGrp="1"/>
          </p:cNvSpPr>
          <p:nvPr>
            <p:ph type="body" sz="quarter" idx="38"/>
          </p:nvPr>
        </p:nvSpPr>
        <p:spPr>
          <a:xfrm>
            <a:off x="48006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61185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966620D-2BCE-48AE-BC02-927E8A692DA3}"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05F4F4-A7A8-487C-809E-0DB1A1A1076D}" type="slidenum">
              <a:rPr lang="en-US"/>
              <a:pPr>
                <a:defRPr/>
              </a:pPr>
              <a:t>‹#›</a:t>
            </a:fld>
            <a:endParaRPr lang="en-US" dirty="0"/>
          </a:p>
        </p:txBody>
      </p:sp>
    </p:spTree>
    <p:extLst>
      <p:ext uri="{BB962C8B-B14F-4D97-AF65-F5344CB8AC3E}">
        <p14:creationId xmlns:p14="http://schemas.microsoft.com/office/powerpoint/2010/main" val="4163876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7"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89A1D4B5-9A2F-43C1-8A8F-D150E74DD249}"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0"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0854539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7"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57A5EB98-90D5-4780-B599-799EAA4BA723}"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841821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7"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6A4E939C-527B-4B40-B01B-50638618C739}"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35463797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8"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4E938B2-07D4-4F65-BF62-A2009CD95718}"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5"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62782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1E426964-2EC7-4B5F-916C-3FBA3157A351}"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5202882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6"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34F52602-1D29-4771-9E06-8BD62EF981A6}"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hart Placeholder 3"/>
          <p:cNvSpPr>
            <a:spLocks noGrp="1"/>
          </p:cNvSpPr>
          <p:nvPr>
            <p:ph type="chart" sz="quarter" idx="29"/>
          </p:nvPr>
        </p:nvSpPr>
        <p:spPr>
          <a:xfrm>
            <a:off x="685800" y="2057400"/>
            <a:ext cx="7772400" cy="4000500"/>
          </a:xfrm>
        </p:spPr>
        <p:txBody>
          <a:bodyPr/>
          <a:lstStyle>
            <a:lvl1pPr algn="ctr">
              <a:defRPr>
                <a:solidFill>
                  <a:schemeClr val="tx2"/>
                </a:solidFill>
              </a:defRPr>
            </a:lvl1pPr>
          </a:lstStyle>
          <a:p>
            <a:pPr lvl="0"/>
            <a:r>
              <a:rPr lang="en-US" noProof="0" dirty="0" smtClean="0"/>
              <a:t>Click icon to add chart</a:t>
            </a:r>
            <a:endParaRPr lang="en-US" noProof="0" dirty="0"/>
          </a:p>
        </p:txBody>
      </p:sp>
    </p:spTree>
    <p:extLst>
      <p:ext uri="{BB962C8B-B14F-4D97-AF65-F5344CB8AC3E}">
        <p14:creationId xmlns:p14="http://schemas.microsoft.com/office/powerpoint/2010/main" val="36444235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51C961F2-F2E4-4681-BA34-8A61C08FF529}"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5706947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D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84213" y="1733550"/>
            <a:ext cx="7775575" cy="2671763"/>
            <a:chOff x="914400" y="1732950"/>
            <a:chExt cx="7316788" cy="2672550"/>
          </a:xfrm>
        </p:grpSpPr>
        <p:cxnSp>
          <p:nvCxnSpPr>
            <p:cNvPr id="6" name="Straight Connector 5"/>
            <p:cNvCxnSpPr/>
            <p:nvPr userDrawn="1"/>
          </p:nvCxnSpPr>
          <p:spPr>
            <a:xfrm>
              <a:off x="914400" y="1732950"/>
              <a:ext cx="7315294"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srgbClr val="323232">
                    <a:lumMod val="20000"/>
                    <a:lumOff val="80000"/>
                  </a:srgbClr>
                </a:solidFill>
                <a:latin typeface="Franklin Gothic Book"/>
              </a:endParaRPr>
            </a:p>
          </p:txBody>
        </p:sp>
      </p:gr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5269" y="4620890"/>
            <a:ext cx="7775100"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008618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Quote Light">
    <p:spTree>
      <p:nvGrpSpPr>
        <p:cNvPr id="1" name=""/>
        <p:cNvGrpSpPr/>
        <p:nvPr/>
      </p:nvGrpSpPr>
      <p:grpSpPr>
        <a:xfrm>
          <a:off x="0" y="0"/>
          <a:ext cx="0" cy="0"/>
          <a:chOff x="0" y="0"/>
          <a:chExt cx="0" cy="0"/>
        </a:xfrm>
      </p:grpSpPr>
      <p:grpSp>
        <p:nvGrpSpPr>
          <p:cNvPr id="4" name="Group 3"/>
          <p:cNvGrpSpPr>
            <a:grpSpLocks/>
          </p:cNvGrpSpPr>
          <p:nvPr userDrawn="1"/>
        </p:nvGrpSpPr>
        <p:grpSpPr bwMode="auto">
          <a:xfrm>
            <a:off x="684213" y="1733550"/>
            <a:ext cx="7775575" cy="2671763"/>
            <a:chOff x="914400" y="1732950"/>
            <a:chExt cx="7316788" cy="2672550"/>
          </a:xfrm>
        </p:grpSpPr>
        <p:cxnSp>
          <p:nvCxnSpPr>
            <p:cNvPr id="5" name="Straight Connector 4"/>
            <p:cNvCxnSpPr/>
            <p:nvPr userDrawn="1"/>
          </p:nvCxnSpPr>
          <p:spPr>
            <a:xfrm>
              <a:off x="914400" y="1732950"/>
              <a:ext cx="731529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grpSp>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3581" y="4620890"/>
            <a:ext cx="7776788"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966538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gue">
    <p:bg>
      <p:bgPr>
        <a:solidFill>
          <a:srgbClr val="C6F2F2"/>
        </a:solidFill>
        <a:effectLst/>
      </p:bgPr>
    </p:bg>
    <p:spTree>
      <p:nvGrpSpPr>
        <p:cNvPr id="1" name=""/>
        <p:cNvGrpSpPr/>
        <p:nvPr/>
      </p:nvGrpSpPr>
      <p:grpSpPr>
        <a:xfrm>
          <a:off x="0" y="0"/>
          <a:ext cx="0" cy="0"/>
          <a:chOff x="0" y="0"/>
          <a:chExt cx="0" cy="0"/>
        </a:xfrm>
      </p:grpSpPr>
      <p:sp>
        <p:nvSpPr>
          <p:cNvPr id="5" name="TextBox 3"/>
          <p:cNvSpPr txBox="1">
            <a:spLocks noChangeArrowheads="1"/>
          </p:cNvSpPr>
          <p:nvPr userDrawn="1"/>
        </p:nvSpPr>
        <p:spPr bwMode="auto">
          <a:xfrm>
            <a:off x="-952500" y="2959100"/>
            <a:ext cx="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20000"/>
              </a:lnSpc>
            </a:pPr>
            <a:endParaRPr lang="en-US" altLang="en-US" dirty="0">
              <a:solidFill>
                <a:srgbClr val="323232"/>
              </a:solidFill>
              <a:latin typeface="Franklin Gothic Book" panose="020B0503020102020204" pitchFamily="34" charset="0"/>
            </a:endParaRPr>
          </a:p>
        </p:txBody>
      </p:sp>
      <p:cxnSp>
        <p:nvCxnSpPr>
          <p:cNvPr id="6" name="Straight Connector 5"/>
          <p:cNvCxnSpPr/>
          <p:nvPr userDrawn="1"/>
        </p:nvCxnSpPr>
        <p:spPr>
          <a:xfrm>
            <a:off x="5716588" y="2770188"/>
            <a:ext cx="0" cy="288131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smtClean="0"/>
              <a:t>Click to edit Master text styles</a:t>
            </a:r>
          </a:p>
        </p:txBody>
      </p:sp>
    </p:spTree>
    <p:extLst>
      <p:ext uri="{BB962C8B-B14F-4D97-AF65-F5344CB8AC3E}">
        <p14:creationId xmlns:p14="http://schemas.microsoft.com/office/powerpoint/2010/main" val="3185124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B7BD2B-1D73-47E3-9D4B-33E55427082E}" type="datetimeFigureOut">
              <a:rPr lang="en-US"/>
              <a:pPr>
                <a:defRPr/>
              </a:pPr>
              <a:t>6/6/2017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D382954-5C89-4674-A809-83969FCFBF71}" type="slidenum">
              <a:rPr lang="en-US"/>
              <a:pPr>
                <a:defRPr/>
              </a:pPr>
              <a:t>‹#›</a:t>
            </a:fld>
            <a:endParaRPr lang="en-US" dirty="0"/>
          </a:p>
        </p:txBody>
      </p:sp>
    </p:spTree>
    <p:extLst>
      <p:ext uri="{BB962C8B-B14F-4D97-AF65-F5344CB8AC3E}">
        <p14:creationId xmlns:p14="http://schemas.microsoft.com/office/powerpoint/2010/main" val="22380312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3"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7FCCF12C-7402-43F1-B997-40DF3FBB48B8}" type="slidenum">
              <a:rPr lang="en-US" altLang="en-US" sz="800">
                <a:solidFill>
                  <a:srgbClr val="848484"/>
                </a:solidFill>
                <a:latin typeface="Franklin Gothic Book" panose="020B0503020102020204" pitchFamily="34" charset="0"/>
              </a:rPr>
              <a:pPr algn="r" eaLnBrk="1" hangingPunct="1"/>
              <a:t>‹#›</a:t>
            </a:fld>
            <a:endParaRPr lang="en-US" altLang="en-US" sz="800" dirty="0">
              <a:solidFill>
                <a:srgbClr val="848484"/>
              </a:solidFill>
              <a:latin typeface="Franklin Gothic Book" panose="020B0503020102020204" pitchFamily="34" charset="0"/>
            </a:endParaRPr>
          </a:p>
        </p:txBody>
      </p:sp>
      <p:grpSp>
        <p:nvGrpSpPr>
          <p:cNvPr id="4" name="Group 4"/>
          <p:cNvGrpSpPr>
            <a:grpSpLocks/>
          </p:cNvGrpSpPr>
          <p:nvPr userDrawn="1"/>
        </p:nvGrpSpPr>
        <p:grpSpPr bwMode="auto">
          <a:xfrm>
            <a:off x="0" y="0"/>
            <a:ext cx="9144000" cy="6908800"/>
            <a:chOff x="0" y="0"/>
            <a:chExt cx="9144000" cy="6908105"/>
          </a:xfrm>
        </p:grpSpPr>
        <p:grpSp>
          <p:nvGrpSpPr>
            <p:cNvPr id="5" name="Group 4"/>
            <p:cNvGrpSpPr/>
            <p:nvPr userDrawn="1"/>
          </p:nvGrpSpPr>
          <p:grpSpPr>
            <a:xfrm>
              <a:off x="0" y="0"/>
              <a:ext cx="9144000" cy="6858000"/>
              <a:chOff x="0" y="0"/>
              <a:chExt cx="9144000" cy="6858000"/>
            </a:xfrm>
            <a:solidFill>
              <a:schemeClr val="bg1">
                <a:lumMod val="95000"/>
              </a:schemeClr>
            </a:solidFill>
          </p:grpSpPr>
          <p:sp>
            <p:nvSpPr>
              <p:cNvPr id="24" name="Rectangle 23"/>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5" name="Rectangle 24"/>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6" name="Rectangle 25"/>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7" name="Rectangle 26"/>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grpSp>
        <p:cxnSp>
          <p:nvCxnSpPr>
            <p:cNvPr id="6" name="Straight Connector 5"/>
            <p:cNvCxnSpPr/>
            <p:nvPr userDrawn="1"/>
          </p:nvCxnSpPr>
          <p:spPr>
            <a:xfrm flipV="1">
              <a:off x="6858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V="1">
              <a:off x="84582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8"/>
            <p:cNvGrpSpPr>
              <a:grpSpLocks/>
            </p:cNvGrpSpPr>
            <p:nvPr userDrawn="1"/>
          </p:nvGrpSpPr>
          <p:grpSpPr bwMode="auto">
            <a:xfrm>
              <a:off x="5715000" y="0"/>
              <a:ext cx="457200" cy="6908105"/>
              <a:chOff x="2956470" y="50104"/>
              <a:chExt cx="457200" cy="6858001"/>
            </a:xfrm>
          </p:grpSpPr>
          <p:cxnSp>
            <p:nvCxnSpPr>
              <p:cNvPr id="22" name="Straight Connector 21"/>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userDrawn="1"/>
          </p:nvCxnSpPr>
          <p:spPr>
            <a:xfrm rot="5400000" flipV="1">
              <a:off x="4572000" y="-388626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10"/>
            <p:cNvGrpSpPr>
              <a:grpSpLocks/>
            </p:cNvGrpSpPr>
            <p:nvPr userDrawn="1"/>
          </p:nvGrpSpPr>
          <p:grpSpPr bwMode="auto">
            <a:xfrm>
              <a:off x="0" y="1143000"/>
              <a:ext cx="9144000" cy="914400"/>
              <a:chOff x="0" y="1143000"/>
              <a:chExt cx="9144000" cy="914400"/>
            </a:xfrm>
          </p:grpSpPr>
          <p:cxnSp>
            <p:nvCxnSpPr>
              <p:cNvPr id="20" name="Straight Connector 19"/>
              <p:cNvCxnSpPr/>
              <p:nvPr/>
            </p:nvCxnSpPr>
            <p:spPr>
              <a:xfrm rot="5400000" flipV="1">
                <a:off x="4572000" y="-251480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V="1">
                <a:off x="4572000" y="-342911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1"/>
            <p:cNvGrpSpPr>
              <a:grpSpLocks/>
            </p:cNvGrpSpPr>
            <p:nvPr userDrawn="1"/>
          </p:nvGrpSpPr>
          <p:grpSpPr bwMode="auto">
            <a:xfrm>
              <a:off x="0" y="2971800"/>
              <a:ext cx="9144000" cy="914400"/>
              <a:chOff x="0" y="1143000"/>
              <a:chExt cx="9144000" cy="914400"/>
            </a:xfrm>
          </p:grpSpPr>
          <p:cxnSp>
            <p:nvCxnSpPr>
              <p:cNvPr id="18" name="Straight Connector 17"/>
              <p:cNvCxnSpPr/>
              <p:nvPr/>
            </p:nvCxnSpPr>
            <p:spPr>
              <a:xfrm rot="5400000" flipV="1">
                <a:off x="4572000" y="-2514991"/>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V="1">
                <a:off x="4572000" y="-342929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 12"/>
            <p:cNvGrpSpPr>
              <a:grpSpLocks/>
            </p:cNvGrpSpPr>
            <p:nvPr userDrawn="1"/>
          </p:nvGrpSpPr>
          <p:grpSpPr bwMode="auto">
            <a:xfrm>
              <a:off x="0" y="4800602"/>
              <a:ext cx="9144000" cy="914400"/>
              <a:chOff x="0" y="1143000"/>
              <a:chExt cx="9144000" cy="914400"/>
            </a:xfrm>
          </p:grpSpPr>
          <p:cxnSp>
            <p:nvCxnSpPr>
              <p:cNvPr id="16" name="Straight Connector 15"/>
              <p:cNvCxnSpPr/>
              <p:nvPr/>
            </p:nvCxnSpPr>
            <p:spPr>
              <a:xfrm rot="5400000" flipV="1">
                <a:off x="4572000" y="-251517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V="1">
                <a:off x="4572000" y="-342948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3" name="Group 13"/>
            <p:cNvGrpSpPr>
              <a:grpSpLocks/>
            </p:cNvGrpSpPr>
            <p:nvPr userDrawn="1"/>
          </p:nvGrpSpPr>
          <p:grpSpPr bwMode="auto">
            <a:xfrm>
              <a:off x="2971800" y="0"/>
              <a:ext cx="457200" cy="6908105"/>
              <a:chOff x="2956470" y="50104"/>
              <a:chExt cx="457200" cy="6858001"/>
            </a:xfrm>
          </p:grpSpPr>
          <p:cxnSp>
            <p:nvCxnSpPr>
              <p:cNvPr id="14" name="Straight Connector 1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
        <p:nvSpPr>
          <p:cNvPr id="28"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8362288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1AE3661C-13A6-4D4C-BA06-9350DF7037C3}"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2B647070-BAD5-4035-90B2-697532297D81}" type="slidenum">
              <a:rPr lang="en-US"/>
              <a:pPr>
                <a:defRPr/>
              </a:pPr>
              <a:t>‹#›</a:t>
            </a:fld>
            <a:endParaRPr lang="en-US" dirty="0"/>
          </a:p>
        </p:txBody>
      </p:sp>
    </p:spTree>
    <p:extLst>
      <p:ext uri="{BB962C8B-B14F-4D97-AF65-F5344CB8AC3E}">
        <p14:creationId xmlns:p14="http://schemas.microsoft.com/office/powerpoint/2010/main" val="616271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E4A8C3D2-AC5B-4E89-BE62-4DCEDFA091B5}"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5FF9FF15-1CC1-4684-96E7-9022BE28BF3B}" type="slidenum">
              <a:rPr lang="en-US"/>
              <a:pPr>
                <a:defRPr/>
              </a:pPr>
              <a:t>‹#›</a:t>
            </a:fld>
            <a:endParaRPr lang="en-US" dirty="0"/>
          </a:p>
        </p:txBody>
      </p:sp>
    </p:spTree>
    <p:extLst>
      <p:ext uri="{BB962C8B-B14F-4D97-AF65-F5344CB8AC3E}">
        <p14:creationId xmlns:p14="http://schemas.microsoft.com/office/powerpoint/2010/main" val="16867708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597ED785-EC17-4D05-B71C-4A3803DF9E21}"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133F871-FCC7-47E8-B490-CC18D22485AF}" type="slidenum">
              <a:rPr lang="en-US"/>
              <a:pPr>
                <a:defRPr/>
              </a:pPr>
              <a:t>‹#›</a:t>
            </a:fld>
            <a:endParaRPr lang="en-US" dirty="0"/>
          </a:p>
        </p:txBody>
      </p:sp>
    </p:spTree>
    <p:extLst>
      <p:ext uri="{BB962C8B-B14F-4D97-AF65-F5344CB8AC3E}">
        <p14:creationId xmlns:p14="http://schemas.microsoft.com/office/powerpoint/2010/main" val="27756736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F2DB5B4C-58DC-4DC0-9905-F2C99E424104}" type="datetimeFigureOut">
              <a:rPr lang="en-US"/>
              <a:pPr>
                <a:defRPr/>
              </a:pPr>
              <a:t>6/6/2017</a:t>
            </a:fld>
            <a:endParaRPr lang="en-US" dirty="0"/>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20C73D19-A8A0-43C6-AA7D-1648A14E00D5}" type="slidenum">
              <a:rPr lang="en-US"/>
              <a:pPr>
                <a:defRPr/>
              </a:pPr>
              <a:t>‹#›</a:t>
            </a:fld>
            <a:endParaRPr lang="en-US" dirty="0"/>
          </a:p>
        </p:txBody>
      </p:sp>
    </p:spTree>
    <p:extLst>
      <p:ext uri="{BB962C8B-B14F-4D97-AF65-F5344CB8AC3E}">
        <p14:creationId xmlns:p14="http://schemas.microsoft.com/office/powerpoint/2010/main" val="10908744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D64EB9E-E3CE-491F-AF5D-31A914088DF6}" type="datetimeFigureOut">
              <a:rPr lang="en-US"/>
              <a:pPr>
                <a:defRPr/>
              </a:pPr>
              <a:t>6/6/2017</a:t>
            </a:fld>
            <a:endParaRPr lang="en-US" dirty="0"/>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504B2DAA-71B8-4213-ABC0-6EE803E86142}" type="slidenum">
              <a:rPr lang="en-US"/>
              <a:pPr>
                <a:defRPr/>
              </a:pPr>
              <a:t>‹#›</a:t>
            </a:fld>
            <a:endParaRPr lang="en-US" dirty="0"/>
          </a:p>
        </p:txBody>
      </p:sp>
    </p:spTree>
    <p:extLst>
      <p:ext uri="{BB962C8B-B14F-4D97-AF65-F5344CB8AC3E}">
        <p14:creationId xmlns:p14="http://schemas.microsoft.com/office/powerpoint/2010/main" val="20971914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4AF4D7E-ADC5-4E94-AC7D-86766D431A0E}" type="datetimeFigureOut">
              <a:rPr lang="en-US"/>
              <a:pPr>
                <a:defRPr/>
              </a:pPr>
              <a:t>6/6/2017</a:t>
            </a:fld>
            <a:endParaRPr lang="en-US" dirty="0"/>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74CB9305-85AC-4849-880A-94D5C4FC79EC}" type="slidenum">
              <a:rPr lang="en-US"/>
              <a:pPr>
                <a:defRPr/>
              </a:pPr>
              <a:t>‹#›</a:t>
            </a:fld>
            <a:endParaRPr lang="en-US" dirty="0"/>
          </a:p>
        </p:txBody>
      </p:sp>
    </p:spTree>
    <p:extLst>
      <p:ext uri="{BB962C8B-B14F-4D97-AF65-F5344CB8AC3E}">
        <p14:creationId xmlns:p14="http://schemas.microsoft.com/office/powerpoint/2010/main" val="5610885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FB90519C-4127-4594-874F-96E3323417B0}" type="datetimeFigureOut">
              <a:rPr lang="en-US"/>
              <a:pPr>
                <a:defRPr/>
              </a:pPr>
              <a:t>6/6/2017</a:t>
            </a:fld>
            <a:endParaRPr lang="en-US" dirty="0"/>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9F43ACAA-5AA1-4ADC-B2A3-7F33C934B76A}" type="slidenum">
              <a:rPr lang="en-US"/>
              <a:pPr>
                <a:defRPr/>
              </a:pPr>
              <a:t>‹#›</a:t>
            </a:fld>
            <a:endParaRPr lang="en-US" dirty="0"/>
          </a:p>
        </p:txBody>
      </p:sp>
    </p:spTree>
    <p:extLst>
      <p:ext uri="{BB962C8B-B14F-4D97-AF65-F5344CB8AC3E}">
        <p14:creationId xmlns:p14="http://schemas.microsoft.com/office/powerpoint/2010/main" val="37114615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961D858C-BBFE-4CD9-AE3B-E4FB1578C1D0}" type="datetimeFigureOut">
              <a:rPr lang="en-US"/>
              <a:pPr>
                <a:defRPr/>
              </a:pPr>
              <a:t>6/6/2017</a:t>
            </a:fld>
            <a:endParaRPr lang="en-US" dirty="0"/>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8B92D986-EA8A-4C5F-807C-B7360413AE3C}" type="slidenum">
              <a:rPr lang="en-US"/>
              <a:pPr>
                <a:defRPr/>
              </a:pPr>
              <a:t>‹#›</a:t>
            </a:fld>
            <a:endParaRPr lang="en-US" dirty="0"/>
          </a:p>
        </p:txBody>
      </p:sp>
    </p:spTree>
    <p:extLst>
      <p:ext uri="{BB962C8B-B14F-4D97-AF65-F5344CB8AC3E}">
        <p14:creationId xmlns:p14="http://schemas.microsoft.com/office/powerpoint/2010/main" val="89222585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DA5611A9-2B2A-45F5-9734-2D8E658A4F74}" type="datetimeFigureOut">
              <a:rPr lang="en-US"/>
              <a:pPr>
                <a:defRPr/>
              </a:pPr>
              <a:t>6/6/2017</a:t>
            </a:fld>
            <a:endParaRPr lang="en-US" dirty="0"/>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87699F8B-F751-4CBB-8544-7AE1291A8B02}" type="slidenum">
              <a:rPr lang="en-US"/>
              <a:pPr>
                <a:defRPr/>
              </a:pPr>
              <a:t>‹#›</a:t>
            </a:fld>
            <a:endParaRPr lang="en-US" dirty="0"/>
          </a:p>
        </p:txBody>
      </p:sp>
    </p:spTree>
    <p:extLst>
      <p:ext uri="{BB962C8B-B14F-4D97-AF65-F5344CB8AC3E}">
        <p14:creationId xmlns:p14="http://schemas.microsoft.com/office/powerpoint/2010/main" val="76655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92D5305-093C-4CC7-B567-FEEC2086C04B}" type="datetimeFigureOut">
              <a:rPr lang="en-US"/>
              <a:pPr>
                <a:defRPr/>
              </a:pPr>
              <a:t>6/6/2017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8BE61E2-8AAB-41AA-89D5-F40ED69BE857}" type="slidenum">
              <a:rPr lang="en-US"/>
              <a:pPr>
                <a:defRPr/>
              </a:pPr>
              <a:t>‹#›</a:t>
            </a:fld>
            <a:endParaRPr lang="en-US" dirty="0"/>
          </a:p>
        </p:txBody>
      </p:sp>
    </p:spTree>
    <p:extLst>
      <p:ext uri="{BB962C8B-B14F-4D97-AF65-F5344CB8AC3E}">
        <p14:creationId xmlns:p14="http://schemas.microsoft.com/office/powerpoint/2010/main" val="108689566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EBACDEB6-BED2-46DA-9B19-072B140C03BE}"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148C1067-3C9D-4665-9BF7-B3E2A80CC862}" type="slidenum">
              <a:rPr lang="en-US"/>
              <a:pPr>
                <a:defRPr/>
              </a:pPr>
              <a:t>‹#›</a:t>
            </a:fld>
            <a:endParaRPr lang="en-US" dirty="0"/>
          </a:p>
        </p:txBody>
      </p:sp>
    </p:spTree>
    <p:extLst>
      <p:ext uri="{BB962C8B-B14F-4D97-AF65-F5344CB8AC3E}">
        <p14:creationId xmlns:p14="http://schemas.microsoft.com/office/powerpoint/2010/main" val="25586384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9891690F-51B0-4B89-8E8E-B072370219EA}" type="datetimeFigureOut">
              <a:rPr lang="en-US"/>
              <a:pPr>
                <a:defRPr/>
              </a:pPr>
              <a:t>6/6/2017</a:t>
            </a:fld>
            <a:endParaRPr lang="en-US" dirty="0"/>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429EE5A6-BFDC-454A-8A36-5EBC86D22FF3}" type="slidenum">
              <a:rPr lang="en-US"/>
              <a:pPr>
                <a:defRPr/>
              </a:pPr>
              <a:t>‹#›</a:t>
            </a:fld>
            <a:endParaRPr lang="en-US" dirty="0"/>
          </a:p>
        </p:txBody>
      </p:sp>
    </p:spTree>
    <p:extLst>
      <p:ext uri="{BB962C8B-B14F-4D97-AF65-F5344CB8AC3E}">
        <p14:creationId xmlns:p14="http://schemas.microsoft.com/office/powerpoint/2010/main" val="25240707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618130" y="297180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29"/>
          <p:cNvSpPr>
            <a:spLocks noGrp="1"/>
          </p:cNvSpPr>
          <p:nvPr>
            <p:ph type="body" sz="quarter" idx="11"/>
          </p:nvPr>
        </p:nvSpPr>
        <p:spPr>
          <a:xfrm>
            <a:off x="685800" y="294835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22"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4" name="Text Placeholder 3"/>
          <p:cNvSpPr>
            <a:spLocks noGrp="1"/>
          </p:cNvSpPr>
          <p:nvPr>
            <p:ph type="body" sz="half" idx="29"/>
          </p:nvPr>
        </p:nvSpPr>
        <p:spPr>
          <a:xfrm>
            <a:off x="1618130" y="3886205"/>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5" name="Text Placeholder 29"/>
          <p:cNvSpPr>
            <a:spLocks noGrp="1"/>
          </p:cNvSpPr>
          <p:nvPr>
            <p:ph type="body" sz="quarter" idx="30"/>
          </p:nvPr>
        </p:nvSpPr>
        <p:spPr>
          <a:xfrm>
            <a:off x="685800" y="3862758"/>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6" name="Text Placeholder 3"/>
          <p:cNvSpPr>
            <a:spLocks noGrp="1"/>
          </p:cNvSpPr>
          <p:nvPr>
            <p:ph type="body" sz="half" idx="31"/>
          </p:nvPr>
        </p:nvSpPr>
        <p:spPr>
          <a:xfrm>
            <a:off x="1618130" y="480061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7" name="Text Placeholder 29"/>
          <p:cNvSpPr>
            <a:spLocks noGrp="1"/>
          </p:cNvSpPr>
          <p:nvPr>
            <p:ph type="body" sz="quarter" idx="32"/>
          </p:nvPr>
        </p:nvSpPr>
        <p:spPr>
          <a:xfrm>
            <a:off x="685800" y="477716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8" name="Text Placeholder 3"/>
          <p:cNvSpPr>
            <a:spLocks noGrp="1"/>
          </p:cNvSpPr>
          <p:nvPr>
            <p:ph type="body" sz="half" idx="33"/>
          </p:nvPr>
        </p:nvSpPr>
        <p:spPr>
          <a:xfrm>
            <a:off x="5732930" y="297180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9" name="Text Placeholder 29"/>
          <p:cNvSpPr>
            <a:spLocks noGrp="1"/>
          </p:cNvSpPr>
          <p:nvPr>
            <p:ph type="body" sz="quarter" idx="34"/>
          </p:nvPr>
        </p:nvSpPr>
        <p:spPr>
          <a:xfrm>
            <a:off x="4800600" y="294835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0" name="Text Placeholder 3"/>
          <p:cNvSpPr>
            <a:spLocks noGrp="1"/>
          </p:cNvSpPr>
          <p:nvPr>
            <p:ph type="body" sz="half" idx="35"/>
          </p:nvPr>
        </p:nvSpPr>
        <p:spPr>
          <a:xfrm>
            <a:off x="5732930" y="3886205"/>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1" name="Text Placeholder 29"/>
          <p:cNvSpPr>
            <a:spLocks noGrp="1"/>
          </p:cNvSpPr>
          <p:nvPr>
            <p:ph type="body" sz="quarter" idx="36"/>
          </p:nvPr>
        </p:nvSpPr>
        <p:spPr>
          <a:xfrm>
            <a:off x="4800600" y="3862758"/>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2" name="Text Placeholder 3"/>
          <p:cNvSpPr>
            <a:spLocks noGrp="1"/>
          </p:cNvSpPr>
          <p:nvPr>
            <p:ph type="body" sz="half" idx="37"/>
          </p:nvPr>
        </p:nvSpPr>
        <p:spPr>
          <a:xfrm>
            <a:off x="5732930" y="4800610"/>
            <a:ext cx="2725270" cy="914399"/>
          </a:xfrm>
        </p:spPr>
        <p:txBody>
          <a:bodyPr>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3" name="Text Placeholder 29"/>
          <p:cNvSpPr>
            <a:spLocks noGrp="1"/>
          </p:cNvSpPr>
          <p:nvPr>
            <p:ph type="body" sz="quarter" idx="38"/>
          </p:nvPr>
        </p:nvSpPr>
        <p:spPr>
          <a:xfrm>
            <a:off x="4800600" y="4777163"/>
            <a:ext cx="932330" cy="937839"/>
          </a:xfrm>
        </p:spPr>
        <p:txBody>
          <a:bodyPr>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5274924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1">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7AC74910-7BA6-4EE4-A991-6C9C394F7D0C}" type="slidenum">
              <a:rPr lang="en-US" altLang="en-US" sz="800">
                <a:solidFill>
                  <a:srgbClr val="B2B2B2"/>
                </a:solidFill>
              </a:rPr>
              <a:pPr algn="r" eaLnBrk="1" hangingPunct="1"/>
              <a:t>‹#›</a:t>
            </a:fld>
            <a:endParaRPr lang="en-US" altLang="en-US" sz="800" dirty="0">
              <a:solidFill>
                <a:srgbClr val="B2B2B2"/>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64565"/>
            <a:ext cx="5029200" cy="147733"/>
          </a:xfrm>
        </p:spPr>
        <p:txBody>
          <a:bodyPr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32841745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2">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CFFF4225-7B56-4F8B-9BE5-2CEA4E73593F}" type="slidenum">
              <a:rPr lang="en-US" altLang="en-US" sz="800">
                <a:solidFill>
                  <a:srgbClr val="B2B2B2"/>
                </a:solidFill>
              </a:rPr>
              <a:pPr algn="r" eaLnBrk="1" hangingPunct="1"/>
              <a:t>‹#›</a:t>
            </a:fld>
            <a:endParaRPr lang="en-US" altLang="en-US" sz="800" dirty="0">
              <a:solidFill>
                <a:srgbClr val="B2B2B2"/>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Text Placeholder 10"/>
          <p:cNvSpPr>
            <a:spLocks noGrp="1"/>
          </p:cNvSpPr>
          <p:nvPr>
            <p:ph type="body" sz="quarter" idx="14"/>
          </p:nvPr>
        </p:nvSpPr>
        <p:spPr>
          <a:xfrm>
            <a:off x="685800" y="6564565"/>
            <a:ext cx="5029200" cy="147733"/>
          </a:xfrm>
        </p:spPr>
        <p:txBody>
          <a:bodyPr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5088790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Segue">
    <p:bg>
      <p:bgPr>
        <a:solidFill>
          <a:srgbClr val="E5E5E5"/>
        </a:solidFill>
        <a:effectLst/>
      </p:bgPr>
    </p:bg>
    <p:spTree>
      <p:nvGrpSpPr>
        <p:cNvPr id="1" name=""/>
        <p:cNvGrpSpPr/>
        <p:nvPr/>
      </p:nvGrpSpPr>
      <p:grpSpPr>
        <a:xfrm>
          <a:off x="0" y="0"/>
          <a:ext cx="0" cy="0"/>
          <a:chOff x="0" y="0"/>
          <a:chExt cx="0" cy="0"/>
        </a:xfrm>
      </p:grpSpPr>
      <p:sp>
        <p:nvSpPr>
          <p:cNvPr id="5" name="TextBox 6"/>
          <p:cNvSpPr txBox="1">
            <a:spLocks noChangeArrowheads="1"/>
          </p:cNvSpPr>
          <p:nvPr userDrawn="1"/>
        </p:nvSpPr>
        <p:spPr bwMode="auto">
          <a:xfrm>
            <a:off x="-952500" y="2959100"/>
            <a:ext cx="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20000"/>
              </a:lnSpc>
            </a:pPr>
            <a:endParaRPr lang="en-US" altLang="en-US" dirty="0">
              <a:solidFill>
                <a:srgbClr val="7F7F7F"/>
              </a:solidFill>
            </a:endParaRPr>
          </a:p>
        </p:txBody>
      </p:sp>
      <p:cxnSp>
        <p:nvCxnSpPr>
          <p:cNvPr id="6" name="Straight Connector 5"/>
          <p:cNvCxnSpPr/>
          <p:nvPr userDrawn="1"/>
        </p:nvCxnSpPr>
        <p:spPr>
          <a:xfrm>
            <a:off x="5716588" y="2770188"/>
            <a:ext cx="0" cy="288131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smtClean="0"/>
              <a:t>Click to edit Master text styles</a:t>
            </a:r>
          </a:p>
        </p:txBody>
      </p:sp>
    </p:spTree>
    <p:extLst>
      <p:ext uri="{BB962C8B-B14F-4D97-AF65-F5344CB8AC3E}">
        <p14:creationId xmlns:p14="http://schemas.microsoft.com/office/powerpoint/2010/main" val="41997579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
    <p:spTree>
      <p:nvGrpSpPr>
        <p:cNvPr id="1" name=""/>
        <p:cNvGrpSpPr/>
        <p:nvPr/>
      </p:nvGrpSpPr>
      <p:grpSpPr>
        <a:xfrm>
          <a:off x="0" y="0"/>
          <a:ext cx="0" cy="0"/>
          <a:chOff x="0" y="0"/>
          <a:chExt cx="0" cy="0"/>
        </a:xfrm>
      </p:grpSpPr>
      <p:sp>
        <p:nvSpPr>
          <p:cNvPr id="8"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8B43B82F-F73D-4053-A61F-CAE207B6450F}" type="slidenum">
              <a:rPr lang="en-US" altLang="en-US" sz="800">
                <a:solidFill>
                  <a:srgbClr val="848484"/>
                </a:solidFill>
              </a:rPr>
              <a:pPr algn="r" eaLnBrk="1" hangingPunct="1"/>
              <a:t>‹#›</a:t>
            </a:fld>
            <a:endParaRPr lang="en-US" altLang="en-US" sz="800" dirty="0">
              <a:solidFill>
                <a:srgbClr val="848484"/>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5" name="Text Placeholder 10"/>
          <p:cNvSpPr>
            <a:spLocks noGrp="1"/>
          </p:cNvSpPr>
          <p:nvPr>
            <p:ph type="body" sz="quarter" idx="14"/>
          </p:nvPr>
        </p:nvSpPr>
        <p:spPr>
          <a:xfrm>
            <a:off x="685800" y="6564565"/>
            <a:ext cx="5029200" cy="147733"/>
          </a:xfrm>
        </p:spPr>
        <p:txBody>
          <a:bodyPr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303541600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2652710B-9059-41CA-BED0-5A0AF5996219}" type="slidenum">
              <a:rPr lang="en-US" altLang="en-US" sz="800">
                <a:solidFill>
                  <a:srgbClr val="B2B2B2"/>
                </a:solidFill>
              </a:rPr>
              <a:pPr algn="r" eaLnBrk="1" hangingPunct="1"/>
              <a:t>‹#›</a:t>
            </a:fld>
            <a:endParaRPr lang="en-US" altLang="en-US" sz="800" dirty="0">
              <a:solidFill>
                <a:srgbClr val="B2B2B2"/>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0" name="Text Placeholder 10"/>
          <p:cNvSpPr>
            <a:spLocks noGrp="1"/>
          </p:cNvSpPr>
          <p:nvPr>
            <p:ph type="body" sz="quarter" idx="14"/>
          </p:nvPr>
        </p:nvSpPr>
        <p:spPr>
          <a:xfrm>
            <a:off x="685800" y="6564565"/>
            <a:ext cx="5029200" cy="147733"/>
          </a:xfrm>
        </p:spPr>
        <p:txBody>
          <a:bodyPr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23796882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dirty="0">
              <a:solidFill>
                <a:prstClr val="white"/>
              </a:solidFill>
            </a:endParaRPr>
          </a:p>
        </p:txBody>
      </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74703" y="4620890"/>
            <a:ext cx="7783445" cy="1415772"/>
          </a:xfrm>
        </p:spPr>
        <p:txBody>
          <a:bodyPr>
            <a:noAutofit/>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78035" y="1732950"/>
            <a:ext cx="7780165"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dirty="0">
                <a:solidFill>
                  <a:prstClr val="black"/>
                </a:solidFill>
                <a:latin typeface="Franklin Gothic Book"/>
              </a:endParaRPr>
            </a:p>
          </p:txBody>
        </p:sp>
      </p:grpSp>
    </p:spTree>
    <p:extLst>
      <p:ext uri="{BB962C8B-B14F-4D97-AF65-F5344CB8AC3E}">
        <p14:creationId xmlns:p14="http://schemas.microsoft.com/office/powerpoint/2010/main" val="165574266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hasCustomPrompt="1"/>
          </p:nvPr>
        </p:nvSpPr>
        <p:spPr>
          <a:xfrm>
            <a:off x="16181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30" name="Text Placeholder 29"/>
          <p:cNvSpPr>
            <a:spLocks noGrp="1"/>
          </p:cNvSpPr>
          <p:nvPr>
            <p:ph type="body" sz="quarter" idx="11" hasCustomPrompt="1"/>
          </p:nvPr>
        </p:nvSpPr>
        <p:spPr>
          <a:xfrm>
            <a:off x="6858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22"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4" name="Text Placeholder 3"/>
          <p:cNvSpPr>
            <a:spLocks noGrp="1"/>
          </p:cNvSpPr>
          <p:nvPr>
            <p:ph type="body" sz="half" idx="29" hasCustomPrompt="1"/>
          </p:nvPr>
        </p:nvSpPr>
        <p:spPr>
          <a:xfrm>
            <a:off x="16181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5" name="Text Placeholder 29"/>
          <p:cNvSpPr>
            <a:spLocks noGrp="1"/>
          </p:cNvSpPr>
          <p:nvPr>
            <p:ph type="body" sz="quarter" idx="30" hasCustomPrompt="1"/>
          </p:nvPr>
        </p:nvSpPr>
        <p:spPr>
          <a:xfrm>
            <a:off x="6858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6" name="Text Placeholder 3"/>
          <p:cNvSpPr>
            <a:spLocks noGrp="1"/>
          </p:cNvSpPr>
          <p:nvPr>
            <p:ph type="body" sz="half" idx="31" hasCustomPrompt="1"/>
          </p:nvPr>
        </p:nvSpPr>
        <p:spPr>
          <a:xfrm>
            <a:off x="16181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7" name="Text Placeholder 29"/>
          <p:cNvSpPr>
            <a:spLocks noGrp="1"/>
          </p:cNvSpPr>
          <p:nvPr>
            <p:ph type="body" sz="quarter" idx="32" hasCustomPrompt="1"/>
          </p:nvPr>
        </p:nvSpPr>
        <p:spPr>
          <a:xfrm>
            <a:off x="6858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98" name="Text Placeholder 3"/>
          <p:cNvSpPr>
            <a:spLocks noGrp="1"/>
          </p:cNvSpPr>
          <p:nvPr>
            <p:ph type="body" sz="half" idx="33" hasCustomPrompt="1"/>
          </p:nvPr>
        </p:nvSpPr>
        <p:spPr>
          <a:xfrm>
            <a:off x="5732930" y="297180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99" name="Text Placeholder 29"/>
          <p:cNvSpPr>
            <a:spLocks noGrp="1"/>
          </p:cNvSpPr>
          <p:nvPr>
            <p:ph type="body" sz="quarter" idx="34" hasCustomPrompt="1"/>
          </p:nvPr>
        </p:nvSpPr>
        <p:spPr>
          <a:xfrm>
            <a:off x="4800600" y="294835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0" name="Text Placeholder 3"/>
          <p:cNvSpPr>
            <a:spLocks noGrp="1"/>
          </p:cNvSpPr>
          <p:nvPr>
            <p:ph type="body" sz="half" idx="35" hasCustomPrompt="1"/>
          </p:nvPr>
        </p:nvSpPr>
        <p:spPr>
          <a:xfrm>
            <a:off x="5732930" y="3886205"/>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1" name="Text Placeholder 29"/>
          <p:cNvSpPr>
            <a:spLocks noGrp="1"/>
          </p:cNvSpPr>
          <p:nvPr>
            <p:ph type="body" sz="quarter" idx="36" hasCustomPrompt="1"/>
          </p:nvPr>
        </p:nvSpPr>
        <p:spPr>
          <a:xfrm>
            <a:off x="4800600" y="3862758"/>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
        <p:nvSpPr>
          <p:cNvPr id="102" name="Text Placeholder 3"/>
          <p:cNvSpPr>
            <a:spLocks noGrp="1"/>
          </p:cNvSpPr>
          <p:nvPr>
            <p:ph type="body" sz="half" idx="37" hasCustomPrompt="1"/>
          </p:nvPr>
        </p:nvSpPr>
        <p:spPr>
          <a:xfrm>
            <a:off x="5732930" y="4800610"/>
            <a:ext cx="2725270" cy="914399"/>
          </a:xfrm>
        </p:spPr>
        <p:txBody>
          <a:bodyPr anchor="t" anchorCtr="0">
            <a:noAutofit/>
          </a:bodyPr>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section title</a:t>
            </a:r>
          </a:p>
        </p:txBody>
      </p:sp>
      <p:sp>
        <p:nvSpPr>
          <p:cNvPr id="103" name="Text Placeholder 29"/>
          <p:cNvSpPr>
            <a:spLocks noGrp="1"/>
          </p:cNvSpPr>
          <p:nvPr>
            <p:ph type="body" sz="quarter" idx="38" hasCustomPrompt="1"/>
          </p:nvPr>
        </p:nvSpPr>
        <p:spPr>
          <a:xfrm>
            <a:off x="4800600" y="4777163"/>
            <a:ext cx="932330" cy="937839"/>
          </a:xfrm>
        </p:spPr>
        <p:txBody>
          <a:bodyPr anchor="t" anchorCtr="0">
            <a:noAutofit/>
          </a:bodyPr>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dirty="0" smtClean="0"/>
              <a:t>##</a:t>
            </a:r>
          </a:p>
        </p:txBody>
      </p:sp>
    </p:spTree>
    <p:extLst>
      <p:ext uri="{BB962C8B-B14F-4D97-AF65-F5344CB8AC3E}">
        <p14:creationId xmlns:p14="http://schemas.microsoft.com/office/powerpoint/2010/main" val="17553242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9F27BD-2627-446F-B662-1506DECF1941}" type="datetimeFigureOut">
              <a:rPr lang="en-US"/>
              <a:pPr>
                <a:defRPr/>
              </a:pPr>
              <a:t>6/6/2017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8A4336E-BA0B-47CD-A0C5-83684AE4DB12}" type="slidenum">
              <a:rPr lang="en-US"/>
              <a:pPr>
                <a:defRPr/>
              </a:pPr>
              <a:t>‹#›</a:t>
            </a:fld>
            <a:endParaRPr lang="en-US" dirty="0"/>
          </a:p>
        </p:txBody>
      </p:sp>
    </p:spTree>
    <p:extLst>
      <p:ext uri="{BB962C8B-B14F-4D97-AF65-F5344CB8AC3E}">
        <p14:creationId xmlns:p14="http://schemas.microsoft.com/office/powerpoint/2010/main" val="22640603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9" name="TextBox 38"/>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40"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348944939"/>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37" name="TextBox 36"/>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41"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4094791824"/>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1" name="TextBox 40"/>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4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168029654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4" name="TextBox 43"/>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45"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3725328788"/>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910674366"/>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defRPr>
            </a:lvl1pPr>
          </a:lstStyle>
          <a:p>
            <a:r>
              <a:rPr lang="en-US" dirty="0" smtClean="0"/>
              <a:t>click to edit master title style</a:t>
            </a:r>
            <a:endParaRPr lang="en-US" dirty="0"/>
          </a:p>
        </p:txBody>
      </p:sp>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
        <p:nvSpPr>
          <p:cNvPr id="19"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hart Placeholder 3"/>
          <p:cNvSpPr>
            <a:spLocks noGrp="1"/>
          </p:cNvSpPr>
          <p:nvPr userDrawn="1">
            <p:ph type="chart" sz="quarter" idx="29" hasCustomPrompt="1"/>
          </p:nvPr>
        </p:nvSpPr>
        <p:spPr>
          <a:xfrm>
            <a:off x="685800" y="2057400"/>
            <a:ext cx="7772400" cy="4000500"/>
          </a:xfrm>
        </p:spPr>
        <p:txBody>
          <a:bodyPr/>
          <a:lstStyle>
            <a:lvl1pPr algn="ctr">
              <a:defRPr>
                <a:solidFill>
                  <a:schemeClr val="tx2"/>
                </a:solidFill>
              </a:defRPr>
            </a:lvl1pPr>
          </a:lstStyle>
          <a:p>
            <a:r>
              <a:rPr lang="en-US" dirty="0" smtClean="0"/>
              <a:t>Click to insert chart from template</a:t>
            </a:r>
            <a:endParaRPr lang="en-US" dirty="0"/>
          </a:p>
        </p:txBody>
      </p:sp>
    </p:spTree>
    <p:extLst>
      <p:ext uri="{BB962C8B-B14F-4D97-AF65-F5344CB8AC3E}">
        <p14:creationId xmlns:p14="http://schemas.microsoft.com/office/powerpoint/2010/main" val="1356735513"/>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Box 7"/>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12"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spTree>
    <p:extLst>
      <p:ext uri="{BB962C8B-B14F-4D97-AF65-F5344CB8AC3E}">
        <p14:creationId xmlns:p14="http://schemas.microsoft.com/office/powerpoint/2010/main" val="283222391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Quote Dark">
    <p:bg>
      <p:bgPr>
        <a:gradFill>
          <a:gsLst>
            <a:gs pos="0">
              <a:schemeClr val="accent1"/>
            </a:gs>
            <a:gs pos="77000">
              <a:schemeClr val="accent1">
                <a:lumMod val="30000"/>
              </a:schemeClr>
            </a:gs>
          </a:gsLst>
          <a:path path="circle">
            <a:fillToRect l="100000" t="100000"/>
          </a:path>
        </a:gradFill>
        <a:effectLst/>
      </p:bgPr>
    </p:bg>
    <p:spTree>
      <p:nvGrpSpPr>
        <p:cNvPr id="1" name=""/>
        <p:cNvGrpSpPr/>
        <p:nvPr/>
      </p:nvGrpSpPr>
      <p:grpSpPr>
        <a:xfrm>
          <a:off x="0" y="0"/>
          <a:ext cx="0" cy="0"/>
          <a:chOff x="0" y="0"/>
          <a:chExt cx="0" cy="0"/>
        </a:xfrm>
      </p:grpSpPr>
      <p:sp>
        <p:nvSpPr>
          <p:cNvPr id="3" name="Freeform 2"/>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dirty="0">
              <a:solidFill>
                <a:prstClr val="white"/>
              </a:solidFill>
            </a:endParaRPr>
          </a:p>
        </p:txBody>
      </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5269" y="4620890"/>
            <a:ext cx="7775100"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581" y="1732950"/>
            <a:ext cx="777683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dirty="0">
                <a:solidFill>
                  <a:srgbClr val="323232">
                    <a:lumMod val="20000"/>
                    <a:lumOff val="80000"/>
                  </a:srgbClr>
                </a:solidFill>
                <a:latin typeface="Franklin Gothic Book"/>
              </a:endParaRPr>
            </a:p>
          </p:txBody>
        </p:sp>
      </p:grpSp>
    </p:spTree>
    <p:extLst>
      <p:ext uri="{BB962C8B-B14F-4D97-AF65-F5344CB8AC3E}">
        <p14:creationId xmlns:p14="http://schemas.microsoft.com/office/powerpoint/2010/main" val="712013078"/>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Quote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hasCustomPrompt="1"/>
          </p:nvPr>
        </p:nvSpPr>
        <p:spPr>
          <a:xfrm>
            <a:off x="683581" y="4620890"/>
            <a:ext cx="7776788" cy="1415772"/>
          </a:xfrm>
        </p:spPr>
        <p:txBody>
          <a:bodyPr>
            <a:noAutofit/>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4" name="Group 3"/>
          <p:cNvGrpSpPr/>
          <p:nvPr userDrawn="1"/>
        </p:nvGrpSpPr>
        <p:grpSpPr>
          <a:xfrm>
            <a:off x="683631" y="1732950"/>
            <a:ext cx="7776788" cy="2672550"/>
            <a:chOff x="914400" y="1732950"/>
            <a:chExt cx="7316788" cy="2672550"/>
          </a:xfrm>
        </p:grpSpPr>
        <p:cxnSp>
          <p:nvCxnSpPr>
            <p:cNvPr id="11" name="Straight Connector 10"/>
            <p:cNvCxnSpPr/>
            <p:nvPr userDrawn="1"/>
          </p:nvCxnSpPr>
          <p:spPr>
            <a:xfrm>
              <a:off x="914400" y="1732950"/>
              <a:ext cx="73152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userDrawn="1"/>
          </p:nvSpPr>
          <p:spPr bwMode="auto">
            <a:xfrm>
              <a:off x="915988" y="4302313"/>
              <a:ext cx="7315200" cy="103187"/>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dirty="0">
                <a:solidFill>
                  <a:prstClr val="black"/>
                </a:solidFill>
                <a:latin typeface="Franklin Gothic Book"/>
              </a:endParaRPr>
            </a:p>
          </p:txBody>
        </p:sp>
      </p:grpSp>
    </p:spTree>
    <p:extLst>
      <p:ext uri="{BB962C8B-B14F-4D97-AF65-F5344CB8AC3E}">
        <p14:creationId xmlns:p14="http://schemas.microsoft.com/office/powerpoint/2010/main" val="316792742"/>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5" name="TextBox 24"/>
          <p:cNvSpPr txBox="1"/>
          <p:nvPr userDrawn="1"/>
        </p:nvSpPr>
        <p:spPr>
          <a:xfrm>
            <a:off x="-952500" y="2959100"/>
            <a:ext cx="65" cy="332399"/>
          </a:xfrm>
          <a:prstGeom prst="rect">
            <a:avLst/>
          </a:prstGeom>
          <a:noFill/>
        </p:spPr>
        <p:txBody>
          <a:bodyPr wrap="none" lIns="0" tIns="0" rIns="0" bIns="0" rtlCol="0">
            <a:spAutoFit/>
          </a:bodyPr>
          <a:lstStyle/>
          <a:p>
            <a:pPr eaLnBrk="1" fontAlgn="auto" hangingPunct="1">
              <a:lnSpc>
                <a:spcPct val="120000"/>
              </a:lnSpc>
              <a:spcBef>
                <a:spcPts val="0"/>
              </a:spcBef>
              <a:spcAft>
                <a:spcPts val="0"/>
              </a:spcAft>
            </a:pPr>
            <a:endParaRPr lang="en-US" dirty="0">
              <a:solidFill>
                <a:srgbClr val="323232"/>
              </a:solidFill>
              <a:latin typeface="Franklin Gothic Book"/>
            </a:endParaRPr>
          </a:p>
        </p:txBody>
      </p: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hasCustomPrompt="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dirty="0" smtClean="0"/>
              <a:t>Edit text</a:t>
            </a:r>
          </a:p>
        </p:txBody>
      </p:sp>
      <p:cxnSp>
        <p:nvCxnSpPr>
          <p:cNvPr id="6" name="Straight Connector 5"/>
          <p:cNvCxnSpPr/>
          <p:nvPr userDrawn="1"/>
        </p:nvCxnSpPr>
        <p:spPr>
          <a:xfrm>
            <a:off x="5717219" y="2769833"/>
            <a:ext cx="0" cy="288115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5670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8A12BA-1C71-441E-B8C8-B71DD4FE83B5}" type="datetimeFigureOut">
              <a:rPr lang="en-US"/>
              <a:pPr>
                <a:defRPr/>
              </a:pPr>
              <a:t>6/6/2017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73F3992-2E74-4FA6-9ACC-0E20C094FA97}" type="slidenum">
              <a:rPr lang="en-US"/>
              <a:pPr>
                <a:defRPr/>
              </a:pPr>
              <a:t>‹#›</a:t>
            </a:fld>
            <a:endParaRPr lang="en-US" dirty="0"/>
          </a:p>
        </p:txBody>
      </p:sp>
    </p:spTree>
    <p:extLst>
      <p:ext uri="{BB962C8B-B14F-4D97-AF65-F5344CB8AC3E}">
        <p14:creationId xmlns:p14="http://schemas.microsoft.com/office/powerpoint/2010/main" val="13026120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27" name="TextBox 26"/>
          <p:cNvSpPr txBox="1"/>
          <p:nvPr userDrawn="1"/>
        </p:nvSpPr>
        <p:spPr>
          <a:xfrm>
            <a:off x="8165123" y="6589187"/>
            <a:ext cx="293077" cy="123111"/>
          </a:xfrm>
          <a:prstGeom prst="rect">
            <a:avLst/>
          </a:prstGeom>
          <a:noFill/>
        </p:spPr>
        <p:txBody>
          <a:bodyPr wrap="square" lIns="0" tIns="0" rIns="0" bIns="0" rtlCol="0" anchor="b">
            <a:spAutoFit/>
          </a:bodyPr>
          <a:lstStyle/>
          <a:p>
            <a:pPr algn="r" eaLnBrk="1" fontAlgn="auto" hangingPunct="1">
              <a:spcBef>
                <a:spcPts val="0"/>
              </a:spcBef>
              <a:spcAft>
                <a:spcPts val="0"/>
              </a:spcAft>
            </a:pPr>
            <a:fld id="{12EB7FDA-3CFA-48E9-9A35-E50E94D3505F}" type="slidenum">
              <a:rPr lang="en-US" sz="800">
                <a:solidFill>
                  <a:srgbClr val="323232">
                    <a:lumMod val="60000"/>
                    <a:lumOff val="40000"/>
                  </a:srgbClr>
                </a:solidFill>
                <a:latin typeface="Franklin Gothic Book"/>
              </a:rPr>
              <a:pPr algn="r" eaLnBrk="1" fontAlgn="auto" hangingPunct="1">
                <a:spcBef>
                  <a:spcPts val="0"/>
                </a:spcBef>
                <a:spcAft>
                  <a:spcPts val="0"/>
                </a:spcAft>
              </a:pPr>
              <a:t>‹#›</a:t>
            </a:fld>
            <a:endParaRPr lang="en-US" sz="800" dirty="0">
              <a:solidFill>
                <a:srgbClr val="323232">
                  <a:lumMod val="60000"/>
                  <a:lumOff val="40000"/>
                </a:srgbClr>
              </a:solidFill>
              <a:latin typeface="Franklin Gothic Book"/>
            </a:endParaRPr>
          </a:p>
        </p:txBody>
      </p:sp>
      <p:sp>
        <p:nvSpPr>
          <p:cNvPr id="28" name="Text Placeholder 10"/>
          <p:cNvSpPr>
            <a:spLocks noGrp="1"/>
          </p:cNvSpPr>
          <p:nvPr>
            <p:ph type="body" sz="quarter" idx="14" hasCustomPrompt="1"/>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dirty="0" smtClean="0"/>
              <a:t>click to insert source</a:t>
            </a:r>
            <a:endParaRPr lang="en-US" dirty="0"/>
          </a:p>
        </p:txBody>
      </p:sp>
      <p:grpSp>
        <p:nvGrpSpPr>
          <p:cNvPr id="2" name="Group 1"/>
          <p:cNvGrpSpPr/>
          <p:nvPr userDrawn="1"/>
        </p:nvGrpSpPr>
        <p:grpSpPr>
          <a:xfrm>
            <a:off x="0" y="0"/>
            <a:ext cx="9144000" cy="6908105"/>
            <a:chOff x="0" y="0"/>
            <a:chExt cx="9144000" cy="6908105"/>
          </a:xfrm>
        </p:grpSpPr>
        <p:grpSp>
          <p:nvGrpSpPr>
            <p:cNvPr id="30" name="Group 29"/>
            <p:cNvGrpSpPr/>
            <p:nvPr userDrawn="1"/>
          </p:nvGrpSpPr>
          <p:grpSpPr>
            <a:xfrm>
              <a:off x="0" y="0"/>
              <a:ext cx="9144000" cy="6858000"/>
              <a:chOff x="0" y="0"/>
              <a:chExt cx="9144000" cy="6858000"/>
            </a:xfrm>
            <a:solidFill>
              <a:schemeClr val="bg1">
                <a:lumMod val="95000"/>
              </a:schemeClr>
            </a:solidFill>
          </p:grpSpPr>
          <p:sp>
            <p:nvSpPr>
              <p:cNvPr id="46" name="Rectangle 45"/>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dirty="0">
                  <a:solidFill>
                    <a:srgbClr val="F26531"/>
                  </a:solidFill>
                </a:endParaRPr>
              </a:p>
            </p:txBody>
          </p:sp>
          <p:sp>
            <p:nvSpPr>
              <p:cNvPr id="47" name="Rectangle 46"/>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dirty="0">
                  <a:solidFill>
                    <a:srgbClr val="F26531"/>
                  </a:solidFill>
                </a:endParaRPr>
              </a:p>
            </p:txBody>
          </p:sp>
          <p:sp>
            <p:nvSpPr>
              <p:cNvPr id="48" name="Rectangle 47"/>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dirty="0">
                  <a:solidFill>
                    <a:srgbClr val="F26531"/>
                  </a:solidFill>
                </a:endParaRPr>
              </a:p>
            </p:txBody>
          </p:sp>
          <p:sp>
            <p:nvSpPr>
              <p:cNvPr id="49" name="Rectangle 48"/>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dirty="0">
                  <a:solidFill>
                    <a:srgbClr val="F26531"/>
                  </a:solidFill>
                </a:endParaRPr>
              </a:p>
            </p:txBody>
          </p:sp>
        </p:grpSp>
        <p:cxnSp>
          <p:nvCxnSpPr>
            <p:cNvPr id="31" name="Straight Connector 30"/>
            <p:cNvCxnSpPr/>
            <p:nvPr userDrawn="1"/>
          </p:nvCxnSpPr>
          <p:spPr>
            <a:xfrm flipV="1">
              <a:off x="6858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V="1">
              <a:off x="8458200" y="0"/>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3" name="Group 32"/>
            <p:cNvGrpSpPr/>
            <p:nvPr userDrawn="1"/>
          </p:nvGrpSpPr>
          <p:grpSpPr>
            <a:xfrm>
              <a:off x="5715000" y="0"/>
              <a:ext cx="457200" cy="6908105"/>
              <a:chOff x="2956470" y="50104"/>
              <a:chExt cx="457200" cy="6858001"/>
            </a:xfrm>
          </p:grpSpPr>
          <p:cxnSp>
            <p:nvCxnSpPr>
              <p:cNvPr id="44" name="Straight Connector 4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userDrawn="1"/>
          </p:nvCxnSpPr>
          <p:spPr>
            <a:xfrm rot="5400000" flipV="1">
              <a:off x="4572000" y="-38862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35" name="Group 34"/>
            <p:cNvGrpSpPr/>
            <p:nvPr userDrawn="1"/>
          </p:nvGrpSpPr>
          <p:grpSpPr>
            <a:xfrm>
              <a:off x="0" y="1143000"/>
              <a:ext cx="9144000" cy="914400"/>
              <a:chOff x="0" y="1143000"/>
              <a:chExt cx="9144000" cy="914400"/>
            </a:xfrm>
          </p:grpSpPr>
          <p:cxnSp>
            <p:nvCxnSpPr>
              <p:cNvPr id="42" name="Straight Connector 41"/>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userDrawn="1"/>
          </p:nvGrpSpPr>
          <p:grpSpPr>
            <a:xfrm>
              <a:off x="0" y="2971800"/>
              <a:ext cx="9144000" cy="914400"/>
              <a:chOff x="0" y="1143000"/>
              <a:chExt cx="9144000" cy="914400"/>
            </a:xfrm>
          </p:grpSpPr>
          <p:cxnSp>
            <p:nvCxnSpPr>
              <p:cNvPr id="40" name="Straight Connector 39"/>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userDrawn="1"/>
          </p:nvGrpSpPr>
          <p:grpSpPr>
            <a:xfrm>
              <a:off x="0" y="4800602"/>
              <a:ext cx="9144000" cy="914400"/>
              <a:chOff x="0" y="1143000"/>
              <a:chExt cx="9144000" cy="914400"/>
            </a:xfrm>
          </p:grpSpPr>
          <p:cxnSp>
            <p:nvCxnSpPr>
              <p:cNvPr id="38" name="Straight Connector 37"/>
              <p:cNvCxnSpPr/>
              <p:nvPr/>
            </p:nvCxnSpPr>
            <p:spPr>
              <a:xfrm rot="5400000" flipV="1">
                <a:off x="4572000" y="-25146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V="1">
                <a:off x="4572000" y="-3429000"/>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userDrawn="1"/>
          </p:nvGrpSpPr>
          <p:grpSpPr>
            <a:xfrm>
              <a:off x="2971800" y="0"/>
              <a:ext cx="457200" cy="6908105"/>
              <a:chOff x="2956470" y="50104"/>
              <a:chExt cx="457200" cy="6858001"/>
            </a:xfrm>
          </p:grpSpPr>
          <p:cxnSp>
            <p:nvCxnSpPr>
              <p:cNvPr id="51" name="Straight Connector 50"/>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797636747"/>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77863" y="1733550"/>
            <a:ext cx="7780337" cy="2671763"/>
            <a:chOff x="914400" y="1732950"/>
            <a:chExt cx="7316788" cy="2672550"/>
          </a:xfrm>
        </p:grpSpPr>
        <p:cxnSp>
          <p:nvCxnSpPr>
            <p:cNvPr id="6" name="Straight Connector 5"/>
            <p:cNvCxnSpPr/>
            <p:nvPr userDrawn="1"/>
          </p:nvCxnSpPr>
          <p:spPr>
            <a:xfrm>
              <a:off x="914400" y="1732950"/>
              <a:ext cx="731529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2" y="4302282"/>
              <a:ext cx="7315296"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gr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74703" y="4620890"/>
            <a:ext cx="7783445" cy="1415772"/>
          </a:xfrm>
        </p:spPr>
        <p:txBody>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96166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6181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29"/>
          <p:cNvSpPr>
            <a:spLocks noGrp="1"/>
          </p:cNvSpPr>
          <p:nvPr>
            <p:ph type="body" sz="quarter" idx="11"/>
          </p:nvPr>
        </p:nvSpPr>
        <p:spPr>
          <a:xfrm>
            <a:off x="6858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22"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4" name="Text Placeholder 3"/>
          <p:cNvSpPr>
            <a:spLocks noGrp="1"/>
          </p:cNvSpPr>
          <p:nvPr>
            <p:ph type="body" sz="half" idx="29"/>
          </p:nvPr>
        </p:nvSpPr>
        <p:spPr>
          <a:xfrm>
            <a:off x="16181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5" name="Text Placeholder 29"/>
          <p:cNvSpPr>
            <a:spLocks noGrp="1"/>
          </p:cNvSpPr>
          <p:nvPr>
            <p:ph type="body" sz="quarter" idx="30"/>
          </p:nvPr>
        </p:nvSpPr>
        <p:spPr>
          <a:xfrm>
            <a:off x="6858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6" name="Text Placeholder 3"/>
          <p:cNvSpPr>
            <a:spLocks noGrp="1"/>
          </p:cNvSpPr>
          <p:nvPr>
            <p:ph type="body" sz="half" idx="31"/>
          </p:nvPr>
        </p:nvSpPr>
        <p:spPr>
          <a:xfrm>
            <a:off x="16181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7" name="Text Placeholder 29"/>
          <p:cNvSpPr>
            <a:spLocks noGrp="1"/>
          </p:cNvSpPr>
          <p:nvPr>
            <p:ph type="body" sz="quarter" idx="32"/>
          </p:nvPr>
        </p:nvSpPr>
        <p:spPr>
          <a:xfrm>
            <a:off x="6858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8" name="Text Placeholder 3"/>
          <p:cNvSpPr>
            <a:spLocks noGrp="1"/>
          </p:cNvSpPr>
          <p:nvPr>
            <p:ph type="body" sz="half" idx="33"/>
          </p:nvPr>
        </p:nvSpPr>
        <p:spPr>
          <a:xfrm>
            <a:off x="57329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9" name="Text Placeholder 29"/>
          <p:cNvSpPr>
            <a:spLocks noGrp="1"/>
          </p:cNvSpPr>
          <p:nvPr>
            <p:ph type="body" sz="quarter" idx="34"/>
          </p:nvPr>
        </p:nvSpPr>
        <p:spPr>
          <a:xfrm>
            <a:off x="48006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0" name="Text Placeholder 3"/>
          <p:cNvSpPr>
            <a:spLocks noGrp="1"/>
          </p:cNvSpPr>
          <p:nvPr>
            <p:ph type="body" sz="half" idx="35"/>
          </p:nvPr>
        </p:nvSpPr>
        <p:spPr>
          <a:xfrm>
            <a:off x="57329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1" name="Text Placeholder 29"/>
          <p:cNvSpPr>
            <a:spLocks noGrp="1"/>
          </p:cNvSpPr>
          <p:nvPr>
            <p:ph type="body" sz="quarter" idx="36"/>
          </p:nvPr>
        </p:nvSpPr>
        <p:spPr>
          <a:xfrm>
            <a:off x="48006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2" name="Text Placeholder 3"/>
          <p:cNvSpPr>
            <a:spLocks noGrp="1"/>
          </p:cNvSpPr>
          <p:nvPr>
            <p:ph type="body" sz="half" idx="37"/>
          </p:nvPr>
        </p:nvSpPr>
        <p:spPr>
          <a:xfrm>
            <a:off x="57329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3" name="Text Placeholder 29"/>
          <p:cNvSpPr>
            <a:spLocks noGrp="1"/>
          </p:cNvSpPr>
          <p:nvPr>
            <p:ph type="body" sz="quarter" idx="38"/>
          </p:nvPr>
        </p:nvSpPr>
        <p:spPr>
          <a:xfrm>
            <a:off x="48006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7707627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7"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7C25FB9-388F-47A9-965D-B1D31972B740}"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0"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41750370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7"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642D1CCA-9605-49AB-BAF4-3154A8B475BB}"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07449800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7"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1F664264-E3CD-46E2-9FFF-84D992972AAA}"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55655479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8"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AF9DDEF2-7461-4E7A-A768-DEA40BA06E6D}"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5"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63363662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6782C3DF-12A2-4CC2-B1C0-B1216203E3F8}"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2466392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6"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CA7D89D1-09E6-45D3-823E-09C46768F54B}"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hart Placeholder 3"/>
          <p:cNvSpPr>
            <a:spLocks noGrp="1"/>
          </p:cNvSpPr>
          <p:nvPr>
            <p:ph type="chart" sz="quarter" idx="29"/>
          </p:nvPr>
        </p:nvSpPr>
        <p:spPr>
          <a:xfrm>
            <a:off x="685800" y="2057400"/>
            <a:ext cx="7772400" cy="4000500"/>
          </a:xfrm>
        </p:spPr>
        <p:txBody>
          <a:bodyPr/>
          <a:lstStyle>
            <a:lvl1pPr algn="ctr">
              <a:defRPr>
                <a:solidFill>
                  <a:schemeClr val="tx2"/>
                </a:solidFill>
              </a:defRPr>
            </a:lvl1pPr>
          </a:lstStyle>
          <a:p>
            <a:pPr lvl="0"/>
            <a:r>
              <a:rPr lang="en-US" noProof="0" dirty="0" smtClean="0"/>
              <a:t>Click icon to add chart</a:t>
            </a:r>
            <a:endParaRPr lang="en-US" noProof="0" dirty="0"/>
          </a:p>
        </p:txBody>
      </p:sp>
    </p:spTree>
    <p:extLst>
      <p:ext uri="{BB962C8B-B14F-4D97-AF65-F5344CB8AC3E}">
        <p14:creationId xmlns:p14="http://schemas.microsoft.com/office/powerpoint/2010/main" val="427928183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4F504877-E191-4559-AE27-240B9ABC8EEF}"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10377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EF12B9-F6F9-4CAA-8133-09A433DEC8D6}" type="datetimeFigureOut">
              <a:rPr lang="en-US"/>
              <a:pPr>
                <a:defRPr/>
              </a:pPr>
              <a:t>6/6/2017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DDF224E-2207-411F-8C4C-0BB803AD52DE}" type="slidenum">
              <a:rPr lang="en-US"/>
              <a:pPr>
                <a:defRPr/>
              </a:pPr>
              <a:t>‹#›</a:t>
            </a:fld>
            <a:endParaRPr lang="en-US" dirty="0"/>
          </a:p>
        </p:txBody>
      </p:sp>
    </p:spTree>
    <p:extLst>
      <p:ext uri="{BB962C8B-B14F-4D97-AF65-F5344CB8AC3E}">
        <p14:creationId xmlns:p14="http://schemas.microsoft.com/office/powerpoint/2010/main" val="20323645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Quote D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84213" y="1733550"/>
            <a:ext cx="7775575" cy="2671763"/>
            <a:chOff x="914400" y="1732950"/>
            <a:chExt cx="7316788" cy="2672550"/>
          </a:xfrm>
        </p:grpSpPr>
        <p:cxnSp>
          <p:nvCxnSpPr>
            <p:cNvPr id="6" name="Straight Connector 5"/>
            <p:cNvCxnSpPr/>
            <p:nvPr userDrawn="1"/>
          </p:nvCxnSpPr>
          <p:spPr>
            <a:xfrm>
              <a:off x="914400" y="1732950"/>
              <a:ext cx="7315294"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srgbClr val="323232">
                    <a:lumMod val="20000"/>
                    <a:lumOff val="80000"/>
                  </a:srgbClr>
                </a:solidFill>
                <a:latin typeface="Franklin Gothic Book"/>
              </a:endParaRPr>
            </a:p>
          </p:txBody>
        </p:sp>
      </p:gr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5269" y="4620890"/>
            <a:ext cx="7775100"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102711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Quote Light">
    <p:spTree>
      <p:nvGrpSpPr>
        <p:cNvPr id="1" name=""/>
        <p:cNvGrpSpPr/>
        <p:nvPr/>
      </p:nvGrpSpPr>
      <p:grpSpPr>
        <a:xfrm>
          <a:off x="0" y="0"/>
          <a:ext cx="0" cy="0"/>
          <a:chOff x="0" y="0"/>
          <a:chExt cx="0" cy="0"/>
        </a:xfrm>
      </p:grpSpPr>
      <p:grpSp>
        <p:nvGrpSpPr>
          <p:cNvPr id="4" name="Group 3"/>
          <p:cNvGrpSpPr>
            <a:grpSpLocks/>
          </p:cNvGrpSpPr>
          <p:nvPr userDrawn="1"/>
        </p:nvGrpSpPr>
        <p:grpSpPr bwMode="auto">
          <a:xfrm>
            <a:off x="684213" y="1733550"/>
            <a:ext cx="7775575" cy="2671763"/>
            <a:chOff x="914400" y="1732950"/>
            <a:chExt cx="7316788" cy="2672550"/>
          </a:xfrm>
        </p:grpSpPr>
        <p:cxnSp>
          <p:nvCxnSpPr>
            <p:cNvPr id="5" name="Straight Connector 4"/>
            <p:cNvCxnSpPr/>
            <p:nvPr userDrawn="1"/>
          </p:nvCxnSpPr>
          <p:spPr>
            <a:xfrm>
              <a:off x="914400" y="1732950"/>
              <a:ext cx="731529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grpSp>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3581" y="4620890"/>
            <a:ext cx="7776788"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110693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egue">
    <p:bg>
      <p:bgPr>
        <a:solidFill>
          <a:srgbClr val="C6F2F2"/>
        </a:solidFill>
        <a:effectLst/>
      </p:bgPr>
    </p:bg>
    <p:spTree>
      <p:nvGrpSpPr>
        <p:cNvPr id="1" name=""/>
        <p:cNvGrpSpPr/>
        <p:nvPr/>
      </p:nvGrpSpPr>
      <p:grpSpPr>
        <a:xfrm>
          <a:off x="0" y="0"/>
          <a:ext cx="0" cy="0"/>
          <a:chOff x="0" y="0"/>
          <a:chExt cx="0" cy="0"/>
        </a:xfrm>
      </p:grpSpPr>
      <p:sp>
        <p:nvSpPr>
          <p:cNvPr id="5" name="TextBox 3"/>
          <p:cNvSpPr txBox="1">
            <a:spLocks noChangeArrowheads="1"/>
          </p:cNvSpPr>
          <p:nvPr userDrawn="1"/>
        </p:nvSpPr>
        <p:spPr bwMode="auto">
          <a:xfrm>
            <a:off x="-952500" y="2959100"/>
            <a:ext cx="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20000"/>
              </a:lnSpc>
            </a:pPr>
            <a:endParaRPr lang="en-US" altLang="en-US" dirty="0" smtClean="0">
              <a:solidFill>
                <a:srgbClr val="323232"/>
              </a:solidFill>
              <a:latin typeface="Franklin Gothic Book" panose="020B0503020102020204" pitchFamily="34" charset="0"/>
            </a:endParaRPr>
          </a:p>
        </p:txBody>
      </p:sp>
      <p:cxnSp>
        <p:nvCxnSpPr>
          <p:cNvPr id="6" name="Straight Connector 5"/>
          <p:cNvCxnSpPr/>
          <p:nvPr userDrawn="1"/>
        </p:nvCxnSpPr>
        <p:spPr>
          <a:xfrm>
            <a:off x="5716588" y="2770188"/>
            <a:ext cx="0" cy="288131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smtClean="0"/>
              <a:t>Click to edit Master text styles</a:t>
            </a:r>
          </a:p>
        </p:txBody>
      </p:sp>
    </p:spTree>
    <p:extLst>
      <p:ext uri="{BB962C8B-B14F-4D97-AF65-F5344CB8AC3E}">
        <p14:creationId xmlns:p14="http://schemas.microsoft.com/office/powerpoint/2010/main" val="35153598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3" name="TextBox 3"/>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0F744ED5-36D6-49C4-95F7-18D451D40A65}" type="slidenum">
              <a:rPr lang="en-US" altLang="en-US" sz="800" smtClean="0">
                <a:solidFill>
                  <a:srgbClr val="848484"/>
                </a:solidFill>
                <a:latin typeface="Franklin Gothic Book" panose="020B0503020102020204" pitchFamily="34" charset="0"/>
              </a:rPr>
              <a:pPr algn="r" eaLnBrk="1" hangingPunct="1"/>
              <a:t>‹#›</a:t>
            </a:fld>
            <a:endParaRPr lang="en-US" altLang="en-US" sz="800" dirty="0" smtClean="0">
              <a:solidFill>
                <a:srgbClr val="848484"/>
              </a:solidFill>
              <a:latin typeface="Franklin Gothic Book" panose="020B0503020102020204" pitchFamily="34" charset="0"/>
            </a:endParaRPr>
          </a:p>
        </p:txBody>
      </p:sp>
      <p:grpSp>
        <p:nvGrpSpPr>
          <p:cNvPr id="4" name="Group 4"/>
          <p:cNvGrpSpPr>
            <a:grpSpLocks/>
          </p:cNvGrpSpPr>
          <p:nvPr userDrawn="1"/>
        </p:nvGrpSpPr>
        <p:grpSpPr bwMode="auto">
          <a:xfrm>
            <a:off x="0" y="0"/>
            <a:ext cx="9144000" cy="6908800"/>
            <a:chOff x="0" y="0"/>
            <a:chExt cx="9144000" cy="6908105"/>
          </a:xfrm>
        </p:grpSpPr>
        <p:grpSp>
          <p:nvGrpSpPr>
            <p:cNvPr id="5" name="Group 4"/>
            <p:cNvGrpSpPr/>
            <p:nvPr userDrawn="1"/>
          </p:nvGrpSpPr>
          <p:grpSpPr>
            <a:xfrm>
              <a:off x="0" y="0"/>
              <a:ext cx="9144000" cy="6858000"/>
              <a:chOff x="0" y="0"/>
              <a:chExt cx="9144000" cy="6858000"/>
            </a:xfrm>
            <a:solidFill>
              <a:schemeClr val="bg1">
                <a:lumMod val="95000"/>
              </a:schemeClr>
            </a:solidFill>
          </p:grpSpPr>
          <p:sp>
            <p:nvSpPr>
              <p:cNvPr id="24" name="Rectangle 23"/>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5" name="Rectangle 24"/>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6" name="Rectangle 25"/>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7" name="Rectangle 26"/>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grpSp>
        <p:cxnSp>
          <p:nvCxnSpPr>
            <p:cNvPr id="6" name="Straight Connector 5"/>
            <p:cNvCxnSpPr/>
            <p:nvPr userDrawn="1"/>
          </p:nvCxnSpPr>
          <p:spPr>
            <a:xfrm flipV="1">
              <a:off x="6858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V="1">
              <a:off x="84582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8"/>
            <p:cNvGrpSpPr>
              <a:grpSpLocks/>
            </p:cNvGrpSpPr>
            <p:nvPr userDrawn="1"/>
          </p:nvGrpSpPr>
          <p:grpSpPr bwMode="auto">
            <a:xfrm>
              <a:off x="5715000" y="0"/>
              <a:ext cx="457200" cy="6908105"/>
              <a:chOff x="2956470" y="50104"/>
              <a:chExt cx="457200" cy="6858001"/>
            </a:xfrm>
          </p:grpSpPr>
          <p:cxnSp>
            <p:nvCxnSpPr>
              <p:cNvPr id="22" name="Straight Connector 21"/>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userDrawn="1"/>
          </p:nvCxnSpPr>
          <p:spPr>
            <a:xfrm rot="5400000" flipV="1">
              <a:off x="4572000" y="-388626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10"/>
            <p:cNvGrpSpPr>
              <a:grpSpLocks/>
            </p:cNvGrpSpPr>
            <p:nvPr userDrawn="1"/>
          </p:nvGrpSpPr>
          <p:grpSpPr bwMode="auto">
            <a:xfrm>
              <a:off x="0" y="1143000"/>
              <a:ext cx="9144000" cy="914400"/>
              <a:chOff x="0" y="1143000"/>
              <a:chExt cx="9144000" cy="914400"/>
            </a:xfrm>
          </p:grpSpPr>
          <p:cxnSp>
            <p:nvCxnSpPr>
              <p:cNvPr id="20" name="Straight Connector 19"/>
              <p:cNvCxnSpPr/>
              <p:nvPr/>
            </p:nvCxnSpPr>
            <p:spPr>
              <a:xfrm rot="5400000" flipV="1">
                <a:off x="4572000" y="-251480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V="1">
                <a:off x="4572000" y="-342911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1"/>
            <p:cNvGrpSpPr>
              <a:grpSpLocks/>
            </p:cNvGrpSpPr>
            <p:nvPr userDrawn="1"/>
          </p:nvGrpSpPr>
          <p:grpSpPr bwMode="auto">
            <a:xfrm>
              <a:off x="0" y="2971800"/>
              <a:ext cx="9144000" cy="914400"/>
              <a:chOff x="0" y="1143000"/>
              <a:chExt cx="9144000" cy="914400"/>
            </a:xfrm>
          </p:grpSpPr>
          <p:cxnSp>
            <p:nvCxnSpPr>
              <p:cNvPr id="18" name="Straight Connector 17"/>
              <p:cNvCxnSpPr/>
              <p:nvPr/>
            </p:nvCxnSpPr>
            <p:spPr>
              <a:xfrm rot="5400000" flipV="1">
                <a:off x="4572000" y="-2514991"/>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V="1">
                <a:off x="4572000" y="-342929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 12"/>
            <p:cNvGrpSpPr>
              <a:grpSpLocks/>
            </p:cNvGrpSpPr>
            <p:nvPr userDrawn="1"/>
          </p:nvGrpSpPr>
          <p:grpSpPr bwMode="auto">
            <a:xfrm>
              <a:off x="0" y="4800602"/>
              <a:ext cx="9144000" cy="914400"/>
              <a:chOff x="0" y="1143000"/>
              <a:chExt cx="9144000" cy="914400"/>
            </a:xfrm>
          </p:grpSpPr>
          <p:cxnSp>
            <p:nvCxnSpPr>
              <p:cNvPr id="16" name="Straight Connector 15"/>
              <p:cNvCxnSpPr/>
              <p:nvPr/>
            </p:nvCxnSpPr>
            <p:spPr>
              <a:xfrm rot="5400000" flipV="1">
                <a:off x="4572000" y="-251517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V="1">
                <a:off x="4572000" y="-342948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3" name="Group 13"/>
            <p:cNvGrpSpPr>
              <a:grpSpLocks/>
            </p:cNvGrpSpPr>
            <p:nvPr userDrawn="1"/>
          </p:nvGrpSpPr>
          <p:grpSpPr bwMode="auto">
            <a:xfrm>
              <a:off x="2971800" y="0"/>
              <a:ext cx="457200" cy="6908105"/>
              <a:chOff x="2956470" y="50104"/>
              <a:chExt cx="457200" cy="6858001"/>
            </a:xfrm>
          </p:grpSpPr>
          <p:cxnSp>
            <p:nvCxnSpPr>
              <p:cNvPr id="14" name="Straight Connector 1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
        <p:nvSpPr>
          <p:cNvPr id="28"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401037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1D9C52-8670-493E-8DAC-60ABACEFE4E6}" type="datetimeFigureOut">
              <a:rPr lang="en-US"/>
              <a:pPr>
                <a:defRPr/>
              </a:pPr>
              <a:t>6/6/2017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45841A8-58FA-4A25-A0A8-442F3E5397C6}" type="slidenum">
              <a:rPr lang="en-US"/>
              <a:pPr>
                <a:defRPr/>
              </a:pPr>
              <a:t>‹#›</a:t>
            </a:fld>
            <a:endParaRPr lang="en-US" dirty="0"/>
          </a:p>
        </p:txBody>
      </p:sp>
    </p:spTree>
    <p:extLst>
      <p:ext uri="{BB962C8B-B14F-4D97-AF65-F5344CB8AC3E}">
        <p14:creationId xmlns:p14="http://schemas.microsoft.com/office/powerpoint/2010/main" val="1731027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theme" Target="../theme/theme4.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FE7DC0C-CC64-4C1B-B951-329BA0CDA87D}" type="datetimeFigureOut">
              <a:rPr lang="en-US"/>
              <a:pPr>
                <a:defRPr/>
              </a:pPr>
              <a:t>6/6/2017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57B049C-1D8E-4C17-8A1C-37FB25A5814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3" r:id="rId12"/>
    <p:sldLayoutId id="2147483944" r:id="rId13"/>
    <p:sldLayoutId id="2147483945"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85800" y="11430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a:t>
            </a:r>
            <a:br>
              <a:rPr lang="en-US" altLang="en-US" smtClean="0"/>
            </a:br>
            <a:r>
              <a:rPr lang="en-US" altLang="en-US" smtClean="0"/>
              <a:t>master title style</a:t>
            </a:r>
          </a:p>
        </p:txBody>
      </p:sp>
      <p:sp>
        <p:nvSpPr>
          <p:cNvPr id="3" name="Text Placeholder 2"/>
          <p:cNvSpPr>
            <a:spLocks noGrp="1"/>
          </p:cNvSpPr>
          <p:nvPr>
            <p:ph type="body" idx="1"/>
          </p:nvPr>
        </p:nvSpPr>
        <p:spPr>
          <a:xfrm>
            <a:off x="685800" y="2971800"/>
            <a:ext cx="7772400" cy="2743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cSld>
  <p:clrMap bg1="lt1" tx1="dk1" bg2="lt2" tx2="dk2" accent1="accent1" accent2="accent2" accent3="accent3" accent4="accent4" accent5="accent5" accent6="accent6" hlink="hlink" folHlink="folHlink"/>
  <p:sldLayoutIdLst>
    <p:sldLayoutId id="2147483946" r:id="rId1"/>
    <p:sldLayoutId id="2147483941"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 id="2147483957" r:id="rId13"/>
  </p:sldLayoutIdLst>
  <p:timing>
    <p:tnLst>
      <p:par>
        <p:cTn id="1" dur="indefinite" restart="never" nodeType="tmRoot"/>
      </p:par>
    </p:tnLst>
  </p:timing>
  <p:txStyles>
    <p:titleStyle>
      <a:lvl1pPr algn="l" rtl="0" eaLnBrk="0" fontAlgn="base" hangingPunct="0">
        <a:lnSpc>
          <a:spcPct val="85000"/>
        </a:lnSpc>
        <a:spcBef>
          <a:spcPct val="0"/>
        </a:spcBef>
        <a:spcAft>
          <a:spcPct val="0"/>
        </a:spcAft>
        <a:defRPr sz="3600" kern="1200">
          <a:solidFill>
            <a:schemeClr val="tx2"/>
          </a:solidFill>
          <a:latin typeface="+mj-lt"/>
          <a:ea typeface="+mj-ea"/>
          <a:cs typeface="+mj-cs"/>
        </a:defRPr>
      </a:lvl1pPr>
      <a:lvl2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2pPr>
      <a:lvl3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3pPr>
      <a:lvl4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4pPr>
      <a:lvl5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5pPr>
      <a:lvl6pPr marL="457200" algn="l" rtl="0" fontAlgn="base">
        <a:lnSpc>
          <a:spcPct val="85000"/>
        </a:lnSpc>
        <a:spcBef>
          <a:spcPct val="0"/>
        </a:spcBef>
        <a:spcAft>
          <a:spcPct val="0"/>
        </a:spcAft>
        <a:defRPr sz="3600">
          <a:solidFill>
            <a:schemeClr val="tx2"/>
          </a:solidFill>
          <a:latin typeface="Franklin Gothic Book" panose="020B0503020102020204" pitchFamily="34" charset="0"/>
        </a:defRPr>
      </a:lvl6pPr>
      <a:lvl7pPr marL="914400" algn="l" rtl="0" fontAlgn="base">
        <a:lnSpc>
          <a:spcPct val="85000"/>
        </a:lnSpc>
        <a:spcBef>
          <a:spcPct val="0"/>
        </a:spcBef>
        <a:spcAft>
          <a:spcPct val="0"/>
        </a:spcAft>
        <a:defRPr sz="3600">
          <a:solidFill>
            <a:schemeClr val="tx2"/>
          </a:solidFill>
          <a:latin typeface="Franklin Gothic Book" panose="020B0503020102020204" pitchFamily="34" charset="0"/>
        </a:defRPr>
      </a:lvl7pPr>
      <a:lvl8pPr marL="1371600" algn="l" rtl="0" fontAlgn="base">
        <a:lnSpc>
          <a:spcPct val="85000"/>
        </a:lnSpc>
        <a:spcBef>
          <a:spcPct val="0"/>
        </a:spcBef>
        <a:spcAft>
          <a:spcPct val="0"/>
        </a:spcAft>
        <a:defRPr sz="3600">
          <a:solidFill>
            <a:schemeClr val="tx2"/>
          </a:solidFill>
          <a:latin typeface="Franklin Gothic Book" panose="020B0503020102020204" pitchFamily="34" charset="0"/>
        </a:defRPr>
      </a:lvl8pPr>
      <a:lvl9pPr marL="1828800" algn="l" rtl="0" fontAlgn="base">
        <a:lnSpc>
          <a:spcPct val="85000"/>
        </a:lnSpc>
        <a:spcBef>
          <a:spcPct val="0"/>
        </a:spcBef>
        <a:spcAft>
          <a:spcPct val="0"/>
        </a:spcAft>
        <a:defRPr sz="3600">
          <a:solidFill>
            <a:schemeClr val="tx2"/>
          </a:solidFill>
          <a:latin typeface="Franklin Gothic Book" panose="020B0503020102020204" pitchFamily="34" charset="0"/>
        </a:defRPr>
      </a:lvl9pPr>
    </p:titleStyle>
    <p:bodyStyle>
      <a:lvl1pPr algn="l" rtl="0" eaLnBrk="0" fontAlgn="base" hangingPunct="0">
        <a:lnSpc>
          <a:spcPct val="120000"/>
        </a:lnSpc>
        <a:spcBef>
          <a:spcPts val="600"/>
        </a:spcBef>
        <a:spcAft>
          <a:spcPts val="1200"/>
        </a:spcAft>
        <a:buFont typeface="Arial" panose="020B0604020202020204" pitchFamily="34" charset="0"/>
        <a:buChar char="​"/>
        <a:defRPr sz="1600" kern="1200">
          <a:solidFill>
            <a:srgbClr val="4E8542"/>
          </a:solidFill>
          <a:latin typeface="+mn-lt"/>
          <a:ea typeface="+mn-ea"/>
          <a:cs typeface="+mn-cs"/>
        </a:defRPr>
      </a:lvl1pPr>
      <a:lvl2pPr algn="l" rtl="0" eaLnBrk="0" fontAlgn="base" hangingPunct="0">
        <a:spcBef>
          <a:spcPct val="0"/>
        </a:spcBef>
        <a:spcAft>
          <a:spcPts val="600"/>
        </a:spcAft>
        <a:buFont typeface="Arial" panose="020B0604020202020204" pitchFamily="34" charset="0"/>
        <a:buChar char="​"/>
        <a:defRPr sz="1400" kern="1200">
          <a:solidFill>
            <a:schemeClr val="tx2"/>
          </a:solidFill>
          <a:latin typeface="+mn-lt"/>
          <a:ea typeface="+mn-ea"/>
          <a:cs typeface="+mn-cs"/>
        </a:defRPr>
      </a:lvl2pPr>
      <a:lvl3pPr algn="l" rtl="0" eaLnBrk="0" fontAlgn="base" hangingPunct="0">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rtl="0" eaLnBrk="0" fontAlgn="base" hangingPunct="0">
        <a:lnSpc>
          <a:spcPct val="110000"/>
        </a:lnSpc>
        <a:spcBef>
          <a:spcPct val="0"/>
        </a:spcBef>
        <a:spcAft>
          <a:spcPct val="0"/>
        </a:spcAft>
        <a:buFont typeface="Wingdings" panose="05000000000000000000" pitchFamily="2" charset="2"/>
        <a:buChar char="§"/>
        <a:defRPr sz="1100" kern="1200">
          <a:solidFill>
            <a:srgbClr val="848484"/>
          </a:solidFill>
          <a:latin typeface="+mn-lt"/>
          <a:ea typeface="+mn-ea"/>
          <a:cs typeface="+mn-cs"/>
        </a:defRPr>
      </a:lvl4pPr>
      <a:lvl5pPr marL="346075" indent="-176213" algn="l" rtl="0" eaLnBrk="0" fontAlgn="base" hangingPunct="0">
        <a:lnSpc>
          <a:spcPct val="110000"/>
        </a:lnSpc>
        <a:spcBef>
          <a:spcPct val="0"/>
        </a:spcBef>
        <a:spcAft>
          <a:spcPts val="600"/>
        </a:spcAft>
        <a:buFont typeface="Wingdings" panose="05000000000000000000" pitchFamily="2" charset="2"/>
        <a:buChar char="§"/>
        <a:defRPr sz="1100" kern="1200">
          <a:solidFill>
            <a:srgbClr val="848484"/>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143000"/>
            <a:ext cx="7772400" cy="914400"/>
          </a:xfrm>
          <a:prstGeom prst="rect">
            <a:avLst/>
          </a:prstGeom>
        </p:spPr>
        <p:txBody>
          <a:bodyPr vert="horz" lIns="0" tIns="0" rIns="0" bIns="0" rtlCol="0" anchor="t">
            <a:noAutofit/>
          </a:bodyPr>
          <a:lstStyle/>
          <a:p>
            <a:r>
              <a:rPr lang="en-US" dirty="0" smtClean="0"/>
              <a:t>click to edit</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685800" y="2971800"/>
            <a:ext cx="7772400" cy="2743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cSld>
  <p:clrMap bg1="lt1" tx1="dk1" bg2="lt2" tx2="dk2" accent1="accent1" accent2="accent2" accent3="accent3" accent4="accent4" accent5="accent5" accent6="accent6" hlink="hlink" folHlink="folHlink"/>
  <p:sldLayoutIdLst>
    <p:sldLayoutId id="2147483958" r:id="rId1"/>
    <p:sldLayoutId id="2147483942"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 id="2147483969" r:id="rId13"/>
  </p:sldLayoutIdLst>
  <p:timing>
    <p:tnLst>
      <p:par>
        <p:cTn id="1" dur="indefinite" restart="never" nodeType="tmRoot"/>
      </p:par>
    </p:tnLst>
  </p:timing>
  <p:txStyles>
    <p:titleStyle>
      <a:lvl1pPr algn="l" rtl="0" fontAlgn="base">
        <a:lnSpc>
          <a:spcPct val="85000"/>
        </a:lnSpc>
        <a:spcBef>
          <a:spcPct val="0"/>
        </a:spcBef>
        <a:spcAft>
          <a:spcPct val="0"/>
        </a:spcAft>
        <a:defRPr sz="3600" kern="1200">
          <a:solidFill>
            <a:schemeClr val="tx2"/>
          </a:solidFill>
          <a:latin typeface="+mj-lt"/>
          <a:ea typeface="+mj-ea"/>
          <a:cs typeface="+mj-cs"/>
        </a:defRPr>
      </a:lvl1pPr>
      <a:lvl2pPr algn="l" rtl="0" fontAlgn="base">
        <a:lnSpc>
          <a:spcPct val="85000"/>
        </a:lnSpc>
        <a:spcBef>
          <a:spcPct val="0"/>
        </a:spcBef>
        <a:spcAft>
          <a:spcPct val="0"/>
        </a:spcAft>
        <a:defRPr sz="3600">
          <a:solidFill>
            <a:schemeClr val="tx2"/>
          </a:solidFill>
          <a:latin typeface="Franklin Gothic Book" panose="020B0503020102020204" pitchFamily="34" charset="0"/>
        </a:defRPr>
      </a:lvl2pPr>
      <a:lvl3pPr algn="l" rtl="0" fontAlgn="base">
        <a:lnSpc>
          <a:spcPct val="85000"/>
        </a:lnSpc>
        <a:spcBef>
          <a:spcPct val="0"/>
        </a:spcBef>
        <a:spcAft>
          <a:spcPct val="0"/>
        </a:spcAft>
        <a:defRPr sz="3600">
          <a:solidFill>
            <a:schemeClr val="tx2"/>
          </a:solidFill>
          <a:latin typeface="Franklin Gothic Book" panose="020B0503020102020204" pitchFamily="34" charset="0"/>
        </a:defRPr>
      </a:lvl3pPr>
      <a:lvl4pPr algn="l" rtl="0" fontAlgn="base">
        <a:lnSpc>
          <a:spcPct val="85000"/>
        </a:lnSpc>
        <a:spcBef>
          <a:spcPct val="0"/>
        </a:spcBef>
        <a:spcAft>
          <a:spcPct val="0"/>
        </a:spcAft>
        <a:defRPr sz="3600">
          <a:solidFill>
            <a:schemeClr val="tx2"/>
          </a:solidFill>
          <a:latin typeface="Franklin Gothic Book" panose="020B0503020102020204" pitchFamily="34" charset="0"/>
        </a:defRPr>
      </a:lvl4pPr>
      <a:lvl5pPr algn="l" rtl="0" fontAlgn="base">
        <a:lnSpc>
          <a:spcPct val="85000"/>
        </a:lnSpc>
        <a:spcBef>
          <a:spcPct val="0"/>
        </a:spcBef>
        <a:spcAft>
          <a:spcPct val="0"/>
        </a:spcAft>
        <a:defRPr sz="3600">
          <a:solidFill>
            <a:schemeClr val="tx2"/>
          </a:solidFill>
          <a:latin typeface="Franklin Gothic Book" panose="020B0503020102020204" pitchFamily="34" charset="0"/>
        </a:defRPr>
      </a:lvl5pPr>
      <a:lvl6pPr marL="457200" algn="l" rtl="0" fontAlgn="base">
        <a:lnSpc>
          <a:spcPct val="85000"/>
        </a:lnSpc>
        <a:spcBef>
          <a:spcPct val="0"/>
        </a:spcBef>
        <a:spcAft>
          <a:spcPct val="0"/>
        </a:spcAft>
        <a:defRPr sz="3600">
          <a:solidFill>
            <a:schemeClr val="tx2"/>
          </a:solidFill>
          <a:latin typeface="Franklin Gothic Book" panose="020B0503020102020204" pitchFamily="34" charset="0"/>
        </a:defRPr>
      </a:lvl6pPr>
      <a:lvl7pPr marL="914400" algn="l" rtl="0" fontAlgn="base">
        <a:lnSpc>
          <a:spcPct val="85000"/>
        </a:lnSpc>
        <a:spcBef>
          <a:spcPct val="0"/>
        </a:spcBef>
        <a:spcAft>
          <a:spcPct val="0"/>
        </a:spcAft>
        <a:defRPr sz="3600">
          <a:solidFill>
            <a:schemeClr val="tx2"/>
          </a:solidFill>
          <a:latin typeface="Franklin Gothic Book" panose="020B0503020102020204" pitchFamily="34" charset="0"/>
        </a:defRPr>
      </a:lvl7pPr>
      <a:lvl8pPr marL="1371600" algn="l" rtl="0" fontAlgn="base">
        <a:lnSpc>
          <a:spcPct val="85000"/>
        </a:lnSpc>
        <a:spcBef>
          <a:spcPct val="0"/>
        </a:spcBef>
        <a:spcAft>
          <a:spcPct val="0"/>
        </a:spcAft>
        <a:defRPr sz="3600">
          <a:solidFill>
            <a:schemeClr val="tx2"/>
          </a:solidFill>
          <a:latin typeface="Franklin Gothic Book" panose="020B0503020102020204" pitchFamily="34" charset="0"/>
        </a:defRPr>
      </a:lvl8pPr>
      <a:lvl9pPr marL="1828800" algn="l" rtl="0" fontAlgn="base">
        <a:lnSpc>
          <a:spcPct val="85000"/>
        </a:lnSpc>
        <a:spcBef>
          <a:spcPct val="0"/>
        </a:spcBef>
        <a:spcAft>
          <a:spcPct val="0"/>
        </a:spcAft>
        <a:defRPr sz="3600">
          <a:solidFill>
            <a:schemeClr val="tx2"/>
          </a:solidFill>
          <a:latin typeface="Franklin Gothic Book" panose="020B0503020102020204" pitchFamily="34" charset="0"/>
        </a:defRPr>
      </a:lvl9pPr>
    </p:titleStyle>
    <p:bodyStyle>
      <a:lvl1pPr algn="l" rtl="0" fontAlgn="base">
        <a:lnSpc>
          <a:spcPct val="120000"/>
        </a:lnSpc>
        <a:spcBef>
          <a:spcPts val="600"/>
        </a:spcBef>
        <a:spcAft>
          <a:spcPts val="1200"/>
        </a:spcAft>
        <a:buFont typeface="Arial" panose="020B0604020202020204" pitchFamily="34" charset="0"/>
        <a:buChar char="​"/>
        <a:defRPr sz="1600" kern="1200">
          <a:solidFill>
            <a:srgbClr val="44BF87"/>
          </a:solidFill>
          <a:latin typeface="+mn-lt"/>
          <a:ea typeface="+mn-ea"/>
          <a:cs typeface="+mn-cs"/>
        </a:defRPr>
      </a:lvl1pPr>
      <a:lvl2pPr algn="l" rtl="0" fontAlgn="base">
        <a:spcBef>
          <a:spcPct val="0"/>
        </a:spcBef>
        <a:spcAft>
          <a:spcPts val="600"/>
        </a:spcAft>
        <a:buFont typeface="Arial" panose="020B0604020202020204" pitchFamily="34" charset="0"/>
        <a:buChar char="​"/>
        <a:defRPr sz="1400" kern="1200">
          <a:solidFill>
            <a:schemeClr val="tx2"/>
          </a:solidFill>
          <a:latin typeface="+mn-lt"/>
          <a:ea typeface="+mn-ea"/>
          <a:cs typeface="+mn-cs"/>
        </a:defRPr>
      </a:lvl2pPr>
      <a:lvl3pPr algn="l" rtl="0" fontAlgn="base">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rtl="0" fontAlgn="base">
        <a:lnSpc>
          <a:spcPct val="110000"/>
        </a:lnSpc>
        <a:spcBef>
          <a:spcPct val="0"/>
        </a:spcBef>
        <a:spcAft>
          <a:spcPct val="0"/>
        </a:spcAft>
        <a:buFont typeface="Wingdings" panose="05000000000000000000" pitchFamily="2" charset="2"/>
        <a:buChar char="§"/>
        <a:defRPr sz="1100" kern="1200">
          <a:solidFill>
            <a:srgbClr val="848484"/>
          </a:solidFill>
          <a:latin typeface="+mn-lt"/>
          <a:ea typeface="+mn-ea"/>
          <a:cs typeface="+mn-cs"/>
        </a:defRPr>
      </a:lvl4pPr>
      <a:lvl5pPr marL="346075" indent="-176213" algn="l" rtl="0" fontAlgn="base">
        <a:lnSpc>
          <a:spcPct val="110000"/>
        </a:lnSpc>
        <a:spcBef>
          <a:spcPct val="0"/>
        </a:spcBef>
        <a:spcAft>
          <a:spcPts val="600"/>
        </a:spcAft>
        <a:buFont typeface="Wingdings" panose="05000000000000000000" pitchFamily="2" charset="2"/>
        <a:buChar char="§"/>
        <a:defRPr sz="1100" kern="1200">
          <a:solidFill>
            <a:srgbClr val="848484"/>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prstClr val="black">
                    <a:tint val="75000"/>
                  </a:prstClr>
                </a:solidFill>
                <a:latin typeface="Calibri"/>
              </a:defRPr>
            </a:lvl1pPr>
          </a:lstStyle>
          <a:p>
            <a:pPr>
              <a:defRPr/>
            </a:pPr>
            <a:fld id="{AE3258BE-8C92-486E-AA3E-FA03147B76DA}" type="datetimeFigureOut">
              <a:rPr lang="en-US"/>
              <a:pPr>
                <a:defRPr/>
              </a:pPr>
              <a:t>6/6/2017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prstClr val="black">
                    <a:tint val="75000"/>
                  </a:prstClr>
                </a:solidFill>
                <a:latin typeface="Calibri"/>
              </a:defRPr>
            </a:lvl1pPr>
          </a:lstStyle>
          <a:p>
            <a:pPr>
              <a:defRPr/>
            </a:pPr>
            <a:fld id="{22C7FDA7-11EF-4252-A246-45EFECA578F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 id="2147483982" r:id="rId13"/>
    <p:sldLayoutId id="2147483983" r:id="rId14"/>
    <p:sldLayoutId id="2147483984" r:id="rId15"/>
    <p:sldLayoutId id="2147483985" r:id="rId16"/>
    <p:sldLayoutId id="2147483986" r:id="rId17"/>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142999"/>
            <a:ext cx="7772400" cy="914402"/>
          </a:xfrm>
          <a:prstGeom prst="rect">
            <a:avLst/>
          </a:prstGeom>
        </p:spPr>
        <p:txBody>
          <a:bodyPr vert="horz" lIns="0" tIns="0" rIns="0" bIns="0" rtlCol="0" anchor="t">
            <a:noAutofit/>
          </a:bodyPr>
          <a:lstStyle/>
          <a:p>
            <a:r>
              <a:rPr lang="en-US" dirty="0" smtClean="0"/>
              <a:t>click to edit</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685800" y="2971801"/>
            <a:ext cx="7772400" cy="2743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extLst>
      <p:ext uri="{BB962C8B-B14F-4D97-AF65-F5344CB8AC3E}">
        <p14:creationId xmlns:p14="http://schemas.microsoft.com/office/powerpoint/2010/main" val="1563818785"/>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 id="2147484017" r:id="rId12"/>
    <p:sldLayoutId id="2147484018" r:id="rId13"/>
  </p:sldLayoutIdLst>
  <p:timing>
    <p:tnLst>
      <p:par>
        <p:cTn id="1" dur="indefinite" restart="never" nodeType="tmRoot"/>
      </p:par>
    </p:tnLst>
  </p:timing>
  <p:txStyles>
    <p:titleStyle>
      <a:lvl1pPr algn="l" defTabSz="914400" rtl="0" eaLnBrk="1" latinLnBrk="0" hangingPunct="1">
        <a:lnSpc>
          <a:spcPct val="85000"/>
        </a:lnSpc>
        <a:spcBef>
          <a:spcPct val="0"/>
        </a:spcBef>
        <a:buNone/>
        <a:defRPr sz="3650" kern="1200">
          <a:solidFill>
            <a:schemeClr val="tx2"/>
          </a:solidFill>
          <a:latin typeface="+mj-lt"/>
          <a:ea typeface="+mj-ea"/>
          <a:cs typeface="+mj-cs"/>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600" b="0" i="0" kern="1200">
          <a:solidFill>
            <a:schemeClr val="accent4"/>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143000"/>
            <a:ext cx="7772400" cy="914400"/>
          </a:xfrm>
          <a:prstGeom prst="rect">
            <a:avLst/>
          </a:prstGeom>
        </p:spPr>
        <p:txBody>
          <a:bodyPr vert="horz" lIns="0" tIns="0" rIns="0" bIns="0" rtlCol="0" anchor="t">
            <a:noAutofit/>
          </a:bodyPr>
          <a:lstStyle/>
          <a:p>
            <a:r>
              <a:rPr lang="en-US" dirty="0" smtClean="0"/>
              <a:t>click to edit</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685800" y="2971800"/>
            <a:ext cx="7772400" cy="2743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extLst>
      <p:ext uri="{BB962C8B-B14F-4D97-AF65-F5344CB8AC3E}">
        <p14:creationId xmlns:p14="http://schemas.microsoft.com/office/powerpoint/2010/main" val="500932503"/>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 id="2147484032" r:id="rId13"/>
  </p:sldLayoutIdLst>
  <p:timing>
    <p:tnLst>
      <p:par>
        <p:cTn id="1" dur="indefinite" restart="never" nodeType="tmRoot"/>
      </p:par>
    </p:tnLst>
  </p:timing>
  <p:txStyles>
    <p:titleStyle>
      <a:lvl1pPr algn="l" rtl="0" fontAlgn="base">
        <a:lnSpc>
          <a:spcPct val="85000"/>
        </a:lnSpc>
        <a:spcBef>
          <a:spcPct val="0"/>
        </a:spcBef>
        <a:spcAft>
          <a:spcPct val="0"/>
        </a:spcAft>
        <a:defRPr sz="3600" kern="1200">
          <a:solidFill>
            <a:schemeClr val="tx2"/>
          </a:solidFill>
          <a:latin typeface="+mj-lt"/>
          <a:ea typeface="+mj-ea"/>
          <a:cs typeface="+mj-cs"/>
        </a:defRPr>
      </a:lvl1pPr>
      <a:lvl2pPr algn="l" rtl="0" fontAlgn="base">
        <a:lnSpc>
          <a:spcPct val="85000"/>
        </a:lnSpc>
        <a:spcBef>
          <a:spcPct val="0"/>
        </a:spcBef>
        <a:spcAft>
          <a:spcPct val="0"/>
        </a:spcAft>
        <a:defRPr sz="3600">
          <a:solidFill>
            <a:schemeClr val="tx2"/>
          </a:solidFill>
          <a:latin typeface="Franklin Gothic Book" panose="020B0503020102020204" pitchFamily="34" charset="0"/>
        </a:defRPr>
      </a:lvl2pPr>
      <a:lvl3pPr algn="l" rtl="0" fontAlgn="base">
        <a:lnSpc>
          <a:spcPct val="85000"/>
        </a:lnSpc>
        <a:spcBef>
          <a:spcPct val="0"/>
        </a:spcBef>
        <a:spcAft>
          <a:spcPct val="0"/>
        </a:spcAft>
        <a:defRPr sz="3600">
          <a:solidFill>
            <a:schemeClr val="tx2"/>
          </a:solidFill>
          <a:latin typeface="Franklin Gothic Book" panose="020B0503020102020204" pitchFamily="34" charset="0"/>
        </a:defRPr>
      </a:lvl3pPr>
      <a:lvl4pPr algn="l" rtl="0" fontAlgn="base">
        <a:lnSpc>
          <a:spcPct val="85000"/>
        </a:lnSpc>
        <a:spcBef>
          <a:spcPct val="0"/>
        </a:spcBef>
        <a:spcAft>
          <a:spcPct val="0"/>
        </a:spcAft>
        <a:defRPr sz="3600">
          <a:solidFill>
            <a:schemeClr val="tx2"/>
          </a:solidFill>
          <a:latin typeface="Franklin Gothic Book" panose="020B0503020102020204" pitchFamily="34" charset="0"/>
        </a:defRPr>
      </a:lvl4pPr>
      <a:lvl5pPr algn="l" rtl="0" fontAlgn="base">
        <a:lnSpc>
          <a:spcPct val="85000"/>
        </a:lnSpc>
        <a:spcBef>
          <a:spcPct val="0"/>
        </a:spcBef>
        <a:spcAft>
          <a:spcPct val="0"/>
        </a:spcAft>
        <a:defRPr sz="3600">
          <a:solidFill>
            <a:schemeClr val="tx2"/>
          </a:solidFill>
          <a:latin typeface="Franklin Gothic Book" panose="020B0503020102020204" pitchFamily="34" charset="0"/>
        </a:defRPr>
      </a:lvl5pPr>
      <a:lvl6pPr marL="457200" algn="l" rtl="0" fontAlgn="base">
        <a:lnSpc>
          <a:spcPct val="85000"/>
        </a:lnSpc>
        <a:spcBef>
          <a:spcPct val="0"/>
        </a:spcBef>
        <a:spcAft>
          <a:spcPct val="0"/>
        </a:spcAft>
        <a:defRPr sz="3600">
          <a:solidFill>
            <a:schemeClr val="tx2"/>
          </a:solidFill>
          <a:latin typeface="Franklin Gothic Book" panose="020B0503020102020204" pitchFamily="34" charset="0"/>
        </a:defRPr>
      </a:lvl6pPr>
      <a:lvl7pPr marL="914400" algn="l" rtl="0" fontAlgn="base">
        <a:lnSpc>
          <a:spcPct val="85000"/>
        </a:lnSpc>
        <a:spcBef>
          <a:spcPct val="0"/>
        </a:spcBef>
        <a:spcAft>
          <a:spcPct val="0"/>
        </a:spcAft>
        <a:defRPr sz="3600">
          <a:solidFill>
            <a:schemeClr val="tx2"/>
          </a:solidFill>
          <a:latin typeface="Franklin Gothic Book" panose="020B0503020102020204" pitchFamily="34" charset="0"/>
        </a:defRPr>
      </a:lvl7pPr>
      <a:lvl8pPr marL="1371600" algn="l" rtl="0" fontAlgn="base">
        <a:lnSpc>
          <a:spcPct val="85000"/>
        </a:lnSpc>
        <a:spcBef>
          <a:spcPct val="0"/>
        </a:spcBef>
        <a:spcAft>
          <a:spcPct val="0"/>
        </a:spcAft>
        <a:defRPr sz="3600">
          <a:solidFill>
            <a:schemeClr val="tx2"/>
          </a:solidFill>
          <a:latin typeface="Franklin Gothic Book" panose="020B0503020102020204" pitchFamily="34" charset="0"/>
        </a:defRPr>
      </a:lvl8pPr>
      <a:lvl9pPr marL="1828800" algn="l" rtl="0" fontAlgn="base">
        <a:lnSpc>
          <a:spcPct val="85000"/>
        </a:lnSpc>
        <a:spcBef>
          <a:spcPct val="0"/>
        </a:spcBef>
        <a:spcAft>
          <a:spcPct val="0"/>
        </a:spcAft>
        <a:defRPr sz="3600">
          <a:solidFill>
            <a:schemeClr val="tx2"/>
          </a:solidFill>
          <a:latin typeface="Franklin Gothic Book" panose="020B0503020102020204" pitchFamily="34" charset="0"/>
        </a:defRPr>
      </a:lvl9pPr>
    </p:titleStyle>
    <p:bodyStyle>
      <a:lvl1pPr algn="l" rtl="0" fontAlgn="base">
        <a:lnSpc>
          <a:spcPct val="120000"/>
        </a:lnSpc>
        <a:spcBef>
          <a:spcPts val="600"/>
        </a:spcBef>
        <a:spcAft>
          <a:spcPts val="1200"/>
        </a:spcAft>
        <a:buFont typeface="Arial" panose="020B0604020202020204" pitchFamily="34" charset="0"/>
        <a:buChar char="​"/>
        <a:defRPr sz="1600" kern="1200">
          <a:solidFill>
            <a:srgbClr val="44BF87"/>
          </a:solidFill>
          <a:latin typeface="+mn-lt"/>
          <a:ea typeface="+mn-ea"/>
          <a:cs typeface="+mn-cs"/>
        </a:defRPr>
      </a:lvl1pPr>
      <a:lvl2pPr algn="l" rtl="0" fontAlgn="base">
        <a:spcBef>
          <a:spcPct val="0"/>
        </a:spcBef>
        <a:spcAft>
          <a:spcPts val="600"/>
        </a:spcAft>
        <a:buFont typeface="Arial" panose="020B0604020202020204" pitchFamily="34" charset="0"/>
        <a:buChar char="​"/>
        <a:defRPr sz="1400" kern="1200">
          <a:solidFill>
            <a:schemeClr val="tx2"/>
          </a:solidFill>
          <a:latin typeface="+mn-lt"/>
          <a:ea typeface="+mn-ea"/>
          <a:cs typeface="+mn-cs"/>
        </a:defRPr>
      </a:lvl2pPr>
      <a:lvl3pPr algn="l" rtl="0" fontAlgn="base">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rtl="0" fontAlgn="base">
        <a:lnSpc>
          <a:spcPct val="110000"/>
        </a:lnSpc>
        <a:spcBef>
          <a:spcPct val="0"/>
        </a:spcBef>
        <a:spcAft>
          <a:spcPct val="0"/>
        </a:spcAft>
        <a:buFont typeface="Wingdings" panose="05000000000000000000" pitchFamily="2" charset="2"/>
        <a:buChar char="§"/>
        <a:defRPr sz="1100" kern="1200">
          <a:solidFill>
            <a:srgbClr val="848484"/>
          </a:solidFill>
          <a:latin typeface="+mn-lt"/>
          <a:ea typeface="+mn-ea"/>
          <a:cs typeface="+mn-cs"/>
        </a:defRPr>
      </a:lvl4pPr>
      <a:lvl5pPr marL="346075" indent="-176213" algn="l" rtl="0" fontAlgn="base">
        <a:lnSpc>
          <a:spcPct val="110000"/>
        </a:lnSpc>
        <a:spcBef>
          <a:spcPct val="0"/>
        </a:spcBef>
        <a:spcAft>
          <a:spcPts val="600"/>
        </a:spcAft>
        <a:buFont typeface="Wingdings" panose="05000000000000000000" pitchFamily="2" charset="2"/>
        <a:buChar char="§"/>
        <a:defRPr sz="1100" kern="1200">
          <a:solidFill>
            <a:srgbClr val="848484"/>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harlestonregionaldata.com/bubble-chart-explanation/"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0.xml"/><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3" Type="http://schemas.openxmlformats.org/officeDocument/2006/relationships/hyperlink" Target="http://thegrowthsociety.com/links/SecondStage.pdf" TargetMode="External"/><Relationship Id="rId2" Type="http://schemas.openxmlformats.org/officeDocument/2006/relationships/image" Target="../media/image7.png"/><Relationship Id="rId1" Type="http://schemas.openxmlformats.org/officeDocument/2006/relationships/slideLayout" Target="../slideLayouts/slideLayout76.xml"/><Relationship Id="rId5" Type="http://schemas.openxmlformats.org/officeDocument/2006/relationships/chart" Target="../charts/chart1.xml"/><Relationship Id="rId4" Type="http://schemas.openxmlformats.org/officeDocument/2006/relationships/hyperlink" Target="http://www.duarte.com/diagrammer/"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2846388"/>
            <a:ext cx="9144000" cy="3009900"/>
          </a:xfrm>
          <a:prstGeom prst="rect">
            <a:avLst/>
          </a:prstGeom>
          <a:pattFill prst="dkUpDiag">
            <a:fgClr>
              <a:srgbClr val="208B9C"/>
            </a:fgClr>
            <a:bgClr>
              <a:srgbClr val="0199A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26" name="Picture 2" descr="http://thumbs.dreamstime.com/z/street-map-113326.jpg"/>
          <p:cNvPicPr>
            <a:picLocks noChangeAspect="1" noChangeArrowheads="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170" t="48113" r="351" b="17547"/>
          <a:stretch/>
        </p:blipFill>
        <p:spPr bwMode="auto">
          <a:xfrm>
            <a:off x="-16044" y="-19050"/>
            <a:ext cx="9160041" cy="2875769"/>
          </a:xfrm>
          <a:prstGeom prst="rect">
            <a:avLst/>
          </a:prstGeom>
          <a:noFill/>
        </p:spPr>
      </p:pic>
      <p:grpSp>
        <p:nvGrpSpPr>
          <p:cNvPr id="51205" name="Group 6"/>
          <p:cNvGrpSpPr>
            <a:grpSpLocks/>
          </p:cNvGrpSpPr>
          <p:nvPr/>
        </p:nvGrpSpPr>
        <p:grpSpPr bwMode="auto">
          <a:xfrm>
            <a:off x="3375" y="5660207"/>
            <a:ext cx="9144000" cy="1196975"/>
            <a:chOff x="305018" y="5206187"/>
            <a:chExt cx="9267607" cy="1196503"/>
          </a:xfrm>
        </p:grpSpPr>
        <p:sp>
          <p:nvSpPr>
            <p:cNvPr id="11" name="Rectangle 10"/>
            <p:cNvSpPr/>
            <p:nvPr/>
          </p:nvSpPr>
          <p:spPr>
            <a:xfrm>
              <a:off x="305018" y="5206187"/>
              <a:ext cx="9267607" cy="1196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schemeClr val="bg1"/>
                </a:solidFill>
                <a:latin typeface="Franklin Gothic Demi Cond" panose="020B0706030402020204" pitchFamily="34" charset="0"/>
              </a:endParaRPr>
            </a:p>
          </p:txBody>
        </p:sp>
        <p:pic>
          <p:nvPicPr>
            <p:cNvPr id="51212" name="Picture 11"/>
            <p:cNvPicPr>
              <a:picLocks noChangeAspect="1"/>
            </p:cNvPicPr>
            <p:nvPr/>
          </p:nvPicPr>
          <p:blipFill>
            <a:blip r:embed="rId4">
              <a:extLst>
                <a:ext uri="{28A0092B-C50C-407E-A947-70E740481C1C}">
                  <a14:useLocalDpi xmlns:a14="http://schemas.microsoft.com/office/drawing/2010/main" val="0"/>
                </a:ext>
              </a:extLst>
            </a:blip>
            <a:srcRect l="-117"/>
            <a:stretch>
              <a:fillRect/>
            </a:stretch>
          </p:blipFill>
          <p:spPr bwMode="auto">
            <a:xfrm>
              <a:off x="503639" y="5309918"/>
              <a:ext cx="5010129" cy="93828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sp>
        <p:nvSpPr>
          <p:cNvPr id="51206" name="TextBox 1"/>
          <p:cNvSpPr txBox="1">
            <a:spLocks noChangeArrowheads="1"/>
          </p:cNvSpPr>
          <p:nvPr/>
        </p:nvSpPr>
        <p:spPr bwMode="auto">
          <a:xfrm>
            <a:off x="284163" y="2960688"/>
            <a:ext cx="7242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ts val="5000"/>
              </a:lnSpc>
              <a:spcBef>
                <a:spcPct val="0"/>
              </a:spcBef>
              <a:buFontTx/>
              <a:buNone/>
            </a:pPr>
            <a:r>
              <a:rPr lang="en-US" altLang="en-US" sz="4400" dirty="0">
                <a:solidFill>
                  <a:schemeClr val="bg1"/>
                </a:solidFill>
                <a:latin typeface="Franklin Gothic Book" panose="020B0503020102020204" pitchFamily="34" charset="0"/>
                <a:ea typeface="Adobe Arabic"/>
                <a:cs typeface="Adobe Arabic"/>
              </a:rPr>
              <a:t>Regional Data Snapshot</a:t>
            </a:r>
            <a:endParaRPr lang="en-US" altLang="en-US" sz="6000" dirty="0">
              <a:solidFill>
                <a:schemeClr val="bg1"/>
              </a:solidFill>
              <a:latin typeface="Franklin Gothic Book" panose="020B0503020102020204" pitchFamily="34" charset="0"/>
              <a:ea typeface="Adobe Arabic"/>
              <a:cs typeface="Adobe Arabic"/>
            </a:endParaRPr>
          </a:p>
        </p:txBody>
      </p:sp>
      <p:sp>
        <p:nvSpPr>
          <p:cNvPr id="51207" name="Rectangle 4"/>
          <p:cNvSpPr>
            <a:spLocks noChangeArrowheads="1"/>
          </p:cNvSpPr>
          <p:nvPr/>
        </p:nvSpPr>
        <p:spPr bwMode="auto">
          <a:xfrm>
            <a:off x="241300" y="4035425"/>
            <a:ext cx="5984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b="1" dirty="0">
              <a:solidFill>
                <a:schemeClr val="bg1"/>
              </a:solidFill>
              <a:latin typeface="Arial" panose="020B0604020202020204" pitchFamily="34" charset="0"/>
              <a:ea typeface="Adobe Song Std L"/>
              <a:cs typeface="Arial" panose="020B0604020202020204" pitchFamily="34" charset="0"/>
            </a:endParaRPr>
          </a:p>
        </p:txBody>
      </p:sp>
      <p:sp>
        <p:nvSpPr>
          <p:cNvPr id="51208" name="Rectangle 7"/>
          <p:cNvSpPr>
            <a:spLocks noChangeArrowheads="1"/>
          </p:cNvSpPr>
          <p:nvPr/>
        </p:nvSpPr>
        <p:spPr bwMode="auto">
          <a:xfrm>
            <a:off x="241300" y="4789488"/>
            <a:ext cx="8855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smtClean="0">
                <a:solidFill>
                  <a:srgbClr val="FBD258"/>
                </a:solidFill>
                <a:latin typeface="Arial" panose="020B0604020202020204" pitchFamily="34" charset="0"/>
                <a:ea typeface="Adobe Song Std L"/>
                <a:cs typeface="Arial" panose="020B0604020202020204" pitchFamily="34" charset="0"/>
              </a:rPr>
              <a:t>Southeastern NM, New Mexico</a:t>
            </a:r>
            <a:endParaRPr lang="en-US" altLang="en-US" sz="2400" b="1" dirty="0">
              <a:solidFill>
                <a:srgbClr val="FBD258"/>
              </a:solidFill>
              <a:latin typeface="Arial" panose="020B0604020202020204" pitchFamily="34" charset="0"/>
              <a:ea typeface="Adobe Song Std L"/>
              <a:cs typeface="Arial" panose="020B0604020202020204" pitchFamily="34" charset="0"/>
            </a:endParaRPr>
          </a:p>
        </p:txBody>
      </p:sp>
      <p:sp>
        <p:nvSpPr>
          <p:cNvPr id="22" name="Isosceles Triangle 21"/>
          <p:cNvSpPr/>
          <p:nvPr/>
        </p:nvSpPr>
        <p:spPr>
          <a:xfrm>
            <a:off x="285850" y="5403338"/>
            <a:ext cx="407988" cy="25717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1210" name="Rectangle 2"/>
          <p:cNvSpPr>
            <a:spLocks noChangeArrowheads="1"/>
          </p:cNvSpPr>
          <p:nvPr/>
        </p:nvSpPr>
        <p:spPr bwMode="auto">
          <a:xfrm>
            <a:off x="233363" y="3743325"/>
            <a:ext cx="45720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2000" i="1" dirty="0">
                <a:solidFill>
                  <a:schemeClr val="bg1"/>
                </a:solidFill>
              </a:rPr>
              <a:t>Industry Cluster Analysis</a:t>
            </a:r>
          </a:p>
          <a:p>
            <a:r>
              <a:rPr lang="en-US" altLang="en-US" sz="2000" i="1" dirty="0">
                <a:solidFill>
                  <a:schemeClr val="bg1"/>
                </a:solidFill>
              </a:rPr>
              <a:t>SET Session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Placeholder 9"/>
          <p:cNvSpPr>
            <a:spLocks noGrp="1"/>
          </p:cNvSpPr>
          <p:nvPr>
            <p:ph type="body" idx="28"/>
          </p:nvPr>
        </p:nvSpPr>
        <p:spPr bwMode="auto">
          <a:xfrm>
            <a:off x="685800" y="614363"/>
            <a:ext cx="7772400" cy="452437"/>
          </a:xfrm>
        </p:spPr>
        <p:txBody>
          <a:bodyPr wrap="square" numCol="1" anchorCtr="0" compatLnSpc="1">
            <a:prstTxWarp prst="textNoShape">
              <a:avLst/>
            </a:prstTxWarp>
          </a:bodyPr>
          <a:lstStyle/>
          <a:p>
            <a:pPr eaLnBrk="1" hangingPunct="1">
              <a:spcBef>
                <a:spcPct val="0"/>
              </a:spcBef>
              <a:spcAft>
                <a:spcPct val="0"/>
              </a:spcAft>
            </a:pPr>
            <a:r>
              <a:rPr lang="en-US" altLang="en-US" dirty="0" smtClean="0">
                <a:solidFill>
                  <a:srgbClr val="208B9C"/>
                </a:solidFill>
              </a:rPr>
              <a:t>Industry and occupation</a:t>
            </a:r>
          </a:p>
        </p:txBody>
      </p:sp>
      <p:sp>
        <p:nvSpPr>
          <p:cNvPr id="67587"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67588"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67589"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13" name="Rectangle 12"/>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sp>
        <p:nvSpPr>
          <p:cNvPr id="67591"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67592"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grpSp>
        <p:nvGrpSpPr>
          <p:cNvPr id="20" name="Group 19"/>
          <p:cNvGrpSpPr/>
          <p:nvPr/>
        </p:nvGrpSpPr>
        <p:grpSpPr>
          <a:xfrm>
            <a:off x="1993900" y="6165851"/>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
        <p:nvSpPr>
          <p:cNvPr id="67594" name="TextBox 25"/>
          <p:cNvSpPr txBox="1">
            <a:spLocks noChangeArrowheads="1"/>
          </p:cNvSpPr>
          <p:nvPr/>
        </p:nvSpPr>
        <p:spPr bwMode="auto">
          <a:xfrm>
            <a:off x="1992313" y="6351588"/>
            <a:ext cx="12303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r>
              <a:rPr lang="en-US" altLang="en-US" sz="1300" dirty="0">
                <a:solidFill>
                  <a:srgbClr val="208B9C"/>
                </a:solidFill>
                <a:latin typeface="Franklin Gothic Demi Cond" panose="020B0706030402020204" pitchFamily="34" charset="0"/>
              </a:rPr>
              <a:t>section 02</a:t>
            </a:r>
          </a:p>
        </p:txBody>
      </p:sp>
      <p:graphicFrame>
        <p:nvGraphicFramePr>
          <p:cNvPr id="3" name="Table 2"/>
          <p:cNvGraphicFramePr>
            <a:graphicFrameLocks noGrp="1"/>
          </p:cNvGraphicFramePr>
          <p:nvPr>
            <p:extLst>
              <p:ext uri="{D42A27DB-BD31-4B8C-83A1-F6EECF244321}">
                <p14:modId xmlns:p14="http://schemas.microsoft.com/office/powerpoint/2010/main" val="2142855207"/>
              </p:ext>
            </p:extLst>
          </p:nvPr>
        </p:nvGraphicFramePr>
        <p:xfrm>
          <a:off x="685800" y="1570039"/>
          <a:ext cx="7772399" cy="2973387"/>
        </p:xfrm>
        <a:graphic>
          <a:graphicData uri="http://schemas.openxmlformats.org/drawingml/2006/table">
            <a:tbl>
              <a:tblPr/>
              <a:tblGrid>
                <a:gridCol w="545470">
                  <a:extLst>
                    <a:ext uri="{9D8B030D-6E8A-4147-A177-3AD203B41FA5}">
                      <a16:colId xmlns="" xmlns:a16="http://schemas.microsoft.com/office/drawing/2014/main" val="20000"/>
                    </a:ext>
                  </a:extLst>
                </a:gridCol>
                <a:gridCol w="3132499">
                  <a:extLst>
                    <a:ext uri="{9D8B030D-6E8A-4147-A177-3AD203B41FA5}">
                      <a16:colId xmlns="" xmlns:a16="http://schemas.microsoft.com/office/drawing/2014/main" val="20001"/>
                    </a:ext>
                  </a:extLst>
                </a:gridCol>
                <a:gridCol w="818886">
                  <a:extLst>
                    <a:ext uri="{9D8B030D-6E8A-4147-A177-3AD203B41FA5}">
                      <a16:colId xmlns="" xmlns:a16="http://schemas.microsoft.com/office/drawing/2014/main" val="20002"/>
                    </a:ext>
                  </a:extLst>
                </a:gridCol>
                <a:gridCol w="818886">
                  <a:extLst>
                    <a:ext uri="{9D8B030D-6E8A-4147-A177-3AD203B41FA5}">
                      <a16:colId xmlns="" xmlns:a16="http://schemas.microsoft.com/office/drawing/2014/main" val="20003"/>
                    </a:ext>
                  </a:extLst>
                </a:gridCol>
                <a:gridCol w="818886">
                  <a:extLst>
                    <a:ext uri="{9D8B030D-6E8A-4147-A177-3AD203B41FA5}">
                      <a16:colId xmlns="" xmlns:a16="http://schemas.microsoft.com/office/drawing/2014/main" val="20004"/>
                    </a:ext>
                  </a:extLst>
                </a:gridCol>
                <a:gridCol w="818886">
                  <a:extLst>
                    <a:ext uri="{9D8B030D-6E8A-4147-A177-3AD203B41FA5}">
                      <a16:colId xmlns="" xmlns:a16="http://schemas.microsoft.com/office/drawing/2014/main" val="20005"/>
                    </a:ext>
                  </a:extLst>
                </a:gridCol>
                <a:gridCol w="818886">
                  <a:extLst>
                    <a:ext uri="{9D8B030D-6E8A-4147-A177-3AD203B41FA5}">
                      <a16:colId xmlns="" xmlns:a16="http://schemas.microsoft.com/office/drawing/2014/main" val="20006"/>
                    </a:ext>
                  </a:extLst>
                </a:gridCol>
              </a:tblGrid>
              <a:tr h="488057">
                <a:tc>
                  <a:txBody>
                    <a:bodyPr/>
                    <a:lstStyle/>
                    <a:p>
                      <a:pPr algn="l" fontAlgn="ctr"/>
                      <a:r>
                        <a:rPr lang="en-US" sz="1300" b="0" i="0" u="none" strike="noStrike" dirty="0">
                          <a:solidFill>
                            <a:srgbClr val="208B9C"/>
                          </a:solidFill>
                          <a:effectLst/>
                          <a:latin typeface="Franklin Gothic Demi Cond" panose="020B0706030402020204" pitchFamily="34" charset="0"/>
                        </a:rPr>
                        <a:t>NAICS</a:t>
                      </a:r>
                    </a:p>
                  </a:txBody>
                  <a:tcPr marL="36576" marR="36576" marT="36574" marB="36574" anchor="ctr">
                    <a:lnL w="12700" cap="flat" cmpd="sng" algn="ctr">
                      <a:noFill/>
                      <a:prstDash val="solid"/>
                      <a:round/>
                      <a:headEnd type="none" w="med" len="med"/>
                      <a:tailEnd type="none" w="med" len="med"/>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300" b="0" i="0" u="none" strike="noStrike" dirty="0">
                          <a:solidFill>
                            <a:srgbClr val="208B9C"/>
                          </a:solidFill>
                          <a:effectLst/>
                          <a:latin typeface="Franklin Gothic Demi Cond" panose="020B0706030402020204" pitchFamily="34" charset="0"/>
                        </a:rPr>
                        <a:t>Description</a:t>
                      </a:r>
                    </a:p>
                  </a:txBody>
                  <a:tcPr marR="36576" marT="36574" marB="36574"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2009 </a:t>
                      </a:r>
                      <a:r>
                        <a:rPr lang="en-US" sz="1300" b="0" i="0" u="none" strike="noStrike" dirty="0">
                          <a:solidFill>
                            <a:srgbClr val="208B9C"/>
                          </a:solidFill>
                          <a:effectLst/>
                          <a:latin typeface="Franklin Gothic Demi Cond" panose="020B0706030402020204" pitchFamily="34" charset="0"/>
                        </a:rPr>
                        <a:t>Jobs</a:t>
                      </a:r>
                    </a:p>
                  </a:txBody>
                  <a:tcPr marL="36576" marR="36576" marT="36574" marB="36574"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2015 Jobs</a:t>
                      </a:r>
                      <a:endParaRPr lang="en-US" sz="1300" b="0" i="0" u="none" strike="noStrike" dirty="0">
                        <a:solidFill>
                          <a:srgbClr val="208B9C"/>
                        </a:solidFill>
                        <a:effectLst/>
                        <a:latin typeface="Franklin Gothic Demi Cond" panose="020B0706030402020204" pitchFamily="34" charset="0"/>
                      </a:endParaRPr>
                    </a:p>
                  </a:txBody>
                  <a:tcPr marL="36576" marR="36576" marT="36574" marB="36574"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Change</a:t>
                      </a:r>
                      <a:endParaRPr lang="en-US" sz="1300" b="0" i="0" u="none" strike="noStrike" dirty="0">
                        <a:solidFill>
                          <a:srgbClr val="208B9C"/>
                        </a:solidFill>
                        <a:effectLst/>
                        <a:latin typeface="Franklin Gothic Demi Cond" panose="020B0706030402020204" pitchFamily="34" charset="0"/>
                      </a:endParaRPr>
                    </a:p>
                  </a:txBody>
                  <a:tcPr marL="36576" marR="36576" marT="36574" marB="36574"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4" marB="36574"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State</a:t>
                      </a:r>
                      <a:r>
                        <a:rPr lang="en-US" sz="1300" b="0" i="0" u="none" strike="noStrike" baseline="0" dirty="0" smtClean="0">
                          <a:ln>
                            <a:noFill/>
                          </a:ln>
                          <a:solidFill>
                            <a:srgbClr val="208B9C"/>
                          </a:solidFill>
                          <a:effectLst/>
                          <a:latin typeface="Franklin Gothic Demi Cond" panose="020B0706030402020204" pitchFamily="34" charset="0"/>
                        </a:rPr>
                        <a:t> 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4" marB="36574"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21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Mining, Quarrying, and Oil and Gas Extraction</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14,193</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23,704</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smtClean="0">
                          <a:solidFill>
                            <a:srgbClr val="000000"/>
                          </a:solidFill>
                          <a:effectLst/>
                          <a:latin typeface="Franklin Gothic Book" panose="020B0503020102020204" pitchFamily="34" charset="0"/>
                        </a:rPr>
                        <a:t>9,511</a:t>
                      </a:r>
                      <a:endParaRPr lang="en-US" sz="1200" b="0" i="0" u="none" strike="noStrike" dirty="0">
                        <a:solidFill>
                          <a:srgbClr val="000000"/>
                        </a:solidFill>
                        <a:effectLst/>
                        <a:latin typeface="Franklin Gothic Book" panose="020B0503020102020204" pitchFamily="34" charset="0"/>
                      </a:endParaRP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200" b="0" i="0" u="none" strike="noStrike" dirty="0">
                          <a:solidFill>
                            <a:srgbClr val="000000"/>
                          </a:solidFill>
                          <a:effectLst/>
                          <a:latin typeface="Franklin Gothic Book" panose="020B0503020102020204" pitchFamily="34" charset="0"/>
                        </a:rPr>
                        <a:t>67%</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56%</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61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Educational Services</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664</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1,034</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370</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56%</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9%</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48</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Transportation and Warehousing</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4,625</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5,942</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smtClean="0">
                          <a:solidFill>
                            <a:srgbClr val="000000"/>
                          </a:solidFill>
                          <a:effectLst/>
                          <a:latin typeface="Franklin Gothic Book" panose="020B0503020102020204" pitchFamily="34" charset="0"/>
                        </a:rPr>
                        <a:t>1,317</a:t>
                      </a:r>
                      <a:endParaRPr lang="en-US" sz="1200" b="0" i="0" u="none" strike="noStrike" dirty="0">
                        <a:solidFill>
                          <a:srgbClr val="000000"/>
                        </a:solidFill>
                        <a:effectLst/>
                        <a:latin typeface="Franklin Gothic Book" panose="020B0503020102020204" pitchFamily="34" charset="0"/>
                      </a:endParaRP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28%</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11%</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22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Utilities</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717</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841</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124</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17%</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-5%</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72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Accommodation and Food Services</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9,333</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10,578</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smtClean="0">
                          <a:solidFill>
                            <a:srgbClr val="000000"/>
                          </a:solidFill>
                          <a:effectLst/>
                          <a:latin typeface="Franklin Gothic Book" panose="020B0503020102020204" pitchFamily="34" charset="0"/>
                        </a:rPr>
                        <a:t>1,245</a:t>
                      </a:r>
                      <a:endParaRPr lang="en-US" sz="1200" b="0" i="0" u="none" strike="noStrike" dirty="0">
                        <a:solidFill>
                          <a:srgbClr val="000000"/>
                        </a:solidFill>
                        <a:effectLst/>
                        <a:latin typeface="Franklin Gothic Book" panose="020B0503020102020204" pitchFamily="34" charset="0"/>
                      </a:endParaRP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13%</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11%</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42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Wholesale Trade</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2,945</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3,273</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328</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11%</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31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Manufacturing</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4,078</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4,450</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372</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9%</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-4%</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44</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Retail Trade</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13,349</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14,388</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smtClean="0">
                          <a:solidFill>
                            <a:srgbClr val="000000"/>
                          </a:solidFill>
                          <a:effectLst/>
                          <a:latin typeface="Franklin Gothic Book" panose="020B0503020102020204" pitchFamily="34" charset="0"/>
                        </a:rPr>
                        <a:t>1,039</a:t>
                      </a:r>
                      <a:endParaRPr lang="en-US" sz="1200" b="0" i="0" u="none" strike="noStrike" dirty="0">
                        <a:solidFill>
                          <a:srgbClr val="000000"/>
                        </a:solidFill>
                        <a:effectLst/>
                        <a:latin typeface="Franklin Gothic Book" panose="020B0503020102020204" pitchFamily="34" charset="0"/>
                      </a:endParaRP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8%</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53</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Real Estate and Rental and Leasing</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3,639</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3,896</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257</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7%</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-4%</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9"/>
                  </a:ext>
                </a:extLst>
              </a:tr>
              <a:tr h="248533">
                <a:tc>
                  <a:txBody>
                    <a:bodyPr/>
                    <a:lstStyle/>
                    <a:p>
                      <a:pPr algn="ctr" rtl="0" fontAlgn="ctr"/>
                      <a:r>
                        <a:rPr lang="en-US" sz="1200" b="0" i="0" u="none" strike="noStrike" dirty="0">
                          <a:solidFill>
                            <a:srgbClr val="000000"/>
                          </a:solidFill>
                          <a:effectLst/>
                          <a:latin typeface="Franklin Gothic Book" panose="020B0503020102020204" pitchFamily="34" charset="0"/>
                        </a:rPr>
                        <a:t>90</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Government</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21,759</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22,811</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smtClean="0">
                          <a:solidFill>
                            <a:srgbClr val="000000"/>
                          </a:solidFill>
                          <a:effectLst/>
                          <a:latin typeface="Franklin Gothic Book" panose="020B0503020102020204" pitchFamily="34" charset="0"/>
                        </a:rPr>
                        <a:t>1,052</a:t>
                      </a:r>
                      <a:endParaRPr lang="en-US" sz="1200" b="0" i="0" u="none" strike="noStrike" dirty="0">
                        <a:solidFill>
                          <a:srgbClr val="000000"/>
                        </a:solidFill>
                        <a:effectLst/>
                        <a:latin typeface="Franklin Gothic Book" panose="020B0503020102020204" pitchFamily="34" charset="0"/>
                      </a:endParaRP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5%</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0"/>
                  </a:ext>
                </a:extLst>
              </a:tr>
            </a:tbl>
          </a:graphicData>
        </a:graphic>
      </p:graphicFrame>
      <p:sp>
        <p:nvSpPr>
          <p:cNvPr id="28" name="Title 1"/>
          <p:cNvSpPr>
            <a:spLocks noGrp="1"/>
          </p:cNvSpPr>
          <p:nvPr>
            <p:ph type="title"/>
          </p:nvPr>
        </p:nvSpPr>
        <p:spPr>
          <a:xfrm>
            <a:off x="694765" y="901608"/>
            <a:ext cx="7772400" cy="571500"/>
          </a:xfrm>
        </p:spPr>
        <p:txBody>
          <a:bodyPr rtlCol="0">
            <a:normAutofit/>
          </a:bodyPr>
          <a:lstStyle/>
          <a:p>
            <a:pPr eaLnBrk="1" fontAlgn="auto" hangingPunct="1">
              <a:spcAft>
                <a:spcPts val="0"/>
              </a:spcAft>
              <a:defRPr/>
            </a:pPr>
            <a:r>
              <a:rPr lang="en-US" sz="3200" dirty="0">
                <a:solidFill>
                  <a:schemeClr val="tx1">
                    <a:lumMod val="75000"/>
                    <a:lumOff val="25000"/>
                  </a:schemeClr>
                </a:solidFill>
              </a:rPr>
              <a:t>Top </a:t>
            </a:r>
            <a:r>
              <a:rPr lang="en-US" sz="3200" dirty="0" smtClean="0">
                <a:solidFill>
                  <a:schemeClr val="tx1">
                    <a:lumMod val="75000"/>
                    <a:lumOff val="25000"/>
                  </a:schemeClr>
                </a:solidFill>
              </a:rPr>
              <a:t>ten industry sector employment growth</a:t>
            </a:r>
            <a:endParaRPr lang="en-US" sz="3200" dirty="0">
              <a:solidFill>
                <a:schemeClr val="tx1">
                  <a:lumMod val="75000"/>
                  <a:lumOff val="25000"/>
                </a:schemeClr>
              </a:solidFill>
            </a:endParaRPr>
          </a:p>
        </p:txBody>
      </p:sp>
      <p:sp>
        <p:nvSpPr>
          <p:cNvPr id="67686" name="Text Placeholder 5"/>
          <p:cNvSpPr txBox="1">
            <a:spLocks/>
          </p:cNvSpPr>
          <p:nvPr/>
        </p:nvSpPr>
        <p:spPr bwMode="auto">
          <a:xfrm>
            <a:off x="3224213" y="6521450"/>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EMSI Class of Worker </a:t>
            </a:r>
            <a:r>
              <a:rPr lang="en-US" altLang="en-US" sz="800" dirty="0" smtClean="0">
                <a:solidFill>
                  <a:schemeClr val="tx1"/>
                </a:solidFill>
              </a:rPr>
              <a:t>2016.4 </a:t>
            </a:r>
            <a:r>
              <a:rPr lang="en-US" altLang="en-US" sz="800" dirty="0">
                <a:solidFill>
                  <a:schemeClr val="tx1"/>
                </a:solidFill>
              </a:rPr>
              <a:t>(QCEW, non-QCEW, self-employed and extended proprietors)</a:t>
            </a:r>
          </a:p>
        </p:txBody>
      </p:sp>
      <p:sp>
        <p:nvSpPr>
          <p:cNvPr id="16" name="TextBox 15"/>
          <p:cNvSpPr txBox="1"/>
          <p:nvPr/>
        </p:nvSpPr>
        <p:spPr>
          <a:xfrm>
            <a:off x="693738" y="4878101"/>
            <a:ext cx="7889875" cy="984250"/>
          </a:xfrm>
          <a:prstGeom prst="rect">
            <a:avLst/>
          </a:prstGeom>
          <a:noFill/>
        </p:spPr>
        <p:txBody>
          <a:bodyPr lIns="0" tIns="0" rIns="0" bIns="0">
            <a:spAutoFit/>
          </a:bodyPr>
          <a:lstStyle/>
          <a:p>
            <a:pPr eaLnBrk="1" fontAlgn="auto" hangingPunct="1">
              <a:spcBef>
                <a:spcPts val="0"/>
              </a:spcBef>
              <a:spcAft>
                <a:spcPts val="0"/>
              </a:spcAft>
              <a:defRPr/>
            </a:pPr>
            <a:r>
              <a:rPr lang="en-US" sz="1600" b="1" dirty="0">
                <a:solidFill>
                  <a:srgbClr val="208B9C"/>
                </a:solidFill>
                <a:latin typeface="+mn-lt"/>
              </a:rPr>
              <a:t>Questions:  	</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rPr>
              <a:t>What regional industry sectors have seen the greatest growth?  </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rPr>
              <a:t>Did they grow at the same rate as the state?</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rPr>
              <a:t>What factors are causing the growth?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Placeholder 9"/>
          <p:cNvSpPr>
            <a:spLocks noGrp="1"/>
          </p:cNvSpPr>
          <p:nvPr>
            <p:ph type="body" idx="28"/>
          </p:nvPr>
        </p:nvSpPr>
        <p:spPr bwMode="auto">
          <a:xfrm>
            <a:off x="688415" y="612775"/>
            <a:ext cx="7772400" cy="452438"/>
          </a:xfrm>
        </p:spPr>
        <p:txBody>
          <a:bodyPr wrap="square" numCol="1" anchorCtr="0" compatLnSpc="1">
            <a:prstTxWarp prst="textNoShape">
              <a:avLst/>
            </a:prstTxWarp>
          </a:bodyPr>
          <a:lstStyle/>
          <a:p>
            <a:pPr eaLnBrk="1" hangingPunct="1">
              <a:spcBef>
                <a:spcPct val="0"/>
              </a:spcBef>
              <a:spcAft>
                <a:spcPct val="0"/>
              </a:spcAft>
            </a:pPr>
            <a:r>
              <a:rPr lang="en-US" altLang="en-US" dirty="0" smtClean="0">
                <a:solidFill>
                  <a:srgbClr val="208B9C"/>
                </a:solidFill>
              </a:rPr>
              <a:t>Industry and occupation</a:t>
            </a:r>
          </a:p>
        </p:txBody>
      </p:sp>
      <p:sp>
        <p:nvSpPr>
          <p:cNvPr id="69635"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69636"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69637"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13" name="Rectangle 12"/>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sp>
        <p:nvSpPr>
          <p:cNvPr id="69639"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69640"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grpSp>
        <p:nvGrpSpPr>
          <p:cNvPr id="20" name="Group 19"/>
          <p:cNvGrpSpPr/>
          <p:nvPr/>
        </p:nvGrpSpPr>
        <p:grpSpPr>
          <a:xfrm>
            <a:off x="1995205" y="6161256"/>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
        <p:nvSpPr>
          <p:cNvPr id="69642" name="TextBox 25"/>
          <p:cNvSpPr txBox="1">
            <a:spLocks noChangeArrowheads="1"/>
          </p:cNvSpPr>
          <p:nvPr/>
        </p:nvSpPr>
        <p:spPr bwMode="auto">
          <a:xfrm>
            <a:off x="1993900" y="6326188"/>
            <a:ext cx="12303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r>
              <a:rPr lang="en-US" altLang="en-US" sz="1300" dirty="0">
                <a:solidFill>
                  <a:srgbClr val="208B9C"/>
                </a:solidFill>
                <a:latin typeface="Franklin Gothic Demi Cond" panose="020B0706030402020204" pitchFamily="34" charset="0"/>
              </a:rPr>
              <a:t>section 02</a:t>
            </a:r>
          </a:p>
        </p:txBody>
      </p:sp>
      <p:sp>
        <p:nvSpPr>
          <p:cNvPr id="4" name="Title 3"/>
          <p:cNvSpPr>
            <a:spLocks noGrp="1"/>
          </p:cNvSpPr>
          <p:nvPr>
            <p:ph type="title"/>
          </p:nvPr>
        </p:nvSpPr>
        <p:spPr>
          <a:xfrm>
            <a:off x="698500" y="906930"/>
            <a:ext cx="7883525" cy="914400"/>
          </a:xfrm>
        </p:spPr>
        <p:txBody>
          <a:bodyPr rtlCol="0">
            <a:normAutofit/>
          </a:bodyPr>
          <a:lstStyle/>
          <a:p>
            <a:pPr eaLnBrk="1" fontAlgn="auto" hangingPunct="1">
              <a:spcAft>
                <a:spcPts val="0"/>
              </a:spcAft>
              <a:defRPr/>
            </a:pPr>
            <a:r>
              <a:rPr lang="en-US" sz="3200" dirty="0" smtClean="0">
                <a:solidFill>
                  <a:schemeClr val="tx1">
                    <a:lumMod val="75000"/>
                    <a:lumOff val="25000"/>
                  </a:schemeClr>
                </a:solidFill>
              </a:rPr>
              <a:t>Seven industry sector </a:t>
            </a:r>
            <a:r>
              <a:rPr lang="en-US" sz="3200" dirty="0">
                <a:solidFill>
                  <a:schemeClr val="tx1">
                    <a:lumMod val="75000"/>
                    <a:lumOff val="25000"/>
                  </a:schemeClr>
                </a:solidFill>
              </a:rPr>
              <a:t>employment decline</a:t>
            </a:r>
            <a:endParaRPr lang="en-US" sz="3200" dirty="0"/>
          </a:p>
        </p:txBody>
      </p:sp>
      <p:sp>
        <p:nvSpPr>
          <p:cNvPr id="69644" name="Text Placeholder 5"/>
          <p:cNvSpPr txBox="1">
            <a:spLocks/>
          </p:cNvSpPr>
          <p:nvPr/>
        </p:nvSpPr>
        <p:spPr bwMode="auto">
          <a:xfrm>
            <a:off x="3224213" y="6529388"/>
            <a:ext cx="5029200"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EMSI Class of Worker </a:t>
            </a:r>
            <a:r>
              <a:rPr lang="en-US" altLang="en-US" sz="800" dirty="0" smtClean="0">
                <a:solidFill>
                  <a:schemeClr val="tx1"/>
                </a:solidFill>
              </a:rPr>
              <a:t>2016.4 </a:t>
            </a:r>
            <a:r>
              <a:rPr lang="en-US" altLang="en-US" sz="800" dirty="0">
                <a:solidFill>
                  <a:schemeClr val="tx1"/>
                </a:solidFill>
              </a:rPr>
              <a:t>(QCEW, non-QCEW, self-employed and extended proprietors)</a:t>
            </a:r>
          </a:p>
        </p:txBody>
      </p:sp>
      <p:sp>
        <p:nvSpPr>
          <p:cNvPr id="5" name="TextBox 4"/>
          <p:cNvSpPr txBox="1"/>
          <p:nvPr/>
        </p:nvSpPr>
        <p:spPr>
          <a:xfrm>
            <a:off x="685801" y="4508466"/>
            <a:ext cx="7772400" cy="738187"/>
          </a:xfrm>
          <a:prstGeom prst="rect">
            <a:avLst/>
          </a:prstGeom>
          <a:noFill/>
        </p:spPr>
        <p:txBody>
          <a:bodyPr wrap="square" lIns="0" tIns="0" rIns="0" bIns="0">
            <a:spAutoFit/>
          </a:bodyPr>
          <a:lstStyle/>
          <a:p>
            <a:pPr eaLnBrk="1" fontAlgn="auto" hangingPunct="1">
              <a:spcBef>
                <a:spcPts val="0"/>
              </a:spcBef>
              <a:spcAft>
                <a:spcPts val="0"/>
              </a:spcAft>
              <a:defRPr/>
            </a:pPr>
            <a:r>
              <a:rPr lang="en-US" sz="1600" b="1" dirty="0">
                <a:solidFill>
                  <a:srgbClr val="208B9C"/>
                </a:solidFill>
                <a:latin typeface="+mn-lt"/>
              </a:rPr>
              <a:t>Questions:</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rPr>
              <a:t>How does the industry sector make-up of the region compare to the rest of the state?  </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rPr>
              <a:t>Which industry sectors are growing and declining the most in employment? 	</a:t>
            </a:r>
          </a:p>
        </p:txBody>
      </p:sp>
      <p:graphicFrame>
        <p:nvGraphicFramePr>
          <p:cNvPr id="17" name="Table 16"/>
          <p:cNvGraphicFramePr>
            <a:graphicFrameLocks noGrp="1"/>
          </p:cNvGraphicFramePr>
          <p:nvPr>
            <p:extLst>
              <p:ext uri="{D42A27DB-BD31-4B8C-83A1-F6EECF244321}">
                <p14:modId xmlns:p14="http://schemas.microsoft.com/office/powerpoint/2010/main" val="850619330"/>
              </p:ext>
            </p:extLst>
          </p:nvPr>
        </p:nvGraphicFramePr>
        <p:xfrm>
          <a:off x="685800" y="1568447"/>
          <a:ext cx="7772399" cy="2594957"/>
        </p:xfrm>
        <a:graphic>
          <a:graphicData uri="http://schemas.openxmlformats.org/drawingml/2006/table">
            <a:tbl>
              <a:tblPr/>
              <a:tblGrid>
                <a:gridCol w="545470">
                  <a:extLst>
                    <a:ext uri="{9D8B030D-6E8A-4147-A177-3AD203B41FA5}">
                      <a16:colId xmlns="" xmlns:a16="http://schemas.microsoft.com/office/drawing/2014/main" val="20000"/>
                    </a:ext>
                  </a:extLst>
                </a:gridCol>
                <a:gridCol w="3192449">
                  <a:extLst>
                    <a:ext uri="{9D8B030D-6E8A-4147-A177-3AD203B41FA5}">
                      <a16:colId xmlns="" xmlns:a16="http://schemas.microsoft.com/office/drawing/2014/main" val="20001"/>
                    </a:ext>
                  </a:extLst>
                </a:gridCol>
                <a:gridCol w="758936">
                  <a:extLst>
                    <a:ext uri="{9D8B030D-6E8A-4147-A177-3AD203B41FA5}">
                      <a16:colId xmlns="" xmlns:a16="http://schemas.microsoft.com/office/drawing/2014/main" val="20002"/>
                    </a:ext>
                  </a:extLst>
                </a:gridCol>
                <a:gridCol w="818886">
                  <a:extLst>
                    <a:ext uri="{9D8B030D-6E8A-4147-A177-3AD203B41FA5}">
                      <a16:colId xmlns="" xmlns:a16="http://schemas.microsoft.com/office/drawing/2014/main" val="20003"/>
                    </a:ext>
                  </a:extLst>
                </a:gridCol>
                <a:gridCol w="818886">
                  <a:extLst>
                    <a:ext uri="{9D8B030D-6E8A-4147-A177-3AD203B41FA5}">
                      <a16:colId xmlns="" xmlns:a16="http://schemas.microsoft.com/office/drawing/2014/main" val="20004"/>
                    </a:ext>
                  </a:extLst>
                </a:gridCol>
                <a:gridCol w="818886">
                  <a:extLst>
                    <a:ext uri="{9D8B030D-6E8A-4147-A177-3AD203B41FA5}">
                      <a16:colId xmlns="" xmlns:a16="http://schemas.microsoft.com/office/drawing/2014/main" val="20005"/>
                    </a:ext>
                  </a:extLst>
                </a:gridCol>
                <a:gridCol w="818886">
                  <a:extLst>
                    <a:ext uri="{9D8B030D-6E8A-4147-A177-3AD203B41FA5}">
                      <a16:colId xmlns="" xmlns:a16="http://schemas.microsoft.com/office/drawing/2014/main" val="20006"/>
                    </a:ext>
                  </a:extLst>
                </a:gridCol>
              </a:tblGrid>
              <a:tr h="414357">
                <a:tc>
                  <a:txBody>
                    <a:bodyPr/>
                    <a:lstStyle/>
                    <a:p>
                      <a:pPr algn="l" fontAlgn="ctr"/>
                      <a:r>
                        <a:rPr lang="en-US" sz="1300" b="0" i="0" u="none" strike="noStrike" dirty="0">
                          <a:solidFill>
                            <a:srgbClr val="208B9C"/>
                          </a:solidFill>
                          <a:effectLst/>
                          <a:latin typeface="Franklin Gothic Demi Cond" panose="020B0706030402020204" pitchFamily="34" charset="0"/>
                        </a:rPr>
                        <a:t>NAICS</a:t>
                      </a:r>
                    </a:p>
                  </a:txBody>
                  <a:tcPr marL="36576" marR="36576" marT="36570" marB="36570" anchor="ctr">
                    <a:lnL w="12700" cap="flat" cmpd="sng" algn="ctr">
                      <a:noFill/>
                      <a:prstDash val="solid"/>
                      <a:round/>
                      <a:headEnd type="none" w="med" len="med"/>
                      <a:tailEnd type="none" w="med" len="med"/>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300" b="0" i="0" u="none" strike="noStrike" dirty="0">
                          <a:solidFill>
                            <a:srgbClr val="208B9C"/>
                          </a:solidFill>
                          <a:effectLst/>
                          <a:latin typeface="Franklin Gothic Demi Cond" panose="020B0706030402020204" pitchFamily="34" charset="0"/>
                        </a:rPr>
                        <a:t>Description</a:t>
                      </a:r>
                    </a:p>
                  </a:txBody>
                  <a:tcPr marR="36576" marT="36570" marB="36570"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2009 </a:t>
                      </a:r>
                      <a:r>
                        <a:rPr lang="en-US" sz="1300" b="0" i="0" u="none" strike="noStrike" dirty="0">
                          <a:solidFill>
                            <a:srgbClr val="208B9C"/>
                          </a:solidFill>
                          <a:effectLst/>
                          <a:latin typeface="Franklin Gothic Demi Cond" panose="020B0706030402020204" pitchFamily="34" charset="0"/>
                        </a:rPr>
                        <a:t>Jobs</a:t>
                      </a:r>
                    </a:p>
                  </a:txBody>
                  <a:tcPr marL="36576" marR="36576" marT="36570" marB="36570"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2015 Jobs</a:t>
                      </a:r>
                      <a:endParaRPr lang="en-US" sz="1300" b="0" i="0" u="none" strike="noStrike" dirty="0">
                        <a:solidFill>
                          <a:srgbClr val="208B9C"/>
                        </a:solidFill>
                        <a:effectLst/>
                        <a:latin typeface="Franklin Gothic Demi Cond" panose="020B0706030402020204" pitchFamily="34" charset="0"/>
                      </a:endParaRPr>
                    </a:p>
                  </a:txBody>
                  <a:tcPr marL="36576" marR="36576" marT="36570" marB="36570"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solidFill>
                            <a:srgbClr val="208B9C"/>
                          </a:solidFill>
                          <a:effectLst/>
                          <a:latin typeface="Franklin Gothic Demi Cond" panose="020B0706030402020204" pitchFamily="34" charset="0"/>
                        </a:rPr>
                        <a:t>Change</a:t>
                      </a:r>
                      <a:endParaRPr lang="en-US" sz="1300" b="0" i="0" u="none" strike="noStrike" dirty="0">
                        <a:solidFill>
                          <a:srgbClr val="208B9C"/>
                        </a:solidFill>
                        <a:effectLst/>
                        <a:latin typeface="Franklin Gothic Demi Cond" panose="020B0706030402020204" pitchFamily="34" charset="0"/>
                      </a:endParaRPr>
                    </a:p>
                  </a:txBody>
                  <a:tcPr marL="36576" marR="36576" marT="36570" marB="36570" anchor="ctr">
                    <a:lnL>
                      <a:noFill/>
                    </a:lnL>
                    <a:lnR>
                      <a:noFill/>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0" marB="36570"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1300" b="0" i="0" u="none" strike="noStrike" dirty="0" smtClean="0">
                          <a:ln>
                            <a:noFill/>
                          </a:ln>
                          <a:solidFill>
                            <a:srgbClr val="208B9C"/>
                          </a:solidFill>
                          <a:effectLst/>
                          <a:latin typeface="Franklin Gothic Demi Cond" panose="020B0706030402020204" pitchFamily="34" charset="0"/>
                        </a:rPr>
                        <a:t>State</a:t>
                      </a:r>
                      <a:r>
                        <a:rPr lang="en-US" sz="1300" b="0" i="0" u="none" strike="noStrike" baseline="0" dirty="0" smtClean="0">
                          <a:ln>
                            <a:noFill/>
                          </a:ln>
                          <a:solidFill>
                            <a:srgbClr val="208B9C"/>
                          </a:solidFill>
                          <a:effectLst/>
                          <a:latin typeface="Franklin Gothic Demi Cond" panose="020B0706030402020204" pitchFamily="34" charset="0"/>
                        </a:rPr>
                        <a:t> Change (%)</a:t>
                      </a:r>
                      <a:endParaRPr lang="en-US" sz="1300" b="0" i="0" u="none" strike="noStrike" dirty="0">
                        <a:ln>
                          <a:noFill/>
                        </a:ln>
                        <a:solidFill>
                          <a:srgbClr val="208B9C"/>
                        </a:solidFill>
                        <a:effectLst/>
                        <a:latin typeface="Franklin Gothic Demi Cond" panose="020B0706030402020204" pitchFamily="34" charset="0"/>
                      </a:endParaRPr>
                    </a:p>
                  </a:txBody>
                  <a:tcPr marL="36576" marR="36576" marT="36570" marB="36570" anchor="ctr">
                    <a:lnL>
                      <a:noFill/>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295593">
                <a:tc>
                  <a:txBody>
                    <a:bodyPr/>
                    <a:lstStyle/>
                    <a:p>
                      <a:pPr algn="ctr" rtl="0" fontAlgn="ctr"/>
                      <a:r>
                        <a:rPr lang="en-US" sz="1200" b="0" i="0" u="none" strike="noStrike" dirty="0">
                          <a:solidFill>
                            <a:srgbClr val="000000"/>
                          </a:solidFill>
                          <a:effectLst/>
                          <a:latin typeface="Franklin Gothic Book" panose="020B0503020102020204" pitchFamily="34" charset="0"/>
                        </a:rPr>
                        <a:t>51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Information</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1,184</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1,037</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-147</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-12%</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-9%</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95593">
                <a:tc>
                  <a:txBody>
                    <a:bodyPr/>
                    <a:lstStyle/>
                    <a:p>
                      <a:pPr algn="ctr" rtl="0" fontAlgn="ctr"/>
                      <a:r>
                        <a:rPr lang="en-US" sz="1200" b="0" i="0" u="none" strike="noStrike" dirty="0">
                          <a:solidFill>
                            <a:srgbClr val="000000"/>
                          </a:solidFill>
                          <a:effectLst/>
                          <a:latin typeface="Franklin Gothic Book" panose="020B0503020102020204" pitchFamily="34" charset="0"/>
                        </a:rPr>
                        <a:t>54</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Professional, Scientific, and Technical Services</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3,991</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3,722</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-269</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200" b="0" i="0" u="none" strike="noStrike" dirty="0">
                          <a:solidFill>
                            <a:srgbClr val="000000"/>
                          </a:solidFill>
                          <a:effectLst/>
                          <a:latin typeface="Franklin Gothic Book" panose="020B0503020102020204" pitchFamily="34" charset="0"/>
                        </a:rPr>
                        <a:t>-7%</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-4%</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032415514"/>
                  </a:ext>
                </a:extLst>
              </a:tr>
              <a:tr h="295593">
                <a:tc>
                  <a:txBody>
                    <a:bodyPr/>
                    <a:lstStyle/>
                    <a:p>
                      <a:pPr algn="ctr" rtl="0" fontAlgn="ctr"/>
                      <a:r>
                        <a:rPr lang="en-US" sz="1200" b="0" i="0" u="none" strike="noStrike" dirty="0">
                          <a:solidFill>
                            <a:srgbClr val="000000"/>
                          </a:solidFill>
                          <a:effectLst/>
                          <a:latin typeface="Franklin Gothic Book" panose="020B0503020102020204" pitchFamily="34" charset="0"/>
                        </a:rPr>
                        <a:t>56</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Administrative and Support and Waste Management and Remediation Services</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5,576</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5,201</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-375</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200" b="0" i="0" u="none" strike="noStrike" dirty="0">
                          <a:solidFill>
                            <a:srgbClr val="000000"/>
                          </a:solidFill>
                          <a:effectLst/>
                          <a:latin typeface="Franklin Gothic Book" panose="020B0503020102020204" pitchFamily="34" charset="0"/>
                        </a:rPr>
                        <a:t>-7%</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386736359"/>
                  </a:ext>
                </a:extLst>
              </a:tr>
              <a:tr h="295593">
                <a:tc>
                  <a:txBody>
                    <a:bodyPr/>
                    <a:lstStyle/>
                    <a:p>
                      <a:pPr algn="ctr" rtl="0" fontAlgn="ctr"/>
                      <a:r>
                        <a:rPr lang="en-US" sz="1200" b="0" i="0" u="none" strike="noStrike" dirty="0">
                          <a:solidFill>
                            <a:srgbClr val="000000"/>
                          </a:solidFill>
                          <a:effectLst/>
                          <a:latin typeface="Franklin Gothic Book" panose="020B0503020102020204" pitchFamily="34" charset="0"/>
                        </a:rPr>
                        <a:t>52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Finance and Insurance</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3,469</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3,244</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-225</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200" b="0" i="0" u="none" strike="noStrike" dirty="0">
                          <a:solidFill>
                            <a:srgbClr val="000000"/>
                          </a:solidFill>
                          <a:effectLst/>
                          <a:latin typeface="Franklin Gothic Book" panose="020B0503020102020204" pitchFamily="34" charset="0"/>
                        </a:rPr>
                        <a:t>-6%</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905725882"/>
                  </a:ext>
                </a:extLst>
              </a:tr>
              <a:tr h="295593">
                <a:tc>
                  <a:txBody>
                    <a:bodyPr/>
                    <a:lstStyle/>
                    <a:p>
                      <a:pPr algn="ctr" rtl="0" fontAlgn="ctr"/>
                      <a:r>
                        <a:rPr lang="en-US" sz="1200" b="0" i="0" u="none" strike="noStrike" dirty="0">
                          <a:solidFill>
                            <a:srgbClr val="000000"/>
                          </a:solidFill>
                          <a:effectLst/>
                          <a:latin typeface="Franklin Gothic Book" panose="020B0503020102020204" pitchFamily="34" charset="0"/>
                        </a:rPr>
                        <a:t>71</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Arts, Entertainment, and Recreation</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1,360</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1,273</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-87</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200" b="0" i="0" u="none" strike="noStrike" dirty="0">
                          <a:solidFill>
                            <a:srgbClr val="000000"/>
                          </a:solidFill>
                          <a:effectLst/>
                          <a:latin typeface="Franklin Gothic Book" panose="020B0503020102020204" pitchFamily="34" charset="0"/>
                        </a:rPr>
                        <a:t>-6%</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5%</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682293341"/>
                  </a:ext>
                </a:extLst>
              </a:tr>
              <a:tr h="295593">
                <a:tc>
                  <a:txBody>
                    <a:bodyPr/>
                    <a:lstStyle/>
                    <a:p>
                      <a:pPr algn="ctr" rtl="0" fontAlgn="ctr"/>
                      <a:r>
                        <a:rPr lang="en-US" sz="1200" b="0" i="0" u="none" strike="noStrike" dirty="0">
                          <a:solidFill>
                            <a:srgbClr val="000000"/>
                          </a:solidFill>
                          <a:effectLst/>
                          <a:latin typeface="Franklin Gothic Book" panose="020B0503020102020204" pitchFamily="34" charset="0"/>
                        </a:rPr>
                        <a:t>62</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Health Care and Social Assistance</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13,803</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13,013</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-790</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200" b="0" i="0" u="none" strike="noStrike" dirty="0">
                          <a:solidFill>
                            <a:srgbClr val="000000"/>
                          </a:solidFill>
                          <a:effectLst/>
                          <a:latin typeface="Franklin Gothic Book" panose="020B0503020102020204" pitchFamily="34" charset="0"/>
                        </a:rPr>
                        <a:t>-6%</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11%</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824889632"/>
                  </a:ext>
                </a:extLst>
              </a:tr>
              <a:tr h="272327">
                <a:tc>
                  <a:txBody>
                    <a:bodyPr/>
                    <a:lstStyle/>
                    <a:p>
                      <a:pPr algn="ctr" rtl="0" fontAlgn="ctr"/>
                      <a:r>
                        <a:rPr lang="en-US" sz="1200" b="0" i="0" u="none" strike="noStrike" dirty="0">
                          <a:solidFill>
                            <a:srgbClr val="000000"/>
                          </a:solidFill>
                          <a:effectLst/>
                          <a:latin typeface="Franklin Gothic Book" panose="020B0503020102020204" pitchFamily="34" charset="0"/>
                        </a:rPr>
                        <a:t>23</a:t>
                      </a:r>
                    </a:p>
                  </a:txBody>
                  <a:tcPr marL="9525" marR="9525" marT="9525"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200" b="0" i="0" u="none" strike="noStrike" dirty="0">
                          <a:solidFill>
                            <a:srgbClr val="000000"/>
                          </a:solidFill>
                          <a:effectLst/>
                          <a:latin typeface="Franklin Gothic Book" panose="020B0503020102020204" pitchFamily="34" charset="0"/>
                        </a:rPr>
                        <a:t>Construction</a:t>
                      </a:r>
                    </a:p>
                  </a:txBody>
                  <a:tcPr marL="114300"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8,476</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8,471</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-5</a:t>
                      </a:r>
                    </a:p>
                  </a:txBody>
                  <a:tcPr marL="9525" marR="137160"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200" b="0" i="0" u="none" strike="noStrike" dirty="0">
                          <a:solidFill>
                            <a:srgbClr val="000000"/>
                          </a:solidFill>
                          <a:effectLst/>
                          <a:latin typeface="Franklin Gothic Book" panose="020B0503020102020204" pitchFamily="34" charset="0"/>
                        </a:rPr>
                        <a:t>0%</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-10%</a:t>
                      </a:r>
                    </a:p>
                  </a:txBody>
                  <a:tcPr marL="9525" marR="137160" marT="9525" marB="0"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5E5E5"/>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96925" y="2687638"/>
            <a:ext cx="4587875" cy="2946400"/>
          </a:xfrm>
        </p:spPr>
        <p:txBody>
          <a:bodyPr rtlCol="0">
            <a:normAutofit/>
          </a:bodyPr>
          <a:lstStyle/>
          <a:p>
            <a:pPr fontAlgn="auto">
              <a:spcBef>
                <a:spcPts val="0"/>
              </a:spcBef>
              <a:spcAft>
                <a:spcPts val="0"/>
              </a:spcAft>
              <a:defRPr/>
            </a:pPr>
            <a:r>
              <a:rPr sz="6600" dirty="0">
                <a:solidFill>
                  <a:schemeClr val="tx1">
                    <a:lumMod val="75000"/>
                    <a:lumOff val="25000"/>
                  </a:schemeClr>
                </a:solidFill>
                <a:latin typeface="Franklin Gothic Book" panose="020B0503020102020204" pitchFamily="34" charset="0"/>
              </a:rPr>
              <a:t>03</a:t>
            </a:r>
          </a:p>
          <a:p>
            <a:pPr fontAlgn="auto">
              <a:spcBef>
                <a:spcPts val="0"/>
              </a:spcBef>
              <a:spcAft>
                <a:spcPts val="0"/>
              </a:spcAft>
              <a:defRPr/>
            </a:pPr>
            <a:r>
              <a:rPr sz="6600" dirty="0">
                <a:solidFill>
                  <a:schemeClr val="tx1">
                    <a:lumMod val="75000"/>
                    <a:lumOff val="25000"/>
                  </a:schemeClr>
                </a:solidFill>
                <a:latin typeface="Franklin Gothic Book" panose="020B0503020102020204" pitchFamily="34" charset="0"/>
              </a:rPr>
              <a:t>Industry cluster analysis</a:t>
            </a:r>
          </a:p>
        </p:txBody>
      </p:sp>
      <p:sp>
        <p:nvSpPr>
          <p:cNvPr id="71683" name="Text Placeholder 4"/>
          <p:cNvSpPr>
            <a:spLocks noGrp="1"/>
          </p:cNvSpPr>
          <p:nvPr>
            <p:ph type="body" sz="quarter" idx="10"/>
          </p:nvPr>
        </p:nvSpPr>
        <p:spPr>
          <a:xfrm>
            <a:off x="6058365" y="2831073"/>
            <a:ext cx="2852550" cy="2746375"/>
          </a:xfrm>
        </p:spPr>
        <p:txBody>
          <a:bodyPr/>
          <a:lstStyle/>
          <a:p>
            <a:pPr eaLnBrk="1" hangingPunct="1">
              <a:lnSpc>
                <a:spcPct val="100000"/>
              </a:lnSpc>
              <a:spcBef>
                <a:spcPct val="0"/>
              </a:spcBef>
              <a:spcAft>
                <a:spcPct val="0"/>
              </a:spcAft>
              <a:buNone/>
            </a:pPr>
            <a:r>
              <a:rPr lang="en-US" altLang="en-US" sz="1600" dirty="0" smtClean="0">
                <a:solidFill>
                  <a:srgbClr val="208B9C"/>
                </a:solidFill>
              </a:rPr>
              <a:t>Southeastern NM, NM</a:t>
            </a:r>
            <a:endParaRPr lang="en-US" altLang="en-US" sz="1600" dirty="0">
              <a:solidFill>
                <a:srgbClr val="208B9C"/>
              </a:solidFill>
            </a:endParaRPr>
          </a:p>
        </p:txBody>
      </p:sp>
      <p:cxnSp>
        <p:nvCxnSpPr>
          <p:cNvPr id="6" name="Straight Connector 5"/>
          <p:cNvCxnSpPr/>
          <p:nvPr/>
        </p:nvCxnSpPr>
        <p:spPr>
          <a:xfrm>
            <a:off x="6151001" y="3156580"/>
            <a:ext cx="2230437"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578878" y="823820"/>
            <a:ext cx="7886700" cy="492125"/>
          </a:xfrm>
        </p:spPr>
        <p:txBody>
          <a:bodyPr/>
          <a:lstStyle/>
          <a:p>
            <a:pPr algn="l"/>
            <a:r>
              <a:rPr lang="en-US" altLang="en-US" sz="3650" dirty="0" smtClean="0">
                <a:latin typeface="Franklin Gothic Book" panose="020B0503020102020204" pitchFamily="34" charset="0"/>
              </a:rPr>
              <a:t>List of Clusters</a:t>
            </a:r>
          </a:p>
        </p:txBody>
      </p:sp>
      <p:sp>
        <p:nvSpPr>
          <p:cNvPr id="3" name="Content Placeholder 2"/>
          <p:cNvSpPr>
            <a:spLocks noGrp="1"/>
          </p:cNvSpPr>
          <p:nvPr>
            <p:ph idx="1"/>
          </p:nvPr>
        </p:nvSpPr>
        <p:spPr>
          <a:xfrm>
            <a:off x="589417" y="1584164"/>
            <a:ext cx="8120742" cy="4321666"/>
          </a:xfrm>
          <a:extLst/>
        </p:spPr>
        <p:txBody>
          <a:bodyPr numCol="2">
            <a:noAutofit/>
          </a:bodyPr>
          <a:lstStyle/>
          <a:p>
            <a:pPr fontAlgn="auto">
              <a:spcAft>
                <a:spcPts val="0"/>
              </a:spcAft>
              <a:defRPr/>
            </a:pPr>
            <a:r>
              <a:rPr lang="en-US" sz="1600" dirty="0">
                <a:latin typeface="Franklin Gothic Book" panose="020B0503020102020204" pitchFamily="34" charset="0"/>
              </a:rPr>
              <a:t>Advanced Materials </a:t>
            </a:r>
          </a:p>
          <a:p>
            <a:pPr fontAlgn="auto">
              <a:spcAft>
                <a:spcPts val="0"/>
              </a:spcAft>
              <a:defRPr/>
            </a:pPr>
            <a:r>
              <a:rPr lang="en-US" sz="1600" dirty="0">
                <a:latin typeface="Franklin Gothic Book" panose="020B0503020102020204" pitchFamily="34" charset="0"/>
              </a:rPr>
              <a:t>Agribusiness, Food Processing &amp; Technology </a:t>
            </a:r>
          </a:p>
          <a:p>
            <a:pPr fontAlgn="auto">
              <a:spcAft>
                <a:spcPts val="0"/>
              </a:spcAft>
              <a:defRPr/>
            </a:pPr>
            <a:r>
              <a:rPr lang="en-US" sz="1600" dirty="0">
                <a:latin typeface="Franklin Gothic Book" panose="020B0503020102020204" pitchFamily="34" charset="0"/>
              </a:rPr>
              <a:t>Apparel &amp; Textiles </a:t>
            </a:r>
          </a:p>
          <a:p>
            <a:pPr fontAlgn="auto">
              <a:spcAft>
                <a:spcPts val="0"/>
              </a:spcAft>
              <a:defRPr/>
            </a:pPr>
            <a:r>
              <a:rPr lang="en-US" sz="1600" dirty="0">
                <a:latin typeface="Franklin Gothic Book" panose="020B0503020102020204" pitchFamily="34" charset="0"/>
              </a:rPr>
              <a:t>Arts, Entertainment, Recreation &amp; Visitor Industries </a:t>
            </a:r>
          </a:p>
          <a:p>
            <a:pPr fontAlgn="auto">
              <a:spcAft>
                <a:spcPts val="0"/>
              </a:spcAft>
              <a:defRPr/>
            </a:pPr>
            <a:r>
              <a:rPr lang="en-US" sz="1600" dirty="0">
                <a:latin typeface="Franklin Gothic Book" panose="020B0503020102020204" pitchFamily="34" charset="0"/>
              </a:rPr>
              <a:t>Biomedical/Biotechnical (Life Sciences) </a:t>
            </a:r>
          </a:p>
          <a:p>
            <a:pPr fontAlgn="auto">
              <a:spcAft>
                <a:spcPts val="0"/>
              </a:spcAft>
              <a:defRPr/>
            </a:pPr>
            <a:r>
              <a:rPr lang="en-US" sz="1600" dirty="0">
                <a:latin typeface="Franklin Gothic Book" panose="020B0503020102020204" pitchFamily="34" charset="0"/>
              </a:rPr>
              <a:t>Business &amp; Financial Services </a:t>
            </a:r>
          </a:p>
          <a:p>
            <a:pPr fontAlgn="auto">
              <a:spcAft>
                <a:spcPts val="0"/>
              </a:spcAft>
              <a:defRPr/>
            </a:pPr>
            <a:r>
              <a:rPr lang="en-US" sz="1600" dirty="0">
                <a:latin typeface="Franklin Gothic Book" panose="020B0503020102020204" pitchFamily="34" charset="0"/>
              </a:rPr>
              <a:t>Chemicals </a:t>
            </a:r>
          </a:p>
          <a:p>
            <a:pPr fontAlgn="auto">
              <a:spcAft>
                <a:spcPts val="0"/>
              </a:spcAft>
              <a:defRPr/>
            </a:pPr>
            <a:r>
              <a:rPr lang="en-US" sz="1600" dirty="0">
                <a:latin typeface="Franklin Gothic Book" panose="020B0503020102020204" pitchFamily="34" charset="0"/>
              </a:rPr>
              <a:t>Computer &amp; Electronic Product Manufacturing</a:t>
            </a:r>
          </a:p>
          <a:p>
            <a:pPr fontAlgn="auto">
              <a:spcAft>
                <a:spcPts val="0"/>
              </a:spcAft>
              <a:defRPr/>
            </a:pPr>
            <a:r>
              <a:rPr lang="en-US" sz="1600" dirty="0">
                <a:latin typeface="Franklin Gothic Book" panose="020B0503020102020204" pitchFamily="34" charset="0"/>
              </a:rPr>
              <a:t>Defense &amp; Security </a:t>
            </a:r>
          </a:p>
          <a:p>
            <a:pPr fontAlgn="auto">
              <a:spcAft>
                <a:spcPts val="0"/>
              </a:spcAft>
              <a:defRPr/>
            </a:pPr>
            <a:r>
              <a:rPr lang="en-US" sz="1600" dirty="0">
                <a:latin typeface="Franklin Gothic Book" panose="020B0503020102020204" pitchFamily="34" charset="0"/>
              </a:rPr>
              <a:t>Education &amp; Knowledge Creation </a:t>
            </a:r>
          </a:p>
          <a:p>
            <a:pPr fontAlgn="auto">
              <a:spcAft>
                <a:spcPts val="0"/>
              </a:spcAft>
              <a:defRPr/>
            </a:pPr>
            <a:r>
              <a:rPr lang="en-US" sz="1600" dirty="0">
                <a:latin typeface="Franklin Gothic Book" panose="020B0503020102020204" pitchFamily="34" charset="0"/>
              </a:rPr>
              <a:t>Electrical Equip, Appliance &amp; Component Manufacturing</a:t>
            </a:r>
          </a:p>
          <a:p>
            <a:pPr fontAlgn="auto">
              <a:spcAft>
                <a:spcPts val="0"/>
              </a:spcAft>
              <a:defRPr/>
            </a:pPr>
            <a:r>
              <a:rPr lang="en-US" sz="1600" dirty="0" smtClean="0">
                <a:latin typeface="Franklin Gothic Book" panose="020B0503020102020204" pitchFamily="34" charset="0"/>
              </a:rPr>
              <a:t>Fabricated </a:t>
            </a:r>
            <a:r>
              <a:rPr lang="en-US" sz="1600" dirty="0">
                <a:latin typeface="Franklin Gothic Book" panose="020B0503020102020204" pitchFamily="34" charset="0"/>
              </a:rPr>
              <a:t>Metal Product Manufacturing</a:t>
            </a:r>
          </a:p>
          <a:p>
            <a:pPr fontAlgn="auto">
              <a:spcAft>
                <a:spcPts val="0"/>
              </a:spcAft>
              <a:defRPr/>
            </a:pPr>
            <a:r>
              <a:rPr lang="en-US" sz="1600" dirty="0">
                <a:latin typeface="Franklin Gothic Book" panose="020B0503020102020204" pitchFamily="34" charset="0"/>
              </a:rPr>
              <a:t>Energy (Fossil &amp; Renewable) </a:t>
            </a:r>
          </a:p>
          <a:p>
            <a:pPr fontAlgn="auto">
              <a:spcAft>
                <a:spcPts val="0"/>
              </a:spcAft>
              <a:defRPr/>
            </a:pPr>
            <a:r>
              <a:rPr lang="en-US" sz="1600" dirty="0">
                <a:latin typeface="Franklin Gothic Book" panose="020B0503020102020204" pitchFamily="34" charset="0"/>
              </a:rPr>
              <a:t>Forest &amp; Wood Products </a:t>
            </a:r>
          </a:p>
          <a:p>
            <a:pPr fontAlgn="auto">
              <a:spcAft>
                <a:spcPts val="0"/>
              </a:spcAft>
              <a:defRPr/>
            </a:pPr>
            <a:r>
              <a:rPr lang="en-US" sz="1600" dirty="0">
                <a:latin typeface="Franklin Gothic Book" panose="020B0503020102020204" pitchFamily="34" charset="0"/>
              </a:rPr>
              <a:t>Glass &amp; Ceramics </a:t>
            </a:r>
          </a:p>
          <a:p>
            <a:pPr fontAlgn="auto">
              <a:spcAft>
                <a:spcPts val="0"/>
              </a:spcAft>
              <a:defRPr/>
            </a:pPr>
            <a:r>
              <a:rPr lang="en-US" sz="1600" dirty="0">
                <a:latin typeface="Franklin Gothic Book" panose="020B0503020102020204" pitchFamily="34" charset="0"/>
              </a:rPr>
              <a:t>Information Technology &amp; Telecommunications </a:t>
            </a:r>
          </a:p>
          <a:p>
            <a:pPr fontAlgn="auto">
              <a:spcAft>
                <a:spcPts val="0"/>
              </a:spcAft>
              <a:defRPr/>
            </a:pPr>
            <a:r>
              <a:rPr lang="en-US" sz="1600" dirty="0">
                <a:latin typeface="Franklin Gothic Book" panose="020B0503020102020204" pitchFamily="34" charset="0"/>
              </a:rPr>
              <a:t>Machinery Manufacturing</a:t>
            </a:r>
          </a:p>
          <a:p>
            <a:pPr fontAlgn="auto">
              <a:spcAft>
                <a:spcPts val="0"/>
              </a:spcAft>
              <a:defRPr/>
            </a:pPr>
            <a:r>
              <a:rPr lang="en-US" sz="1600" dirty="0" smtClean="0">
                <a:latin typeface="Franklin Gothic Book" panose="020B0503020102020204" pitchFamily="34" charset="0"/>
              </a:rPr>
              <a:t>Mining </a:t>
            </a:r>
            <a:endParaRPr lang="en-US" sz="1600" dirty="0">
              <a:latin typeface="Franklin Gothic Book" panose="020B0503020102020204" pitchFamily="34" charset="0"/>
            </a:endParaRPr>
          </a:p>
          <a:p>
            <a:pPr fontAlgn="auto">
              <a:spcAft>
                <a:spcPts val="0"/>
              </a:spcAft>
              <a:defRPr/>
            </a:pPr>
            <a:r>
              <a:rPr lang="en-US" sz="1600" dirty="0">
                <a:latin typeface="Franklin Gothic Book" panose="020B0503020102020204" pitchFamily="34" charset="0"/>
              </a:rPr>
              <a:t>Primary Metal Manufacturing</a:t>
            </a:r>
          </a:p>
          <a:p>
            <a:pPr fontAlgn="auto">
              <a:spcAft>
                <a:spcPts val="0"/>
              </a:spcAft>
              <a:defRPr/>
            </a:pPr>
            <a:r>
              <a:rPr lang="en-US" sz="1600" dirty="0">
                <a:latin typeface="Franklin Gothic Book" panose="020B0503020102020204" pitchFamily="34" charset="0"/>
              </a:rPr>
              <a:t>Printing &amp; Publishing </a:t>
            </a:r>
          </a:p>
          <a:p>
            <a:pPr fontAlgn="auto">
              <a:spcAft>
                <a:spcPts val="0"/>
              </a:spcAft>
              <a:defRPr/>
            </a:pPr>
            <a:r>
              <a:rPr lang="en-US" sz="1600" dirty="0">
                <a:latin typeface="Franklin Gothic Book" panose="020B0503020102020204" pitchFamily="34" charset="0"/>
              </a:rPr>
              <a:t>Transportation &amp; Logistics </a:t>
            </a:r>
          </a:p>
          <a:p>
            <a:pPr fontAlgn="auto">
              <a:spcAft>
                <a:spcPts val="0"/>
              </a:spcAft>
              <a:defRPr/>
            </a:pPr>
            <a:r>
              <a:rPr lang="en-US" sz="1600" dirty="0">
                <a:latin typeface="Franklin Gothic Book" panose="020B0503020102020204" pitchFamily="34" charset="0"/>
              </a:rPr>
              <a:t>Transportation Equipment Manufacturing</a:t>
            </a:r>
          </a:p>
          <a:p>
            <a:pPr fontAlgn="auto">
              <a:spcAft>
                <a:spcPts val="0"/>
              </a:spcAft>
              <a:defRPr/>
            </a:pPr>
            <a:endParaRPr lang="en-US" sz="1600" dirty="0">
              <a:latin typeface="Franklin Gothic Book" panose="020B0503020102020204" pitchFamily="34" charset="0"/>
            </a:endParaRPr>
          </a:p>
        </p:txBody>
      </p:sp>
      <p:sp>
        <p:nvSpPr>
          <p:cNvPr id="73732"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3733"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3734"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3735"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3736"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3737" name="TextBox 25"/>
          <p:cNvSpPr txBox="1">
            <a:spLocks noChangeArrowheads="1"/>
          </p:cNvSpPr>
          <p:nvPr/>
        </p:nvSpPr>
        <p:spPr bwMode="auto">
          <a:xfrm>
            <a:off x="3303588" y="6359525"/>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03</a:t>
            </a:r>
          </a:p>
        </p:txBody>
      </p:sp>
      <p:sp>
        <p:nvSpPr>
          <p:cNvPr id="73738" name="Rectangle 29"/>
          <p:cNvSpPr>
            <a:spLocks noChangeArrowheads="1"/>
          </p:cNvSpPr>
          <p:nvPr/>
        </p:nvSpPr>
        <p:spPr bwMode="auto">
          <a:xfrm>
            <a:off x="5922963" y="6223000"/>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3739" name="TextBox 11"/>
          <p:cNvSpPr txBox="1">
            <a:spLocks noChangeArrowheads="1"/>
          </p:cNvSpPr>
          <p:nvPr/>
        </p:nvSpPr>
        <p:spPr bwMode="auto">
          <a:xfrm>
            <a:off x="593725" y="525463"/>
            <a:ext cx="3681413"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dirty="0">
                <a:solidFill>
                  <a:srgbClr val="208B9C"/>
                </a:solidFill>
                <a:latin typeface="Franklin Gothic Demi Cond" panose="020B0706030402020204" pitchFamily="34" charset="0"/>
              </a:rPr>
              <a:t>Industry cluster analysis</a:t>
            </a:r>
          </a:p>
        </p:txBody>
      </p:sp>
      <p:grpSp>
        <p:nvGrpSpPr>
          <p:cNvPr id="12" name="Group 11"/>
          <p:cNvGrpSpPr/>
          <p:nvPr/>
        </p:nvGrpSpPr>
        <p:grpSpPr>
          <a:xfrm>
            <a:off x="3295076" y="6164078"/>
            <a:ext cx="1229008" cy="119062"/>
            <a:chOff x="685800" y="6165890"/>
            <a:chExt cx="1229008" cy="119062"/>
          </a:xfrm>
          <a:solidFill>
            <a:srgbClr val="208B9C"/>
          </a:solidFill>
        </p:grpSpPr>
        <p:sp>
          <p:nvSpPr>
            <p:cNvPr id="13"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14"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660400" y="784693"/>
            <a:ext cx="7788275" cy="914400"/>
          </a:xfrm>
          <a:prstGeom prst="rect">
            <a:avLst/>
          </a:prstGeom>
        </p:spPr>
        <p:txBody>
          <a:bodyPr lIns="0" tIns="0" rIns="0" bIns="0"/>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pPr fontAlgn="auto">
              <a:lnSpc>
                <a:spcPct val="100000"/>
              </a:lnSpc>
              <a:spcAft>
                <a:spcPts val="0"/>
              </a:spcAft>
              <a:defRPr/>
            </a:pPr>
            <a:r>
              <a:rPr lang="en-US" dirty="0" smtClean="0">
                <a:solidFill>
                  <a:schemeClr val="tx1">
                    <a:lumMod val="75000"/>
                    <a:lumOff val="25000"/>
                  </a:schemeClr>
                </a:solidFill>
                <a:latin typeface="Franklin Gothic Book"/>
              </a:rPr>
              <a:t>How to interpret cluster data results</a:t>
            </a:r>
            <a:r>
              <a:rPr lang="en-US" sz="1600" dirty="0" smtClean="0">
                <a:solidFill>
                  <a:schemeClr val="tx1">
                    <a:lumMod val="75000"/>
                    <a:lumOff val="25000"/>
                  </a:schemeClr>
                </a:solidFill>
                <a:latin typeface="Franklin Gothic Book"/>
              </a:rPr>
              <a:t/>
            </a:r>
            <a:br>
              <a:rPr lang="en-US" sz="1600" dirty="0" smtClean="0">
                <a:solidFill>
                  <a:schemeClr val="tx1">
                    <a:lumMod val="75000"/>
                    <a:lumOff val="25000"/>
                  </a:schemeClr>
                </a:solidFill>
                <a:latin typeface="Franklin Gothic Book"/>
              </a:rPr>
            </a:br>
            <a:r>
              <a:rPr lang="en-US" sz="1600" dirty="0" smtClean="0">
                <a:solidFill>
                  <a:srgbClr val="0199A1"/>
                </a:solidFill>
                <a:latin typeface="Franklin Gothic Book"/>
              </a:rPr>
              <a:t>The graph’s four quadrants tell a different story for each cluster.</a:t>
            </a:r>
            <a:br>
              <a:rPr lang="en-US" sz="1600" dirty="0" smtClean="0">
                <a:solidFill>
                  <a:srgbClr val="0199A1"/>
                </a:solidFill>
                <a:latin typeface="Franklin Gothic Book"/>
              </a:rPr>
            </a:br>
            <a:r>
              <a:rPr lang="en-US" sz="1600" dirty="0" smtClean="0">
                <a:solidFill>
                  <a:srgbClr val="0199A1"/>
                </a:solidFill>
                <a:latin typeface="Franklin Gothic Book"/>
              </a:rPr>
              <a:t/>
            </a:r>
            <a:br>
              <a:rPr lang="en-US" sz="1600" dirty="0" smtClean="0">
                <a:solidFill>
                  <a:srgbClr val="0199A1"/>
                </a:solidFill>
                <a:latin typeface="Franklin Gothic Book"/>
              </a:rPr>
            </a:br>
            <a:r>
              <a:rPr lang="en-US" sz="1600" dirty="0" smtClean="0">
                <a:solidFill>
                  <a:sysClr val="windowText" lastClr="000000">
                    <a:lumMod val="50000"/>
                    <a:lumOff val="50000"/>
                  </a:sysClr>
                </a:solidFill>
                <a:latin typeface="Franklin Gothic Book"/>
              </a:rPr>
              <a:t/>
            </a:r>
            <a:br>
              <a:rPr lang="en-US" sz="1600" dirty="0" smtClean="0">
                <a:solidFill>
                  <a:sysClr val="windowText" lastClr="000000">
                    <a:lumMod val="50000"/>
                    <a:lumOff val="50000"/>
                  </a:sysClr>
                </a:solidFill>
                <a:latin typeface="Franklin Gothic Book"/>
              </a:rPr>
            </a:br>
            <a:r>
              <a:rPr lang="en-US" sz="1600" dirty="0" smtClean="0">
                <a:solidFill>
                  <a:sysClr val="windowText" lastClr="000000">
                    <a:lumMod val="50000"/>
                    <a:lumOff val="50000"/>
                  </a:sysClr>
                </a:solidFill>
                <a:latin typeface="Franklin Gothic Book"/>
              </a:rPr>
              <a:t/>
            </a:r>
            <a:br>
              <a:rPr lang="en-US" sz="1600" dirty="0" smtClean="0">
                <a:solidFill>
                  <a:sysClr val="windowText" lastClr="000000">
                    <a:lumMod val="50000"/>
                    <a:lumOff val="50000"/>
                  </a:sysClr>
                </a:solidFill>
                <a:latin typeface="Franklin Gothic Book"/>
              </a:rPr>
            </a:br>
            <a:endParaRPr lang="en-US" dirty="0">
              <a:solidFill>
                <a:sysClr val="windowText" lastClr="000000">
                  <a:lumMod val="50000"/>
                  <a:lumOff val="50000"/>
                </a:sysClr>
              </a:solidFill>
              <a:latin typeface="Franklin Gothic Book"/>
            </a:endParaRPr>
          </a:p>
        </p:txBody>
      </p:sp>
      <p:sp>
        <p:nvSpPr>
          <p:cNvPr id="75779" name="Text Placeholder 9"/>
          <p:cNvSpPr>
            <a:spLocks noGrp="1"/>
          </p:cNvSpPr>
          <p:nvPr>
            <p:ph type="body" idx="28"/>
          </p:nvPr>
        </p:nvSpPr>
        <p:spPr>
          <a:xfrm>
            <a:off x="685800" y="614363"/>
            <a:ext cx="7772400" cy="452437"/>
          </a:xfrm>
        </p:spPr>
        <p:txBody>
          <a:bodyPr lIns="0" tIns="0" rIns="0" bIns="0"/>
          <a:lstStyle/>
          <a:p>
            <a:pPr eaLnBrk="1" hangingPunct="1">
              <a:spcBef>
                <a:spcPct val="0"/>
              </a:spcBef>
              <a:spcAft>
                <a:spcPct val="0"/>
              </a:spcAft>
            </a:pPr>
            <a:r>
              <a:rPr lang="en-US" altLang="en-US" dirty="0" smtClean="0">
                <a:solidFill>
                  <a:srgbClr val="208B9C"/>
                </a:solidFill>
              </a:rPr>
              <a:t>Industry cluster analysis</a:t>
            </a:r>
          </a:p>
        </p:txBody>
      </p:sp>
      <p:sp>
        <p:nvSpPr>
          <p:cNvPr id="75780"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5781"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5782"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13" name="Rectangle 12"/>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sp>
        <p:nvSpPr>
          <p:cNvPr id="75784"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5785"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grpSp>
        <p:nvGrpSpPr>
          <p:cNvPr id="20" name="Group 19"/>
          <p:cNvGrpSpPr/>
          <p:nvPr/>
        </p:nvGrpSpPr>
        <p:grpSpPr>
          <a:xfrm>
            <a:off x="3303446" y="6172451"/>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
        <p:nvSpPr>
          <p:cNvPr id="75787" name="TextBox 25"/>
          <p:cNvSpPr txBox="1">
            <a:spLocks noChangeArrowheads="1"/>
          </p:cNvSpPr>
          <p:nvPr/>
        </p:nvSpPr>
        <p:spPr bwMode="auto">
          <a:xfrm>
            <a:off x="3303588" y="6359525"/>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03</a:t>
            </a:r>
          </a:p>
        </p:txBody>
      </p:sp>
      <p:sp>
        <p:nvSpPr>
          <p:cNvPr id="75788" name="Text Placeholder 5"/>
          <p:cNvSpPr txBox="1">
            <a:spLocks/>
          </p:cNvSpPr>
          <p:nvPr/>
        </p:nvSpPr>
        <p:spPr bwMode="auto">
          <a:xfrm>
            <a:off x="3124200" y="6559550"/>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9863" indent="-169863">
              <a:spcBef>
                <a:spcPct val="20000"/>
              </a:spcBef>
              <a:buFont typeface="Arial" panose="020B0604020202020204" pitchFamily="34" charset="0"/>
              <a:buChar char="–"/>
              <a:defRPr sz="2000">
                <a:solidFill>
                  <a:schemeClr val="tx1"/>
                </a:solidFill>
                <a:latin typeface="Calibri" panose="020F0502020204030204" pitchFamily="34" charset="0"/>
              </a:defRPr>
            </a:lvl4pPr>
            <a:lvl5pPr marL="346075" indent="-176213">
              <a:spcBef>
                <a:spcPct val="20000"/>
              </a:spcBef>
              <a:buFont typeface="Arial" panose="020B0604020202020204" pitchFamily="34" charset="0"/>
              <a:buChar char="»"/>
              <a:defRPr sz="2000">
                <a:solidFill>
                  <a:schemeClr val="tx1"/>
                </a:solidFill>
                <a:latin typeface="Calibri" panose="020F0502020204030204" pitchFamily="34" charset="0"/>
              </a:defRPr>
            </a:lvl5pPr>
            <a:lvl6pPr marL="8032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12604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17176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174875"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ts val="600"/>
              </a:spcBef>
              <a:spcAft>
                <a:spcPts val="1200"/>
              </a:spcAft>
              <a:buFont typeface="Arial" panose="020B0604020202020204" pitchFamily="34" charset="0"/>
              <a:buChar char="​"/>
            </a:pPr>
            <a:r>
              <a:rPr lang="en-US" altLang="en-US" sz="800" dirty="0">
                <a:latin typeface="Franklin Gothic Book" panose="020B0503020102020204" pitchFamily="34" charset="0"/>
              </a:rPr>
              <a:t>Modified from: </a:t>
            </a:r>
            <a:r>
              <a:rPr lang="en-US" altLang="en-US" sz="800" dirty="0">
                <a:latin typeface="Franklin Gothic Book" panose="020B0503020102020204" pitchFamily="34" charset="0"/>
                <a:hlinkClick r:id="rId3"/>
              </a:rPr>
              <a:t>http://www.charlestonregionaldata.com/bubble-chart-explanation</a:t>
            </a:r>
            <a:r>
              <a:rPr lang="en-US" altLang="en-US" sz="800" u="sng" dirty="0">
                <a:latin typeface="Franklin Gothic Book" panose="020B0503020102020204" pitchFamily="34" charset="0"/>
                <a:hlinkClick r:id="rId3"/>
              </a:rPr>
              <a:t>/</a:t>
            </a:r>
            <a:r>
              <a:rPr lang="en-US" altLang="en-US" sz="800" u="sng" dirty="0">
                <a:latin typeface="Franklin Gothic Book" panose="020B0503020102020204" pitchFamily="34" charset="0"/>
              </a:rPr>
              <a:t> </a:t>
            </a:r>
            <a:endParaRPr lang="en-US" altLang="en-US" sz="800" dirty="0">
              <a:latin typeface="Franklin Gothic Book" panose="020B0503020102020204" pitchFamily="34" charset="0"/>
            </a:endParaRPr>
          </a:p>
        </p:txBody>
      </p:sp>
      <p:grpSp>
        <p:nvGrpSpPr>
          <p:cNvPr id="75789" name="Group 8"/>
          <p:cNvGrpSpPr>
            <a:grpSpLocks/>
          </p:cNvGrpSpPr>
          <p:nvPr/>
        </p:nvGrpSpPr>
        <p:grpSpPr bwMode="auto">
          <a:xfrm flipH="1">
            <a:off x="2359025" y="2011363"/>
            <a:ext cx="4300538" cy="3897312"/>
            <a:chOff x="2529728" y="2211230"/>
            <a:chExt cx="4301404" cy="3896641"/>
          </a:xfrm>
        </p:grpSpPr>
        <p:grpSp>
          <p:nvGrpSpPr>
            <p:cNvPr id="75795" name="Group 5"/>
            <p:cNvGrpSpPr>
              <a:grpSpLocks/>
            </p:cNvGrpSpPr>
            <p:nvPr/>
          </p:nvGrpSpPr>
          <p:grpSpPr bwMode="auto">
            <a:xfrm>
              <a:off x="2529728" y="2211230"/>
              <a:ext cx="4094656" cy="3896641"/>
              <a:chOff x="2218343" y="1667657"/>
              <a:chExt cx="4440702" cy="4427141"/>
            </a:xfrm>
          </p:grpSpPr>
          <p:sp>
            <p:nvSpPr>
              <p:cNvPr id="27" name="Freeform 8"/>
              <p:cNvSpPr>
                <a:spLocks noChangeAspect="1"/>
              </p:cNvSpPr>
              <p:nvPr/>
            </p:nvSpPr>
            <p:spPr bwMode="auto">
              <a:xfrm>
                <a:off x="2218343" y="3921802"/>
                <a:ext cx="2186951" cy="2172996"/>
              </a:xfrm>
              <a:custGeom>
                <a:avLst/>
                <a:gdLst/>
                <a:ahLst/>
                <a:cxnLst>
                  <a:cxn ang="0">
                    <a:pos x="622" y="0"/>
                  </a:cxn>
                  <a:cxn ang="0">
                    <a:pos x="622" y="618"/>
                  </a:cxn>
                  <a:cxn ang="0">
                    <a:pos x="0" y="0"/>
                  </a:cxn>
                  <a:cxn ang="0">
                    <a:pos x="622" y="0"/>
                  </a:cxn>
                </a:cxnLst>
                <a:rect l="0" t="0" r="r" b="b"/>
                <a:pathLst>
                  <a:path w="622" h="618">
                    <a:moveTo>
                      <a:pt x="622" y="0"/>
                    </a:moveTo>
                    <a:cubicBezTo>
                      <a:pt x="622" y="618"/>
                      <a:pt x="622" y="618"/>
                      <a:pt x="622" y="618"/>
                    </a:cubicBezTo>
                    <a:cubicBezTo>
                      <a:pt x="280" y="618"/>
                      <a:pt x="2" y="342"/>
                      <a:pt x="0" y="0"/>
                    </a:cubicBezTo>
                    <a:lnTo>
                      <a:pt x="622" y="0"/>
                    </a:lnTo>
                    <a:close/>
                  </a:path>
                </a:pathLst>
              </a:custGeom>
              <a:solidFill>
                <a:schemeClr val="accent3">
                  <a:lumMod val="60000"/>
                  <a:lumOff val="40000"/>
                </a:schemeClr>
              </a:solidFill>
              <a:ln w="9525" cap="flat" cmpd="sng" algn="ctr">
                <a:noFill/>
                <a:prstDash val="solid"/>
                <a:round/>
                <a:headEnd type="none" w="med" len="med"/>
                <a:tailEnd type="none" w="med" len="med"/>
              </a:ln>
              <a:effectLst>
                <a:outerShdw blurRad="25400" dist="25400" dir="5400000" algn="t" rotWithShape="0">
                  <a:prstClr val="black">
                    <a:alpha val="28000"/>
                  </a:prstClr>
                </a:outerShdw>
              </a:effectLst>
            </p:spPr>
            <p:txBody>
              <a:bodyPr lIns="82124" tIns="41061" rIns="82124" bIns="41061" anchor="ctr"/>
              <a:lstStyle/>
              <a:p>
                <a:pPr algn="ctr" defTabSz="814388" eaLnBrk="1" fontAlgn="auto" hangingPunct="1">
                  <a:lnSpc>
                    <a:spcPct val="90000"/>
                  </a:lnSpc>
                  <a:spcBef>
                    <a:spcPts val="0"/>
                  </a:spcBef>
                  <a:spcAft>
                    <a:spcPts val="0"/>
                  </a:spcAft>
                  <a:defRPr/>
                </a:pPr>
                <a:endParaRPr lang="en-US" sz="2400" dirty="0">
                  <a:solidFill>
                    <a:schemeClr val="accent4">
                      <a:lumMod val="75000"/>
                    </a:schemeClr>
                  </a:solidFill>
                  <a:latin typeface="Arial" charset="0"/>
                </a:endParaRPr>
              </a:p>
            </p:txBody>
          </p:sp>
          <p:sp>
            <p:nvSpPr>
              <p:cNvPr id="47129" name="Freeform 9"/>
              <p:cNvSpPr>
                <a:spLocks noChangeAspect="1"/>
              </p:cNvSpPr>
              <p:nvPr/>
            </p:nvSpPr>
            <p:spPr bwMode="auto">
              <a:xfrm>
                <a:off x="2218343" y="1667657"/>
                <a:ext cx="2186951" cy="2201849"/>
              </a:xfrm>
              <a:custGeom>
                <a:avLst/>
                <a:gdLst>
                  <a:gd name="T0" fmla="*/ 2147483646 w 622"/>
                  <a:gd name="T1" fmla="*/ 0 h 626"/>
                  <a:gd name="T2" fmla="*/ 2147483646 w 622"/>
                  <a:gd name="T3" fmla="*/ 2147483646 h 626"/>
                  <a:gd name="T4" fmla="*/ 0 w 622"/>
                  <a:gd name="T5" fmla="*/ 2147483646 h 626"/>
                  <a:gd name="T6" fmla="*/ 0 w 622"/>
                  <a:gd name="T7" fmla="*/ 2147483646 h 626"/>
                  <a:gd name="T8" fmla="*/ 2147483646 w 622"/>
                  <a:gd name="T9" fmla="*/ 0 h 6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2" h="626">
                    <a:moveTo>
                      <a:pt x="622" y="0"/>
                    </a:moveTo>
                    <a:cubicBezTo>
                      <a:pt x="622" y="626"/>
                      <a:pt x="622" y="626"/>
                      <a:pt x="622" y="626"/>
                    </a:cubicBezTo>
                    <a:cubicBezTo>
                      <a:pt x="0" y="626"/>
                      <a:pt x="0" y="626"/>
                      <a:pt x="0" y="626"/>
                    </a:cubicBezTo>
                    <a:cubicBezTo>
                      <a:pt x="0" y="622"/>
                      <a:pt x="0" y="622"/>
                      <a:pt x="0" y="622"/>
                    </a:cubicBezTo>
                    <a:cubicBezTo>
                      <a:pt x="0" y="278"/>
                      <a:pt x="278" y="0"/>
                      <a:pt x="622" y="0"/>
                    </a:cubicBezTo>
                    <a:close/>
                  </a:path>
                </a:pathLst>
              </a:custGeom>
              <a:solidFill>
                <a:schemeClr val="accent6">
                  <a:lumMod val="40000"/>
                  <a:lumOff val="60000"/>
                </a:scheme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lIns="82124" tIns="41061" rIns="82124" bIns="41061" anchor="ctr"/>
              <a:lstStyle/>
              <a:p>
                <a:pPr>
                  <a:defRPr/>
                </a:pPr>
                <a:endParaRPr lang="en-US" dirty="0"/>
              </a:p>
            </p:txBody>
          </p:sp>
          <p:sp>
            <p:nvSpPr>
              <p:cNvPr id="75802" name="Freeform 6"/>
              <p:cNvSpPr>
                <a:spLocks noChangeAspect="1"/>
              </p:cNvSpPr>
              <p:nvPr/>
            </p:nvSpPr>
            <p:spPr bwMode="auto">
              <a:xfrm>
                <a:off x="4471225" y="1667659"/>
                <a:ext cx="2187820" cy="2201214"/>
              </a:xfrm>
              <a:custGeom>
                <a:avLst/>
                <a:gdLst>
                  <a:gd name="T0" fmla="*/ 2147483646 w 622"/>
                  <a:gd name="T1" fmla="*/ 2147483646 h 626"/>
                  <a:gd name="T2" fmla="*/ 2147483646 w 622"/>
                  <a:gd name="T3" fmla="*/ 2147483646 h 626"/>
                  <a:gd name="T4" fmla="*/ 0 w 622"/>
                  <a:gd name="T5" fmla="*/ 2147483646 h 626"/>
                  <a:gd name="T6" fmla="*/ 0 w 622"/>
                  <a:gd name="T7" fmla="*/ 0 h 626"/>
                  <a:gd name="T8" fmla="*/ 2147483646 w 622"/>
                  <a:gd name="T9" fmla="*/ 2147483646 h 6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2" h="626">
                    <a:moveTo>
                      <a:pt x="622" y="622"/>
                    </a:moveTo>
                    <a:cubicBezTo>
                      <a:pt x="622" y="626"/>
                      <a:pt x="622" y="626"/>
                      <a:pt x="622" y="626"/>
                    </a:cubicBezTo>
                    <a:cubicBezTo>
                      <a:pt x="0" y="626"/>
                      <a:pt x="0" y="626"/>
                      <a:pt x="0" y="626"/>
                    </a:cubicBezTo>
                    <a:cubicBezTo>
                      <a:pt x="0" y="0"/>
                      <a:pt x="0" y="0"/>
                      <a:pt x="0" y="0"/>
                    </a:cubicBezTo>
                    <a:cubicBezTo>
                      <a:pt x="344" y="0"/>
                      <a:pt x="622" y="278"/>
                      <a:pt x="622" y="622"/>
                    </a:cubicBezTo>
                    <a:close/>
                  </a:path>
                </a:pathLst>
              </a:custGeom>
              <a:solidFill>
                <a:srgbClr val="A2C6CC"/>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lIns="82124" tIns="41061" rIns="82124" bIns="41061" anchor="ctr"/>
              <a:lstStyle/>
              <a:p>
                <a:endParaRPr lang="en-US" dirty="0"/>
              </a:p>
            </p:txBody>
          </p:sp>
          <p:sp>
            <p:nvSpPr>
              <p:cNvPr id="36" name="Freeform 7"/>
              <p:cNvSpPr>
                <a:spLocks noChangeAspect="1"/>
              </p:cNvSpPr>
              <p:nvPr/>
            </p:nvSpPr>
            <p:spPr bwMode="auto">
              <a:xfrm>
                <a:off x="4470730" y="3916392"/>
                <a:ext cx="2188674" cy="2172997"/>
              </a:xfrm>
              <a:custGeom>
                <a:avLst/>
                <a:gdLst/>
                <a:ahLst/>
                <a:cxnLst>
                  <a:cxn ang="0">
                    <a:pos x="622" y="0"/>
                  </a:cxn>
                  <a:cxn ang="0">
                    <a:pos x="0" y="618"/>
                  </a:cxn>
                  <a:cxn ang="0">
                    <a:pos x="0" y="0"/>
                  </a:cxn>
                  <a:cxn ang="0">
                    <a:pos x="622" y="0"/>
                  </a:cxn>
                </a:cxnLst>
                <a:rect l="0" t="0" r="r" b="b"/>
                <a:pathLst>
                  <a:path w="622" h="618">
                    <a:moveTo>
                      <a:pt x="622" y="0"/>
                    </a:moveTo>
                    <a:cubicBezTo>
                      <a:pt x="620" y="342"/>
                      <a:pt x="342" y="618"/>
                      <a:pt x="0" y="618"/>
                    </a:cubicBezTo>
                    <a:cubicBezTo>
                      <a:pt x="0" y="0"/>
                      <a:pt x="0" y="0"/>
                      <a:pt x="0" y="0"/>
                    </a:cubicBezTo>
                    <a:lnTo>
                      <a:pt x="622" y="0"/>
                    </a:lnTo>
                    <a:close/>
                  </a:path>
                </a:pathLst>
              </a:custGeom>
              <a:solidFill>
                <a:srgbClr val="E8A884"/>
              </a:solid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eaLnBrk="1" fontAlgn="auto" hangingPunct="1">
                  <a:lnSpc>
                    <a:spcPct val="90000"/>
                  </a:lnSpc>
                  <a:spcBef>
                    <a:spcPts val="0"/>
                  </a:spcBef>
                  <a:spcAft>
                    <a:spcPts val="0"/>
                  </a:spcAft>
                  <a:defRPr/>
                </a:pPr>
                <a:endParaRPr lang="en-US" sz="2400" dirty="0">
                  <a:latin typeface="Arial" charset="0"/>
                </a:endParaRPr>
              </a:p>
            </p:txBody>
          </p:sp>
        </p:grpSp>
        <p:sp>
          <p:nvSpPr>
            <p:cNvPr id="45" name="TextBox 44"/>
            <p:cNvSpPr txBox="1">
              <a:spLocks noChangeAspect="1"/>
            </p:cNvSpPr>
            <p:nvPr/>
          </p:nvSpPr>
          <p:spPr>
            <a:xfrm>
              <a:off x="3071175" y="4217485"/>
              <a:ext cx="1284546" cy="1107884"/>
            </a:xfrm>
            <a:prstGeom prst="rect">
              <a:avLst/>
            </a:prstGeom>
            <a:noFill/>
          </p:spPr>
          <p:txBody>
            <a:bodyPr lIns="0" tIns="0" rIns="0" bIns="0">
              <a:spAutoFit/>
            </a:bodyPr>
            <a:lstStyle/>
            <a:p>
              <a:pPr eaLnBrk="1" fontAlgn="auto" hangingPunct="1">
                <a:spcBef>
                  <a:spcPts val="0"/>
                </a:spcBef>
                <a:spcAft>
                  <a:spcPts val="0"/>
                </a:spcAft>
                <a:defRPr/>
              </a:pPr>
              <a:r>
                <a:rPr lang="en-US" sz="2400" dirty="0">
                  <a:solidFill>
                    <a:schemeClr val="accent3">
                      <a:lumMod val="50000"/>
                    </a:schemeClr>
                  </a:solidFill>
                  <a:latin typeface="Franklin Gothic Demi Cond" panose="020B0706030402020204" pitchFamily="34" charset="0"/>
                  <a:cs typeface="HelveticaNeueLT Std Lt"/>
                </a:rPr>
                <a:t>Emerging</a:t>
              </a:r>
            </a:p>
            <a:p>
              <a:pPr eaLnBrk="1" fontAlgn="auto" hangingPunct="1">
                <a:spcBef>
                  <a:spcPts val="0"/>
                </a:spcBef>
                <a:spcAft>
                  <a:spcPts val="0"/>
                </a:spcAft>
                <a:defRPr/>
              </a:pPr>
              <a:r>
                <a:rPr lang="en-US" sz="1600" dirty="0">
                  <a:solidFill>
                    <a:schemeClr val="accent3">
                      <a:lumMod val="50000"/>
                    </a:schemeClr>
                  </a:solidFill>
                  <a:latin typeface="Franklin Gothic Book" panose="020B0503020102020204" pitchFamily="34" charset="0"/>
                  <a:cs typeface="HelveticaNeueLT Std Lt"/>
                </a:rPr>
                <a:t>Bottom right</a:t>
              </a:r>
            </a:p>
            <a:p>
              <a:pPr eaLnBrk="1" fontAlgn="auto" hangingPunct="1">
                <a:spcBef>
                  <a:spcPts val="0"/>
                </a:spcBef>
                <a:spcAft>
                  <a:spcPts val="0"/>
                </a:spcAft>
                <a:defRPr/>
              </a:pPr>
              <a:r>
                <a:rPr lang="en-US" sz="1600" dirty="0">
                  <a:solidFill>
                    <a:schemeClr val="accent3">
                      <a:lumMod val="50000"/>
                    </a:schemeClr>
                  </a:solidFill>
                  <a:latin typeface="Franklin Gothic Book" panose="020B0503020102020204" pitchFamily="34" charset="0"/>
                  <a:cs typeface="HelveticaNeueLT Std Lt"/>
                </a:rPr>
                <a:t>(weak but advancing)</a:t>
              </a:r>
            </a:p>
          </p:txBody>
        </p:sp>
        <p:sp>
          <p:nvSpPr>
            <p:cNvPr id="75797" name="TextBox 42"/>
            <p:cNvSpPr txBox="1">
              <a:spLocks noChangeAspect="1"/>
            </p:cNvSpPr>
            <p:nvPr/>
          </p:nvSpPr>
          <p:spPr bwMode="auto">
            <a:xfrm>
              <a:off x="2973586" y="2864594"/>
              <a:ext cx="133396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solidFill>
                    <a:srgbClr val="990033"/>
                  </a:solidFill>
                  <a:latin typeface="Franklin Gothic Demi Cond" panose="020B0706030402020204" pitchFamily="34" charset="0"/>
                  <a:ea typeface="HelveticaNeueLT Std Lt"/>
                  <a:cs typeface="HelveticaNeueLT Std Lt"/>
                </a:rPr>
                <a:t>Stars</a:t>
              </a:r>
            </a:p>
            <a:p>
              <a:pPr eaLnBrk="1" hangingPunct="1">
                <a:spcBef>
                  <a:spcPct val="0"/>
                </a:spcBef>
                <a:buFontTx/>
                <a:buNone/>
              </a:pPr>
              <a:r>
                <a:rPr lang="en-US" altLang="en-US" sz="1600" dirty="0">
                  <a:solidFill>
                    <a:srgbClr val="990033"/>
                  </a:solidFill>
                  <a:latin typeface="Franklin Gothic Book" panose="020B0503020102020204" pitchFamily="34" charset="0"/>
                  <a:ea typeface="HelveticaNeueLT Std Lt"/>
                  <a:cs typeface="HelveticaNeueLT Std Lt"/>
                </a:rPr>
                <a:t>Top right (strong and advancing)</a:t>
              </a:r>
            </a:p>
          </p:txBody>
        </p:sp>
        <p:sp>
          <p:nvSpPr>
            <p:cNvPr id="75798" name="TextBox 43"/>
            <p:cNvSpPr txBox="1">
              <a:spLocks noChangeAspect="1"/>
            </p:cNvSpPr>
            <p:nvPr/>
          </p:nvSpPr>
          <p:spPr bwMode="auto">
            <a:xfrm>
              <a:off x="4811290" y="2860553"/>
              <a:ext cx="122503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2400" dirty="0">
                  <a:solidFill>
                    <a:srgbClr val="006666"/>
                  </a:solidFill>
                  <a:latin typeface="Franklin Gothic Demi Cond" panose="020B0706030402020204" pitchFamily="34" charset="0"/>
                  <a:ea typeface="HelveticaNeueLT Std Lt"/>
                  <a:cs typeface="HelveticaNeueLT Std Lt"/>
                </a:rPr>
                <a:t>Mature</a:t>
              </a:r>
            </a:p>
            <a:p>
              <a:pPr algn="r" eaLnBrk="1" hangingPunct="1">
                <a:spcBef>
                  <a:spcPct val="0"/>
                </a:spcBef>
                <a:buFontTx/>
                <a:buNone/>
              </a:pPr>
              <a:r>
                <a:rPr lang="en-US" altLang="en-US" sz="1600" dirty="0">
                  <a:solidFill>
                    <a:srgbClr val="006666"/>
                  </a:solidFill>
                  <a:latin typeface="Franklin Gothic Book" panose="020B0503020102020204" pitchFamily="34" charset="0"/>
                  <a:ea typeface="HelveticaNeueLT Std Lt"/>
                  <a:cs typeface="HelveticaNeueLT Std Lt"/>
                </a:rPr>
                <a:t>Top left (strong but declining)</a:t>
              </a:r>
            </a:p>
          </p:txBody>
        </p:sp>
        <p:sp>
          <p:nvSpPr>
            <p:cNvPr id="46" name="TextBox 45"/>
            <p:cNvSpPr txBox="1">
              <a:spLocks noChangeAspect="1"/>
            </p:cNvSpPr>
            <p:nvPr/>
          </p:nvSpPr>
          <p:spPr>
            <a:xfrm>
              <a:off x="4757440" y="4219071"/>
              <a:ext cx="2073692" cy="1139629"/>
            </a:xfrm>
            <a:prstGeom prst="rect">
              <a:avLst/>
            </a:prstGeom>
            <a:noFill/>
          </p:spPr>
          <p:txBody>
            <a:bodyPr lIns="0" tIns="0" rIns="0" bIns="0">
              <a:spAutoFit/>
            </a:bodyPr>
            <a:lstStyle/>
            <a:p>
              <a:pPr algn="r" eaLnBrk="1" fontAlgn="auto" hangingPunct="1">
                <a:spcBef>
                  <a:spcPts val="0"/>
                </a:spcBef>
                <a:spcAft>
                  <a:spcPts val="0"/>
                </a:spcAft>
                <a:defRPr/>
              </a:pPr>
              <a:r>
                <a:rPr lang="en-US" sz="2400" dirty="0">
                  <a:solidFill>
                    <a:schemeClr val="accent2">
                      <a:lumMod val="75000"/>
                    </a:schemeClr>
                  </a:solidFill>
                  <a:latin typeface="Franklin Gothic Demi Cond" panose="020B0706030402020204" pitchFamily="34" charset="0"/>
                  <a:cs typeface="HelveticaNeueLT Std Lt"/>
                </a:rPr>
                <a:t>Transforming</a:t>
              </a:r>
            </a:p>
            <a:p>
              <a:pPr algn="r" eaLnBrk="1" fontAlgn="auto" hangingPunct="1">
                <a:spcBef>
                  <a:spcPts val="0"/>
                </a:spcBef>
                <a:spcAft>
                  <a:spcPts val="0"/>
                </a:spcAft>
                <a:defRPr/>
              </a:pPr>
              <a:r>
                <a:rPr lang="en-US" sz="1600" dirty="0">
                  <a:solidFill>
                    <a:schemeClr val="accent2">
                      <a:lumMod val="75000"/>
                    </a:schemeClr>
                  </a:solidFill>
                  <a:latin typeface="Franklin Gothic Book" panose="020B0503020102020204" pitchFamily="34" charset="0"/>
                  <a:cs typeface="HelveticaNeueLT Std Lt"/>
                </a:rPr>
                <a:t>Bottom left </a:t>
              </a:r>
            </a:p>
            <a:p>
              <a:pPr algn="r" eaLnBrk="1" fontAlgn="auto" hangingPunct="1">
                <a:spcBef>
                  <a:spcPts val="0"/>
                </a:spcBef>
                <a:spcAft>
                  <a:spcPts val="0"/>
                </a:spcAft>
                <a:defRPr/>
              </a:pPr>
              <a:r>
                <a:rPr lang="en-US" sz="1600" dirty="0">
                  <a:solidFill>
                    <a:schemeClr val="accent2">
                      <a:lumMod val="75000"/>
                    </a:schemeClr>
                  </a:solidFill>
                  <a:latin typeface="Franklin Gothic Book" panose="020B0503020102020204" pitchFamily="34" charset="0"/>
                  <a:cs typeface="HelveticaNeueLT Std Lt"/>
                </a:rPr>
                <a:t>(weak and </a:t>
              </a:r>
            </a:p>
            <a:p>
              <a:pPr algn="r" eaLnBrk="1" fontAlgn="auto" hangingPunct="1">
                <a:spcBef>
                  <a:spcPts val="0"/>
                </a:spcBef>
                <a:spcAft>
                  <a:spcPts val="0"/>
                </a:spcAft>
                <a:defRPr/>
              </a:pPr>
              <a:r>
                <a:rPr lang="en-US" sz="1600" dirty="0">
                  <a:solidFill>
                    <a:schemeClr val="accent2">
                      <a:lumMod val="75000"/>
                    </a:schemeClr>
                  </a:solidFill>
                  <a:latin typeface="Franklin Gothic Book" panose="020B0503020102020204" pitchFamily="34" charset="0"/>
                  <a:cs typeface="HelveticaNeueLT Std Lt"/>
                </a:rPr>
                <a:t>declining)</a:t>
              </a:r>
            </a:p>
          </p:txBody>
        </p:sp>
      </p:grpSp>
      <p:sp>
        <p:nvSpPr>
          <p:cNvPr id="11" name="TextBox 10"/>
          <p:cNvSpPr txBox="1"/>
          <p:nvPr/>
        </p:nvSpPr>
        <p:spPr>
          <a:xfrm>
            <a:off x="5730875" y="2055813"/>
            <a:ext cx="2997200" cy="1477962"/>
          </a:xfrm>
          <a:prstGeom prst="rect">
            <a:avLst/>
          </a:prstGeom>
          <a:noFill/>
        </p:spPr>
        <p:txBody>
          <a:bodyPr lIns="0" tIns="0" rIns="0" bIns="0">
            <a:spAutoFit/>
          </a:bodyPr>
          <a:lstStyle/>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Contains clusters that are more</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concentrated in the region and are</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growing. These clusters are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strengths that help a region</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stand out from the competition.</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Small, high-growth clusters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can be expected to become</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more dominant over time.</a:t>
            </a:r>
          </a:p>
        </p:txBody>
      </p:sp>
      <p:sp>
        <p:nvSpPr>
          <p:cNvPr id="47" name="TextBox 46"/>
          <p:cNvSpPr txBox="1"/>
          <p:nvPr/>
        </p:nvSpPr>
        <p:spPr>
          <a:xfrm>
            <a:off x="466725" y="2028825"/>
            <a:ext cx="3019425" cy="1293813"/>
          </a:xfrm>
          <a:prstGeom prst="rect">
            <a:avLst/>
          </a:prstGeom>
          <a:noFill/>
        </p:spPr>
        <p:txBody>
          <a:bodyPr lIns="0" tIns="0" rIns="0" bIns="0">
            <a:spAutoFit/>
          </a:bodyPr>
          <a:lstStyle/>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Contains clusters that are more</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concentrated in the region but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are declining (negative growth).</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These clusters typically fall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into the lower quadrant as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job losses cause a decline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in concentration.        </a:t>
            </a:r>
          </a:p>
        </p:txBody>
      </p:sp>
      <p:sp>
        <p:nvSpPr>
          <p:cNvPr id="48" name="TextBox 47"/>
          <p:cNvSpPr txBox="1"/>
          <p:nvPr/>
        </p:nvSpPr>
        <p:spPr>
          <a:xfrm>
            <a:off x="5695950" y="4246563"/>
            <a:ext cx="2914650" cy="1662112"/>
          </a:xfrm>
          <a:prstGeom prst="rect">
            <a:avLst/>
          </a:prstGeom>
          <a:noFill/>
        </p:spPr>
        <p:txBody>
          <a:bodyPr lIns="0" tIns="0" rIns="0" bIns="0">
            <a:spAutoFit/>
          </a:bodyPr>
          <a:lstStyle/>
          <a:p>
            <a:pPr eaLnBrk="1" fontAlgn="auto" hangingPunct="1">
              <a:spcBef>
                <a:spcPts val="0"/>
              </a:spcBef>
              <a:spcAft>
                <a:spcPts val="0"/>
              </a:spcAft>
              <a:defRPr/>
            </a:pPr>
            <a:r>
              <a:rPr lang="en-US" sz="1200" dirty="0">
                <a:solidFill>
                  <a:schemeClr val="tx1">
                    <a:lumMod val="65000"/>
                    <a:lumOff val="35000"/>
                  </a:schemeClr>
                </a:solidFill>
                <a:latin typeface="Franklin Gothic Book" panose="020B0503020102020204" pitchFamily="34" charset="0"/>
              </a:rPr>
              <a:t>	    </a:t>
            </a:r>
            <a:r>
              <a:rPr lang="en-US" sz="1200" dirty="0">
                <a:solidFill>
                  <a:schemeClr val="tx1">
                    <a:lumMod val="75000"/>
                    <a:lumOff val="25000"/>
                  </a:schemeClr>
                </a:solidFill>
                <a:latin typeface="Franklin Gothic Book" panose="020B0503020102020204" pitchFamily="34" charset="0"/>
              </a:rPr>
              <a:t>Contains clusters that are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under-represented in the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region but are growing, often</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quickly. If growth trends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continue, these clusters will</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eventually move into the top right</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quadrant. Clusters in this quadrant</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are considered emerging strengths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for the region.</a:t>
            </a:r>
          </a:p>
        </p:txBody>
      </p:sp>
      <p:sp>
        <p:nvSpPr>
          <p:cNvPr id="49" name="TextBox 48"/>
          <p:cNvSpPr txBox="1"/>
          <p:nvPr/>
        </p:nvSpPr>
        <p:spPr>
          <a:xfrm>
            <a:off x="711200" y="4187825"/>
            <a:ext cx="2776538" cy="1846263"/>
          </a:xfrm>
          <a:prstGeom prst="rect">
            <a:avLst/>
          </a:prstGeom>
          <a:noFill/>
        </p:spPr>
        <p:txBody>
          <a:bodyPr lIns="0" tIns="0" rIns="0" bIns="0">
            <a:spAutoFit/>
          </a:bodyPr>
          <a:lstStyle/>
          <a:p>
            <a:pPr eaLnBrk="1" fontAlgn="auto" hangingPunct="1">
              <a:spcBef>
                <a:spcPts val="0"/>
              </a:spcBef>
              <a:spcAft>
                <a:spcPts val="0"/>
              </a:spcAft>
              <a:defRPr/>
            </a:pPr>
            <a:r>
              <a:rPr lang="en-US" sz="1200" dirty="0">
                <a:solidFill>
                  <a:schemeClr val="tx1">
                    <a:lumMod val="65000"/>
                    <a:lumOff val="35000"/>
                  </a:schemeClr>
                </a:solidFill>
                <a:latin typeface="Franklin Gothic Book" panose="020B0503020102020204" pitchFamily="34" charset="0"/>
              </a:rPr>
              <a:t>  </a:t>
            </a:r>
            <a:r>
              <a:rPr lang="en-US" sz="1200" dirty="0">
                <a:solidFill>
                  <a:schemeClr val="tx1">
                    <a:lumMod val="75000"/>
                    <a:lumOff val="25000"/>
                  </a:schemeClr>
                </a:solidFill>
                <a:latin typeface="Franklin Gothic Book" panose="020B0503020102020204" pitchFamily="34" charset="0"/>
              </a:rPr>
              <a:t>Contains clusters that are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under-represented in the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region (low concentration)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and are also losing jobs.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Clusters in this region may </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indicate a gap in the workforce</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pipeline if local industries anticipate</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a future need. In general, clusters in this</a:t>
            </a:r>
          </a:p>
          <a:p>
            <a:pPr eaLnBrk="1" fontAlgn="auto" hangingPunct="1">
              <a:spcBef>
                <a:spcPts val="0"/>
              </a:spcBef>
              <a:spcAft>
                <a:spcPts val="0"/>
              </a:spcAft>
              <a:defRPr/>
            </a:pPr>
            <a:r>
              <a:rPr lang="en-US" sz="1200" dirty="0">
                <a:solidFill>
                  <a:schemeClr val="tx1">
                    <a:lumMod val="75000"/>
                    <a:lumOff val="25000"/>
                  </a:schemeClr>
                </a:solidFill>
                <a:latin typeface="Franklin Gothic Book" panose="020B0503020102020204" pitchFamily="34" charset="0"/>
              </a:rPr>
              <a:t>   quadrant show a lack of competitiveness. </a:t>
            </a:r>
          </a:p>
        </p:txBody>
      </p:sp>
      <p:sp>
        <p:nvSpPr>
          <p:cNvPr id="75794" name="Rectangle 29"/>
          <p:cNvSpPr>
            <a:spLocks noChangeArrowheads="1"/>
          </p:cNvSpPr>
          <p:nvPr/>
        </p:nvSpPr>
        <p:spPr bwMode="auto">
          <a:xfrm>
            <a:off x="5922963" y="6223000"/>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Placeholder 4"/>
          <p:cNvSpPr>
            <a:spLocks noGrp="1"/>
          </p:cNvSpPr>
          <p:nvPr>
            <p:ph type="body" idx="28"/>
          </p:nvPr>
        </p:nvSpPr>
        <p:spPr>
          <a:xfrm>
            <a:off x="685240" y="614363"/>
            <a:ext cx="7772400" cy="452437"/>
          </a:xfrm>
        </p:spPr>
        <p:txBody>
          <a:bodyPr lIns="0" tIns="0" rIns="0" bIns="0"/>
          <a:lstStyle/>
          <a:p>
            <a:pPr eaLnBrk="1" hangingPunct="1">
              <a:spcBef>
                <a:spcPct val="0"/>
              </a:spcBef>
              <a:spcAft>
                <a:spcPct val="0"/>
              </a:spcAft>
            </a:pPr>
            <a:r>
              <a:rPr lang="en-US" altLang="en-US" dirty="0" smtClean="0">
                <a:solidFill>
                  <a:srgbClr val="208B9C"/>
                </a:solidFill>
              </a:rPr>
              <a:t>Industry cluster analysis</a:t>
            </a:r>
          </a:p>
        </p:txBody>
      </p:sp>
      <p:sp>
        <p:nvSpPr>
          <p:cNvPr id="77827"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7828" name="Rectangle 4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7829" name="Rectangle 48"/>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1" name="Rectangle 50"/>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sp>
        <p:nvSpPr>
          <p:cNvPr id="77831" name="Rectangle 51"/>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7832" name="Rectangle 52"/>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grpSp>
        <p:nvGrpSpPr>
          <p:cNvPr id="54" name="Group 53"/>
          <p:cNvGrpSpPr/>
          <p:nvPr/>
        </p:nvGrpSpPr>
        <p:grpSpPr>
          <a:xfrm>
            <a:off x="3301065" y="6165851"/>
            <a:ext cx="1229008" cy="119062"/>
            <a:chOff x="685800" y="6165890"/>
            <a:chExt cx="1229008" cy="119062"/>
          </a:xfrm>
          <a:solidFill>
            <a:srgbClr val="208B9C"/>
          </a:solidFill>
        </p:grpSpPr>
        <p:sp>
          <p:nvSpPr>
            <p:cNvPr id="55"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56"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
        <p:nvSpPr>
          <p:cNvPr id="77834" name="TextBox 56"/>
          <p:cNvSpPr txBox="1">
            <a:spLocks noChangeArrowheads="1"/>
          </p:cNvSpPr>
          <p:nvPr/>
        </p:nvSpPr>
        <p:spPr bwMode="auto">
          <a:xfrm>
            <a:off x="3278188" y="6288088"/>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03</a:t>
            </a:r>
          </a:p>
        </p:txBody>
      </p:sp>
      <p:sp>
        <p:nvSpPr>
          <p:cNvPr id="77835" name="Rectangle 57"/>
          <p:cNvSpPr>
            <a:spLocks noChangeArrowheads="1"/>
          </p:cNvSpPr>
          <p:nvPr/>
        </p:nvSpPr>
        <p:spPr bwMode="auto">
          <a:xfrm>
            <a:off x="5922963" y="6223000"/>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77836" name="TextBox 26"/>
          <p:cNvSpPr txBox="1">
            <a:spLocks noChangeArrowheads="1"/>
          </p:cNvSpPr>
          <p:nvPr/>
        </p:nvSpPr>
        <p:spPr bwMode="auto">
          <a:xfrm>
            <a:off x="639763" y="6465888"/>
            <a:ext cx="7845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800" i="1" dirty="0">
                <a:latin typeface="Franklin Gothic Book" panose="020B0503020102020204" pitchFamily="34" charset="0"/>
              </a:rPr>
              <a:t>NOTE:  The first number after each cluster represents the number of total jobs (full and part time jobs by place of work) in that cluster in the region in </a:t>
            </a:r>
            <a:r>
              <a:rPr lang="en-US" altLang="en-US" sz="800" i="1" dirty="0" smtClean="0">
                <a:latin typeface="Franklin Gothic Book" panose="020B0503020102020204" pitchFamily="34" charset="0"/>
              </a:rPr>
              <a:t>2015. </a:t>
            </a:r>
            <a:r>
              <a:rPr lang="en-US" altLang="en-US" sz="800" i="1" dirty="0">
                <a:latin typeface="Franklin Gothic Book" panose="020B0503020102020204" pitchFamily="34" charset="0"/>
              </a:rPr>
              <a:t>The clusters are sorted in decreasing order by location quotient as shown in the bubble chart.</a:t>
            </a:r>
          </a:p>
        </p:txBody>
      </p:sp>
      <p:cxnSp>
        <p:nvCxnSpPr>
          <p:cNvPr id="30" name="Straight Connector 29"/>
          <p:cNvCxnSpPr/>
          <p:nvPr/>
        </p:nvCxnSpPr>
        <p:spPr>
          <a:xfrm flipV="1">
            <a:off x="676275" y="3199895"/>
            <a:ext cx="7348538" cy="4762"/>
          </a:xfrm>
          <a:prstGeom prst="line">
            <a:avLst/>
          </a:prstGeom>
          <a:ln w="2317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a:xfrm rot="5400000">
            <a:off x="7991475" y="2947482"/>
            <a:ext cx="466725" cy="492125"/>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2" name="TextBox 31"/>
          <p:cNvSpPr txBox="1"/>
          <p:nvPr/>
        </p:nvSpPr>
        <p:spPr>
          <a:xfrm>
            <a:off x="4198938" y="3053845"/>
            <a:ext cx="3868737" cy="292100"/>
          </a:xfrm>
          <a:prstGeom prst="rect">
            <a:avLst/>
          </a:prstGeom>
          <a:noFill/>
        </p:spPr>
        <p:txBody>
          <a:bodyPr>
            <a:spAutoFit/>
          </a:bodyPr>
          <a:lstStyle/>
          <a:p>
            <a:pPr algn="r" eaLnBrk="1" fontAlgn="auto" hangingPunct="1">
              <a:spcBef>
                <a:spcPts val="0"/>
              </a:spcBef>
              <a:spcAft>
                <a:spcPts val="0"/>
              </a:spcAft>
              <a:defRPr/>
            </a:pPr>
            <a:r>
              <a:rPr lang="en-US" sz="1300" b="1" dirty="0">
                <a:solidFill>
                  <a:schemeClr val="tx1">
                    <a:lumMod val="75000"/>
                    <a:lumOff val="25000"/>
                  </a:schemeClr>
                </a:solidFill>
                <a:latin typeface="+mn-lt"/>
                <a:cs typeface="Calibri" panose="020F0502020204030204" pitchFamily="34" charset="0"/>
              </a:rPr>
              <a:t>Percent Growth in Specialization </a:t>
            </a:r>
          </a:p>
        </p:txBody>
      </p:sp>
      <p:grpSp>
        <p:nvGrpSpPr>
          <p:cNvPr id="77840" name="Group 32"/>
          <p:cNvGrpSpPr>
            <a:grpSpLocks/>
          </p:cNvGrpSpPr>
          <p:nvPr/>
        </p:nvGrpSpPr>
        <p:grpSpPr bwMode="auto">
          <a:xfrm rot="-5400000">
            <a:off x="2031848" y="3259544"/>
            <a:ext cx="5075544" cy="579438"/>
            <a:chOff x="338850" y="3751259"/>
            <a:chExt cx="8156299" cy="578854"/>
          </a:xfrm>
        </p:grpSpPr>
        <p:cxnSp>
          <p:nvCxnSpPr>
            <p:cNvPr id="35" name="Straight Connector 34"/>
            <p:cNvCxnSpPr/>
            <p:nvPr/>
          </p:nvCxnSpPr>
          <p:spPr>
            <a:xfrm rot="5400000" flipV="1">
              <a:off x="4141956" y="222047"/>
              <a:ext cx="11567" cy="7617779"/>
            </a:xfrm>
            <a:prstGeom prst="line">
              <a:avLst/>
            </a:prstGeom>
            <a:ln w="2317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rot="5400000">
              <a:off x="7762702" y="3597665"/>
              <a:ext cx="578854" cy="88604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34" name="TextBox 33"/>
          <p:cNvSpPr txBox="1"/>
          <p:nvPr/>
        </p:nvSpPr>
        <p:spPr>
          <a:xfrm rot="16200000">
            <a:off x="3421063" y="2214563"/>
            <a:ext cx="2286000" cy="292100"/>
          </a:xfrm>
          <a:prstGeom prst="rect">
            <a:avLst/>
          </a:prstGeom>
          <a:noFill/>
        </p:spPr>
        <p:txBody>
          <a:bodyPr>
            <a:spAutoFit/>
          </a:bodyPr>
          <a:lstStyle/>
          <a:p>
            <a:pPr algn="ctr" eaLnBrk="1" fontAlgn="auto" hangingPunct="1">
              <a:spcBef>
                <a:spcPts val="0"/>
              </a:spcBef>
              <a:spcAft>
                <a:spcPts val="0"/>
              </a:spcAft>
              <a:defRPr/>
            </a:pPr>
            <a:r>
              <a:rPr lang="en-US" sz="1300" b="1" dirty="0">
                <a:solidFill>
                  <a:schemeClr val="tx1">
                    <a:lumMod val="75000"/>
                    <a:lumOff val="25000"/>
                  </a:schemeClr>
                </a:solidFill>
                <a:latin typeface="+mn-lt"/>
              </a:rPr>
              <a:t>Level of Specialization</a:t>
            </a:r>
          </a:p>
        </p:txBody>
      </p:sp>
      <p:graphicFrame>
        <p:nvGraphicFramePr>
          <p:cNvPr id="37" name="Table 36"/>
          <p:cNvGraphicFramePr>
            <a:graphicFrameLocks noGrp="1"/>
          </p:cNvGraphicFramePr>
          <p:nvPr>
            <p:extLst>
              <p:ext uri="{D42A27DB-BD31-4B8C-83A1-F6EECF244321}">
                <p14:modId xmlns:p14="http://schemas.microsoft.com/office/powerpoint/2010/main" val="2526396279"/>
              </p:ext>
            </p:extLst>
          </p:nvPr>
        </p:nvGraphicFramePr>
        <p:xfrm>
          <a:off x="693738" y="1081084"/>
          <a:ext cx="3497262" cy="1850373"/>
        </p:xfrm>
        <a:graphic>
          <a:graphicData uri="http://schemas.openxmlformats.org/drawingml/2006/table">
            <a:tbl>
              <a:tblPr firstRow="1" bandRow="1">
                <a:tableStyleId>{5C22544A-7EE6-4342-B048-85BDC9FD1C3A}</a:tableStyleId>
              </a:tblPr>
              <a:tblGrid>
                <a:gridCol w="3497262">
                  <a:extLst>
                    <a:ext uri="{9D8B030D-6E8A-4147-A177-3AD203B41FA5}">
                      <a16:colId xmlns="" xmlns:a16="http://schemas.microsoft.com/office/drawing/2014/main" val="20000"/>
                    </a:ext>
                  </a:extLst>
                </a:gridCol>
              </a:tblGrid>
              <a:tr h="378615">
                <a:tc>
                  <a:txBody>
                    <a:bodyPr/>
                    <a:lstStyle/>
                    <a:p>
                      <a:pPr algn="l"/>
                      <a:r>
                        <a:rPr lang="en-US" sz="1400" b="0" dirty="0" smtClean="0">
                          <a:latin typeface="Franklin Gothic Demi Cond" panose="020B0706030402020204" pitchFamily="34" charset="0"/>
                        </a:rPr>
                        <a:t>Mature Clusters</a:t>
                      </a:r>
                      <a:endParaRPr lang="en-US" sz="1400" b="0" dirty="0">
                        <a:latin typeface="Franklin Gothic Demi Cond" panose="020B0706030402020204" pitchFamily="34" charset="0"/>
                      </a:endParaRPr>
                    </a:p>
                  </a:txBody>
                  <a:tcPr marL="91454" marR="91454" marT="45725" marB="45725"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7786"/>
                    </a:solidFill>
                  </a:tcPr>
                </a:tc>
                <a:extLst>
                  <a:ext uri="{0D108BD9-81ED-4DB2-BD59-A6C34878D82A}">
                    <a16:rowId xmlns="" xmlns:a16="http://schemas.microsoft.com/office/drawing/2014/main" val="10000"/>
                  </a:ext>
                </a:extLst>
              </a:tr>
              <a:tr h="245293">
                <a:tc>
                  <a:txBody>
                    <a:bodyPr/>
                    <a:lstStyle/>
                    <a:p>
                      <a:pPr algn="l" fontAlgn="b"/>
                      <a:r>
                        <a:rPr lang="en-US" sz="1200" b="0" i="0" u="none" strike="noStrike" dirty="0">
                          <a:solidFill>
                            <a:srgbClr val="000000"/>
                          </a:solidFill>
                          <a:effectLst/>
                          <a:latin typeface="Franklin Gothic Book" panose="020B0503020102020204" pitchFamily="34" charset="0"/>
                        </a:rPr>
                        <a:t> Mining (</a:t>
                      </a:r>
                      <a:r>
                        <a:rPr lang="en-US" sz="1200" b="1" i="0" u="none" strike="noStrike" dirty="0">
                          <a:solidFill>
                            <a:srgbClr val="C00000"/>
                          </a:solidFill>
                          <a:effectLst/>
                          <a:latin typeface="Franklin Gothic Book" panose="020B0503020102020204" pitchFamily="34" charset="0"/>
                        </a:rPr>
                        <a:t>5.29</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2,201</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1C7786">
                        <a:alpha val="70000"/>
                      </a:srgbClr>
                    </a:solidFill>
                  </a:tcPr>
                </a:tc>
                <a:extLst>
                  <a:ext uri="{0D108BD9-81ED-4DB2-BD59-A6C34878D82A}">
                    <a16:rowId xmlns="" xmlns:a16="http://schemas.microsoft.com/office/drawing/2014/main" val="10001"/>
                  </a:ext>
                </a:extLst>
              </a:tr>
              <a:tr h="245293">
                <a:tc>
                  <a:txBody>
                    <a:bodyPr/>
                    <a:lstStyle/>
                    <a:p>
                      <a:pPr algn="l" fontAlgn="b"/>
                      <a:r>
                        <a:rPr lang="en-US" sz="1200" b="0" i="0" u="none" strike="noStrike" dirty="0">
                          <a:solidFill>
                            <a:srgbClr val="000000"/>
                          </a:solidFill>
                          <a:effectLst/>
                          <a:latin typeface="Franklin Gothic Book" panose="020B0503020102020204" pitchFamily="34" charset="0"/>
                        </a:rPr>
                        <a:t> Agribusiness, Food </a:t>
                      </a:r>
                      <a:r>
                        <a:rPr lang="en-US" sz="1200" b="0" i="0" u="none" strike="noStrike" dirty="0" smtClean="0">
                          <a:solidFill>
                            <a:srgbClr val="000000"/>
                          </a:solidFill>
                          <a:effectLst/>
                          <a:latin typeface="Franklin Gothic Book" panose="020B0503020102020204" pitchFamily="34" charset="0"/>
                        </a:rPr>
                        <a:t>Process &amp; Tech (</a:t>
                      </a:r>
                      <a:r>
                        <a:rPr lang="en-US" sz="1200" b="1" i="0" u="none" strike="noStrike" dirty="0">
                          <a:solidFill>
                            <a:srgbClr val="C00000"/>
                          </a:solidFill>
                          <a:effectLst/>
                          <a:latin typeface="Franklin Gothic Book" panose="020B0503020102020204" pitchFamily="34" charset="0"/>
                        </a:rPr>
                        <a:t>2.4</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9,878</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3CA8BA">
                        <a:alpha val="69804"/>
                      </a:srgbClr>
                    </a:solidFill>
                  </a:tcPr>
                </a:tc>
                <a:extLst>
                  <a:ext uri="{0D108BD9-81ED-4DB2-BD59-A6C34878D82A}">
                    <a16:rowId xmlns="" xmlns:a16="http://schemas.microsoft.com/office/drawing/2014/main" val="10002"/>
                  </a:ext>
                </a:extLst>
              </a:tr>
              <a:tr h="24529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3CA8BA">
                        <a:alpha val="69804"/>
                      </a:srgbClr>
                    </a:solidFill>
                  </a:tcPr>
                </a:tc>
                <a:extLst>
                  <a:ext uri="{0D108BD9-81ED-4DB2-BD59-A6C34878D82A}">
                    <a16:rowId xmlns="" xmlns:a16="http://schemas.microsoft.com/office/drawing/2014/main" val="10003"/>
                  </a:ext>
                </a:extLst>
              </a:tr>
              <a:tr h="24529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76CAD8">
                        <a:alpha val="69804"/>
                      </a:srgbClr>
                    </a:solidFill>
                  </a:tcPr>
                </a:tc>
                <a:extLst>
                  <a:ext uri="{0D108BD9-81ED-4DB2-BD59-A6C34878D82A}">
                    <a16:rowId xmlns="" xmlns:a16="http://schemas.microsoft.com/office/drawing/2014/main" val="10004"/>
                  </a:ext>
                </a:extLst>
              </a:tr>
              <a:tr h="24529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76CAD8">
                        <a:alpha val="69804"/>
                      </a:srgbClr>
                    </a:solidFill>
                  </a:tcPr>
                </a:tc>
                <a:extLst>
                  <a:ext uri="{0D108BD9-81ED-4DB2-BD59-A6C34878D82A}">
                    <a16:rowId xmlns="" xmlns:a16="http://schemas.microsoft.com/office/drawing/2014/main" val="10005"/>
                  </a:ext>
                </a:extLst>
              </a:tr>
              <a:tr h="245293">
                <a:tc>
                  <a:txBody>
                    <a:bodyPr/>
                    <a:lstStyle/>
                    <a:p>
                      <a:pPr algn="l" fontAlgn="b"/>
                      <a:endParaRPr lang="en-US" sz="1200" b="0" i="0" u="none" strike="noStrike" dirty="0">
                        <a:solidFill>
                          <a:srgbClr val="000000"/>
                        </a:solidFill>
                        <a:effectLst/>
                        <a:latin typeface="Franklin Gothic Book" panose="020B0503020102020204" pitchFamily="34" charset="0"/>
                        <a:ea typeface="FangSong" panose="02010609060101010101" pitchFamily="49" charset="-122"/>
                      </a:endParaRPr>
                    </a:p>
                  </a:txBody>
                  <a:tcPr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76CAD8">
                        <a:alpha val="69804"/>
                      </a:srgbClr>
                    </a:solidFill>
                  </a:tcPr>
                </a:tc>
                <a:extLst>
                  <a:ext uri="{0D108BD9-81ED-4DB2-BD59-A6C34878D82A}">
                    <a16:rowId xmlns="" xmlns:a16="http://schemas.microsoft.com/office/drawing/2014/main" val="10006"/>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3267699192"/>
              </p:ext>
            </p:extLst>
          </p:nvPr>
        </p:nvGraphicFramePr>
        <p:xfrm>
          <a:off x="4937126" y="1081083"/>
          <a:ext cx="3529012" cy="1850375"/>
        </p:xfrm>
        <a:graphic>
          <a:graphicData uri="http://schemas.openxmlformats.org/drawingml/2006/table">
            <a:tbl>
              <a:tblPr firstRow="1" bandRow="1">
                <a:effectLst/>
                <a:tableStyleId>{5C22544A-7EE6-4342-B048-85BDC9FD1C3A}</a:tableStyleId>
              </a:tblPr>
              <a:tblGrid>
                <a:gridCol w="3529012">
                  <a:extLst>
                    <a:ext uri="{9D8B030D-6E8A-4147-A177-3AD203B41FA5}">
                      <a16:colId xmlns="" xmlns:a16="http://schemas.microsoft.com/office/drawing/2014/main" val="20000"/>
                    </a:ext>
                  </a:extLst>
                </a:gridCol>
              </a:tblGrid>
              <a:tr h="380057">
                <a:tc>
                  <a:txBody>
                    <a:bodyPr/>
                    <a:lstStyle/>
                    <a:p>
                      <a:pPr algn="r"/>
                      <a:r>
                        <a:rPr lang="en-US" sz="1400" b="0" dirty="0" smtClean="0">
                          <a:solidFill>
                            <a:schemeClr val="tx1"/>
                          </a:solidFill>
                          <a:latin typeface="Franklin Gothic Demi Cond" panose="020B0706030402020204" pitchFamily="34" charset="0"/>
                        </a:rPr>
                        <a:t>Star</a:t>
                      </a:r>
                      <a:r>
                        <a:rPr lang="en-US" sz="1400" b="0" baseline="0" dirty="0" smtClean="0">
                          <a:solidFill>
                            <a:schemeClr val="tx1"/>
                          </a:solidFill>
                          <a:latin typeface="Franklin Gothic Demi Cond" panose="020B0706030402020204" pitchFamily="34" charset="0"/>
                        </a:rPr>
                        <a:t> Clusters</a:t>
                      </a:r>
                      <a:endParaRPr lang="en-US" sz="1400" b="0" dirty="0">
                        <a:solidFill>
                          <a:schemeClr val="tx1"/>
                        </a:solidFill>
                        <a:latin typeface="Franklin Gothic Demi Cond" panose="020B0706030402020204" pitchFamily="34" charset="0"/>
                      </a:endParaRPr>
                    </a:p>
                  </a:txBody>
                  <a:tcPr marT="45724" marB="4572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 xmlns:a16="http://schemas.microsoft.com/office/drawing/2014/main" val="10000"/>
                  </a:ext>
                </a:extLst>
              </a:tr>
              <a:tr h="245053">
                <a:tc>
                  <a:txBody>
                    <a:bodyPr/>
                    <a:lstStyle/>
                    <a:p>
                      <a:pPr algn="l" fontAlgn="b"/>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Energy</a:t>
                      </a:r>
                      <a:r>
                        <a:rPr lang="en-US" sz="1200" b="0" i="0" u="none" strike="noStrike" baseline="0" dirty="0" smtClean="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a:t>
                      </a:r>
                      <a:r>
                        <a:rPr lang="en-US" sz="1200" b="1" i="0" u="none" strike="noStrike" dirty="0" smtClean="0">
                          <a:solidFill>
                            <a:srgbClr val="C00000"/>
                          </a:solidFill>
                          <a:effectLst/>
                          <a:latin typeface="Franklin Gothic Book" panose="020B0503020102020204" pitchFamily="34" charset="0"/>
                        </a:rPr>
                        <a:t>4.01</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30,420</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C000">
                        <a:alpha val="68000"/>
                      </a:srgbClr>
                    </a:solidFill>
                  </a:tcPr>
                </a:tc>
                <a:extLst>
                  <a:ext uri="{0D108BD9-81ED-4DB2-BD59-A6C34878D82A}">
                    <a16:rowId xmlns="" xmlns:a16="http://schemas.microsoft.com/office/drawing/2014/main" val="10001"/>
                  </a:ext>
                </a:extLst>
              </a:tr>
              <a:tr h="245053">
                <a:tc>
                  <a:txBody>
                    <a:bodyPr/>
                    <a:lstStyle/>
                    <a:p>
                      <a:pPr algn="l" fontAlgn="b"/>
                      <a:r>
                        <a:rPr lang="en-US" sz="1200" b="0" i="0" u="none" strike="noStrike" dirty="0">
                          <a:solidFill>
                            <a:srgbClr val="000000"/>
                          </a:solidFill>
                          <a:effectLst/>
                          <a:latin typeface="Franklin Gothic Book" panose="020B0503020102020204" pitchFamily="34" charset="0"/>
                        </a:rPr>
                        <a:t> Transportation &amp; Logistics (</a:t>
                      </a:r>
                      <a:r>
                        <a:rPr lang="en-US" sz="1200" b="1" i="0" u="none" strike="noStrike" dirty="0">
                          <a:solidFill>
                            <a:srgbClr val="C00000"/>
                          </a:solidFill>
                          <a:effectLst/>
                          <a:latin typeface="Franklin Gothic Book" panose="020B0503020102020204" pitchFamily="34" charset="0"/>
                        </a:rPr>
                        <a:t>1.27</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5,696</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C000">
                        <a:alpha val="68000"/>
                      </a:srgbClr>
                    </a:solidFill>
                  </a:tcPr>
                </a:tc>
                <a:extLst>
                  <a:ext uri="{0D108BD9-81ED-4DB2-BD59-A6C34878D82A}">
                    <a16:rowId xmlns="" xmlns:a16="http://schemas.microsoft.com/office/drawing/2014/main" val="4234344961"/>
                  </a:ext>
                </a:extLst>
              </a:tr>
              <a:tr h="245053">
                <a:tc>
                  <a:txBody>
                    <a:bodyPr/>
                    <a:lstStyle/>
                    <a:p>
                      <a:pPr algn="l" fontAlgn="b"/>
                      <a:r>
                        <a:rPr lang="en-US" sz="1200" b="0" i="0" u="none" strike="noStrike" dirty="0">
                          <a:solidFill>
                            <a:srgbClr val="000000"/>
                          </a:solidFill>
                          <a:effectLst/>
                          <a:latin typeface="Franklin Gothic Book" panose="020B0503020102020204" pitchFamily="34" charset="0"/>
                        </a:rPr>
                        <a:t> Defense &amp; Security (</a:t>
                      </a:r>
                      <a:r>
                        <a:rPr lang="en-US" sz="1200" b="1" i="0" u="none" strike="noStrike" dirty="0">
                          <a:solidFill>
                            <a:srgbClr val="C00000"/>
                          </a:solidFill>
                          <a:effectLst/>
                          <a:latin typeface="Franklin Gothic Book" panose="020B0503020102020204" pitchFamily="34" charset="0"/>
                        </a:rPr>
                        <a:t>1.09</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6,359</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C000">
                        <a:alpha val="68000"/>
                      </a:srgbClr>
                    </a:solidFill>
                  </a:tcPr>
                </a:tc>
                <a:extLst>
                  <a:ext uri="{0D108BD9-81ED-4DB2-BD59-A6C34878D82A}">
                    <a16:rowId xmlns="" xmlns:a16="http://schemas.microsoft.com/office/drawing/2014/main" val="10002"/>
                  </a:ext>
                </a:extLst>
              </a:tr>
              <a:tr h="24505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alpha val="50000"/>
                      </a:srgbClr>
                    </a:solidFill>
                  </a:tcPr>
                </a:tc>
                <a:extLst>
                  <a:ext uri="{0D108BD9-81ED-4DB2-BD59-A6C34878D82A}">
                    <a16:rowId xmlns="" xmlns:a16="http://schemas.microsoft.com/office/drawing/2014/main" val="10003"/>
                  </a:ext>
                </a:extLst>
              </a:tr>
              <a:tr h="24505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alpha val="50000"/>
                      </a:srgbClr>
                    </a:solidFill>
                  </a:tcPr>
                </a:tc>
                <a:extLst>
                  <a:ext uri="{0D108BD9-81ED-4DB2-BD59-A6C34878D82A}">
                    <a16:rowId xmlns="" xmlns:a16="http://schemas.microsoft.com/office/drawing/2014/main" val="10004"/>
                  </a:ext>
                </a:extLst>
              </a:tr>
              <a:tr h="24505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alpha val="50000"/>
                      </a:srgbClr>
                    </a:solidFill>
                  </a:tcPr>
                </a:tc>
                <a:extLst>
                  <a:ext uri="{0D108BD9-81ED-4DB2-BD59-A6C34878D82A}">
                    <a16:rowId xmlns="" xmlns:a16="http://schemas.microsoft.com/office/drawing/2014/main" val="10006"/>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1856114473"/>
              </p:ext>
            </p:extLst>
          </p:nvPr>
        </p:nvGraphicFramePr>
        <p:xfrm>
          <a:off x="4935537" y="3474995"/>
          <a:ext cx="3532187" cy="2662283"/>
        </p:xfrm>
        <a:graphic>
          <a:graphicData uri="http://schemas.openxmlformats.org/drawingml/2006/table">
            <a:tbl>
              <a:tblPr firstRow="1" bandRow="1">
                <a:tableStyleId>{5C22544A-7EE6-4342-B048-85BDC9FD1C3A}</a:tableStyleId>
              </a:tblPr>
              <a:tblGrid>
                <a:gridCol w="3532187">
                  <a:extLst>
                    <a:ext uri="{9D8B030D-6E8A-4147-A177-3AD203B41FA5}">
                      <a16:colId xmlns="" xmlns:a16="http://schemas.microsoft.com/office/drawing/2014/main" val="20000"/>
                    </a:ext>
                  </a:extLst>
                </a:gridCol>
              </a:tblGrid>
              <a:tr h="391410">
                <a:tc>
                  <a:txBody>
                    <a:bodyPr/>
                    <a:lstStyle/>
                    <a:p>
                      <a:pPr algn="r"/>
                      <a:r>
                        <a:rPr lang="en-US" sz="1400" b="0" dirty="0" smtClean="0">
                          <a:solidFill>
                            <a:schemeClr val="tx1"/>
                          </a:solidFill>
                          <a:latin typeface="Franklin Gothic Demi Cond" panose="020B0706030402020204" pitchFamily="34" charset="0"/>
                        </a:rPr>
                        <a:t>Emerging Clusters </a:t>
                      </a:r>
                      <a:endParaRPr lang="en-US" sz="1400" b="0" dirty="0">
                        <a:solidFill>
                          <a:schemeClr val="tx1"/>
                        </a:solidFill>
                        <a:latin typeface="Franklin Gothic Demi Cond" panose="020B0706030402020204" pitchFamily="34" charset="0"/>
                      </a:endParaRPr>
                    </a:p>
                  </a:txBody>
                  <a:tcPr marT="45708" marB="45708"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 xmlns:a16="http://schemas.microsoft.com/office/drawing/2014/main" val="10000"/>
                  </a:ext>
                </a:extLst>
              </a:tr>
              <a:tr h="206443">
                <a:tc>
                  <a:txBody>
                    <a:bodyPr/>
                    <a:lstStyle/>
                    <a:p>
                      <a:pPr algn="l" fontAlgn="b"/>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Chemicals (</a:t>
                      </a:r>
                      <a:r>
                        <a:rPr lang="en-US" sz="1200" b="1" i="0" u="none" strike="noStrike" dirty="0">
                          <a:solidFill>
                            <a:srgbClr val="C00000"/>
                          </a:solidFill>
                          <a:effectLst/>
                          <a:latin typeface="Franklin Gothic Book" panose="020B0503020102020204" pitchFamily="34" charset="0"/>
                        </a:rPr>
                        <a:t>0.76</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1,276</a:t>
                      </a:r>
                      <a:r>
                        <a:rPr lang="en-US" sz="1200" b="0" i="0" u="none" strike="noStrike" dirty="0">
                          <a:solidFill>
                            <a:srgbClr val="000000"/>
                          </a:solidFill>
                          <a:effectLst/>
                          <a:latin typeface="Franklin Gothic Book" panose="020B0503020102020204" pitchFamily="34" charset="0"/>
                        </a:rPr>
                        <a:t>)</a:t>
                      </a:r>
                    </a:p>
                  </a:txBody>
                  <a:tcPr marL="137160" marR="9525" marT="9525"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9BA56"/>
                    </a:solidFill>
                  </a:tcPr>
                </a:tc>
                <a:extLst>
                  <a:ext uri="{0D108BD9-81ED-4DB2-BD59-A6C34878D82A}">
                    <a16:rowId xmlns="" xmlns:a16="http://schemas.microsoft.com/office/drawing/2014/main" val="10001"/>
                  </a:ext>
                </a:extLst>
              </a:tr>
              <a:tr h="206443">
                <a:tc>
                  <a:txBody>
                    <a:bodyPr/>
                    <a:lstStyle/>
                    <a:p>
                      <a:pPr algn="l" fontAlgn="b"/>
                      <a:r>
                        <a:rPr lang="en-US" sz="1200" b="0" i="0" u="none" strike="noStrike" dirty="0">
                          <a:solidFill>
                            <a:srgbClr val="000000"/>
                          </a:solidFill>
                          <a:effectLst/>
                          <a:latin typeface="Franklin Gothic Book" panose="020B0503020102020204" pitchFamily="34" charset="0"/>
                        </a:rPr>
                        <a:t> Arts, </a:t>
                      </a:r>
                      <a:r>
                        <a:rPr lang="en-US" sz="1200" b="0" i="0" u="none" strike="noStrike" dirty="0" smtClean="0">
                          <a:solidFill>
                            <a:srgbClr val="000000"/>
                          </a:solidFill>
                          <a:effectLst/>
                          <a:latin typeface="Franklin Gothic Book" panose="020B0503020102020204" pitchFamily="34" charset="0"/>
                        </a:rPr>
                        <a:t>Ent, Rec &amp; </a:t>
                      </a:r>
                      <a:r>
                        <a:rPr lang="en-US" sz="1200" b="0" i="0" u="none" strike="noStrike" dirty="0">
                          <a:solidFill>
                            <a:srgbClr val="000000"/>
                          </a:solidFill>
                          <a:effectLst/>
                          <a:latin typeface="Franklin Gothic Book" panose="020B0503020102020204" pitchFamily="34" charset="0"/>
                        </a:rPr>
                        <a:t>Visitor Industries (</a:t>
                      </a:r>
                      <a:r>
                        <a:rPr lang="en-US" sz="1200" b="1" i="0" u="none" strike="noStrike" dirty="0">
                          <a:solidFill>
                            <a:srgbClr val="C00000"/>
                          </a:solidFill>
                          <a:effectLst/>
                          <a:latin typeface="Franklin Gothic Book" panose="020B0503020102020204" pitchFamily="34" charset="0"/>
                        </a:rPr>
                        <a:t>0.59</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3,345</a:t>
                      </a:r>
                      <a:r>
                        <a:rPr lang="en-US" sz="1200" b="0" i="0" u="none" strike="noStrike" dirty="0">
                          <a:solidFill>
                            <a:srgbClr val="000000"/>
                          </a:solidFill>
                          <a:effectLst/>
                          <a:latin typeface="Franklin Gothic Book" panose="020B0503020102020204" pitchFamily="34" charset="0"/>
                        </a:rPr>
                        <a:t>)</a:t>
                      </a:r>
                    </a:p>
                  </a:txBody>
                  <a:tcPr marL="137160"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C87A"/>
                    </a:solidFill>
                  </a:tcPr>
                </a:tc>
                <a:extLst>
                  <a:ext uri="{0D108BD9-81ED-4DB2-BD59-A6C34878D82A}">
                    <a16:rowId xmlns="" xmlns:a16="http://schemas.microsoft.com/office/drawing/2014/main" val="10002"/>
                  </a:ext>
                </a:extLst>
              </a:tr>
              <a:tr h="206443">
                <a:tc>
                  <a:txBody>
                    <a:bodyPr/>
                    <a:lstStyle/>
                    <a:p>
                      <a:pPr algn="l" fontAlgn="b"/>
                      <a:r>
                        <a:rPr lang="en-US" sz="1200" b="0" i="0" u="none" strike="noStrike" dirty="0">
                          <a:solidFill>
                            <a:srgbClr val="000000"/>
                          </a:solidFill>
                          <a:effectLst/>
                          <a:latin typeface="Franklin Gothic Book" panose="020B0503020102020204" pitchFamily="34" charset="0"/>
                        </a:rPr>
                        <a:t> Education &amp; Knowledge Creation (</a:t>
                      </a:r>
                      <a:r>
                        <a:rPr lang="en-US" sz="1200" b="1" i="0" u="none" strike="noStrike" dirty="0">
                          <a:solidFill>
                            <a:srgbClr val="C00000"/>
                          </a:solidFill>
                          <a:effectLst/>
                          <a:latin typeface="Franklin Gothic Book" panose="020B0503020102020204" pitchFamily="34" charset="0"/>
                        </a:rPr>
                        <a:t>0.35</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1,139</a:t>
                      </a:r>
                      <a:r>
                        <a:rPr lang="en-US" sz="1200" b="0" i="0" u="none" strike="noStrike" dirty="0">
                          <a:solidFill>
                            <a:srgbClr val="000000"/>
                          </a:solidFill>
                          <a:effectLst/>
                          <a:latin typeface="Franklin Gothic Book" panose="020B0503020102020204" pitchFamily="34" charset="0"/>
                        </a:rPr>
                        <a:t>)</a:t>
                      </a:r>
                    </a:p>
                  </a:txBody>
                  <a:tcPr marL="137160"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C87A"/>
                    </a:solidFill>
                  </a:tcPr>
                </a:tc>
                <a:extLst>
                  <a:ext uri="{0D108BD9-81ED-4DB2-BD59-A6C34878D82A}">
                    <a16:rowId xmlns="" xmlns:a16="http://schemas.microsoft.com/office/drawing/2014/main" val="10003"/>
                  </a:ext>
                </a:extLst>
              </a:tr>
              <a:tr h="206443">
                <a:tc>
                  <a:txBody>
                    <a:bodyPr/>
                    <a:lstStyle/>
                    <a:p>
                      <a:pPr algn="l" fontAlgn="b"/>
                      <a:r>
                        <a:rPr lang="en-US" sz="1200" b="0" i="0" u="none" strike="noStrike" dirty="0">
                          <a:solidFill>
                            <a:srgbClr val="000000"/>
                          </a:solidFill>
                          <a:effectLst/>
                          <a:latin typeface="Franklin Gothic Book" panose="020B0503020102020204" pitchFamily="34" charset="0"/>
                        </a:rPr>
                        <a:t> Advanced Materials (</a:t>
                      </a:r>
                      <a:r>
                        <a:rPr lang="en-US" sz="1200" b="1" i="0" u="none" strike="noStrike" dirty="0">
                          <a:solidFill>
                            <a:srgbClr val="C00000"/>
                          </a:solidFill>
                          <a:effectLst/>
                          <a:latin typeface="Franklin Gothic Book" panose="020B0503020102020204" pitchFamily="34" charset="0"/>
                        </a:rPr>
                        <a:t>0.22</a:t>
                      </a:r>
                      <a:r>
                        <a:rPr lang="en-US" sz="1200" b="0" i="0" u="none" strike="noStrike" dirty="0">
                          <a:solidFill>
                            <a:srgbClr val="000000"/>
                          </a:solidFill>
                          <a:effectLst/>
                          <a:latin typeface="Franklin Gothic Book" panose="020B0503020102020204" pitchFamily="34" charset="0"/>
                        </a:rPr>
                        <a:t>; 916)</a:t>
                      </a:r>
                    </a:p>
                  </a:txBody>
                  <a:tcPr marL="137160"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C87A"/>
                    </a:solidFill>
                  </a:tcPr>
                </a:tc>
                <a:extLst>
                  <a:ext uri="{0D108BD9-81ED-4DB2-BD59-A6C34878D82A}">
                    <a16:rowId xmlns="" xmlns:a16="http://schemas.microsoft.com/office/drawing/2014/main" val="10004"/>
                  </a:ext>
                </a:extLst>
              </a:tr>
              <a:tr h="206443">
                <a:tc>
                  <a:txBody>
                    <a:bodyPr/>
                    <a:lstStyle/>
                    <a:p>
                      <a:pPr algn="l" fontAlgn="b"/>
                      <a:r>
                        <a:rPr lang="en-US" sz="1200" b="0" i="0" u="none" strike="noStrike" dirty="0" smtClean="0">
                          <a:solidFill>
                            <a:srgbClr val="000000"/>
                          </a:solidFill>
                          <a:effectLst/>
                          <a:latin typeface="Franklin Gothic Book" panose="020B0503020102020204" pitchFamily="34" charset="0"/>
                        </a:rPr>
                        <a:t> Apparel and Textiles (</a:t>
                      </a:r>
                      <a:r>
                        <a:rPr lang="en-US" sz="1200" b="1" i="0" u="none" strike="noStrike" dirty="0" smtClean="0">
                          <a:solidFill>
                            <a:srgbClr val="FF0000"/>
                          </a:solidFill>
                          <a:effectLst/>
                          <a:latin typeface="Franklin Gothic Book" panose="020B0503020102020204" pitchFamily="34" charset="0"/>
                        </a:rPr>
                        <a:t>0.18</a:t>
                      </a:r>
                      <a:r>
                        <a:rPr lang="en-US" sz="1200" b="0" i="0" u="none" strike="noStrike" dirty="0" smtClean="0">
                          <a:solidFill>
                            <a:srgbClr val="000000"/>
                          </a:solidFill>
                          <a:effectLst/>
                          <a:latin typeface="Franklin Gothic Book" panose="020B0503020102020204" pitchFamily="34" charset="0"/>
                        </a:rPr>
                        <a:t>; 192)</a:t>
                      </a:r>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extLst>
                  <a:ext uri="{0D108BD9-81ED-4DB2-BD59-A6C34878D82A}">
                    <a16:rowId xmlns="" xmlns:a16="http://schemas.microsoft.com/office/drawing/2014/main" val="10005"/>
                  </a:ext>
                </a:extLst>
              </a:tr>
              <a:tr h="206443">
                <a:tc>
                  <a:txBody>
                    <a:bodyPr/>
                    <a:lstStyle/>
                    <a:p>
                      <a:pPr algn="l" fontAlgn="b"/>
                      <a:r>
                        <a:rPr lang="en-US" sz="1200" b="0" i="0" u="none" strike="noStrike" dirty="0" smtClean="0">
                          <a:solidFill>
                            <a:srgbClr val="000000"/>
                          </a:solidFill>
                          <a:effectLst/>
                          <a:latin typeface="Franklin Gothic Book" panose="020B0503020102020204" pitchFamily="34" charset="0"/>
                        </a:rPr>
                        <a:t> Primary Metal Mfg. (</a:t>
                      </a:r>
                      <a:r>
                        <a:rPr lang="en-US" sz="1200" b="1" i="0" u="none" strike="noStrike" dirty="0" smtClean="0">
                          <a:solidFill>
                            <a:srgbClr val="FF0000"/>
                          </a:solidFill>
                          <a:effectLst/>
                          <a:latin typeface="Franklin Gothic Book" panose="020B0503020102020204" pitchFamily="34" charset="0"/>
                        </a:rPr>
                        <a:t>0.10</a:t>
                      </a:r>
                      <a:r>
                        <a:rPr lang="en-US" sz="1200" b="0" i="0" u="none" strike="noStrike" dirty="0" smtClean="0">
                          <a:solidFill>
                            <a:srgbClr val="000000"/>
                          </a:solidFill>
                          <a:effectLst/>
                          <a:latin typeface="Franklin Gothic Book" panose="020B0503020102020204" pitchFamily="34" charset="0"/>
                        </a:rPr>
                        <a:t>; 30)</a:t>
                      </a:r>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extLst>
                  <a:ext uri="{0D108BD9-81ED-4DB2-BD59-A6C34878D82A}">
                    <a16:rowId xmlns="" xmlns:a16="http://schemas.microsoft.com/office/drawing/2014/main" val="10007"/>
                  </a:ext>
                </a:extLst>
              </a:tr>
              <a:tr h="20644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7D9A3"/>
                    </a:solidFill>
                  </a:tcPr>
                </a:tc>
                <a:extLst>
                  <a:ext uri="{0D108BD9-81ED-4DB2-BD59-A6C34878D82A}">
                    <a16:rowId xmlns="" xmlns:a16="http://schemas.microsoft.com/office/drawing/2014/main" val="2978523878"/>
                  </a:ext>
                </a:extLst>
              </a:tr>
              <a:tr h="20644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75000"/>
                        <a:alpha val="39000"/>
                      </a:schemeClr>
                    </a:solidFill>
                  </a:tcPr>
                </a:tc>
                <a:extLst>
                  <a:ext uri="{0D108BD9-81ED-4DB2-BD59-A6C34878D82A}">
                    <a16:rowId xmlns="" xmlns:a16="http://schemas.microsoft.com/office/drawing/2014/main" val="10008"/>
                  </a:ext>
                </a:extLst>
              </a:tr>
              <a:tr h="20644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75000"/>
                        <a:alpha val="39000"/>
                      </a:schemeClr>
                    </a:solidFill>
                  </a:tcPr>
                </a:tc>
                <a:extLst>
                  <a:ext uri="{0D108BD9-81ED-4DB2-BD59-A6C34878D82A}">
                    <a16:rowId xmlns="" xmlns:a16="http://schemas.microsoft.com/office/drawing/2014/main" val="3367174146"/>
                  </a:ext>
                </a:extLst>
              </a:tr>
              <a:tr h="20644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75000"/>
                        <a:alpha val="39000"/>
                      </a:schemeClr>
                    </a:solidFill>
                  </a:tcPr>
                </a:tc>
                <a:extLst>
                  <a:ext uri="{0D108BD9-81ED-4DB2-BD59-A6C34878D82A}">
                    <a16:rowId xmlns="" xmlns:a16="http://schemas.microsoft.com/office/drawing/2014/main" val="3259380108"/>
                  </a:ext>
                </a:extLst>
              </a:tr>
              <a:tr h="206443">
                <a:tc>
                  <a:txBody>
                    <a:bodyPr/>
                    <a:lstStyle/>
                    <a:p>
                      <a:pPr algn="l" fontAlgn="b"/>
                      <a:endParaRPr lang="en-US" sz="1200" b="0" i="0" u="none" strike="noStrike" dirty="0">
                        <a:solidFill>
                          <a:srgbClr val="000000"/>
                        </a:solidFill>
                        <a:effectLst/>
                        <a:latin typeface="Franklin Gothic Book" panose="020B0503020102020204" pitchFamily="34" charset="0"/>
                      </a:endParaRP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75000"/>
                        <a:alpha val="39000"/>
                      </a:schemeClr>
                    </a:solidFill>
                  </a:tcPr>
                </a:tc>
                <a:extLst>
                  <a:ext uri="{0D108BD9-81ED-4DB2-BD59-A6C34878D82A}">
                    <a16:rowId xmlns="" xmlns:a16="http://schemas.microsoft.com/office/drawing/2014/main" val="203298955"/>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3830607939"/>
              </p:ext>
            </p:extLst>
          </p:nvPr>
        </p:nvGraphicFramePr>
        <p:xfrm>
          <a:off x="693738" y="3481452"/>
          <a:ext cx="3495675" cy="2662218"/>
        </p:xfrm>
        <a:graphic>
          <a:graphicData uri="http://schemas.openxmlformats.org/drawingml/2006/table">
            <a:tbl>
              <a:tblPr firstRow="1" bandRow="1">
                <a:effectLst/>
                <a:tableStyleId>{5C22544A-7EE6-4342-B048-85BDC9FD1C3A}</a:tableStyleId>
              </a:tblPr>
              <a:tblGrid>
                <a:gridCol w="3495675">
                  <a:extLst>
                    <a:ext uri="{9D8B030D-6E8A-4147-A177-3AD203B41FA5}">
                      <a16:colId xmlns="" xmlns:a16="http://schemas.microsoft.com/office/drawing/2014/main" val="20000"/>
                    </a:ext>
                  </a:extLst>
                </a:gridCol>
              </a:tblGrid>
              <a:tr h="391301">
                <a:tc>
                  <a:txBody>
                    <a:bodyPr/>
                    <a:lstStyle/>
                    <a:p>
                      <a:r>
                        <a:rPr lang="en-US" sz="1400" b="0" kern="1200" dirty="0" smtClean="0">
                          <a:solidFill>
                            <a:schemeClr val="lt1"/>
                          </a:solidFill>
                          <a:latin typeface="Franklin Gothic Demi Cond" panose="020B0706030402020204" pitchFamily="34" charset="0"/>
                          <a:ea typeface="+mn-ea"/>
                          <a:cs typeface="+mn-cs"/>
                        </a:rPr>
                        <a:t>Transforming Clusters</a:t>
                      </a:r>
                      <a:endParaRPr lang="en-US" sz="1400" b="0" kern="1200" dirty="0">
                        <a:solidFill>
                          <a:schemeClr val="lt1"/>
                        </a:solidFill>
                        <a:latin typeface="Franklin Gothic Demi Cond" panose="020B0706030402020204" pitchFamily="34" charset="0"/>
                        <a:ea typeface="+mn-ea"/>
                        <a:cs typeface="+mn-cs"/>
                      </a:endParaRPr>
                    </a:p>
                  </a:txBody>
                  <a:tcPr marL="91448" marR="91448" marT="45733" marB="45733">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5C07"/>
                    </a:solidFill>
                  </a:tcPr>
                </a:tc>
                <a:extLst>
                  <a:ext uri="{0D108BD9-81ED-4DB2-BD59-A6C34878D82A}">
                    <a16:rowId xmlns="" xmlns:a16="http://schemas.microsoft.com/office/drawing/2014/main" val="10000"/>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Biomedical/Biotechnical </a:t>
                      </a:r>
                      <a:r>
                        <a:rPr lang="en-US" sz="1200" b="0" i="0" u="none" strike="noStrike" dirty="0" smtClean="0">
                          <a:solidFill>
                            <a:srgbClr val="000000"/>
                          </a:solidFill>
                          <a:effectLst/>
                          <a:latin typeface="Franklin Gothic Book" panose="020B0503020102020204" pitchFamily="34" charset="0"/>
                        </a:rPr>
                        <a:t>(</a:t>
                      </a:r>
                      <a:r>
                        <a:rPr lang="en-US" sz="1200" b="1" i="0" u="none" strike="noStrike" dirty="0">
                          <a:solidFill>
                            <a:srgbClr val="C00000"/>
                          </a:solidFill>
                          <a:effectLst/>
                          <a:latin typeface="Franklin Gothic Book" panose="020B0503020102020204" pitchFamily="34" charset="0"/>
                        </a:rPr>
                        <a:t>0.8</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8,662</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75C07">
                        <a:alpha val="67000"/>
                      </a:srgbClr>
                    </a:solidFill>
                  </a:tcPr>
                </a:tc>
                <a:extLst>
                  <a:ext uri="{0D108BD9-81ED-4DB2-BD59-A6C34878D82A}">
                    <a16:rowId xmlns="" xmlns:a16="http://schemas.microsoft.com/office/drawing/2014/main" val="10001"/>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Glass &amp; Ceramics (</a:t>
                      </a:r>
                      <a:r>
                        <a:rPr lang="en-US" sz="1200" b="1" i="0" u="none" strike="noStrike" dirty="0">
                          <a:solidFill>
                            <a:srgbClr val="C00000"/>
                          </a:solidFill>
                          <a:effectLst/>
                          <a:latin typeface="Franklin Gothic Book" panose="020B0503020102020204" pitchFamily="34" charset="0"/>
                        </a:rPr>
                        <a:t>0.59</a:t>
                      </a:r>
                      <a:r>
                        <a:rPr lang="en-US" sz="1200" b="0" i="0" u="none" strike="noStrike" dirty="0">
                          <a:solidFill>
                            <a:srgbClr val="000000"/>
                          </a:solidFill>
                          <a:effectLst/>
                          <a:latin typeface="Franklin Gothic Book" panose="020B0503020102020204" pitchFamily="34" charset="0"/>
                        </a:rPr>
                        <a:t>; 135)</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75C07">
                        <a:alpha val="67000"/>
                      </a:srgbClr>
                    </a:solidFill>
                  </a:tcPr>
                </a:tc>
                <a:extLst>
                  <a:ext uri="{0D108BD9-81ED-4DB2-BD59-A6C34878D82A}">
                    <a16:rowId xmlns="" xmlns:a16="http://schemas.microsoft.com/office/drawing/2014/main" val="21779903"/>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Business &amp; Financial Services (</a:t>
                      </a:r>
                      <a:r>
                        <a:rPr lang="en-US" sz="1200" b="1" i="0" u="none" strike="noStrike" dirty="0">
                          <a:solidFill>
                            <a:srgbClr val="C00000"/>
                          </a:solidFill>
                          <a:effectLst/>
                          <a:latin typeface="Franklin Gothic Book" panose="020B0503020102020204" pitchFamily="34" charset="0"/>
                        </a:rPr>
                        <a:t>0.37</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6,407</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75C07">
                        <a:alpha val="67000"/>
                      </a:srgbClr>
                    </a:solidFill>
                  </a:tcPr>
                </a:tc>
                <a:extLst>
                  <a:ext uri="{0D108BD9-81ED-4DB2-BD59-A6C34878D82A}">
                    <a16:rowId xmlns="" xmlns:a16="http://schemas.microsoft.com/office/drawing/2014/main" val="10002"/>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Printing &amp; Publishing (</a:t>
                      </a:r>
                      <a:r>
                        <a:rPr lang="en-US" sz="1200" b="1" i="0" u="none" strike="noStrike" dirty="0">
                          <a:solidFill>
                            <a:srgbClr val="C00000"/>
                          </a:solidFill>
                          <a:effectLst/>
                          <a:latin typeface="Franklin Gothic Book" panose="020B0503020102020204" pitchFamily="34" charset="0"/>
                        </a:rPr>
                        <a:t>0.31</a:t>
                      </a:r>
                      <a:r>
                        <a:rPr lang="en-US" sz="1200" b="0" i="0" u="none" strike="noStrike" dirty="0">
                          <a:solidFill>
                            <a:srgbClr val="000000"/>
                          </a:solidFill>
                          <a:effectLst/>
                          <a:latin typeface="Franklin Gothic Book" panose="020B0503020102020204" pitchFamily="34" charset="0"/>
                        </a:rPr>
                        <a:t>; 726)</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75C07">
                        <a:alpha val="67000"/>
                      </a:srgbClr>
                    </a:solidFill>
                  </a:tcPr>
                </a:tc>
                <a:extLst>
                  <a:ext uri="{0D108BD9-81ED-4DB2-BD59-A6C34878D82A}">
                    <a16:rowId xmlns="" xmlns:a16="http://schemas.microsoft.com/office/drawing/2014/main" val="10003"/>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Forest &amp; Wood Products (</a:t>
                      </a:r>
                      <a:r>
                        <a:rPr lang="en-US" sz="1200" b="1" i="0" u="none" strike="noStrike" dirty="0">
                          <a:solidFill>
                            <a:srgbClr val="C00000"/>
                          </a:solidFill>
                          <a:effectLst/>
                          <a:latin typeface="Franklin Gothic Book" panose="020B0503020102020204" pitchFamily="34" charset="0"/>
                        </a:rPr>
                        <a:t>0.3</a:t>
                      </a:r>
                      <a:r>
                        <a:rPr lang="en-US" sz="1200" b="0" i="0" u="none" strike="noStrike" dirty="0">
                          <a:solidFill>
                            <a:srgbClr val="000000"/>
                          </a:solidFill>
                          <a:effectLst/>
                          <a:latin typeface="Franklin Gothic Book" panose="020B0503020102020204" pitchFamily="34" charset="0"/>
                        </a:rPr>
                        <a:t>; 609)</a:t>
                      </a:r>
                    </a:p>
                  </a:txBody>
                  <a:tcPr marL="137160" marR="9525" marT="9525"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75C07">
                        <a:alpha val="67000"/>
                      </a:srgbClr>
                    </a:solidFill>
                  </a:tcPr>
                </a:tc>
                <a:extLst>
                  <a:ext uri="{0D108BD9-81ED-4DB2-BD59-A6C34878D82A}">
                    <a16:rowId xmlns="" xmlns:a16="http://schemas.microsoft.com/office/drawing/2014/main" val="10004"/>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IT &amp; </a:t>
                      </a:r>
                      <a:r>
                        <a:rPr lang="en-US" sz="1200" b="0" i="0" u="none" strike="noStrike" dirty="0">
                          <a:solidFill>
                            <a:srgbClr val="000000"/>
                          </a:solidFill>
                          <a:effectLst/>
                          <a:latin typeface="Franklin Gothic Book" panose="020B0503020102020204" pitchFamily="34" charset="0"/>
                        </a:rPr>
                        <a:t>Telecommunications (</a:t>
                      </a:r>
                      <a:r>
                        <a:rPr lang="en-US" sz="1200" b="1" i="0" u="none" strike="noStrike" dirty="0">
                          <a:solidFill>
                            <a:srgbClr val="C00000"/>
                          </a:solidFill>
                          <a:effectLst/>
                          <a:latin typeface="Franklin Gothic Book" panose="020B0503020102020204" pitchFamily="34" charset="0"/>
                        </a:rPr>
                        <a:t>0.3</a:t>
                      </a:r>
                      <a:r>
                        <a:rPr lang="en-US" sz="1200" b="0" i="0" u="none" strike="noStrike" dirty="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1,673</a:t>
                      </a:r>
                      <a:r>
                        <a:rPr lang="en-US" sz="1200" b="0" i="0" u="none" strike="noStrike" dirty="0">
                          <a:solidFill>
                            <a:srgbClr val="000000"/>
                          </a:solidFill>
                          <a:effectLst/>
                          <a:latin typeface="Franklin Gothic Book" panose="020B0503020102020204" pitchFamily="34" charset="0"/>
                        </a:rPr>
                        <a:t>)</a:t>
                      </a: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C51">
                        <a:alpha val="66667"/>
                      </a:srgbClr>
                    </a:solidFill>
                  </a:tcPr>
                </a:tc>
                <a:extLst>
                  <a:ext uri="{0D108BD9-81ED-4DB2-BD59-A6C34878D82A}">
                    <a16:rowId xmlns="" xmlns:a16="http://schemas.microsoft.com/office/drawing/2014/main" val="10005"/>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Machinery Manufacturing (</a:t>
                      </a:r>
                      <a:r>
                        <a:rPr lang="en-US" sz="1200" b="1" i="0" u="none" strike="noStrike" dirty="0">
                          <a:solidFill>
                            <a:srgbClr val="C00000"/>
                          </a:solidFill>
                          <a:effectLst/>
                          <a:latin typeface="Franklin Gothic Book" panose="020B0503020102020204" pitchFamily="34" charset="0"/>
                        </a:rPr>
                        <a:t>0.27</a:t>
                      </a:r>
                      <a:r>
                        <a:rPr lang="en-US" sz="1200" b="0" i="0" u="none" strike="noStrike" dirty="0">
                          <a:solidFill>
                            <a:srgbClr val="000000"/>
                          </a:solidFill>
                          <a:effectLst/>
                          <a:latin typeface="Franklin Gothic Book" panose="020B0503020102020204" pitchFamily="34" charset="0"/>
                        </a:rPr>
                        <a:t>; 238)</a:t>
                      </a: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C51">
                        <a:alpha val="66667"/>
                      </a:srgbClr>
                    </a:solidFill>
                  </a:tcPr>
                </a:tc>
                <a:extLst>
                  <a:ext uri="{0D108BD9-81ED-4DB2-BD59-A6C34878D82A}">
                    <a16:rowId xmlns="" xmlns:a16="http://schemas.microsoft.com/office/drawing/2014/main" val="10006"/>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Fabricated Metal Product </a:t>
                      </a:r>
                      <a:r>
                        <a:rPr lang="en-US" sz="1200" b="0" i="0" u="none" strike="noStrike" dirty="0" smtClean="0">
                          <a:solidFill>
                            <a:srgbClr val="000000"/>
                          </a:solidFill>
                          <a:effectLst/>
                          <a:latin typeface="Franklin Gothic Book" panose="020B0503020102020204" pitchFamily="34" charset="0"/>
                        </a:rPr>
                        <a:t>Mfg. (</a:t>
                      </a:r>
                      <a:r>
                        <a:rPr lang="en-US" sz="1200" b="1" i="0" u="none" strike="noStrike" dirty="0" smtClean="0">
                          <a:solidFill>
                            <a:srgbClr val="C00000"/>
                          </a:solidFill>
                          <a:effectLst/>
                          <a:latin typeface="Franklin Gothic Book" panose="020B0503020102020204" pitchFamily="34" charset="0"/>
                        </a:rPr>
                        <a:t>0.22</a:t>
                      </a:r>
                      <a:r>
                        <a:rPr lang="en-US" sz="1200" b="0" i="0" u="none" strike="noStrike" dirty="0">
                          <a:solidFill>
                            <a:srgbClr val="000000"/>
                          </a:solidFill>
                          <a:effectLst/>
                          <a:latin typeface="Franklin Gothic Book" panose="020B0503020102020204" pitchFamily="34" charset="0"/>
                        </a:rPr>
                        <a:t>; 242)</a:t>
                      </a: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C51">
                        <a:alpha val="66667"/>
                      </a:srgbClr>
                    </a:solidFill>
                  </a:tcPr>
                </a:tc>
                <a:extLst>
                  <a:ext uri="{0D108BD9-81ED-4DB2-BD59-A6C34878D82A}">
                    <a16:rowId xmlns="" xmlns:a16="http://schemas.microsoft.com/office/drawing/2014/main" val="10007"/>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Computer &amp; Electronic Product </a:t>
                      </a:r>
                      <a:r>
                        <a:rPr lang="en-US" sz="1200" b="0" i="0" u="none" strike="noStrike" dirty="0" smtClean="0">
                          <a:solidFill>
                            <a:srgbClr val="000000"/>
                          </a:solidFill>
                          <a:effectLst/>
                          <a:latin typeface="Franklin Gothic Book" panose="020B0503020102020204" pitchFamily="34" charset="0"/>
                        </a:rPr>
                        <a:t>Mfg.</a:t>
                      </a:r>
                      <a:r>
                        <a:rPr lang="en-US" sz="1200" b="0" i="0" u="none" strike="noStrike" baseline="0" dirty="0" smtClean="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a:t>
                      </a:r>
                      <a:r>
                        <a:rPr lang="en-US" sz="1200" b="1" i="0" u="none" strike="noStrike" dirty="0" smtClean="0">
                          <a:solidFill>
                            <a:srgbClr val="C00000"/>
                          </a:solidFill>
                          <a:effectLst/>
                          <a:latin typeface="Franklin Gothic Book" panose="020B0503020102020204" pitchFamily="34" charset="0"/>
                        </a:rPr>
                        <a:t>0.04</a:t>
                      </a:r>
                      <a:r>
                        <a:rPr lang="en-US" sz="1200" b="0" i="0" u="none" strike="noStrike" dirty="0">
                          <a:solidFill>
                            <a:srgbClr val="000000"/>
                          </a:solidFill>
                          <a:effectLst/>
                          <a:latin typeface="Franklin Gothic Book" panose="020B0503020102020204" pitchFamily="34" charset="0"/>
                        </a:rPr>
                        <a:t>; 35)</a:t>
                      </a: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C51">
                        <a:alpha val="66667"/>
                      </a:srgbClr>
                    </a:solidFill>
                  </a:tcPr>
                </a:tc>
                <a:extLst>
                  <a:ext uri="{0D108BD9-81ED-4DB2-BD59-A6C34878D82A}">
                    <a16:rowId xmlns="" xmlns:a16="http://schemas.microsoft.com/office/drawing/2014/main" val="2239388410"/>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Transportation Equipment </a:t>
                      </a:r>
                      <a:r>
                        <a:rPr lang="en-US" sz="1200" b="0" i="0" u="none" strike="noStrike" dirty="0" smtClean="0">
                          <a:solidFill>
                            <a:srgbClr val="000000"/>
                          </a:solidFill>
                          <a:effectLst/>
                          <a:latin typeface="Franklin Gothic Book" panose="020B0503020102020204" pitchFamily="34" charset="0"/>
                        </a:rPr>
                        <a:t>Mfg. (</a:t>
                      </a:r>
                      <a:r>
                        <a:rPr lang="en-US" sz="1200" b="1" i="0" u="none" strike="noStrike" dirty="0" smtClean="0">
                          <a:solidFill>
                            <a:srgbClr val="C00000"/>
                          </a:solidFill>
                          <a:effectLst/>
                          <a:latin typeface="Franklin Gothic Book" panose="020B0503020102020204" pitchFamily="34" charset="0"/>
                        </a:rPr>
                        <a:t>0.03</a:t>
                      </a:r>
                      <a:r>
                        <a:rPr lang="en-US" sz="1200" b="0" i="0" u="none" strike="noStrike" dirty="0">
                          <a:solidFill>
                            <a:srgbClr val="000000"/>
                          </a:solidFill>
                          <a:effectLst/>
                          <a:latin typeface="Franklin Gothic Book" panose="020B0503020102020204" pitchFamily="34" charset="0"/>
                        </a:rPr>
                        <a:t>; 40)</a:t>
                      </a: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C51">
                        <a:alpha val="66667"/>
                      </a:srgbClr>
                    </a:solidFill>
                  </a:tcPr>
                </a:tc>
                <a:extLst>
                  <a:ext uri="{0D108BD9-81ED-4DB2-BD59-A6C34878D82A}">
                    <a16:rowId xmlns="" xmlns:a16="http://schemas.microsoft.com/office/drawing/2014/main" val="1579608450"/>
                  </a:ext>
                </a:extLst>
              </a:tr>
              <a:tr h="206447">
                <a:tc>
                  <a:txBody>
                    <a:bodyPr/>
                    <a:lstStyle/>
                    <a:p>
                      <a:pPr algn="l" fontAlgn="b"/>
                      <a:r>
                        <a:rPr lang="en-US" sz="1200" b="0" i="0" u="none" strike="noStrike" dirty="0">
                          <a:solidFill>
                            <a:srgbClr val="000000"/>
                          </a:solidFill>
                          <a:effectLst/>
                          <a:latin typeface="Franklin Gothic Book" panose="020B0503020102020204" pitchFamily="34" charset="0"/>
                        </a:rPr>
                        <a:t> Electrical </a:t>
                      </a:r>
                      <a:r>
                        <a:rPr lang="en-US" sz="1200" b="0" i="0" u="none" strike="noStrike" dirty="0" smtClean="0">
                          <a:solidFill>
                            <a:srgbClr val="000000"/>
                          </a:solidFill>
                          <a:effectLst/>
                          <a:latin typeface="Franklin Gothic Book" panose="020B0503020102020204" pitchFamily="34" charset="0"/>
                        </a:rPr>
                        <a:t>Equip, App. &amp; Comp. Mfg.</a:t>
                      </a:r>
                      <a:r>
                        <a:rPr lang="en-US" sz="1200" b="0" i="0" u="none" strike="noStrike" baseline="0" dirty="0" smtClean="0">
                          <a:solidFill>
                            <a:srgbClr val="000000"/>
                          </a:solidFill>
                          <a:effectLst/>
                          <a:latin typeface="Franklin Gothic Book" panose="020B0503020102020204" pitchFamily="34" charset="0"/>
                        </a:rPr>
                        <a:t> </a:t>
                      </a:r>
                      <a:r>
                        <a:rPr lang="en-US" sz="1200" b="0" i="0" u="none" strike="noStrike" dirty="0" smtClean="0">
                          <a:solidFill>
                            <a:srgbClr val="000000"/>
                          </a:solidFill>
                          <a:effectLst/>
                          <a:latin typeface="Franklin Gothic Book" panose="020B0503020102020204" pitchFamily="34" charset="0"/>
                        </a:rPr>
                        <a:t>(</a:t>
                      </a:r>
                      <a:r>
                        <a:rPr lang="en-US" sz="1200" b="1" i="0" u="none" strike="noStrike" dirty="0" smtClean="0">
                          <a:solidFill>
                            <a:srgbClr val="C00000"/>
                          </a:solidFill>
                          <a:effectLst/>
                          <a:latin typeface="Franklin Gothic Book" panose="020B0503020102020204" pitchFamily="34" charset="0"/>
                        </a:rPr>
                        <a:t>0.02</a:t>
                      </a:r>
                      <a:r>
                        <a:rPr lang="en-US" sz="1200" b="0" i="0" u="none" strike="noStrike" dirty="0">
                          <a:solidFill>
                            <a:srgbClr val="000000"/>
                          </a:solidFill>
                          <a:effectLst/>
                          <a:latin typeface="Franklin Gothic Book" panose="020B0503020102020204" pitchFamily="34" charset="0"/>
                        </a:rPr>
                        <a:t>; 5)</a:t>
                      </a:r>
                    </a:p>
                  </a:txBody>
                  <a:tcPr marL="137160"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C51">
                        <a:alpha val="66667"/>
                      </a:srgbClr>
                    </a:solidFill>
                  </a:tcPr>
                </a:tc>
                <a:extLst>
                  <a:ext uri="{0D108BD9-81ED-4DB2-BD59-A6C34878D82A}">
                    <a16:rowId xmlns="" xmlns:a16="http://schemas.microsoft.com/office/drawing/2014/main" val="3742401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571500" y="341313"/>
            <a:ext cx="8229600" cy="1143000"/>
          </a:xfrm>
        </p:spPr>
        <p:txBody>
          <a:bodyPr/>
          <a:lstStyle/>
          <a:p>
            <a:pPr algn="l"/>
            <a:r>
              <a:rPr lang="en-US" altLang="en-US" sz="3600" dirty="0" smtClean="0">
                <a:solidFill>
                  <a:srgbClr val="208B9C"/>
                </a:solidFill>
                <a:latin typeface="Franklin Gothic Medium" panose="020B0603020102020204" pitchFamily="34" charset="0"/>
              </a:rPr>
              <a:t>Bubble Chart: What to Look at First</a:t>
            </a:r>
          </a:p>
        </p:txBody>
      </p:sp>
      <p:graphicFrame>
        <p:nvGraphicFramePr>
          <p:cNvPr id="4" name="Diagram 3"/>
          <p:cNvGraphicFramePr/>
          <p:nvPr/>
        </p:nvGraphicFramePr>
        <p:xfrm>
          <a:off x="531158" y="-107576"/>
          <a:ext cx="7866529" cy="3827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a:grpSpLocks/>
          </p:cNvGrpSpPr>
          <p:nvPr/>
        </p:nvGrpSpPr>
        <p:grpSpPr bwMode="auto">
          <a:xfrm>
            <a:off x="404813" y="2359025"/>
            <a:ext cx="1947862" cy="3635375"/>
            <a:chOff x="333933" y="2412907"/>
            <a:chExt cx="1947583" cy="3634943"/>
          </a:xfrm>
        </p:grpSpPr>
        <p:sp>
          <p:nvSpPr>
            <p:cNvPr id="5" name="Up Arrow 4"/>
            <p:cNvSpPr/>
            <p:nvPr/>
          </p:nvSpPr>
          <p:spPr>
            <a:xfrm>
              <a:off x="962493" y="2412907"/>
              <a:ext cx="619036" cy="538099"/>
            </a:xfrm>
            <a:prstGeom prst="up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9887" name="TextBox 8"/>
            <p:cNvSpPr txBox="1">
              <a:spLocks noChangeArrowheads="1"/>
            </p:cNvSpPr>
            <p:nvPr/>
          </p:nvSpPr>
          <p:spPr bwMode="auto">
            <a:xfrm>
              <a:off x="333933" y="2954696"/>
              <a:ext cx="1947583" cy="3093154"/>
            </a:xfrm>
            <a:prstGeom prst="rect">
              <a:avLst/>
            </a:prstGeom>
            <a:noFill/>
            <a:ln w="28575">
              <a:solidFill>
                <a:srgbClr val="208B9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dirty="0">
                  <a:solidFill>
                    <a:srgbClr val="000000"/>
                  </a:solidFill>
                  <a:latin typeface="Franklin Gothic Book" panose="020B0503020102020204" pitchFamily="34" charset="0"/>
                </a:rPr>
                <a:t>Start with clusters located in the STARS quadrant</a:t>
              </a:r>
            </a:p>
            <a:p>
              <a:endParaRPr lang="en-US" altLang="en-US" sz="1300" dirty="0">
                <a:solidFill>
                  <a:srgbClr val="000000"/>
                </a:solidFill>
                <a:latin typeface="Franklin Gothic Book" panose="020B0503020102020204" pitchFamily="34" charset="0"/>
              </a:endParaRPr>
            </a:p>
            <a:p>
              <a:r>
                <a:rPr lang="en-US" altLang="en-US" sz="1300" dirty="0">
                  <a:solidFill>
                    <a:srgbClr val="000000"/>
                  </a:solidFill>
                  <a:latin typeface="Franklin Gothic Book" panose="020B0503020102020204" pitchFamily="34" charset="0"/>
                </a:rPr>
                <a:t>See if the MATURING clusters might have a good chance of growing again</a:t>
              </a:r>
            </a:p>
            <a:p>
              <a:endParaRPr lang="en-US" altLang="en-US" sz="1300" dirty="0">
                <a:solidFill>
                  <a:srgbClr val="000000"/>
                </a:solidFill>
                <a:latin typeface="Franklin Gothic Book" panose="020B0503020102020204" pitchFamily="34" charset="0"/>
              </a:endParaRPr>
            </a:p>
            <a:p>
              <a:r>
                <a:rPr lang="en-US" altLang="en-US" sz="1300" dirty="0">
                  <a:solidFill>
                    <a:srgbClr val="000000"/>
                  </a:solidFill>
                  <a:latin typeface="Franklin Gothic Book" panose="020B0503020102020204" pitchFamily="34" charset="0"/>
                </a:rPr>
                <a:t>Determine if EMERGING clusters are likely to grow in strength</a:t>
              </a:r>
            </a:p>
            <a:p>
              <a:endParaRPr lang="en-US" altLang="en-US" sz="1300" dirty="0">
                <a:solidFill>
                  <a:srgbClr val="000000"/>
                </a:solidFill>
                <a:latin typeface="Franklin Gothic Book" panose="020B0503020102020204" pitchFamily="34" charset="0"/>
              </a:endParaRPr>
            </a:p>
            <a:p>
              <a:r>
                <a:rPr lang="en-US" altLang="en-US" sz="1300" dirty="0">
                  <a:solidFill>
                    <a:srgbClr val="000000"/>
                  </a:solidFill>
                  <a:latin typeface="Franklin Gothic Book" panose="020B0503020102020204" pitchFamily="34" charset="0"/>
                </a:rPr>
                <a:t>Avoid clusters that are “TRANSFORMING”</a:t>
              </a:r>
            </a:p>
          </p:txBody>
        </p:sp>
      </p:grpSp>
      <p:grpSp>
        <p:nvGrpSpPr>
          <p:cNvPr id="7" name="Group 6"/>
          <p:cNvGrpSpPr>
            <a:grpSpLocks/>
          </p:cNvGrpSpPr>
          <p:nvPr/>
        </p:nvGrpSpPr>
        <p:grpSpPr bwMode="auto">
          <a:xfrm>
            <a:off x="2482850" y="2357438"/>
            <a:ext cx="1905000" cy="3657600"/>
            <a:chOff x="2532528" y="2705108"/>
            <a:chExt cx="1905001" cy="3658660"/>
          </a:xfrm>
        </p:grpSpPr>
        <p:sp>
          <p:nvSpPr>
            <p:cNvPr id="10" name="Up Arrow 9"/>
            <p:cNvSpPr/>
            <p:nvPr/>
          </p:nvSpPr>
          <p:spPr>
            <a:xfrm>
              <a:off x="3175466" y="2705108"/>
              <a:ext cx="619125" cy="538318"/>
            </a:xfrm>
            <a:prstGeom prst="up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 name="TextBox 12"/>
            <p:cNvSpPr txBox="1"/>
            <p:nvPr/>
          </p:nvSpPr>
          <p:spPr>
            <a:xfrm>
              <a:off x="2532528" y="3254542"/>
              <a:ext cx="1905001" cy="3109226"/>
            </a:xfrm>
            <a:prstGeom prst="rect">
              <a:avLst/>
            </a:prstGeom>
            <a:noFill/>
            <a:ln w="28575">
              <a:solidFill>
                <a:schemeClr val="accent3">
                  <a:lumMod val="50000"/>
                </a:schemeClr>
              </a:solidFill>
            </a:ln>
          </p:spPr>
          <p:txBody>
            <a:bodyPr>
              <a:spAutoFit/>
            </a:bodyPr>
            <a:lstStyle/>
            <a:p>
              <a:pPr>
                <a:defRPr/>
              </a:pPr>
              <a:r>
                <a:rPr lang="en-US" sz="1300" dirty="0">
                  <a:solidFill>
                    <a:prstClr val="black"/>
                  </a:solidFill>
                  <a:latin typeface="Franklin Gothic Book" panose="020B0503020102020204" pitchFamily="34" charset="0"/>
                </a:rPr>
                <a:t>Focus on clusters with an LQ of 1.2 or higher</a:t>
              </a:r>
            </a:p>
            <a:p>
              <a:pPr>
                <a:defRPr/>
              </a:pPr>
              <a:endParaRPr lang="en-US" sz="1300" dirty="0">
                <a:solidFill>
                  <a:prstClr val="black"/>
                </a:solidFill>
                <a:latin typeface="Franklin Gothic Book" panose="020B0503020102020204" pitchFamily="34" charset="0"/>
              </a:endParaRPr>
            </a:p>
            <a:p>
              <a:pPr>
                <a:defRPr/>
              </a:pPr>
              <a:r>
                <a:rPr lang="en-US" sz="1300" dirty="0">
                  <a:solidFill>
                    <a:prstClr val="black"/>
                  </a:solidFill>
                  <a:latin typeface="Franklin Gothic Book" panose="020B0503020102020204" pitchFamily="34" charset="0"/>
                </a:rPr>
                <a:t>Clusters with high LQs represent economic activities in which the region is competitive relative to the U.S. </a:t>
              </a:r>
            </a:p>
            <a:p>
              <a:pPr>
                <a:defRPr/>
              </a:pPr>
              <a:endParaRPr lang="en-US" sz="1300" dirty="0">
                <a:solidFill>
                  <a:prstClr val="black"/>
                </a:solidFill>
                <a:latin typeface="Franklin Gothic Book" panose="020B0503020102020204" pitchFamily="34" charset="0"/>
              </a:endParaRPr>
            </a:p>
            <a:p>
              <a:pPr>
                <a:defRPr/>
              </a:pPr>
              <a:r>
                <a:rPr lang="en-US" sz="1300" dirty="0">
                  <a:solidFill>
                    <a:prstClr val="black"/>
                  </a:solidFill>
                  <a:latin typeface="Franklin Gothic Book" panose="020B0503020102020204" pitchFamily="34" charset="0"/>
                </a:rPr>
                <a:t>REMEMBER:  Clusters only capture industries that have the likelihood of exporting goods and services. </a:t>
              </a:r>
            </a:p>
            <a:p>
              <a:pPr>
                <a:defRPr/>
              </a:pPr>
              <a:endParaRPr lang="en-US" sz="1400" dirty="0">
                <a:solidFill>
                  <a:prstClr val="black"/>
                </a:solidFill>
              </a:endParaRPr>
            </a:p>
          </p:txBody>
        </p:sp>
      </p:grpSp>
      <p:grpSp>
        <p:nvGrpSpPr>
          <p:cNvPr id="6" name="Group 5"/>
          <p:cNvGrpSpPr>
            <a:grpSpLocks/>
          </p:cNvGrpSpPr>
          <p:nvPr/>
        </p:nvGrpSpPr>
        <p:grpSpPr bwMode="auto">
          <a:xfrm>
            <a:off x="4572000" y="2373313"/>
            <a:ext cx="1990725" cy="3614737"/>
            <a:chOff x="4688540" y="2733214"/>
            <a:chExt cx="1990165" cy="3615164"/>
          </a:xfrm>
        </p:grpSpPr>
        <p:sp>
          <p:nvSpPr>
            <p:cNvPr id="11" name="Up Arrow 10"/>
            <p:cNvSpPr/>
            <p:nvPr/>
          </p:nvSpPr>
          <p:spPr>
            <a:xfrm>
              <a:off x="5374147" y="2733214"/>
              <a:ext cx="618951" cy="538226"/>
            </a:xfrm>
            <a:prstGeom prst="up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4" name="TextBox 13"/>
            <p:cNvSpPr txBox="1"/>
            <p:nvPr/>
          </p:nvSpPr>
          <p:spPr>
            <a:xfrm>
              <a:off x="4688540" y="3255563"/>
              <a:ext cx="1990165" cy="3092815"/>
            </a:xfrm>
            <a:prstGeom prst="rect">
              <a:avLst/>
            </a:prstGeom>
            <a:noFill/>
            <a:ln w="28575">
              <a:solidFill>
                <a:schemeClr val="bg1">
                  <a:lumMod val="50000"/>
                </a:schemeClr>
              </a:solidFill>
            </a:ln>
          </p:spPr>
          <p:txBody>
            <a:bodyPr>
              <a:spAutoFit/>
            </a:bodyPr>
            <a:lstStyle/>
            <a:p>
              <a:pPr>
                <a:defRPr/>
              </a:pPr>
              <a:r>
                <a:rPr lang="en-US" sz="1300" dirty="0">
                  <a:solidFill>
                    <a:prstClr val="black"/>
                  </a:solidFill>
                  <a:latin typeface="Franklin Gothic Book" panose="020B0503020102020204" pitchFamily="34" charset="0"/>
                </a:rPr>
                <a:t>The horizontal line (the x-axis) shows the percentage growth or decline of a cluster over a five-year period. </a:t>
              </a:r>
            </a:p>
            <a:p>
              <a:pPr>
                <a:defRPr/>
              </a:pPr>
              <a:endParaRPr lang="en-US" sz="1300" dirty="0">
                <a:solidFill>
                  <a:prstClr val="black"/>
                </a:solidFill>
                <a:latin typeface="Franklin Gothic Book" panose="020B0503020102020204" pitchFamily="34" charset="0"/>
              </a:endParaRPr>
            </a:p>
            <a:p>
              <a:pPr>
                <a:defRPr/>
              </a:pPr>
              <a:r>
                <a:rPr lang="en-US" sz="1300" dirty="0">
                  <a:solidFill>
                    <a:prstClr val="black"/>
                  </a:solidFill>
                  <a:latin typeface="Franklin Gothic Book" panose="020B0503020102020204" pitchFamily="34" charset="0"/>
                </a:rPr>
                <a:t>Make sure to examine the SIZE and DIRECTION of that change.  </a:t>
              </a:r>
            </a:p>
            <a:p>
              <a:pPr>
                <a:defRPr/>
              </a:pPr>
              <a:endParaRPr lang="en-US" sz="1300" dirty="0">
                <a:solidFill>
                  <a:prstClr val="black"/>
                </a:solidFill>
                <a:latin typeface="Franklin Gothic Book" panose="020B0503020102020204" pitchFamily="34" charset="0"/>
              </a:endParaRPr>
            </a:p>
            <a:p>
              <a:pPr>
                <a:defRPr/>
              </a:pPr>
              <a:r>
                <a:rPr lang="en-US" sz="1300" dirty="0">
                  <a:solidFill>
                    <a:prstClr val="black"/>
                  </a:solidFill>
                  <a:latin typeface="Franklin Gothic Book" panose="020B0503020102020204" pitchFamily="34" charset="0"/>
                </a:rPr>
                <a:t>Dramatic declines in a cluster with a an LQ of 1.2 or higher could be a difficult one to resurrect.</a:t>
              </a:r>
            </a:p>
            <a:p>
              <a:pPr>
                <a:defRPr/>
              </a:pPr>
              <a:endParaRPr lang="en-US" sz="1300" dirty="0">
                <a:solidFill>
                  <a:prstClr val="black"/>
                </a:solidFill>
                <a:latin typeface="Franklin Gothic Book" panose="020B0503020102020204" pitchFamily="34" charset="0"/>
              </a:endParaRPr>
            </a:p>
          </p:txBody>
        </p:sp>
      </p:grpSp>
      <p:grpSp>
        <p:nvGrpSpPr>
          <p:cNvPr id="3" name="Group 2"/>
          <p:cNvGrpSpPr>
            <a:grpSpLocks/>
          </p:cNvGrpSpPr>
          <p:nvPr/>
        </p:nvGrpSpPr>
        <p:grpSpPr bwMode="auto">
          <a:xfrm>
            <a:off x="6772275" y="2327275"/>
            <a:ext cx="1852613" cy="3665538"/>
            <a:chOff x="6929716" y="2458204"/>
            <a:chExt cx="1851210" cy="3664546"/>
          </a:xfrm>
        </p:grpSpPr>
        <p:sp>
          <p:nvSpPr>
            <p:cNvPr id="12" name="Up Arrow 11"/>
            <p:cNvSpPr/>
            <p:nvPr/>
          </p:nvSpPr>
          <p:spPr>
            <a:xfrm>
              <a:off x="7556304" y="2458204"/>
              <a:ext cx="618656" cy="538017"/>
            </a:xfrm>
            <a:prstGeom prst="up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79881" name="TextBox 14"/>
            <p:cNvSpPr txBox="1">
              <a:spLocks noChangeArrowheads="1"/>
            </p:cNvSpPr>
            <p:nvPr/>
          </p:nvSpPr>
          <p:spPr bwMode="auto">
            <a:xfrm>
              <a:off x="6929716" y="3014207"/>
              <a:ext cx="1851210" cy="3108543"/>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dirty="0">
                  <a:solidFill>
                    <a:srgbClr val="000000"/>
                  </a:solidFill>
                  <a:latin typeface="Franklin Gothic Book" panose="020B0503020102020204" pitchFamily="34" charset="0"/>
                </a:rPr>
                <a:t>The size of the bubble  refers to the number of people employed in that cluster.  </a:t>
              </a:r>
            </a:p>
            <a:p>
              <a:endParaRPr lang="en-US" altLang="en-US" sz="1300" dirty="0">
                <a:solidFill>
                  <a:srgbClr val="000000"/>
                </a:solidFill>
                <a:latin typeface="Franklin Gothic Book" panose="020B0503020102020204" pitchFamily="34" charset="0"/>
              </a:endParaRPr>
            </a:p>
            <a:p>
              <a:r>
                <a:rPr lang="en-US" altLang="en-US" sz="1300" dirty="0">
                  <a:solidFill>
                    <a:srgbClr val="000000"/>
                  </a:solidFill>
                  <a:latin typeface="Franklin Gothic Book" panose="020B0503020102020204" pitchFamily="34" charset="0"/>
                </a:rPr>
                <a:t>It may be worthwhile to focus on clusters that are both competitive and that employ a good number of people. </a:t>
              </a:r>
            </a:p>
            <a:p>
              <a:r>
                <a:rPr lang="en-US" altLang="en-US" sz="1300" dirty="0">
                  <a:solidFill>
                    <a:srgbClr val="000000"/>
                  </a:solidFill>
                  <a:latin typeface="Franklin Gothic Book" panose="020B0503020102020204" pitchFamily="34" charset="0"/>
                </a:rPr>
                <a:t> </a:t>
              </a:r>
            </a:p>
            <a:p>
              <a:endParaRPr lang="en-US" altLang="en-US" sz="1300" dirty="0">
                <a:solidFill>
                  <a:srgbClr val="000000"/>
                </a:solidFill>
                <a:latin typeface="Franklin Gothic Book" panose="020B0503020102020204" pitchFamily="34" charset="0"/>
              </a:endParaRPr>
            </a:p>
            <a:p>
              <a:endParaRPr lang="en-US" altLang="en-US" sz="1300" dirty="0">
                <a:solidFill>
                  <a:srgbClr val="000000"/>
                </a:solidFill>
                <a:latin typeface="Franklin Gothic Book" panose="020B0503020102020204" pitchFamily="34" charset="0"/>
              </a:endParaRPr>
            </a:p>
            <a:p>
              <a:endParaRPr lang="en-US" altLang="en-US" sz="1300" dirty="0">
                <a:solidFill>
                  <a:srgbClr val="000000"/>
                </a:solidFill>
                <a:latin typeface="Franklin Gothic Book" panose="020B0503020102020204" pitchFamily="34" charset="0"/>
              </a:endParaRPr>
            </a:p>
            <a:p>
              <a:endParaRPr lang="en-US" altLang="en-US" sz="1400" dirty="0">
                <a:solidFill>
                  <a:srgbClr val="000000"/>
                </a:solidFill>
              </a:endParaRPr>
            </a:p>
          </p:txBody>
        </p:sp>
      </p:grpSp>
      <p:sp>
        <p:nvSpPr>
          <p:cNvPr id="16"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17"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18"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19"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20"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21" name="TextBox 25"/>
          <p:cNvSpPr txBox="1">
            <a:spLocks noChangeArrowheads="1"/>
          </p:cNvSpPr>
          <p:nvPr/>
        </p:nvSpPr>
        <p:spPr bwMode="auto">
          <a:xfrm>
            <a:off x="3303588" y="6359525"/>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03</a:t>
            </a:r>
          </a:p>
        </p:txBody>
      </p:sp>
      <p:sp>
        <p:nvSpPr>
          <p:cNvPr id="22" name="Rectangle 29"/>
          <p:cNvSpPr>
            <a:spLocks noChangeArrowheads="1"/>
          </p:cNvSpPr>
          <p:nvPr/>
        </p:nvSpPr>
        <p:spPr bwMode="auto">
          <a:xfrm>
            <a:off x="5922963" y="6223000"/>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grpSp>
        <p:nvGrpSpPr>
          <p:cNvPr id="23" name="Group 22"/>
          <p:cNvGrpSpPr/>
          <p:nvPr/>
        </p:nvGrpSpPr>
        <p:grpSpPr>
          <a:xfrm>
            <a:off x="3295076" y="6164078"/>
            <a:ext cx="1229008" cy="119062"/>
            <a:chOff x="685800" y="6165890"/>
            <a:chExt cx="1229008" cy="119062"/>
          </a:xfrm>
          <a:solidFill>
            <a:srgbClr val="208B9C"/>
          </a:solidFill>
        </p:grpSpPr>
        <p:sp>
          <p:nvSpPr>
            <p:cNvPr id="2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2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txBox="1">
            <a:spLocks/>
          </p:cNvSpPr>
          <p:nvPr/>
        </p:nvSpPr>
        <p:spPr>
          <a:xfrm>
            <a:off x="661520" y="789363"/>
            <a:ext cx="7788275" cy="914400"/>
          </a:xfrm>
          <a:prstGeom prst="rect">
            <a:avLst/>
          </a:prstGeom>
        </p:spPr>
        <p:txBody>
          <a:bodyPr lIns="0" tIns="0" rIns="0" bIns="0"/>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pPr fontAlgn="auto">
              <a:lnSpc>
                <a:spcPct val="100000"/>
              </a:lnSpc>
              <a:spcAft>
                <a:spcPts val="0"/>
              </a:spcAft>
              <a:defRPr/>
            </a:pPr>
            <a:r>
              <a:rPr lang="en-US" dirty="0" smtClean="0">
                <a:solidFill>
                  <a:prstClr val="black">
                    <a:lumMod val="75000"/>
                    <a:lumOff val="25000"/>
                  </a:prstClr>
                </a:solidFill>
                <a:latin typeface="Franklin Gothic Book"/>
              </a:rPr>
              <a:t>Industry cluster bubble chart</a:t>
            </a:r>
            <a:r>
              <a:rPr lang="en-US" sz="1600" dirty="0" smtClean="0">
                <a:solidFill>
                  <a:srgbClr val="0199A1"/>
                </a:solidFill>
                <a:latin typeface="Franklin Gothic Book"/>
              </a:rPr>
              <a:t/>
            </a:r>
            <a:br>
              <a:rPr lang="en-US" sz="1600" dirty="0" smtClean="0">
                <a:solidFill>
                  <a:srgbClr val="0199A1"/>
                </a:solidFill>
                <a:latin typeface="Franklin Gothic Book"/>
              </a:rPr>
            </a:br>
            <a:r>
              <a:rPr lang="en-US" sz="1600" dirty="0" smtClean="0">
                <a:solidFill>
                  <a:srgbClr val="0199A1"/>
                </a:solidFill>
                <a:latin typeface="Franklin Gothic Book"/>
              </a:rPr>
              <a:t/>
            </a:r>
            <a:br>
              <a:rPr lang="en-US" sz="1600" dirty="0" smtClean="0">
                <a:solidFill>
                  <a:srgbClr val="0199A1"/>
                </a:solidFill>
                <a:latin typeface="Franklin Gothic Book"/>
              </a:rPr>
            </a:br>
            <a:r>
              <a:rPr lang="en-US" sz="1600" dirty="0" smtClean="0">
                <a:solidFill>
                  <a:sysClr val="windowText" lastClr="000000">
                    <a:lumMod val="50000"/>
                    <a:lumOff val="50000"/>
                  </a:sysClr>
                </a:solidFill>
                <a:latin typeface="Franklin Gothic Book"/>
              </a:rPr>
              <a:t/>
            </a:r>
            <a:br>
              <a:rPr lang="en-US" sz="1600" dirty="0" smtClean="0">
                <a:solidFill>
                  <a:sysClr val="windowText" lastClr="000000">
                    <a:lumMod val="50000"/>
                    <a:lumOff val="50000"/>
                  </a:sysClr>
                </a:solidFill>
                <a:latin typeface="Franklin Gothic Book"/>
              </a:rPr>
            </a:br>
            <a:r>
              <a:rPr lang="en-US" sz="1600" dirty="0" smtClean="0">
                <a:solidFill>
                  <a:sysClr val="windowText" lastClr="000000">
                    <a:lumMod val="50000"/>
                    <a:lumOff val="50000"/>
                  </a:sysClr>
                </a:solidFill>
                <a:latin typeface="Franklin Gothic Book"/>
              </a:rPr>
              <a:t/>
            </a:r>
            <a:br>
              <a:rPr lang="en-US" sz="1600" dirty="0" smtClean="0">
                <a:solidFill>
                  <a:sysClr val="windowText" lastClr="000000">
                    <a:lumMod val="50000"/>
                    <a:lumOff val="50000"/>
                  </a:sysClr>
                </a:solidFill>
                <a:latin typeface="Franklin Gothic Book"/>
              </a:rPr>
            </a:br>
            <a:endParaRPr lang="en-US" dirty="0">
              <a:solidFill>
                <a:sysClr val="windowText" lastClr="000000">
                  <a:lumMod val="50000"/>
                  <a:lumOff val="50000"/>
                </a:sysClr>
              </a:solidFill>
              <a:latin typeface="Franklin Gothic Book"/>
            </a:endParaRPr>
          </a:p>
        </p:txBody>
      </p:sp>
      <p:sp>
        <p:nvSpPr>
          <p:cNvPr id="81922" name="Text Placeholder 9"/>
          <p:cNvSpPr>
            <a:spLocks noGrp="1"/>
          </p:cNvSpPr>
          <p:nvPr>
            <p:ph type="body" idx="28"/>
          </p:nvPr>
        </p:nvSpPr>
        <p:spPr>
          <a:xfrm>
            <a:off x="685800" y="614363"/>
            <a:ext cx="7772400" cy="452437"/>
          </a:xfrm>
        </p:spPr>
        <p:txBody>
          <a:bodyPr lIns="0" tIns="0" rIns="0" bIns="0"/>
          <a:lstStyle/>
          <a:p>
            <a:pPr eaLnBrk="1" hangingPunct="1">
              <a:spcBef>
                <a:spcPct val="0"/>
              </a:spcBef>
              <a:spcAft>
                <a:spcPct val="0"/>
              </a:spcAft>
            </a:pPr>
            <a:r>
              <a:rPr lang="en-US" altLang="en-US" dirty="0" smtClean="0">
                <a:solidFill>
                  <a:srgbClr val="208B9C"/>
                </a:solidFill>
              </a:rPr>
              <a:t>Industry and occupation</a:t>
            </a:r>
          </a:p>
        </p:txBody>
      </p:sp>
      <p:sp>
        <p:nvSpPr>
          <p:cNvPr id="81934" name="TextBox 21"/>
          <p:cNvSpPr txBox="1">
            <a:spLocks noChangeArrowheads="1"/>
          </p:cNvSpPr>
          <p:nvPr/>
        </p:nvSpPr>
        <p:spPr bwMode="auto">
          <a:xfrm>
            <a:off x="765175" y="5919788"/>
            <a:ext cx="76295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900" dirty="0">
                <a:solidFill>
                  <a:srgbClr val="000000"/>
                </a:solidFill>
                <a:latin typeface="Franklin Gothic Book" panose="020B0503020102020204" pitchFamily="34" charset="0"/>
              </a:rPr>
              <a:t>Note: Label includes cluster name, </a:t>
            </a:r>
            <a:r>
              <a:rPr lang="en-US" altLang="en-US" sz="900" dirty="0">
                <a:solidFill>
                  <a:srgbClr val="FF0000"/>
                </a:solidFill>
                <a:latin typeface="Franklin Gothic Book" panose="020B0503020102020204" pitchFamily="34" charset="0"/>
              </a:rPr>
              <a:t>LQ in </a:t>
            </a:r>
            <a:r>
              <a:rPr lang="en-US" altLang="en-US" sz="900" dirty="0" smtClean="0">
                <a:solidFill>
                  <a:srgbClr val="FF0000"/>
                </a:solidFill>
                <a:latin typeface="Franklin Gothic Book" panose="020B0503020102020204" pitchFamily="34" charset="0"/>
              </a:rPr>
              <a:t>2015</a:t>
            </a:r>
            <a:r>
              <a:rPr lang="en-US" altLang="en-US" sz="900" dirty="0" smtClean="0">
                <a:solidFill>
                  <a:srgbClr val="000000"/>
                </a:solidFill>
                <a:latin typeface="Franklin Gothic Book" panose="020B0503020102020204" pitchFamily="34" charset="0"/>
              </a:rPr>
              <a:t>, </a:t>
            </a:r>
            <a:r>
              <a:rPr lang="en-US" altLang="en-US" sz="900" dirty="0">
                <a:solidFill>
                  <a:srgbClr val="000000"/>
                </a:solidFill>
                <a:latin typeface="Franklin Gothic Book" panose="020B0503020102020204" pitchFamily="34" charset="0"/>
              </a:rPr>
              <a:t>and Employment in </a:t>
            </a:r>
            <a:r>
              <a:rPr lang="en-US" altLang="en-US" sz="900" dirty="0" smtClean="0">
                <a:solidFill>
                  <a:srgbClr val="000000"/>
                </a:solidFill>
                <a:latin typeface="Franklin Gothic Book" panose="020B0503020102020204" pitchFamily="34" charset="0"/>
              </a:rPr>
              <a:t>2015</a:t>
            </a:r>
            <a:r>
              <a:rPr lang="en-US" altLang="en-US" sz="900" dirty="0">
                <a:solidFill>
                  <a:srgbClr val="000000"/>
                </a:solidFill>
                <a:latin typeface="Franklin Gothic Book" panose="020B0503020102020204" pitchFamily="34" charset="0"/>
              </a:rPr>
              <a:t>.</a:t>
            </a:r>
            <a:endParaRPr lang="en-US" sz="900" dirty="0">
              <a:solidFill>
                <a:srgbClr val="000000"/>
              </a:solidFill>
              <a:latin typeface="Franklin Gothic Book" panose="020B0503020102020204" pitchFamily="34" charset="0"/>
            </a:endParaRPr>
          </a:p>
        </p:txBody>
      </p:sp>
      <p:sp>
        <p:nvSpPr>
          <p:cNvPr id="22" name="Text Placeholder 5"/>
          <p:cNvSpPr txBox="1">
            <a:spLocks/>
          </p:cNvSpPr>
          <p:nvPr/>
        </p:nvSpPr>
        <p:spPr bwMode="auto">
          <a:xfrm>
            <a:off x="3224213" y="656272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EMSI Class of Worker </a:t>
            </a:r>
            <a:r>
              <a:rPr lang="en-US" altLang="en-US" sz="800" dirty="0" smtClean="0">
                <a:solidFill>
                  <a:schemeClr val="tx1"/>
                </a:solidFill>
              </a:rPr>
              <a:t>2016.4 </a:t>
            </a:r>
            <a:r>
              <a:rPr lang="en-US" altLang="en-US" sz="800" dirty="0">
                <a:solidFill>
                  <a:schemeClr val="tx1"/>
                </a:solidFill>
              </a:rPr>
              <a:t>(QCEW, non-QCEW, self-employed and extended proprietors)</a:t>
            </a:r>
          </a:p>
        </p:txBody>
      </p:sp>
      <p:sp>
        <p:nvSpPr>
          <p:cNvPr id="23"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24"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26"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27"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28"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31" name="TextBox 25"/>
          <p:cNvSpPr txBox="1">
            <a:spLocks noChangeArrowheads="1"/>
          </p:cNvSpPr>
          <p:nvPr/>
        </p:nvSpPr>
        <p:spPr bwMode="auto">
          <a:xfrm>
            <a:off x="3303588" y="6359525"/>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03</a:t>
            </a:r>
          </a:p>
        </p:txBody>
      </p:sp>
      <p:sp>
        <p:nvSpPr>
          <p:cNvPr id="32" name="Rectangle 29"/>
          <p:cNvSpPr>
            <a:spLocks noChangeArrowheads="1"/>
          </p:cNvSpPr>
          <p:nvPr/>
        </p:nvSpPr>
        <p:spPr bwMode="auto">
          <a:xfrm>
            <a:off x="5922963" y="6223000"/>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grpSp>
        <p:nvGrpSpPr>
          <p:cNvPr id="33" name="Group 32"/>
          <p:cNvGrpSpPr/>
          <p:nvPr/>
        </p:nvGrpSpPr>
        <p:grpSpPr>
          <a:xfrm>
            <a:off x="3295076" y="6164078"/>
            <a:ext cx="1229008" cy="119062"/>
            <a:chOff x="685800" y="6165890"/>
            <a:chExt cx="1229008" cy="119062"/>
          </a:xfrm>
          <a:solidFill>
            <a:srgbClr val="208B9C"/>
          </a:solidFill>
        </p:grpSpPr>
        <p:sp>
          <p:nvSpPr>
            <p:cNvPr id="35"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36"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grpSp>
        <p:nvGrpSpPr>
          <p:cNvPr id="25" name="Group 24"/>
          <p:cNvGrpSpPr/>
          <p:nvPr/>
        </p:nvGrpSpPr>
        <p:grpSpPr>
          <a:xfrm>
            <a:off x="837640" y="1534085"/>
            <a:ext cx="7645400" cy="3961840"/>
            <a:chOff x="828675" y="1534085"/>
            <a:chExt cx="7645400" cy="3961840"/>
          </a:xfrm>
        </p:grpSpPr>
        <p:sp>
          <p:nvSpPr>
            <p:cNvPr id="29" name="TextBox 1"/>
            <p:cNvSpPr txBox="1"/>
            <p:nvPr/>
          </p:nvSpPr>
          <p:spPr>
            <a:xfrm>
              <a:off x="828675" y="5214938"/>
              <a:ext cx="1220788" cy="280987"/>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a:pPr>
              <a:r>
                <a:rPr lang="en-US" sz="1400" b="1" dirty="0">
                  <a:solidFill>
                    <a:prstClr val="black">
                      <a:lumMod val="75000"/>
                      <a:lumOff val="25000"/>
                    </a:prstClr>
                  </a:solidFill>
                </a:rPr>
                <a:t>Transforming</a:t>
              </a:r>
            </a:p>
          </p:txBody>
        </p:sp>
        <p:sp>
          <p:nvSpPr>
            <p:cNvPr id="30" name="TextBox 1"/>
            <p:cNvSpPr txBox="1"/>
            <p:nvPr/>
          </p:nvSpPr>
          <p:spPr>
            <a:xfrm>
              <a:off x="7353300" y="5276850"/>
              <a:ext cx="1120775" cy="219075"/>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a:pPr>
              <a:r>
                <a:rPr lang="en-US" sz="1400" b="1" dirty="0">
                  <a:solidFill>
                    <a:prstClr val="black">
                      <a:lumMod val="75000"/>
                      <a:lumOff val="25000"/>
                    </a:prstClr>
                  </a:solidFill>
                </a:rPr>
                <a:t>Emerging</a:t>
              </a:r>
            </a:p>
          </p:txBody>
        </p:sp>
        <p:sp>
          <p:nvSpPr>
            <p:cNvPr id="34" name="TextBox 1"/>
            <p:cNvSpPr txBox="1"/>
            <p:nvPr/>
          </p:nvSpPr>
          <p:spPr>
            <a:xfrm>
              <a:off x="828675" y="1534085"/>
              <a:ext cx="1122363" cy="219075"/>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a:pPr>
              <a:r>
                <a:rPr lang="en-US" sz="1400" b="1" dirty="0">
                  <a:solidFill>
                    <a:prstClr val="black">
                      <a:lumMod val="75000"/>
                      <a:lumOff val="25000"/>
                    </a:prstClr>
                  </a:solidFill>
                </a:rPr>
                <a:t>Mature</a:t>
              </a:r>
            </a:p>
          </p:txBody>
        </p:sp>
        <p:sp>
          <p:nvSpPr>
            <p:cNvPr id="37" name="TextBox 1"/>
            <p:cNvSpPr txBox="1"/>
            <p:nvPr/>
          </p:nvSpPr>
          <p:spPr>
            <a:xfrm>
              <a:off x="7351713" y="1535673"/>
              <a:ext cx="1120775" cy="219075"/>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a:pPr>
              <a:r>
                <a:rPr lang="en-US" sz="1400" b="1" dirty="0">
                  <a:solidFill>
                    <a:prstClr val="black">
                      <a:lumMod val="75000"/>
                      <a:lumOff val="25000"/>
                    </a:prstClr>
                  </a:solidFill>
                </a:rPr>
                <a:t>Star</a:t>
              </a:r>
            </a:p>
          </p:txBody>
        </p:sp>
      </p:grpSp>
      <p:graphicFrame>
        <p:nvGraphicFramePr>
          <p:cNvPr id="40" name="Chart 39"/>
          <p:cNvGraphicFramePr>
            <a:graphicFrameLocks/>
          </p:cNvGraphicFramePr>
          <p:nvPr>
            <p:extLst>
              <p:ext uri="{D42A27DB-BD31-4B8C-83A1-F6EECF244321}">
                <p14:modId xmlns:p14="http://schemas.microsoft.com/office/powerpoint/2010/main" val="4226711823"/>
              </p:ext>
            </p:extLst>
          </p:nvPr>
        </p:nvGraphicFramePr>
        <p:xfrm>
          <a:off x="470208" y="1383894"/>
          <a:ext cx="8252452" cy="4466979"/>
        </p:xfrm>
        <a:graphic>
          <a:graphicData uri="http://schemas.openxmlformats.org/drawingml/2006/chart">
            <c:chart xmlns:c="http://schemas.openxmlformats.org/drawingml/2006/chart" xmlns:r="http://schemas.openxmlformats.org/officeDocument/2006/relationships" r:id="rId3"/>
          </a:graphicData>
        </a:graphic>
      </p:graphicFrame>
      <p:cxnSp>
        <p:nvCxnSpPr>
          <p:cNvPr id="41" name="Straight Connector 40"/>
          <p:cNvCxnSpPr/>
          <p:nvPr/>
        </p:nvCxnSpPr>
        <p:spPr>
          <a:xfrm flipH="1">
            <a:off x="2301240" y="4745254"/>
            <a:ext cx="452597" cy="0"/>
          </a:xfrm>
          <a:prstGeom prst="line">
            <a:avLst/>
          </a:prstGeom>
          <a:ln w="6350">
            <a:solidFill>
              <a:sysClr val="windowText" lastClr="00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029825" y="4827732"/>
            <a:ext cx="0" cy="163368"/>
          </a:xfrm>
          <a:prstGeom prst="line">
            <a:avLst/>
          </a:prstGeom>
          <a:ln w="6350">
            <a:solidFill>
              <a:sysClr val="windowText" lastClr="00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845675" y="4827732"/>
            <a:ext cx="0" cy="303068"/>
          </a:xfrm>
          <a:prstGeom prst="line">
            <a:avLst/>
          </a:prstGeom>
          <a:ln w="6350">
            <a:solidFill>
              <a:sysClr val="windowText" lastClr="0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93225" y="3617383"/>
            <a:ext cx="0" cy="903817"/>
          </a:xfrm>
          <a:prstGeom prst="line">
            <a:avLst/>
          </a:prstGeom>
          <a:ln w="6350">
            <a:solidFill>
              <a:sysClr val="windowText" lastClr="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609600" y="350838"/>
            <a:ext cx="8229600" cy="1143000"/>
          </a:xfrm>
        </p:spPr>
        <p:txBody>
          <a:bodyPr/>
          <a:lstStyle/>
          <a:p>
            <a:pPr algn="l"/>
            <a:r>
              <a:rPr lang="en-US" altLang="en-US" sz="3600" dirty="0" smtClean="0">
                <a:solidFill>
                  <a:srgbClr val="208B9C"/>
                </a:solidFill>
                <a:latin typeface="Franklin Gothic Medium" panose="020B0603020102020204" pitchFamily="34" charset="0"/>
              </a:rPr>
              <a:t>The Manufacturing Super-Cluster</a:t>
            </a:r>
          </a:p>
        </p:txBody>
      </p:sp>
      <p:sp>
        <p:nvSpPr>
          <p:cNvPr id="83971" name="Content Placeholder 2"/>
          <p:cNvSpPr>
            <a:spLocks noGrp="1"/>
          </p:cNvSpPr>
          <p:nvPr>
            <p:ph idx="1"/>
          </p:nvPr>
        </p:nvSpPr>
        <p:spPr>
          <a:xfrm>
            <a:off x="457200" y="1592263"/>
            <a:ext cx="8229600" cy="4525962"/>
          </a:xfrm>
        </p:spPr>
        <p:txBody>
          <a:bodyPr/>
          <a:lstStyle/>
          <a:p>
            <a:pPr marL="0" indent="0">
              <a:buFont typeface="Arial" panose="020B0604020202020204" pitchFamily="34" charset="0"/>
              <a:buNone/>
            </a:pPr>
            <a:r>
              <a:rPr lang="en-US" altLang="en-US" sz="1800" dirty="0" smtClean="0">
                <a:latin typeface="Franklin Gothic Book" panose="020B0503020102020204" pitchFamily="34" charset="0"/>
              </a:rPr>
              <a:t>Please note that this is not a cluster that a SET region should select.  Rather, focus on the manufacturing sub-clusters that are important to that super-cluster. </a:t>
            </a:r>
          </a:p>
        </p:txBody>
      </p:sp>
      <p:graphicFrame>
        <p:nvGraphicFramePr>
          <p:cNvPr id="4" name="Diagram 3"/>
          <p:cNvGraphicFramePr/>
          <p:nvPr/>
        </p:nvGraphicFramePr>
        <p:xfrm>
          <a:off x="457198" y="2411041"/>
          <a:ext cx="790687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Text Placeholder 9"/>
          <p:cNvSpPr>
            <a:spLocks noGrp="1"/>
          </p:cNvSpPr>
          <p:nvPr>
            <p:ph type="body" idx="28"/>
          </p:nvPr>
        </p:nvSpPr>
        <p:spPr>
          <a:xfrm>
            <a:off x="694205" y="609600"/>
            <a:ext cx="7772400" cy="452438"/>
          </a:xfrm>
        </p:spPr>
        <p:txBody>
          <a:bodyPr lIns="0" tIns="0" rIns="0" bIns="0"/>
          <a:lstStyle/>
          <a:p>
            <a:pPr eaLnBrk="1" hangingPunct="1">
              <a:spcBef>
                <a:spcPct val="0"/>
              </a:spcBef>
              <a:spcAft>
                <a:spcPct val="0"/>
              </a:spcAft>
            </a:pPr>
            <a:r>
              <a:rPr lang="en-US" altLang="en-US" dirty="0" smtClean="0">
                <a:solidFill>
                  <a:srgbClr val="208B9C"/>
                </a:solidFill>
              </a:rPr>
              <a:t>Industry and occupation</a:t>
            </a:r>
          </a:p>
        </p:txBody>
      </p:sp>
      <p:sp>
        <p:nvSpPr>
          <p:cNvPr id="85002" name="Title 1"/>
          <p:cNvSpPr txBox="1">
            <a:spLocks/>
          </p:cNvSpPr>
          <p:nvPr/>
        </p:nvSpPr>
        <p:spPr bwMode="auto">
          <a:xfrm>
            <a:off x="666283" y="832318"/>
            <a:ext cx="77882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3200" dirty="0">
                <a:solidFill>
                  <a:srgbClr val="404040"/>
                </a:solidFill>
                <a:latin typeface="Franklin Gothic Book" panose="020B0503020102020204" pitchFamily="34" charset="0"/>
              </a:rPr>
              <a:t>Manufacturing sub-cluster bubble chart</a:t>
            </a:r>
            <a:endParaRPr lang="en-US" altLang="en-US" sz="3200" dirty="0">
              <a:solidFill>
                <a:srgbClr val="7F7F7F"/>
              </a:solidFill>
              <a:latin typeface="Franklin Gothic Book" panose="020B0503020102020204" pitchFamily="34" charset="0"/>
            </a:endParaRPr>
          </a:p>
        </p:txBody>
      </p:sp>
      <p:grpSp>
        <p:nvGrpSpPr>
          <p:cNvPr id="3" name="Group 2"/>
          <p:cNvGrpSpPr/>
          <p:nvPr/>
        </p:nvGrpSpPr>
        <p:grpSpPr>
          <a:xfrm>
            <a:off x="828675" y="1534085"/>
            <a:ext cx="7645400" cy="3961840"/>
            <a:chOff x="828675" y="1534085"/>
            <a:chExt cx="7645400" cy="3961840"/>
          </a:xfrm>
        </p:grpSpPr>
        <p:sp>
          <p:nvSpPr>
            <p:cNvPr id="37" name="TextBox 1"/>
            <p:cNvSpPr txBox="1"/>
            <p:nvPr/>
          </p:nvSpPr>
          <p:spPr>
            <a:xfrm>
              <a:off x="828675" y="5214938"/>
              <a:ext cx="1220788" cy="280987"/>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fontAlgn="auto" hangingPunct="1">
                <a:spcBef>
                  <a:spcPts val="0"/>
                </a:spcBef>
                <a:spcAft>
                  <a:spcPts val="0"/>
                </a:spcAft>
                <a:defRPr/>
              </a:pPr>
              <a:r>
                <a:rPr lang="en-US" sz="1400" b="1" dirty="0">
                  <a:solidFill>
                    <a:prstClr val="black">
                      <a:lumMod val="75000"/>
                      <a:lumOff val="25000"/>
                    </a:prstClr>
                  </a:solidFill>
                </a:rPr>
                <a:t>Transforming</a:t>
              </a:r>
            </a:p>
          </p:txBody>
        </p:sp>
        <p:sp>
          <p:nvSpPr>
            <p:cNvPr id="38" name="TextBox 1"/>
            <p:cNvSpPr txBox="1"/>
            <p:nvPr/>
          </p:nvSpPr>
          <p:spPr>
            <a:xfrm>
              <a:off x="7353300" y="5276850"/>
              <a:ext cx="1120775" cy="219075"/>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a:pPr>
              <a:r>
                <a:rPr lang="en-US" sz="1400" b="1" dirty="0">
                  <a:solidFill>
                    <a:prstClr val="black">
                      <a:lumMod val="75000"/>
                      <a:lumOff val="25000"/>
                    </a:prstClr>
                  </a:solidFill>
                </a:rPr>
                <a:t>Emerging</a:t>
              </a:r>
            </a:p>
          </p:txBody>
        </p:sp>
        <p:sp>
          <p:nvSpPr>
            <p:cNvPr id="35" name="TextBox 1"/>
            <p:cNvSpPr txBox="1"/>
            <p:nvPr/>
          </p:nvSpPr>
          <p:spPr>
            <a:xfrm>
              <a:off x="828675" y="1534085"/>
              <a:ext cx="1122363" cy="219075"/>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a:pPr>
              <a:r>
                <a:rPr lang="en-US" sz="1400" b="1" dirty="0">
                  <a:solidFill>
                    <a:prstClr val="black">
                      <a:lumMod val="75000"/>
                      <a:lumOff val="25000"/>
                    </a:prstClr>
                  </a:solidFill>
                </a:rPr>
                <a:t>Mature</a:t>
              </a:r>
            </a:p>
          </p:txBody>
        </p:sp>
        <p:sp>
          <p:nvSpPr>
            <p:cNvPr id="36" name="TextBox 1"/>
            <p:cNvSpPr txBox="1"/>
            <p:nvPr/>
          </p:nvSpPr>
          <p:spPr>
            <a:xfrm>
              <a:off x="7351713" y="1535673"/>
              <a:ext cx="1120775" cy="219075"/>
            </a:xfrm>
            <a:prstGeom prst="rect">
              <a:avLst/>
            </a:prstGeom>
            <a:solidFill>
              <a:schemeClr val="bg1">
                <a:lumMod val="85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eaLnBrk="1" fontAlgn="auto" hangingPunct="1">
                <a:spcBef>
                  <a:spcPts val="0"/>
                </a:spcBef>
                <a:spcAft>
                  <a:spcPts val="0"/>
                </a:spcAft>
                <a:defRPr/>
              </a:pPr>
              <a:r>
                <a:rPr lang="en-US" sz="1400" b="1" dirty="0">
                  <a:solidFill>
                    <a:prstClr val="black">
                      <a:lumMod val="75000"/>
                      <a:lumOff val="25000"/>
                    </a:prstClr>
                  </a:solidFill>
                </a:rPr>
                <a:t>Star</a:t>
              </a:r>
            </a:p>
          </p:txBody>
        </p:sp>
      </p:grpSp>
      <p:sp>
        <p:nvSpPr>
          <p:cNvPr id="85011" name="TextBox 21"/>
          <p:cNvSpPr txBox="1">
            <a:spLocks noChangeArrowheads="1"/>
          </p:cNvSpPr>
          <p:nvPr/>
        </p:nvSpPr>
        <p:spPr bwMode="auto">
          <a:xfrm>
            <a:off x="769938" y="5950608"/>
            <a:ext cx="784702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900" dirty="0">
                <a:solidFill>
                  <a:srgbClr val="000000"/>
                </a:solidFill>
                <a:latin typeface="Franklin Gothic Book" panose="020B0503020102020204" pitchFamily="34" charset="0"/>
              </a:rPr>
              <a:t>Note: Label includes cluster name, </a:t>
            </a:r>
            <a:r>
              <a:rPr lang="en-US" altLang="en-US" sz="900" dirty="0">
                <a:solidFill>
                  <a:srgbClr val="FF0000"/>
                </a:solidFill>
                <a:latin typeface="Franklin Gothic Book" panose="020B0503020102020204" pitchFamily="34" charset="0"/>
              </a:rPr>
              <a:t>LQ in </a:t>
            </a:r>
            <a:r>
              <a:rPr lang="en-US" altLang="en-US" sz="900" dirty="0" smtClean="0">
                <a:solidFill>
                  <a:srgbClr val="FF0000"/>
                </a:solidFill>
                <a:latin typeface="Franklin Gothic Book" panose="020B0503020102020204" pitchFamily="34" charset="0"/>
              </a:rPr>
              <a:t>2015</a:t>
            </a:r>
            <a:r>
              <a:rPr lang="en-US" altLang="en-US" sz="900" dirty="0" smtClean="0">
                <a:solidFill>
                  <a:srgbClr val="000000"/>
                </a:solidFill>
                <a:latin typeface="Franklin Gothic Book" panose="020B0503020102020204" pitchFamily="34" charset="0"/>
              </a:rPr>
              <a:t>, </a:t>
            </a:r>
            <a:r>
              <a:rPr lang="en-US" altLang="en-US" sz="900" dirty="0">
                <a:solidFill>
                  <a:srgbClr val="000000"/>
                </a:solidFill>
                <a:latin typeface="Franklin Gothic Book" panose="020B0503020102020204" pitchFamily="34" charset="0"/>
              </a:rPr>
              <a:t>and Employment in 2015; </a:t>
            </a:r>
            <a:r>
              <a:rPr lang="en-US" altLang="en-US" sz="900" dirty="0" smtClean="0">
                <a:solidFill>
                  <a:srgbClr val="000000"/>
                </a:solidFill>
                <a:latin typeface="Franklin Gothic Book" panose="020B0503020102020204" pitchFamily="34" charset="0"/>
              </a:rPr>
              <a:t>Very few </a:t>
            </a:r>
            <a:r>
              <a:rPr lang="en-US" altLang="en-US" sz="900" dirty="0">
                <a:solidFill>
                  <a:srgbClr val="000000"/>
                </a:solidFill>
                <a:latin typeface="Franklin Gothic Book" panose="020B0503020102020204" pitchFamily="34" charset="0"/>
              </a:rPr>
              <a:t>regional jobs in Electrical Equipment, Appliance &amp; Component </a:t>
            </a:r>
            <a:r>
              <a:rPr lang="en-US" altLang="en-US" sz="900" dirty="0" smtClean="0">
                <a:solidFill>
                  <a:srgbClr val="000000"/>
                </a:solidFill>
                <a:latin typeface="Franklin Gothic Book" panose="020B0503020102020204" pitchFamily="34" charset="0"/>
              </a:rPr>
              <a:t>Mfg</a:t>
            </a:r>
            <a:r>
              <a:rPr lang="en-US" altLang="en-US" sz="900" dirty="0">
                <a:solidFill>
                  <a:srgbClr val="000000"/>
                </a:solidFill>
                <a:latin typeface="Franklin Gothic Book" panose="020B0503020102020204" pitchFamily="34" charset="0"/>
              </a:rPr>
              <a:t>.</a:t>
            </a:r>
            <a:r>
              <a:rPr lang="en-US" altLang="en-US" sz="900" dirty="0" smtClean="0">
                <a:solidFill>
                  <a:srgbClr val="000000"/>
                </a:solidFill>
                <a:latin typeface="Franklin Gothic Book" panose="020B0503020102020204" pitchFamily="34" charset="0"/>
              </a:rPr>
              <a:t> </a:t>
            </a:r>
            <a:r>
              <a:rPr lang="en-US" altLang="en-US" sz="900" dirty="0">
                <a:solidFill>
                  <a:srgbClr val="000000"/>
                </a:solidFill>
                <a:latin typeface="Franklin Gothic Book" panose="020B0503020102020204" pitchFamily="34" charset="0"/>
              </a:rPr>
              <a:t>Cluster</a:t>
            </a:r>
            <a:r>
              <a:rPr lang="en-US" altLang="en-US" sz="900" dirty="0" smtClean="0">
                <a:solidFill>
                  <a:srgbClr val="000000"/>
                </a:solidFill>
                <a:latin typeface="Franklin Gothic Book" panose="020B0503020102020204" pitchFamily="34" charset="0"/>
              </a:rPr>
              <a:t>.</a:t>
            </a:r>
            <a:endParaRPr lang="en-US" sz="900" dirty="0">
              <a:solidFill>
                <a:srgbClr val="000000"/>
              </a:solidFill>
              <a:latin typeface="Franklin Gothic Book" panose="020B0503020102020204" pitchFamily="34" charset="0"/>
            </a:endParaRPr>
          </a:p>
        </p:txBody>
      </p:sp>
      <p:sp>
        <p:nvSpPr>
          <p:cNvPr id="28" name="Text Placeholder 5"/>
          <p:cNvSpPr txBox="1">
            <a:spLocks/>
          </p:cNvSpPr>
          <p:nvPr/>
        </p:nvSpPr>
        <p:spPr bwMode="auto">
          <a:xfrm>
            <a:off x="3224213" y="656272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EMSI Class of Worker </a:t>
            </a:r>
            <a:r>
              <a:rPr lang="en-US" altLang="en-US" sz="800" dirty="0" smtClean="0">
                <a:solidFill>
                  <a:schemeClr val="tx1"/>
                </a:solidFill>
              </a:rPr>
              <a:t>2016.4 </a:t>
            </a:r>
            <a:r>
              <a:rPr lang="en-US" altLang="en-US" sz="800" dirty="0">
                <a:solidFill>
                  <a:schemeClr val="tx1"/>
                </a:solidFill>
              </a:rPr>
              <a:t>(QCEW, non-QCEW, self-employed and extended proprietors)</a:t>
            </a:r>
          </a:p>
        </p:txBody>
      </p:sp>
      <p:sp>
        <p:nvSpPr>
          <p:cNvPr id="31"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32"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33"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34"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39"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40" name="TextBox 25"/>
          <p:cNvSpPr txBox="1">
            <a:spLocks noChangeArrowheads="1"/>
          </p:cNvSpPr>
          <p:nvPr/>
        </p:nvSpPr>
        <p:spPr bwMode="auto">
          <a:xfrm>
            <a:off x="3303588" y="6359525"/>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03</a:t>
            </a:r>
          </a:p>
        </p:txBody>
      </p:sp>
      <p:sp>
        <p:nvSpPr>
          <p:cNvPr id="41" name="Rectangle 29"/>
          <p:cNvSpPr>
            <a:spLocks noChangeArrowheads="1"/>
          </p:cNvSpPr>
          <p:nvPr/>
        </p:nvSpPr>
        <p:spPr bwMode="auto">
          <a:xfrm>
            <a:off x="5922963" y="6223000"/>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grpSp>
        <p:nvGrpSpPr>
          <p:cNvPr id="42" name="Group 41"/>
          <p:cNvGrpSpPr/>
          <p:nvPr/>
        </p:nvGrpSpPr>
        <p:grpSpPr>
          <a:xfrm>
            <a:off x="3295076" y="6164078"/>
            <a:ext cx="1229008" cy="119062"/>
            <a:chOff x="685800" y="6165890"/>
            <a:chExt cx="1229008" cy="119062"/>
          </a:xfrm>
          <a:solidFill>
            <a:srgbClr val="208B9C"/>
          </a:solidFill>
        </p:grpSpPr>
        <p:sp>
          <p:nvSpPr>
            <p:cNvPr id="43"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44"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graphicFrame>
        <p:nvGraphicFramePr>
          <p:cNvPr id="22" name="Chart 21"/>
          <p:cNvGraphicFramePr>
            <a:graphicFrameLocks/>
          </p:cNvGraphicFramePr>
          <p:nvPr>
            <p:extLst>
              <p:ext uri="{D42A27DB-BD31-4B8C-83A1-F6EECF244321}">
                <p14:modId xmlns:p14="http://schemas.microsoft.com/office/powerpoint/2010/main" val="2839314900"/>
              </p:ext>
            </p:extLst>
          </p:nvPr>
        </p:nvGraphicFramePr>
        <p:xfrm>
          <a:off x="473171" y="1376403"/>
          <a:ext cx="8249488" cy="447250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Placeholder 29"/>
          <p:cNvSpPr>
            <a:spLocks noGrp="1"/>
          </p:cNvSpPr>
          <p:nvPr>
            <p:ph type="body" sz="half" idx="2"/>
          </p:nvPr>
        </p:nvSpPr>
        <p:spPr>
          <a:xfrm>
            <a:off x="1617663" y="2971800"/>
            <a:ext cx="2725737" cy="914400"/>
          </a:xfrm>
        </p:spPr>
        <p:txBody>
          <a:bodyPr lIns="0" tIns="0" rIns="0" bIns="0"/>
          <a:lstStyle/>
          <a:p>
            <a:pPr eaLnBrk="1" hangingPunct="1"/>
            <a:r>
              <a:rPr lang="en-US" altLang="en-US" sz="2000" dirty="0" smtClean="0">
                <a:solidFill>
                  <a:schemeClr val="tx1"/>
                </a:solidFill>
                <a:latin typeface="Franklin Gothic Book" panose="020B0503020102020204" pitchFamily="34" charset="0"/>
              </a:rPr>
              <a:t>Overview</a:t>
            </a:r>
          </a:p>
          <a:p>
            <a:pPr eaLnBrk="1" hangingPunct="1"/>
            <a:endParaRPr lang="en-US" altLang="en-US" dirty="0" smtClean="0">
              <a:solidFill>
                <a:schemeClr val="tx1"/>
              </a:solidFill>
              <a:latin typeface="Franklin Gothic Book" panose="020B0503020102020204" pitchFamily="34" charset="0"/>
            </a:endParaRPr>
          </a:p>
        </p:txBody>
      </p:sp>
      <p:sp>
        <p:nvSpPr>
          <p:cNvPr id="53251" name="Text Placeholder 30"/>
          <p:cNvSpPr>
            <a:spLocks noGrp="1"/>
          </p:cNvSpPr>
          <p:nvPr>
            <p:ph type="body" sz="quarter" idx="11"/>
          </p:nvPr>
        </p:nvSpPr>
        <p:spPr>
          <a:xfrm>
            <a:off x="685800" y="2947988"/>
            <a:ext cx="931863" cy="938212"/>
          </a:xfrm>
        </p:spPr>
        <p:txBody>
          <a:bodyPr lIns="0" tIns="0" rIns="0" bIns="0"/>
          <a:lstStyle/>
          <a:p>
            <a:pPr eaLnBrk="1" hangingPunct="1">
              <a:spcBef>
                <a:spcPct val="0"/>
              </a:spcBef>
              <a:spcAft>
                <a:spcPct val="0"/>
              </a:spcAft>
            </a:pPr>
            <a:r>
              <a:rPr lang="en-US" altLang="en-US" dirty="0" smtClean="0">
                <a:solidFill>
                  <a:srgbClr val="208B9C"/>
                </a:solidFill>
              </a:rPr>
              <a:t>01</a:t>
            </a:r>
          </a:p>
        </p:txBody>
      </p:sp>
      <p:sp>
        <p:nvSpPr>
          <p:cNvPr id="53252" name="Text Placeholder 45"/>
          <p:cNvSpPr>
            <a:spLocks noGrp="1"/>
          </p:cNvSpPr>
          <p:nvPr>
            <p:ph type="body" sz="quarter" idx="30"/>
          </p:nvPr>
        </p:nvSpPr>
        <p:spPr>
          <a:xfrm>
            <a:off x="685800" y="4110038"/>
            <a:ext cx="931863" cy="938212"/>
          </a:xfrm>
        </p:spPr>
        <p:txBody>
          <a:bodyPr lIns="0" tIns="0" rIns="0" bIns="0"/>
          <a:lstStyle/>
          <a:p>
            <a:pPr eaLnBrk="1" hangingPunct="1">
              <a:spcBef>
                <a:spcPct val="0"/>
              </a:spcBef>
              <a:spcAft>
                <a:spcPct val="0"/>
              </a:spcAft>
            </a:pPr>
            <a:r>
              <a:rPr lang="en-US" altLang="en-US" dirty="0" smtClean="0">
                <a:solidFill>
                  <a:srgbClr val="208B9C"/>
                </a:solidFill>
              </a:rPr>
              <a:t>02</a:t>
            </a:r>
          </a:p>
        </p:txBody>
      </p:sp>
      <p:sp>
        <p:nvSpPr>
          <p:cNvPr id="53253" name="Text Placeholder 3"/>
          <p:cNvSpPr>
            <a:spLocks noGrp="1"/>
          </p:cNvSpPr>
          <p:nvPr>
            <p:ph type="body" idx="28"/>
          </p:nvPr>
        </p:nvSpPr>
        <p:spPr>
          <a:xfrm>
            <a:off x="685800" y="690563"/>
            <a:ext cx="7772400" cy="452437"/>
          </a:xfrm>
        </p:spPr>
        <p:txBody>
          <a:bodyPr lIns="0" tIns="0" rIns="0" bIns="0"/>
          <a:lstStyle/>
          <a:p>
            <a:pPr eaLnBrk="1" hangingPunct="1">
              <a:spcBef>
                <a:spcPct val="0"/>
              </a:spcBef>
              <a:spcAft>
                <a:spcPct val="0"/>
              </a:spcAft>
            </a:pPr>
            <a:r>
              <a:rPr lang="en-US" altLang="en-US" dirty="0" smtClean="0">
                <a:solidFill>
                  <a:srgbClr val="208B9C"/>
                </a:solidFill>
              </a:rPr>
              <a:t>Table of Contents</a:t>
            </a:r>
          </a:p>
        </p:txBody>
      </p:sp>
      <p:sp>
        <p:nvSpPr>
          <p:cNvPr id="53254" name="Text Placeholder 1"/>
          <p:cNvSpPr>
            <a:spLocks noGrp="1"/>
          </p:cNvSpPr>
          <p:nvPr>
            <p:ph type="body" sz="half" idx="29"/>
          </p:nvPr>
        </p:nvSpPr>
        <p:spPr>
          <a:xfrm>
            <a:off x="1516063" y="4133850"/>
            <a:ext cx="2725737" cy="914400"/>
          </a:xfrm>
        </p:spPr>
        <p:txBody>
          <a:bodyPr/>
          <a:lstStyle/>
          <a:p>
            <a:pPr eaLnBrk="1" hangingPunct="1"/>
            <a:r>
              <a:rPr lang="en-US" altLang="en-US" sz="2000" dirty="0" smtClean="0">
                <a:solidFill>
                  <a:schemeClr val="tx1"/>
                </a:solidFill>
              </a:rPr>
              <a:t>Industry and Occupation </a:t>
            </a:r>
          </a:p>
        </p:txBody>
      </p:sp>
      <p:sp>
        <p:nvSpPr>
          <p:cNvPr id="53255" name="Text Placeholder 45"/>
          <p:cNvSpPr>
            <a:spLocks noGrp="1"/>
          </p:cNvSpPr>
          <p:nvPr>
            <p:ph type="body" sz="quarter" idx="30"/>
          </p:nvPr>
        </p:nvSpPr>
        <p:spPr>
          <a:xfrm>
            <a:off x="4818063" y="2852738"/>
            <a:ext cx="931862" cy="938212"/>
          </a:xfrm>
        </p:spPr>
        <p:txBody>
          <a:bodyPr lIns="0" tIns="0" rIns="0" bIns="0"/>
          <a:lstStyle/>
          <a:p>
            <a:pPr eaLnBrk="1" hangingPunct="1">
              <a:spcBef>
                <a:spcPct val="0"/>
              </a:spcBef>
              <a:spcAft>
                <a:spcPct val="0"/>
              </a:spcAft>
            </a:pPr>
            <a:r>
              <a:rPr lang="en-US" altLang="en-US" dirty="0" smtClean="0">
                <a:solidFill>
                  <a:srgbClr val="208B9C"/>
                </a:solidFill>
              </a:rPr>
              <a:t>03</a:t>
            </a:r>
          </a:p>
        </p:txBody>
      </p:sp>
      <p:sp>
        <p:nvSpPr>
          <p:cNvPr id="53256" name="Text Placeholder 1"/>
          <p:cNvSpPr>
            <a:spLocks noGrp="1"/>
          </p:cNvSpPr>
          <p:nvPr>
            <p:ph type="body" sz="half" idx="29"/>
          </p:nvPr>
        </p:nvSpPr>
        <p:spPr>
          <a:xfrm>
            <a:off x="5514975" y="2924175"/>
            <a:ext cx="2725738" cy="914400"/>
          </a:xfrm>
        </p:spPr>
        <p:txBody>
          <a:bodyPr/>
          <a:lstStyle/>
          <a:p>
            <a:pPr eaLnBrk="1" hangingPunct="1"/>
            <a:r>
              <a:rPr lang="en-US" altLang="en-US" sz="2000" dirty="0" smtClean="0">
                <a:solidFill>
                  <a:schemeClr val="tx1"/>
                </a:solidFill>
              </a:rPr>
              <a:t>Industry Cluster Analysis</a:t>
            </a:r>
          </a:p>
        </p:txBody>
      </p:sp>
      <p:sp>
        <p:nvSpPr>
          <p:cNvPr id="53257" name="Text Placeholder 45"/>
          <p:cNvSpPr>
            <a:spLocks noGrp="1"/>
          </p:cNvSpPr>
          <p:nvPr>
            <p:ph type="body" sz="quarter" idx="30"/>
          </p:nvPr>
        </p:nvSpPr>
        <p:spPr>
          <a:xfrm>
            <a:off x="4818063" y="4032250"/>
            <a:ext cx="931862" cy="938213"/>
          </a:xfrm>
        </p:spPr>
        <p:txBody>
          <a:bodyPr lIns="0" tIns="0" rIns="0" bIns="0"/>
          <a:lstStyle/>
          <a:p>
            <a:pPr eaLnBrk="1" hangingPunct="1">
              <a:spcBef>
                <a:spcPct val="0"/>
              </a:spcBef>
              <a:spcAft>
                <a:spcPct val="0"/>
              </a:spcAft>
            </a:pPr>
            <a:r>
              <a:rPr lang="en-US" altLang="en-US" dirty="0" smtClean="0">
                <a:solidFill>
                  <a:srgbClr val="208B9C"/>
                </a:solidFill>
              </a:rPr>
              <a:t>04</a:t>
            </a:r>
          </a:p>
        </p:txBody>
      </p:sp>
      <p:sp>
        <p:nvSpPr>
          <p:cNvPr id="53258" name="Text Placeholder 29"/>
          <p:cNvSpPr>
            <a:spLocks noGrp="1"/>
          </p:cNvSpPr>
          <p:nvPr>
            <p:ph type="body" sz="half" idx="2"/>
          </p:nvPr>
        </p:nvSpPr>
        <p:spPr>
          <a:xfrm>
            <a:off x="5611813" y="4184650"/>
            <a:ext cx="2725737" cy="914400"/>
          </a:xfrm>
        </p:spPr>
        <p:txBody>
          <a:bodyPr lIns="0" tIns="0" rIns="0" bIns="0"/>
          <a:lstStyle/>
          <a:p>
            <a:pPr eaLnBrk="1" hangingPunct="1"/>
            <a:r>
              <a:rPr lang="en-US" altLang="en-US" sz="2000" dirty="0" smtClean="0">
                <a:solidFill>
                  <a:schemeClr val="tx1"/>
                </a:solidFill>
                <a:latin typeface="Franklin Gothic Book" panose="020B0503020102020204" pitchFamily="34" charset="0"/>
              </a:rPr>
              <a:t>Occupations</a:t>
            </a:r>
          </a:p>
          <a:p>
            <a:pPr eaLnBrk="1" hangingPunct="1"/>
            <a:endParaRPr lang="en-US" altLang="en-US" dirty="0" smtClean="0">
              <a:solidFill>
                <a:schemeClr val="tx1"/>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670485" y="775635"/>
            <a:ext cx="7788275" cy="914400"/>
          </a:xfrm>
          <a:prstGeom prst="rect">
            <a:avLst/>
          </a:prstGeom>
        </p:spPr>
        <p:txBody>
          <a:bodyPr lIns="0" tIns="0" rIns="0" bIns="0"/>
          <a:lstStyle>
            <a:lvl1pPr algn="l" defTabSz="914400" rtl="0" eaLnBrk="1" latinLnBrk="0" hangingPunct="1">
              <a:lnSpc>
                <a:spcPct val="85000"/>
              </a:lnSpc>
              <a:spcBef>
                <a:spcPct val="0"/>
              </a:spcBef>
              <a:buNone/>
              <a:defRPr sz="3650" kern="1200">
                <a:solidFill>
                  <a:schemeClr val="tx2"/>
                </a:solidFill>
                <a:latin typeface="+mj-lt"/>
                <a:ea typeface="+mj-ea"/>
                <a:cs typeface="+mj-cs"/>
              </a:defRPr>
            </a:lvl1pPr>
          </a:lstStyle>
          <a:p>
            <a:pPr fontAlgn="auto">
              <a:lnSpc>
                <a:spcPct val="100000"/>
              </a:lnSpc>
              <a:spcAft>
                <a:spcPts val="0"/>
              </a:spcAft>
              <a:defRPr/>
            </a:pPr>
            <a:r>
              <a:rPr lang="en-US" dirty="0" smtClean="0">
                <a:solidFill>
                  <a:schemeClr val="tx1">
                    <a:lumMod val="75000"/>
                    <a:lumOff val="25000"/>
                  </a:schemeClr>
                </a:solidFill>
                <a:latin typeface="Franklin Gothic Book"/>
              </a:rPr>
              <a:t>For your region</a:t>
            </a:r>
            <a:r>
              <a:rPr lang="en-US" sz="1600" dirty="0" smtClean="0">
                <a:solidFill>
                  <a:schemeClr val="tx1">
                    <a:lumMod val="75000"/>
                    <a:lumOff val="25000"/>
                  </a:schemeClr>
                </a:solidFill>
                <a:latin typeface="Franklin Gothic Book"/>
              </a:rPr>
              <a:t/>
            </a:r>
            <a:br>
              <a:rPr lang="en-US" sz="1600" dirty="0" smtClean="0">
                <a:solidFill>
                  <a:schemeClr val="tx1">
                    <a:lumMod val="75000"/>
                    <a:lumOff val="25000"/>
                  </a:schemeClr>
                </a:solidFill>
                <a:latin typeface="Franklin Gothic Book"/>
              </a:rPr>
            </a:br>
            <a:r>
              <a:rPr lang="en-US" sz="1600" dirty="0" smtClean="0">
                <a:solidFill>
                  <a:schemeClr val="tx1">
                    <a:lumMod val="75000"/>
                    <a:lumOff val="25000"/>
                  </a:schemeClr>
                </a:solidFill>
                <a:latin typeface="Franklin Gothic Book"/>
              </a:rPr>
              <a:t/>
            </a:r>
            <a:br>
              <a:rPr lang="en-US" sz="1600" dirty="0" smtClean="0">
                <a:solidFill>
                  <a:schemeClr val="tx1">
                    <a:lumMod val="75000"/>
                    <a:lumOff val="25000"/>
                  </a:schemeClr>
                </a:solidFill>
                <a:latin typeface="Franklin Gothic Book"/>
              </a:rPr>
            </a:br>
            <a:endParaRPr lang="en-US" sz="1600" dirty="0" smtClean="0">
              <a:solidFill>
                <a:schemeClr val="tx1">
                  <a:lumMod val="75000"/>
                  <a:lumOff val="25000"/>
                </a:schemeClr>
              </a:solidFill>
              <a:latin typeface="Franklin Gothic Book"/>
            </a:endParaRPr>
          </a:p>
          <a:p>
            <a:pPr fontAlgn="auto">
              <a:lnSpc>
                <a:spcPct val="100000"/>
              </a:lnSpc>
              <a:spcAft>
                <a:spcPts val="0"/>
              </a:spcAft>
              <a:defRPr/>
            </a:pPr>
            <a:r>
              <a:rPr lang="en-US" sz="1600" dirty="0" smtClean="0">
                <a:solidFill>
                  <a:schemeClr val="tx1">
                    <a:lumMod val="65000"/>
                    <a:lumOff val="35000"/>
                  </a:schemeClr>
                </a:solidFill>
                <a:latin typeface="Franklin Gothic Book"/>
              </a:rPr>
              <a:t/>
            </a:r>
            <a:br>
              <a:rPr lang="en-US" sz="1600" dirty="0" smtClean="0">
                <a:solidFill>
                  <a:schemeClr val="tx1">
                    <a:lumMod val="65000"/>
                    <a:lumOff val="35000"/>
                  </a:schemeClr>
                </a:solidFill>
                <a:latin typeface="Franklin Gothic Book"/>
              </a:rPr>
            </a:br>
            <a:r>
              <a:rPr lang="en-US" sz="1600" dirty="0" smtClean="0">
                <a:solidFill>
                  <a:schemeClr val="tx1">
                    <a:lumMod val="65000"/>
                    <a:lumOff val="35000"/>
                  </a:schemeClr>
                </a:solidFill>
                <a:latin typeface="Franklin Gothic Book"/>
              </a:rPr>
              <a:t/>
            </a:r>
            <a:br>
              <a:rPr lang="en-US" sz="1600" dirty="0" smtClean="0">
                <a:solidFill>
                  <a:schemeClr val="tx1">
                    <a:lumMod val="65000"/>
                    <a:lumOff val="35000"/>
                  </a:schemeClr>
                </a:solidFill>
                <a:latin typeface="Franklin Gothic Book"/>
              </a:rPr>
            </a:br>
            <a:endParaRPr lang="en-US" sz="1600" dirty="0" smtClean="0">
              <a:solidFill>
                <a:schemeClr val="tx1">
                  <a:lumMod val="65000"/>
                  <a:lumOff val="35000"/>
                </a:schemeClr>
              </a:solidFill>
              <a:latin typeface="Franklin Gothic Book"/>
            </a:endParaRPr>
          </a:p>
          <a:p>
            <a:pPr fontAlgn="auto">
              <a:lnSpc>
                <a:spcPct val="100000"/>
              </a:lnSpc>
              <a:spcAft>
                <a:spcPts val="0"/>
              </a:spcAft>
              <a:defRPr/>
            </a:pPr>
            <a:endParaRPr lang="en-US" sz="1600" dirty="0">
              <a:solidFill>
                <a:schemeClr val="tx1">
                  <a:lumMod val="65000"/>
                  <a:lumOff val="35000"/>
                </a:schemeClr>
              </a:solidFill>
              <a:latin typeface="Franklin Gothic Book"/>
            </a:endParaRPr>
          </a:p>
          <a:p>
            <a:pPr fontAlgn="auto">
              <a:lnSpc>
                <a:spcPct val="100000"/>
              </a:lnSpc>
              <a:spcAft>
                <a:spcPts val="0"/>
              </a:spcAft>
              <a:defRPr/>
            </a:pPr>
            <a:endParaRPr lang="en-US" dirty="0">
              <a:solidFill>
                <a:schemeClr val="tx1">
                  <a:lumMod val="65000"/>
                  <a:lumOff val="35000"/>
                </a:schemeClr>
              </a:solidFill>
              <a:latin typeface="Franklin Gothic Book"/>
            </a:endParaRPr>
          </a:p>
        </p:txBody>
      </p:sp>
      <p:sp>
        <p:nvSpPr>
          <p:cNvPr id="87043" name="Text Placeholder 9"/>
          <p:cNvSpPr>
            <a:spLocks noGrp="1"/>
          </p:cNvSpPr>
          <p:nvPr>
            <p:ph type="body" idx="28"/>
          </p:nvPr>
        </p:nvSpPr>
        <p:spPr>
          <a:xfrm>
            <a:off x="676275" y="614363"/>
            <a:ext cx="7772400" cy="452437"/>
          </a:xfrm>
        </p:spPr>
        <p:txBody>
          <a:bodyPr lIns="0" tIns="0" rIns="0" bIns="0"/>
          <a:lstStyle/>
          <a:p>
            <a:pPr eaLnBrk="1" hangingPunct="1">
              <a:spcBef>
                <a:spcPct val="0"/>
              </a:spcBef>
              <a:spcAft>
                <a:spcPct val="0"/>
              </a:spcAft>
            </a:pPr>
            <a:r>
              <a:rPr lang="en-US" altLang="en-US" dirty="0" smtClean="0">
                <a:solidFill>
                  <a:srgbClr val="208B9C"/>
                </a:solidFill>
              </a:rPr>
              <a:t>Industry and occupation</a:t>
            </a:r>
          </a:p>
        </p:txBody>
      </p:sp>
      <p:sp>
        <p:nvSpPr>
          <p:cNvPr id="87044"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87045"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87046"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87047"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87048"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grpSp>
        <p:nvGrpSpPr>
          <p:cNvPr id="20" name="Group 19"/>
          <p:cNvGrpSpPr/>
          <p:nvPr/>
        </p:nvGrpSpPr>
        <p:grpSpPr>
          <a:xfrm>
            <a:off x="3298543" y="6169026"/>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
        <p:nvSpPr>
          <p:cNvPr id="87050" name="TextBox 25"/>
          <p:cNvSpPr txBox="1">
            <a:spLocks noChangeArrowheads="1"/>
          </p:cNvSpPr>
          <p:nvPr/>
        </p:nvSpPr>
        <p:spPr bwMode="auto">
          <a:xfrm>
            <a:off x="3297238" y="6316663"/>
            <a:ext cx="12303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03</a:t>
            </a:r>
          </a:p>
        </p:txBody>
      </p:sp>
      <p:sp>
        <p:nvSpPr>
          <p:cNvPr id="87051" name="TextBox 30"/>
          <p:cNvSpPr txBox="1">
            <a:spLocks noChangeArrowheads="1"/>
          </p:cNvSpPr>
          <p:nvPr/>
        </p:nvSpPr>
        <p:spPr bwMode="auto">
          <a:xfrm>
            <a:off x="685800" y="1543050"/>
            <a:ext cx="3744913"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Mature Industries</a:t>
            </a:r>
            <a:endParaRPr lang="en-US" altLang="en-US" sz="1300" dirty="0">
              <a:solidFill>
                <a:srgbClr val="7F7F7F"/>
              </a:solidFill>
              <a:latin typeface="Franklin Gothic Book" panose="020B0503020102020204" pitchFamily="34" charset="0"/>
            </a:endParaRPr>
          </a:p>
          <a:p>
            <a:pPr eaLnBrk="1" hangingPunct="1">
              <a:spcBef>
                <a:spcPct val="0"/>
              </a:spcBef>
              <a:buFontTx/>
              <a:buNone/>
            </a:pPr>
            <a:endParaRPr lang="en-US" altLang="en-US" sz="1000" dirty="0">
              <a:solidFill>
                <a:srgbClr val="404040"/>
              </a:solidFill>
              <a:latin typeface="Franklin Gothic Book" panose="020B0503020102020204" pitchFamily="34" charset="0"/>
            </a:endParaRPr>
          </a:p>
          <a:p>
            <a:pPr eaLnBrk="1" hangingPunct="1">
              <a:spcBef>
                <a:spcPct val="0"/>
              </a:spcBef>
              <a:buFontTx/>
              <a:buNone/>
            </a:pPr>
            <a:r>
              <a:rPr lang="en-US" altLang="en-US" sz="1300" dirty="0" smtClean="0">
                <a:solidFill>
                  <a:srgbClr val="404040"/>
                </a:solidFill>
                <a:latin typeface="Franklin Gothic Book" panose="020B0503020102020204" pitchFamily="34" charset="0"/>
              </a:rPr>
              <a:t>Two industry clusters </a:t>
            </a:r>
            <a:r>
              <a:rPr lang="en-US" altLang="en-US" sz="1300" dirty="0">
                <a:solidFill>
                  <a:srgbClr val="404040"/>
                </a:solidFill>
                <a:latin typeface="Franklin Gothic Book" panose="020B0503020102020204" pitchFamily="34" charset="0"/>
              </a:rPr>
              <a:t>in the </a:t>
            </a:r>
            <a:r>
              <a:rPr lang="en-US" altLang="en-US" sz="1300" dirty="0" smtClean="0">
                <a:solidFill>
                  <a:srgbClr val="404040"/>
                </a:solidFill>
                <a:latin typeface="Franklin Gothic Book" panose="020B0503020102020204" pitchFamily="34" charset="0"/>
              </a:rPr>
              <a:t>Southeastern NM region is in </a:t>
            </a:r>
            <a:r>
              <a:rPr lang="en-US" altLang="en-US" sz="1300" dirty="0">
                <a:solidFill>
                  <a:srgbClr val="404040"/>
                </a:solidFill>
                <a:latin typeface="Franklin Gothic Book" panose="020B0503020102020204" pitchFamily="34" charset="0"/>
              </a:rPr>
              <a:t>the Matured stage</a:t>
            </a:r>
            <a:r>
              <a:rPr lang="en-US" altLang="en-US" sz="1300" dirty="0" smtClean="0">
                <a:solidFill>
                  <a:srgbClr val="404040"/>
                </a:solidFill>
                <a:latin typeface="Franklin Gothic Book" panose="020B0503020102020204" pitchFamily="34" charset="0"/>
              </a:rPr>
              <a:t>: Mining and Agribusiness</a:t>
            </a:r>
            <a:r>
              <a:rPr lang="en-US" altLang="en-US" sz="1300" dirty="0">
                <a:solidFill>
                  <a:srgbClr val="404040"/>
                </a:solidFill>
                <a:latin typeface="Franklin Gothic Book" panose="020B0503020102020204" pitchFamily="34" charset="0"/>
              </a:rPr>
              <a:t>, Food </a:t>
            </a:r>
            <a:r>
              <a:rPr lang="en-US" altLang="en-US" sz="1300" dirty="0" smtClean="0">
                <a:solidFill>
                  <a:srgbClr val="404040"/>
                </a:solidFill>
                <a:latin typeface="Franklin Gothic Book" panose="020B0503020102020204" pitchFamily="34" charset="0"/>
              </a:rPr>
              <a:t>Process &amp; Technology. The mature industry is </a:t>
            </a:r>
            <a:r>
              <a:rPr lang="en-US" altLang="en-US" sz="1300" dirty="0">
                <a:solidFill>
                  <a:srgbClr val="404040"/>
                </a:solidFill>
                <a:latin typeface="Franklin Gothic Book" panose="020B0503020102020204" pitchFamily="34" charset="0"/>
              </a:rPr>
              <a:t>relatively concentrated, but its growth is trending downward. It is worth noting, however, that the </a:t>
            </a:r>
            <a:r>
              <a:rPr lang="en-US" altLang="en-US" sz="1300" dirty="0" smtClean="0">
                <a:solidFill>
                  <a:srgbClr val="404040"/>
                </a:solidFill>
                <a:latin typeface="Franklin Gothic Book" panose="020B0503020102020204" pitchFamily="34" charset="0"/>
              </a:rPr>
              <a:t>Region </a:t>
            </a:r>
            <a:r>
              <a:rPr lang="en-US" altLang="en-US" sz="1300" dirty="0">
                <a:solidFill>
                  <a:srgbClr val="404040"/>
                </a:solidFill>
                <a:latin typeface="Franklin Gothic Book" panose="020B0503020102020204" pitchFamily="34" charset="0"/>
              </a:rPr>
              <a:t>may find it worthwhile to invest in efforts to shore up the concentration of these industries. </a:t>
            </a:r>
            <a:endParaRPr lang="en-US" altLang="en-US" sz="1300" dirty="0" smtClean="0">
              <a:solidFill>
                <a:srgbClr val="404040"/>
              </a:solidFill>
              <a:latin typeface="Franklin Gothic Book" panose="020B0503020102020204" pitchFamily="34" charset="0"/>
            </a:endParaRPr>
          </a:p>
          <a:p>
            <a:pPr eaLnBrk="1" hangingPunct="1">
              <a:spcBef>
                <a:spcPct val="0"/>
              </a:spcBef>
              <a:buFontTx/>
              <a:buNone/>
            </a:pPr>
            <a:endParaRPr lang="en-US" altLang="en-US" sz="800" dirty="0" smtClean="0">
              <a:solidFill>
                <a:srgbClr val="208B9C"/>
              </a:solidFill>
              <a:latin typeface="Franklin Gothic Demi Cond" panose="020B0706030402020204" pitchFamily="34" charset="0"/>
            </a:endParaRPr>
          </a:p>
        </p:txBody>
      </p:sp>
      <p:sp>
        <p:nvSpPr>
          <p:cNvPr id="87052" name="Rectangle 31"/>
          <p:cNvSpPr>
            <a:spLocks noChangeArrowheads="1"/>
          </p:cNvSpPr>
          <p:nvPr/>
        </p:nvSpPr>
        <p:spPr bwMode="auto">
          <a:xfrm>
            <a:off x="4602163" y="1543050"/>
            <a:ext cx="3871912"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Star Industries</a:t>
            </a:r>
            <a:endParaRPr lang="en-US" altLang="en-US" sz="1300" dirty="0">
              <a:solidFill>
                <a:srgbClr val="7F7F7F"/>
              </a:solidFill>
              <a:latin typeface="Franklin Gothic Book" panose="020B0503020102020204" pitchFamily="34" charset="0"/>
            </a:endParaRPr>
          </a:p>
          <a:p>
            <a:pPr eaLnBrk="1" hangingPunct="1">
              <a:spcBef>
                <a:spcPct val="0"/>
              </a:spcBef>
              <a:buFontTx/>
              <a:buNone/>
            </a:pPr>
            <a:endParaRPr lang="en-US" altLang="en-US" sz="1000" dirty="0">
              <a:solidFill>
                <a:srgbClr val="404040"/>
              </a:solidFill>
              <a:latin typeface="Franklin Gothic Book" panose="020B0503020102020204" pitchFamily="34" charset="0"/>
            </a:endParaRPr>
          </a:p>
          <a:p>
            <a:pPr eaLnBrk="1" hangingPunct="1">
              <a:spcBef>
                <a:spcPct val="0"/>
              </a:spcBef>
              <a:buNone/>
            </a:pPr>
            <a:r>
              <a:rPr lang="en-US" altLang="en-US" sz="1300" dirty="0">
                <a:solidFill>
                  <a:srgbClr val="404040"/>
                </a:solidFill>
                <a:latin typeface="Franklin Gothic Book" panose="020B0503020102020204" pitchFamily="34" charset="0"/>
              </a:rPr>
              <a:t>Star industry clusters are highly concentrated, exporting and still experiencing growth in the region. </a:t>
            </a:r>
            <a:r>
              <a:rPr lang="en-US" altLang="en-US" sz="1300" dirty="0" smtClean="0">
                <a:solidFill>
                  <a:srgbClr val="404040"/>
                </a:solidFill>
                <a:latin typeface="Franklin Gothic Book" panose="020B0503020102020204" pitchFamily="34" charset="0"/>
              </a:rPr>
              <a:t>Three Star </a:t>
            </a:r>
            <a:r>
              <a:rPr lang="en-US" altLang="en-US" sz="1300" dirty="0">
                <a:solidFill>
                  <a:srgbClr val="404040"/>
                </a:solidFill>
                <a:latin typeface="Franklin Gothic Book" panose="020B0503020102020204" pitchFamily="34" charset="0"/>
              </a:rPr>
              <a:t>industry clusters in the </a:t>
            </a:r>
            <a:r>
              <a:rPr lang="en-US" altLang="en-US" sz="1300" dirty="0" smtClean="0">
                <a:solidFill>
                  <a:srgbClr val="404040"/>
                </a:solidFill>
                <a:latin typeface="Franklin Gothic Book" panose="020B0503020102020204" pitchFamily="34" charset="0"/>
              </a:rPr>
              <a:t>Southeastern NM region are  </a:t>
            </a:r>
            <a:endParaRPr lang="en-US" altLang="en-US" sz="1300" dirty="0">
              <a:solidFill>
                <a:srgbClr val="404040"/>
              </a:solidFill>
              <a:latin typeface="Franklin Gothic Book" panose="020B0503020102020204" pitchFamily="34" charset="0"/>
            </a:endParaRPr>
          </a:p>
          <a:p>
            <a:pPr eaLnBrk="1" hangingPunct="1">
              <a:spcBef>
                <a:spcPct val="0"/>
              </a:spcBef>
              <a:buNone/>
            </a:pPr>
            <a:r>
              <a:rPr lang="en-US" altLang="en-US" sz="1300" dirty="0" smtClean="0">
                <a:solidFill>
                  <a:srgbClr val="404040"/>
                </a:solidFill>
                <a:latin typeface="Franklin Gothic Book" panose="020B0503020102020204" pitchFamily="34" charset="0"/>
              </a:rPr>
              <a:t>Energy; Transportation </a:t>
            </a:r>
            <a:r>
              <a:rPr lang="en-US" altLang="en-US" sz="1300" dirty="0">
                <a:solidFill>
                  <a:srgbClr val="404040"/>
                </a:solidFill>
                <a:latin typeface="Franklin Gothic Book" panose="020B0503020102020204" pitchFamily="34" charset="0"/>
              </a:rPr>
              <a:t>&amp; </a:t>
            </a:r>
            <a:r>
              <a:rPr lang="en-US" altLang="en-US" sz="1300" dirty="0" smtClean="0">
                <a:solidFill>
                  <a:srgbClr val="404040"/>
                </a:solidFill>
                <a:latin typeface="Franklin Gothic Book" panose="020B0503020102020204" pitchFamily="34" charset="0"/>
              </a:rPr>
              <a:t>Logistics; and Defense </a:t>
            </a:r>
            <a:r>
              <a:rPr lang="en-US" altLang="en-US" sz="1300" dirty="0">
                <a:solidFill>
                  <a:srgbClr val="404040"/>
                </a:solidFill>
                <a:latin typeface="Franklin Gothic Book" panose="020B0503020102020204" pitchFamily="34" charset="0"/>
              </a:rPr>
              <a:t>&amp; </a:t>
            </a:r>
            <a:r>
              <a:rPr lang="en-US" altLang="en-US" sz="1300" dirty="0" smtClean="0">
                <a:solidFill>
                  <a:srgbClr val="404040"/>
                </a:solidFill>
                <a:latin typeface="Franklin Gothic Book" panose="020B0503020102020204" pitchFamily="34" charset="0"/>
              </a:rPr>
              <a:t>Security. These </a:t>
            </a:r>
            <a:r>
              <a:rPr lang="en-US" altLang="en-US" sz="1300" dirty="0">
                <a:solidFill>
                  <a:srgbClr val="404040"/>
                </a:solidFill>
                <a:latin typeface="Franklin Gothic Book" panose="020B0503020102020204" pitchFamily="34" charset="0"/>
              </a:rPr>
              <a:t>clusters indicate that they have a little more jobs concentration in the region compared to the U.S. </a:t>
            </a:r>
          </a:p>
          <a:p>
            <a:pPr eaLnBrk="1" hangingPunct="1">
              <a:spcBef>
                <a:spcPct val="0"/>
              </a:spcBef>
              <a:buFontTx/>
              <a:buNone/>
            </a:pPr>
            <a:endParaRPr lang="en-US" altLang="en-US" sz="800" dirty="0" smtClean="0">
              <a:solidFill>
                <a:srgbClr val="404040"/>
              </a:solidFill>
              <a:latin typeface="Franklin Gothic Book" panose="020B0503020102020204" pitchFamily="34" charset="0"/>
            </a:endParaRPr>
          </a:p>
        </p:txBody>
      </p:sp>
      <p:sp>
        <p:nvSpPr>
          <p:cNvPr id="87054" name="Rectangle 23"/>
          <p:cNvSpPr>
            <a:spLocks noChangeArrowheads="1"/>
          </p:cNvSpPr>
          <p:nvPr/>
        </p:nvSpPr>
        <p:spPr bwMode="auto">
          <a:xfrm>
            <a:off x="592455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18" name="Text Placeholder 5"/>
          <p:cNvSpPr txBox="1">
            <a:spLocks/>
          </p:cNvSpPr>
          <p:nvPr/>
        </p:nvSpPr>
        <p:spPr bwMode="auto">
          <a:xfrm>
            <a:off x="3224213" y="656272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EMSI Class of Worker </a:t>
            </a:r>
            <a:r>
              <a:rPr lang="en-US" altLang="en-US" sz="800" dirty="0" smtClean="0">
                <a:solidFill>
                  <a:schemeClr val="tx1"/>
                </a:solidFill>
              </a:rPr>
              <a:t>2016.4 </a:t>
            </a:r>
            <a:r>
              <a:rPr lang="en-US" altLang="en-US" sz="800" dirty="0">
                <a:solidFill>
                  <a:schemeClr val="tx1"/>
                </a:solidFill>
              </a:rPr>
              <a:t>(QCEW, non-QCEW, self-employed and extended proprietors)</a:t>
            </a:r>
          </a:p>
        </p:txBody>
      </p:sp>
      <p:sp>
        <p:nvSpPr>
          <p:cNvPr id="17" name="TextBox 30"/>
          <p:cNvSpPr txBox="1">
            <a:spLocks noChangeArrowheads="1"/>
          </p:cNvSpPr>
          <p:nvPr/>
        </p:nvSpPr>
        <p:spPr bwMode="auto">
          <a:xfrm>
            <a:off x="691774" y="3572037"/>
            <a:ext cx="37449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smtClean="0">
                <a:solidFill>
                  <a:srgbClr val="208B9C"/>
                </a:solidFill>
                <a:latin typeface="Franklin Gothic Demi Cond" panose="020B0706030402020204" pitchFamily="34" charset="0"/>
              </a:rPr>
              <a:t>Transforming </a:t>
            </a:r>
            <a:r>
              <a:rPr lang="en-US" altLang="en-US" sz="1300" dirty="0">
                <a:solidFill>
                  <a:srgbClr val="208B9C"/>
                </a:solidFill>
                <a:latin typeface="Franklin Gothic Demi Cond" panose="020B0706030402020204" pitchFamily="34" charset="0"/>
              </a:rPr>
              <a:t>Industries</a:t>
            </a:r>
            <a:endParaRPr lang="en-US" altLang="en-US" sz="1300" dirty="0">
              <a:solidFill>
                <a:srgbClr val="7F7F7F"/>
              </a:solidFill>
              <a:latin typeface="Franklin Gothic Book" panose="020B0503020102020204" pitchFamily="34" charset="0"/>
            </a:endParaRPr>
          </a:p>
          <a:p>
            <a:pPr eaLnBrk="1" hangingPunct="1">
              <a:spcBef>
                <a:spcPct val="0"/>
              </a:spcBef>
              <a:buFontTx/>
              <a:buNone/>
            </a:pPr>
            <a:endParaRPr lang="en-US" altLang="en-US" sz="1000" dirty="0">
              <a:solidFill>
                <a:srgbClr val="404040"/>
              </a:solidFill>
              <a:latin typeface="Franklin Gothic Book" panose="020B0503020102020204" pitchFamily="34" charset="0"/>
            </a:endParaRPr>
          </a:p>
          <a:p>
            <a:pPr eaLnBrk="1" hangingPunct="1">
              <a:spcBef>
                <a:spcPct val="0"/>
              </a:spcBef>
              <a:buNone/>
            </a:pPr>
            <a:r>
              <a:rPr lang="en-US" altLang="en-US" sz="1300" dirty="0">
                <a:solidFill>
                  <a:srgbClr val="404040"/>
                </a:solidFill>
                <a:latin typeface="Franklin Gothic Book" panose="020B0503020102020204" pitchFamily="34" charset="0"/>
              </a:rPr>
              <a:t>Transforming clusters capture the mix of industries that are experiencing relative decline and limited export capability. In the </a:t>
            </a:r>
            <a:r>
              <a:rPr lang="en-US" altLang="en-US" sz="1300" dirty="0" smtClean="0">
                <a:solidFill>
                  <a:srgbClr val="404040"/>
                </a:solidFill>
                <a:latin typeface="Franklin Gothic Book" panose="020B0503020102020204" pitchFamily="34" charset="0"/>
              </a:rPr>
              <a:t>Region, Biomedical/Biotech; Glass </a:t>
            </a:r>
            <a:r>
              <a:rPr lang="en-US" altLang="en-US" sz="1300" dirty="0">
                <a:solidFill>
                  <a:srgbClr val="404040"/>
                </a:solidFill>
                <a:latin typeface="Franklin Gothic Book" panose="020B0503020102020204" pitchFamily="34" charset="0"/>
              </a:rPr>
              <a:t>&amp; </a:t>
            </a:r>
            <a:r>
              <a:rPr lang="en-US" altLang="en-US" sz="1300" dirty="0" smtClean="0">
                <a:solidFill>
                  <a:srgbClr val="404040"/>
                </a:solidFill>
                <a:latin typeface="Franklin Gothic Book" panose="020B0503020102020204" pitchFamily="34" charset="0"/>
              </a:rPr>
              <a:t>Ceramics; Business </a:t>
            </a:r>
            <a:r>
              <a:rPr lang="en-US" altLang="en-US" sz="1300" dirty="0">
                <a:solidFill>
                  <a:srgbClr val="404040"/>
                </a:solidFill>
                <a:latin typeface="Franklin Gothic Book" panose="020B0503020102020204" pitchFamily="34" charset="0"/>
              </a:rPr>
              <a:t>&amp; Financial </a:t>
            </a:r>
            <a:r>
              <a:rPr lang="en-US" altLang="en-US" sz="1300" dirty="0" smtClean="0">
                <a:solidFill>
                  <a:srgbClr val="404040"/>
                </a:solidFill>
                <a:latin typeface="Franklin Gothic Book" panose="020B0503020102020204" pitchFamily="34" charset="0"/>
              </a:rPr>
              <a:t>Services; Printing </a:t>
            </a:r>
            <a:r>
              <a:rPr lang="en-US" altLang="en-US" sz="1300" dirty="0">
                <a:solidFill>
                  <a:srgbClr val="404040"/>
                </a:solidFill>
                <a:latin typeface="Franklin Gothic Book" panose="020B0503020102020204" pitchFamily="34" charset="0"/>
              </a:rPr>
              <a:t>&amp; </a:t>
            </a:r>
            <a:r>
              <a:rPr lang="en-US" altLang="en-US" sz="1300" dirty="0" smtClean="0">
                <a:solidFill>
                  <a:srgbClr val="404040"/>
                </a:solidFill>
                <a:latin typeface="Franklin Gothic Book" panose="020B0503020102020204" pitchFamily="34" charset="0"/>
              </a:rPr>
              <a:t>Publishing; Forest </a:t>
            </a:r>
            <a:r>
              <a:rPr lang="en-US" altLang="en-US" sz="1300" dirty="0">
                <a:solidFill>
                  <a:srgbClr val="404040"/>
                </a:solidFill>
                <a:latin typeface="Franklin Gothic Book" panose="020B0503020102020204" pitchFamily="34" charset="0"/>
              </a:rPr>
              <a:t>&amp; Wood </a:t>
            </a:r>
            <a:r>
              <a:rPr lang="en-US" altLang="en-US" sz="1300" dirty="0" smtClean="0">
                <a:solidFill>
                  <a:srgbClr val="404040"/>
                </a:solidFill>
                <a:latin typeface="Franklin Gothic Book" panose="020B0503020102020204" pitchFamily="34" charset="0"/>
              </a:rPr>
              <a:t>Products; IT &amp; Telecom; Machinery Mfg.; Fabricated </a:t>
            </a:r>
            <a:r>
              <a:rPr lang="en-US" altLang="en-US" sz="1300" dirty="0">
                <a:solidFill>
                  <a:srgbClr val="404040"/>
                </a:solidFill>
                <a:latin typeface="Franklin Gothic Book" panose="020B0503020102020204" pitchFamily="34" charset="0"/>
              </a:rPr>
              <a:t>Metal </a:t>
            </a:r>
            <a:r>
              <a:rPr lang="en-US" altLang="en-US" sz="1300" dirty="0" smtClean="0">
                <a:solidFill>
                  <a:srgbClr val="404040"/>
                </a:solidFill>
                <a:latin typeface="Franklin Gothic Book" panose="020B0503020102020204" pitchFamily="34" charset="0"/>
              </a:rPr>
              <a:t>Prod Mfg.; Computer </a:t>
            </a:r>
            <a:r>
              <a:rPr lang="en-US" altLang="en-US" sz="1300" dirty="0">
                <a:solidFill>
                  <a:srgbClr val="404040"/>
                </a:solidFill>
                <a:latin typeface="Franklin Gothic Book" panose="020B0503020102020204" pitchFamily="34" charset="0"/>
              </a:rPr>
              <a:t>&amp; </a:t>
            </a:r>
            <a:r>
              <a:rPr lang="en-US" altLang="en-US" sz="1300" dirty="0" smtClean="0">
                <a:solidFill>
                  <a:srgbClr val="404040"/>
                </a:solidFill>
                <a:latin typeface="Franklin Gothic Book" panose="020B0503020102020204" pitchFamily="34" charset="0"/>
              </a:rPr>
              <a:t>Elec Prod Mfg.; Transportation Equip Mfg.; and Elec Equip, App </a:t>
            </a:r>
            <a:r>
              <a:rPr lang="en-US" altLang="en-US" sz="1300" dirty="0">
                <a:solidFill>
                  <a:srgbClr val="404040"/>
                </a:solidFill>
                <a:latin typeface="Franklin Gothic Book" panose="020B0503020102020204" pitchFamily="34" charset="0"/>
              </a:rPr>
              <a:t>&amp; </a:t>
            </a:r>
            <a:r>
              <a:rPr lang="en-US" altLang="en-US" sz="1300" dirty="0" smtClean="0">
                <a:solidFill>
                  <a:srgbClr val="404040"/>
                </a:solidFill>
                <a:latin typeface="Franklin Gothic Book" panose="020B0503020102020204" pitchFamily="34" charset="0"/>
              </a:rPr>
              <a:t>Comp Mfg. Eleven industry clusters are </a:t>
            </a:r>
            <a:r>
              <a:rPr lang="en-US" altLang="en-US" sz="1300" dirty="0">
                <a:solidFill>
                  <a:srgbClr val="404040"/>
                </a:solidFill>
                <a:latin typeface="Franklin Gothic Book" panose="020B0503020102020204" pitchFamily="34" charset="0"/>
              </a:rPr>
              <a:t>all Transforming clusters. Any amount of growth in these industries would require relatively large investments.</a:t>
            </a:r>
          </a:p>
        </p:txBody>
      </p:sp>
      <p:sp>
        <p:nvSpPr>
          <p:cNvPr id="23" name="Rectangle 31"/>
          <p:cNvSpPr>
            <a:spLocks noChangeArrowheads="1"/>
          </p:cNvSpPr>
          <p:nvPr/>
        </p:nvSpPr>
        <p:spPr bwMode="auto">
          <a:xfrm>
            <a:off x="4611688" y="3576047"/>
            <a:ext cx="3871912" cy="155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smtClean="0">
                <a:solidFill>
                  <a:srgbClr val="208B9C"/>
                </a:solidFill>
                <a:latin typeface="Franklin Gothic Demi Cond" panose="020B0706030402020204" pitchFamily="34" charset="0"/>
              </a:rPr>
              <a:t>Emerging </a:t>
            </a:r>
            <a:r>
              <a:rPr lang="en-US" altLang="en-US" sz="1300" dirty="0">
                <a:solidFill>
                  <a:srgbClr val="208B9C"/>
                </a:solidFill>
                <a:latin typeface="Franklin Gothic Demi Cond" panose="020B0706030402020204" pitchFamily="34" charset="0"/>
              </a:rPr>
              <a:t>Industries</a:t>
            </a:r>
            <a:endParaRPr lang="en-US" altLang="en-US" sz="1300" dirty="0">
              <a:solidFill>
                <a:srgbClr val="7F7F7F"/>
              </a:solidFill>
              <a:latin typeface="Franklin Gothic Book" panose="020B0503020102020204" pitchFamily="34" charset="0"/>
            </a:endParaRPr>
          </a:p>
          <a:p>
            <a:pPr eaLnBrk="1" hangingPunct="1">
              <a:spcBef>
                <a:spcPct val="0"/>
              </a:spcBef>
              <a:buFontTx/>
              <a:buNone/>
            </a:pPr>
            <a:endParaRPr lang="en-US" altLang="en-US" sz="1000" dirty="0">
              <a:solidFill>
                <a:srgbClr val="404040"/>
              </a:solidFill>
              <a:latin typeface="Franklin Gothic Book" panose="020B0503020102020204" pitchFamily="34" charset="0"/>
            </a:endParaRPr>
          </a:p>
          <a:p>
            <a:pPr eaLnBrk="1" hangingPunct="1">
              <a:spcBef>
                <a:spcPct val="0"/>
              </a:spcBef>
              <a:buNone/>
            </a:pPr>
            <a:r>
              <a:rPr lang="en-US" altLang="en-US" sz="1300" dirty="0" smtClean="0">
                <a:solidFill>
                  <a:srgbClr val="404040"/>
                </a:solidFill>
                <a:latin typeface="Franklin Gothic Book" panose="020B0503020102020204" pitchFamily="34" charset="0"/>
              </a:rPr>
              <a:t>Industry clusters that may be poised for future growth are classified as “Emerging.” There are six Emerging clusters in total in the Southeastern NM region: Chemicals; Arts</a:t>
            </a:r>
            <a:r>
              <a:rPr lang="en-US" altLang="en-US" sz="1300" dirty="0">
                <a:solidFill>
                  <a:srgbClr val="404040"/>
                </a:solidFill>
                <a:latin typeface="Franklin Gothic Book" panose="020B0503020102020204" pitchFamily="34" charset="0"/>
              </a:rPr>
              <a:t>, </a:t>
            </a:r>
            <a:r>
              <a:rPr lang="en-US" altLang="en-US" sz="1300" dirty="0" smtClean="0">
                <a:solidFill>
                  <a:srgbClr val="404040"/>
                </a:solidFill>
                <a:latin typeface="Franklin Gothic Book" panose="020B0503020102020204" pitchFamily="34" charset="0"/>
              </a:rPr>
              <a:t>Ent, Rec &amp; </a:t>
            </a:r>
            <a:r>
              <a:rPr lang="en-US" altLang="en-US" sz="1300" dirty="0">
                <a:solidFill>
                  <a:srgbClr val="404040"/>
                </a:solidFill>
                <a:latin typeface="Franklin Gothic Book" panose="020B0503020102020204" pitchFamily="34" charset="0"/>
              </a:rPr>
              <a:t>Visitor </a:t>
            </a:r>
            <a:r>
              <a:rPr lang="en-US" altLang="en-US" sz="1300" dirty="0" smtClean="0">
                <a:solidFill>
                  <a:srgbClr val="404040"/>
                </a:solidFill>
                <a:latin typeface="Franklin Gothic Book" panose="020B0503020102020204" pitchFamily="34" charset="0"/>
              </a:rPr>
              <a:t>Industries; Education </a:t>
            </a:r>
            <a:r>
              <a:rPr lang="en-US" altLang="en-US" sz="1300" dirty="0">
                <a:solidFill>
                  <a:srgbClr val="404040"/>
                </a:solidFill>
                <a:latin typeface="Franklin Gothic Book" panose="020B0503020102020204" pitchFamily="34" charset="0"/>
              </a:rPr>
              <a:t>&amp; Knowledge </a:t>
            </a:r>
            <a:r>
              <a:rPr lang="en-US" altLang="en-US" sz="1300" dirty="0" smtClean="0">
                <a:solidFill>
                  <a:srgbClr val="404040"/>
                </a:solidFill>
                <a:latin typeface="Franklin Gothic Book" panose="020B0503020102020204" pitchFamily="34" charset="0"/>
              </a:rPr>
              <a:t>Creation; Advanced Materials; Apparel </a:t>
            </a:r>
            <a:r>
              <a:rPr lang="en-US" altLang="en-US" sz="1300" dirty="0">
                <a:solidFill>
                  <a:srgbClr val="404040"/>
                </a:solidFill>
                <a:latin typeface="Franklin Gothic Book" panose="020B0503020102020204" pitchFamily="34" charset="0"/>
              </a:rPr>
              <a:t>&amp; </a:t>
            </a:r>
            <a:r>
              <a:rPr lang="en-US" altLang="en-US" sz="1300" dirty="0" smtClean="0">
                <a:solidFill>
                  <a:srgbClr val="404040"/>
                </a:solidFill>
                <a:latin typeface="Franklin Gothic Book" panose="020B0503020102020204" pitchFamily="34" charset="0"/>
              </a:rPr>
              <a:t>Textiles; and Primary </a:t>
            </a:r>
            <a:r>
              <a:rPr lang="en-US" altLang="en-US" sz="1300" dirty="0">
                <a:solidFill>
                  <a:srgbClr val="404040"/>
                </a:solidFill>
                <a:latin typeface="Franklin Gothic Book" panose="020B0503020102020204" pitchFamily="34" charset="0"/>
              </a:rPr>
              <a:t>Metal </a:t>
            </a:r>
            <a:r>
              <a:rPr lang="en-US" altLang="en-US" sz="1300" dirty="0" smtClean="0">
                <a:solidFill>
                  <a:srgbClr val="404040"/>
                </a:solidFill>
                <a:latin typeface="Franklin Gothic Book" panose="020B0503020102020204" pitchFamily="34" charset="0"/>
              </a:rPr>
              <a:t>Mfg.</a:t>
            </a:r>
            <a:endParaRPr lang="en-US" altLang="en-US" sz="1300" dirty="0">
              <a:solidFill>
                <a:srgbClr val="404040"/>
              </a:solidFill>
              <a:latin typeface="Franklin Gothic Book" panose="020B05030201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76275" y="2940050"/>
            <a:ext cx="4587875" cy="2946400"/>
          </a:xfrm>
        </p:spPr>
        <p:txBody>
          <a:bodyPr>
            <a:normAutofit/>
          </a:bodyPr>
          <a:lstStyle/>
          <a:p>
            <a:pPr fontAlgn="auto">
              <a:spcBef>
                <a:spcPts val="0"/>
              </a:spcBef>
              <a:spcAft>
                <a:spcPts val="0"/>
              </a:spcAft>
              <a:defRPr/>
            </a:pPr>
            <a:r>
              <a:rPr sz="6600" dirty="0">
                <a:solidFill>
                  <a:schemeClr val="tx1">
                    <a:lumMod val="75000"/>
                    <a:lumOff val="25000"/>
                  </a:schemeClr>
                </a:solidFill>
              </a:rPr>
              <a:t>04</a:t>
            </a:r>
          </a:p>
          <a:p>
            <a:pPr fontAlgn="auto">
              <a:spcBef>
                <a:spcPts val="0"/>
              </a:spcBef>
              <a:spcAft>
                <a:spcPts val="0"/>
              </a:spcAft>
              <a:defRPr/>
            </a:pPr>
            <a:r>
              <a:rPr sz="6600" dirty="0">
                <a:solidFill>
                  <a:schemeClr val="tx1">
                    <a:lumMod val="75000"/>
                    <a:lumOff val="25000"/>
                  </a:schemeClr>
                </a:solidFill>
              </a:rPr>
              <a:t>occupations</a:t>
            </a:r>
          </a:p>
        </p:txBody>
      </p:sp>
      <p:cxnSp>
        <p:nvCxnSpPr>
          <p:cNvPr id="5" name="Straight Connector 4"/>
          <p:cNvCxnSpPr/>
          <p:nvPr/>
        </p:nvCxnSpPr>
        <p:spPr>
          <a:xfrm>
            <a:off x="5715000" y="2706688"/>
            <a:ext cx="3175" cy="310673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9092" name="Text Placeholder 4"/>
          <p:cNvSpPr>
            <a:spLocks noGrp="1"/>
          </p:cNvSpPr>
          <p:nvPr>
            <p:ph type="body" sz="quarter" idx="10"/>
          </p:nvPr>
        </p:nvSpPr>
        <p:spPr bwMode="auto">
          <a:xfrm>
            <a:off x="6168465" y="2859365"/>
            <a:ext cx="2301875" cy="2370137"/>
          </a:xfrm>
        </p:spPr>
        <p:txBody>
          <a:bodyPr wrap="square" numCol="1" anchor="t" anchorCtr="0" compatLnSpc="1">
            <a:prstTxWarp prst="textNoShape">
              <a:avLst/>
            </a:prstTxWarp>
          </a:bodyPr>
          <a:lstStyle/>
          <a:p>
            <a:pPr eaLnBrk="1" hangingPunct="1">
              <a:spcBef>
                <a:spcPct val="0"/>
              </a:spcBef>
              <a:spcAft>
                <a:spcPct val="0"/>
              </a:spcAft>
              <a:buFont typeface="Arial" panose="020B0604020202020204" pitchFamily="34" charset="0"/>
              <a:buNone/>
            </a:pPr>
            <a:r>
              <a:rPr altLang="en-US" sz="1600" dirty="0" smtClean="0">
                <a:solidFill>
                  <a:srgbClr val="208B9C"/>
                </a:solidFill>
              </a:rPr>
              <a:t>Top </a:t>
            </a:r>
            <a:r>
              <a:rPr altLang="en-US" sz="1600" dirty="0">
                <a:solidFill>
                  <a:srgbClr val="208B9C"/>
                </a:solidFill>
              </a:rPr>
              <a:t>occupations</a:t>
            </a:r>
          </a:p>
          <a:p>
            <a:pPr eaLnBrk="1" hangingPunct="1">
              <a:spcBef>
                <a:spcPct val="0"/>
              </a:spcBef>
              <a:spcAft>
                <a:spcPct val="0"/>
              </a:spcAft>
              <a:buFont typeface="Arial" panose="020B0604020202020204" pitchFamily="34" charset="0"/>
              <a:buNone/>
            </a:pPr>
            <a:r>
              <a:rPr altLang="en-US" sz="1600" dirty="0" smtClean="0">
                <a:solidFill>
                  <a:srgbClr val="208B9C"/>
                </a:solidFill>
              </a:rPr>
              <a:t>STEM </a:t>
            </a:r>
            <a:r>
              <a:rPr altLang="en-US" sz="1600" dirty="0">
                <a:solidFill>
                  <a:srgbClr val="208B9C"/>
                </a:solidFill>
              </a:rPr>
              <a:t>occupations</a:t>
            </a: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p:txBody>
      </p:sp>
      <p:cxnSp>
        <p:nvCxnSpPr>
          <p:cNvPr id="18" name="Straight Connector 17"/>
          <p:cNvCxnSpPr/>
          <p:nvPr/>
        </p:nvCxnSpPr>
        <p:spPr>
          <a:xfrm>
            <a:off x="6168465" y="3146984"/>
            <a:ext cx="2011363"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Placeholder 9"/>
          <p:cNvSpPr>
            <a:spLocks noGrp="1"/>
          </p:cNvSpPr>
          <p:nvPr>
            <p:ph type="body" idx="28"/>
          </p:nvPr>
        </p:nvSpPr>
        <p:spPr bwMode="auto">
          <a:xfrm>
            <a:off x="685240" y="617538"/>
            <a:ext cx="7772400" cy="452437"/>
          </a:xfrm>
        </p:spPr>
        <p:txBody>
          <a:bodyPr wrap="square" numCol="1" anchorCtr="0" compatLnSpc="1">
            <a:prstTxWarp prst="textNoShape">
              <a:avLst/>
            </a:prstTxWarp>
          </a:bodyPr>
          <a:lstStyle/>
          <a:p>
            <a:pPr eaLnBrk="1" hangingPunct="1">
              <a:spcBef>
                <a:spcPct val="0"/>
              </a:spcBef>
              <a:spcAft>
                <a:spcPct val="0"/>
              </a:spcAft>
            </a:pPr>
            <a:r>
              <a:rPr lang="en-US" altLang="en-US" dirty="0" smtClean="0">
                <a:solidFill>
                  <a:srgbClr val="208B9C"/>
                </a:solidFill>
              </a:rPr>
              <a:t>Industry and occupation</a:t>
            </a:r>
          </a:p>
        </p:txBody>
      </p:sp>
      <p:sp>
        <p:nvSpPr>
          <p:cNvPr id="7" name="Rectangle 9"/>
          <p:cNvSpPr>
            <a:spLocks noChangeArrowheads="1"/>
          </p:cNvSpPr>
          <p:nvPr/>
        </p:nvSpPr>
        <p:spPr bwMode="auto">
          <a:xfrm>
            <a:off x="2032000" y="6218238"/>
            <a:ext cx="1230313"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8" name="Rectangle 7"/>
          <p:cNvSpPr>
            <a:spLocks noChangeArrowheads="1"/>
          </p:cNvSpPr>
          <p:nvPr/>
        </p:nvSpPr>
        <p:spPr bwMode="auto">
          <a:xfrm>
            <a:off x="33035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2" name="Rectangle 11"/>
          <p:cNvSpPr>
            <a:spLocks noChangeArrowheads="1"/>
          </p:cNvSpPr>
          <p:nvPr/>
        </p:nvSpPr>
        <p:spPr bwMode="auto">
          <a:xfrm>
            <a:off x="46116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3" name="Rectangle 12"/>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sz="2520" dirty="0">
              <a:latin typeface="+mn-lt"/>
            </a:endParaRPr>
          </a:p>
        </p:txBody>
      </p:sp>
      <p:sp>
        <p:nvSpPr>
          <p:cNvPr id="14" name="Rectangle 13"/>
          <p:cNvSpPr>
            <a:spLocks noChangeArrowheads="1"/>
          </p:cNvSpPr>
          <p:nvPr/>
        </p:nvSpPr>
        <p:spPr bwMode="auto">
          <a:xfrm>
            <a:off x="7229475"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5" name="Rectangle 14"/>
          <p:cNvSpPr>
            <a:spLocks noChangeArrowheads="1"/>
          </p:cNvSpPr>
          <p:nvPr/>
        </p:nvSpPr>
        <p:spPr bwMode="auto">
          <a:xfrm>
            <a:off x="685800"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grpSp>
        <p:nvGrpSpPr>
          <p:cNvPr id="20" name="Group 19"/>
          <p:cNvGrpSpPr/>
          <p:nvPr/>
        </p:nvGrpSpPr>
        <p:grpSpPr>
          <a:xfrm>
            <a:off x="4601881" y="6176877"/>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sz="2520"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sz="2520" dirty="0">
                <a:latin typeface="+mn-lt"/>
              </a:endParaRPr>
            </a:p>
          </p:txBody>
        </p:sp>
      </p:grpSp>
      <p:sp>
        <p:nvSpPr>
          <p:cNvPr id="91146" name="TextBox 25"/>
          <p:cNvSpPr txBox="1">
            <a:spLocks noChangeArrowheads="1"/>
          </p:cNvSpPr>
          <p:nvPr/>
        </p:nvSpPr>
        <p:spPr bwMode="auto">
          <a:xfrm>
            <a:off x="4611688" y="6310313"/>
            <a:ext cx="12303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r>
              <a:rPr lang="en-US" altLang="en-US" sz="1300" dirty="0">
                <a:solidFill>
                  <a:srgbClr val="208B9C"/>
                </a:solidFill>
                <a:latin typeface="Franklin Gothic Demi Cond" panose="020B0706030402020204" pitchFamily="34" charset="0"/>
              </a:rPr>
              <a:t>section 04</a:t>
            </a:r>
          </a:p>
        </p:txBody>
      </p:sp>
      <p:sp>
        <p:nvSpPr>
          <p:cNvPr id="23" name="Title 1"/>
          <p:cNvSpPr>
            <a:spLocks noGrp="1"/>
          </p:cNvSpPr>
          <p:nvPr>
            <p:ph type="title"/>
          </p:nvPr>
        </p:nvSpPr>
        <p:spPr>
          <a:xfrm>
            <a:off x="703823" y="859865"/>
            <a:ext cx="8229600" cy="838200"/>
          </a:xfrm>
        </p:spPr>
        <p:txBody>
          <a:bodyPr rtlCol="0">
            <a:normAutofit/>
          </a:bodyPr>
          <a:lstStyle/>
          <a:p>
            <a:pPr eaLnBrk="1" fontAlgn="auto" hangingPunct="1">
              <a:spcAft>
                <a:spcPts val="0"/>
              </a:spcAft>
              <a:defRPr/>
            </a:pPr>
            <a:r>
              <a:rPr lang="en-US" sz="3650" dirty="0">
                <a:solidFill>
                  <a:schemeClr val="tx1">
                    <a:lumMod val="75000"/>
                    <a:lumOff val="25000"/>
                  </a:schemeClr>
                </a:solidFill>
              </a:rPr>
              <a:t>Top </a:t>
            </a:r>
            <a:r>
              <a:rPr lang="en-US" sz="3650" dirty="0" smtClean="0">
                <a:solidFill>
                  <a:schemeClr val="tx1">
                    <a:lumMod val="75000"/>
                    <a:lumOff val="25000"/>
                  </a:schemeClr>
                </a:solidFill>
              </a:rPr>
              <a:t>five </a:t>
            </a:r>
            <a:r>
              <a:rPr lang="en-US" sz="3650" dirty="0">
                <a:solidFill>
                  <a:schemeClr val="tx1">
                    <a:lumMod val="75000"/>
                    <a:lumOff val="25000"/>
                  </a:schemeClr>
                </a:solidFill>
              </a:rPr>
              <a:t>occupations in </a:t>
            </a:r>
            <a:r>
              <a:rPr lang="en-US" sz="3650" dirty="0" smtClean="0">
                <a:solidFill>
                  <a:schemeClr val="tx1">
                    <a:lumMod val="75000"/>
                    <a:lumOff val="25000"/>
                  </a:schemeClr>
                </a:solidFill>
              </a:rPr>
              <a:t>2015</a:t>
            </a:r>
            <a:endParaRPr lang="en-US" sz="3650" dirty="0">
              <a:solidFill>
                <a:schemeClr val="tx1">
                  <a:lumMod val="75000"/>
                  <a:lumOff val="25000"/>
                </a:schemeClr>
              </a:solidFill>
            </a:endParaRPr>
          </a:p>
        </p:txBody>
      </p:sp>
      <p:sp>
        <p:nvSpPr>
          <p:cNvPr id="3" name="Rectangle 2"/>
          <p:cNvSpPr/>
          <p:nvPr/>
        </p:nvSpPr>
        <p:spPr>
          <a:xfrm>
            <a:off x="5589726" y="1982788"/>
            <a:ext cx="3012937" cy="3016210"/>
          </a:xfrm>
          <a:prstGeom prst="rect">
            <a:avLst/>
          </a:prstGeom>
        </p:spPr>
        <p:txBody>
          <a:bodyPr wrap="square" lIns="0" tIns="0" rIns="0" bIns="0">
            <a:spAutoFit/>
          </a:bodyPr>
          <a:lstStyle/>
          <a:p>
            <a:pPr eaLnBrk="1" fontAlgn="auto" hangingPunct="1">
              <a:spcBef>
                <a:spcPts val="600"/>
              </a:spcBef>
              <a:spcAft>
                <a:spcPts val="600"/>
              </a:spcAft>
              <a:defRPr/>
            </a:pPr>
            <a:r>
              <a:rPr lang="en-US" sz="1600" b="1" dirty="0">
                <a:solidFill>
                  <a:srgbClr val="208B9C"/>
                </a:solidFill>
                <a:latin typeface="Franklin Gothic Book" panose="020B0503020102020204" pitchFamily="34" charset="0"/>
              </a:rPr>
              <a:t>Questions</a:t>
            </a:r>
            <a:r>
              <a:rPr lang="en-US" sz="1600" dirty="0">
                <a:solidFill>
                  <a:srgbClr val="208B9C"/>
                </a:solidFill>
                <a:latin typeface="Franklin Gothic Book" panose="020B0503020102020204" pitchFamily="34" charset="0"/>
              </a:rPr>
              <a:t>:</a:t>
            </a:r>
          </a:p>
          <a:p>
            <a:pPr marL="285750" indent="-285750" eaLnBrk="1" fontAlgn="auto" hangingPunct="1">
              <a:spcBef>
                <a:spcPts val="600"/>
              </a:spcBef>
              <a:spcAft>
                <a:spcPts val="600"/>
              </a:spcAft>
              <a:buFont typeface="Arial" panose="020B0604020202020204" pitchFamily="34" charset="0"/>
              <a:buChar char="•"/>
              <a:defRPr/>
            </a:pPr>
            <a:r>
              <a:rPr lang="en-US" sz="1600" dirty="0">
                <a:latin typeface="Franklin Gothic Book" panose="020B0503020102020204" pitchFamily="34" charset="0"/>
              </a:rPr>
              <a:t>What are the education and skill requirements for these occupations?</a:t>
            </a:r>
          </a:p>
          <a:p>
            <a:pPr marL="285750" indent="-285750" eaLnBrk="1" fontAlgn="auto" hangingPunct="1">
              <a:spcBef>
                <a:spcPts val="600"/>
              </a:spcBef>
              <a:spcAft>
                <a:spcPts val="600"/>
              </a:spcAft>
              <a:buFont typeface="Arial" panose="020B0604020202020204" pitchFamily="34" charset="0"/>
              <a:buChar char="•"/>
              <a:defRPr/>
            </a:pPr>
            <a:r>
              <a:rPr lang="en-US" sz="1600" dirty="0">
                <a:latin typeface="Franklin Gothic Book" panose="020B0503020102020204" pitchFamily="34" charset="0"/>
              </a:rPr>
              <a:t>Do the emerging and star clusters align with the top occupations?</a:t>
            </a:r>
          </a:p>
          <a:p>
            <a:pPr marL="285750" indent="-285750" eaLnBrk="1" fontAlgn="auto" hangingPunct="1">
              <a:spcBef>
                <a:spcPts val="600"/>
              </a:spcBef>
              <a:spcAft>
                <a:spcPts val="600"/>
              </a:spcAft>
              <a:buFont typeface="Arial" panose="020B0604020202020204" pitchFamily="34" charset="0"/>
              <a:buChar char="•"/>
              <a:defRPr/>
            </a:pPr>
            <a:r>
              <a:rPr lang="en-US" sz="1600" dirty="0">
                <a:latin typeface="Franklin Gothic Book" panose="020B0503020102020204" pitchFamily="34" charset="0"/>
              </a:rPr>
              <a:t>What type salaries do these occupations typically provide?</a:t>
            </a:r>
          </a:p>
          <a:p>
            <a:pPr eaLnBrk="1" fontAlgn="auto" hangingPunct="1">
              <a:spcBef>
                <a:spcPts val="600"/>
              </a:spcBef>
              <a:spcAft>
                <a:spcPts val="600"/>
              </a:spcAft>
              <a:defRPr/>
            </a:pPr>
            <a:endParaRPr lang="en-US" sz="1200" dirty="0">
              <a:solidFill>
                <a:srgbClr val="208B9C"/>
              </a:solidFill>
              <a:latin typeface="Franklin Gothic Book" panose="020B0503020102020204" pitchFamily="34" charset="0"/>
            </a:endParaRPr>
          </a:p>
        </p:txBody>
      </p:sp>
      <p:sp>
        <p:nvSpPr>
          <p:cNvPr id="91149" name="Text Placeholder 5"/>
          <p:cNvSpPr txBox="1">
            <a:spLocks/>
          </p:cNvSpPr>
          <p:nvPr/>
        </p:nvSpPr>
        <p:spPr bwMode="auto">
          <a:xfrm>
            <a:off x="3224213" y="656272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EMSI Class of Worker </a:t>
            </a:r>
            <a:r>
              <a:rPr lang="en-US" altLang="en-US" sz="800" dirty="0" smtClean="0">
                <a:solidFill>
                  <a:schemeClr val="tx1"/>
                </a:solidFill>
              </a:rPr>
              <a:t>2016.4 </a:t>
            </a:r>
            <a:r>
              <a:rPr lang="en-US" altLang="en-US" sz="800" dirty="0">
                <a:solidFill>
                  <a:schemeClr val="tx1"/>
                </a:solidFill>
              </a:rPr>
              <a:t>(QCEW, non-QCEW, self-employed and extended proprietors)</a:t>
            </a:r>
          </a:p>
        </p:txBody>
      </p:sp>
      <p:graphicFrame>
        <p:nvGraphicFramePr>
          <p:cNvPr id="17" name="Chart 16"/>
          <p:cNvGraphicFramePr>
            <a:graphicFrameLocks/>
          </p:cNvGraphicFramePr>
          <p:nvPr>
            <p:extLst>
              <p:ext uri="{D42A27DB-BD31-4B8C-83A1-F6EECF244321}">
                <p14:modId xmlns:p14="http://schemas.microsoft.com/office/powerpoint/2010/main" val="2350121522"/>
              </p:ext>
            </p:extLst>
          </p:nvPr>
        </p:nvGraphicFramePr>
        <p:xfrm>
          <a:off x="158048" y="1389949"/>
          <a:ext cx="5367528" cy="46339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Placeholder 9"/>
          <p:cNvSpPr>
            <a:spLocks noGrp="1"/>
          </p:cNvSpPr>
          <p:nvPr>
            <p:ph type="body" idx="28"/>
          </p:nvPr>
        </p:nvSpPr>
        <p:spPr bwMode="auto">
          <a:xfrm>
            <a:off x="696820" y="610628"/>
            <a:ext cx="7772400" cy="452437"/>
          </a:xfrm>
        </p:spPr>
        <p:txBody>
          <a:bodyPr wrap="square" numCol="1" anchorCtr="0" compatLnSpc="1">
            <a:prstTxWarp prst="textNoShape">
              <a:avLst/>
            </a:prstTxWarp>
          </a:bodyPr>
          <a:lstStyle/>
          <a:p>
            <a:pPr eaLnBrk="1" hangingPunct="1">
              <a:spcBef>
                <a:spcPct val="0"/>
              </a:spcBef>
              <a:spcAft>
                <a:spcPct val="0"/>
              </a:spcAft>
            </a:pPr>
            <a:r>
              <a:rPr lang="en-US" altLang="en-US" dirty="0" smtClean="0">
                <a:solidFill>
                  <a:srgbClr val="208B9C"/>
                </a:solidFill>
              </a:rPr>
              <a:t>Industry and occupation</a:t>
            </a:r>
          </a:p>
        </p:txBody>
      </p:sp>
      <p:sp>
        <p:nvSpPr>
          <p:cNvPr id="93187"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93188" name="Rectangle 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93189" name="Rectangle 11"/>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13" name="Rectangle 12"/>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sp>
        <p:nvSpPr>
          <p:cNvPr id="93191" name="Rectangle 13"/>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sp>
        <p:nvSpPr>
          <p:cNvPr id="93192" name="Rectangle 14"/>
          <p:cNvSpPr>
            <a:spLocks noChangeArrowheads="1"/>
          </p:cNvSpPr>
          <p:nvPr/>
        </p:nvSpPr>
        <p:spPr bwMode="auto">
          <a:xfrm>
            <a:off x="685800"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endParaRPr lang="en-US" altLang="en-US" sz="1800" dirty="0">
              <a:solidFill>
                <a:schemeClr val="tx1"/>
              </a:solidFill>
              <a:latin typeface="Calibri" panose="020F0502020204030204" pitchFamily="34" charset="0"/>
            </a:endParaRPr>
          </a:p>
        </p:txBody>
      </p:sp>
      <p:grpSp>
        <p:nvGrpSpPr>
          <p:cNvPr id="20" name="Group 19"/>
          <p:cNvGrpSpPr/>
          <p:nvPr/>
        </p:nvGrpSpPr>
        <p:grpSpPr>
          <a:xfrm>
            <a:off x="4619906" y="6165268"/>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latin typeface="+mn-lt"/>
              </a:endParaRPr>
            </a:p>
          </p:txBody>
        </p:sp>
      </p:grpSp>
      <p:sp>
        <p:nvSpPr>
          <p:cNvPr id="93194" name="TextBox 25"/>
          <p:cNvSpPr txBox="1">
            <a:spLocks noChangeArrowheads="1"/>
          </p:cNvSpPr>
          <p:nvPr/>
        </p:nvSpPr>
        <p:spPr bwMode="auto">
          <a:xfrm>
            <a:off x="4610100" y="6296025"/>
            <a:ext cx="12303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r>
              <a:rPr lang="en-US" altLang="en-US" sz="1300" dirty="0">
                <a:solidFill>
                  <a:srgbClr val="208B9C"/>
                </a:solidFill>
                <a:latin typeface="Franklin Gothic Demi Cond" panose="020B0706030402020204" pitchFamily="34" charset="0"/>
              </a:rPr>
              <a:t>section 04</a:t>
            </a:r>
          </a:p>
        </p:txBody>
      </p:sp>
      <p:sp>
        <p:nvSpPr>
          <p:cNvPr id="23" name="Title 1"/>
          <p:cNvSpPr>
            <a:spLocks noGrp="1"/>
          </p:cNvSpPr>
          <p:nvPr>
            <p:ph type="title"/>
          </p:nvPr>
        </p:nvSpPr>
        <p:spPr>
          <a:xfrm>
            <a:off x="687855" y="856130"/>
            <a:ext cx="8228013" cy="838200"/>
          </a:xfrm>
        </p:spPr>
        <p:txBody>
          <a:bodyPr rtlCol="0">
            <a:normAutofit/>
          </a:bodyPr>
          <a:lstStyle/>
          <a:p>
            <a:pPr eaLnBrk="1" fontAlgn="auto" hangingPunct="1">
              <a:spcAft>
                <a:spcPts val="0"/>
              </a:spcAft>
              <a:defRPr/>
            </a:pPr>
            <a:r>
              <a:rPr lang="en-US" sz="3650" dirty="0" smtClean="0">
                <a:solidFill>
                  <a:schemeClr val="tx1">
                    <a:lumMod val="65000"/>
                    <a:lumOff val="35000"/>
                  </a:schemeClr>
                </a:solidFill>
              </a:rPr>
              <a:t>Science, Technology, Engineering &amp; Math</a:t>
            </a:r>
            <a:endParaRPr lang="en-US" sz="3650" dirty="0">
              <a:solidFill>
                <a:schemeClr val="tx1">
                  <a:lumMod val="65000"/>
                  <a:lumOff val="35000"/>
                </a:schemeClr>
              </a:solidFill>
            </a:endParaRPr>
          </a:p>
        </p:txBody>
      </p:sp>
      <p:sp>
        <p:nvSpPr>
          <p:cNvPr id="16" name="TextBox 15"/>
          <p:cNvSpPr txBox="1"/>
          <p:nvPr/>
        </p:nvSpPr>
        <p:spPr>
          <a:xfrm>
            <a:off x="685800" y="4065588"/>
            <a:ext cx="8212138" cy="1477962"/>
          </a:xfrm>
          <a:prstGeom prst="rect">
            <a:avLst/>
          </a:prstGeom>
          <a:noFill/>
        </p:spPr>
        <p:txBody>
          <a:bodyPr lIns="0" tIns="0" rIns="0" bIns="0">
            <a:spAutoFit/>
          </a:bodyPr>
          <a:lstStyle/>
          <a:p>
            <a:pPr eaLnBrk="1" fontAlgn="auto" hangingPunct="1">
              <a:spcBef>
                <a:spcPts val="600"/>
              </a:spcBef>
              <a:spcAft>
                <a:spcPts val="600"/>
              </a:spcAft>
              <a:defRPr/>
            </a:pPr>
            <a:r>
              <a:rPr lang="en-US" sz="1600" b="1" dirty="0">
                <a:solidFill>
                  <a:srgbClr val="208B9C"/>
                </a:solidFill>
                <a:latin typeface="Franklin Gothic Book" panose="020B0503020102020204" pitchFamily="34" charset="0"/>
              </a:rPr>
              <a:t>Questions</a:t>
            </a:r>
            <a:r>
              <a:rPr lang="en-US" sz="1600" dirty="0">
                <a:solidFill>
                  <a:srgbClr val="208B9C"/>
                </a:solidFill>
                <a:latin typeface="Franklin Gothic Book" panose="020B0503020102020204" pitchFamily="34" charset="0"/>
              </a:rPr>
              <a:t>:</a:t>
            </a:r>
          </a:p>
          <a:p>
            <a:pPr marL="285750" indent="-285750" eaLnBrk="1" fontAlgn="auto" hangingPunct="1">
              <a:spcBef>
                <a:spcPts val="600"/>
              </a:spcBef>
              <a:spcAft>
                <a:spcPts val="600"/>
              </a:spcAft>
              <a:buFont typeface="Arial" panose="020B0604020202020204" pitchFamily="34" charset="0"/>
              <a:buChar char="•"/>
              <a:defRPr/>
            </a:pPr>
            <a:r>
              <a:rPr lang="en-US" sz="1600" dirty="0">
                <a:latin typeface="Franklin Gothic Book" panose="020B0503020102020204" pitchFamily="34" charset="0"/>
              </a:rPr>
              <a:t>How do STEM jobs compare to the state?</a:t>
            </a:r>
          </a:p>
          <a:p>
            <a:pPr marL="285750" indent="-285750" eaLnBrk="1" fontAlgn="auto" hangingPunct="1">
              <a:spcBef>
                <a:spcPts val="600"/>
              </a:spcBef>
              <a:spcAft>
                <a:spcPts val="600"/>
              </a:spcAft>
              <a:buFont typeface="Arial" panose="020B0604020202020204" pitchFamily="34" charset="0"/>
              <a:buChar char="•"/>
              <a:defRPr/>
            </a:pPr>
            <a:r>
              <a:rPr lang="en-US" sz="1600" dirty="0">
                <a:latin typeface="Franklin Gothic Book" panose="020B0503020102020204" pitchFamily="34" charset="0"/>
              </a:rPr>
              <a:t>What has been the trend of STEM jobs over time?</a:t>
            </a:r>
          </a:p>
          <a:p>
            <a:pPr marL="285750" indent="-285750" eaLnBrk="1" fontAlgn="auto" hangingPunct="1">
              <a:spcBef>
                <a:spcPts val="600"/>
              </a:spcBef>
              <a:spcAft>
                <a:spcPts val="600"/>
              </a:spcAft>
              <a:buFont typeface="Arial" panose="020B0604020202020204" pitchFamily="34" charset="0"/>
              <a:buChar char="•"/>
              <a:defRPr/>
            </a:pPr>
            <a:r>
              <a:rPr lang="en-US" sz="1600" dirty="0">
                <a:latin typeface="Franklin Gothic Book" panose="020B0503020102020204" pitchFamily="34" charset="0"/>
              </a:rPr>
              <a:t>How important are STEM jobs to the region’s Star and Emerging clusters?</a:t>
            </a:r>
          </a:p>
        </p:txBody>
      </p:sp>
      <p:sp>
        <p:nvSpPr>
          <p:cNvPr id="93197" name="Text Placeholder 5"/>
          <p:cNvSpPr txBox="1">
            <a:spLocks/>
          </p:cNvSpPr>
          <p:nvPr/>
        </p:nvSpPr>
        <p:spPr bwMode="auto">
          <a:xfrm>
            <a:off x="669925" y="6410325"/>
            <a:ext cx="6165850" cy="1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r>
              <a:rPr lang="en-US" altLang="en-US" sz="800" dirty="0">
                <a:solidFill>
                  <a:schemeClr val="tx1"/>
                </a:solidFill>
              </a:rPr>
              <a:t>*Note: STEM and STEM-related occupation definitions from BLS (2010)</a:t>
            </a:r>
          </a:p>
        </p:txBody>
      </p:sp>
      <p:sp>
        <p:nvSpPr>
          <p:cNvPr id="93198" name="Text Placeholder 5"/>
          <p:cNvSpPr txBox="1">
            <a:spLocks/>
          </p:cNvSpPr>
          <p:nvPr/>
        </p:nvSpPr>
        <p:spPr bwMode="auto">
          <a:xfrm>
            <a:off x="3224213" y="6548438"/>
            <a:ext cx="5029200"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EMSI Class of Worker </a:t>
            </a:r>
            <a:r>
              <a:rPr lang="en-US" altLang="en-US" sz="800" dirty="0" smtClean="0">
                <a:solidFill>
                  <a:schemeClr val="tx1"/>
                </a:solidFill>
              </a:rPr>
              <a:t>2016.4 </a:t>
            </a:r>
            <a:r>
              <a:rPr lang="en-US" altLang="en-US" sz="800" dirty="0">
                <a:solidFill>
                  <a:schemeClr val="tx1"/>
                </a:solidFill>
              </a:rPr>
              <a:t>(QCEW, non-QCEW, self-employed and extended proprietors)</a:t>
            </a:r>
          </a:p>
        </p:txBody>
      </p:sp>
      <p:grpSp>
        <p:nvGrpSpPr>
          <p:cNvPr id="63" name="Group 62"/>
          <p:cNvGrpSpPr/>
          <p:nvPr/>
        </p:nvGrpSpPr>
        <p:grpSpPr>
          <a:xfrm>
            <a:off x="764550" y="1819996"/>
            <a:ext cx="7742863" cy="1934733"/>
            <a:chOff x="0" y="0"/>
            <a:chExt cx="7771024" cy="1979459"/>
          </a:xfrm>
        </p:grpSpPr>
        <p:sp>
          <p:nvSpPr>
            <p:cNvPr id="64" name="Rectangle 63"/>
            <p:cNvSpPr/>
            <p:nvPr/>
          </p:nvSpPr>
          <p:spPr>
            <a:xfrm>
              <a:off x="0" y="0"/>
              <a:ext cx="7771024" cy="1979459"/>
            </a:xfrm>
            <a:prstGeom prst="rect">
              <a:avLst/>
            </a:prstGeom>
            <a:pattFill prst="dkUpDiag">
              <a:fgClr>
                <a:schemeClr val="bg1">
                  <a:lumMod val="8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dirty="0">
                <a:solidFill>
                  <a:schemeClr val="bg1"/>
                </a:solidFill>
                <a:latin typeface="Franklin Gothic Demi Cond" panose="020B0706030402020204" pitchFamily="34" charset="0"/>
              </a:endParaRPr>
            </a:p>
          </p:txBody>
        </p:sp>
        <p:sp>
          <p:nvSpPr>
            <p:cNvPr id="65" name="Rectangle 64"/>
            <p:cNvSpPr/>
            <p:nvPr/>
          </p:nvSpPr>
          <p:spPr>
            <a:xfrm>
              <a:off x="5632423" y="867476"/>
              <a:ext cx="880294" cy="424609"/>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dirty="0">
                <a:solidFill>
                  <a:schemeClr val="bg1"/>
                </a:solidFill>
                <a:latin typeface="Franklin Gothic Demi Cond" panose="020B0706030402020204" pitchFamily="34" charset="0"/>
              </a:endParaRPr>
            </a:p>
          </p:txBody>
        </p:sp>
        <p:sp>
          <p:nvSpPr>
            <p:cNvPr id="66" name="Rectangle 65"/>
            <p:cNvSpPr/>
            <p:nvPr/>
          </p:nvSpPr>
          <p:spPr>
            <a:xfrm>
              <a:off x="3584973" y="761455"/>
              <a:ext cx="881765" cy="545077"/>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dirty="0">
                <a:solidFill>
                  <a:schemeClr val="bg1"/>
                </a:solidFill>
                <a:latin typeface="Franklin Gothic Demi Cond" panose="020B0706030402020204" pitchFamily="34" charset="0"/>
              </a:endParaRPr>
            </a:p>
          </p:txBody>
        </p:sp>
        <p:sp>
          <p:nvSpPr>
            <p:cNvPr id="67" name="Rectangle 66"/>
            <p:cNvSpPr/>
            <p:nvPr/>
          </p:nvSpPr>
          <p:spPr>
            <a:xfrm>
              <a:off x="6514455" y="1305351"/>
              <a:ext cx="881765" cy="256762"/>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dirty="0">
                <a:solidFill>
                  <a:schemeClr val="bg1"/>
                </a:solidFill>
                <a:latin typeface="Franklin Gothic Demi Cond" panose="020B0706030402020204" pitchFamily="34" charset="0"/>
              </a:endParaRPr>
            </a:p>
          </p:txBody>
        </p:sp>
        <p:sp>
          <p:nvSpPr>
            <p:cNvPr id="68" name="Rectangle 67"/>
            <p:cNvSpPr/>
            <p:nvPr/>
          </p:nvSpPr>
          <p:spPr>
            <a:xfrm>
              <a:off x="1519149" y="966871"/>
              <a:ext cx="881765" cy="336243"/>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dirty="0">
                <a:solidFill>
                  <a:schemeClr val="bg1"/>
                </a:solidFill>
                <a:latin typeface="Franklin Gothic Demi Cond" panose="020B0706030402020204" pitchFamily="34" charset="0"/>
              </a:endParaRPr>
            </a:p>
          </p:txBody>
        </p:sp>
        <p:sp>
          <p:nvSpPr>
            <p:cNvPr id="69" name="TextBox 24"/>
            <p:cNvSpPr txBox="1"/>
            <p:nvPr/>
          </p:nvSpPr>
          <p:spPr>
            <a:xfrm>
              <a:off x="1519149" y="955486"/>
              <a:ext cx="880388" cy="25024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20000"/>
                </a:lnSpc>
              </a:pPr>
              <a:r>
                <a:rPr lang="en-US" sz="1400" dirty="0">
                  <a:solidFill>
                    <a:schemeClr val="bg1"/>
                  </a:solidFill>
                  <a:latin typeface="Franklin Gothic Demi Cond" panose="020B0706030402020204" pitchFamily="34" charset="0"/>
                </a:rPr>
                <a:t>3,053</a:t>
              </a:r>
            </a:p>
          </p:txBody>
        </p:sp>
        <p:sp>
          <p:nvSpPr>
            <p:cNvPr id="70" name="TextBox 27"/>
            <p:cNvSpPr txBox="1"/>
            <p:nvPr/>
          </p:nvSpPr>
          <p:spPr>
            <a:xfrm>
              <a:off x="3592399" y="749807"/>
              <a:ext cx="868491" cy="250249"/>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20000"/>
                </a:lnSpc>
              </a:pPr>
              <a:r>
                <a:rPr lang="en-US" sz="1400" dirty="0">
                  <a:solidFill>
                    <a:schemeClr val="bg1"/>
                  </a:solidFill>
                  <a:latin typeface="Franklin Gothic Demi Cond" panose="020B0706030402020204" pitchFamily="34" charset="0"/>
                </a:rPr>
                <a:t>3,400</a:t>
              </a:r>
            </a:p>
          </p:txBody>
        </p:sp>
        <p:sp>
          <p:nvSpPr>
            <p:cNvPr id="71" name="TextBox 29"/>
            <p:cNvSpPr txBox="1"/>
            <p:nvPr/>
          </p:nvSpPr>
          <p:spPr>
            <a:xfrm>
              <a:off x="5633434" y="853506"/>
              <a:ext cx="868889" cy="25024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20000"/>
                </a:lnSpc>
              </a:pPr>
              <a:r>
                <a:rPr lang="en-US" sz="1400" dirty="0">
                  <a:solidFill>
                    <a:schemeClr val="bg1"/>
                  </a:solidFill>
                  <a:latin typeface="Franklin Gothic Demi Cond" panose="020B0706030402020204" pitchFamily="34" charset="0"/>
                </a:rPr>
                <a:t>11.4%</a:t>
              </a:r>
            </a:p>
          </p:txBody>
        </p:sp>
        <p:sp>
          <p:nvSpPr>
            <p:cNvPr id="72" name="TextBox 30"/>
            <p:cNvSpPr txBox="1"/>
            <p:nvPr/>
          </p:nvSpPr>
          <p:spPr>
            <a:xfrm>
              <a:off x="5850228" y="1503800"/>
              <a:ext cx="1391848" cy="412852"/>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20000"/>
                </a:lnSpc>
              </a:pPr>
              <a:r>
                <a:rPr lang="en-US" sz="2400" dirty="0">
                  <a:solidFill>
                    <a:schemeClr val="tx1">
                      <a:lumMod val="75000"/>
                      <a:lumOff val="25000"/>
                    </a:schemeClr>
                  </a:solidFill>
                  <a:latin typeface="Franklin Gothic Demi Cond" panose="020B0706030402020204" pitchFamily="34" charset="0"/>
                </a:rPr>
                <a:t>Change</a:t>
              </a:r>
            </a:p>
          </p:txBody>
        </p:sp>
        <p:sp>
          <p:nvSpPr>
            <p:cNvPr id="73" name="TextBox 31"/>
            <p:cNvSpPr txBox="1"/>
            <p:nvPr/>
          </p:nvSpPr>
          <p:spPr>
            <a:xfrm>
              <a:off x="4139599" y="1503800"/>
              <a:ext cx="639345" cy="45321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20000"/>
                </a:lnSpc>
              </a:pPr>
              <a:r>
                <a:rPr lang="en-US" sz="2400" dirty="0">
                  <a:solidFill>
                    <a:schemeClr val="tx1">
                      <a:lumMod val="75000"/>
                      <a:lumOff val="25000"/>
                    </a:schemeClr>
                  </a:solidFill>
                  <a:latin typeface="Franklin Gothic Demi Cond" panose="020B0706030402020204" pitchFamily="34" charset="0"/>
                </a:rPr>
                <a:t>2015</a:t>
              </a:r>
            </a:p>
          </p:txBody>
        </p:sp>
        <p:sp>
          <p:nvSpPr>
            <p:cNvPr id="74" name="TextBox 32"/>
            <p:cNvSpPr txBox="1"/>
            <p:nvPr/>
          </p:nvSpPr>
          <p:spPr>
            <a:xfrm>
              <a:off x="2091329" y="1503800"/>
              <a:ext cx="654724" cy="45321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20000"/>
                </a:lnSpc>
              </a:pPr>
              <a:r>
                <a:rPr lang="en-US" sz="2400" dirty="0">
                  <a:solidFill>
                    <a:schemeClr val="tx1">
                      <a:lumMod val="75000"/>
                      <a:lumOff val="25000"/>
                    </a:schemeClr>
                  </a:solidFill>
                  <a:latin typeface="Franklin Gothic Demi Cond" panose="020B0706030402020204" pitchFamily="34" charset="0"/>
                </a:rPr>
                <a:t>2009</a:t>
              </a:r>
            </a:p>
          </p:txBody>
        </p:sp>
        <p:sp>
          <p:nvSpPr>
            <p:cNvPr id="75" name="TextBox 33"/>
            <p:cNvSpPr txBox="1"/>
            <p:nvPr/>
          </p:nvSpPr>
          <p:spPr>
            <a:xfrm>
              <a:off x="91934" y="47951"/>
              <a:ext cx="1836127" cy="566335"/>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solidFill>
                    <a:schemeClr val="tx1">
                      <a:lumMod val="75000"/>
                      <a:lumOff val="25000"/>
                    </a:schemeClr>
                  </a:solidFill>
                  <a:latin typeface="Franklin Gothic Demi Cond" panose="020B0706030402020204" pitchFamily="34" charset="0"/>
                </a:rPr>
                <a:t>Job change in STEM occupations</a:t>
              </a:r>
            </a:p>
          </p:txBody>
        </p:sp>
        <p:sp>
          <p:nvSpPr>
            <p:cNvPr id="76" name="Rectangle 75"/>
            <p:cNvSpPr/>
            <p:nvPr/>
          </p:nvSpPr>
          <p:spPr>
            <a:xfrm>
              <a:off x="2435110" y="443390"/>
              <a:ext cx="881765" cy="861228"/>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dirty="0">
                <a:solidFill>
                  <a:schemeClr val="bg1"/>
                </a:solidFill>
                <a:latin typeface="Franklin Gothic Demi Cond" panose="020B0706030402020204" pitchFamily="34" charset="0"/>
              </a:endParaRPr>
            </a:p>
          </p:txBody>
        </p:sp>
        <p:sp>
          <p:nvSpPr>
            <p:cNvPr id="77" name="Rectangle 76"/>
            <p:cNvSpPr/>
            <p:nvPr/>
          </p:nvSpPr>
          <p:spPr>
            <a:xfrm>
              <a:off x="4501122" y="549412"/>
              <a:ext cx="881765" cy="749612"/>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28600" tIns="228600" rIns="228600" bIns="228600"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400" dirty="0">
                <a:solidFill>
                  <a:schemeClr val="bg1"/>
                </a:solidFill>
                <a:latin typeface="Franklin Gothic Demi Cond" panose="020B0706030402020204" pitchFamily="34" charset="0"/>
              </a:endParaRPr>
            </a:p>
          </p:txBody>
        </p:sp>
        <p:sp>
          <p:nvSpPr>
            <p:cNvPr id="78" name="Rectangle 77"/>
            <p:cNvSpPr/>
            <p:nvPr/>
          </p:nvSpPr>
          <p:spPr>
            <a:xfrm>
              <a:off x="98456" y="928523"/>
              <a:ext cx="275400" cy="280415"/>
            </a:xfrm>
            <a:prstGeom prst="rect">
              <a:avLst/>
            </a:prstGeom>
            <a:solidFill>
              <a:srgbClr val="45B29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schemeClr val="tx1">
                    <a:lumMod val="50000"/>
                    <a:lumOff val="50000"/>
                  </a:schemeClr>
                </a:solidFill>
              </a:endParaRPr>
            </a:p>
          </p:txBody>
        </p:sp>
        <p:sp>
          <p:nvSpPr>
            <p:cNvPr id="79" name="Rectangle 78"/>
            <p:cNvSpPr/>
            <p:nvPr/>
          </p:nvSpPr>
          <p:spPr>
            <a:xfrm>
              <a:off x="98456" y="1478424"/>
              <a:ext cx="275400" cy="280414"/>
            </a:xfrm>
            <a:prstGeom prst="rect">
              <a:avLst/>
            </a:prstGeom>
            <a:solidFill>
              <a:srgbClr val="E27A3F">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schemeClr val="tx1">
                    <a:lumMod val="50000"/>
                    <a:lumOff val="50000"/>
                  </a:schemeClr>
                </a:solidFill>
              </a:endParaRPr>
            </a:p>
          </p:txBody>
        </p:sp>
        <p:sp>
          <p:nvSpPr>
            <p:cNvPr id="80" name="TextBox 39"/>
            <p:cNvSpPr txBox="1"/>
            <p:nvPr/>
          </p:nvSpPr>
          <p:spPr>
            <a:xfrm>
              <a:off x="420740" y="885186"/>
              <a:ext cx="987302" cy="205449"/>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0000"/>
                </a:lnSpc>
              </a:pPr>
              <a:r>
                <a:rPr lang="en-US" sz="1400" dirty="0">
                  <a:solidFill>
                    <a:schemeClr val="tx1">
                      <a:lumMod val="75000"/>
                      <a:lumOff val="25000"/>
                    </a:schemeClr>
                  </a:solidFill>
                  <a:latin typeface="Franklin Gothic Demi Cond" panose="020B0706030402020204" pitchFamily="34" charset="0"/>
                </a:rPr>
                <a:t>Southeastern</a:t>
              </a:r>
              <a:r>
                <a:rPr lang="en-US" sz="1400" baseline="0" dirty="0">
                  <a:solidFill>
                    <a:schemeClr val="tx1">
                      <a:lumMod val="75000"/>
                      <a:lumOff val="25000"/>
                    </a:schemeClr>
                  </a:solidFill>
                  <a:latin typeface="Franklin Gothic Demi Cond" panose="020B0706030402020204" pitchFamily="34" charset="0"/>
                </a:rPr>
                <a:t> NM </a:t>
              </a:r>
              <a:endParaRPr lang="en-US" sz="1400" dirty="0">
                <a:solidFill>
                  <a:schemeClr val="tx1">
                    <a:lumMod val="75000"/>
                    <a:lumOff val="25000"/>
                  </a:schemeClr>
                </a:solidFill>
                <a:latin typeface="Franklin Gothic Demi Cond" panose="020B0706030402020204" pitchFamily="34" charset="0"/>
              </a:endParaRPr>
            </a:p>
          </p:txBody>
        </p:sp>
        <p:sp>
          <p:nvSpPr>
            <p:cNvPr id="81" name="TextBox 40"/>
            <p:cNvSpPr txBox="1"/>
            <p:nvPr/>
          </p:nvSpPr>
          <p:spPr>
            <a:xfrm>
              <a:off x="420739" y="1452125"/>
              <a:ext cx="813081" cy="407793"/>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0000"/>
                </a:lnSpc>
              </a:pPr>
              <a:r>
                <a:rPr lang="en-US" sz="1400" dirty="0">
                  <a:solidFill>
                    <a:schemeClr val="tx1">
                      <a:lumMod val="75000"/>
                      <a:lumOff val="25000"/>
                    </a:schemeClr>
                  </a:solidFill>
                  <a:latin typeface="Franklin Gothic Demi Cond" panose="020B0706030402020204" pitchFamily="34" charset="0"/>
                </a:rPr>
                <a:t>Rest of </a:t>
              </a:r>
              <a:r>
                <a:rPr lang="en-US" sz="1400" dirty="0" smtClean="0">
                  <a:solidFill>
                    <a:schemeClr val="tx1">
                      <a:lumMod val="75000"/>
                      <a:lumOff val="25000"/>
                    </a:schemeClr>
                  </a:solidFill>
                  <a:latin typeface="Franklin Gothic Demi Cond" panose="020B0706030402020204" pitchFamily="34" charset="0"/>
                </a:rPr>
                <a:t> New </a:t>
              </a:r>
              <a:r>
                <a:rPr lang="en-US" sz="1400" dirty="0">
                  <a:solidFill>
                    <a:schemeClr val="tx1">
                      <a:lumMod val="75000"/>
                      <a:lumOff val="25000"/>
                    </a:schemeClr>
                  </a:solidFill>
                  <a:latin typeface="Franklin Gothic Demi Cond" panose="020B0706030402020204" pitchFamily="34" charset="0"/>
                </a:rPr>
                <a:t>Mexico</a:t>
              </a:r>
            </a:p>
          </p:txBody>
        </p:sp>
        <p:sp>
          <p:nvSpPr>
            <p:cNvPr id="82" name="TextBox 20"/>
            <p:cNvSpPr txBox="1"/>
            <p:nvPr/>
          </p:nvSpPr>
          <p:spPr>
            <a:xfrm>
              <a:off x="4509748" y="534574"/>
              <a:ext cx="863578" cy="250249"/>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20000"/>
                </a:lnSpc>
              </a:pPr>
              <a:r>
                <a:rPr lang="en-US" sz="1400" dirty="0">
                  <a:solidFill>
                    <a:schemeClr val="bg1"/>
                  </a:solidFill>
                  <a:latin typeface="Franklin Gothic Demi Cond" panose="020B0706030402020204" pitchFamily="34" charset="0"/>
                </a:rPr>
                <a:t>40,010</a:t>
              </a:r>
            </a:p>
          </p:txBody>
        </p:sp>
        <p:sp>
          <p:nvSpPr>
            <p:cNvPr id="83" name="TextBox 21"/>
            <p:cNvSpPr txBox="1"/>
            <p:nvPr/>
          </p:nvSpPr>
          <p:spPr>
            <a:xfrm>
              <a:off x="6534976" y="1328441"/>
              <a:ext cx="866232" cy="250248"/>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20000"/>
                </a:lnSpc>
              </a:pPr>
              <a:r>
                <a:rPr lang="en-US" sz="1400" dirty="0">
                  <a:solidFill>
                    <a:schemeClr val="bg1"/>
                  </a:solidFill>
                  <a:latin typeface="Franklin Gothic Demi Cond" panose="020B0706030402020204" pitchFamily="34" charset="0"/>
                </a:rPr>
                <a:t>-4.9%</a:t>
              </a:r>
            </a:p>
          </p:txBody>
        </p:sp>
        <p:sp>
          <p:nvSpPr>
            <p:cNvPr id="84" name="TextBox 22"/>
            <p:cNvSpPr txBox="1"/>
            <p:nvPr/>
          </p:nvSpPr>
          <p:spPr>
            <a:xfrm>
              <a:off x="2435110" y="431151"/>
              <a:ext cx="881765" cy="249494"/>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120000"/>
                </a:lnSpc>
              </a:pPr>
              <a:r>
                <a:rPr lang="en-US" sz="1400" dirty="0">
                  <a:solidFill>
                    <a:schemeClr val="bg1"/>
                  </a:solidFill>
                  <a:latin typeface="Franklin Gothic Demi Cond" panose="020B0706030402020204" pitchFamily="34" charset="0"/>
                </a:rPr>
                <a:t>42,052</a:t>
              </a:r>
            </a:p>
          </p:txBody>
        </p:sp>
        <p:cxnSp>
          <p:nvCxnSpPr>
            <p:cNvPr id="85" name="Straight Connector 84"/>
            <p:cNvCxnSpPr/>
            <p:nvPr/>
          </p:nvCxnSpPr>
          <p:spPr>
            <a:xfrm flipV="1">
              <a:off x="1442647" y="1290529"/>
              <a:ext cx="6057336" cy="23268"/>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2438400"/>
            <a:ext cx="9144000" cy="2641600"/>
          </a:xfrm>
          <a:prstGeom prst="rect">
            <a:avLst/>
          </a:prstGeom>
          <a:pattFill prst="dkUp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2" name="Title 1"/>
          <p:cNvSpPr>
            <a:spLocks noGrp="1"/>
          </p:cNvSpPr>
          <p:nvPr>
            <p:ph type="title"/>
          </p:nvPr>
        </p:nvSpPr>
        <p:spPr>
          <a:xfrm>
            <a:off x="685800" y="968375"/>
            <a:ext cx="7772400" cy="914400"/>
          </a:xfrm>
        </p:spPr>
        <p:txBody>
          <a:bodyPr/>
          <a:lstStyle/>
          <a:p>
            <a:pPr fontAlgn="auto">
              <a:spcAft>
                <a:spcPts val="0"/>
              </a:spcAft>
              <a:defRPr/>
            </a:pPr>
            <a:r>
              <a:rPr lang="en-US" sz="3650" dirty="0" smtClean="0">
                <a:solidFill>
                  <a:schemeClr val="tx1">
                    <a:lumMod val="65000"/>
                    <a:lumOff val="35000"/>
                  </a:schemeClr>
                </a:solidFill>
              </a:rPr>
              <a:t>Report Contributors</a:t>
            </a:r>
            <a:br>
              <a:rPr lang="en-US" sz="3650" dirty="0" smtClean="0">
                <a:solidFill>
                  <a:schemeClr val="tx1">
                    <a:lumMod val="65000"/>
                    <a:lumOff val="35000"/>
                  </a:schemeClr>
                </a:solidFill>
              </a:rPr>
            </a:br>
            <a:r>
              <a:rPr lang="en-US" sz="1600" dirty="0">
                <a:solidFill>
                  <a:srgbClr val="208B9C"/>
                </a:solidFill>
              </a:rPr>
              <a:t>This report was prepared by the Purdue Center for Regional </a:t>
            </a:r>
            <a:r>
              <a:rPr lang="en-US" sz="1600" dirty="0" smtClean="0">
                <a:solidFill>
                  <a:srgbClr val="208B9C"/>
                </a:solidFill>
              </a:rPr>
              <a:t>Development, in partnership with the Southern Rural Development Center and USDA Rural Development, in support of the Stronger Economies Together program.  </a:t>
            </a:r>
            <a:r>
              <a:rPr lang="en-US" sz="1600" dirty="0">
                <a:solidFill>
                  <a:srgbClr val="208B9C"/>
                </a:solidFill>
              </a:rPr>
              <a:t/>
            </a:r>
            <a:br>
              <a:rPr lang="en-US" sz="1600" dirty="0">
                <a:solidFill>
                  <a:srgbClr val="208B9C"/>
                </a:solidFill>
              </a:rPr>
            </a:br>
            <a:endParaRPr lang="en-US" sz="1600" dirty="0">
              <a:solidFill>
                <a:srgbClr val="208B9C"/>
              </a:solidFill>
            </a:endParaRPr>
          </a:p>
        </p:txBody>
      </p:sp>
      <p:sp>
        <p:nvSpPr>
          <p:cNvPr id="95236" name="Rectangle 14"/>
          <p:cNvSpPr>
            <a:spLocks noChangeArrowheads="1"/>
          </p:cNvSpPr>
          <p:nvPr/>
        </p:nvSpPr>
        <p:spPr bwMode="auto">
          <a:xfrm>
            <a:off x="3709988" y="3759200"/>
            <a:ext cx="1900237"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solidFill>
                  <a:srgbClr val="404040"/>
                </a:solidFill>
                <a:latin typeface="Franklin Gothic Demi Cond" panose="020B0706030402020204" pitchFamily="34" charset="0"/>
              </a:rPr>
              <a:t>Data Analysis</a:t>
            </a:r>
          </a:p>
          <a:p>
            <a:pPr eaLnBrk="1" hangingPunct="1"/>
            <a:r>
              <a:rPr lang="en-US" altLang="en-US" sz="1600" dirty="0" smtClean="0">
                <a:solidFill>
                  <a:srgbClr val="404040"/>
                </a:solidFill>
                <a:latin typeface="Franklin Gothic Book" panose="020B0503020102020204" pitchFamily="34" charset="0"/>
              </a:rPr>
              <a:t>Ayoung Kim</a:t>
            </a:r>
          </a:p>
          <a:p>
            <a:pPr eaLnBrk="1" hangingPunct="1"/>
            <a:r>
              <a:rPr lang="en-US" altLang="en-US" sz="1600" dirty="0" smtClean="0">
                <a:solidFill>
                  <a:srgbClr val="404040"/>
                </a:solidFill>
                <a:latin typeface="Franklin Gothic Book" panose="020B0503020102020204" pitchFamily="34" charset="0"/>
              </a:rPr>
              <a:t>Andrey </a:t>
            </a:r>
            <a:r>
              <a:rPr lang="en-US" altLang="en-US" sz="1600" dirty="0">
                <a:solidFill>
                  <a:srgbClr val="404040"/>
                </a:solidFill>
                <a:latin typeface="Franklin Gothic Book" panose="020B0503020102020204" pitchFamily="34" charset="0"/>
              </a:rPr>
              <a:t>Zhalnin, </a:t>
            </a:r>
            <a:r>
              <a:rPr lang="en-US" altLang="en-US" sz="1600" dirty="0" smtClean="0">
                <a:solidFill>
                  <a:srgbClr val="404040"/>
                </a:solidFill>
                <a:latin typeface="Franklin Gothic Book" panose="020B0503020102020204" pitchFamily="34" charset="0"/>
              </a:rPr>
              <a:t>PhD</a:t>
            </a:r>
          </a:p>
          <a:p>
            <a:pPr eaLnBrk="1" hangingPunct="1"/>
            <a:r>
              <a:rPr lang="en-US" altLang="en-US" sz="1600" dirty="0" smtClean="0">
                <a:solidFill>
                  <a:srgbClr val="404040"/>
                </a:solidFill>
                <a:latin typeface="Franklin Gothic Book" panose="020B0503020102020204" pitchFamily="34" charset="0"/>
              </a:rPr>
              <a:t>Indraneel Kumar, PhD</a:t>
            </a:r>
            <a:endParaRPr lang="en-US" altLang="en-US" sz="2000" dirty="0">
              <a:solidFill>
                <a:srgbClr val="404040"/>
              </a:solidFill>
              <a:latin typeface="Franklin Gothic Demi Cond" panose="020B0706030402020204" pitchFamily="34" charset="0"/>
            </a:endParaRPr>
          </a:p>
        </p:txBody>
      </p:sp>
      <p:sp>
        <p:nvSpPr>
          <p:cNvPr id="95237" name="Rectangle 15"/>
          <p:cNvSpPr>
            <a:spLocks noChangeArrowheads="1"/>
          </p:cNvSpPr>
          <p:nvPr/>
        </p:nvSpPr>
        <p:spPr bwMode="auto">
          <a:xfrm>
            <a:off x="1069975" y="3759200"/>
            <a:ext cx="1944688"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solidFill>
                  <a:srgbClr val="404040"/>
                </a:solidFill>
                <a:latin typeface="Franklin Gothic Demi Cond" panose="020B0706030402020204" pitchFamily="34" charset="0"/>
              </a:rPr>
              <a:t>Report Authors</a:t>
            </a:r>
          </a:p>
          <a:p>
            <a:pPr eaLnBrk="1" hangingPunct="1"/>
            <a:r>
              <a:rPr lang="en-US" altLang="en-US" sz="1600" dirty="0">
                <a:solidFill>
                  <a:srgbClr val="404040"/>
                </a:solidFill>
                <a:latin typeface="Franklin Gothic Book" panose="020B0503020102020204" pitchFamily="34" charset="0"/>
              </a:rPr>
              <a:t>Bo Beaulieu, PhD</a:t>
            </a:r>
          </a:p>
          <a:p>
            <a:pPr eaLnBrk="1" hangingPunct="1"/>
            <a:r>
              <a:rPr lang="en-US" altLang="en-US" sz="1600" dirty="0">
                <a:solidFill>
                  <a:srgbClr val="404040"/>
                </a:solidFill>
                <a:latin typeface="Franklin Gothic Book" panose="020B0503020102020204" pitchFamily="34" charset="0"/>
              </a:rPr>
              <a:t>Indraneel Kumar, </a:t>
            </a:r>
            <a:r>
              <a:rPr lang="en-US" altLang="en-US" sz="1600" dirty="0" smtClean="0">
                <a:solidFill>
                  <a:srgbClr val="404040"/>
                </a:solidFill>
                <a:latin typeface="Franklin Gothic Book" panose="020B0503020102020204" pitchFamily="34" charset="0"/>
              </a:rPr>
              <a:t>PhD</a:t>
            </a:r>
            <a:endParaRPr lang="en-US" altLang="en-US" sz="1600" dirty="0">
              <a:solidFill>
                <a:srgbClr val="404040"/>
              </a:solidFill>
              <a:latin typeface="Franklin Gothic Book" panose="020B0503020102020204" pitchFamily="34" charset="0"/>
            </a:endParaRPr>
          </a:p>
        </p:txBody>
      </p:sp>
      <p:sp>
        <p:nvSpPr>
          <p:cNvPr id="95238" name="Rectangle 16"/>
          <p:cNvSpPr>
            <a:spLocks noChangeArrowheads="1"/>
          </p:cNvSpPr>
          <p:nvPr/>
        </p:nvSpPr>
        <p:spPr bwMode="auto">
          <a:xfrm>
            <a:off x="6616700" y="3759200"/>
            <a:ext cx="2139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2000" dirty="0">
                <a:solidFill>
                  <a:srgbClr val="595959"/>
                </a:solidFill>
                <a:latin typeface="Franklin Gothic Demi Cond" panose="020B0706030402020204" pitchFamily="34" charset="0"/>
              </a:rPr>
              <a:t>Report Design</a:t>
            </a:r>
          </a:p>
          <a:p>
            <a:pPr eaLnBrk="1" hangingPunct="1"/>
            <a:r>
              <a:rPr lang="en-US" altLang="en-US" sz="1600" dirty="0">
                <a:solidFill>
                  <a:srgbClr val="595959"/>
                </a:solidFill>
                <a:latin typeface="Franklin Gothic Book" panose="020B0503020102020204" pitchFamily="34" charset="0"/>
              </a:rPr>
              <a:t>Tyler Wright</a:t>
            </a:r>
          </a:p>
          <a:p>
            <a:pPr eaLnBrk="1" hangingPunct="1"/>
            <a:endParaRPr lang="en-US" altLang="en-US" sz="1600" dirty="0">
              <a:solidFill>
                <a:srgbClr val="595959"/>
              </a:solidFill>
              <a:latin typeface="Franklin Gothic Book" panose="020B0503020102020204" pitchFamily="34" charset="0"/>
            </a:endParaRPr>
          </a:p>
        </p:txBody>
      </p:sp>
      <p:pic>
        <p:nvPicPr>
          <p:cNvPr id="2050" name="Picture 2" descr="Pencil Icon"/>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6200000">
            <a:off x="1401319" y="2800354"/>
            <a:ext cx="8001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Graph Icon"/>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30831" y="2800355"/>
            <a:ext cx="8001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aint Brush Icon"/>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45132" y="2674573"/>
            <a:ext cx="925881" cy="925881"/>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p:cNvCxnSpPr/>
          <p:nvPr/>
        </p:nvCxnSpPr>
        <p:spPr>
          <a:xfrm flipH="1">
            <a:off x="3203575" y="3113088"/>
            <a:ext cx="0" cy="13716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948363" y="3106738"/>
            <a:ext cx="0" cy="13716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14375" y="5734050"/>
            <a:ext cx="7686675" cy="387350"/>
          </a:xfrm>
          <a:prstGeom prst="rect">
            <a:avLst/>
          </a:prstGeom>
          <a:noFill/>
        </p:spPr>
        <p:txBody>
          <a:bodyPr lIns="0" tIns="0" rIns="0" bIns="0">
            <a:spAutoFit/>
          </a:bodyPr>
          <a:lstStyle/>
          <a:p>
            <a:pPr eaLnBrk="1" fontAlgn="auto" hangingPunct="1">
              <a:lnSpc>
                <a:spcPct val="120000"/>
              </a:lnSpc>
              <a:spcBef>
                <a:spcPts val="0"/>
              </a:spcBef>
              <a:spcAft>
                <a:spcPts val="0"/>
              </a:spcAft>
              <a:defRPr/>
            </a:pPr>
            <a:r>
              <a:rPr lang="en-US" sz="1050" dirty="0">
                <a:solidFill>
                  <a:srgbClr val="323232"/>
                </a:solidFill>
                <a:latin typeface="Franklin Gothic Book"/>
              </a:rPr>
              <a:t>This report was supported, in part, by grant from the USDA Rural Development through the auspices of the Southern Rural Development Center.  It was produced in support of the Stronger Economies Together (SET) program.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27AABF"/>
            </a:gs>
            <a:gs pos="100000">
              <a:srgbClr val="34BFD5"/>
            </a:gs>
          </a:gsLst>
          <a:lin ang="5400000" scaled="1"/>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208B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97283" name="Text Placeholder 2"/>
          <p:cNvSpPr>
            <a:spLocks noGrp="1"/>
          </p:cNvSpPr>
          <p:nvPr>
            <p:ph type="body" sz="quarter" idx="10"/>
          </p:nvPr>
        </p:nvSpPr>
        <p:spPr>
          <a:xfrm>
            <a:off x="6600825" y="2903538"/>
            <a:ext cx="2163763" cy="2747962"/>
          </a:xfrm>
        </p:spPr>
        <p:txBody>
          <a:bodyPr/>
          <a:lstStyle/>
          <a:p>
            <a:pPr>
              <a:spcBef>
                <a:spcPct val="0"/>
              </a:spcBef>
              <a:spcAft>
                <a:spcPct val="0"/>
              </a:spcAft>
              <a:buFont typeface="Arial" panose="020B0604020202020204" pitchFamily="34" charset="0"/>
              <a:buNone/>
            </a:pPr>
            <a:r>
              <a:rPr altLang="en-US" dirty="0">
                <a:solidFill>
                  <a:schemeClr val="bg1"/>
                </a:solidFill>
              </a:rPr>
              <a:t>For more information,</a:t>
            </a:r>
          </a:p>
          <a:p>
            <a:pPr lvl="1">
              <a:spcBef>
                <a:spcPct val="0"/>
              </a:spcBef>
              <a:spcAft>
                <a:spcPct val="0"/>
              </a:spcAft>
            </a:pPr>
            <a:r>
              <a:rPr lang="en-US" altLang="en-US" dirty="0" smtClean="0">
                <a:solidFill>
                  <a:schemeClr val="bg1"/>
                </a:solidFill>
                <a:latin typeface="Franklin Gothic Book" panose="020B0503020102020204" pitchFamily="34" charset="0"/>
              </a:rPr>
              <a:t>please contact:</a:t>
            </a:r>
          </a:p>
          <a:p>
            <a:pPr lvl="1">
              <a:spcBef>
                <a:spcPct val="0"/>
              </a:spcBef>
              <a:spcAft>
                <a:spcPct val="0"/>
              </a:spcAft>
            </a:pPr>
            <a:endParaRPr lang="en-US" altLang="en-US" dirty="0" smtClean="0">
              <a:solidFill>
                <a:schemeClr val="bg1"/>
              </a:solidFill>
              <a:latin typeface="Franklin Gothic Book" panose="020B0503020102020204" pitchFamily="34" charset="0"/>
            </a:endParaRPr>
          </a:p>
          <a:p>
            <a:pPr lvl="1">
              <a:spcBef>
                <a:spcPct val="0"/>
              </a:spcBef>
              <a:spcAft>
                <a:spcPct val="0"/>
              </a:spcAft>
            </a:pPr>
            <a:r>
              <a:rPr lang="en-US" altLang="en-US" dirty="0" smtClean="0">
                <a:solidFill>
                  <a:schemeClr val="bg1"/>
                </a:solidFill>
                <a:latin typeface="Franklin Gothic Book" panose="020B0503020102020204" pitchFamily="34" charset="0"/>
              </a:rPr>
              <a:t>Dr. Bo Beaulieu, </a:t>
            </a:r>
          </a:p>
          <a:p>
            <a:pPr lvl="1">
              <a:spcBef>
                <a:spcPct val="0"/>
              </a:spcBef>
              <a:spcAft>
                <a:spcPct val="0"/>
              </a:spcAft>
            </a:pPr>
            <a:r>
              <a:rPr lang="en-US" altLang="en-US" dirty="0" smtClean="0">
                <a:solidFill>
                  <a:schemeClr val="bg1"/>
                </a:solidFill>
                <a:latin typeface="Franklin Gothic Book" panose="020B0503020102020204" pitchFamily="34" charset="0"/>
              </a:rPr>
              <a:t>PCRD Director: </a:t>
            </a:r>
          </a:p>
          <a:p>
            <a:pPr lvl="1">
              <a:spcBef>
                <a:spcPct val="0"/>
              </a:spcBef>
              <a:spcAft>
                <a:spcPct val="0"/>
              </a:spcAft>
            </a:pPr>
            <a:r>
              <a:rPr lang="en-US" altLang="en-US" dirty="0" smtClean="0">
                <a:solidFill>
                  <a:schemeClr val="bg1"/>
                </a:solidFill>
                <a:latin typeface="Franklin Gothic Book" panose="020B0503020102020204" pitchFamily="34" charset="0"/>
              </a:rPr>
              <a:t>ljb@purdue.edu</a:t>
            </a:r>
          </a:p>
          <a:p>
            <a:pPr lvl="1">
              <a:spcBef>
                <a:spcPct val="0"/>
              </a:spcBef>
              <a:spcAft>
                <a:spcPct val="0"/>
              </a:spcAft>
            </a:pPr>
            <a:endParaRPr lang="en-US" altLang="en-US" dirty="0" smtClean="0">
              <a:solidFill>
                <a:schemeClr val="bg1"/>
              </a:solidFill>
              <a:latin typeface="Franklin Gothic Book" panose="020B0503020102020204" pitchFamily="34" charset="0"/>
            </a:endParaRPr>
          </a:p>
          <a:p>
            <a:pPr lvl="1">
              <a:spcBef>
                <a:spcPct val="0"/>
              </a:spcBef>
              <a:spcAft>
                <a:spcPct val="0"/>
              </a:spcAft>
            </a:pPr>
            <a:r>
              <a:rPr lang="en-US" altLang="en-US" dirty="0" smtClean="0">
                <a:solidFill>
                  <a:schemeClr val="bg1"/>
                </a:solidFill>
                <a:latin typeface="Franklin Gothic Book" panose="020B0503020102020204" pitchFamily="34" charset="0"/>
              </a:rPr>
              <a:t>Or</a:t>
            </a:r>
          </a:p>
          <a:p>
            <a:pPr lvl="1">
              <a:spcBef>
                <a:spcPct val="0"/>
              </a:spcBef>
              <a:spcAft>
                <a:spcPct val="0"/>
              </a:spcAft>
            </a:pPr>
            <a:endParaRPr lang="en-US" altLang="en-US" dirty="0" smtClean="0">
              <a:solidFill>
                <a:schemeClr val="bg1"/>
              </a:solidFill>
              <a:latin typeface="Franklin Gothic Book" panose="020B0503020102020204" pitchFamily="34" charset="0"/>
            </a:endParaRPr>
          </a:p>
          <a:p>
            <a:pPr lvl="1">
              <a:spcBef>
                <a:spcPct val="0"/>
              </a:spcBef>
              <a:spcAft>
                <a:spcPct val="0"/>
              </a:spcAft>
            </a:pPr>
            <a:r>
              <a:rPr lang="en-US" altLang="en-US" dirty="0" smtClean="0">
                <a:solidFill>
                  <a:schemeClr val="bg1"/>
                </a:solidFill>
                <a:latin typeface="Franklin Gothic Book" panose="020B0503020102020204" pitchFamily="34" charset="0"/>
              </a:rPr>
              <a:t>765-494-7273</a:t>
            </a:r>
          </a:p>
          <a:p>
            <a:pPr>
              <a:spcBef>
                <a:spcPct val="0"/>
              </a:spcBef>
              <a:spcAft>
                <a:spcPct val="0"/>
              </a:spcAft>
            </a:pPr>
            <a:endParaRPr altLang="en-US" dirty="0">
              <a:solidFill>
                <a:schemeClr val="bg1"/>
              </a:solidFill>
            </a:endParaRPr>
          </a:p>
          <a:p>
            <a:pPr>
              <a:spcBef>
                <a:spcPct val="0"/>
              </a:spcBef>
              <a:spcAft>
                <a:spcPct val="0"/>
              </a:spcAft>
            </a:pPr>
            <a:endParaRPr altLang="en-US" dirty="0">
              <a:solidFill>
                <a:schemeClr val="bg1"/>
              </a:solidFill>
            </a:endParaRPr>
          </a:p>
        </p:txBody>
      </p:sp>
      <p:sp>
        <p:nvSpPr>
          <p:cNvPr id="97284" name="TextBox 3"/>
          <p:cNvSpPr txBox="1">
            <a:spLocks noChangeArrowheads="1"/>
          </p:cNvSpPr>
          <p:nvPr/>
        </p:nvSpPr>
        <p:spPr bwMode="auto">
          <a:xfrm>
            <a:off x="442913" y="4256088"/>
            <a:ext cx="557212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lnSpc>
                <a:spcPct val="120000"/>
              </a:lnSpc>
            </a:pPr>
            <a:r>
              <a:rPr lang="en-US" altLang="en-US" sz="1400" dirty="0">
                <a:solidFill>
                  <a:srgbClr val="FFFFFF"/>
                </a:solidFill>
                <a:latin typeface="Franklin Gothic Book" panose="020B0503020102020204" pitchFamily="34" charset="0"/>
              </a:rPr>
              <a:t>The Purdue Center for Regional Development (PCRD) seeks to pioneer new ideas and strategies that contribute to regional collaboration, innovation and prosperity. </a:t>
            </a:r>
          </a:p>
        </p:txBody>
      </p:sp>
      <p:pic>
        <p:nvPicPr>
          <p:cNvPr id="97285" name="Picture 4"/>
          <p:cNvPicPr>
            <a:picLocks noChangeAspect="1"/>
          </p:cNvPicPr>
          <p:nvPr/>
        </p:nvPicPr>
        <p:blipFill>
          <a:blip r:embed="rId3">
            <a:extLst>
              <a:ext uri="{28A0092B-C50C-407E-A947-70E740481C1C}">
                <a14:useLocalDpi xmlns:a14="http://schemas.microsoft.com/office/drawing/2010/main" val="0"/>
              </a:ext>
            </a:extLst>
          </a:blip>
          <a:srcRect l="-117"/>
          <a:stretch>
            <a:fillRect/>
          </a:stretch>
        </p:blipFill>
        <p:spPr bwMode="auto">
          <a:xfrm>
            <a:off x="1004888" y="2979738"/>
            <a:ext cx="501015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6405563" y="2903538"/>
            <a:ext cx="52387" cy="3352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7287" name="TextBox 1"/>
          <p:cNvSpPr txBox="1">
            <a:spLocks noChangeArrowheads="1"/>
          </p:cNvSpPr>
          <p:nvPr/>
        </p:nvSpPr>
        <p:spPr bwMode="auto">
          <a:xfrm>
            <a:off x="6610350" y="5867400"/>
            <a:ext cx="11384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dirty="0" smtClean="0">
                <a:solidFill>
                  <a:srgbClr val="FFFFFF"/>
                </a:solidFill>
              </a:rPr>
              <a:t>June </a:t>
            </a:r>
            <a:r>
              <a:rPr lang="en-US" altLang="en-US" dirty="0" smtClean="0">
                <a:solidFill>
                  <a:srgbClr val="FFFFFF"/>
                </a:solidFill>
              </a:rPr>
              <a:t>2017</a:t>
            </a:r>
            <a:endParaRPr lang="en-US" altLang="en-US" dirty="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AEAEA"/>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76275" y="2940050"/>
            <a:ext cx="4587875" cy="2946400"/>
          </a:xfrm>
        </p:spPr>
        <p:txBody>
          <a:bodyPr/>
          <a:lstStyle/>
          <a:p>
            <a:pPr fontAlgn="auto">
              <a:spcBef>
                <a:spcPts val="0"/>
              </a:spcBef>
              <a:spcAft>
                <a:spcPts val="0"/>
              </a:spcAft>
              <a:defRPr/>
            </a:pPr>
            <a:r>
              <a:rPr sz="6600" dirty="0">
                <a:solidFill>
                  <a:schemeClr val="tx1">
                    <a:lumMod val="75000"/>
                    <a:lumOff val="25000"/>
                  </a:schemeClr>
                </a:solidFill>
              </a:rPr>
              <a:t>01</a:t>
            </a:r>
          </a:p>
          <a:p>
            <a:pPr fontAlgn="auto">
              <a:spcBef>
                <a:spcPts val="0"/>
              </a:spcBef>
              <a:spcAft>
                <a:spcPts val="0"/>
              </a:spcAft>
              <a:defRPr/>
            </a:pPr>
            <a:r>
              <a:rPr sz="6600" dirty="0">
                <a:solidFill>
                  <a:schemeClr val="tx1">
                    <a:lumMod val="75000"/>
                    <a:lumOff val="25000"/>
                  </a:schemeClr>
                </a:solidFill>
              </a:rPr>
              <a:t>overview</a:t>
            </a:r>
          </a:p>
        </p:txBody>
      </p:sp>
      <p:cxnSp>
        <p:nvCxnSpPr>
          <p:cNvPr id="5" name="Straight Connector 4"/>
          <p:cNvCxnSpPr/>
          <p:nvPr/>
        </p:nvCxnSpPr>
        <p:spPr>
          <a:xfrm>
            <a:off x="5715000" y="2603500"/>
            <a:ext cx="0" cy="18288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5300" name="Text Placeholder 4"/>
          <p:cNvSpPr>
            <a:spLocks noGrp="1"/>
          </p:cNvSpPr>
          <p:nvPr>
            <p:ph type="body" sz="quarter" idx="10"/>
          </p:nvPr>
        </p:nvSpPr>
        <p:spPr bwMode="auto">
          <a:xfrm>
            <a:off x="6165853" y="2890371"/>
            <a:ext cx="2592668" cy="2746375"/>
          </a:xfrm>
        </p:spPr>
        <p:txBody>
          <a:bodyPr wrap="square" numCol="1" anchor="t" anchorCtr="0" compatLnSpc="1">
            <a:prstTxWarp prst="textNoShape">
              <a:avLst/>
            </a:prstTxWarp>
          </a:bodyPr>
          <a:lstStyle/>
          <a:p>
            <a:pPr eaLnBrk="1" hangingPunct="1">
              <a:lnSpc>
                <a:spcPct val="100000"/>
              </a:lnSpc>
              <a:spcBef>
                <a:spcPct val="0"/>
              </a:spcBef>
              <a:spcAft>
                <a:spcPct val="0"/>
              </a:spcAft>
              <a:buNone/>
            </a:pPr>
            <a:r>
              <a:rPr lang="en-US" altLang="en-US" sz="1600" dirty="0" smtClean="0">
                <a:solidFill>
                  <a:srgbClr val="208B9C"/>
                </a:solidFill>
              </a:rPr>
              <a:t>Southeastern NM, NM</a:t>
            </a:r>
            <a:endParaRPr lang="en-US" altLang="en-US" sz="1600" dirty="0">
              <a:solidFill>
                <a:srgbClr val="208B9C"/>
              </a:solidFill>
            </a:endParaRPr>
          </a:p>
        </p:txBody>
      </p:sp>
      <p:cxnSp>
        <p:nvCxnSpPr>
          <p:cNvPr id="10" name="Straight Connector 9"/>
          <p:cNvCxnSpPr/>
          <p:nvPr/>
        </p:nvCxnSpPr>
        <p:spPr>
          <a:xfrm>
            <a:off x="6167441" y="3158124"/>
            <a:ext cx="2300287"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22850" r="22633" b="3956"/>
          <a:stretch/>
        </p:blipFill>
        <p:spPr>
          <a:xfrm>
            <a:off x="5636718" y="1709137"/>
            <a:ext cx="2855439" cy="4344230"/>
          </a:xfrm>
          <a:prstGeom prst="rect">
            <a:avLst/>
          </a:prstGeom>
        </p:spPr>
      </p:pic>
      <p:sp>
        <p:nvSpPr>
          <p:cNvPr id="20" name="Rectangle 19"/>
          <p:cNvSpPr/>
          <p:nvPr/>
        </p:nvSpPr>
        <p:spPr>
          <a:xfrm>
            <a:off x="685799" y="1709136"/>
            <a:ext cx="3461055" cy="4420703"/>
          </a:xfrm>
          <a:prstGeom prst="rect">
            <a:avLst/>
          </a:prstGeom>
          <a:pattFill prst="dkUpDiag">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59397" name="Text Placeholder 4"/>
          <p:cNvSpPr>
            <a:spLocks noGrp="1"/>
          </p:cNvSpPr>
          <p:nvPr>
            <p:ph type="body" idx="28"/>
          </p:nvPr>
        </p:nvSpPr>
        <p:spPr>
          <a:xfrm>
            <a:off x="685800" y="690563"/>
            <a:ext cx="7772400" cy="452437"/>
          </a:xfrm>
        </p:spPr>
        <p:txBody>
          <a:bodyPr lIns="0" tIns="0" rIns="0" bIns="0"/>
          <a:lstStyle/>
          <a:p>
            <a:pPr eaLnBrk="1" hangingPunct="1">
              <a:spcBef>
                <a:spcPct val="0"/>
              </a:spcBef>
              <a:spcAft>
                <a:spcPct val="0"/>
              </a:spcAft>
            </a:pPr>
            <a:r>
              <a:rPr lang="en-US" altLang="en-US" sz="2000" dirty="0" smtClean="0">
                <a:solidFill>
                  <a:srgbClr val="208B9C"/>
                </a:solidFill>
              </a:rPr>
              <a:t>Overview</a:t>
            </a:r>
          </a:p>
        </p:txBody>
      </p:sp>
      <p:sp>
        <p:nvSpPr>
          <p:cNvPr id="59398"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399" name="Rectangle 4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400" name="Rectangle 48"/>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401" name="Rectangle 49"/>
          <p:cNvSpPr>
            <a:spLocks noChangeArrowheads="1"/>
          </p:cNvSpPr>
          <p:nvPr/>
        </p:nvSpPr>
        <p:spPr bwMode="auto">
          <a:xfrm>
            <a:off x="5919788" y="6218238"/>
            <a:ext cx="1230312"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9402" name="Rectangle 50"/>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solidFill>
                <a:prstClr val="black"/>
              </a:solidFill>
            </a:endParaRPr>
          </a:p>
        </p:txBody>
      </p:sp>
      <p:sp>
        <p:nvSpPr>
          <p:cNvPr id="52" name="Rectangle 51"/>
          <p:cNvSpPr>
            <a:spLocks noChangeArrowheads="1"/>
          </p:cNvSpPr>
          <p:nvPr/>
        </p:nvSpPr>
        <p:spPr bwMode="auto">
          <a:xfrm>
            <a:off x="685800" y="6218238"/>
            <a:ext cx="1228725"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solidFill>
                <a:prstClr val="black"/>
              </a:solidFill>
              <a:latin typeface="Calibri"/>
            </a:endParaRPr>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solidFill>
                  <a:srgbClr val="208B9C"/>
                </a:solidFill>
                <a:latin typeface="Calibri"/>
              </a:endParaRPr>
            </a:p>
          </p:txBody>
        </p:sp>
        <p:sp>
          <p:nvSpPr>
            <p:cNvPr id="5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solidFill>
                  <a:srgbClr val="208B9C"/>
                </a:solidFill>
                <a:latin typeface="Calibri"/>
              </a:endParaRPr>
            </a:p>
          </p:txBody>
        </p:sp>
      </p:grpSp>
      <p:sp>
        <p:nvSpPr>
          <p:cNvPr id="59405" name="TextBox 55"/>
          <p:cNvSpPr txBox="1">
            <a:spLocks noChangeArrowheads="1"/>
          </p:cNvSpPr>
          <p:nvPr/>
        </p:nvSpPr>
        <p:spPr bwMode="auto">
          <a:xfrm>
            <a:off x="685800" y="6288088"/>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01</a:t>
            </a:r>
          </a:p>
        </p:txBody>
      </p:sp>
      <p:sp>
        <p:nvSpPr>
          <p:cNvPr id="17" name="Title 1"/>
          <p:cNvSpPr>
            <a:spLocks noGrp="1"/>
          </p:cNvSpPr>
          <p:nvPr>
            <p:ph type="title"/>
          </p:nvPr>
        </p:nvSpPr>
        <p:spPr>
          <a:xfrm>
            <a:off x="677090" y="870937"/>
            <a:ext cx="8249625" cy="838200"/>
          </a:xfrm>
        </p:spPr>
        <p:txBody>
          <a:bodyPr lIns="0" tIns="0" rIns="0" bIns="0" rtlCol="0">
            <a:noAutofit/>
          </a:bodyPr>
          <a:lstStyle/>
          <a:p>
            <a:pPr algn="l" eaLnBrk="1" fontAlgn="auto" hangingPunct="1">
              <a:spcAft>
                <a:spcPts val="0"/>
              </a:spcAft>
              <a:defRPr/>
            </a:pPr>
            <a:r>
              <a:rPr lang="en-US" sz="3600" dirty="0" smtClean="0">
                <a:solidFill>
                  <a:schemeClr val="tx1">
                    <a:lumMod val="75000"/>
                    <a:lumOff val="25000"/>
                  </a:schemeClr>
                </a:solidFill>
                <a:latin typeface="Franklin Gothic Book" panose="020B0503020102020204" pitchFamily="34" charset="0"/>
              </a:rPr>
              <a:t>Southeastern New Mexico, NM</a:t>
            </a:r>
            <a:endParaRPr lang="en-US" sz="3600" dirty="0">
              <a:solidFill>
                <a:schemeClr val="tx1">
                  <a:lumMod val="75000"/>
                  <a:lumOff val="25000"/>
                </a:schemeClr>
              </a:solidFill>
              <a:latin typeface="Franklin Gothic Book" panose="020B0503020102020204" pitchFamily="34" charset="0"/>
            </a:endParaRPr>
          </a:p>
        </p:txBody>
      </p:sp>
      <p:sp>
        <p:nvSpPr>
          <p:cNvPr id="2" name="TextBox 1"/>
          <p:cNvSpPr txBox="1"/>
          <p:nvPr/>
        </p:nvSpPr>
        <p:spPr>
          <a:xfrm>
            <a:off x="741775" y="1705999"/>
            <a:ext cx="3510130" cy="4308872"/>
          </a:xfrm>
          <a:prstGeom prst="rect">
            <a:avLst/>
          </a:prstGeom>
          <a:noFill/>
        </p:spPr>
        <p:txBody>
          <a:bodyPr wrap="square" lIns="0" tIns="0" rIns="0">
            <a:spAutoFit/>
          </a:bodyPr>
          <a:lstStyle/>
          <a:p>
            <a:pPr eaLnBrk="1" fontAlgn="auto" hangingPunct="1">
              <a:spcBef>
                <a:spcPts val="600"/>
              </a:spcBef>
              <a:spcAft>
                <a:spcPts val="600"/>
              </a:spcAft>
              <a:defRPr/>
            </a:pPr>
            <a:r>
              <a:rPr lang="en-US" sz="1600" dirty="0">
                <a:solidFill>
                  <a:prstClr val="black">
                    <a:lumMod val="75000"/>
                    <a:lumOff val="25000"/>
                  </a:prstClr>
                </a:solidFill>
                <a:latin typeface="Franklin Gothic Book" panose="020B0503020102020204" pitchFamily="34" charset="0"/>
              </a:rPr>
              <a:t>The Southeastern New Mexico Region is comprised of 5 New Mexico counties. </a:t>
            </a:r>
            <a:r>
              <a:rPr lang="en-US" sz="1600" dirty="0" smtClean="0">
                <a:solidFill>
                  <a:prstClr val="black">
                    <a:lumMod val="75000"/>
                    <a:lumOff val="25000"/>
                  </a:prstClr>
                </a:solidFill>
                <a:latin typeface="Franklin Gothic Book" panose="020B0503020102020204" pitchFamily="34" charset="0"/>
              </a:rPr>
              <a:t>State Highway 285 connects the region to I-40, further connecting to Albuquerque to the northwest, and I-20 to the south. U.S. Highway 70 and 60 connect the region to Amarillo, Texas. Major railroads include BNSF and SW, and TNMR, a regional railroad. Major regional airports include Roswell and Lea County regional airports.    </a:t>
            </a:r>
            <a:endParaRPr lang="en-US" sz="1600" dirty="0">
              <a:solidFill>
                <a:prstClr val="black">
                  <a:lumMod val="75000"/>
                  <a:lumOff val="25000"/>
                </a:prstClr>
              </a:solidFill>
              <a:latin typeface="Franklin Gothic Book" panose="020B0503020102020204" pitchFamily="34" charset="0"/>
            </a:endParaRP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Chaves</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Curry</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Eddy</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Lea</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prstClr val="black">
                    <a:lumMod val="75000"/>
                    <a:lumOff val="25000"/>
                  </a:prstClr>
                </a:solidFill>
                <a:latin typeface="Franklin Gothic Book" panose="020B0503020102020204" pitchFamily="34" charset="0"/>
              </a:rPr>
              <a:t>Roosevelt</a:t>
            </a:r>
          </a:p>
          <a:p>
            <a:pPr marL="292100" eaLnBrk="1" fontAlgn="auto" hangingPunct="1">
              <a:spcBef>
                <a:spcPts val="0"/>
              </a:spcBef>
              <a:spcAft>
                <a:spcPts val="0"/>
              </a:spcAft>
              <a:buClr>
                <a:srgbClr val="208B9C"/>
              </a:buClr>
              <a:buSzPct val="115000"/>
              <a:defRPr/>
            </a:pPr>
            <a:endParaRPr lang="en-US" sz="1600" dirty="0">
              <a:solidFill>
                <a:prstClr val="black">
                  <a:lumMod val="75000"/>
                  <a:lumOff val="25000"/>
                </a:prstClr>
              </a:solidFill>
              <a:latin typeface="Franklin Gothic Book" panose="020B0503020102020204" pitchFamily="34" charset="0"/>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4282" r="10993"/>
          <a:stretch/>
        </p:blipFill>
        <p:spPr>
          <a:xfrm>
            <a:off x="4934780" y="1935841"/>
            <a:ext cx="985008" cy="1138335"/>
          </a:xfrm>
          <a:prstGeom prst="rect">
            <a:avLst/>
          </a:prstGeom>
        </p:spPr>
      </p:pic>
      <p:cxnSp>
        <p:nvCxnSpPr>
          <p:cNvPr id="14" name="Straight Connector 13"/>
          <p:cNvCxnSpPr/>
          <p:nvPr/>
        </p:nvCxnSpPr>
        <p:spPr>
          <a:xfrm>
            <a:off x="5531667" y="2838261"/>
            <a:ext cx="140329" cy="1814252"/>
          </a:xfrm>
          <a:prstGeom prst="line">
            <a:avLst/>
          </a:prstGeom>
          <a:ln w="9525">
            <a:solidFill>
              <a:schemeClr val="tx1">
                <a:lumMod val="50000"/>
                <a:lumOff val="50000"/>
              </a:schemeClr>
            </a:solidFill>
            <a:prstDash val="solid"/>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5919788" y="1783533"/>
            <a:ext cx="2250964" cy="574895"/>
          </a:xfrm>
          <a:prstGeom prst="line">
            <a:avLst/>
          </a:prstGeom>
          <a:ln>
            <a:solidFill>
              <a:schemeClr val="tx1">
                <a:lumMod val="50000"/>
                <a:lumOff val="50000"/>
              </a:schemeClr>
            </a:solidFill>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57557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76275" y="2940050"/>
            <a:ext cx="4587875" cy="2946400"/>
          </a:xfrm>
        </p:spPr>
        <p:txBody>
          <a:bodyPr>
            <a:normAutofit/>
          </a:bodyPr>
          <a:lstStyle/>
          <a:p>
            <a:pPr fontAlgn="auto">
              <a:spcBef>
                <a:spcPts val="0"/>
              </a:spcBef>
              <a:spcAft>
                <a:spcPts val="0"/>
              </a:spcAft>
              <a:defRPr/>
            </a:pPr>
            <a:r>
              <a:rPr sz="6600" dirty="0">
                <a:solidFill>
                  <a:schemeClr val="tx1">
                    <a:lumMod val="75000"/>
                    <a:lumOff val="25000"/>
                  </a:schemeClr>
                </a:solidFill>
              </a:rPr>
              <a:t>02</a:t>
            </a:r>
          </a:p>
          <a:p>
            <a:pPr fontAlgn="auto">
              <a:spcBef>
                <a:spcPts val="0"/>
              </a:spcBef>
              <a:spcAft>
                <a:spcPts val="0"/>
              </a:spcAft>
              <a:defRPr/>
            </a:pPr>
            <a:r>
              <a:rPr sz="6600" dirty="0">
                <a:solidFill>
                  <a:schemeClr val="tx1">
                    <a:lumMod val="75000"/>
                    <a:lumOff val="25000"/>
                  </a:schemeClr>
                </a:solidFill>
              </a:rPr>
              <a:t>industry </a:t>
            </a:r>
          </a:p>
          <a:p>
            <a:pPr fontAlgn="auto">
              <a:spcBef>
                <a:spcPts val="0"/>
              </a:spcBef>
              <a:spcAft>
                <a:spcPts val="0"/>
              </a:spcAft>
              <a:defRPr/>
            </a:pPr>
            <a:r>
              <a:rPr sz="6600" dirty="0">
                <a:solidFill>
                  <a:schemeClr val="tx1">
                    <a:lumMod val="75000"/>
                    <a:lumOff val="25000"/>
                  </a:schemeClr>
                </a:solidFill>
              </a:rPr>
              <a:t>and occupation</a:t>
            </a:r>
          </a:p>
        </p:txBody>
      </p:sp>
      <p:cxnSp>
        <p:nvCxnSpPr>
          <p:cNvPr id="5" name="Straight Connector 4"/>
          <p:cNvCxnSpPr/>
          <p:nvPr/>
        </p:nvCxnSpPr>
        <p:spPr>
          <a:xfrm>
            <a:off x="5715000" y="2706688"/>
            <a:ext cx="3175" cy="310673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9396" name="Text Placeholder 4"/>
          <p:cNvSpPr>
            <a:spLocks noGrp="1"/>
          </p:cNvSpPr>
          <p:nvPr>
            <p:ph type="body" sz="quarter" idx="10"/>
          </p:nvPr>
        </p:nvSpPr>
        <p:spPr bwMode="auto">
          <a:xfrm>
            <a:off x="6159500" y="2868613"/>
            <a:ext cx="2301875" cy="2746375"/>
          </a:xfrm>
        </p:spPr>
        <p:txBody>
          <a:bodyPr wrap="square" numCol="1" anchor="t" anchorCtr="0" compatLnSpc="1">
            <a:prstTxWarp prst="textNoShape">
              <a:avLst/>
            </a:prstTxWarp>
          </a:bodyPr>
          <a:lstStyle/>
          <a:p>
            <a:pPr eaLnBrk="1" hangingPunct="1">
              <a:spcBef>
                <a:spcPct val="0"/>
              </a:spcBef>
              <a:spcAft>
                <a:spcPct val="0"/>
              </a:spcAft>
              <a:buFont typeface="Arial" panose="020B0604020202020204" pitchFamily="34" charset="0"/>
              <a:buNone/>
            </a:pPr>
            <a:r>
              <a:rPr altLang="en-US" sz="1600" dirty="0">
                <a:solidFill>
                  <a:srgbClr val="208B9C"/>
                </a:solidFill>
              </a:rPr>
              <a:t>Establishments</a:t>
            </a:r>
          </a:p>
          <a:p>
            <a:pPr eaLnBrk="1" hangingPunct="1">
              <a:spcBef>
                <a:spcPct val="0"/>
              </a:spcBef>
              <a:spcAft>
                <a:spcPct val="0"/>
              </a:spcAft>
              <a:buFont typeface="Arial" panose="020B0604020202020204" pitchFamily="34" charset="0"/>
              <a:buNone/>
            </a:pPr>
            <a:r>
              <a:rPr altLang="en-US" sz="1600" dirty="0" smtClean="0">
                <a:solidFill>
                  <a:srgbClr val="208B9C"/>
                </a:solidFill>
              </a:rPr>
              <a:t>Employment </a:t>
            </a:r>
            <a:r>
              <a:rPr altLang="en-US" sz="1600" dirty="0">
                <a:solidFill>
                  <a:srgbClr val="208B9C"/>
                </a:solidFill>
              </a:rPr>
              <a:t>by industry</a:t>
            </a: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a:p>
            <a:pPr eaLnBrk="1" hangingPunct="1">
              <a:spcBef>
                <a:spcPct val="0"/>
              </a:spcBef>
              <a:spcAft>
                <a:spcPct val="0"/>
              </a:spcAft>
              <a:buFont typeface="Arial" panose="020B0604020202020204" pitchFamily="34" charset="0"/>
              <a:buNone/>
            </a:pPr>
            <a:endParaRPr altLang="en-US" sz="1600" dirty="0">
              <a:solidFill>
                <a:srgbClr val="208B9C"/>
              </a:solidFill>
            </a:endParaRPr>
          </a:p>
        </p:txBody>
      </p:sp>
      <p:cxnSp>
        <p:nvCxnSpPr>
          <p:cNvPr id="18" name="Straight Connector 17"/>
          <p:cNvCxnSpPr/>
          <p:nvPr/>
        </p:nvCxnSpPr>
        <p:spPr>
          <a:xfrm>
            <a:off x="6159500" y="3152400"/>
            <a:ext cx="2011363"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76" y="847724"/>
            <a:ext cx="7772400" cy="914402"/>
          </a:xfrm>
        </p:spPr>
        <p:txBody>
          <a:bodyPr/>
          <a:lstStyle/>
          <a:p>
            <a:r>
              <a:rPr lang="en-US" dirty="0" smtClean="0">
                <a:solidFill>
                  <a:schemeClr val="tx1">
                    <a:lumMod val="75000"/>
                    <a:lumOff val="25000"/>
                  </a:schemeClr>
                </a:solidFill>
              </a:rPr>
              <a:t>Components of changes in Jobs</a:t>
            </a:r>
            <a:endParaRPr lang="en-US" dirty="0">
              <a:solidFill>
                <a:schemeClr val="tx1">
                  <a:lumMod val="75000"/>
                  <a:lumOff val="25000"/>
                </a:schemeClr>
              </a:solidFill>
            </a:endParaRPr>
          </a:p>
        </p:txBody>
      </p:sp>
      <p:sp>
        <p:nvSpPr>
          <p:cNvPr id="7" name="Text Placeholder 6"/>
          <p:cNvSpPr>
            <a:spLocks noGrp="1"/>
          </p:cNvSpPr>
          <p:nvPr>
            <p:ph type="body" sz="quarter" idx="14"/>
          </p:nvPr>
        </p:nvSpPr>
        <p:spPr>
          <a:xfrm>
            <a:off x="571500" y="6471375"/>
            <a:ext cx="7672605" cy="147733"/>
          </a:xfrm>
        </p:spPr>
        <p:txBody>
          <a:bodyPr/>
          <a:lstStyle/>
          <a:p>
            <a:pPr algn="r"/>
            <a:r>
              <a:rPr lang="en-US" dirty="0" smtClean="0">
                <a:solidFill>
                  <a:schemeClr val="tx2"/>
                </a:solidFill>
              </a:rPr>
              <a:t>Source: YourEconomy.org</a:t>
            </a:r>
            <a:endParaRPr lang="en-US" dirty="0">
              <a:solidFill>
                <a:schemeClr val="tx2"/>
              </a:solidFill>
            </a:endParaRPr>
          </a:p>
        </p:txBody>
      </p:sp>
      <p:graphicFrame>
        <p:nvGraphicFramePr>
          <p:cNvPr id="37" name="Content Placeholder 8"/>
          <p:cNvGraphicFramePr>
            <a:graphicFrameLocks noGrp="1"/>
          </p:cNvGraphicFramePr>
          <p:nvPr>
            <p:ph sz="quarter" idx="16"/>
            <p:extLst>
              <p:ext uri="{D42A27DB-BD31-4B8C-83A1-F6EECF244321}">
                <p14:modId xmlns:p14="http://schemas.microsoft.com/office/powerpoint/2010/main" val="1447544342"/>
              </p:ext>
            </p:extLst>
          </p:nvPr>
        </p:nvGraphicFramePr>
        <p:xfrm>
          <a:off x="741728" y="1828799"/>
          <a:ext cx="3812911" cy="4152902"/>
        </p:xfrm>
        <a:graphic>
          <a:graphicData uri="http://schemas.openxmlformats.org/drawingml/2006/table">
            <a:tbl>
              <a:tblPr firstRow="1">
                <a:tableStyleId>{74C1A8A3-306A-4EB7-A6B1-4F7E0EB9C5D6}</a:tableStyleId>
              </a:tblPr>
              <a:tblGrid>
                <a:gridCol w="926205">
                  <a:extLst>
                    <a:ext uri="{9D8B030D-6E8A-4147-A177-3AD203B41FA5}">
                      <a16:colId xmlns="" xmlns:a16="http://schemas.microsoft.com/office/drawing/2014/main" val="20000"/>
                    </a:ext>
                  </a:extLst>
                </a:gridCol>
                <a:gridCol w="1425473">
                  <a:extLst>
                    <a:ext uri="{9D8B030D-6E8A-4147-A177-3AD203B41FA5}">
                      <a16:colId xmlns="" xmlns:a16="http://schemas.microsoft.com/office/drawing/2014/main" val="20001"/>
                    </a:ext>
                  </a:extLst>
                </a:gridCol>
                <a:gridCol w="1461233">
                  <a:extLst>
                    <a:ext uri="{9D8B030D-6E8A-4147-A177-3AD203B41FA5}">
                      <a16:colId xmlns="" xmlns:a16="http://schemas.microsoft.com/office/drawing/2014/main" val="20002"/>
                    </a:ext>
                  </a:extLst>
                </a:gridCol>
              </a:tblGrid>
              <a:tr h="477490">
                <a:tc gridSpan="3">
                  <a:txBody>
                    <a:bodyPr/>
                    <a:lstStyle/>
                    <a:p>
                      <a:pPr algn="l" fontAlgn="b"/>
                      <a:r>
                        <a:rPr lang="en-US" sz="1600" b="0" u="none" strike="noStrike" dirty="0" smtClean="0">
                          <a:solidFill>
                            <a:srgbClr val="208B9C"/>
                          </a:solidFill>
                          <a:effectLst/>
                          <a:latin typeface="Franklin Gothic Demi Cond" panose="020B0706030402020204" pitchFamily="34" charset="0"/>
                        </a:rPr>
                        <a:t>Changes in Jobs  (2009-2015)</a:t>
                      </a:r>
                      <a:endParaRPr lang="en-US" sz="1600" b="0" i="0" u="none" strike="noStrike" dirty="0">
                        <a:solidFill>
                          <a:srgbClr val="208B9C"/>
                        </a:solidFill>
                        <a:effectLst/>
                        <a:latin typeface="Franklin Gothic Demi Cond" panose="020B0706030402020204" pitchFamily="34" charset="0"/>
                      </a:endParaRPr>
                    </a:p>
                  </a:txBody>
                  <a:tcPr marR="36576" marT="36576" marB="36576"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54534">
                <a:tc rowSpan="4">
                  <a:txBody>
                    <a:bodyPr/>
                    <a:lstStyle/>
                    <a:p>
                      <a:pPr algn="ctr" rtl="0" fontAlgn="ctr"/>
                      <a:r>
                        <a:rPr lang="en-US" sz="1400" b="0" i="0" u="none" strike="noStrike" dirty="0">
                          <a:solidFill>
                            <a:srgbClr val="262626"/>
                          </a:solidFill>
                          <a:effectLst/>
                          <a:latin typeface="Franklin Gothic Book" panose="020B0503020102020204" pitchFamily="34" charset="0"/>
                        </a:rPr>
                        <a:t>Gained by</a:t>
                      </a:r>
                    </a:p>
                  </a:txBody>
                  <a:tcPr marL="9525" marR="9525" marT="9525" marB="0"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rtl="0" fontAlgn="b"/>
                      <a:r>
                        <a:rPr lang="en-US" sz="1400" b="0" i="0" u="none" strike="noStrike" dirty="0">
                          <a:solidFill>
                            <a:srgbClr val="262626"/>
                          </a:solidFill>
                          <a:effectLst/>
                          <a:latin typeface="Franklin Gothic Book" panose="020B0503020102020204" pitchFamily="34" charset="0"/>
                        </a:rPr>
                        <a:t>New Startups</a:t>
                      </a:r>
                    </a:p>
                  </a:txBody>
                  <a:tcPr marL="85725" marR="9525" marT="9525" marB="0"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323232"/>
                          </a:solidFill>
                          <a:effectLst/>
                          <a:latin typeface="Franklin Gothic Book" panose="020B0503020102020204" pitchFamily="34" charset="0"/>
                        </a:rPr>
                        <a:t>+29,251</a:t>
                      </a:r>
                      <a:endParaRPr lang="en-US" sz="1400" b="0" i="0" u="none" strike="noStrike" dirty="0">
                        <a:solidFill>
                          <a:srgbClr val="323232"/>
                        </a:solidFill>
                        <a:effectLst/>
                        <a:latin typeface="Franklin Gothic Book" panose="020B0503020102020204" pitchFamily="34" charset="0"/>
                      </a:endParaRPr>
                    </a:p>
                  </a:txBody>
                  <a:tcPr marL="0" marR="182880" marT="0" marB="0"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1"/>
                  </a:ext>
                </a:extLst>
              </a:tr>
              <a:tr h="494682">
                <a:tc vMerge="1">
                  <a:txBody>
                    <a:bodyPr/>
                    <a:lstStyle/>
                    <a:p>
                      <a:endParaRPr lang="en-US"/>
                    </a:p>
                  </a:txBody>
                  <a:tcP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rtl="0" fontAlgn="b"/>
                      <a:r>
                        <a:rPr lang="en-US" sz="1400" b="0" i="0" u="none" strike="noStrike" dirty="0">
                          <a:solidFill>
                            <a:srgbClr val="262626"/>
                          </a:solidFill>
                          <a:effectLst/>
                          <a:latin typeface="Franklin Gothic Book" panose="020B0503020102020204" pitchFamily="34" charset="0"/>
                        </a:rPr>
                        <a:t>Spinoffs</a:t>
                      </a:r>
                    </a:p>
                  </a:txBody>
                  <a:tcPr marL="85725" marR="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323232"/>
                          </a:solidFill>
                          <a:effectLst/>
                          <a:latin typeface="Franklin Gothic Book" panose="020B0503020102020204" pitchFamily="34" charset="0"/>
                        </a:rPr>
                        <a:t>+6,965</a:t>
                      </a:r>
                      <a:endParaRPr lang="en-US" sz="1400" b="0" i="0" u="none" strike="noStrike" dirty="0">
                        <a:solidFill>
                          <a:srgbClr val="323232"/>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2"/>
                  </a:ext>
                </a:extLst>
              </a:tr>
              <a:tr h="494682">
                <a:tc vMerge="1">
                  <a:txBody>
                    <a:bodyPr/>
                    <a:lstStyle/>
                    <a:p>
                      <a:endParaRPr lang="en-US"/>
                    </a:p>
                  </a:txBody>
                  <a:tcP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rtl="0" fontAlgn="b"/>
                      <a:r>
                        <a:rPr lang="en-US" sz="1400" b="0" i="0" u="none" strike="noStrike" dirty="0">
                          <a:solidFill>
                            <a:srgbClr val="262626"/>
                          </a:solidFill>
                          <a:effectLst/>
                          <a:latin typeface="Franklin Gothic Book" panose="020B0503020102020204" pitchFamily="34" charset="0"/>
                        </a:rPr>
                        <a:t>Expansion</a:t>
                      </a:r>
                    </a:p>
                  </a:txBody>
                  <a:tcPr marL="85725" marR="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323232"/>
                          </a:solidFill>
                          <a:effectLst/>
                          <a:latin typeface="Franklin Gothic Book" panose="020B0503020102020204" pitchFamily="34" charset="0"/>
                        </a:rPr>
                        <a:t>+24,386</a:t>
                      </a:r>
                      <a:endParaRPr lang="en-US" sz="1400" b="0" i="0" u="none" strike="noStrike" dirty="0">
                        <a:solidFill>
                          <a:srgbClr val="323232"/>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3"/>
                  </a:ext>
                </a:extLst>
              </a:tr>
              <a:tr h="494682">
                <a:tc vMerge="1">
                  <a:txBody>
                    <a:bodyPr/>
                    <a:lstStyle/>
                    <a:p>
                      <a:endParaRPr lang="en-US"/>
                    </a:p>
                  </a:txBody>
                  <a:tcP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rtl="0" fontAlgn="b"/>
                      <a:r>
                        <a:rPr lang="en-US" sz="1400" b="0" i="0" u="none" strike="noStrike" dirty="0">
                          <a:solidFill>
                            <a:srgbClr val="262626"/>
                          </a:solidFill>
                          <a:effectLst/>
                          <a:latin typeface="Franklin Gothic Book" panose="020B0503020102020204" pitchFamily="34" charset="0"/>
                        </a:rPr>
                        <a:t>In-migration</a:t>
                      </a:r>
                    </a:p>
                  </a:txBody>
                  <a:tcPr marL="85725" marR="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323232"/>
                          </a:solidFill>
                          <a:effectLst/>
                          <a:latin typeface="Franklin Gothic Book" panose="020B0503020102020204" pitchFamily="34" charset="0"/>
                        </a:rPr>
                        <a:t>+1,251</a:t>
                      </a:r>
                      <a:endParaRPr lang="en-US" sz="1400" b="0" i="0" u="none" strike="noStrike" dirty="0">
                        <a:solidFill>
                          <a:srgbClr val="323232"/>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4"/>
                  </a:ext>
                </a:extLst>
              </a:tr>
              <a:tr h="455507">
                <a:tc rowSpan="3">
                  <a:txBody>
                    <a:bodyPr/>
                    <a:lstStyle/>
                    <a:p>
                      <a:pPr algn="ctr" rtl="0" fontAlgn="ctr"/>
                      <a:r>
                        <a:rPr lang="en-US" sz="1400" b="0" i="0" u="none" strike="noStrike" dirty="0">
                          <a:solidFill>
                            <a:srgbClr val="262626"/>
                          </a:solidFill>
                          <a:effectLst/>
                          <a:latin typeface="Franklin Gothic Book" panose="020B0503020102020204" pitchFamily="34" charset="0"/>
                        </a:rPr>
                        <a:t>Lost by</a:t>
                      </a:r>
                    </a:p>
                  </a:txBody>
                  <a:tcPr marL="9525" marR="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rtl="0" fontAlgn="b"/>
                      <a:r>
                        <a:rPr lang="en-US" sz="1400" b="0" i="0" u="none" strike="noStrike" dirty="0">
                          <a:solidFill>
                            <a:srgbClr val="262626"/>
                          </a:solidFill>
                          <a:effectLst/>
                          <a:latin typeface="Franklin Gothic Book" panose="020B0503020102020204" pitchFamily="34" charset="0"/>
                        </a:rPr>
                        <a:t>Closings</a:t>
                      </a:r>
                    </a:p>
                  </a:txBody>
                  <a:tcPr marL="85725" marR="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323232"/>
                          </a:solidFill>
                          <a:effectLst/>
                          <a:latin typeface="Franklin Gothic Book" panose="020B0503020102020204" pitchFamily="34" charset="0"/>
                        </a:rPr>
                        <a:t>-38,693</a:t>
                      </a:r>
                      <a:endParaRPr lang="en-US" sz="1400" b="0" i="0" u="none" strike="noStrike" dirty="0">
                        <a:solidFill>
                          <a:srgbClr val="323232"/>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5"/>
                  </a:ext>
                </a:extLst>
              </a:tr>
              <a:tr h="424875">
                <a:tc vMerge="1">
                  <a:txBody>
                    <a:bodyPr/>
                    <a:lstStyle/>
                    <a:p>
                      <a:endParaRPr lang="en-US"/>
                    </a:p>
                  </a:txBody>
                  <a:tcP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rtl="0" fontAlgn="b"/>
                      <a:r>
                        <a:rPr lang="en-US" sz="1400" b="0" i="0" u="none" strike="noStrike" dirty="0">
                          <a:solidFill>
                            <a:srgbClr val="262626"/>
                          </a:solidFill>
                          <a:effectLst/>
                          <a:latin typeface="Franklin Gothic Book" panose="020B0503020102020204" pitchFamily="34" charset="0"/>
                        </a:rPr>
                        <a:t>Contractions</a:t>
                      </a:r>
                    </a:p>
                  </a:txBody>
                  <a:tcPr marL="85725" marR="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323232"/>
                          </a:solidFill>
                          <a:effectLst/>
                          <a:latin typeface="Franklin Gothic Book" panose="020B0503020102020204" pitchFamily="34" charset="0"/>
                        </a:rPr>
                        <a:t>-14,863</a:t>
                      </a:r>
                      <a:endParaRPr lang="en-US" sz="1400" b="0" i="0" u="none" strike="noStrike" dirty="0">
                        <a:solidFill>
                          <a:srgbClr val="323232"/>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6"/>
                  </a:ext>
                </a:extLst>
              </a:tr>
              <a:tr h="424875">
                <a:tc vMerge="1">
                  <a:txBody>
                    <a:bodyPr/>
                    <a:lstStyle/>
                    <a:p>
                      <a:endParaRPr lang="en-US"/>
                    </a:p>
                  </a:txBody>
                  <a:tcP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l" rtl="0" fontAlgn="b"/>
                      <a:r>
                        <a:rPr lang="en-US" sz="1400" b="0" i="0" u="none" strike="noStrike" dirty="0">
                          <a:solidFill>
                            <a:srgbClr val="262626"/>
                          </a:solidFill>
                          <a:effectLst/>
                          <a:latin typeface="Franklin Gothic Book" panose="020B0503020102020204" pitchFamily="34" charset="0"/>
                        </a:rPr>
                        <a:t>Out-migration</a:t>
                      </a:r>
                    </a:p>
                  </a:txBody>
                  <a:tcPr marL="85725" marR="9525" marT="9525"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323232"/>
                          </a:solidFill>
                          <a:effectLst/>
                          <a:latin typeface="Franklin Gothic Book" panose="020B0503020102020204" pitchFamily="34" charset="0"/>
                        </a:rPr>
                        <a:t>-431</a:t>
                      </a:r>
                      <a:endParaRPr lang="en-US" sz="1400" b="0" i="0" u="none" strike="noStrike" dirty="0">
                        <a:solidFill>
                          <a:srgbClr val="323232"/>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7"/>
                  </a:ext>
                </a:extLst>
              </a:tr>
              <a:tr h="431575">
                <a:tc gridSpan="2">
                  <a:txBody>
                    <a:bodyPr/>
                    <a:lstStyle/>
                    <a:p>
                      <a:pPr algn="ctr" fontAlgn="b"/>
                      <a:r>
                        <a:rPr lang="en-US" sz="1400" b="1" i="0" u="none" strike="noStrike" dirty="0" smtClean="0">
                          <a:solidFill>
                            <a:schemeClr val="tx1">
                              <a:lumMod val="85000"/>
                              <a:lumOff val="15000"/>
                            </a:schemeClr>
                          </a:solidFill>
                          <a:effectLst/>
                          <a:latin typeface="+mn-lt"/>
                        </a:rPr>
                        <a:t>Net change</a:t>
                      </a:r>
                      <a:endParaRPr lang="en-US" sz="1400" b="1" i="0" u="none" strike="noStrike" dirty="0">
                        <a:solidFill>
                          <a:schemeClr val="tx1">
                            <a:lumMod val="85000"/>
                            <a:lumOff val="15000"/>
                          </a:schemeClr>
                        </a:solidFill>
                        <a:effectLst/>
                        <a:latin typeface="+mn-lt"/>
                      </a:endParaRPr>
                    </a:p>
                  </a:txBody>
                  <a:tcPr marR="36576" marT="36576" marB="36576"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hMerge="1">
                  <a:txBody>
                    <a:bodyPr/>
                    <a:lstStyle/>
                    <a:p>
                      <a:endParaRPr lang="en-US"/>
                    </a:p>
                  </a:txBody>
                  <a:tcPr/>
                </a:tc>
                <a:tc>
                  <a:txBody>
                    <a:bodyPr/>
                    <a:lstStyle/>
                    <a:p>
                      <a:pPr algn="r" rtl="0" fontAlgn="b"/>
                      <a:r>
                        <a:rPr lang="en-US" sz="1400" b="1" i="0" u="none" strike="noStrike" dirty="0" smtClean="0">
                          <a:solidFill>
                            <a:srgbClr val="323232"/>
                          </a:solidFill>
                          <a:effectLst/>
                          <a:latin typeface="Franklin Gothic Book" panose="020B0503020102020204" pitchFamily="34" charset="0"/>
                        </a:rPr>
                        <a:t>+7,866</a:t>
                      </a:r>
                      <a:endParaRPr lang="en-US" sz="1400" b="1" i="0" u="none" strike="noStrike" dirty="0">
                        <a:solidFill>
                          <a:srgbClr val="323232"/>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E4E4E4"/>
                    </a:solidFill>
                  </a:tcPr>
                </a:tc>
                <a:extLst>
                  <a:ext uri="{0D108BD9-81ED-4DB2-BD59-A6C34878D82A}">
                    <a16:rowId xmlns="" xmlns:a16="http://schemas.microsoft.com/office/drawing/2014/main" val="10008"/>
                  </a:ext>
                </a:extLst>
              </a:tr>
            </a:tbl>
          </a:graphicData>
        </a:graphic>
      </p:graphicFrame>
      <p:sp>
        <p:nvSpPr>
          <p:cNvPr id="48" name="Text Placeholder 9"/>
          <p:cNvSpPr txBox="1">
            <a:spLocks/>
          </p:cNvSpPr>
          <p:nvPr/>
        </p:nvSpPr>
        <p:spPr bwMode="auto">
          <a:xfrm>
            <a:off x="685800" y="614363"/>
            <a:ext cx="7772400" cy="452437"/>
          </a:xfrm>
          <a:prstGeom prst="rect">
            <a:avLst/>
          </a:prstGeom>
        </p:spPr>
        <p:txBody>
          <a:bodyPr vert="horz" wrap="square" lIns="0" tIns="0" rIns="0" bIns="0" numCol="1" rtlCol="0" anchor="t" anchorCtr="0" compatLnSpc="1">
            <a:prstTxWarp prst="textNoShape">
              <a:avLst/>
            </a:prstTxWarp>
            <a:noAutofit/>
          </a:bodyPr>
          <a:lstStyle>
            <a:lvl1pPr marL="0" indent="0" algn="l" defTabSz="914400" rtl="0" eaLnBrk="1" latinLnBrk="0" hangingPunct="1">
              <a:lnSpc>
                <a:spcPct val="85000"/>
              </a:lnSpc>
              <a:spcBef>
                <a:spcPts val="0"/>
              </a:spcBef>
              <a:spcAft>
                <a:spcPts val="0"/>
              </a:spcAft>
              <a:buFont typeface="Arial" panose="020B0604020202020204" pitchFamily="34" charset="0"/>
              <a:buNone/>
              <a:defRPr sz="1700" b="0" i="0" kern="1200">
                <a:solidFill>
                  <a:schemeClr val="accent3"/>
                </a:solidFill>
                <a:latin typeface="Franklin Gothic Demi Cond" panose="020B0706030402020204" pitchFamily="34" charset="0"/>
                <a:ea typeface="+mn-ea"/>
                <a:cs typeface="+mn-cs"/>
              </a:defRPr>
            </a:lvl1pPr>
            <a:lvl2pPr marL="457200" indent="0" algn="l" defTabSz="914400" rtl="0" eaLnBrk="1" latinLnBrk="0" hangingPunct="1">
              <a:lnSpc>
                <a:spcPct val="100000"/>
              </a:lnSpc>
              <a:spcBef>
                <a:spcPts val="0"/>
              </a:spcBef>
              <a:spcAft>
                <a:spcPts val="600"/>
              </a:spcAft>
              <a:buFont typeface="Arial" panose="020B0604020202020204" pitchFamily="34" charset="0"/>
              <a:buNone/>
              <a:defRPr sz="2000" b="1" kern="1200">
                <a:solidFill>
                  <a:schemeClr val="tx2"/>
                </a:solidFill>
                <a:latin typeface="+mn-lt"/>
                <a:ea typeface="+mn-ea"/>
                <a:cs typeface="+mn-cs"/>
              </a:defRPr>
            </a:lvl2pPr>
            <a:lvl3pPr marL="914400" indent="0" algn="l" defTabSz="914400" rtl="0" eaLnBrk="1" latinLnBrk="0" hangingPunct="1">
              <a:lnSpc>
                <a:spcPct val="120000"/>
              </a:lnSpc>
              <a:spcBef>
                <a:spcPts val="600"/>
              </a:spcBef>
              <a:spcAft>
                <a:spcPts val="600"/>
              </a:spcAft>
              <a:buFont typeface="Arial" panose="020B0604020202020204" pitchFamily="34" charset="0"/>
              <a:buNone/>
              <a:defRPr sz="1800" b="1" kern="1200">
                <a:solidFill>
                  <a:schemeClr val="tx2"/>
                </a:solidFill>
                <a:latin typeface="+mn-lt"/>
                <a:ea typeface="+mn-ea"/>
                <a:cs typeface="+mn-cs"/>
              </a:defRPr>
            </a:lvl3pPr>
            <a:lvl4pPr marL="1371600" indent="0" algn="l" defTabSz="914400" rtl="0" eaLnBrk="1" latinLnBrk="0" hangingPunct="1">
              <a:lnSpc>
                <a:spcPct val="110000"/>
              </a:lnSpc>
              <a:spcBef>
                <a:spcPts val="0"/>
              </a:spcBef>
              <a:spcAft>
                <a:spcPts val="0"/>
              </a:spcAft>
              <a:buFont typeface="Wingdings" panose="05000000000000000000" pitchFamily="2" charset="2"/>
              <a:buNone/>
              <a:defRPr sz="1600" b="1" kern="1200">
                <a:solidFill>
                  <a:schemeClr val="tx2">
                    <a:lumMod val="60000"/>
                    <a:lumOff val="40000"/>
                  </a:schemeClr>
                </a:solidFill>
                <a:latin typeface="+mn-lt"/>
                <a:ea typeface="+mn-ea"/>
                <a:cs typeface="+mn-cs"/>
              </a:defRPr>
            </a:lvl4pPr>
            <a:lvl5pPr marL="1828800" indent="0" algn="l" defTabSz="914400" rtl="0" eaLnBrk="1" latinLnBrk="0" hangingPunct="1">
              <a:lnSpc>
                <a:spcPct val="110000"/>
              </a:lnSpc>
              <a:spcBef>
                <a:spcPts val="0"/>
              </a:spcBef>
              <a:spcAft>
                <a:spcPts val="600"/>
              </a:spcAft>
              <a:buFont typeface="Wingdings" panose="05000000000000000000" pitchFamily="2" charset="2"/>
              <a:buNone/>
              <a:defRPr sz="1600" b="1" kern="1200">
                <a:solidFill>
                  <a:schemeClr val="tx2">
                    <a:lumMod val="60000"/>
                    <a:lumOff val="40000"/>
                  </a:schemeClr>
                </a:solidFill>
                <a:latin typeface="+mn-lt"/>
                <a:ea typeface="+mn-ea"/>
                <a:cs typeface="+mn-cs"/>
              </a:defRPr>
            </a:lvl5pPr>
            <a:lvl6pPr marL="2286000" indent="0" algn="l" defTabSz="914400" rtl="0" eaLnBrk="1" latinLnBrk="0" hangingPunct="1">
              <a:lnSpc>
                <a:spcPct val="100000"/>
              </a:lnSpc>
              <a:spcBef>
                <a:spcPts val="600"/>
              </a:spcBef>
              <a:spcAft>
                <a:spcPts val="0"/>
              </a:spcAft>
              <a:buFont typeface="Arial" panose="020B0604020202020204" pitchFamily="34" charset="0"/>
              <a:buNone/>
              <a:defRPr sz="1600" b="1" kern="1200">
                <a:solidFill>
                  <a:schemeClr val="bg2"/>
                </a:solidFill>
                <a:latin typeface="+mj-lt"/>
                <a:ea typeface="+mn-ea"/>
                <a:cs typeface="+mn-cs"/>
              </a:defRPr>
            </a:lvl6pPr>
            <a:lvl7pPr marL="274320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chemeClr val="bg2"/>
                </a:solidFill>
                <a:latin typeface="+mj-lt"/>
                <a:ea typeface="+mn-ea"/>
                <a:cs typeface="+mn-cs"/>
              </a:defRPr>
            </a:lvl7pPr>
            <a:lvl8pPr marL="320040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chemeClr val="accent1"/>
                </a:solidFill>
                <a:latin typeface="+mj-lt"/>
                <a:ea typeface="+mn-ea"/>
                <a:cs typeface="+mn-cs"/>
              </a:defRPr>
            </a:lvl8pPr>
            <a:lvl9pPr marL="3657600" indent="0" algn="l" defTabSz="914400" rtl="0" eaLnBrk="1" latinLnBrk="0" hangingPunct="1">
              <a:lnSpc>
                <a:spcPct val="100000"/>
              </a:lnSpc>
              <a:spcBef>
                <a:spcPts val="600"/>
              </a:spcBef>
              <a:spcAft>
                <a:spcPts val="600"/>
              </a:spcAft>
              <a:buFont typeface="Arial" panose="020B0604020202020204" pitchFamily="34" charset="0"/>
              <a:buNone/>
              <a:defRPr sz="1600" b="1" kern="1200">
                <a:solidFill>
                  <a:schemeClr val="accent3"/>
                </a:solidFill>
                <a:latin typeface="+mj-lt"/>
                <a:ea typeface="+mn-ea"/>
                <a:cs typeface="+mn-cs"/>
              </a:defRPr>
            </a:lvl9pPr>
          </a:lstStyle>
          <a:p>
            <a:pPr fontAlgn="auto">
              <a:spcBef>
                <a:spcPct val="0"/>
              </a:spcBef>
              <a:spcAft>
                <a:spcPct val="0"/>
              </a:spcAft>
            </a:pPr>
            <a:r>
              <a:rPr lang="en-US" altLang="en-US" dirty="0" smtClean="0">
                <a:solidFill>
                  <a:srgbClr val="208B9C"/>
                </a:solidFill>
              </a:rPr>
              <a:t>Industry and occupation</a:t>
            </a:r>
          </a:p>
        </p:txBody>
      </p:sp>
      <p:sp>
        <p:nvSpPr>
          <p:cNvPr id="67" name="Rectangle 9"/>
          <p:cNvSpPr>
            <a:spLocks noChangeArrowheads="1"/>
          </p:cNvSpPr>
          <p:nvPr/>
        </p:nvSpPr>
        <p:spPr bwMode="auto">
          <a:xfrm>
            <a:off x="1993900" y="6218238"/>
            <a:ext cx="1230313"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68" name="Rectangle 67"/>
          <p:cNvSpPr>
            <a:spLocks noChangeArrowheads="1"/>
          </p:cNvSpPr>
          <p:nvPr/>
        </p:nvSpPr>
        <p:spPr bwMode="auto">
          <a:xfrm>
            <a:off x="33035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69" name="Rectangle 68"/>
          <p:cNvSpPr>
            <a:spLocks noChangeArrowheads="1"/>
          </p:cNvSpPr>
          <p:nvPr/>
        </p:nvSpPr>
        <p:spPr bwMode="auto">
          <a:xfrm>
            <a:off x="46116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70" name="Rectangle 69"/>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sz="2520" dirty="0">
              <a:latin typeface="+mn-lt"/>
            </a:endParaRPr>
          </a:p>
        </p:txBody>
      </p:sp>
      <p:sp>
        <p:nvSpPr>
          <p:cNvPr id="71" name="Rectangle 70"/>
          <p:cNvSpPr>
            <a:spLocks noChangeArrowheads="1"/>
          </p:cNvSpPr>
          <p:nvPr/>
        </p:nvSpPr>
        <p:spPr bwMode="auto">
          <a:xfrm>
            <a:off x="7229475"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72" name="Rectangle 71"/>
          <p:cNvSpPr>
            <a:spLocks noChangeArrowheads="1"/>
          </p:cNvSpPr>
          <p:nvPr/>
        </p:nvSpPr>
        <p:spPr bwMode="auto">
          <a:xfrm>
            <a:off x="685800"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grpSp>
        <p:nvGrpSpPr>
          <p:cNvPr id="73" name="Group 72"/>
          <p:cNvGrpSpPr/>
          <p:nvPr/>
        </p:nvGrpSpPr>
        <p:grpSpPr>
          <a:xfrm>
            <a:off x="1995205" y="6169000"/>
            <a:ext cx="1229008" cy="119062"/>
            <a:chOff x="685800" y="6165890"/>
            <a:chExt cx="1229008" cy="119062"/>
          </a:xfrm>
          <a:solidFill>
            <a:srgbClr val="208B9C"/>
          </a:solidFill>
        </p:grpSpPr>
        <p:sp>
          <p:nvSpPr>
            <p:cNvPr id="7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sz="2520" dirty="0">
                <a:latin typeface="+mn-lt"/>
              </a:endParaRPr>
            </a:p>
          </p:txBody>
        </p:sp>
        <p:sp>
          <p:nvSpPr>
            <p:cNvPr id="7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sz="2520" dirty="0">
                <a:latin typeface="+mn-lt"/>
              </a:endParaRPr>
            </a:p>
          </p:txBody>
        </p:sp>
      </p:grpSp>
      <p:sp>
        <p:nvSpPr>
          <p:cNvPr id="76" name="TextBox 25"/>
          <p:cNvSpPr txBox="1">
            <a:spLocks noChangeArrowheads="1"/>
          </p:cNvSpPr>
          <p:nvPr/>
        </p:nvSpPr>
        <p:spPr bwMode="auto">
          <a:xfrm>
            <a:off x="1993900" y="6342063"/>
            <a:ext cx="12303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r>
              <a:rPr lang="en-US" altLang="en-US" sz="1300" dirty="0">
                <a:solidFill>
                  <a:srgbClr val="208B9C"/>
                </a:solidFill>
                <a:latin typeface="Franklin Gothic Demi Cond" panose="020B0706030402020204" pitchFamily="34" charset="0"/>
              </a:rPr>
              <a:t>section 02</a:t>
            </a:r>
          </a:p>
        </p:txBody>
      </p:sp>
      <p:sp>
        <p:nvSpPr>
          <p:cNvPr id="35" name="TextBox 34"/>
          <p:cNvSpPr txBox="1"/>
          <p:nvPr/>
        </p:nvSpPr>
        <p:spPr>
          <a:xfrm>
            <a:off x="685800" y="6507864"/>
            <a:ext cx="5638800" cy="249299"/>
          </a:xfrm>
          <a:prstGeom prst="rect">
            <a:avLst/>
          </a:prstGeom>
          <a:noFill/>
        </p:spPr>
        <p:txBody>
          <a:bodyPr wrap="square" lIns="0" tIns="0" rIns="0" bIns="0" rtlCol="0">
            <a:spAutoFit/>
          </a:bodyPr>
          <a:lstStyle/>
          <a:p>
            <a:pPr eaLnBrk="1" fontAlgn="auto" hangingPunct="1">
              <a:lnSpc>
                <a:spcPct val="90000"/>
              </a:lnSpc>
              <a:spcBef>
                <a:spcPts val="0"/>
              </a:spcBef>
              <a:spcAft>
                <a:spcPts val="0"/>
              </a:spcAft>
            </a:pPr>
            <a:r>
              <a:rPr lang="en-US" sz="900" dirty="0">
                <a:solidFill>
                  <a:srgbClr val="323232"/>
                </a:solidFill>
                <a:latin typeface="Franklin Gothic Book"/>
              </a:rPr>
              <a:t>Note: YourEconomy has changed its data source from NETS to InfoUSA on August, 2016. Based on the data available, we can only estimate churn based on jobs and not establishments</a:t>
            </a:r>
            <a:r>
              <a:rPr lang="en-US" sz="900" dirty="0" smtClean="0">
                <a:solidFill>
                  <a:srgbClr val="323232"/>
                </a:solidFill>
                <a:latin typeface="Franklin Gothic Book"/>
              </a:rPr>
              <a:t>. </a:t>
            </a:r>
            <a:endParaRPr lang="en-US" sz="900" dirty="0">
              <a:solidFill>
                <a:srgbClr val="323232"/>
              </a:solidFill>
              <a:latin typeface="Franklin Gothic Book"/>
            </a:endParaRPr>
          </a:p>
        </p:txBody>
      </p:sp>
      <p:sp>
        <p:nvSpPr>
          <p:cNvPr id="36" name="Content Placeholder 2"/>
          <p:cNvSpPr>
            <a:spLocks noGrp="1"/>
          </p:cNvSpPr>
          <p:nvPr>
            <p:ph sz="quarter" idx="15"/>
          </p:nvPr>
        </p:nvSpPr>
        <p:spPr>
          <a:xfrm>
            <a:off x="4910138" y="1652588"/>
            <a:ext cx="3640137" cy="4321175"/>
          </a:xfrm>
        </p:spPr>
        <p:txBody>
          <a:bodyPr/>
          <a:lstStyle/>
          <a:p>
            <a:pPr lvl="1" algn="ctr" fontAlgn="auto">
              <a:spcBef>
                <a:spcPts val="600"/>
              </a:spcBef>
              <a:defRPr/>
            </a:pPr>
            <a:r>
              <a:rPr lang="en-US" b="1" i="1" dirty="0" smtClean="0">
                <a:solidFill>
                  <a:srgbClr val="208B9C"/>
                </a:solidFill>
              </a:rPr>
              <a:t>How to Interpret the Accompanying Table</a:t>
            </a:r>
          </a:p>
          <a:p>
            <a:pPr lvl="1" fontAlgn="auto">
              <a:spcBef>
                <a:spcPts val="600"/>
              </a:spcBef>
              <a:defRPr/>
            </a:pPr>
            <a:r>
              <a:rPr lang="en-US" u="sng" dirty="0" smtClean="0">
                <a:solidFill>
                  <a:schemeClr val="tx1">
                    <a:lumMod val="85000"/>
                    <a:lumOff val="15000"/>
                  </a:schemeClr>
                </a:solidFill>
              </a:rPr>
              <a:t>New Startups</a:t>
            </a:r>
            <a:r>
              <a:rPr lang="en-US" dirty="0" smtClean="0">
                <a:solidFill>
                  <a:schemeClr val="tx1">
                    <a:lumMod val="85000"/>
                    <a:lumOff val="15000"/>
                  </a:schemeClr>
                </a:solidFill>
              </a:rPr>
              <a:t>: A completely new business from births/openings without any affiliation to an existing business.</a:t>
            </a:r>
          </a:p>
          <a:p>
            <a:pPr lvl="1" fontAlgn="auto">
              <a:spcBef>
                <a:spcPts val="600"/>
              </a:spcBef>
              <a:defRPr/>
            </a:pPr>
            <a:r>
              <a:rPr lang="en-US" u="sng" dirty="0" smtClean="0">
                <a:solidFill>
                  <a:schemeClr val="tx1">
                    <a:lumMod val="85000"/>
                    <a:lumOff val="15000"/>
                  </a:schemeClr>
                </a:solidFill>
              </a:rPr>
              <a:t>Spinoffs</a:t>
            </a:r>
            <a:r>
              <a:rPr lang="en-US" dirty="0" smtClean="0">
                <a:solidFill>
                  <a:schemeClr val="tx1">
                    <a:lumMod val="85000"/>
                    <a:lumOff val="15000"/>
                  </a:schemeClr>
                </a:solidFill>
              </a:rPr>
              <a:t>: New businesses that were spun-off from existing businesses.</a:t>
            </a:r>
          </a:p>
          <a:p>
            <a:pPr lvl="1" fontAlgn="auto">
              <a:spcBef>
                <a:spcPts val="600"/>
              </a:spcBef>
              <a:defRPr/>
            </a:pPr>
            <a:r>
              <a:rPr lang="en-US" u="sng" dirty="0" smtClean="0">
                <a:solidFill>
                  <a:schemeClr val="tx1">
                    <a:lumMod val="85000"/>
                    <a:lumOff val="15000"/>
                  </a:schemeClr>
                </a:solidFill>
              </a:rPr>
              <a:t>Expansions</a:t>
            </a:r>
            <a:r>
              <a:rPr lang="en-US" dirty="0" smtClean="0">
                <a:solidFill>
                  <a:schemeClr val="tx1">
                    <a:lumMod val="85000"/>
                    <a:lumOff val="15000"/>
                  </a:schemeClr>
                </a:solidFill>
              </a:rPr>
              <a:t>: Existing businesses that have expanded in jobs.</a:t>
            </a:r>
          </a:p>
          <a:p>
            <a:pPr lvl="1" fontAlgn="auto">
              <a:spcBef>
                <a:spcPts val="600"/>
              </a:spcBef>
              <a:defRPr/>
            </a:pPr>
            <a:r>
              <a:rPr lang="en-US" u="sng" dirty="0" smtClean="0">
                <a:solidFill>
                  <a:schemeClr val="tx1">
                    <a:lumMod val="85000"/>
                    <a:lumOff val="15000"/>
                  </a:schemeClr>
                </a:solidFill>
              </a:rPr>
              <a:t>In-migration</a:t>
            </a:r>
            <a:r>
              <a:rPr lang="en-US" dirty="0" smtClean="0">
                <a:solidFill>
                  <a:schemeClr val="tx1">
                    <a:lumMod val="85000"/>
                    <a:lumOff val="15000"/>
                  </a:schemeClr>
                </a:solidFill>
              </a:rPr>
              <a:t>: Businesses that have moved-in from outside of the county.</a:t>
            </a:r>
          </a:p>
          <a:p>
            <a:pPr lvl="1" fontAlgn="auto">
              <a:spcBef>
                <a:spcPts val="600"/>
              </a:spcBef>
              <a:defRPr/>
            </a:pPr>
            <a:r>
              <a:rPr lang="en-US" u="sng" dirty="0" smtClean="0">
                <a:solidFill>
                  <a:schemeClr val="tx1">
                    <a:lumMod val="85000"/>
                    <a:lumOff val="15000"/>
                  </a:schemeClr>
                </a:solidFill>
              </a:rPr>
              <a:t>Closings</a:t>
            </a:r>
            <a:r>
              <a:rPr lang="en-US" dirty="0" smtClean="0">
                <a:solidFill>
                  <a:schemeClr val="tx1">
                    <a:lumMod val="85000"/>
                    <a:lumOff val="15000"/>
                  </a:schemeClr>
                </a:solidFill>
              </a:rPr>
              <a:t>: Closure of existing businesses.</a:t>
            </a:r>
          </a:p>
          <a:p>
            <a:pPr lvl="1" fontAlgn="auto">
              <a:spcBef>
                <a:spcPts val="600"/>
              </a:spcBef>
              <a:defRPr/>
            </a:pPr>
            <a:r>
              <a:rPr lang="en-US" u="sng" dirty="0" smtClean="0">
                <a:solidFill>
                  <a:schemeClr val="tx1">
                    <a:lumMod val="85000"/>
                    <a:lumOff val="15000"/>
                  </a:schemeClr>
                </a:solidFill>
              </a:rPr>
              <a:t>Contractions</a:t>
            </a:r>
            <a:r>
              <a:rPr lang="en-US" dirty="0" smtClean="0">
                <a:solidFill>
                  <a:schemeClr val="tx1">
                    <a:lumMod val="85000"/>
                    <a:lumOff val="15000"/>
                  </a:schemeClr>
                </a:solidFill>
              </a:rPr>
              <a:t>: Existing businesses that have shed/reduced jobs.</a:t>
            </a:r>
          </a:p>
          <a:p>
            <a:pPr lvl="1" fontAlgn="auto">
              <a:spcBef>
                <a:spcPts val="600"/>
              </a:spcBef>
              <a:defRPr/>
            </a:pPr>
            <a:r>
              <a:rPr lang="en-US" u="sng" dirty="0" smtClean="0">
                <a:solidFill>
                  <a:schemeClr val="tx1">
                    <a:lumMod val="85000"/>
                    <a:lumOff val="15000"/>
                  </a:schemeClr>
                </a:solidFill>
              </a:rPr>
              <a:t>Out-migration</a:t>
            </a:r>
            <a:r>
              <a:rPr lang="en-US" dirty="0" smtClean="0">
                <a:solidFill>
                  <a:schemeClr val="tx1">
                    <a:lumMod val="85000"/>
                    <a:lumOff val="15000"/>
                  </a:schemeClr>
                </a:solidFill>
              </a:rPr>
              <a:t>: Businesses that have moved-out from the county.</a:t>
            </a:r>
          </a:p>
          <a:p>
            <a:pPr lvl="1" fontAlgn="auto">
              <a:spcBef>
                <a:spcPts val="600"/>
              </a:spcBef>
              <a:defRPr/>
            </a:pPr>
            <a:r>
              <a:rPr lang="en-US" dirty="0" smtClean="0">
                <a:solidFill>
                  <a:schemeClr val="tx1">
                    <a:lumMod val="85000"/>
                    <a:lumOff val="15000"/>
                  </a:schemeClr>
                </a:solidFill>
              </a:rPr>
              <a:t> </a:t>
            </a:r>
          </a:p>
        </p:txBody>
      </p:sp>
    </p:spTree>
    <p:extLst>
      <p:ext uri="{BB962C8B-B14F-4D97-AF65-F5344CB8AC3E}">
        <p14:creationId xmlns:p14="http://schemas.microsoft.com/office/powerpoint/2010/main" val="1229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7200900" y="3827463"/>
            <a:ext cx="949325" cy="52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29" name="Rectangle 28"/>
          <p:cNvSpPr/>
          <p:nvPr/>
        </p:nvSpPr>
        <p:spPr>
          <a:xfrm>
            <a:off x="4662488" y="1706563"/>
            <a:ext cx="3816350" cy="4206875"/>
          </a:xfrm>
          <a:prstGeom prst="rect">
            <a:avLst/>
          </a:prstGeom>
          <a:pattFill prst="dkUpDiag">
            <a:fgClr>
              <a:schemeClr val="bg1">
                <a:lumMod val="95000"/>
              </a:schemeClr>
            </a:fgClr>
            <a:bgClr>
              <a:srgbClr val="D2F1F6"/>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80900" name="Text Placeholder 5"/>
          <p:cNvSpPr>
            <a:spLocks noGrp="1"/>
          </p:cNvSpPr>
          <p:nvPr>
            <p:ph type="body" idx="28"/>
          </p:nvPr>
        </p:nvSpPr>
        <p:spPr bwMode="auto">
          <a:xfrm>
            <a:off x="685800" y="690563"/>
            <a:ext cx="7772400" cy="452437"/>
          </a:xfrm>
        </p:spPr>
        <p:txBody>
          <a:bodyPr wrap="square" numCol="1" anchorCtr="0" compatLnSpc="1">
            <a:prstTxWarp prst="textNoShape">
              <a:avLst/>
            </a:prstTxWarp>
          </a:bodyPr>
          <a:lstStyle/>
          <a:p>
            <a:pPr>
              <a:spcBef>
                <a:spcPct val="0"/>
              </a:spcBef>
              <a:spcAft>
                <a:spcPct val="0"/>
              </a:spcAft>
            </a:pPr>
            <a:r>
              <a:rPr lang="en-US" altLang="en-US" dirty="0" smtClean="0">
                <a:solidFill>
                  <a:srgbClr val="208B9C"/>
                </a:solidFill>
              </a:rPr>
              <a:t>Economy</a:t>
            </a:r>
          </a:p>
        </p:txBody>
      </p:sp>
      <p:sp>
        <p:nvSpPr>
          <p:cNvPr id="80901" name="Text Placeholder 6"/>
          <p:cNvSpPr>
            <a:spLocks noGrp="1"/>
          </p:cNvSpPr>
          <p:nvPr>
            <p:ph type="body" sz="quarter" idx="14"/>
          </p:nvPr>
        </p:nvSpPr>
        <p:spPr bwMode="auto">
          <a:xfrm>
            <a:off x="571500" y="6581775"/>
            <a:ext cx="7672388" cy="147638"/>
          </a:xfrm>
        </p:spPr>
        <p:txBody>
          <a:bodyPr numCol="1" anchorCtr="0" compatLnSpc="1">
            <a:prstTxWarp prst="textNoShape">
              <a:avLst/>
            </a:prstTxWarp>
          </a:bodyPr>
          <a:lstStyle/>
          <a:p>
            <a:pPr algn="r"/>
            <a:r>
              <a:rPr lang="en-US" altLang="en-US" dirty="0" smtClean="0">
                <a:solidFill>
                  <a:schemeClr val="tx2"/>
                </a:solidFill>
              </a:rPr>
              <a:t>Source: YourEconomy.org</a:t>
            </a:r>
          </a:p>
        </p:txBody>
      </p:sp>
      <p:sp>
        <p:nvSpPr>
          <p:cNvPr id="15" name="Rectangle 9"/>
          <p:cNvSpPr>
            <a:spLocks noChangeArrowheads="1"/>
          </p:cNvSpPr>
          <p:nvPr/>
        </p:nvSpPr>
        <p:spPr bwMode="auto">
          <a:xfrm>
            <a:off x="685800" y="6216650"/>
            <a:ext cx="1847850"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sp>
        <p:nvSpPr>
          <p:cNvPr id="16" name="Rectangle 15"/>
          <p:cNvSpPr>
            <a:spLocks noChangeArrowheads="1"/>
          </p:cNvSpPr>
          <p:nvPr/>
        </p:nvSpPr>
        <p:spPr bwMode="auto">
          <a:xfrm>
            <a:off x="2654300" y="6218238"/>
            <a:ext cx="1847850"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sp>
        <p:nvSpPr>
          <p:cNvPr id="17" name="Rectangle 16"/>
          <p:cNvSpPr>
            <a:spLocks noChangeArrowheads="1"/>
          </p:cNvSpPr>
          <p:nvPr/>
        </p:nvSpPr>
        <p:spPr bwMode="auto">
          <a:xfrm>
            <a:off x="6610350" y="6205538"/>
            <a:ext cx="1847850"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grpSp>
        <p:nvGrpSpPr>
          <p:cNvPr id="18" name="Group 17"/>
          <p:cNvGrpSpPr/>
          <p:nvPr/>
        </p:nvGrpSpPr>
        <p:grpSpPr>
          <a:xfrm>
            <a:off x="4642402" y="6164618"/>
            <a:ext cx="1847088" cy="119062"/>
            <a:chOff x="685800" y="6165890"/>
            <a:chExt cx="1837944" cy="119062"/>
          </a:xfrm>
          <a:solidFill>
            <a:srgbClr val="208B9C"/>
          </a:solidFill>
        </p:grpSpPr>
        <p:sp>
          <p:nvSpPr>
            <p:cNvPr id="19" name="Rectangle 9"/>
            <p:cNvSpPr>
              <a:spLocks noChangeArrowheads="1"/>
            </p:cNvSpPr>
            <p:nvPr/>
          </p:nvSpPr>
          <p:spPr bwMode="auto">
            <a:xfrm>
              <a:off x="685800" y="6218276"/>
              <a:ext cx="1837944" cy="66675"/>
            </a:xfrm>
            <a:prstGeom prst="rect">
              <a:avLst/>
            </a:prstGeom>
            <a:grpFill/>
            <a:ln>
              <a:noFill/>
            </a:ln>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sp>
          <p:nvSpPr>
            <p:cNvPr id="20"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solidFill>
                  <a:prstClr val="black"/>
                </a:solidFill>
                <a:latin typeface="Franklin Gothic Book"/>
              </a:endParaRPr>
            </a:p>
          </p:txBody>
        </p:sp>
      </p:grpSp>
      <p:sp>
        <p:nvSpPr>
          <p:cNvPr id="80906" name="TextBox 20"/>
          <p:cNvSpPr txBox="1">
            <a:spLocks noChangeArrowheads="1"/>
          </p:cNvSpPr>
          <p:nvPr/>
        </p:nvSpPr>
        <p:spPr bwMode="auto">
          <a:xfrm>
            <a:off x="4641850" y="6286500"/>
            <a:ext cx="12303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300" dirty="0" smtClean="0">
                <a:solidFill>
                  <a:srgbClr val="208B9C"/>
                </a:solidFill>
                <a:latin typeface="Franklin Gothic Demi Cond" panose="020B0706030402020204" pitchFamily="34" charset="0"/>
              </a:rPr>
              <a:t>section 03</a:t>
            </a:r>
          </a:p>
        </p:txBody>
      </p:sp>
      <p:grpSp>
        <p:nvGrpSpPr>
          <p:cNvPr id="80907" name="Group 3"/>
          <p:cNvGrpSpPr>
            <a:grpSpLocks/>
          </p:cNvGrpSpPr>
          <p:nvPr/>
        </p:nvGrpSpPr>
        <p:grpSpPr bwMode="auto">
          <a:xfrm>
            <a:off x="4824413" y="2024063"/>
            <a:ext cx="3419475" cy="1139825"/>
            <a:chOff x="4860660" y="1949549"/>
            <a:chExt cx="3418997" cy="1139919"/>
          </a:xfrm>
        </p:grpSpPr>
        <p:sp>
          <p:nvSpPr>
            <p:cNvPr id="80926" name="Rectangle 2"/>
            <p:cNvSpPr>
              <a:spLocks noChangeArrowheads="1"/>
            </p:cNvSpPr>
            <p:nvPr/>
          </p:nvSpPr>
          <p:spPr bwMode="auto">
            <a:xfrm>
              <a:off x="4860660" y="1952877"/>
              <a:ext cx="1929863"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defRPr>
                  <a:solidFill>
                    <a:schemeClr val="tx1"/>
                  </a:solidFill>
                  <a:latin typeface="Calibri" panose="020F0502020204030204" pitchFamily="34" charset="0"/>
                </a:defRPr>
              </a:lvl1pPr>
              <a:lvl2pPr marL="7937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1" algn="r" eaLnBrk="1" hangingPunct="1"/>
              <a:r>
                <a:rPr lang="en-US" altLang="en-US" sz="1200" dirty="0" smtClean="0">
                  <a:solidFill>
                    <a:srgbClr val="404040"/>
                  </a:solidFill>
                  <a:latin typeface="Franklin Gothic Book" panose="020B0503020102020204" pitchFamily="34" charset="0"/>
                </a:rPr>
                <a:t>An establishment is a physical business location. Branches, standalones and headquarters are all considered types of establishments.</a:t>
              </a:r>
            </a:p>
          </p:txBody>
        </p:sp>
        <p:pic>
          <p:nvPicPr>
            <p:cNvPr id="80927" name="Picture 2" descr="http://business-icon.com/highresolution/l_087.png"/>
            <p:cNvPicPr>
              <a:picLocks noChangeAspect="1" noChangeArrowheads="1"/>
            </p:cNvPicPr>
            <p:nvPr/>
          </p:nvPicPr>
          <p:blipFill>
            <a:blip r:embed="rId2" cstate="print">
              <a:extLst>
                <a:ext uri="{28A0092B-C50C-407E-A947-70E740481C1C}">
                  <a14:useLocalDpi xmlns:a14="http://schemas.microsoft.com/office/drawing/2010/main" val="0"/>
                </a:ext>
              </a:extLst>
            </a:blip>
            <a:srcRect l="2068" t="12933" r="3590" b="6203"/>
            <a:stretch>
              <a:fillRect/>
            </a:stretch>
          </p:blipFill>
          <p:spPr bwMode="auto">
            <a:xfrm>
              <a:off x="6949751" y="1949549"/>
              <a:ext cx="1329906" cy="113991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80908" name="TextBox 10"/>
          <p:cNvSpPr txBox="1">
            <a:spLocks noChangeArrowheads="1"/>
          </p:cNvSpPr>
          <p:nvPr/>
        </p:nvSpPr>
        <p:spPr bwMode="auto">
          <a:xfrm>
            <a:off x="5245100" y="3397250"/>
            <a:ext cx="26511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20000"/>
              </a:lnSpc>
            </a:pPr>
            <a:r>
              <a:rPr lang="en-US" altLang="en-US" dirty="0" smtClean="0">
                <a:solidFill>
                  <a:srgbClr val="208B9C"/>
                </a:solidFill>
                <a:latin typeface="Franklin Gothic Demi Cond" panose="020B0706030402020204" pitchFamily="34" charset="0"/>
              </a:rPr>
              <a:t>Definition of Company Stages</a:t>
            </a:r>
          </a:p>
        </p:txBody>
      </p:sp>
      <p:sp>
        <p:nvSpPr>
          <p:cNvPr id="80909" name="TextBox 7"/>
          <p:cNvSpPr txBox="1">
            <a:spLocks noChangeArrowheads="1"/>
          </p:cNvSpPr>
          <p:nvPr/>
        </p:nvSpPr>
        <p:spPr bwMode="auto">
          <a:xfrm>
            <a:off x="5038725" y="3557588"/>
            <a:ext cx="35575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20000"/>
              </a:lnSpc>
            </a:pPr>
            <a:r>
              <a:rPr lang="en-US" altLang="en-US" sz="6000" dirty="0" smtClean="0">
                <a:solidFill>
                  <a:srgbClr val="404040"/>
                </a:solidFill>
                <a:latin typeface="Franklin Gothic Demi Cond" panose="020B0706030402020204" pitchFamily="34" charset="0"/>
              </a:rPr>
              <a:t>0         1</a:t>
            </a:r>
          </a:p>
        </p:txBody>
      </p:sp>
      <p:sp>
        <p:nvSpPr>
          <p:cNvPr id="80910" name="TextBox 24"/>
          <p:cNvSpPr txBox="1">
            <a:spLocks noChangeArrowheads="1"/>
          </p:cNvSpPr>
          <p:nvPr/>
        </p:nvSpPr>
        <p:spPr bwMode="auto">
          <a:xfrm>
            <a:off x="5038725" y="4384675"/>
            <a:ext cx="35575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143000" indent="-11430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buFontTx/>
              <a:buAutoNum type="arabicPlain" startAt="2"/>
            </a:pPr>
            <a:r>
              <a:rPr lang="en-US" altLang="en-US" sz="6000" dirty="0" smtClean="0">
                <a:solidFill>
                  <a:srgbClr val="404040"/>
                </a:solidFill>
                <a:latin typeface="Franklin Gothic Demi Cond" panose="020B0706030402020204" pitchFamily="34" charset="0"/>
              </a:rPr>
              <a:t>    3       </a:t>
            </a:r>
          </a:p>
        </p:txBody>
      </p:sp>
      <p:sp>
        <p:nvSpPr>
          <p:cNvPr id="80911" name="Rectangle 9"/>
          <p:cNvSpPr>
            <a:spLocks noChangeArrowheads="1"/>
          </p:cNvSpPr>
          <p:nvPr/>
        </p:nvSpPr>
        <p:spPr bwMode="auto">
          <a:xfrm>
            <a:off x="5761038" y="5099050"/>
            <a:ext cx="393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6000" dirty="0" smtClean="0">
                <a:solidFill>
                  <a:srgbClr val="404040"/>
                </a:solidFill>
                <a:latin typeface="Franklin Gothic Demi Cond" panose="020B0706030402020204" pitchFamily="34" charset="0"/>
              </a:rPr>
              <a:t>4</a:t>
            </a:r>
            <a:endParaRPr lang="en-US" altLang="en-US" sz="6000" dirty="0" smtClean="0">
              <a:solidFill>
                <a:srgbClr val="000000"/>
              </a:solidFill>
              <a:latin typeface="Franklin Gothic Book" panose="020B0503020102020204" pitchFamily="34" charset="0"/>
            </a:endParaRPr>
          </a:p>
        </p:txBody>
      </p:sp>
      <p:sp>
        <p:nvSpPr>
          <p:cNvPr id="14" name="Rectangle 13"/>
          <p:cNvSpPr/>
          <p:nvPr/>
        </p:nvSpPr>
        <p:spPr>
          <a:xfrm>
            <a:off x="5483225" y="3867150"/>
            <a:ext cx="949325" cy="527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80913" name="TextBox 11"/>
          <p:cNvSpPr txBox="1">
            <a:spLocks noChangeArrowheads="1"/>
          </p:cNvSpPr>
          <p:nvPr/>
        </p:nvSpPr>
        <p:spPr bwMode="auto">
          <a:xfrm>
            <a:off x="5564188" y="3902075"/>
            <a:ext cx="8683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400" dirty="0" smtClean="0">
                <a:solidFill>
                  <a:srgbClr val="323232"/>
                </a:solidFill>
                <a:latin typeface="Franklin Gothic Book" panose="020B0503020102020204" pitchFamily="34" charset="0"/>
              </a:rPr>
              <a:t>Self-employed</a:t>
            </a:r>
          </a:p>
        </p:txBody>
      </p:sp>
      <p:sp>
        <p:nvSpPr>
          <p:cNvPr id="32" name="Rectangle 31"/>
          <p:cNvSpPr/>
          <p:nvPr/>
        </p:nvSpPr>
        <p:spPr>
          <a:xfrm>
            <a:off x="7181850" y="3859213"/>
            <a:ext cx="949325" cy="522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80915" name="TextBox 25"/>
          <p:cNvSpPr txBox="1">
            <a:spLocks noChangeArrowheads="1"/>
          </p:cNvSpPr>
          <p:nvPr/>
        </p:nvSpPr>
        <p:spPr bwMode="auto">
          <a:xfrm>
            <a:off x="7259638" y="3902075"/>
            <a:ext cx="9477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400" dirty="0" smtClean="0">
                <a:solidFill>
                  <a:srgbClr val="323232"/>
                </a:solidFill>
                <a:latin typeface="Franklin Gothic Book" panose="020B0503020102020204" pitchFamily="34" charset="0"/>
              </a:rPr>
              <a:t>2-9 employees</a:t>
            </a:r>
          </a:p>
        </p:txBody>
      </p:sp>
      <p:sp>
        <p:nvSpPr>
          <p:cNvPr id="33" name="Rectangle 32"/>
          <p:cNvSpPr/>
          <p:nvPr/>
        </p:nvSpPr>
        <p:spPr>
          <a:xfrm>
            <a:off x="5486400" y="4587875"/>
            <a:ext cx="949325" cy="528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80917" name="TextBox 26"/>
          <p:cNvSpPr txBox="1">
            <a:spLocks noChangeArrowheads="1"/>
          </p:cNvSpPr>
          <p:nvPr/>
        </p:nvSpPr>
        <p:spPr bwMode="auto">
          <a:xfrm>
            <a:off x="5564188" y="4638675"/>
            <a:ext cx="9493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400" dirty="0" smtClean="0">
                <a:solidFill>
                  <a:srgbClr val="323232"/>
                </a:solidFill>
                <a:latin typeface="Franklin Gothic Book" panose="020B0503020102020204" pitchFamily="34" charset="0"/>
              </a:rPr>
              <a:t>10-99</a:t>
            </a:r>
          </a:p>
          <a:p>
            <a:pPr eaLnBrk="1" hangingPunct="1"/>
            <a:r>
              <a:rPr lang="en-US" altLang="en-US" sz="1400" dirty="0" smtClean="0">
                <a:solidFill>
                  <a:srgbClr val="323232"/>
                </a:solidFill>
                <a:latin typeface="Franklin Gothic Book" panose="020B0503020102020204" pitchFamily="34" charset="0"/>
              </a:rPr>
              <a:t>employees</a:t>
            </a:r>
          </a:p>
        </p:txBody>
      </p:sp>
      <p:sp>
        <p:nvSpPr>
          <p:cNvPr id="34" name="Rectangle 33"/>
          <p:cNvSpPr/>
          <p:nvPr/>
        </p:nvSpPr>
        <p:spPr>
          <a:xfrm>
            <a:off x="7181850" y="4587875"/>
            <a:ext cx="949325" cy="5286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80919" name="TextBox 27"/>
          <p:cNvSpPr txBox="1">
            <a:spLocks noChangeArrowheads="1"/>
          </p:cNvSpPr>
          <p:nvPr/>
        </p:nvSpPr>
        <p:spPr bwMode="auto">
          <a:xfrm>
            <a:off x="7259638" y="4638675"/>
            <a:ext cx="9477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400" dirty="0" smtClean="0">
                <a:solidFill>
                  <a:srgbClr val="323232"/>
                </a:solidFill>
                <a:latin typeface="Franklin Gothic Book" panose="020B0503020102020204" pitchFamily="34" charset="0"/>
              </a:rPr>
              <a:t>100-499</a:t>
            </a:r>
          </a:p>
          <a:p>
            <a:pPr eaLnBrk="1" hangingPunct="1"/>
            <a:r>
              <a:rPr lang="en-US" altLang="en-US" sz="1400" dirty="0" smtClean="0">
                <a:solidFill>
                  <a:srgbClr val="323232"/>
                </a:solidFill>
                <a:latin typeface="Franklin Gothic Book" panose="020B0503020102020204" pitchFamily="34" charset="0"/>
              </a:rPr>
              <a:t>employees</a:t>
            </a:r>
          </a:p>
        </p:txBody>
      </p:sp>
      <p:sp>
        <p:nvSpPr>
          <p:cNvPr id="35" name="Rectangle 34"/>
          <p:cNvSpPr/>
          <p:nvPr/>
        </p:nvSpPr>
        <p:spPr>
          <a:xfrm>
            <a:off x="6218238" y="5294313"/>
            <a:ext cx="949325" cy="528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80921" name="TextBox 29"/>
          <p:cNvSpPr txBox="1">
            <a:spLocks noChangeArrowheads="1"/>
          </p:cNvSpPr>
          <p:nvPr/>
        </p:nvSpPr>
        <p:spPr bwMode="auto">
          <a:xfrm>
            <a:off x="6283325" y="5335588"/>
            <a:ext cx="949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400" dirty="0" smtClean="0">
                <a:solidFill>
                  <a:srgbClr val="323232"/>
                </a:solidFill>
                <a:latin typeface="Franklin Gothic Book" panose="020B0503020102020204" pitchFamily="34" charset="0"/>
              </a:rPr>
              <a:t>500+</a:t>
            </a:r>
          </a:p>
          <a:p>
            <a:pPr eaLnBrk="1" hangingPunct="1"/>
            <a:r>
              <a:rPr lang="en-US" altLang="en-US" sz="1400" dirty="0" smtClean="0">
                <a:solidFill>
                  <a:srgbClr val="323232"/>
                </a:solidFill>
                <a:latin typeface="Franklin Gothic Book" panose="020B0503020102020204" pitchFamily="34" charset="0"/>
              </a:rPr>
              <a:t>employees</a:t>
            </a:r>
          </a:p>
        </p:txBody>
      </p:sp>
      <p:sp>
        <p:nvSpPr>
          <p:cNvPr id="38" name="Title 1"/>
          <p:cNvSpPr>
            <a:spLocks noGrp="1"/>
          </p:cNvSpPr>
          <p:nvPr>
            <p:ph type="title"/>
          </p:nvPr>
        </p:nvSpPr>
        <p:spPr>
          <a:xfrm>
            <a:off x="668338" y="962025"/>
            <a:ext cx="7772400" cy="914400"/>
          </a:xfrm>
        </p:spPr>
        <p:txBody>
          <a:bodyPr/>
          <a:lstStyle/>
          <a:p>
            <a:pPr fontAlgn="auto">
              <a:spcAft>
                <a:spcPts val="0"/>
              </a:spcAft>
              <a:defRPr/>
            </a:pPr>
            <a:r>
              <a:rPr lang="en-US" sz="3650" dirty="0" smtClean="0">
                <a:solidFill>
                  <a:schemeClr val="tx1">
                    <a:lumMod val="75000"/>
                    <a:lumOff val="25000"/>
                  </a:schemeClr>
                </a:solidFill>
              </a:rPr>
              <a:t>Company stages</a:t>
            </a:r>
            <a:endParaRPr lang="en-US" sz="3650" dirty="0">
              <a:solidFill>
                <a:schemeClr val="tx1">
                  <a:lumMod val="75000"/>
                  <a:lumOff val="25000"/>
                </a:schemeClr>
              </a:solidFill>
            </a:endParaRPr>
          </a:p>
        </p:txBody>
      </p:sp>
      <p:sp>
        <p:nvSpPr>
          <p:cNvPr id="80923" name="TextBox 12"/>
          <p:cNvSpPr txBox="1">
            <a:spLocks noChangeArrowheads="1"/>
          </p:cNvSpPr>
          <p:nvPr/>
        </p:nvSpPr>
        <p:spPr bwMode="auto">
          <a:xfrm>
            <a:off x="255588" y="5578475"/>
            <a:ext cx="4117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dirty="0" smtClean="0">
                <a:solidFill>
                  <a:srgbClr val="323232"/>
                </a:solidFill>
                <a:latin typeface="Franklin Gothic Book" panose="020B0503020102020204" pitchFamily="34" charset="0"/>
              </a:rPr>
              <a:t>Establishment Distribution by Stages</a:t>
            </a:r>
          </a:p>
          <a:p>
            <a:pPr algn="ctr" eaLnBrk="1" hangingPunct="1"/>
            <a:r>
              <a:rPr lang="en-US" altLang="en-US" sz="1600" dirty="0" smtClean="0">
                <a:solidFill>
                  <a:srgbClr val="323232"/>
                </a:solidFill>
                <a:latin typeface="Franklin Gothic Book" panose="020B0503020102020204" pitchFamily="34" charset="0"/>
              </a:rPr>
              <a:t>New Mexico, 2015 </a:t>
            </a:r>
          </a:p>
        </p:txBody>
      </p:sp>
      <p:sp>
        <p:nvSpPr>
          <p:cNvPr id="80924" name="TextBox 21"/>
          <p:cNvSpPr txBox="1">
            <a:spLocks noChangeArrowheads="1"/>
          </p:cNvSpPr>
          <p:nvPr/>
        </p:nvSpPr>
        <p:spPr bwMode="auto">
          <a:xfrm>
            <a:off x="646113" y="6489700"/>
            <a:ext cx="505142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20000"/>
              </a:lnSpc>
            </a:pPr>
            <a:r>
              <a:rPr lang="en-US" altLang="en-US" sz="900" dirty="0" smtClean="0">
                <a:solidFill>
                  <a:srgbClr val="323232"/>
                </a:solidFill>
                <a:latin typeface="Franklin Gothic Book" panose="020B0503020102020204" pitchFamily="34" charset="0"/>
              </a:rPr>
              <a:t>Note: Based on Edward Lowe’s research, </a:t>
            </a:r>
            <a:r>
              <a:rPr lang="en-US" altLang="en-US" sz="900" dirty="0" smtClean="0">
                <a:solidFill>
                  <a:srgbClr val="323232"/>
                </a:solidFill>
                <a:latin typeface="Franklin Gothic Book" panose="020B0503020102020204" pitchFamily="34" charset="0"/>
                <a:hlinkClick r:id="rId3"/>
              </a:rPr>
              <a:t>http://thegrowthsociety.com/links/SecondStage.pdf</a:t>
            </a:r>
            <a:endParaRPr lang="en-US" altLang="en-US" sz="900" dirty="0" smtClean="0">
              <a:solidFill>
                <a:srgbClr val="323232"/>
              </a:solidFill>
              <a:latin typeface="Franklin Gothic Book" panose="020B0503020102020204" pitchFamily="34" charset="0"/>
            </a:endParaRPr>
          </a:p>
          <a:p>
            <a:pPr eaLnBrk="1" hangingPunct="1">
              <a:lnSpc>
                <a:spcPct val="120000"/>
              </a:lnSpc>
            </a:pPr>
            <a:r>
              <a:rPr lang="en-US" altLang="en-US" sz="900" dirty="0" smtClean="0">
                <a:solidFill>
                  <a:srgbClr val="323232"/>
                </a:solidFill>
                <a:latin typeface="Franklin Gothic Book" panose="020B0503020102020204" pitchFamily="34" charset="0"/>
              </a:rPr>
              <a:t>Source: Pyramid graphics is courtesy of Nancy Duarte, </a:t>
            </a:r>
            <a:r>
              <a:rPr lang="en-US" altLang="en-US" sz="900" dirty="0" smtClean="0">
                <a:solidFill>
                  <a:srgbClr val="323232"/>
                </a:solidFill>
                <a:latin typeface="Franklin Gothic Book" panose="020B0503020102020204" pitchFamily="34" charset="0"/>
                <a:hlinkClick r:id="rId4"/>
              </a:rPr>
              <a:t>http://www.duarte.com/diagrammer/</a:t>
            </a:r>
            <a:r>
              <a:rPr lang="en-US" altLang="en-US" sz="900" dirty="0" smtClean="0">
                <a:solidFill>
                  <a:srgbClr val="323232"/>
                </a:solidFill>
                <a:latin typeface="Franklin Gothic Book" panose="020B0503020102020204" pitchFamily="34" charset="0"/>
              </a:rPr>
              <a:t> </a:t>
            </a:r>
          </a:p>
        </p:txBody>
      </p:sp>
      <p:graphicFrame>
        <p:nvGraphicFramePr>
          <p:cNvPr id="36" name="Chart 35"/>
          <p:cNvGraphicFramePr>
            <a:graphicFrameLocks noChangeAspect="1"/>
          </p:cNvGraphicFramePr>
          <p:nvPr>
            <p:extLst>
              <p:ext uri="{D42A27DB-BD31-4B8C-83A1-F6EECF244321}">
                <p14:modId xmlns:p14="http://schemas.microsoft.com/office/powerpoint/2010/main" val="2967932613"/>
              </p:ext>
            </p:extLst>
          </p:nvPr>
        </p:nvGraphicFramePr>
        <p:xfrm>
          <a:off x="13756" y="1482729"/>
          <a:ext cx="4114800" cy="41682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40133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Placeholder 9"/>
          <p:cNvSpPr>
            <a:spLocks noGrp="1"/>
          </p:cNvSpPr>
          <p:nvPr>
            <p:ph type="body" idx="28"/>
          </p:nvPr>
        </p:nvSpPr>
        <p:spPr bwMode="auto">
          <a:xfrm>
            <a:off x="685800" y="613803"/>
            <a:ext cx="7772400" cy="452437"/>
          </a:xfrm>
        </p:spPr>
        <p:txBody>
          <a:bodyPr wrap="square" numCol="1" anchorCtr="0" compatLnSpc="1">
            <a:prstTxWarp prst="textNoShape">
              <a:avLst/>
            </a:prstTxWarp>
          </a:bodyPr>
          <a:lstStyle/>
          <a:p>
            <a:pPr eaLnBrk="1" hangingPunct="1">
              <a:spcBef>
                <a:spcPct val="0"/>
              </a:spcBef>
              <a:spcAft>
                <a:spcPct val="0"/>
              </a:spcAft>
            </a:pPr>
            <a:r>
              <a:rPr lang="en-US" altLang="en-US" dirty="0" smtClean="0">
                <a:solidFill>
                  <a:srgbClr val="208B9C"/>
                </a:solidFill>
              </a:rPr>
              <a:t>Industry and occupation</a:t>
            </a:r>
          </a:p>
        </p:txBody>
      </p:sp>
      <p:sp>
        <p:nvSpPr>
          <p:cNvPr id="7" name="Rectangle 9"/>
          <p:cNvSpPr>
            <a:spLocks noChangeArrowheads="1"/>
          </p:cNvSpPr>
          <p:nvPr/>
        </p:nvSpPr>
        <p:spPr bwMode="auto">
          <a:xfrm>
            <a:off x="1993900" y="6218238"/>
            <a:ext cx="1230313"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8" name="Rectangle 7"/>
          <p:cNvSpPr>
            <a:spLocks noChangeArrowheads="1"/>
          </p:cNvSpPr>
          <p:nvPr/>
        </p:nvSpPr>
        <p:spPr bwMode="auto">
          <a:xfrm>
            <a:off x="33035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2" name="Rectangle 11"/>
          <p:cNvSpPr>
            <a:spLocks noChangeArrowheads="1"/>
          </p:cNvSpPr>
          <p:nvPr/>
        </p:nvSpPr>
        <p:spPr bwMode="auto">
          <a:xfrm>
            <a:off x="46116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3" name="Rectangle 12"/>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sz="2520" dirty="0">
              <a:latin typeface="+mn-lt"/>
            </a:endParaRPr>
          </a:p>
        </p:txBody>
      </p:sp>
      <p:sp>
        <p:nvSpPr>
          <p:cNvPr id="14" name="Rectangle 13"/>
          <p:cNvSpPr>
            <a:spLocks noChangeArrowheads="1"/>
          </p:cNvSpPr>
          <p:nvPr/>
        </p:nvSpPr>
        <p:spPr bwMode="auto">
          <a:xfrm>
            <a:off x="7229475"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5" name="Rectangle 14"/>
          <p:cNvSpPr>
            <a:spLocks noChangeArrowheads="1"/>
          </p:cNvSpPr>
          <p:nvPr/>
        </p:nvSpPr>
        <p:spPr bwMode="auto">
          <a:xfrm>
            <a:off x="685800"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grpSp>
        <p:nvGrpSpPr>
          <p:cNvPr id="20" name="Group 19"/>
          <p:cNvGrpSpPr/>
          <p:nvPr/>
        </p:nvGrpSpPr>
        <p:grpSpPr>
          <a:xfrm>
            <a:off x="1995205" y="6169000"/>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sz="2520"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sz="2520" dirty="0">
                <a:latin typeface="+mn-lt"/>
              </a:endParaRPr>
            </a:p>
          </p:txBody>
        </p:sp>
      </p:grpSp>
      <p:sp>
        <p:nvSpPr>
          <p:cNvPr id="63498" name="TextBox 25"/>
          <p:cNvSpPr txBox="1">
            <a:spLocks noChangeArrowheads="1"/>
          </p:cNvSpPr>
          <p:nvPr/>
        </p:nvSpPr>
        <p:spPr bwMode="auto">
          <a:xfrm>
            <a:off x="1993900" y="6342063"/>
            <a:ext cx="12303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r>
              <a:rPr lang="en-US" altLang="en-US" sz="1300" dirty="0">
                <a:solidFill>
                  <a:srgbClr val="208B9C"/>
                </a:solidFill>
                <a:latin typeface="Franklin Gothic Demi Cond" panose="020B0706030402020204" pitchFamily="34" charset="0"/>
              </a:rPr>
              <a:t>section 02</a:t>
            </a:r>
          </a:p>
        </p:txBody>
      </p:sp>
      <p:sp>
        <p:nvSpPr>
          <p:cNvPr id="23" name="Title 1"/>
          <p:cNvSpPr>
            <a:spLocks noGrp="1"/>
          </p:cNvSpPr>
          <p:nvPr>
            <p:ph type="title"/>
          </p:nvPr>
        </p:nvSpPr>
        <p:spPr>
          <a:xfrm>
            <a:off x="660960" y="865095"/>
            <a:ext cx="8228013" cy="838200"/>
          </a:xfrm>
        </p:spPr>
        <p:txBody>
          <a:bodyPr rtlCol="0">
            <a:normAutofit/>
          </a:bodyPr>
          <a:lstStyle/>
          <a:p>
            <a:pPr eaLnBrk="1" fontAlgn="auto" hangingPunct="1">
              <a:spcAft>
                <a:spcPts val="0"/>
              </a:spcAft>
              <a:defRPr/>
            </a:pPr>
            <a:r>
              <a:rPr lang="en-US" sz="3650" dirty="0" smtClean="0">
                <a:solidFill>
                  <a:schemeClr val="tx1">
                    <a:lumMod val="75000"/>
                    <a:lumOff val="25000"/>
                  </a:schemeClr>
                </a:solidFill>
              </a:rPr>
              <a:t>Establishments</a:t>
            </a:r>
            <a:endParaRPr lang="en-US" sz="3650" dirty="0">
              <a:solidFill>
                <a:schemeClr val="tx1">
                  <a:lumMod val="75000"/>
                  <a:lumOff val="25000"/>
                </a:schemeClr>
              </a:solidFill>
            </a:endParaRPr>
          </a:p>
        </p:txBody>
      </p:sp>
      <p:sp>
        <p:nvSpPr>
          <p:cNvPr id="63500" name="Text Placeholder 5"/>
          <p:cNvSpPr txBox="1">
            <a:spLocks/>
          </p:cNvSpPr>
          <p:nvPr/>
        </p:nvSpPr>
        <p:spPr bwMode="auto">
          <a:xfrm>
            <a:off x="3224213" y="6545263"/>
            <a:ext cx="5029200" cy="1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Youreconomy.org</a:t>
            </a:r>
            <a:r>
              <a:rPr lang="en-US" altLang="en-US" sz="800" dirty="0">
                <a:solidFill>
                  <a:schemeClr val="tx1"/>
                </a:solidFill>
                <a:latin typeface="Calibri" panose="020F0502020204030204" pitchFamily="34" charset="0"/>
              </a:rPr>
              <a:t> database</a:t>
            </a:r>
            <a:endParaRPr lang="en-US" altLang="en-US" sz="800" dirty="0">
              <a:solidFill>
                <a:schemeClr val="tx1"/>
              </a:solidFill>
            </a:endParaRPr>
          </a:p>
        </p:txBody>
      </p:sp>
      <p:graphicFrame>
        <p:nvGraphicFramePr>
          <p:cNvPr id="27" name="Content Placeholder 7"/>
          <p:cNvGraphicFramePr>
            <a:graphicFrameLocks noGrp="1"/>
          </p:cNvGraphicFramePr>
          <p:nvPr>
            <p:ph sz="quarter" idx="15"/>
            <p:extLst>
              <p:ext uri="{D42A27DB-BD31-4B8C-83A1-F6EECF244321}">
                <p14:modId xmlns:p14="http://schemas.microsoft.com/office/powerpoint/2010/main" val="4198310827"/>
              </p:ext>
            </p:extLst>
          </p:nvPr>
        </p:nvGraphicFramePr>
        <p:xfrm>
          <a:off x="685800" y="1508125"/>
          <a:ext cx="7567614" cy="3197223"/>
        </p:xfrm>
        <a:graphic>
          <a:graphicData uri="http://schemas.openxmlformats.org/drawingml/2006/table">
            <a:tbl>
              <a:tblPr firstRow="1">
                <a:tableStyleId>{74C1A8A3-306A-4EB7-A6B1-4F7E0EB9C5D6}</a:tableStyleId>
              </a:tblPr>
              <a:tblGrid>
                <a:gridCol w="1142930">
                  <a:extLst>
                    <a:ext uri="{9D8B030D-6E8A-4147-A177-3AD203B41FA5}">
                      <a16:colId xmlns="" xmlns:a16="http://schemas.microsoft.com/office/drawing/2014/main" val="20000"/>
                    </a:ext>
                  </a:extLst>
                </a:gridCol>
                <a:gridCol w="1606171">
                  <a:extLst>
                    <a:ext uri="{9D8B030D-6E8A-4147-A177-3AD203B41FA5}">
                      <a16:colId xmlns="" xmlns:a16="http://schemas.microsoft.com/office/drawing/2014/main" val="20001"/>
                    </a:ext>
                  </a:extLst>
                </a:gridCol>
                <a:gridCol w="1606171">
                  <a:extLst>
                    <a:ext uri="{9D8B030D-6E8A-4147-A177-3AD203B41FA5}">
                      <a16:colId xmlns="" xmlns:a16="http://schemas.microsoft.com/office/drawing/2014/main" val="20002"/>
                    </a:ext>
                  </a:extLst>
                </a:gridCol>
                <a:gridCol w="1606171">
                  <a:extLst>
                    <a:ext uri="{9D8B030D-6E8A-4147-A177-3AD203B41FA5}">
                      <a16:colId xmlns="" xmlns:a16="http://schemas.microsoft.com/office/drawing/2014/main" val="20003"/>
                    </a:ext>
                  </a:extLst>
                </a:gridCol>
                <a:gridCol w="1606171">
                  <a:extLst>
                    <a:ext uri="{9D8B030D-6E8A-4147-A177-3AD203B41FA5}">
                      <a16:colId xmlns="" xmlns:a16="http://schemas.microsoft.com/office/drawing/2014/main" val="20004"/>
                    </a:ext>
                  </a:extLst>
                </a:gridCol>
              </a:tblGrid>
              <a:tr h="428465">
                <a:tc gridSpan="5">
                  <a:txBody>
                    <a:bodyPr/>
                    <a:lstStyle/>
                    <a:p>
                      <a:pPr algn="ctr" fontAlgn="b">
                        <a:tabLst>
                          <a:tab pos="854075" algn="l"/>
                        </a:tabLst>
                      </a:pPr>
                      <a:r>
                        <a:rPr lang="en-US" sz="2400" b="0" u="none" strike="noStrike" dirty="0" smtClean="0">
                          <a:solidFill>
                            <a:srgbClr val="208B9C"/>
                          </a:solidFill>
                          <a:effectLst/>
                          <a:latin typeface="Franklin Gothic Demi Cond" panose="020B0706030402020204" pitchFamily="34" charset="0"/>
                        </a:rPr>
                        <a:t>                    </a:t>
                      </a:r>
                      <a:r>
                        <a:rPr lang="en-US" sz="2000" b="0" u="none" strike="noStrike" dirty="0" smtClean="0">
                          <a:solidFill>
                            <a:srgbClr val="208B9C"/>
                          </a:solidFill>
                          <a:effectLst/>
                          <a:latin typeface="Franklin Gothic Demi Cond" panose="020B0706030402020204" pitchFamily="34" charset="0"/>
                        </a:rPr>
                        <a:t>Number </a:t>
                      </a:r>
                      <a:r>
                        <a:rPr lang="en-US" sz="2000" b="0" u="none" strike="noStrike" dirty="0">
                          <a:solidFill>
                            <a:srgbClr val="208B9C"/>
                          </a:solidFill>
                          <a:effectLst/>
                          <a:latin typeface="Franklin Gothic Demi Cond" panose="020B0706030402020204" pitchFamily="34" charset="0"/>
                        </a:rPr>
                        <a:t>of Establishments by </a:t>
                      </a:r>
                      <a:r>
                        <a:rPr lang="en-US" sz="2000" b="0" u="none" strike="noStrike" dirty="0" smtClean="0">
                          <a:solidFill>
                            <a:srgbClr val="208B9C"/>
                          </a:solidFill>
                          <a:effectLst/>
                          <a:latin typeface="Franklin Gothic Demi Cond" panose="020B0706030402020204" pitchFamily="34" charset="0"/>
                        </a:rPr>
                        <a:t>Company Stages</a:t>
                      </a:r>
                      <a:endParaRPr lang="en-US" sz="2000" b="0" i="0" u="none" strike="noStrike" dirty="0">
                        <a:solidFill>
                          <a:srgbClr val="208B9C"/>
                        </a:solidFill>
                        <a:effectLst/>
                        <a:latin typeface="Franklin Gothic Demi Cond" panose="020B0706030402020204" pitchFamily="34" charset="0"/>
                      </a:endParaRPr>
                    </a:p>
                  </a:txBody>
                  <a:tcPr marL="91434" marR="91434" marT="27430" marB="2743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500" b="0" i="0" u="none" strike="noStrike" dirty="0">
                        <a:solidFill>
                          <a:srgbClr val="208B9C"/>
                        </a:solidFill>
                        <a:effectLst/>
                        <a:latin typeface="Franklin Gothic Demi Cond" panose="020B0706030402020204" pitchFamily="34" charset="0"/>
                      </a:endParaRPr>
                    </a:p>
                  </a:txBody>
                  <a:tcPr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0"/>
                  </a:ext>
                </a:extLst>
              </a:tr>
              <a:tr h="428465">
                <a:tc>
                  <a:txBody>
                    <a:bodyPr/>
                    <a:lstStyle/>
                    <a:p>
                      <a:pPr algn="l" fontAlgn="b"/>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34" marR="91434" marT="27430" marB="2743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gridSpan="2">
                  <a:txBody>
                    <a:bodyPr/>
                    <a:lstStyle/>
                    <a:p>
                      <a:pPr marL="0" algn="ctr" defTabSz="914400" rtl="0" eaLnBrk="1" fontAlgn="b" latinLnBrk="0" hangingPunct="1"/>
                      <a:r>
                        <a:rPr lang="en-US" sz="2400" b="0" i="0" u="none" strike="noStrike" kern="1200" dirty="0" smtClean="0">
                          <a:solidFill>
                            <a:srgbClr val="208B9C"/>
                          </a:solidFill>
                          <a:effectLst/>
                          <a:latin typeface="Franklin Gothic Demi Cond" panose="020B0706030402020204" pitchFamily="34" charset="0"/>
                          <a:ea typeface="+mn-ea"/>
                          <a:cs typeface="+mn-cs"/>
                        </a:rPr>
                        <a:t>2009</a:t>
                      </a:r>
                      <a:endParaRPr lang="en-US" sz="2400" b="0" i="0" u="none" strike="noStrike" kern="1200" dirty="0">
                        <a:solidFill>
                          <a:srgbClr val="208B9C"/>
                        </a:solidFill>
                        <a:effectLst/>
                        <a:latin typeface="Franklin Gothic Demi Cond" panose="020B0706030402020204" pitchFamily="34" charset="0"/>
                        <a:ea typeface="+mn-ea"/>
                        <a:cs typeface="+mn-cs"/>
                      </a:endParaRPr>
                    </a:p>
                  </a:txBody>
                  <a:tcPr marL="91434" marR="274303" marT="27430" marB="2743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hMerge="1">
                  <a:txBody>
                    <a:bodyPr/>
                    <a:lstStyle/>
                    <a:p>
                      <a:pPr algn="r" fontAlgn="b"/>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marL="0" algn="ctr" defTabSz="914400" rtl="0" eaLnBrk="1" fontAlgn="b" latinLnBrk="0" hangingPunct="1"/>
                      <a:r>
                        <a:rPr lang="en-US" sz="2400" b="0" i="0" u="none" strike="noStrike" kern="1200" dirty="0" smtClean="0">
                          <a:solidFill>
                            <a:srgbClr val="208B9C"/>
                          </a:solidFill>
                          <a:effectLst/>
                          <a:latin typeface="Franklin Gothic Demi Cond" panose="020B0706030402020204" pitchFamily="34" charset="0"/>
                          <a:ea typeface="+mn-ea"/>
                          <a:cs typeface="+mn-cs"/>
                        </a:rPr>
                        <a:t>2015</a:t>
                      </a:r>
                      <a:endParaRPr lang="en-US" sz="2400" b="0" i="0" u="none" strike="noStrike" kern="1200" dirty="0">
                        <a:solidFill>
                          <a:srgbClr val="208B9C"/>
                        </a:solidFill>
                        <a:effectLst/>
                        <a:latin typeface="Franklin Gothic Demi Cond" panose="020B0706030402020204" pitchFamily="34" charset="0"/>
                        <a:ea typeface="+mn-ea"/>
                        <a:cs typeface="+mn-cs"/>
                      </a:endParaRPr>
                    </a:p>
                  </a:txBody>
                  <a:tcPr marL="91434" marR="182869" marT="27430" marB="2743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pPr algn="r" fontAlgn="b"/>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R="182880" marT="27432" marB="27432"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1"/>
                  </a:ext>
                </a:extLst>
              </a:tr>
              <a:tr h="279437">
                <a:tc>
                  <a:txBody>
                    <a:bodyPr/>
                    <a:lstStyle/>
                    <a:p>
                      <a:pPr algn="l" fontAlgn="b"/>
                      <a:r>
                        <a:rPr lang="en-US" sz="1800" b="0" i="0" u="none" strike="noStrike" dirty="0" smtClean="0">
                          <a:solidFill>
                            <a:schemeClr val="tx1">
                              <a:lumMod val="75000"/>
                              <a:lumOff val="25000"/>
                            </a:schemeClr>
                          </a:solidFill>
                          <a:effectLst/>
                          <a:latin typeface="Franklin Gothic Demi Cond" panose="020B0706030402020204" pitchFamily="34" charset="0"/>
                        </a:rPr>
                        <a:t>Stage</a:t>
                      </a:r>
                      <a:endParaRPr lang="en-US" sz="1800" b="0" i="0" u="none" strike="noStrike" dirty="0">
                        <a:solidFill>
                          <a:schemeClr val="tx1">
                            <a:lumMod val="75000"/>
                            <a:lumOff val="25000"/>
                          </a:schemeClr>
                        </a:solidFill>
                        <a:effectLst/>
                        <a:latin typeface="Franklin Gothic Demi Cond" panose="020B0706030402020204" pitchFamily="34" charset="0"/>
                      </a:endParaRPr>
                    </a:p>
                  </a:txBody>
                  <a:tcPr marL="91434" marR="91434" marT="0" marB="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800" b="0" i="0" u="none" strike="noStrike" dirty="0" smtClean="0">
                          <a:solidFill>
                            <a:schemeClr val="tx1">
                              <a:lumMod val="75000"/>
                              <a:lumOff val="25000"/>
                            </a:schemeClr>
                          </a:solidFill>
                          <a:effectLst/>
                          <a:latin typeface="Franklin Gothic Demi Cond" panose="020B0706030402020204" pitchFamily="34" charset="0"/>
                        </a:rPr>
                        <a:t>Establishments</a:t>
                      </a:r>
                      <a:endParaRPr lang="en-US" sz="1800" b="0" i="0" u="none" strike="noStrike" dirty="0">
                        <a:solidFill>
                          <a:schemeClr val="tx1">
                            <a:lumMod val="75000"/>
                            <a:lumOff val="25000"/>
                          </a:schemeClr>
                        </a:solidFill>
                        <a:effectLst/>
                        <a:latin typeface="Franklin Gothic Demi Cond" panose="020B0706030402020204" pitchFamily="34" charset="0"/>
                      </a:endParaRPr>
                    </a:p>
                  </a:txBody>
                  <a:tcPr marL="0" marR="0" marT="0" marB="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dirty="0" smtClean="0">
                          <a:solidFill>
                            <a:schemeClr val="tx1">
                              <a:lumMod val="75000"/>
                              <a:lumOff val="25000"/>
                            </a:schemeClr>
                          </a:solidFill>
                          <a:effectLst/>
                          <a:latin typeface="Franklin Gothic Demi Cond" panose="020B0706030402020204" pitchFamily="34" charset="0"/>
                        </a:rPr>
                        <a:t>Proportion</a:t>
                      </a:r>
                      <a:endParaRPr lang="en-US" sz="1800" b="0" i="0" u="none" strike="noStrike" dirty="0">
                        <a:solidFill>
                          <a:schemeClr val="tx1">
                            <a:lumMod val="75000"/>
                            <a:lumOff val="25000"/>
                          </a:schemeClr>
                        </a:solidFill>
                        <a:effectLst/>
                        <a:latin typeface="Franklin Gothic Demi Cond" panose="020B0706030402020204" pitchFamily="34" charset="0"/>
                      </a:endParaRPr>
                    </a:p>
                  </a:txBody>
                  <a:tcPr marL="0" marR="0" marT="0" marB="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dirty="0" smtClean="0">
                          <a:solidFill>
                            <a:schemeClr val="tx1">
                              <a:lumMod val="75000"/>
                              <a:lumOff val="25000"/>
                            </a:schemeClr>
                          </a:solidFill>
                          <a:effectLst/>
                          <a:latin typeface="Franklin Gothic Demi Cond" panose="020B0706030402020204" pitchFamily="34" charset="0"/>
                        </a:rPr>
                        <a:t>Establishments</a:t>
                      </a:r>
                      <a:endParaRPr lang="en-US" sz="1800" b="0" i="0" u="none" strike="noStrike" dirty="0">
                        <a:solidFill>
                          <a:schemeClr val="tx1">
                            <a:lumMod val="75000"/>
                            <a:lumOff val="25000"/>
                          </a:schemeClr>
                        </a:solidFill>
                        <a:effectLst/>
                        <a:latin typeface="Franklin Gothic Demi Cond" panose="020B0706030402020204" pitchFamily="34" charset="0"/>
                      </a:endParaRPr>
                    </a:p>
                  </a:txBody>
                  <a:tcPr marL="0" marR="0" marT="0" marB="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tx1">
                              <a:lumMod val="75000"/>
                              <a:lumOff val="25000"/>
                            </a:schemeClr>
                          </a:solidFill>
                          <a:effectLst/>
                          <a:latin typeface="Franklin Gothic Demi Cond" panose="020B0706030402020204" pitchFamily="34" charset="0"/>
                        </a:rPr>
                        <a:t>Proportion</a:t>
                      </a:r>
                      <a:endParaRPr lang="en-US" sz="1800" b="0" i="0" u="none" strike="noStrike" dirty="0">
                        <a:solidFill>
                          <a:schemeClr val="tx1">
                            <a:lumMod val="75000"/>
                            <a:lumOff val="25000"/>
                          </a:schemeClr>
                        </a:solidFill>
                        <a:effectLst/>
                        <a:latin typeface="Franklin Gothic Demi Cond" panose="020B0706030402020204" pitchFamily="34" charset="0"/>
                      </a:endParaRPr>
                    </a:p>
                  </a:txBody>
                  <a:tcPr marL="0" marR="0" marT="0" marB="0" anchor="ctr">
                    <a:lnT w="12700" cap="flat" cmpd="sng" algn="ctr">
                      <a:solidFill>
                        <a:schemeClr val="tx1">
                          <a:lumMod val="65000"/>
                          <a:lumOff val="3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 xmlns:a16="http://schemas.microsoft.com/office/drawing/2014/main" val="10002"/>
                  </a:ext>
                </a:extLst>
              </a:tr>
              <a:tr h="346621">
                <a:tc>
                  <a:txBody>
                    <a:bodyPr/>
                    <a:lstStyle/>
                    <a:p>
                      <a:pPr algn="l" fontAlgn="b"/>
                      <a:r>
                        <a:rPr lang="en-US" sz="1400" u="none" strike="noStrike" dirty="0">
                          <a:solidFill>
                            <a:schemeClr val="tx1">
                              <a:lumMod val="75000"/>
                              <a:lumOff val="25000"/>
                            </a:schemeClr>
                          </a:solidFill>
                          <a:effectLst/>
                          <a:latin typeface="Franklin Gothic Book" panose="020B0503020102020204" pitchFamily="34" charset="0"/>
                        </a:rPr>
                        <a:t>Stage </a:t>
                      </a:r>
                      <a:r>
                        <a:rPr lang="en-US" sz="1400" u="none" strike="noStrike" dirty="0" smtClean="0">
                          <a:solidFill>
                            <a:schemeClr val="tx1">
                              <a:lumMod val="75000"/>
                              <a:lumOff val="25000"/>
                            </a:schemeClr>
                          </a:solidFill>
                          <a:effectLst/>
                          <a:latin typeface="Franklin Gothic Book" panose="020B0503020102020204" pitchFamily="34" charset="0"/>
                        </a:rPr>
                        <a:t>0 </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1434" marR="91434" marT="27430" marB="27430" anchor="ctr">
                    <a:lnT w="12700" cap="flat" cmpd="sng" algn="ctr">
                      <a:solidFill>
                        <a:schemeClr val="bg1">
                          <a:lumMod val="50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1,686</a:t>
                      </a:r>
                    </a:p>
                  </a:txBody>
                  <a:tcPr marL="0" marR="182880" marT="0" marB="0" anchor="ctr">
                    <a:lnT w="12700" cap="flat" cmpd="sng" algn="ctr">
                      <a:solidFill>
                        <a:schemeClr val="bg1">
                          <a:lumMod val="50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16%</a:t>
                      </a:r>
                    </a:p>
                  </a:txBody>
                  <a:tcPr marL="0" marR="182880" marT="0" marB="0" anchor="ctr">
                    <a:lnT w="12700" cap="flat" cmpd="sng" algn="ctr">
                      <a:solidFill>
                        <a:schemeClr val="bg1">
                          <a:lumMod val="50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1,551</a:t>
                      </a:r>
                    </a:p>
                  </a:txBody>
                  <a:tcPr marL="0" marR="182880" marT="0" marB="0" anchor="ctr">
                    <a:lnT w="12700" cap="flat" cmpd="sng" algn="ctr">
                      <a:solidFill>
                        <a:schemeClr val="bg1">
                          <a:lumMod val="50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13%</a:t>
                      </a:r>
                    </a:p>
                  </a:txBody>
                  <a:tcPr marL="0" marR="182880" marT="0" marB="0" anchor="ctr">
                    <a:lnT w="12700" cap="flat" cmpd="sng" algn="ctr">
                      <a:solidFill>
                        <a:schemeClr val="bg1">
                          <a:lumMod val="50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3"/>
                  </a:ext>
                </a:extLst>
              </a:tr>
              <a:tr h="346621">
                <a:tc>
                  <a:txBody>
                    <a:bodyPr/>
                    <a:lstStyle/>
                    <a:p>
                      <a:pPr algn="l" fontAlgn="b"/>
                      <a:r>
                        <a:rPr lang="en-US" sz="1400" u="none" strike="noStrike" dirty="0">
                          <a:solidFill>
                            <a:schemeClr val="tx1">
                              <a:lumMod val="75000"/>
                              <a:lumOff val="25000"/>
                            </a:schemeClr>
                          </a:solidFill>
                          <a:effectLst/>
                          <a:latin typeface="Franklin Gothic Book" panose="020B0503020102020204" pitchFamily="34" charset="0"/>
                        </a:rPr>
                        <a:t>Stage </a:t>
                      </a:r>
                      <a:r>
                        <a:rPr lang="en-US" sz="1400" u="none" strike="noStrike" dirty="0" smtClean="0">
                          <a:solidFill>
                            <a:schemeClr val="tx1">
                              <a:lumMod val="75000"/>
                              <a:lumOff val="25000"/>
                            </a:schemeClr>
                          </a:solidFill>
                          <a:effectLst/>
                          <a:latin typeface="Franklin Gothic Book" panose="020B0503020102020204" pitchFamily="34" charset="0"/>
                        </a:rPr>
                        <a:t>1 </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1434" marR="91434" marT="27430" marB="2743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6,600</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62%</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7,577</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66%</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4"/>
                  </a:ext>
                </a:extLst>
              </a:tr>
              <a:tr h="346621">
                <a:tc>
                  <a:txBody>
                    <a:bodyPr/>
                    <a:lstStyle/>
                    <a:p>
                      <a:pPr algn="l" fontAlgn="b"/>
                      <a:r>
                        <a:rPr lang="en-US" sz="1400" u="none" strike="noStrike" dirty="0">
                          <a:solidFill>
                            <a:schemeClr val="tx1">
                              <a:lumMod val="75000"/>
                              <a:lumOff val="25000"/>
                            </a:schemeClr>
                          </a:solidFill>
                          <a:effectLst/>
                          <a:latin typeface="Franklin Gothic Book" panose="020B0503020102020204" pitchFamily="34" charset="0"/>
                        </a:rPr>
                        <a:t>Stage </a:t>
                      </a:r>
                      <a:r>
                        <a:rPr lang="en-US" sz="1400" u="none" strike="noStrike" dirty="0" smtClean="0">
                          <a:solidFill>
                            <a:schemeClr val="tx1">
                              <a:lumMod val="75000"/>
                              <a:lumOff val="25000"/>
                            </a:schemeClr>
                          </a:solidFill>
                          <a:effectLst/>
                          <a:latin typeface="Franklin Gothic Book" panose="020B0503020102020204" pitchFamily="34" charset="0"/>
                        </a:rPr>
                        <a:t>2 </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1434" marR="91434" marT="27430" marB="2743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2,160</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20%</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2,248</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20%</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5"/>
                  </a:ext>
                </a:extLst>
              </a:tr>
              <a:tr h="346621">
                <a:tc>
                  <a:txBody>
                    <a:bodyPr/>
                    <a:lstStyle/>
                    <a:p>
                      <a:pPr algn="l" fontAlgn="b"/>
                      <a:r>
                        <a:rPr lang="en-US" sz="1400" u="none" strike="noStrike" dirty="0">
                          <a:solidFill>
                            <a:schemeClr val="tx1">
                              <a:lumMod val="75000"/>
                              <a:lumOff val="25000"/>
                            </a:schemeClr>
                          </a:solidFill>
                          <a:effectLst/>
                          <a:latin typeface="Franklin Gothic Book" panose="020B0503020102020204" pitchFamily="34" charset="0"/>
                        </a:rPr>
                        <a:t>Stage </a:t>
                      </a:r>
                      <a:r>
                        <a:rPr lang="en-US" sz="1400" u="none" strike="noStrike" dirty="0" smtClean="0">
                          <a:solidFill>
                            <a:schemeClr val="tx1">
                              <a:lumMod val="75000"/>
                              <a:lumOff val="25000"/>
                            </a:schemeClr>
                          </a:solidFill>
                          <a:effectLst/>
                          <a:latin typeface="Franklin Gothic Book" panose="020B0503020102020204" pitchFamily="34" charset="0"/>
                        </a:rPr>
                        <a:t>3 </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1434" marR="91434" marT="27430" marB="2743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110</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112</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1%</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6"/>
                  </a:ext>
                </a:extLst>
              </a:tr>
              <a:tr h="346621">
                <a:tc>
                  <a:txBody>
                    <a:bodyPr/>
                    <a:lstStyle/>
                    <a:p>
                      <a:pPr algn="l" fontAlgn="b"/>
                      <a:r>
                        <a:rPr lang="en-US" sz="1400" u="none" strike="noStrike" dirty="0">
                          <a:solidFill>
                            <a:schemeClr val="tx1">
                              <a:lumMod val="75000"/>
                              <a:lumOff val="25000"/>
                            </a:schemeClr>
                          </a:solidFill>
                          <a:effectLst/>
                          <a:latin typeface="Franklin Gothic Book" panose="020B0503020102020204" pitchFamily="34" charset="0"/>
                        </a:rPr>
                        <a:t>Stage </a:t>
                      </a:r>
                      <a:r>
                        <a:rPr lang="en-US" sz="1400" u="none" strike="noStrike" dirty="0" smtClean="0">
                          <a:solidFill>
                            <a:schemeClr val="tx1">
                              <a:lumMod val="75000"/>
                              <a:lumOff val="25000"/>
                            </a:schemeClr>
                          </a:solidFill>
                          <a:effectLst/>
                          <a:latin typeface="Franklin Gothic Book" panose="020B0503020102020204" pitchFamily="34" charset="0"/>
                        </a:rPr>
                        <a:t>4</a:t>
                      </a:r>
                      <a:endParaRPr lang="en-US" sz="1400" b="0" i="0" u="none" strike="noStrike" dirty="0">
                        <a:solidFill>
                          <a:schemeClr val="tx1">
                            <a:lumMod val="75000"/>
                            <a:lumOff val="25000"/>
                          </a:schemeClr>
                        </a:solidFill>
                        <a:effectLst/>
                        <a:latin typeface="Franklin Gothic Book" panose="020B0503020102020204" pitchFamily="34" charset="0"/>
                      </a:endParaRPr>
                    </a:p>
                  </a:txBody>
                  <a:tcPr marL="91434" marR="91434" marT="27430" marB="2743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11</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0.1%</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13</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0.1%</a:t>
                      </a:r>
                    </a:p>
                  </a:txBody>
                  <a:tcPr marL="0" marR="182880" marT="0" marB="0" anchor="ct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7"/>
                  </a:ext>
                </a:extLst>
              </a:tr>
              <a:tr h="327751">
                <a:tc>
                  <a:txBody>
                    <a:bodyPr/>
                    <a:lstStyle/>
                    <a:p>
                      <a:pPr algn="l" fontAlgn="b"/>
                      <a:r>
                        <a:rPr lang="en-US" sz="1400" b="0" i="0" u="none" strike="noStrike" dirty="0" smtClean="0">
                          <a:solidFill>
                            <a:schemeClr val="tx1">
                              <a:lumMod val="75000"/>
                              <a:lumOff val="25000"/>
                            </a:schemeClr>
                          </a:solidFill>
                          <a:effectLst/>
                          <a:latin typeface="Franklin Gothic Demi Cond" panose="020B0706030402020204" pitchFamily="34" charset="0"/>
                        </a:rPr>
                        <a:t>Total</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34" marR="91434" marT="27430" marB="2743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tc>
                  <a:txBody>
                    <a:bodyPr/>
                    <a:lstStyle/>
                    <a:p>
                      <a:pPr algn="r" rtl="0" fontAlgn="b"/>
                      <a:r>
                        <a:rPr lang="en-US" sz="1400" b="0" i="0" u="none" strike="noStrike" dirty="0">
                          <a:solidFill>
                            <a:srgbClr val="404040"/>
                          </a:solidFill>
                          <a:effectLst/>
                          <a:latin typeface="Franklin Gothic Demi Cond" panose="020B0706030402020204" pitchFamily="34" charset="0"/>
                        </a:rPr>
                        <a:t>10,567</a:t>
                      </a:r>
                    </a:p>
                  </a:txBody>
                  <a:tcPr marL="0" marR="182880" marT="0"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404040"/>
                          </a:solidFill>
                          <a:effectLst/>
                          <a:latin typeface="Franklin Gothic Demi Cond" panose="020B0706030402020204" pitchFamily="34" charset="0"/>
                        </a:rPr>
                        <a:t>100%</a:t>
                      </a:r>
                    </a:p>
                  </a:txBody>
                  <a:tcPr marL="0" marR="182880" marT="0"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404040"/>
                          </a:solidFill>
                          <a:effectLst/>
                          <a:latin typeface="Franklin Gothic Demi Cond" panose="020B0706030402020204" pitchFamily="34" charset="0"/>
                        </a:rPr>
                        <a:t>11,501</a:t>
                      </a:r>
                    </a:p>
                  </a:txBody>
                  <a:tcPr marL="0" marR="182880" marT="0"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r" rtl="0" fontAlgn="b"/>
                      <a:r>
                        <a:rPr lang="en-US" sz="1400" b="0" i="0" u="none" strike="noStrike" dirty="0">
                          <a:solidFill>
                            <a:srgbClr val="404040"/>
                          </a:solidFill>
                          <a:effectLst/>
                          <a:latin typeface="Franklin Gothic Demi Cond" panose="020B0706030402020204" pitchFamily="34" charset="0"/>
                        </a:rPr>
                        <a:t>100%</a:t>
                      </a:r>
                    </a:p>
                  </a:txBody>
                  <a:tcPr marL="0" marR="182880" marT="0" marB="0" anchor="ctr">
                    <a:lnT w="3175"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 xmlns:a16="http://schemas.microsoft.com/office/drawing/2014/main" val="10008"/>
                  </a:ext>
                </a:extLst>
              </a:tr>
            </a:tbl>
          </a:graphicData>
        </a:graphic>
      </p:graphicFrame>
      <p:sp>
        <p:nvSpPr>
          <p:cNvPr id="17" name="TextBox 16"/>
          <p:cNvSpPr txBox="1"/>
          <p:nvPr/>
        </p:nvSpPr>
        <p:spPr>
          <a:xfrm>
            <a:off x="685800" y="4759325"/>
            <a:ext cx="7889875" cy="1354217"/>
          </a:xfrm>
          <a:prstGeom prst="rect">
            <a:avLst/>
          </a:prstGeom>
          <a:noFill/>
        </p:spPr>
        <p:txBody>
          <a:bodyPr lIns="0" tIns="0" rIns="0" bIns="0">
            <a:spAutoFit/>
          </a:bodyPr>
          <a:lstStyle/>
          <a:p>
            <a:pPr eaLnBrk="1" fontAlgn="auto" hangingPunct="1">
              <a:spcBef>
                <a:spcPts val="0"/>
              </a:spcBef>
              <a:spcAft>
                <a:spcPts val="0"/>
              </a:spcAft>
              <a:defRPr/>
            </a:pPr>
            <a:r>
              <a:rPr lang="en-US" sz="1600" b="1" dirty="0">
                <a:solidFill>
                  <a:srgbClr val="208B9C"/>
                </a:solidFill>
                <a:latin typeface="+mn-lt"/>
              </a:rPr>
              <a:t>Questions:</a:t>
            </a:r>
          </a:p>
          <a:p>
            <a:pPr marL="285750" indent="-285750" eaLnBrk="1" fontAlgn="auto" hangingPunct="1">
              <a:lnSpc>
                <a:spcPct val="150000"/>
              </a:lnSpc>
              <a:spcBef>
                <a:spcPts val="0"/>
              </a:spcBef>
              <a:spcAft>
                <a:spcPts val="0"/>
              </a:spcAft>
              <a:buFont typeface="Arial" panose="020B0604020202020204" pitchFamily="34" charset="0"/>
              <a:buChar char="•"/>
              <a:defRPr/>
            </a:pPr>
            <a:r>
              <a:rPr lang="en-US" sz="1600" dirty="0">
                <a:latin typeface="+mn-lt"/>
              </a:rPr>
              <a:t>What stage businesses have shaped the region’s economic growth in the last </a:t>
            </a:r>
            <a:r>
              <a:rPr lang="en-US" sz="1600" dirty="0" smtClean="0">
                <a:latin typeface="+mn-lt"/>
              </a:rPr>
              <a:t>6 years?  </a:t>
            </a:r>
            <a:endParaRPr lang="en-US" sz="1600" dirty="0">
              <a:latin typeface="+mn-lt"/>
            </a:endParaRPr>
          </a:p>
          <a:p>
            <a:pPr marL="285750" indent="-285750" eaLnBrk="1" fontAlgn="auto" hangingPunct="1">
              <a:lnSpc>
                <a:spcPct val="150000"/>
              </a:lnSpc>
              <a:spcBef>
                <a:spcPts val="0"/>
              </a:spcBef>
              <a:spcAft>
                <a:spcPts val="0"/>
              </a:spcAft>
              <a:buFont typeface="Arial" panose="020B0604020202020204" pitchFamily="34" charset="0"/>
              <a:buChar char="•"/>
              <a:defRPr/>
            </a:pPr>
            <a:r>
              <a:rPr lang="en-US" sz="1600" dirty="0">
                <a:latin typeface="+mn-lt"/>
              </a:rPr>
              <a:t>Which ones are growing or declining the most? </a:t>
            </a:r>
          </a:p>
          <a:p>
            <a:pPr marL="285750" indent="-285750" eaLnBrk="1" fontAlgn="auto" hangingPunct="1">
              <a:lnSpc>
                <a:spcPct val="150000"/>
              </a:lnSpc>
              <a:spcBef>
                <a:spcPts val="0"/>
              </a:spcBef>
              <a:spcAft>
                <a:spcPts val="0"/>
              </a:spcAft>
              <a:buFont typeface="Arial" panose="020B0604020202020204" pitchFamily="34" charset="0"/>
              <a:buChar char="•"/>
              <a:defRPr/>
            </a:pPr>
            <a:r>
              <a:rPr lang="en-US" sz="1600" dirty="0">
                <a:latin typeface="+mn-lt"/>
              </a:rPr>
              <a:t>Which stage of establishments are likely to shape the region’s future economic </a:t>
            </a:r>
            <a:r>
              <a:rPr lang="en-US" sz="1600" dirty="0" smtClean="0">
                <a:latin typeface="+mn-lt"/>
              </a:rPr>
              <a:t>growth?</a:t>
            </a:r>
            <a:endParaRPr lang="en-US"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3798888" y="2247900"/>
            <a:ext cx="4659312" cy="13541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schemeClr val="bg1"/>
              </a:solidFill>
              <a:latin typeface="Franklin Gothic Demi Cond" panose="020B0706030402020204" pitchFamily="34" charset="0"/>
            </a:endParaRPr>
          </a:p>
        </p:txBody>
      </p:sp>
      <p:sp>
        <p:nvSpPr>
          <p:cNvPr id="65539" name="Text Placeholder 9"/>
          <p:cNvSpPr>
            <a:spLocks noGrp="1"/>
          </p:cNvSpPr>
          <p:nvPr>
            <p:ph type="body" idx="28"/>
          </p:nvPr>
        </p:nvSpPr>
        <p:spPr bwMode="auto">
          <a:xfrm>
            <a:off x="690003" y="614363"/>
            <a:ext cx="7772400" cy="452437"/>
          </a:xfrm>
        </p:spPr>
        <p:txBody>
          <a:bodyPr wrap="square" numCol="1" anchorCtr="0" compatLnSpc="1">
            <a:prstTxWarp prst="textNoShape">
              <a:avLst/>
            </a:prstTxWarp>
          </a:bodyPr>
          <a:lstStyle/>
          <a:p>
            <a:pPr eaLnBrk="1" hangingPunct="1">
              <a:spcBef>
                <a:spcPct val="0"/>
              </a:spcBef>
              <a:spcAft>
                <a:spcPct val="0"/>
              </a:spcAft>
            </a:pPr>
            <a:r>
              <a:rPr lang="en-US" altLang="en-US" dirty="0" smtClean="0">
                <a:solidFill>
                  <a:srgbClr val="208B9C"/>
                </a:solidFill>
              </a:rPr>
              <a:t>Industry and occupation</a:t>
            </a:r>
          </a:p>
        </p:txBody>
      </p:sp>
      <p:sp>
        <p:nvSpPr>
          <p:cNvPr id="7" name="Rectangle 9"/>
          <p:cNvSpPr>
            <a:spLocks noChangeArrowheads="1"/>
          </p:cNvSpPr>
          <p:nvPr/>
        </p:nvSpPr>
        <p:spPr bwMode="auto">
          <a:xfrm>
            <a:off x="1993900" y="6218238"/>
            <a:ext cx="1230313"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8" name="Rectangle 7"/>
          <p:cNvSpPr>
            <a:spLocks noChangeArrowheads="1"/>
          </p:cNvSpPr>
          <p:nvPr/>
        </p:nvSpPr>
        <p:spPr bwMode="auto">
          <a:xfrm>
            <a:off x="33035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2" name="Rectangle 11"/>
          <p:cNvSpPr>
            <a:spLocks noChangeArrowheads="1"/>
          </p:cNvSpPr>
          <p:nvPr/>
        </p:nvSpPr>
        <p:spPr bwMode="auto">
          <a:xfrm>
            <a:off x="4611688"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3" name="Rectangle 12"/>
          <p:cNvSpPr>
            <a:spLocks noChangeArrowheads="1"/>
          </p:cNvSpPr>
          <p:nvPr/>
        </p:nvSpPr>
        <p:spPr bwMode="auto">
          <a:xfrm>
            <a:off x="5919788" y="6218238"/>
            <a:ext cx="1230312"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sz="2520" dirty="0">
              <a:latin typeface="+mn-lt"/>
            </a:endParaRPr>
          </a:p>
        </p:txBody>
      </p:sp>
      <p:sp>
        <p:nvSpPr>
          <p:cNvPr id="14" name="Rectangle 13"/>
          <p:cNvSpPr>
            <a:spLocks noChangeArrowheads="1"/>
          </p:cNvSpPr>
          <p:nvPr/>
        </p:nvSpPr>
        <p:spPr bwMode="auto">
          <a:xfrm>
            <a:off x="7229475"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sp>
        <p:nvSpPr>
          <p:cNvPr id="15" name="Rectangle 14"/>
          <p:cNvSpPr>
            <a:spLocks noChangeArrowheads="1"/>
          </p:cNvSpPr>
          <p:nvPr/>
        </p:nvSpPr>
        <p:spPr bwMode="auto">
          <a:xfrm>
            <a:off x="685800" y="6218238"/>
            <a:ext cx="1228725" cy="66675"/>
          </a:xfrm>
          <a:prstGeom prst="rect">
            <a:avLst/>
          </a:prstGeom>
          <a:solidFill>
            <a:srgbClr val="D1D3D4"/>
          </a:solidFill>
          <a:ln>
            <a:noFill/>
          </a:ln>
        </p:spPr>
        <p:txBody>
          <a:bodyPr/>
          <a:lstStyle/>
          <a:p>
            <a:pPr eaLnBrk="1" fontAlgn="auto" hangingPunct="1">
              <a:spcBef>
                <a:spcPts val="0"/>
              </a:spcBef>
              <a:spcAft>
                <a:spcPts val="0"/>
              </a:spcAft>
              <a:defRPr/>
            </a:pPr>
            <a:endParaRPr lang="en-US" sz="2520" dirty="0">
              <a:latin typeface="+mn-lt"/>
            </a:endParaRPr>
          </a:p>
        </p:txBody>
      </p:sp>
      <p:grpSp>
        <p:nvGrpSpPr>
          <p:cNvPr id="20" name="Group 19"/>
          <p:cNvGrpSpPr/>
          <p:nvPr/>
        </p:nvGrpSpPr>
        <p:grpSpPr>
          <a:xfrm>
            <a:off x="1993900" y="6163272"/>
            <a:ext cx="1229008" cy="119062"/>
            <a:chOff x="685800" y="6165890"/>
            <a:chExt cx="1229008" cy="119062"/>
          </a:xfrm>
          <a:solidFill>
            <a:srgbClr val="208B9C"/>
          </a:solidFill>
        </p:grpSpPr>
        <p:sp>
          <p:nvSpPr>
            <p:cNvPr id="21"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sz="2520" dirty="0">
                <a:latin typeface="+mn-lt"/>
              </a:endParaRPr>
            </a:p>
          </p:txBody>
        </p:sp>
        <p:sp>
          <p:nvSpPr>
            <p:cNvPr id="22"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sz="2520" dirty="0">
                <a:latin typeface="+mn-lt"/>
              </a:endParaRPr>
            </a:p>
          </p:txBody>
        </p:sp>
      </p:grpSp>
      <p:sp>
        <p:nvSpPr>
          <p:cNvPr id="65547" name="TextBox 25"/>
          <p:cNvSpPr txBox="1">
            <a:spLocks noChangeArrowheads="1"/>
          </p:cNvSpPr>
          <p:nvPr/>
        </p:nvSpPr>
        <p:spPr bwMode="auto">
          <a:xfrm>
            <a:off x="1993900" y="6326188"/>
            <a:ext cx="12303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00200" indent="-228600">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2057400" indent="-228600">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25146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29718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34290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3886200" indent="-228600"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eaLnBrk="1" hangingPunct="1">
              <a:lnSpc>
                <a:spcPct val="100000"/>
              </a:lnSpc>
              <a:spcBef>
                <a:spcPct val="0"/>
              </a:spcBef>
              <a:spcAft>
                <a:spcPct val="0"/>
              </a:spcAft>
              <a:buFontTx/>
              <a:buNone/>
            </a:pPr>
            <a:r>
              <a:rPr lang="en-US" altLang="en-US" sz="1300" dirty="0">
                <a:solidFill>
                  <a:srgbClr val="208B9C"/>
                </a:solidFill>
                <a:latin typeface="Franklin Gothic Demi Cond" panose="020B0706030402020204" pitchFamily="34" charset="0"/>
              </a:rPr>
              <a:t>section 02</a:t>
            </a:r>
          </a:p>
        </p:txBody>
      </p:sp>
      <p:sp>
        <p:nvSpPr>
          <p:cNvPr id="23" name="Title 1"/>
          <p:cNvSpPr>
            <a:spLocks noGrp="1"/>
          </p:cNvSpPr>
          <p:nvPr>
            <p:ph type="title"/>
          </p:nvPr>
        </p:nvSpPr>
        <p:spPr>
          <a:xfrm>
            <a:off x="697848" y="858838"/>
            <a:ext cx="8228012" cy="838200"/>
          </a:xfrm>
        </p:spPr>
        <p:txBody>
          <a:bodyPr rtlCol="0">
            <a:normAutofit/>
          </a:bodyPr>
          <a:lstStyle/>
          <a:p>
            <a:pPr eaLnBrk="1" fontAlgn="auto" hangingPunct="1">
              <a:spcAft>
                <a:spcPts val="0"/>
              </a:spcAft>
              <a:defRPr/>
            </a:pPr>
            <a:r>
              <a:rPr lang="en-US" sz="3650" dirty="0" smtClean="0">
                <a:solidFill>
                  <a:schemeClr val="tx1">
                    <a:lumMod val="75000"/>
                    <a:lumOff val="25000"/>
                  </a:schemeClr>
                </a:solidFill>
              </a:rPr>
              <a:t>Jobs and Sales</a:t>
            </a:r>
            <a:endParaRPr lang="en-US" sz="3650" dirty="0">
              <a:solidFill>
                <a:schemeClr val="tx1">
                  <a:lumMod val="75000"/>
                  <a:lumOff val="25000"/>
                </a:schemeClr>
              </a:solidFill>
            </a:endParaRPr>
          </a:p>
        </p:txBody>
      </p:sp>
      <p:sp>
        <p:nvSpPr>
          <p:cNvPr id="65549" name="Text Placeholder 5"/>
          <p:cNvSpPr txBox="1">
            <a:spLocks/>
          </p:cNvSpPr>
          <p:nvPr/>
        </p:nvSpPr>
        <p:spPr bwMode="auto">
          <a:xfrm>
            <a:off x="3224213" y="6569075"/>
            <a:ext cx="5029200" cy="14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lnSpc>
                <a:spcPct val="120000"/>
              </a:lnSpc>
              <a:spcBef>
                <a:spcPts val="600"/>
              </a:spcBef>
              <a:spcAft>
                <a:spcPts val="1200"/>
              </a:spcAft>
              <a:buFont typeface="Arial" panose="020B0604020202020204" pitchFamily="34" charset="0"/>
              <a:buChar char="​"/>
              <a:defRPr sz="1600">
                <a:solidFill>
                  <a:srgbClr val="4E8542"/>
                </a:solidFill>
                <a:latin typeface="Franklin Gothic Book" panose="020B0503020102020204" pitchFamily="34" charset="0"/>
              </a:defRPr>
            </a:lvl1pPr>
            <a:lvl2pPr marL="742950" indent="-285750">
              <a:spcAft>
                <a:spcPts val="600"/>
              </a:spcAft>
              <a:buFont typeface="Arial" panose="020B0604020202020204" pitchFamily="34" charset="0"/>
              <a:buChar char="​"/>
              <a:defRPr sz="1400">
                <a:solidFill>
                  <a:schemeClr val="tx2"/>
                </a:solidFill>
                <a:latin typeface="Franklin Gothic Book" panose="020B0503020102020204" pitchFamily="34" charset="0"/>
              </a:defRPr>
            </a:lvl2pPr>
            <a:lvl3pPr marL="1143000" indent="-228600">
              <a:lnSpc>
                <a:spcPct val="120000"/>
              </a:lnSpc>
              <a:spcBef>
                <a:spcPts val="600"/>
              </a:spcBef>
              <a:spcAft>
                <a:spcPts val="600"/>
              </a:spcAft>
              <a:buFont typeface="Arial" panose="020B0604020202020204" pitchFamily="34" charset="0"/>
              <a:buChar char="​"/>
              <a:defRPr sz="1100">
                <a:solidFill>
                  <a:schemeClr val="tx2"/>
                </a:solidFill>
                <a:latin typeface="Franklin Gothic Book" panose="020B0503020102020204" pitchFamily="34" charset="0"/>
              </a:defRPr>
            </a:lvl3pPr>
            <a:lvl4pPr marL="169863" indent="-169863">
              <a:lnSpc>
                <a:spcPct val="110000"/>
              </a:lnSpc>
              <a:buFont typeface="Wingdings" panose="05000000000000000000" pitchFamily="2" charset="2"/>
              <a:buChar char="§"/>
              <a:defRPr sz="1100">
                <a:solidFill>
                  <a:srgbClr val="848484"/>
                </a:solidFill>
                <a:latin typeface="Franklin Gothic Book" panose="020B0503020102020204" pitchFamily="34" charset="0"/>
              </a:defRPr>
            </a:lvl4pPr>
            <a:lvl5pPr marL="346075" indent="-176213">
              <a:lnSpc>
                <a:spcPct val="110000"/>
              </a:lnSpc>
              <a:spcAft>
                <a:spcPts val="600"/>
              </a:spcAft>
              <a:buFont typeface="Wingdings" panose="05000000000000000000" pitchFamily="2" charset="2"/>
              <a:buChar char="§"/>
              <a:defRPr sz="1100">
                <a:solidFill>
                  <a:srgbClr val="848484"/>
                </a:solidFill>
                <a:latin typeface="Franklin Gothic Book" panose="020B0503020102020204" pitchFamily="34" charset="0"/>
              </a:defRPr>
            </a:lvl5pPr>
            <a:lvl6pPr marL="8032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6pPr>
            <a:lvl7pPr marL="12604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7pPr>
            <a:lvl8pPr marL="17176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8pPr>
            <a:lvl9pPr marL="2174875" indent="-176213" eaLnBrk="0" fontAlgn="base" hangingPunct="0">
              <a:lnSpc>
                <a:spcPct val="110000"/>
              </a:lnSpc>
              <a:spcBef>
                <a:spcPct val="0"/>
              </a:spcBef>
              <a:spcAft>
                <a:spcPts val="600"/>
              </a:spcAft>
              <a:buFont typeface="Wingdings" panose="05000000000000000000" pitchFamily="2" charset="2"/>
              <a:buChar char="§"/>
              <a:defRPr sz="1100">
                <a:solidFill>
                  <a:srgbClr val="848484"/>
                </a:solidFill>
                <a:latin typeface="Franklin Gothic Book" panose="020B0503020102020204" pitchFamily="34" charset="0"/>
              </a:defRPr>
            </a:lvl9pPr>
          </a:lstStyle>
          <a:p>
            <a:pPr algn="r" eaLnBrk="1" hangingPunct="1"/>
            <a:r>
              <a:rPr lang="en-US" altLang="en-US" sz="800" dirty="0">
                <a:solidFill>
                  <a:schemeClr val="tx1"/>
                </a:solidFill>
              </a:rPr>
              <a:t>Source: Youreconomy.org</a:t>
            </a:r>
            <a:r>
              <a:rPr lang="en-US" altLang="en-US" sz="800" dirty="0">
                <a:solidFill>
                  <a:schemeClr val="tx1"/>
                </a:solidFill>
                <a:latin typeface="Calibri" panose="020F0502020204030204" pitchFamily="34" charset="0"/>
              </a:rPr>
              <a:t> database</a:t>
            </a:r>
            <a:endParaRPr lang="en-US" altLang="en-US" sz="800" dirty="0">
              <a:solidFill>
                <a:schemeClr val="tx1"/>
              </a:solidFill>
            </a:endParaRPr>
          </a:p>
        </p:txBody>
      </p:sp>
      <p:graphicFrame>
        <p:nvGraphicFramePr>
          <p:cNvPr id="27" name="Content Placeholder 7"/>
          <p:cNvGraphicFramePr>
            <a:graphicFrameLocks noGrp="1"/>
          </p:cNvGraphicFramePr>
          <p:nvPr>
            <p:ph sz="quarter" idx="15"/>
            <p:extLst>
              <p:ext uri="{D42A27DB-BD31-4B8C-83A1-F6EECF244321}">
                <p14:modId xmlns:p14="http://schemas.microsoft.com/office/powerpoint/2010/main" val="3596656760"/>
              </p:ext>
            </p:extLst>
          </p:nvPr>
        </p:nvGraphicFramePr>
        <p:xfrm>
          <a:off x="690563" y="1752600"/>
          <a:ext cx="4676775" cy="2002121"/>
        </p:xfrm>
        <a:graphic>
          <a:graphicData uri="http://schemas.openxmlformats.org/drawingml/2006/table">
            <a:tbl>
              <a:tblPr firstRow="1">
                <a:tableStyleId>{74C1A8A3-306A-4EB7-A6B1-4F7E0EB9C5D6}</a:tableStyleId>
              </a:tblPr>
              <a:tblGrid>
                <a:gridCol w="849084">
                  <a:extLst>
                    <a:ext uri="{9D8B030D-6E8A-4147-A177-3AD203B41FA5}">
                      <a16:colId xmlns="" xmlns:a16="http://schemas.microsoft.com/office/drawing/2014/main" val="20000"/>
                    </a:ext>
                  </a:extLst>
                </a:gridCol>
                <a:gridCol w="1451605">
                  <a:extLst>
                    <a:ext uri="{9D8B030D-6E8A-4147-A177-3AD203B41FA5}">
                      <a16:colId xmlns="" xmlns:a16="http://schemas.microsoft.com/office/drawing/2014/main" val="20001"/>
                    </a:ext>
                  </a:extLst>
                </a:gridCol>
                <a:gridCol w="1319939">
                  <a:extLst>
                    <a:ext uri="{9D8B030D-6E8A-4147-A177-3AD203B41FA5}">
                      <a16:colId xmlns="" xmlns:a16="http://schemas.microsoft.com/office/drawing/2014/main" val="20002"/>
                    </a:ext>
                  </a:extLst>
                </a:gridCol>
                <a:gridCol w="1056147">
                  <a:extLst>
                    <a:ext uri="{9D8B030D-6E8A-4147-A177-3AD203B41FA5}">
                      <a16:colId xmlns="" xmlns:a16="http://schemas.microsoft.com/office/drawing/2014/main" val="20003"/>
                    </a:ext>
                  </a:extLst>
                </a:gridCol>
              </a:tblGrid>
              <a:tr h="263763">
                <a:tc gridSpan="4">
                  <a:txBody>
                    <a:bodyPr/>
                    <a:lstStyle/>
                    <a:p>
                      <a:pPr algn="l" fontAlgn="b"/>
                      <a:r>
                        <a:rPr lang="en-US" sz="1400" b="0" u="none" strike="noStrike" dirty="0">
                          <a:solidFill>
                            <a:srgbClr val="208B9C"/>
                          </a:solidFill>
                          <a:effectLst/>
                          <a:latin typeface="Franklin Gothic Demi Cond" panose="020B0706030402020204" pitchFamily="34" charset="0"/>
                        </a:rPr>
                        <a:t>Number of </a:t>
                      </a:r>
                      <a:r>
                        <a:rPr lang="en-US" sz="1400" b="0" u="none" strike="noStrike" dirty="0" smtClean="0">
                          <a:solidFill>
                            <a:srgbClr val="208B9C"/>
                          </a:solidFill>
                          <a:effectLst/>
                          <a:latin typeface="Franklin Gothic Demi Cond" panose="020B0706030402020204" pitchFamily="34" charset="0"/>
                        </a:rPr>
                        <a:t>Jobs by</a:t>
                      </a:r>
                      <a:r>
                        <a:rPr lang="en-US" sz="1400" b="0" u="none" strike="noStrike" baseline="0" dirty="0" smtClean="0">
                          <a:solidFill>
                            <a:srgbClr val="208B9C"/>
                          </a:solidFill>
                          <a:effectLst/>
                          <a:latin typeface="Franklin Gothic Demi Cond" panose="020B0706030402020204" pitchFamily="34" charset="0"/>
                        </a:rPr>
                        <a:t> Company Stages</a:t>
                      </a:r>
                      <a:endParaRPr lang="en-US" sz="1400" b="0" i="0" u="none" strike="noStrike" dirty="0">
                        <a:solidFill>
                          <a:srgbClr val="208B9C"/>
                        </a:solidFill>
                        <a:effectLst/>
                        <a:latin typeface="Franklin Gothic Demi Cond" panose="020B0706030402020204" pitchFamily="34" charset="0"/>
                      </a:endParaRPr>
                    </a:p>
                  </a:txBody>
                  <a:tcPr marL="91441" marR="91441" marT="18292" marB="18292"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rgbClr val="208B9C"/>
                        </a:solidFill>
                        <a:effectLst/>
                        <a:latin typeface="Franklin Gothic Demi Cond" panose="020B0706030402020204" pitchFamily="34" charset="0"/>
                      </a:endParaRPr>
                    </a:p>
                  </a:txBody>
                  <a:tcPr marT="18288" marB="18288"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 xmlns:a16="http://schemas.microsoft.com/office/drawing/2014/main" val="10000"/>
                  </a:ext>
                </a:extLst>
              </a:tr>
              <a:tr h="248070">
                <a:tc>
                  <a:txBody>
                    <a:bodyPr/>
                    <a:lstStyle/>
                    <a:p>
                      <a:pPr algn="l" fontAlgn="b"/>
                      <a:r>
                        <a:rPr lang="en-US" sz="1400" b="0" i="0" u="none" strike="noStrike" dirty="0" smtClean="0">
                          <a:solidFill>
                            <a:schemeClr val="tx1">
                              <a:lumMod val="75000"/>
                              <a:lumOff val="25000"/>
                            </a:schemeClr>
                          </a:solidFill>
                          <a:effectLst/>
                          <a:latin typeface="Franklin Gothic Demi Cond" panose="020B0706030402020204" pitchFamily="34" charset="0"/>
                        </a:rPr>
                        <a:t>Year</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2009</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2015</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 Change</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1"/>
                  </a:ext>
                </a:extLst>
              </a:tr>
              <a:tr h="248070">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0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1" marR="91441" marT="18292" marB="18292"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1,686</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1,779</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5.5%</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2"/>
                  </a:ext>
                </a:extLst>
              </a:tr>
              <a:tr h="248070">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1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1" marR="91441" marT="18292" marB="18292"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25,412</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30,229</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19.0%</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3"/>
                  </a:ext>
                </a:extLst>
              </a:tr>
              <a:tr h="248070">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2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1" marR="91441" marT="18292" marB="18292"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55,320</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55,789</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0.8%</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4"/>
                  </a:ext>
                </a:extLst>
              </a:tr>
              <a:tr h="248070">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3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1" marR="91441" marT="18292" marB="18292"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18,568</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18,449</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-0.6%</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5"/>
                  </a:ext>
                </a:extLst>
              </a:tr>
              <a:tr h="248070">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4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1" marR="91441" marT="18292" marB="18292"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smtClean="0">
                          <a:solidFill>
                            <a:srgbClr val="000000"/>
                          </a:solidFill>
                          <a:effectLst/>
                          <a:latin typeface="Franklin Gothic Book" panose="020B0503020102020204" pitchFamily="34" charset="0"/>
                        </a:rPr>
                        <a:t>6,605</a:t>
                      </a:r>
                      <a:endParaRPr lang="en-US" sz="1400" b="0" i="0" u="none" strike="noStrike" dirty="0">
                        <a:solidFill>
                          <a:srgbClr val="000000"/>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9,211</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39.5%</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6"/>
                  </a:ext>
                </a:extLst>
              </a:tr>
              <a:tr h="248070">
                <a:tc>
                  <a:txBody>
                    <a:bodyPr/>
                    <a:lstStyle/>
                    <a:p>
                      <a:pPr algn="l" fontAlgn="b"/>
                      <a:r>
                        <a:rPr lang="en-US" sz="1200" b="0" i="0" u="none" strike="noStrike" dirty="0" smtClean="0">
                          <a:solidFill>
                            <a:schemeClr val="tx1">
                              <a:lumMod val="75000"/>
                              <a:lumOff val="25000"/>
                            </a:schemeClr>
                          </a:solidFill>
                          <a:effectLst/>
                          <a:latin typeface="Franklin Gothic Demi Cond" panose="020B0706030402020204" pitchFamily="34" charset="0"/>
                        </a:rPr>
                        <a:t>Total</a:t>
                      </a:r>
                      <a:endParaRPr lang="en-US" sz="1200" b="0" i="0" u="none" strike="noStrike" dirty="0">
                        <a:solidFill>
                          <a:schemeClr val="tx1">
                            <a:lumMod val="75000"/>
                            <a:lumOff val="25000"/>
                          </a:schemeClr>
                        </a:solidFill>
                        <a:effectLst/>
                        <a:latin typeface="Franklin Gothic Demi Cond" panose="020B0706030402020204" pitchFamily="34" charset="0"/>
                      </a:endParaRPr>
                    </a:p>
                  </a:txBody>
                  <a:tcPr marL="91441" marR="91441" marT="18292" marB="18292"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404040"/>
                          </a:solidFill>
                          <a:effectLst/>
                          <a:latin typeface="Franklin Gothic Demi Cond" panose="020B0706030402020204" pitchFamily="34" charset="0"/>
                        </a:rPr>
                        <a:t>107,591</a:t>
                      </a:r>
                    </a:p>
                  </a:txBody>
                  <a:tcPr marL="0" marR="182880" marT="0"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404040"/>
                          </a:solidFill>
                          <a:effectLst/>
                          <a:latin typeface="Franklin Gothic Demi Cond" panose="020B0706030402020204" pitchFamily="34" charset="0"/>
                        </a:rPr>
                        <a:t>115,457</a:t>
                      </a:r>
                    </a:p>
                  </a:txBody>
                  <a:tcPr marL="0" marR="182880" marT="0"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a:solidFill>
                            <a:srgbClr val="404040"/>
                          </a:solidFill>
                          <a:effectLst/>
                          <a:latin typeface="Franklin Gothic Demi Cond" panose="020B0706030402020204" pitchFamily="34" charset="0"/>
                        </a:rPr>
                        <a:t>7.3%</a:t>
                      </a:r>
                    </a:p>
                  </a:txBody>
                  <a:tcPr marL="0" marR="182880" marT="0"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7"/>
                  </a:ext>
                </a:extLst>
              </a:tr>
            </a:tbl>
          </a:graphicData>
        </a:graphic>
      </p:graphicFrame>
      <p:sp>
        <p:nvSpPr>
          <p:cNvPr id="29" name="Content Placeholder 4"/>
          <p:cNvSpPr>
            <a:spLocks noGrp="1"/>
          </p:cNvSpPr>
          <p:nvPr>
            <p:ph sz="quarter" idx="17"/>
          </p:nvPr>
        </p:nvSpPr>
        <p:spPr>
          <a:xfrm>
            <a:off x="5494338" y="1044575"/>
            <a:ext cx="3311525" cy="4991100"/>
          </a:xfrm>
          <a:solidFill>
            <a:schemeClr val="bg1"/>
          </a:solidFill>
        </p:spPr>
        <p:txBody>
          <a:bodyPr/>
          <a:lstStyle/>
          <a:p>
            <a:pPr eaLnBrk="1" fontAlgn="auto" hangingPunct="1">
              <a:spcBef>
                <a:spcPts val="0"/>
              </a:spcBef>
              <a:spcAft>
                <a:spcPts val="0"/>
              </a:spcAft>
              <a:buFont typeface="Arial" panose="020B0604020202020204" pitchFamily="34" charset="0"/>
              <a:buNone/>
              <a:defRPr/>
            </a:pPr>
            <a:r>
              <a:rPr lang="en-US" b="1" dirty="0" smtClean="0">
                <a:solidFill>
                  <a:srgbClr val="208B9C"/>
                </a:solidFill>
              </a:rPr>
              <a:t>Questions</a:t>
            </a:r>
          </a:p>
          <a:p>
            <a:pPr marL="285750" indent="-285750" eaLnBrk="1" fontAlgn="auto" hangingPunct="1">
              <a:spcBef>
                <a:spcPts val="0"/>
              </a:spcBef>
              <a:spcAft>
                <a:spcPts val="0"/>
              </a:spcAft>
              <a:defRPr/>
            </a:pPr>
            <a:r>
              <a:rPr lang="en-US" dirty="0" smtClean="0">
                <a:solidFill>
                  <a:schemeClr val="tx1"/>
                </a:solidFill>
              </a:rPr>
              <a:t>What </a:t>
            </a:r>
            <a:r>
              <a:rPr lang="en-US" dirty="0">
                <a:solidFill>
                  <a:schemeClr val="tx1"/>
                </a:solidFill>
              </a:rPr>
              <a:t>establishments are the most numerous </a:t>
            </a:r>
            <a:r>
              <a:rPr lang="en-US" dirty="0" smtClean="0">
                <a:solidFill>
                  <a:schemeClr val="tx1"/>
                </a:solidFill>
              </a:rPr>
              <a:t>based on company </a:t>
            </a:r>
            <a:r>
              <a:rPr lang="en-US" dirty="0">
                <a:solidFill>
                  <a:schemeClr val="tx1"/>
                </a:solidFill>
              </a:rPr>
              <a:t>stages? </a:t>
            </a:r>
            <a:endParaRPr lang="en-US" dirty="0" smtClean="0">
              <a:solidFill>
                <a:schemeClr val="tx1"/>
              </a:solidFill>
            </a:endParaRPr>
          </a:p>
          <a:p>
            <a:pPr marL="285750" indent="-285750" eaLnBrk="1" fontAlgn="auto" hangingPunct="1">
              <a:spcBef>
                <a:spcPts val="0"/>
              </a:spcBef>
              <a:spcAft>
                <a:spcPts val="0"/>
              </a:spcAft>
              <a:defRPr/>
            </a:pPr>
            <a:endParaRPr lang="en-US" dirty="0">
              <a:solidFill>
                <a:schemeClr val="tx1"/>
              </a:solidFill>
            </a:endParaRPr>
          </a:p>
          <a:p>
            <a:pPr marL="285750" indent="-285750" eaLnBrk="1" fontAlgn="auto" hangingPunct="1">
              <a:spcBef>
                <a:spcPts val="0"/>
              </a:spcBef>
              <a:spcAft>
                <a:spcPts val="0"/>
              </a:spcAft>
              <a:defRPr/>
            </a:pPr>
            <a:r>
              <a:rPr lang="en-US" dirty="0" smtClean="0">
                <a:solidFill>
                  <a:schemeClr val="tx1"/>
                </a:solidFill>
              </a:rPr>
              <a:t>What </a:t>
            </a:r>
            <a:r>
              <a:rPr lang="en-US" dirty="0">
                <a:solidFill>
                  <a:schemeClr val="tx1"/>
                </a:solidFill>
              </a:rPr>
              <a:t>stages have experienced </a:t>
            </a:r>
            <a:r>
              <a:rPr lang="en-US" dirty="0" smtClean="0">
                <a:solidFill>
                  <a:schemeClr val="tx1"/>
                </a:solidFill>
              </a:rPr>
              <a:t>the largest growth? </a:t>
            </a:r>
            <a:r>
              <a:rPr lang="en-US" dirty="0">
                <a:solidFill>
                  <a:schemeClr val="tx1"/>
                </a:solidFill>
              </a:rPr>
              <a:t>The greatest decline? </a:t>
            </a:r>
            <a:endParaRPr lang="en-US" dirty="0" smtClean="0">
              <a:solidFill>
                <a:schemeClr val="tx1"/>
              </a:solidFill>
            </a:endParaRPr>
          </a:p>
          <a:p>
            <a:pPr marL="285750" indent="-285750" eaLnBrk="1" fontAlgn="auto" hangingPunct="1">
              <a:spcBef>
                <a:spcPts val="0"/>
              </a:spcBef>
              <a:spcAft>
                <a:spcPts val="0"/>
              </a:spcAft>
              <a:defRPr/>
            </a:pPr>
            <a:endParaRPr lang="en-US" dirty="0" smtClean="0">
              <a:solidFill>
                <a:schemeClr val="tx1"/>
              </a:solidFill>
            </a:endParaRPr>
          </a:p>
          <a:p>
            <a:pPr marL="285750" indent="-285750" eaLnBrk="1" fontAlgn="auto" hangingPunct="1">
              <a:spcBef>
                <a:spcPts val="0"/>
              </a:spcBef>
              <a:spcAft>
                <a:spcPts val="0"/>
              </a:spcAft>
              <a:defRPr/>
            </a:pPr>
            <a:r>
              <a:rPr lang="en-US" dirty="0">
                <a:solidFill>
                  <a:schemeClr val="tx1"/>
                </a:solidFill>
              </a:rPr>
              <a:t>What company stage employs the largest number of </a:t>
            </a:r>
            <a:r>
              <a:rPr lang="en-US" dirty="0" smtClean="0">
                <a:solidFill>
                  <a:schemeClr val="tx1"/>
                </a:solidFill>
              </a:rPr>
              <a:t>people?</a:t>
            </a:r>
          </a:p>
          <a:p>
            <a:pPr marL="285750" indent="-285750" eaLnBrk="1" fontAlgn="auto" hangingPunct="1">
              <a:spcBef>
                <a:spcPts val="0"/>
              </a:spcBef>
              <a:spcAft>
                <a:spcPts val="0"/>
              </a:spcAft>
              <a:defRPr/>
            </a:pPr>
            <a:endParaRPr lang="en-US" dirty="0">
              <a:solidFill>
                <a:schemeClr val="tx1"/>
              </a:solidFill>
            </a:endParaRPr>
          </a:p>
          <a:p>
            <a:pPr marL="285750" indent="-285750" eaLnBrk="1" fontAlgn="auto" hangingPunct="1">
              <a:spcBef>
                <a:spcPts val="0"/>
              </a:spcBef>
              <a:spcAft>
                <a:spcPts val="0"/>
              </a:spcAft>
              <a:defRPr/>
            </a:pPr>
            <a:r>
              <a:rPr lang="en-US" dirty="0" smtClean="0">
                <a:solidFill>
                  <a:schemeClr val="tx1"/>
                </a:solidFill>
              </a:rPr>
              <a:t>What </a:t>
            </a:r>
            <a:r>
              <a:rPr lang="en-US" dirty="0">
                <a:solidFill>
                  <a:schemeClr val="tx1"/>
                </a:solidFill>
              </a:rPr>
              <a:t>stage captures the most sales? </a:t>
            </a:r>
            <a:endParaRPr lang="en-US" dirty="0" smtClean="0">
              <a:solidFill>
                <a:schemeClr val="tx1"/>
              </a:solidFill>
            </a:endParaRPr>
          </a:p>
          <a:p>
            <a:pPr marL="285750" indent="-285750" eaLnBrk="1" fontAlgn="auto" hangingPunct="1">
              <a:spcBef>
                <a:spcPts val="0"/>
              </a:spcBef>
              <a:spcAft>
                <a:spcPts val="0"/>
              </a:spcAft>
              <a:defRPr/>
            </a:pPr>
            <a:r>
              <a:rPr lang="en-US" dirty="0" smtClean="0">
                <a:solidFill>
                  <a:schemeClr val="tx1"/>
                </a:solidFill>
              </a:rPr>
              <a:t>Which </a:t>
            </a:r>
            <a:r>
              <a:rPr lang="en-US" dirty="0">
                <a:solidFill>
                  <a:schemeClr val="tx1"/>
                </a:solidFill>
              </a:rPr>
              <a:t>ones have experienced the greatest percentage loss over the </a:t>
            </a:r>
            <a:r>
              <a:rPr lang="en-US" dirty="0" smtClean="0">
                <a:solidFill>
                  <a:schemeClr val="tx1"/>
                </a:solidFill>
              </a:rPr>
              <a:t>2009-2015 </a:t>
            </a:r>
            <a:r>
              <a:rPr lang="en-US" dirty="0">
                <a:solidFill>
                  <a:schemeClr val="tx1"/>
                </a:solidFill>
              </a:rPr>
              <a:t>period</a:t>
            </a:r>
            <a:r>
              <a:rPr lang="en-US" dirty="0" smtClean="0">
                <a:solidFill>
                  <a:schemeClr val="tx1"/>
                </a:solidFill>
              </a:rPr>
              <a:t>?</a:t>
            </a:r>
            <a:endParaRPr lang="en-US" sz="1800" dirty="0" smtClean="0">
              <a:solidFill>
                <a:schemeClr val="tx1"/>
              </a:solidFill>
            </a:endParaRPr>
          </a:p>
        </p:txBody>
      </p:sp>
      <p:graphicFrame>
        <p:nvGraphicFramePr>
          <p:cNvPr id="24" name="Content Placeholder 7"/>
          <p:cNvGraphicFramePr>
            <a:graphicFrameLocks/>
          </p:cNvGraphicFramePr>
          <p:nvPr>
            <p:extLst>
              <p:ext uri="{D42A27DB-BD31-4B8C-83A1-F6EECF244321}">
                <p14:modId xmlns:p14="http://schemas.microsoft.com/office/powerpoint/2010/main" val="1801636701"/>
              </p:ext>
            </p:extLst>
          </p:nvPr>
        </p:nvGraphicFramePr>
        <p:xfrm>
          <a:off x="701675" y="3883025"/>
          <a:ext cx="4665663" cy="2069806"/>
        </p:xfrm>
        <a:graphic>
          <a:graphicData uri="http://schemas.openxmlformats.org/drawingml/2006/table">
            <a:tbl>
              <a:tblPr firstRow="1">
                <a:tableStyleId>{74C1A8A3-306A-4EB7-A6B1-4F7E0EB9C5D6}</a:tableStyleId>
              </a:tblPr>
              <a:tblGrid>
                <a:gridCol w="821092">
                  <a:extLst>
                    <a:ext uri="{9D8B030D-6E8A-4147-A177-3AD203B41FA5}">
                      <a16:colId xmlns="" xmlns:a16="http://schemas.microsoft.com/office/drawing/2014/main" val="20000"/>
                    </a:ext>
                  </a:extLst>
                </a:gridCol>
                <a:gridCol w="1473108">
                  <a:extLst>
                    <a:ext uri="{9D8B030D-6E8A-4147-A177-3AD203B41FA5}">
                      <a16:colId xmlns="" xmlns:a16="http://schemas.microsoft.com/office/drawing/2014/main" val="20001"/>
                    </a:ext>
                  </a:extLst>
                </a:gridCol>
                <a:gridCol w="1379316">
                  <a:extLst>
                    <a:ext uri="{9D8B030D-6E8A-4147-A177-3AD203B41FA5}">
                      <a16:colId xmlns="" xmlns:a16="http://schemas.microsoft.com/office/drawing/2014/main" val="20002"/>
                    </a:ext>
                  </a:extLst>
                </a:gridCol>
                <a:gridCol w="992147">
                  <a:extLst>
                    <a:ext uri="{9D8B030D-6E8A-4147-A177-3AD203B41FA5}">
                      <a16:colId xmlns="" xmlns:a16="http://schemas.microsoft.com/office/drawing/2014/main" val="20003"/>
                    </a:ext>
                  </a:extLst>
                </a:gridCol>
              </a:tblGrid>
              <a:tr h="239269">
                <a:tc gridSpan="4">
                  <a:txBody>
                    <a:bodyPr/>
                    <a:lstStyle/>
                    <a:p>
                      <a:pPr algn="l" fontAlgn="b"/>
                      <a:r>
                        <a:rPr lang="en-US" sz="1400" b="0" u="none" strike="noStrike" dirty="0" smtClean="0">
                          <a:solidFill>
                            <a:srgbClr val="208B9C"/>
                          </a:solidFill>
                          <a:effectLst/>
                          <a:latin typeface="Franklin Gothic Demi Cond" panose="020B0706030402020204" pitchFamily="34" charset="0"/>
                        </a:rPr>
                        <a:t>Sales</a:t>
                      </a:r>
                      <a:r>
                        <a:rPr lang="en-US" sz="1400" b="0" u="none" strike="noStrike" baseline="0" dirty="0" smtClean="0">
                          <a:solidFill>
                            <a:srgbClr val="208B9C"/>
                          </a:solidFill>
                          <a:effectLst/>
                          <a:latin typeface="Franklin Gothic Demi Cond" panose="020B0706030402020204" pitchFamily="34" charset="0"/>
                        </a:rPr>
                        <a:t> ($Billion, 2015) by Company Stages</a:t>
                      </a:r>
                      <a:endParaRPr lang="en-US" sz="1400" b="0" i="0" u="none" strike="noStrike" dirty="0">
                        <a:solidFill>
                          <a:srgbClr val="208B9C"/>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pPr algn="l" fontAlgn="b"/>
                      <a:endParaRPr lang="en-US" sz="1400" b="0" i="0" u="none" strike="noStrike" dirty="0">
                        <a:solidFill>
                          <a:srgbClr val="208B9C"/>
                        </a:solidFill>
                        <a:effectLst/>
                        <a:latin typeface="Franklin Gothic Demi Cond" panose="020B0706030402020204" pitchFamily="34" charset="0"/>
                      </a:endParaRPr>
                    </a:p>
                  </a:txBody>
                  <a:tcPr marR="182880" marT="18288" marB="18288"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 xmlns:a16="http://schemas.microsoft.com/office/drawing/2014/main" val="10000"/>
                  </a:ext>
                </a:extLst>
              </a:tr>
              <a:tr h="239269">
                <a:tc>
                  <a:txBody>
                    <a:bodyPr/>
                    <a:lstStyle/>
                    <a:p>
                      <a:pPr algn="l" fontAlgn="b"/>
                      <a:r>
                        <a:rPr lang="en-US" sz="1400" b="0" i="0" u="none" strike="noStrike" dirty="0" smtClean="0">
                          <a:solidFill>
                            <a:schemeClr val="tx1">
                              <a:lumMod val="75000"/>
                              <a:lumOff val="25000"/>
                            </a:schemeClr>
                          </a:solidFill>
                          <a:effectLst/>
                          <a:latin typeface="Franklin Gothic Demi Cond" panose="020B0706030402020204" pitchFamily="34" charset="0"/>
                        </a:rPr>
                        <a:t>Year</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2009</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2015</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fontAlgn="b"/>
                      <a:r>
                        <a:rPr lang="en-US" sz="1400" b="0" i="0" u="none" strike="noStrike" dirty="0" smtClean="0">
                          <a:solidFill>
                            <a:schemeClr val="tx1">
                              <a:lumMod val="75000"/>
                              <a:lumOff val="25000"/>
                            </a:schemeClr>
                          </a:solidFill>
                          <a:effectLst/>
                          <a:latin typeface="Franklin Gothic Demi Cond" panose="020B0706030402020204" pitchFamily="34" charset="0"/>
                        </a:rPr>
                        <a:t>% Change</a:t>
                      </a:r>
                      <a:endParaRPr lang="en-US" sz="14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1"/>
                  </a:ext>
                </a:extLst>
              </a:tr>
              <a:tr h="261655">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0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2" marR="182886" marT="18289" marB="18289"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0.37</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0.9</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smtClean="0">
                          <a:solidFill>
                            <a:srgbClr val="000000"/>
                          </a:solidFill>
                          <a:effectLst/>
                          <a:latin typeface="Franklin Gothic Book" panose="020B0503020102020204" pitchFamily="34" charset="0"/>
                        </a:rPr>
                        <a:t>135.1%</a:t>
                      </a:r>
                      <a:endParaRPr lang="en-US" sz="1400" b="0" i="0" u="none" strike="noStrike" dirty="0">
                        <a:solidFill>
                          <a:srgbClr val="000000"/>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2"/>
                  </a:ext>
                </a:extLst>
              </a:tr>
              <a:tr h="261655">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1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2" marR="182886" marT="18289" marB="18289"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6.62</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8.5</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smtClean="0">
                          <a:solidFill>
                            <a:srgbClr val="000000"/>
                          </a:solidFill>
                          <a:effectLst/>
                          <a:latin typeface="Franklin Gothic Book" panose="020B0503020102020204" pitchFamily="34" charset="0"/>
                        </a:rPr>
                        <a:t>28.0%</a:t>
                      </a:r>
                      <a:endParaRPr lang="en-US" sz="1400" b="0" i="0" u="none" strike="noStrike" dirty="0">
                        <a:solidFill>
                          <a:srgbClr val="000000"/>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3"/>
                  </a:ext>
                </a:extLst>
              </a:tr>
              <a:tr h="261655">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2 </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2" marR="182886" marT="18289" marB="18289"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12.26</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13.1</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smtClean="0">
                          <a:solidFill>
                            <a:srgbClr val="000000"/>
                          </a:solidFill>
                          <a:effectLst/>
                          <a:latin typeface="Franklin Gothic Book" panose="020B0503020102020204" pitchFamily="34" charset="0"/>
                        </a:rPr>
                        <a:t>7.1%</a:t>
                      </a:r>
                      <a:endParaRPr lang="en-US" sz="1400" b="0" i="0" u="none" strike="noStrike" dirty="0">
                        <a:solidFill>
                          <a:srgbClr val="000000"/>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4"/>
                  </a:ext>
                </a:extLst>
              </a:tr>
              <a:tr h="261655">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3</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2" marR="182886" marT="18289" marB="18289"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4.32</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4.4</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smtClean="0">
                          <a:solidFill>
                            <a:srgbClr val="000000"/>
                          </a:solidFill>
                          <a:effectLst/>
                          <a:latin typeface="Franklin Gothic Book" panose="020B0503020102020204" pitchFamily="34" charset="0"/>
                        </a:rPr>
                        <a:t>0.8%</a:t>
                      </a:r>
                      <a:endParaRPr lang="en-US" sz="1400" b="0" i="0" u="none" strike="noStrike" dirty="0">
                        <a:solidFill>
                          <a:srgbClr val="000000"/>
                        </a:solidFill>
                        <a:effectLst/>
                        <a:latin typeface="Franklin Gothic Book" panose="020B05030201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5"/>
                  </a:ext>
                </a:extLst>
              </a:tr>
              <a:tr h="261655">
                <a:tc>
                  <a:txBody>
                    <a:bodyPr/>
                    <a:lstStyle/>
                    <a:p>
                      <a:pPr algn="l" fontAlgn="b"/>
                      <a:r>
                        <a:rPr lang="en-US" sz="1200" u="none" strike="noStrike" dirty="0">
                          <a:solidFill>
                            <a:schemeClr val="tx1">
                              <a:lumMod val="75000"/>
                              <a:lumOff val="25000"/>
                            </a:schemeClr>
                          </a:solidFill>
                          <a:effectLst/>
                          <a:latin typeface="Franklin Gothic Book" panose="020B0503020102020204" pitchFamily="34" charset="0"/>
                        </a:rPr>
                        <a:t>Stage </a:t>
                      </a:r>
                      <a:r>
                        <a:rPr lang="en-US" sz="1200" u="none" strike="noStrike" dirty="0" smtClean="0">
                          <a:solidFill>
                            <a:schemeClr val="tx1">
                              <a:lumMod val="75000"/>
                              <a:lumOff val="25000"/>
                            </a:schemeClr>
                          </a:solidFill>
                          <a:effectLst/>
                          <a:latin typeface="Franklin Gothic Book" panose="020B0503020102020204" pitchFamily="34" charset="0"/>
                        </a:rPr>
                        <a:t>4</a:t>
                      </a:r>
                      <a:endParaRPr lang="en-US" sz="1200" b="0" i="0" u="none" strike="noStrike" dirty="0">
                        <a:solidFill>
                          <a:schemeClr val="tx1">
                            <a:lumMod val="75000"/>
                            <a:lumOff val="25000"/>
                          </a:schemeClr>
                        </a:solidFill>
                        <a:effectLst/>
                        <a:latin typeface="Franklin Gothic Book" panose="020B0503020102020204" pitchFamily="34" charset="0"/>
                      </a:endParaRPr>
                    </a:p>
                  </a:txBody>
                  <a:tcPr marL="91442" marR="182886" marT="18289" marB="18289"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000000"/>
                          </a:solidFill>
                          <a:effectLst/>
                          <a:latin typeface="Franklin Gothic Book" panose="020B0503020102020204" pitchFamily="34" charset="0"/>
                        </a:rPr>
                        <a:t>1.94</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000000"/>
                          </a:solidFill>
                          <a:effectLst/>
                          <a:latin typeface="Franklin Gothic Book" panose="020B0503020102020204" pitchFamily="34" charset="0"/>
                        </a:rPr>
                        <a:t>2.8</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a:solidFill>
                            <a:srgbClr val="000000"/>
                          </a:solidFill>
                          <a:effectLst/>
                          <a:latin typeface="Franklin Gothic Book" panose="020B0503020102020204" pitchFamily="34" charset="0"/>
                        </a:rPr>
                        <a:t>43.0%</a:t>
                      </a:r>
                    </a:p>
                  </a:txBody>
                  <a:tcPr marL="0" marR="182880" marT="0" marB="0" anchor="ct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6"/>
                  </a:ext>
                </a:extLst>
              </a:tr>
              <a:tr h="261655">
                <a:tc>
                  <a:txBody>
                    <a:bodyPr/>
                    <a:lstStyle/>
                    <a:p>
                      <a:pPr algn="l" fontAlgn="b"/>
                      <a:r>
                        <a:rPr lang="en-US" sz="1200" b="0" i="0" u="none" strike="noStrike" dirty="0" smtClean="0">
                          <a:solidFill>
                            <a:schemeClr val="tx1">
                              <a:lumMod val="75000"/>
                              <a:lumOff val="25000"/>
                            </a:schemeClr>
                          </a:solidFill>
                          <a:effectLst/>
                          <a:latin typeface="Franklin Gothic Demi Cond" panose="020B0706030402020204" pitchFamily="34" charset="0"/>
                        </a:rPr>
                        <a:t>Total</a:t>
                      </a:r>
                      <a:endParaRPr lang="en-US" sz="1200" b="0" i="0" u="none" strike="noStrike" dirty="0">
                        <a:solidFill>
                          <a:schemeClr val="tx1">
                            <a:lumMod val="75000"/>
                            <a:lumOff val="25000"/>
                          </a:schemeClr>
                        </a:solidFill>
                        <a:effectLst/>
                        <a:latin typeface="Franklin Gothic Demi Cond" panose="020B0706030402020204" pitchFamily="34" charset="0"/>
                      </a:endParaRPr>
                    </a:p>
                  </a:txBody>
                  <a:tcPr marL="91442" marR="182886" marT="18289" marB="18289"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r" rtl="0" fontAlgn="b"/>
                      <a:r>
                        <a:rPr lang="en-US" sz="1400" b="0" i="0" u="none" strike="noStrike" dirty="0">
                          <a:solidFill>
                            <a:srgbClr val="404040"/>
                          </a:solidFill>
                          <a:effectLst/>
                          <a:latin typeface="Franklin Gothic Demi Cond" panose="020B0706030402020204" pitchFamily="34" charset="0"/>
                        </a:rPr>
                        <a:t>25.52</a:t>
                      </a:r>
                    </a:p>
                  </a:txBody>
                  <a:tcPr marL="0" marR="182880" marT="0"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pPr algn="r" rtl="0" fontAlgn="b"/>
                      <a:r>
                        <a:rPr lang="en-US" sz="1400" b="0" i="0" u="none" strike="noStrike" dirty="0">
                          <a:solidFill>
                            <a:srgbClr val="404040"/>
                          </a:solidFill>
                          <a:effectLst/>
                          <a:latin typeface="Franklin Gothic Demi Cond" panose="020B0706030402020204" pitchFamily="34" charset="0"/>
                        </a:rPr>
                        <a:t>29.62</a:t>
                      </a:r>
                    </a:p>
                  </a:txBody>
                  <a:tcPr marL="0" marR="182880" marT="0"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r" rtl="0" fontAlgn="b"/>
                      <a:r>
                        <a:rPr lang="en-US" sz="1400" b="0" i="0" u="none" strike="noStrike" dirty="0" smtClean="0">
                          <a:solidFill>
                            <a:srgbClr val="404040"/>
                          </a:solidFill>
                          <a:effectLst/>
                          <a:latin typeface="Franklin Gothic Demi Cond" panose="020B0706030402020204" pitchFamily="34" charset="0"/>
                        </a:rPr>
                        <a:t>16.1%</a:t>
                      </a:r>
                      <a:endParaRPr lang="en-US" sz="1400" b="0" i="0" u="none" strike="noStrike" dirty="0">
                        <a:solidFill>
                          <a:srgbClr val="404040"/>
                        </a:solidFill>
                        <a:effectLst/>
                        <a:latin typeface="Franklin Gothic Demi Cond" panose="020B0706030402020204" pitchFamily="34" charset="0"/>
                      </a:endParaRPr>
                    </a:p>
                  </a:txBody>
                  <a:tcPr marL="0" marR="182880" marT="0" marB="0" anchor="ct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2">
                        <a:lumMod val="25000"/>
                        <a:lumOff val="75000"/>
                      </a:schemeClr>
                    </a:solidFill>
                  </a:tcPr>
                </a:tc>
                <a:extLst>
                  <a:ext uri="{0D108BD9-81ED-4DB2-BD59-A6C34878D82A}">
                    <a16:rowId xmlns=""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phisticated Busines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3.xml><?xml version="1.0" encoding="utf-8"?>
<a:theme xmlns:a="http://schemas.openxmlformats.org/drawingml/2006/main" name="1_Sophisticated Business">
  <a:themeElements>
    <a:clrScheme name="Custom 30">
      <a:dk1>
        <a:sysClr val="windowText" lastClr="000000"/>
      </a:dk1>
      <a:lt1>
        <a:sysClr val="window" lastClr="FFFFFF"/>
      </a:lt1>
      <a:dk2>
        <a:srgbClr val="323232"/>
      </a:dk2>
      <a:lt2>
        <a:srgbClr val="E3DED1"/>
      </a:lt2>
      <a:accent1>
        <a:srgbClr val="DB634F"/>
      </a:accent1>
      <a:accent2>
        <a:srgbClr val="F29A3F"/>
      </a:accent2>
      <a:accent3>
        <a:srgbClr val="FBD258"/>
      </a:accent3>
      <a:accent4>
        <a:srgbClr val="44BF87"/>
      </a:accent4>
      <a:accent5>
        <a:srgbClr val="1D8281"/>
      </a:accent5>
      <a:accent6>
        <a:srgbClr val="C19859"/>
      </a:accent6>
      <a:hlink>
        <a:srgbClr val="208B9C"/>
      </a:hlink>
      <a:folHlink>
        <a:srgbClr val="208B9C"/>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4.xml><?xml version="1.0" encoding="utf-8"?>
<a:theme xmlns:a="http://schemas.openxmlformats.org/drawingml/2006/main" name="2_Office Theme">
  <a:themeElements>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Sophisticated Business">
  <a:themeElements>
    <a:clrScheme name="Custom 30">
      <a:dk1>
        <a:sysClr val="windowText" lastClr="000000"/>
      </a:dk1>
      <a:lt1>
        <a:sysClr val="window" lastClr="FFFFFF"/>
      </a:lt1>
      <a:dk2>
        <a:srgbClr val="323232"/>
      </a:dk2>
      <a:lt2>
        <a:srgbClr val="E3DED1"/>
      </a:lt2>
      <a:accent1>
        <a:srgbClr val="DB634F"/>
      </a:accent1>
      <a:accent2>
        <a:srgbClr val="F29A3F"/>
      </a:accent2>
      <a:accent3>
        <a:srgbClr val="FBD258"/>
      </a:accent3>
      <a:accent4>
        <a:srgbClr val="44BF87"/>
      </a:accent4>
      <a:accent5>
        <a:srgbClr val="1D8281"/>
      </a:accent5>
      <a:accent6>
        <a:srgbClr val="C19859"/>
      </a:accent6>
      <a:hlink>
        <a:srgbClr val="208B9C"/>
      </a:hlink>
      <a:folHlink>
        <a:srgbClr val="208B9C"/>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6.xml><?xml version="1.0" encoding="utf-8"?>
<a:theme xmlns:a="http://schemas.openxmlformats.org/drawingml/2006/main" name="3_Sophisticated Business">
  <a:themeElements>
    <a:clrScheme name="Custom 30">
      <a:dk1>
        <a:sysClr val="windowText" lastClr="000000"/>
      </a:dk1>
      <a:lt1>
        <a:sysClr val="window" lastClr="FFFFFF"/>
      </a:lt1>
      <a:dk2>
        <a:srgbClr val="323232"/>
      </a:dk2>
      <a:lt2>
        <a:srgbClr val="E3DED1"/>
      </a:lt2>
      <a:accent1>
        <a:srgbClr val="DB634F"/>
      </a:accent1>
      <a:accent2>
        <a:srgbClr val="F29A3F"/>
      </a:accent2>
      <a:accent3>
        <a:srgbClr val="FBD258"/>
      </a:accent3>
      <a:accent4>
        <a:srgbClr val="44BF87"/>
      </a:accent4>
      <a:accent5>
        <a:srgbClr val="1D8281"/>
      </a:accent5>
      <a:accent6>
        <a:srgbClr val="C19859"/>
      </a:accent6>
      <a:hlink>
        <a:srgbClr val="208B9C"/>
      </a:hlink>
      <a:folHlink>
        <a:srgbClr val="208B9C"/>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ak-7">
    <a:dk1>
      <a:sysClr val="windowText" lastClr="000000"/>
    </a:dk1>
    <a:lt1>
      <a:sysClr val="window" lastClr="FFFFFF"/>
    </a:lt1>
    <a:dk2>
      <a:srgbClr val="444D26"/>
    </a:dk2>
    <a:lt2>
      <a:srgbClr val="FEFAC9"/>
    </a:lt2>
    <a:accent1>
      <a:srgbClr val="FBB4AE"/>
    </a:accent1>
    <a:accent2>
      <a:srgbClr val="B3CDE3"/>
    </a:accent2>
    <a:accent3>
      <a:srgbClr val="CCEBC5"/>
    </a:accent3>
    <a:accent4>
      <a:srgbClr val="DECBE4"/>
    </a:accent4>
    <a:accent5>
      <a:srgbClr val="FED9A6"/>
    </a:accent5>
    <a:accent6>
      <a:srgbClr val="FFFFCC"/>
    </a:accent6>
    <a:hlink>
      <a:srgbClr val="8E58B6"/>
    </a:hlink>
    <a:folHlink>
      <a:srgbClr val="7F6F6F"/>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ak-7">
    <a:dk1>
      <a:sysClr val="windowText" lastClr="000000"/>
    </a:dk1>
    <a:lt1>
      <a:sysClr val="window" lastClr="FFFFFF"/>
    </a:lt1>
    <a:dk2>
      <a:srgbClr val="444D26"/>
    </a:dk2>
    <a:lt2>
      <a:srgbClr val="FEFAC9"/>
    </a:lt2>
    <a:accent1>
      <a:srgbClr val="FBB4AE"/>
    </a:accent1>
    <a:accent2>
      <a:srgbClr val="B3CDE3"/>
    </a:accent2>
    <a:accent3>
      <a:srgbClr val="CCEBC5"/>
    </a:accent3>
    <a:accent4>
      <a:srgbClr val="DECBE4"/>
    </a:accent4>
    <a:accent5>
      <a:srgbClr val="FED9A6"/>
    </a:accent5>
    <a:accent6>
      <a:srgbClr val="FFFFCC"/>
    </a:accent6>
    <a:hlink>
      <a:srgbClr val="8E58B6"/>
    </a:hlink>
    <a:folHlink>
      <a:srgbClr val="7F6F6F"/>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56401</TotalTime>
  <Words>2860</Words>
  <Application>Microsoft Office PowerPoint</Application>
  <PresentationFormat>On-screen Show (4:3)</PresentationFormat>
  <Paragraphs>682</Paragraphs>
  <Slides>25</Slides>
  <Notes>23</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25</vt:i4>
      </vt:variant>
    </vt:vector>
  </HeadingPairs>
  <TitlesOfParts>
    <vt:vector size="41" baseType="lpstr">
      <vt:lpstr>FangSong</vt:lpstr>
      <vt:lpstr>Adobe Arabic</vt:lpstr>
      <vt:lpstr>Adobe Song Std L</vt:lpstr>
      <vt:lpstr>Arial</vt:lpstr>
      <vt:lpstr>Calibri</vt:lpstr>
      <vt:lpstr>Franklin Gothic Book</vt:lpstr>
      <vt:lpstr>Franklin Gothic Demi Cond</vt:lpstr>
      <vt:lpstr>Franklin Gothic Medium</vt:lpstr>
      <vt:lpstr>HelveticaNeueLT Std Lt</vt:lpstr>
      <vt:lpstr>Wingdings</vt:lpstr>
      <vt:lpstr>Office Theme</vt:lpstr>
      <vt:lpstr>Sophisticated Business</vt:lpstr>
      <vt:lpstr>1_Sophisticated Business</vt:lpstr>
      <vt:lpstr>2_Office Theme</vt:lpstr>
      <vt:lpstr>2_Sophisticated Business</vt:lpstr>
      <vt:lpstr>3_Sophisticated Business</vt:lpstr>
      <vt:lpstr>PowerPoint Presentation</vt:lpstr>
      <vt:lpstr>PowerPoint Presentation</vt:lpstr>
      <vt:lpstr>PowerPoint Presentation</vt:lpstr>
      <vt:lpstr>Southeastern New Mexico, NM</vt:lpstr>
      <vt:lpstr>PowerPoint Presentation</vt:lpstr>
      <vt:lpstr>Components of changes in Jobs</vt:lpstr>
      <vt:lpstr>Company stages</vt:lpstr>
      <vt:lpstr>Establishments</vt:lpstr>
      <vt:lpstr>Jobs and Sales</vt:lpstr>
      <vt:lpstr>Top ten industry sector employment growth</vt:lpstr>
      <vt:lpstr>Seven industry sector employment decline</vt:lpstr>
      <vt:lpstr>PowerPoint Presentation</vt:lpstr>
      <vt:lpstr>List of Clusters</vt:lpstr>
      <vt:lpstr>PowerPoint Presentation</vt:lpstr>
      <vt:lpstr>PowerPoint Presentation</vt:lpstr>
      <vt:lpstr>Bubble Chart: What to Look at First</vt:lpstr>
      <vt:lpstr>PowerPoint Presentation</vt:lpstr>
      <vt:lpstr>The Manufacturing Super-Cluster</vt:lpstr>
      <vt:lpstr>PowerPoint Presentation</vt:lpstr>
      <vt:lpstr>PowerPoint Presentation</vt:lpstr>
      <vt:lpstr>PowerPoint Presentation</vt:lpstr>
      <vt:lpstr>Top five occupations in 2015</vt:lpstr>
      <vt:lpstr>Science, Technology, Engineering &amp; Math</vt:lpstr>
      <vt:lpstr>Report Contributors This report was prepared by the Purdue Center for Regional Development, in partnership with the Southern Rural Development Center and USDA Rural Development, in support of the Stronger Economies Together program.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Zhalnin, Andriy V</dc:creator>
  <cp:lastModifiedBy>Kumar, Indraneel</cp:lastModifiedBy>
  <cp:revision>1510</cp:revision>
  <cp:lastPrinted>2014-10-14T19:30:31Z</cp:lastPrinted>
  <dcterms:created xsi:type="dcterms:W3CDTF">2014-05-30T19:08:32Z</dcterms:created>
  <dcterms:modified xsi:type="dcterms:W3CDTF">2017-06-06T16:08:34Z</dcterms:modified>
</cp:coreProperties>
</file>