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3"/>
  </p:sldMasterIdLst>
  <p:notesMasterIdLst>
    <p:notesMasterId r:id="rId39"/>
  </p:notesMasterIdLst>
  <p:sldIdLst>
    <p:sldId id="256" r:id="rId4"/>
    <p:sldId id="259" r:id="rId5"/>
    <p:sldId id="274" r:id="rId6"/>
    <p:sldId id="260" r:id="rId7"/>
    <p:sldId id="291" r:id="rId8"/>
    <p:sldId id="261" r:id="rId9"/>
    <p:sldId id="292" r:id="rId10"/>
    <p:sldId id="276" r:id="rId11"/>
    <p:sldId id="277" r:id="rId12"/>
    <p:sldId id="293" r:id="rId13"/>
    <p:sldId id="278" r:id="rId14"/>
    <p:sldId id="264" r:id="rId15"/>
    <p:sldId id="275" r:id="rId16"/>
    <p:sldId id="265" r:id="rId17"/>
    <p:sldId id="266" r:id="rId18"/>
    <p:sldId id="262" r:id="rId19"/>
    <p:sldId id="257" r:id="rId20"/>
    <p:sldId id="279" r:id="rId21"/>
    <p:sldId id="281" r:id="rId22"/>
    <p:sldId id="287" r:id="rId23"/>
    <p:sldId id="280" r:id="rId24"/>
    <p:sldId id="283" r:id="rId25"/>
    <p:sldId id="284" r:id="rId26"/>
    <p:sldId id="288" r:id="rId27"/>
    <p:sldId id="294" r:id="rId28"/>
    <p:sldId id="268" r:id="rId29"/>
    <p:sldId id="269" r:id="rId30"/>
    <p:sldId id="270" r:id="rId31"/>
    <p:sldId id="285" r:id="rId32"/>
    <p:sldId id="286" r:id="rId33"/>
    <p:sldId id="271" r:id="rId34"/>
    <p:sldId id="272" r:id="rId35"/>
    <p:sldId id="273" r:id="rId36"/>
    <p:sldId id="289" r:id="rId37"/>
    <p:sldId id="290"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8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8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8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8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84" charset="-128"/>
        <a:cs typeface="+mn-cs"/>
      </a:defRPr>
    </a:lvl5pPr>
    <a:lvl6pPr marL="2286000" algn="l" defTabSz="914400" rtl="0" eaLnBrk="1" latinLnBrk="0" hangingPunct="1">
      <a:defRPr kern="1200">
        <a:solidFill>
          <a:schemeClr val="tx1"/>
        </a:solidFill>
        <a:latin typeface="Arial" charset="0"/>
        <a:ea typeface="ＭＳ Ｐゴシック" pitchFamily="-84" charset="-128"/>
        <a:cs typeface="+mn-cs"/>
      </a:defRPr>
    </a:lvl6pPr>
    <a:lvl7pPr marL="2743200" algn="l" defTabSz="914400" rtl="0" eaLnBrk="1" latinLnBrk="0" hangingPunct="1">
      <a:defRPr kern="1200">
        <a:solidFill>
          <a:schemeClr val="tx1"/>
        </a:solidFill>
        <a:latin typeface="Arial" charset="0"/>
        <a:ea typeface="ＭＳ Ｐゴシック" pitchFamily="-84" charset="-128"/>
        <a:cs typeface="+mn-cs"/>
      </a:defRPr>
    </a:lvl7pPr>
    <a:lvl8pPr marL="3200400" algn="l" defTabSz="914400" rtl="0" eaLnBrk="1" latinLnBrk="0" hangingPunct="1">
      <a:defRPr kern="1200">
        <a:solidFill>
          <a:schemeClr val="tx1"/>
        </a:solidFill>
        <a:latin typeface="Arial" charset="0"/>
        <a:ea typeface="ＭＳ Ｐゴシック" pitchFamily="-84" charset="-128"/>
        <a:cs typeface="+mn-cs"/>
      </a:defRPr>
    </a:lvl8pPr>
    <a:lvl9pPr marL="3657600" algn="l" defTabSz="914400" rtl="0" eaLnBrk="1" latinLnBrk="0" hangingPunct="1">
      <a:defRPr kern="1200">
        <a:solidFill>
          <a:schemeClr val="tx1"/>
        </a:solidFill>
        <a:latin typeface="Arial"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FF"/>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99" autoAdjust="0"/>
    <p:restoredTop sz="77400" autoAdjust="0"/>
  </p:normalViewPr>
  <p:slideViewPr>
    <p:cSldViewPr>
      <p:cViewPr>
        <p:scale>
          <a:sx n="70" d="100"/>
          <a:sy n="70" d="100"/>
        </p:scale>
        <p:origin x="-858" y="-168"/>
      </p:cViewPr>
      <p:guideLst>
        <p:guide orient="horz" pos="2160"/>
        <p:guide pos="2880"/>
      </p:guideLst>
    </p:cSldViewPr>
  </p:slideViewPr>
  <p:notesTextViewPr>
    <p:cViewPr>
      <p:scale>
        <a:sx n="100" d="100"/>
        <a:sy n="100" d="100"/>
      </p:scale>
      <p:origin x="0" y="1596"/>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2000" dirty="0"/>
              <a:t>Adult Communication on Community Issues</a:t>
            </a:r>
          </a:p>
        </c:rich>
      </c:tx>
      <c:layout/>
    </c:title>
    <c:plotArea>
      <c:layout/>
      <c:barChart>
        <c:barDir val="col"/>
        <c:grouping val="clustered"/>
        <c:ser>
          <c:idx val="0"/>
          <c:order val="0"/>
          <c:tx>
            <c:strRef>
              <c:f>Sheet1!$B$1</c:f>
              <c:strCache>
                <c:ptCount val="1"/>
                <c:pt idx="0">
                  <c:v>Adult Communication on Community Issues</c:v>
                </c:pt>
              </c:strCache>
            </c:strRef>
          </c:tx>
          <c:cat>
            <c:strRef>
              <c:f>Sheet1!$A$2:$A$9</c:f>
              <c:strCache>
                <c:ptCount val="8"/>
                <c:pt idx="0">
                  <c:v>Email or Text Alerts</c:v>
                </c:pt>
                <c:pt idx="1">
                  <c:v>Blog</c:v>
                </c:pt>
                <c:pt idx="2">
                  <c:v>Emails w/ Neighbors</c:v>
                </c:pt>
                <c:pt idx="3">
                  <c:v>Listserv</c:v>
                </c:pt>
                <c:pt idx="4">
                  <c:v>Texting w/ Neighbors</c:v>
                </c:pt>
                <c:pt idx="5">
                  <c:v>Social Network Site</c:v>
                </c:pt>
                <c:pt idx="6">
                  <c:v>Telephone</c:v>
                </c:pt>
                <c:pt idx="7">
                  <c:v>Face to Face w/ Neighbors</c:v>
                </c:pt>
              </c:strCache>
            </c:strRef>
          </c:cat>
          <c:val>
            <c:numRef>
              <c:f>Sheet1!$B$2:$B$9</c:f>
              <c:numCache>
                <c:formatCode>General</c:formatCode>
                <c:ptCount val="8"/>
                <c:pt idx="0">
                  <c:v>22</c:v>
                </c:pt>
                <c:pt idx="1">
                  <c:v>11</c:v>
                </c:pt>
                <c:pt idx="2">
                  <c:v>9</c:v>
                </c:pt>
                <c:pt idx="3">
                  <c:v>5</c:v>
                </c:pt>
                <c:pt idx="4">
                  <c:v>4</c:v>
                </c:pt>
                <c:pt idx="5">
                  <c:v>4</c:v>
                </c:pt>
                <c:pt idx="6">
                  <c:v>21</c:v>
                </c:pt>
                <c:pt idx="7">
                  <c:v>46</c:v>
                </c:pt>
              </c:numCache>
            </c:numRef>
          </c:val>
        </c:ser>
        <c:axId val="113215360"/>
        <c:axId val="114814976"/>
      </c:barChart>
      <c:catAx>
        <c:axId val="113215360"/>
        <c:scaling>
          <c:orientation val="minMax"/>
        </c:scaling>
        <c:axPos val="b"/>
        <c:tickLblPos val="nextTo"/>
        <c:txPr>
          <a:bodyPr/>
          <a:lstStyle/>
          <a:p>
            <a:pPr>
              <a:defRPr sz="1400"/>
            </a:pPr>
            <a:endParaRPr lang="en-US"/>
          </a:p>
        </c:txPr>
        <c:crossAx val="114814976"/>
        <c:crosses val="autoZero"/>
        <c:auto val="1"/>
        <c:lblAlgn val="ctr"/>
        <c:lblOffset val="100"/>
      </c:catAx>
      <c:valAx>
        <c:axId val="114814976"/>
        <c:scaling>
          <c:orientation val="minMax"/>
        </c:scaling>
        <c:axPos val="l"/>
        <c:majorGridlines/>
        <c:title>
          <c:tx>
            <c:rich>
              <a:bodyPr rot="-5400000" vert="horz"/>
              <a:lstStyle/>
              <a:p>
                <a:pPr>
                  <a:defRPr/>
                </a:pPr>
                <a:r>
                  <a:rPr lang="en-US" dirty="0" smtClean="0"/>
                  <a:t>Percentage</a:t>
                </a:r>
                <a:r>
                  <a:rPr lang="en-US" baseline="0" dirty="0" smtClean="0"/>
                  <a:t> of Adults</a:t>
                </a:r>
                <a:endParaRPr lang="en-US" dirty="0"/>
              </a:p>
            </c:rich>
          </c:tx>
          <c:layout>
            <c:manualLayout>
              <c:xMode val="edge"/>
              <c:yMode val="edge"/>
              <c:x val="0"/>
              <c:y val="0.13390990060668645"/>
            </c:manualLayout>
          </c:layout>
        </c:title>
        <c:numFmt formatCode="General" sourceLinked="1"/>
        <c:tickLblPos val="nextTo"/>
        <c:crossAx val="113215360"/>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ofPieChart>
        <c:ofPieType val="pie"/>
        <c:varyColors val="1"/>
        <c:ser>
          <c:idx val="0"/>
          <c:order val="0"/>
          <c:tx>
            <c:strRef>
              <c:f>Sheet1!$B$1</c:f>
              <c:strCache>
                <c:ptCount val="1"/>
                <c:pt idx="0">
                  <c:v>County Websites</c:v>
                </c:pt>
              </c:strCache>
            </c:strRef>
          </c:tx>
          <c:dLbls>
            <c:dLbl>
              <c:idx val="1"/>
              <c:delete val="1"/>
            </c:dLbl>
            <c:dLblPos val="bestFit"/>
            <c:showPercent val="1"/>
            <c:showLeaderLines val="1"/>
          </c:dLbls>
          <c:cat>
            <c:strRef>
              <c:f>Sheet1!$A$2:$A$5</c:f>
              <c:strCache>
                <c:ptCount val="4"/>
                <c:pt idx="0">
                  <c:v>Counties with Websites</c:v>
                </c:pt>
                <c:pt idx="2">
                  <c:v>No Website, &gt;25,000 pop.</c:v>
                </c:pt>
                <c:pt idx="3">
                  <c:v>No Website, &lt;25,000 pop.</c:v>
                </c:pt>
              </c:strCache>
            </c:strRef>
          </c:cat>
          <c:val>
            <c:numRef>
              <c:f>Sheet1!$B$2:$B$5</c:f>
              <c:numCache>
                <c:formatCode>General</c:formatCode>
                <c:ptCount val="4"/>
                <c:pt idx="0">
                  <c:v>63</c:v>
                </c:pt>
                <c:pt idx="1">
                  <c:v>0</c:v>
                </c:pt>
                <c:pt idx="2">
                  <c:v>16</c:v>
                </c:pt>
                <c:pt idx="3">
                  <c:v>16</c:v>
                </c:pt>
              </c:numCache>
            </c:numRef>
          </c:val>
        </c:ser>
        <c:dLbls>
          <c:showPercent val="1"/>
        </c:dLbls>
        <c:gapWidth val="100"/>
        <c:secondPieSize val="75"/>
        <c:serLines/>
      </c:ofPieChart>
    </c:plotArea>
    <c:legend>
      <c:legendPos val="r"/>
      <c:legendEntry>
        <c:idx val="1"/>
        <c:delete val="1"/>
      </c:legendEntry>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C63E1A-E79A-4B46-A910-CA97BCF93F1C}" type="doc">
      <dgm:prSet loTypeId="urn:microsoft.com/office/officeart/2005/8/layout/hProcess9" loCatId="process" qsTypeId="urn:microsoft.com/office/officeart/2005/8/quickstyle/simple1" qsCatId="simple" csTypeId="urn:microsoft.com/office/officeart/2005/8/colors/accent1_2" csCatId="accent1" phldr="1"/>
      <dgm:spPr/>
    </dgm:pt>
    <dgm:pt modelId="{6C853DC0-2726-4ACC-B0BD-54EE409621CE}">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t>Trends</a:t>
          </a:r>
          <a:endParaRPr lang="en-US" dirty="0"/>
        </a:p>
      </dgm:t>
    </dgm:pt>
    <dgm:pt modelId="{2E47165C-F47A-4128-A731-5F2ACA4A909A}" type="parTrans" cxnId="{7256612F-15A9-41C0-A4E9-17D259DB8ECE}">
      <dgm:prSet/>
      <dgm:spPr/>
      <dgm:t>
        <a:bodyPr/>
        <a:lstStyle/>
        <a:p>
          <a:endParaRPr lang="en-US"/>
        </a:p>
      </dgm:t>
    </dgm:pt>
    <dgm:pt modelId="{FE0FB608-B17C-4349-AB44-61ACFD2A589B}" type="sibTrans" cxnId="{7256612F-15A9-41C0-A4E9-17D259DB8ECE}">
      <dgm:prSet/>
      <dgm:spPr/>
      <dgm:t>
        <a:bodyPr/>
        <a:lstStyle/>
        <a:p>
          <a:endParaRPr lang="en-US"/>
        </a:p>
      </dgm:t>
    </dgm:pt>
    <dgm:pt modelId="{FB68C6D4-E2CC-48D1-A509-1037AA55CCD7}">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What Already Exists</a:t>
          </a:r>
          <a:endParaRPr lang="en-US" dirty="0"/>
        </a:p>
      </dgm:t>
    </dgm:pt>
    <dgm:pt modelId="{99BEE07F-CAF9-4162-9751-39869039D604}" type="parTrans" cxnId="{AFAC776D-8952-4EC3-B9B3-F29E1C9C0856}">
      <dgm:prSet/>
      <dgm:spPr/>
      <dgm:t>
        <a:bodyPr/>
        <a:lstStyle/>
        <a:p>
          <a:endParaRPr lang="en-US"/>
        </a:p>
      </dgm:t>
    </dgm:pt>
    <dgm:pt modelId="{45C08E74-5F92-4872-8ABD-DF99715B1130}" type="sibTrans" cxnId="{AFAC776D-8952-4EC3-B9B3-F29E1C9C0856}">
      <dgm:prSet/>
      <dgm:spPr/>
      <dgm:t>
        <a:bodyPr/>
        <a:lstStyle/>
        <a:p>
          <a:endParaRPr lang="en-US"/>
        </a:p>
      </dgm:t>
    </dgm:pt>
    <dgm:pt modelId="{7D693E83-2451-4172-9211-02CE48CFAE85}">
      <dgm:prSet phldrT="[Text]">
        <dgm:style>
          <a:lnRef idx="3">
            <a:schemeClr val="lt1"/>
          </a:lnRef>
          <a:fillRef idx="1">
            <a:schemeClr val="accent2"/>
          </a:fillRef>
          <a:effectRef idx="1">
            <a:schemeClr val="accent2"/>
          </a:effectRef>
          <a:fontRef idx="minor">
            <a:schemeClr val="lt1"/>
          </a:fontRef>
        </dgm:style>
      </dgm:prSet>
      <dgm:spPr>
        <a:solidFill>
          <a:schemeClr val="accent2">
            <a:lumMod val="50000"/>
          </a:schemeClr>
        </a:solidFill>
        <a:ln/>
      </dgm:spPr>
      <dgm:t>
        <a:bodyPr/>
        <a:lstStyle/>
        <a:p>
          <a:r>
            <a:rPr lang="en-US" dirty="0" smtClean="0"/>
            <a:t>Now What?</a:t>
          </a:r>
          <a:endParaRPr lang="en-US" dirty="0"/>
        </a:p>
      </dgm:t>
    </dgm:pt>
    <dgm:pt modelId="{889FF42D-C152-40CF-8FED-99082D88BE25}" type="parTrans" cxnId="{59476B68-5736-447B-9B24-1E7222DDED79}">
      <dgm:prSet/>
      <dgm:spPr/>
      <dgm:t>
        <a:bodyPr/>
        <a:lstStyle/>
        <a:p>
          <a:endParaRPr lang="en-US"/>
        </a:p>
      </dgm:t>
    </dgm:pt>
    <dgm:pt modelId="{3B01430F-3253-4677-A2C8-25D2BE68E2E1}" type="sibTrans" cxnId="{59476B68-5736-447B-9B24-1E7222DDED79}">
      <dgm:prSet/>
      <dgm:spPr/>
      <dgm:t>
        <a:bodyPr/>
        <a:lstStyle/>
        <a:p>
          <a:endParaRPr lang="en-US"/>
        </a:p>
      </dgm:t>
    </dgm:pt>
    <dgm:pt modelId="{E618CA0B-6F36-4535-A67C-DA03D1AB8264}" type="pres">
      <dgm:prSet presAssocID="{72C63E1A-E79A-4B46-A910-CA97BCF93F1C}" presName="CompostProcess" presStyleCnt="0">
        <dgm:presLayoutVars>
          <dgm:dir/>
          <dgm:resizeHandles val="exact"/>
        </dgm:presLayoutVars>
      </dgm:prSet>
      <dgm:spPr/>
    </dgm:pt>
    <dgm:pt modelId="{C92F8B61-2709-4BEE-9266-7F9C5F05A149}" type="pres">
      <dgm:prSet presAssocID="{72C63E1A-E79A-4B46-A910-CA97BCF93F1C}" presName="arrow" presStyleLbl="bgShp" presStyleIdx="0" presStyleCnt="1"/>
      <dgm:spPr/>
    </dgm:pt>
    <dgm:pt modelId="{A39C866A-6230-4612-B219-EAC8743EB449}" type="pres">
      <dgm:prSet presAssocID="{72C63E1A-E79A-4B46-A910-CA97BCF93F1C}" presName="linearProcess" presStyleCnt="0"/>
      <dgm:spPr/>
    </dgm:pt>
    <dgm:pt modelId="{B939222B-DA4B-477A-B9FD-F9C25103ACAE}" type="pres">
      <dgm:prSet presAssocID="{6C853DC0-2726-4ACC-B0BD-54EE409621CE}" presName="textNode" presStyleLbl="node1" presStyleIdx="0" presStyleCnt="3">
        <dgm:presLayoutVars>
          <dgm:bulletEnabled val="1"/>
        </dgm:presLayoutVars>
      </dgm:prSet>
      <dgm:spPr/>
      <dgm:t>
        <a:bodyPr/>
        <a:lstStyle/>
        <a:p>
          <a:endParaRPr lang="en-US"/>
        </a:p>
      </dgm:t>
    </dgm:pt>
    <dgm:pt modelId="{1EC18BEA-6B0D-4750-8F74-08783CCBCF81}" type="pres">
      <dgm:prSet presAssocID="{FE0FB608-B17C-4349-AB44-61ACFD2A589B}" presName="sibTrans" presStyleCnt="0"/>
      <dgm:spPr/>
    </dgm:pt>
    <dgm:pt modelId="{E99E2B07-FE59-4DE8-AD46-FDAE38A77588}" type="pres">
      <dgm:prSet presAssocID="{FB68C6D4-E2CC-48D1-A509-1037AA55CCD7}" presName="textNode" presStyleLbl="node1" presStyleIdx="1" presStyleCnt="3">
        <dgm:presLayoutVars>
          <dgm:bulletEnabled val="1"/>
        </dgm:presLayoutVars>
      </dgm:prSet>
      <dgm:spPr/>
      <dgm:t>
        <a:bodyPr/>
        <a:lstStyle/>
        <a:p>
          <a:endParaRPr lang="en-US"/>
        </a:p>
      </dgm:t>
    </dgm:pt>
    <dgm:pt modelId="{999FFDBE-4C37-45AF-928D-CE338C8A8FE7}" type="pres">
      <dgm:prSet presAssocID="{45C08E74-5F92-4872-8ABD-DF99715B1130}" presName="sibTrans" presStyleCnt="0"/>
      <dgm:spPr/>
    </dgm:pt>
    <dgm:pt modelId="{8C4461B0-89AC-4908-A7F4-CED8B550F8E1}" type="pres">
      <dgm:prSet presAssocID="{7D693E83-2451-4172-9211-02CE48CFAE85}" presName="textNode" presStyleLbl="node1" presStyleIdx="2" presStyleCnt="3">
        <dgm:presLayoutVars>
          <dgm:bulletEnabled val="1"/>
        </dgm:presLayoutVars>
      </dgm:prSet>
      <dgm:spPr/>
      <dgm:t>
        <a:bodyPr/>
        <a:lstStyle/>
        <a:p>
          <a:endParaRPr lang="en-US"/>
        </a:p>
      </dgm:t>
    </dgm:pt>
  </dgm:ptLst>
  <dgm:cxnLst>
    <dgm:cxn modelId="{AFAC776D-8952-4EC3-B9B3-F29E1C9C0856}" srcId="{72C63E1A-E79A-4B46-A910-CA97BCF93F1C}" destId="{FB68C6D4-E2CC-48D1-A509-1037AA55CCD7}" srcOrd="1" destOrd="0" parTransId="{99BEE07F-CAF9-4162-9751-39869039D604}" sibTransId="{45C08E74-5F92-4872-8ABD-DF99715B1130}"/>
    <dgm:cxn modelId="{8AE5CF22-537F-4BEE-B992-218B530810B1}" type="presOf" srcId="{FB68C6D4-E2CC-48D1-A509-1037AA55CCD7}" destId="{E99E2B07-FE59-4DE8-AD46-FDAE38A77588}" srcOrd="0" destOrd="0" presId="urn:microsoft.com/office/officeart/2005/8/layout/hProcess9"/>
    <dgm:cxn modelId="{7256612F-15A9-41C0-A4E9-17D259DB8ECE}" srcId="{72C63E1A-E79A-4B46-A910-CA97BCF93F1C}" destId="{6C853DC0-2726-4ACC-B0BD-54EE409621CE}" srcOrd="0" destOrd="0" parTransId="{2E47165C-F47A-4128-A731-5F2ACA4A909A}" sibTransId="{FE0FB608-B17C-4349-AB44-61ACFD2A589B}"/>
    <dgm:cxn modelId="{66D67BF6-A17A-4CB3-B895-EF4BEBA1D12A}" type="presOf" srcId="{6C853DC0-2726-4ACC-B0BD-54EE409621CE}" destId="{B939222B-DA4B-477A-B9FD-F9C25103ACAE}" srcOrd="0" destOrd="0" presId="urn:microsoft.com/office/officeart/2005/8/layout/hProcess9"/>
    <dgm:cxn modelId="{C452012E-EBF7-42C7-9A23-91577E076579}" type="presOf" srcId="{72C63E1A-E79A-4B46-A910-CA97BCF93F1C}" destId="{E618CA0B-6F36-4535-A67C-DA03D1AB8264}" srcOrd="0" destOrd="0" presId="urn:microsoft.com/office/officeart/2005/8/layout/hProcess9"/>
    <dgm:cxn modelId="{59476B68-5736-447B-9B24-1E7222DDED79}" srcId="{72C63E1A-E79A-4B46-A910-CA97BCF93F1C}" destId="{7D693E83-2451-4172-9211-02CE48CFAE85}" srcOrd="2" destOrd="0" parTransId="{889FF42D-C152-40CF-8FED-99082D88BE25}" sibTransId="{3B01430F-3253-4677-A2C8-25D2BE68E2E1}"/>
    <dgm:cxn modelId="{3F606198-1959-41DA-B20C-E9B8E6BFF746}" type="presOf" srcId="{7D693E83-2451-4172-9211-02CE48CFAE85}" destId="{8C4461B0-89AC-4908-A7F4-CED8B550F8E1}" srcOrd="0" destOrd="0" presId="urn:microsoft.com/office/officeart/2005/8/layout/hProcess9"/>
    <dgm:cxn modelId="{769BEC87-5555-4D77-9BA5-C5908D35C2A7}" type="presParOf" srcId="{E618CA0B-6F36-4535-A67C-DA03D1AB8264}" destId="{C92F8B61-2709-4BEE-9266-7F9C5F05A149}" srcOrd="0" destOrd="0" presId="urn:microsoft.com/office/officeart/2005/8/layout/hProcess9"/>
    <dgm:cxn modelId="{F83FD0DB-3FD5-474C-9B34-22D404BFD9CD}" type="presParOf" srcId="{E618CA0B-6F36-4535-A67C-DA03D1AB8264}" destId="{A39C866A-6230-4612-B219-EAC8743EB449}" srcOrd="1" destOrd="0" presId="urn:microsoft.com/office/officeart/2005/8/layout/hProcess9"/>
    <dgm:cxn modelId="{972EAEAB-D32B-4332-9156-5B6022E05FD2}" type="presParOf" srcId="{A39C866A-6230-4612-B219-EAC8743EB449}" destId="{B939222B-DA4B-477A-B9FD-F9C25103ACAE}" srcOrd="0" destOrd="0" presId="urn:microsoft.com/office/officeart/2005/8/layout/hProcess9"/>
    <dgm:cxn modelId="{79AA16CF-1871-4477-A4AD-6EBCEF4DFA09}" type="presParOf" srcId="{A39C866A-6230-4612-B219-EAC8743EB449}" destId="{1EC18BEA-6B0D-4750-8F74-08783CCBCF81}" srcOrd="1" destOrd="0" presId="urn:microsoft.com/office/officeart/2005/8/layout/hProcess9"/>
    <dgm:cxn modelId="{9D48F55D-612C-4D07-B923-018103B86556}" type="presParOf" srcId="{A39C866A-6230-4612-B219-EAC8743EB449}" destId="{E99E2B07-FE59-4DE8-AD46-FDAE38A77588}" srcOrd="2" destOrd="0" presId="urn:microsoft.com/office/officeart/2005/8/layout/hProcess9"/>
    <dgm:cxn modelId="{8B2197A5-282F-401F-9C1C-DA0E4C5CF3A1}" type="presParOf" srcId="{A39C866A-6230-4612-B219-EAC8743EB449}" destId="{999FFDBE-4C37-45AF-928D-CE338C8A8FE7}" srcOrd="3" destOrd="0" presId="urn:microsoft.com/office/officeart/2005/8/layout/hProcess9"/>
    <dgm:cxn modelId="{029CD313-36F1-433B-8132-EBC992044424}" type="presParOf" srcId="{A39C866A-6230-4612-B219-EAC8743EB449}" destId="{8C4461B0-89AC-4908-A7F4-CED8B550F8E1}"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2F8B61-2709-4BEE-9266-7F9C5F05A149}">
      <dsp:nvSpPr>
        <dsp:cNvPr id="0" name=""/>
        <dsp:cNvSpPr/>
      </dsp:nvSpPr>
      <dsp:spPr>
        <a:xfrm>
          <a:off x="520064" y="0"/>
          <a:ext cx="5894070" cy="40639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39222B-DA4B-477A-B9FD-F9C25103ACAE}">
      <dsp:nvSpPr>
        <dsp:cNvPr id="0" name=""/>
        <dsp:cNvSpPr/>
      </dsp:nvSpPr>
      <dsp:spPr>
        <a:xfrm>
          <a:off x="234977" y="1219199"/>
          <a:ext cx="2080260" cy="1625600"/>
        </a:xfrm>
        <a:prstGeom prst="roundRect">
          <a:avLst/>
        </a:prstGeom>
        <a:solidFill>
          <a:schemeClr val="accent1"/>
        </a:solidFill>
        <a:ln w="76200" cap="flat" cmpd="dbl" algn="ctr">
          <a:solidFill>
            <a:schemeClr val="lt1">
              <a:tint val="90000"/>
            </a:schemeClr>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Trends</a:t>
          </a:r>
          <a:endParaRPr lang="en-US" sz="3000" kern="1200" dirty="0"/>
        </a:p>
      </dsp:txBody>
      <dsp:txXfrm>
        <a:off x="234977" y="1219199"/>
        <a:ext cx="2080260" cy="1625600"/>
      </dsp:txXfrm>
    </dsp:sp>
    <dsp:sp modelId="{E99E2B07-FE59-4DE8-AD46-FDAE38A77588}">
      <dsp:nvSpPr>
        <dsp:cNvPr id="0" name=""/>
        <dsp:cNvSpPr/>
      </dsp:nvSpPr>
      <dsp:spPr>
        <a:xfrm>
          <a:off x="2426969" y="1219199"/>
          <a:ext cx="2080260" cy="1625600"/>
        </a:xfrm>
        <a:prstGeom prst="roundRect">
          <a:avLst/>
        </a:prstGeom>
        <a:solidFill>
          <a:schemeClr val="accent2"/>
        </a:solidFill>
        <a:ln w="76200" cap="flat" cmpd="dbl" algn="ctr">
          <a:solidFill>
            <a:schemeClr val="lt1">
              <a:tint val="90000"/>
            </a:schemeClr>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What Already Exists</a:t>
          </a:r>
          <a:endParaRPr lang="en-US" sz="3000" kern="1200" dirty="0"/>
        </a:p>
      </dsp:txBody>
      <dsp:txXfrm>
        <a:off x="2426969" y="1219199"/>
        <a:ext cx="2080260" cy="1625600"/>
      </dsp:txXfrm>
    </dsp:sp>
    <dsp:sp modelId="{8C4461B0-89AC-4908-A7F4-CED8B550F8E1}">
      <dsp:nvSpPr>
        <dsp:cNvPr id="0" name=""/>
        <dsp:cNvSpPr/>
      </dsp:nvSpPr>
      <dsp:spPr>
        <a:xfrm>
          <a:off x="4618962" y="1219199"/>
          <a:ext cx="2080260" cy="1625600"/>
        </a:xfrm>
        <a:prstGeom prst="roundRect">
          <a:avLst/>
        </a:prstGeom>
        <a:solidFill>
          <a:schemeClr val="accent2">
            <a:lumMod val="50000"/>
          </a:schemeClr>
        </a:solidFill>
        <a:ln w="76200" cap="flat" cmpd="dbl" algn="ctr">
          <a:solidFill>
            <a:schemeClr val="lt1">
              <a:tint val="90000"/>
            </a:schemeClr>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Now What?</a:t>
          </a:r>
          <a:endParaRPr lang="en-US" sz="3000" kern="1200" dirty="0"/>
        </a:p>
      </dsp:txBody>
      <dsp:txXfrm>
        <a:off x="4618962" y="1219199"/>
        <a:ext cx="2080260" cy="16256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84" charset="0"/>
              </a:defRPr>
            </a:lvl1pPr>
          </a:lstStyle>
          <a:p>
            <a:pPr>
              <a:defRPr/>
            </a:pPr>
            <a:fld id="{849AC107-9A02-4162-9493-BD6D596434C8}" type="datetime1">
              <a:rPr lang="en-US"/>
              <a:pPr>
                <a:defRPr/>
              </a:pPr>
              <a:t>4/13/2012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84" charset="0"/>
              </a:defRPr>
            </a:lvl1pPr>
          </a:lstStyle>
          <a:p>
            <a:pPr>
              <a:defRPr/>
            </a:pPr>
            <a:fld id="{CCC9742E-2F8C-4350-8042-872758027A8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Have this slide up </a:t>
            </a:r>
            <a:r>
              <a:rPr lang="en-US" dirty="0" smtClean="0"/>
              <a:t>as </a:t>
            </a:r>
            <a:r>
              <a:rPr lang="en-US" dirty="0" smtClean="0"/>
              <a:t>participants</a:t>
            </a:r>
            <a:r>
              <a:rPr lang="en-US" baseline="0" dirty="0" smtClean="0"/>
              <a:t> enter the room.</a:t>
            </a: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D9A30828-AD9E-41A7-BCE1-0B1DE47FBD4F}"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Source: http://www.pewinternet.org/~/media//Files/Reports/2009/PIP_Generations_2009.pdf</a:t>
            </a:r>
          </a:p>
          <a:p>
            <a:pPr eaLnBrk="1" hangingPunct="1">
              <a:spcBef>
                <a:spcPct val="0"/>
              </a:spcBef>
            </a:pPr>
            <a:endParaRPr lang="en-US" dirty="0" smtClean="0"/>
          </a:p>
          <a:p>
            <a:pPr eaLnBrk="1" hangingPunct="1">
              <a:spcBef>
                <a:spcPct val="0"/>
              </a:spcBef>
            </a:pPr>
            <a:r>
              <a:rPr lang="en-US" dirty="0" smtClean="0"/>
              <a:t>Not only is the level of adoption different across generations, but the way each generations uses the internet differs. Here we see that younger generations use the internet for entertainment and networking. This should begin to stir thoughts for the participants. As they consider what might be appropriate for their online presence, it is worth noting that a younger audience is likely to embrace – and expect – videos, blogs and opportunities to network.</a:t>
            </a:r>
          </a:p>
        </p:txBody>
      </p:sp>
      <p:sp>
        <p:nvSpPr>
          <p:cNvPr id="50180" name="Slide Number Placeholder 3"/>
          <p:cNvSpPr>
            <a:spLocks noGrp="1"/>
          </p:cNvSpPr>
          <p:nvPr>
            <p:ph type="sldNum" sz="quarter" idx="5"/>
          </p:nvPr>
        </p:nvSpPr>
        <p:spPr bwMode="auto">
          <a:noFill/>
          <a:ln>
            <a:miter lim="800000"/>
            <a:headEnd/>
            <a:tailEnd/>
          </a:ln>
        </p:spPr>
        <p:txBody>
          <a:bodyPr/>
          <a:lstStyle/>
          <a:p>
            <a:fld id="{3E1AC39B-49C6-44A5-A741-6C6C9D48D0CE}"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Source: http://www.pewinternet.org/~/media//Files/Reports/2009/PIP_Generations_2009.pdf</a:t>
            </a:r>
          </a:p>
          <a:p>
            <a:pPr eaLnBrk="1" hangingPunct="1">
              <a:spcBef>
                <a:spcPct val="0"/>
              </a:spcBef>
            </a:pPr>
            <a:endParaRPr lang="en-US" dirty="0" smtClean="0"/>
          </a:p>
          <a:p>
            <a:pPr eaLnBrk="1" hangingPunct="1">
              <a:spcBef>
                <a:spcPct val="0"/>
              </a:spcBef>
            </a:pPr>
            <a:r>
              <a:rPr lang="en-US" dirty="0" smtClean="0"/>
              <a:t>In contrast, older generations predominately use the internet to seek out information (health, government, religion, etc.), purchase goods and access services. Again, this indicates that an older audience might be more apt to embrace similar offerings on the community’s site.  </a:t>
            </a:r>
          </a:p>
        </p:txBody>
      </p:sp>
      <p:sp>
        <p:nvSpPr>
          <p:cNvPr id="51204" name="Slide Number Placeholder 3"/>
          <p:cNvSpPr>
            <a:spLocks noGrp="1"/>
          </p:cNvSpPr>
          <p:nvPr>
            <p:ph type="sldNum" sz="quarter" idx="5"/>
          </p:nvPr>
        </p:nvSpPr>
        <p:spPr bwMode="auto">
          <a:noFill/>
          <a:ln>
            <a:miter lim="800000"/>
            <a:headEnd/>
            <a:tailEnd/>
          </a:ln>
        </p:spPr>
        <p:txBody>
          <a:bodyPr/>
          <a:lstStyle/>
          <a:p>
            <a:fld id="{8C69A539-C29C-41AC-A6F7-3131D6B0B8D0}"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exercise should take less than five minutes. Facilitator should work with the group to assemble a list of general ways that the community connects with these audiences. Some concrete examples are useful but the group should avoid getting bogged down in the details. Examples should include online and offline sources of information. If the participants concentrate too heavily on one or the other, the facilitator should ensure that they consider all of the different ways that communities deliver information (newspaper, websites, pamphlets, newsletters, billboards, advertisements, public service announcements, radio and television, etc.).</a:t>
            </a:r>
          </a:p>
        </p:txBody>
      </p:sp>
      <p:sp>
        <p:nvSpPr>
          <p:cNvPr id="52228" name="Slide Number Placeholder 3"/>
          <p:cNvSpPr>
            <a:spLocks noGrp="1"/>
          </p:cNvSpPr>
          <p:nvPr>
            <p:ph type="sldNum" sz="quarter" idx="5"/>
          </p:nvPr>
        </p:nvSpPr>
        <p:spPr bwMode="auto">
          <a:noFill/>
          <a:ln>
            <a:miter lim="800000"/>
            <a:headEnd/>
            <a:tailEnd/>
          </a:ln>
        </p:spPr>
        <p:txBody>
          <a:bodyPr/>
          <a:lstStyle/>
          <a:p>
            <a:fld id="{BDA1D137-6D67-42D2-9D01-EF1138B14ADA}"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with Slide 10, this is exercise provides an opportunity for the participants to step back and consider what is currently available online. This can be accomplished through brainstorming or, even better, actually performing a variety of searches using a search engine to see what different search strings result in what sites being listed. Though this will require an internet connection, it is an extremely effective way for the group to see what this hypothetical person would see when trying to learn more about the community.</a:t>
            </a:r>
          </a:p>
        </p:txBody>
      </p:sp>
      <p:sp>
        <p:nvSpPr>
          <p:cNvPr id="53252" name="Slide Number Placeholder 3"/>
          <p:cNvSpPr>
            <a:spLocks noGrp="1"/>
          </p:cNvSpPr>
          <p:nvPr>
            <p:ph type="sldNum" sz="quarter" idx="5"/>
          </p:nvPr>
        </p:nvSpPr>
        <p:spPr bwMode="auto">
          <a:noFill/>
          <a:ln>
            <a:miter lim="800000"/>
            <a:headEnd/>
            <a:tailEnd/>
          </a:ln>
        </p:spPr>
        <p:txBody>
          <a:bodyPr/>
          <a:lstStyle/>
          <a:p>
            <a:fld id="{DE3333CF-B099-48D8-BC3C-9775B01D1367}"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slide lists issues that are commonly faced by community websites.</a:t>
            </a:r>
          </a:p>
          <a:p>
            <a:pPr eaLnBrk="1" hangingPunct="1">
              <a:spcBef>
                <a:spcPct val="0"/>
              </a:spcBef>
            </a:pPr>
            <a:endParaRPr lang="en-US" smtClean="0"/>
          </a:p>
          <a:p>
            <a:pPr eaLnBrk="1" hangingPunct="1">
              <a:spcBef>
                <a:spcPct val="0"/>
              </a:spcBef>
            </a:pPr>
            <a:r>
              <a:rPr lang="en-US" smtClean="0"/>
              <a:t>The first two involve the community’s ability to access and update content or design. The 3</a:t>
            </a:r>
            <a:r>
              <a:rPr lang="en-US" baseline="30000" smtClean="0"/>
              <a:t>rd</a:t>
            </a:r>
            <a:r>
              <a:rPr lang="en-US" smtClean="0"/>
              <a:t> party in question has too much power and sway over the life of your site. This limits the sustainability of your site and your ability to meet the needs of your audience.</a:t>
            </a:r>
          </a:p>
          <a:p>
            <a:pPr eaLnBrk="1" hangingPunct="1">
              <a:spcBef>
                <a:spcPct val="0"/>
              </a:spcBef>
            </a:pPr>
            <a:endParaRPr lang="en-US" smtClean="0"/>
          </a:p>
          <a:p>
            <a:pPr eaLnBrk="1" hangingPunct="1">
              <a:spcBef>
                <a:spcPct val="0"/>
              </a:spcBef>
            </a:pPr>
            <a:r>
              <a:rPr lang="en-US" smtClean="0"/>
              <a:t>If you content is inadequate, how will you “beef it up”? Is there someone available that can crunch the statistics or tell your community’s story in an efficient AND engaging way? IS your audience finding what they are looking for or is the site of limited usefulness?</a:t>
            </a:r>
          </a:p>
          <a:p>
            <a:pPr eaLnBrk="1" hangingPunct="1">
              <a:spcBef>
                <a:spcPct val="0"/>
              </a:spcBef>
            </a:pPr>
            <a:endParaRPr lang="en-US" smtClean="0"/>
          </a:p>
          <a:p>
            <a:pPr eaLnBrk="1" hangingPunct="1">
              <a:spcBef>
                <a:spcPct val="0"/>
              </a:spcBef>
            </a:pPr>
            <a:r>
              <a:rPr lang="en-US" smtClean="0"/>
              <a:t>If content stays static for a long period of time, people will lose interest and stop visiting your site. Also, to people from outside of your community, an old site can be the difference between visiting or starting a news business in your community or not simply because of the message it conveys. Same for poor design. Remember, the design and content speaks volumes about your community.</a:t>
            </a:r>
          </a:p>
          <a:p>
            <a:pPr eaLnBrk="1" hangingPunct="1">
              <a:spcBef>
                <a:spcPct val="0"/>
              </a:spcBef>
            </a:pPr>
            <a:endParaRPr lang="en-US" smtClean="0"/>
          </a:p>
          <a:p>
            <a:pPr eaLnBrk="1" hangingPunct="1">
              <a:spcBef>
                <a:spcPct val="0"/>
              </a:spcBef>
            </a:pPr>
            <a:r>
              <a:rPr lang="en-US" smtClean="0"/>
              <a:t>If your site is not representative of the community then people are getting an incomplete picture and biased view. </a:t>
            </a:r>
          </a:p>
          <a:p>
            <a:pPr eaLnBrk="1" hangingPunct="1">
              <a:spcBef>
                <a:spcPct val="0"/>
              </a:spcBef>
            </a:pPr>
            <a:endParaRPr lang="en-US" smtClean="0"/>
          </a:p>
          <a:p>
            <a:pPr eaLnBrk="1" hangingPunct="1">
              <a:spcBef>
                <a:spcPct val="0"/>
              </a:spcBef>
            </a:pPr>
            <a:r>
              <a:rPr lang="en-US" smtClean="0"/>
              <a:t>Lastly, if your site is not integrated with a branding and marketing strategy, it will be difficult for the site to be effective.</a:t>
            </a:r>
          </a:p>
          <a:p>
            <a:pPr eaLnBrk="1" hangingPunct="1">
              <a:spcBef>
                <a:spcPct val="0"/>
              </a:spcBef>
            </a:pPr>
            <a:endParaRPr lang="en-US" smtClean="0"/>
          </a:p>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81098897-91F1-4F51-9BDB-66933481936F}"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site, despite it’s distasteful name, actually has some very useful information. Several community-oriented sites are listed here (for example, search “County” in the upper right hand corner). The language is brash but many of the helpful hints and suggestions are worth considering.</a:t>
            </a:r>
          </a:p>
          <a:p>
            <a:pPr eaLnBrk="1" hangingPunct="1">
              <a:spcBef>
                <a:spcPct val="0"/>
              </a:spcBef>
            </a:pPr>
            <a:endParaRPr lang="en-US" smtClean="0"/>
          </a:p>
          <a:p>
            <a:pPr eaLnBrk="1" hangingPunct="1">
              <a:spcBef>
                <a:spcPct val="0"/>
              </a:spcBef>
            </a:pPr>
            <a:r>
              <a:rPr lang="en-US" smtClean="0"/>
              <a:t>As another opportunity for experiential learning, have the team look up websites for their state, county, city and/or school district using: http://sunshinereview.org/index.php/Main_Page . While not definitive and certainly with drawbacks, the Sunshine Review can serve as a launching point for discussion about what should be on the community’s site. Special attention should be given to the criteria being used by the reviewers and whether these are applicable to the community’s situation given their current goals. For more information about the Sunshine Review, please see: http://sunshinereview.org/index.php/Sunshine_Review .  </a:t>
            </a:r>
          </a:p>
        </p:txBody>
      </p:sp>
      <p:sp>
        <p:nvSpPr>
          <p:cNvPr id="55300" name="Slide Number Placeholder 3"/>
          <p:cNvSpPr>
            <a:spLocks noGrp="1"/>
          </p:cNvSpPr>
          <p:nvPr>
            <p:ph type="sldNum" sz="quarter" idx="5"/>
          </p:nvPr>
        </p:nvSpPr>
        <p:spPr bwMode="auto">
          <a:noFill/>
          <a:ln>
            <a:miter lim="800000"/>
            <a:headEnd/>
            <a:tailEnd/>
          </a:ln>
        </p:spPr>
        <p:txBody>
          <a:bodyPr/>
          <a:lstStyle/>
          <a:p>
            <a:fld id="{0D03FEC6-9E84-48B7-8BA0-594A0CC23A05}"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Having an online presence is not necessarily for everyone and every community. However, the potential benefits, along with the potential drawbacks, should be considered before moving forward. This slide highlights some of the potential benefits of having an online presence.</a:t>
            </a:r>
          </a:p>
          <a:p>
            <a:pPr eaLnBrk="1" hangingPunct="1">
              <a:spcBef>
                <a:spcPct val="0"/>
              </a:spcBef>
            </a:pPr>
            <a:endParaRPr lang="en-US" smtClean="0"/>
          </a:p>
          <a:p>
            <a:pPr eaLnBrk="1" hangingPunct="1">
              <a:spcBef>
                <a:spcPct val="0"/>
              </a:spcBef>
            </a:pPr>
            <a:r>
              <a:rPr lang="en-US" smtClean="0"/>
              <a:t>Regarding the first bullet, enhancing connectivity may seem - at first glance - to be of limited use for rural areas. Given their low populations and archetypical “small town, everyone knows each others business” some might balk at needing to address the issue. However, even in the smallest of towns, connectivity problems exist. For example: finding new leaders and engaging the public to participate in government activities (civic engagement), connecting consumers with local producers and purveyors of goods/services (‘buy local’), strengthening the linkage between student/teacher/parent and promoting volunteerism and community participation. Are there other examples from the community where connectivity has been a struggle? Has the internet filled the gap in any way thus far?</a:t>
            </a:r>
          </a:p>
          <a:p>
            <a:pPr eaLnBrk="1" hangingPunct="1">
              <a:spcBef>
                <a:spcPct val="0"/>
              </a:spcBef>
            </a:pPr>
            <a:endParaRPr lang="en-US" smtClean="0"/>
          </a:p>
          <a:p>
            <a:pPr eaLnBrk="1" hangingPunct="1">
              <a:spcBef>
                <a:spcPct val="0"/>
              </a:spcBef>
            </a:pPr>
            <a:r>
              <a:rPr lang="en-US" smtClean="0"/>
              <a:t>Small communities are often not on the interstate (they may not even have the oft-lamented “four-lane”!) or other well beaten paths. Getting noticed by many and often can be challenging. An online presence offer the opportunity for the community to always be “on”.</a:t>
            </a:r>
          </a:p>
          <a:p>
            <a:pPr eaLnBrk="1" hangingPunct="1">
              <a:spcBef>
                <a:spcPct val="0"/>
              </a:spcBef>
            </a:pPr>
            <a:endParaRPr lang="en-US" smtClean="0"/>
          </a:p>
          <a:p>
            <a:pPr eaLnBrk="1" hangingPunct="1">
              <a:spcBef>
                <a:spcPct val="0"/>
              </a:spcBef>
            </a:pPr>
            <a:r>
              <a:rPr lang="en-US" smtClean="0"/>
              <a:t>Lastly, government agencies in rural areas often struggle due to the lack of full time staff. An online presence can make government services more accessible and efficient if the appropriate information and services are available online. However, there are trade-offs such as cost and internet adoption in areas where internet services are limited.     </a:t>
            </a:r>
          </a:p>
        </p:txBody>
      </p:sp>
      <p:sp>
        <p:nvSpPr>
          <p:cNvPr id="56324" name="Slide Number Placeholder 3"/>
          <p:cNvSpPr>
            <a:spLocks noGrp="1"/>
          </p:cNvSpPr>
          <p:nvPr>
            <p:ph type="sldNum" sz="quarter" idx="5"/>
          </p:nvPr>
        </p:nvSpPr>
        <p:spPr bwMode="auto">
          <a:noFill/>
          <a:ln>
            <a:miter lim="800000"/>
            <a:headEnd/>
            <a:tailEnd/>
          </a:ln>
        </p:spPr>
        <p:txBody>
          <a:bodyPr/>
          <a:lstStyle/>
          <a:p>
            <a:fld id="{AD1E05FC-82BE-4D53-B2FD-6D5850B554DC}"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slide represents the “conceptual model” for the curriculum. When thinking about an  community’s online presence, their site will likely fall into one or more of these categories. For simplicity, we suppose that the community is composed of four main entities: local government, business sector, education (potentially P-16 or Pre-Kindergarten through undergraduate if a local college or university is present) and a variety of community groups (non-profits, religious groups, etc.). Each of these, on their own, may have different online objectives or roles. For Government, there are many examples of “e-gov”. These range from small-scale sites that provide information to constituents all the way to full service sites that allow citizens to conduct much of the government –oriented business (building permits, pay taxes, etc.) online. Business to Business (B2B) is the most common use of e-commerce. These are transactions that occur between businesses as they offer goods and services to one another. Education, in many rural areas, was the first entry point of the internet and they may represent one of the few long term examples of an online presence in a community. Beyond providing information about the school and announcements about upcoming events, the internet is now being used by educational institutions to offer instruction (distance education) and make a stronger connection between the student, teacher, parent and the community at large. </a:t>
            </a:r>
          </a:p>
          <a:p>
            <a:pPr eaLnBrk="1" hangingPunct="1">
              <a:spcBef>
                <a:spcPct val="0"/>
              </a:spcBef>
            </a:pPr>
            <a:endParaRPr lang="en-US" smtClean="0"/>
          </a:p>
          <a:p>
            <a:pPr eaLnBrk="1" hangingPunct="1">
              <a:spcBef>
                <a:spcPct val="0"/>
              </a:spcBef>
            </a:pPr>
            <a:r>
              <a:rPr lang="en-US" smtClean="0"/>
              <a:t>Obviously, these entities do not exist in a vacuum. Their activities overlap and they provide inputs into many different activities. For example, the Government and Business overlap is commonly found in Business Retention and Expansion programs where local government, interested in maintaining their tax-base and ensuring employment of their citizens, keep in close contact with local businesses to ensure that their needs are being met.  </a:t>
            </a:r>
          </a:p>
        </p:txBody>
      </p:sp>
      <p:sp>
        <p:nvSpPr>
          <p:cNvPr id="57348" name="Slide Number Placeholder 3"/>
          <p:cNvSpPr>
            <a:spLocks noGrp="1"/>
          </p:cNvSpPr>
          <p:nvPr>
            <p:ph type="sldNum" sz="quarter" idx="5"/>
          </p:nvPr>
        </p:nvSpPr>
        <p:spPr bwMode="auto">
          <a:noFill/>
          <a:ln>
            <a:miter lim="800000"/>
            <a:headEnd/>
            <a:tailEnd/>
          </a:ln>
        </p:spPr>
        <p:txBody>
          <a:bodyPr/>
          <a:lstStyle/>
          <a:p>
            <a:fld id="{FE940E4A-CC24-47CF-8969-EE1703B3CC5C}"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Source: http://www.pewinternet.org/~/media//Files/Reports/2010/PIP_Government_Online_2010.pdf</a:t>
            </a:r>
          </a:p>
          <a:p>
            <a:pPr eaLnBrk="1" hangingPunct="1">
              <a:spcBef>
                <a:spcPct val="0"/>
              </a:spcBef>
            </a:pPr>
            <a:endParaRPr lang="en-US" dirty="0" smtClean="0"/>
          </a:p>
          <a:p>
            <a:pPr eaLnBrk="1" hangingPunct="1">
              <a:spcBef>
                <a:spcPct val="0"/>
              </a:spcBef>
            </a:pPr>
            <a:r>
              <a:rPr lang="en-US" dirty="0" smtClean="0"/>
              <a:t>These</a:t>
            </a:r>
            <a:r>
              <a:rPr lang="en-US" baseline="0" dirty="0" smtClean="0"/>
              <a:t> charts show the proportion of adults in each group who have contacted their local, state, or federal government using online, offline, or a combination of online and offline methods in the last twelve months.  </a:t>
            </a:r>
            <a:endParaRPr lang="en-US" dirty="0" smtClean="0"/>
          </a:p>
          <a:p>
            <a:pPr eaLnBrk="1" hangingPunct="1">
              <a:spcBef>
                <a:spcPct val="0"/>
              </a:spcBef>
            </a:pPr>
            <a:endParaRPr lang="en-US" dirty="0" smtClean="0"/>
          </a:p>
          <a:p>
            <a:pPr eaLnBrk="1" hangingPunct="1">
              <a:spcBef>
                <a:spcPct val="0"/>
              </a:spcBef>
            </a:pPr>
            <a:r>
              <a:rPr lang="en-US" dirty="0" smtClean="0"/>
              <a:t>It is interesting to note that of all adults in the survey, 71% made some contact with local, state or federal government using offline, online or a combination of means. Of those adults that contacted government in some way, the majority are using both offline and online means. However, 38% of the adults that contacted their government only used online channels. This trend will likely continue upwards with more and more individuals taking advantage of e-</a:t>
            </a:r>
            <a:r>
              <a:rPr lang="en-US" dirty="0" err="1" smtClean="0"/>
              <a:t>gov</a:t>
            </a:r>
            <a:r>
              <a:rPr lang="en-US" dirty="0" smtClean="0"/>
              <a:t> offerings at the local, state and federal level.</a:t>
            </a:r>
          </a:p>
          <a:p>
            <a:pPr eaLnBrk="1" hangingPunct="1">
              <a:spcBef>
                <a:spcPct val="0"/>
              </a:spcBef>
            </a:pPr>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a:lstStyle/>
          <a:p>
            <a:fld id="{36BD17EF-1EFA-4608-978E-C1F2DAB782B4}"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Source: http://www.pewinternet.org/~/media//Files/Reports/2010/PIP_Government_Online_2010.pdf</a:t>
            </a:r>
          </a:p>
          <a:p>
            <a:pPr eaLnBrk="1" hangingPunct="1">
              <a:spcBef>
                <a:spcPct val="0"/>
              </a:spcBef>
            </a:pPr>
            <a:endParaRPr lang="en-US" dirty="0" smtClean="0"/>
          </a:p>
          <a:p>
            <a:pPr eaLnBrk="1" hangingPunct="1">
              <a:spcBef>
                <a:spcPct val="0"/>
              </a:spcBef>
            </a:pPr>
            <a:r>
              <a:rPr lang="en-US" dirty="0" smtClean="0"/>
              <a:t>This slide provides a list of potential opportunities for your government-oriented website. While not all of these may be applicable to your situation, consider what is listed here and what other options your group would like to see made available to your community.</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government </a:t>
            </a:r>
            <a:r>
              <a:rPr lang="en-US" sz="1200" b="1" dirty="0" smtClean="0"/>
              <a:t>forms</a:t>
            </a:r>
            <a:endParaRPr lang="en-US" sz="1200" dirty="0" smtClean="0"/>
          </a:p>
          <a:p>
            <a:pPr eaLnBrk="1" hangingPunct="1">
              <a:spcBef>
                <a:spcPct val="0"/>
              </a:spcBef>
            </a:pPr>
            <a:endParaRPr lang="en-US" dirty="0" smtClean="0"/>
          </a:p>
        </p:txBody>
      </p:sp>
      <p:sp>
        <p:nvSpPr>
          <p:cNvPr id="59396" name="Slide Number Placeholder 3"/>
          <p:cNvSpPr>
            <a:spLocks noGrp="1"/>
          </p:cNvSpPr>
          <p:nvPr>
            <p:ph type="sldNum" sz="quarter" idx="5"/>
          </p:nvPr>
        </p:nvSpPr>
        <p:spPr bwMode="auto">
          <a:noFill/>
          <a:ln>
            <a:miter lim="800000"/>
            <a:headEnd/>
            <a:tailEnd/>
          </a:ln>
        </p:spPr>
        <p:txBody>
          <a:bodyPr/>
          <a:lstStyle/>
          <a:p>
            <a:fld id="{BF451C64-7EE1-400B-9FFA-75A1859E21CA}"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dirty="0" smtClean="0"/>
              <a:t>This is</a:t>
            </a:r>
            <a:r>
              <a:rPr lang="en-US" baseline="0" dirty="0" smtClean="0"/>
              <a:t> the beginning of a journey to help communities consider the overarching goals they may want for reaching a broad base of stakeholders including these listed on the slide.</a:t>
            </a: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B7B67325-126D-4AA7-87D8-DCF6837A806C}"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Source: http://www.pewinternet.org/~/media//Files/Reports/2010/PIP_Government_Online_2010.pdf </a:t>
            </a:r>
          </a:p>
          <a:p>
            <a:pPr eaLnBrk="1" hangingPunct="1">
              <a:spcBef>
                <a:spcPct val="0"/>
              </a:spcBef>
            </a:pPr>
            <a:r>
              <a:rPr lang="en-US" smtClean="0"/>
              <a:t> </a:t>
            </a:r>
          </a:p>
          <a:p>
            <a:pPr eaLnBrk="1" hangingPunct="1">
              <a:spcBef>
                <a:spcPct val="0"/>
              </a:spcBef>
            </a:pPr>
            <a:endParaRPr lang="en-US" smtClean="0"/>
          </a:p>
          <a:p>
            <a:pPr eaLnBrk="1" hangingPunct="1">
              <a:spcBef>
                <a:spcPct val="0"/>
              </a:spcBef>
            </a:pPr>
            <a:r>
              <a:rPr lang="en-US" smtClean="0"/>
              <a:t>The Pew Research Center also examined what activities people commonly engage in when they interface with their government online. Interestingly, people with relatively higher education or higher incomes are more likely to engage in the four activities listed on the figure. Take a moment to go through each activity and discuss with the participants if they personally engage in these activities and determine if such options are currently available in the community.</a:t>
            </a:r>
          </a:p>
          <a:p>
            <a:pPr eaLnBrk="1" hangingPunct="1">
              <a:spcBef>
                <a:spcPct val="0"/>
              </a:spcBef>
            </a:pPr>
            <a:endParaRPr lang="en-US" smtClean="0"/>
          </a:p>
          <a:p>
            <a:pPr eaLnBrk="1" hangingPunct="1">
              <a:spcBef>
                <a:spcPct val="0"/>
              </a:spcBef>
            </a:pPr>
            <a:r>
              <a:rPr lang="en-US" smtClean="0"/>
              <a:t>Note:  The numbers (0-100) on the X-axis represent the percent of respondents in each of the groups (by specific income or education level).</a:t>
            </a:r>
          </a:p>
        </p:txBody>
      </p:sp>
      <p:sp>
        <p:nvSpPr>
          <p:cNvPr id="60420" name="Slide Number Placeholder 3"/>
          <p:cNvSpPr>
            <a:spLocks noGrp="1"/>
          </p:cNvSpPr>
          <p:nvPr>
            <p:ph type="sldNum" sz="quarter" idx="5"/>
          </p:nvPr>
        </p:nvSpPr>
        <p:spPr bwMode="auto">
          <a:noFill/>
          <a:ln>
            <a:miter lim="800000"/>
            <a:headEnd/>
            <a:tailEnd/>
          </a:ln>
        </p:spPr>
        <p:txBody>
          <a:bodyPr/>
          <a:lstStyle/>
          <a:p>
            <a:fld id="{54BA28D9-06C0-41FC-B525-9AB0C207D1E6}"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Source: US Census Bureau – E-Stats: Measuring the Electronic Economy - http://www.census.gov/econ/estats/</a:t>
            </a:r>
          </a:p>
          <a:p>
            <a:pPr eaLnBrk="1" hangingPunct="1">
              <a:spcBef>
                <a:spcPct val="0"/>
              </a:spcBef>
            </a:pPr>
            <a:endParaRPr lang="en-US" smtClean="0"/>
          </a:p>
          <a:p>
            <a:pPr eaLnBrk="1" hangingPunct="1">
              <a:spcBef>
                <a:spcPct val="0"/>
              </a:spcBef>
            </a:pPr>
            <a:r>
              <a:rPr lang="en-US" smtClean="0"/>
              <a:t>A summary of findings can be found at - http://www.census.gov/econ/estats/2008/2008reportfinal.pdf</a:t>
            </a:r>
          </a:p>
          <a:p>
            <a:pPr eaLnBrk="1" hangingPunct="1">
              <a:spcBef>
                <a:spcPct val="0"/>
              </a:spcBef>
            </a:pPr>
            <a:r>
              <a:rPr lang="en-US" smtClean="0"/>
              <a:t>Tables with information about specific sectors can be found at - http://www.census.gov/econ/estats/2008/all2008tables.html</a:t>
            </a:r>
          </a:p>
          <a:p>
            <a:pPr eaLnBrk="1" hangingPunct="1">
              <a:spcBef>
                <a:spcPct val="0"/>
              </a:spcBef>
            </a:pPr>
            <a:endParaRPr lang="en-US" smtClean="0"/>
          </a:p>
          <a:p>
            <a:pPr eaLnBrk="1" hangingPunct="1">
              <a:spcBef>
                <a:spcPct val="0"/>
              </a:spcBef>
            </a:pPr>
            <a:r>
              <a:rPr lang="en-US" smtClean="0"/>
              <a:t>E-Commerce is a major component of the American economy. Accounting for nearly 4 Trillion dollars in total sales. Interestingly, the vast majority (92%) of these sales take place between businesses (B2B).  This leaves 8% or $265 Billion in sales between businesses and their customers (B2C). Not a paltry sum! Overall, e-commerce accounts for 16.5% of all sales in these four sectors.</a:t>
            </a:r>
          </a:p>
          <a:p>
            <a:pPr eaLnBrk="1" hangingPunct="1">
              <a:spcBef>
                <a:spcPct val="0"/>
              </a:spcBef>
            </a:pPr>
            <a:endParaRPr lang="en-US" smtClean="0"/>
          </a:p>
          <a:p>
            <a:pPr eaLnBrk="1" hangingPunct="1">
              <a:spcBef>
                <a:spcPct val="0"/>
              </a:spcBef>
            </a:pPr>
            <a:r>
              <a:rPr lang="en-US" smtClean="0"/>
              <a:t>Please note that in the first column of data, these percentages represent the proportion of total sales within that sector that were the result of e-commerce.  The last column represents the share of each sector in total e-commerce sales. For example, e-commerce represents nearly 40% of all sales in the manufacturing sector and all of these sales are B2B. In addition, the manufacturing sector plays an important role in overall e-commerce, representing 58% of all e-commerce sales.</a:t>
            </a:r>
          </a:p>
          <a:p>
            <a:pPr eaLnBrk="1" hangingPunct="1">
              <a:spcBef>
                <a:spcPct val="0"/>
              </a:spcBef>
            </a:pPr>
            <a:endParaRPr lang="en-US" smtClean="0"/>
          </a:p>
          <a:p>
            <a:pPr eaLnBrk="1" hangingPunct="1">
              <a:spcBef>
                <a:spcPct val="0"/>
              </a:spcBef>
            </a:pPr>
            <a:r>
              <a:rPr lang="en-US" smtClean="0"/>
              <a:t>Why does this matter? Even if the businesses are not fully engaged in e-commerce, the trend nationally continues to move upward and the competitiveness of your community is at stake. Are there reasons why e-commerce hasn’t taken hold in your community? Given the importance of B2B, could it be that there is more e-commerce in your community than is generally known? Are there constraints that businesses may face in your community (broadband, transport, etc.)?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4E6E63DD-AEB6-46A7-86E1-460E50863DA2}"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National Center for Education Statistics: http://nces.ed.gov/</a:t>
            </a:r>
          </a:p>
          <a:p>
            <a:pPr eaLnBrk="1" hangingPunct="1">
              <a:spcBef>
                <a:spcPct val="0"/>
              </a:spcBef>
            </a:pPr>
            <a:endParaRPr lang="en-US" dirty="0" smtClean="0"/>
          </a:p>
          <a:p>
            <a:pPr eaLnBrk="1" hangingPunct="1">
              <a:spcBef>
                <a:spcPct val="0"/>
              </a:spcBef>
            </a:pPr>
            <a:r>
              <a:rPr lang="en-US" dirty="0" smtClean="0"/>
              <a:t>Source: http://nces.ed.gov/pubs2010/2010034.pdf</a:t>
            </a:r>
          </a:p>
          <a:p>
            <a:pPr eaLnBrk="1" hangingPunct="1">
              <a:spcBef>
                <a:spcPct val="0"/>
              </a:spcBef>
            </a:pPr>
            <a:endParaRPr lang="en-US" dirty="0" smtClean="0"/>
          </a:p>
          <a:p>
            <a:pPr eaLnBrk="1" hangingPunct="1">
              <a:spcBef>
                <a:spcPct val="0"/>
              </a:spcBef>
            </a:pPr>
            <a:r>
              <a:rPr lang="en-US" dirty="0" smtClean="0"/>
              <a:t>As we pointed out earlier, the Education sector in your community may have been one of the first institutions to embrace the internet. Oftentimes, the web sites for the school system are some of the oldest and most developed in rural communities. Adoption of these technologies by local educational institutions can come in a variety of ways. This table outlines a variety of ways and how adoption differs across instruction level and population density (with city being the most dense and rural the least). </a:t>
            </a:r>
          </a:p>
          <a:p>
            <a:pPr eaLnBrk="1" hangingPunct="1">
              <a:spcBef>
                <a:spcPct val="0"/>
              </a:spcBef>
            </a:pPr>
            <a:endParaRPr lang="en-US" dirty="0" smtClean="0"/>
          </a:p>
          <a:p>
            <a:pPr eaLnBrk="1" hangingPunct="1">
              <a:spcBef>
                <a:spcPct val="0"/>
              </a:spcBef>
            </a:pPr>
            <a:r>
              <a:rPr lang="en-US" dirty="0" smtClean="0"/>
              <a:t>What are some of the take home messages? Does there appear to be a higher adoption rate at the elementary or secondary level? Does population density have an effect? How well does this align with the current situation in your community?</a:t>
            </a:r>
          </a:p>
          <a:p>
            <a:pPr eaLnBrk="1" hangingPunct="1">
              <a:spcBef>
                <a:spcPct val="0"/>
              </a:spcBef>
            </a:pPr>
            <a:endParaRPr lang="en-US" dirty="0" smtClean="0"/>
          </a:p>
          <a:p>
            <a:pPr eaLnBrk="1" hangingPunct="1">
              <a:spcBef>
                <a:spcPct val="0"/>
              </a:spcBef>
            </a:pPr>
            <a:r>
              <a:rPr lang="en-US" dirty="0" smtClean="0"/>
              <a:t>One last thing to consider is the fact that, in many rural areas, schools often have several assets that could play a role in the development of your site:</a:t>
            </a:r>
          </a:p>
          <a:p>
            <a:pPr eaLnBrk="1" hangingPunct="1">
              <a:spcBef>
                <a:spcPct val="0"/>
              </a:spcBef>
              <a:buFontTx/>
              <a:buAutoNum type="arabicPeriod"/>
            </a:pPr>
            <a:r>
              <a:rPr lang="en-US" dirty="0" smtClean="0"/>
              <a:t>Server space</a:t>
            </a:r>
          </a:p>
          <a:p>
            <a:pPr eaLnBrk="1" hangingPunct="1">
              <a:spcBef>
                <a:spcPct val="0"/>
              </a:spcBef>
              <a:buFontTx/>
              <a:buAutoNum type="arabicPeriod"/>
            </a:pPr>
            <a:r>
              <a:rPr lang="en-US" dirty="0" smtClean="0"/>
              <a:t>IT personnel</a:t>
            </a:r>
          </a:p>
          <a:p>
            <a:pPr eaLnBrk="1" hangingPunct="1">
              <a:spcBef>
                <a:spcPct val="0"/>
              </a:spcBef>
              <a:buFontTx/>
              <a:buAutoNum type="arabicPeriod"/>
            </a:pPr>
            <a:r>
              <a:rPr lang="en-US" dirty="0" smtClean="0"/>
              <a:t>24/7, secure Internet connectivity</a:t>
            </a:r>
          </a:p>
          <a:p>
            <a:pPr eaLnBrk="1" hangingPunct="1">
              <a:spcBef>
                <a:spcPct val="0"/>
              </a:spcBef>
              <a:buFontTx/>
              <a:buAutoNum type="arabicPeriod"/>
            </a:pPr>
            <a:r>
              <a:rPr lang="en-US" dirty="0" smtClean="0"/>
              <a:t>Available and capable faculty and students in the area of web design  </a:t>
            </a:r>
          </a:p>
        </p:txBody>
      </p:sp>
      <p:sp>
        <p:nvSpPr>
          <p:cNvPr id="62468" name="Slide Number Placeholder 3"/>
          <p:cNvSpPr>
            <a:spLocks noGrp="1"/>
          </p:cNvSpPr>
          <p:nvPr>
            <p:ph type="sldNum" sz="quarter" idx="5"/>
          </p:nvPr>
        </p:nvSpPr>
        <p:spPr bwMode="auto">
          <a:noFill/>
          <a:ln>
            <a:miter lim="800000"/>
            <a:headEnd/>
            <a:tailEnd/>
          </a:ln>
        </p:spPr>
        <p:txBody>
          <a:bodyPr/>
          <a:lstStyle/>
          <a:p>
            <a:fld id="{DCED3AD5-4A21-49DB-86EC-3D5DFF55103D}"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Source: http://www.pewinternet.org/~/media//Files/Reports/2010/PIP-Neighbors-Online.pdf</a:t>
            </a:r>
          </a:p>
          <a:p>
            <a:pPr eaLnBrk="1" hangingPunct="1">
              <a:spcBef>
                <a:spcPct val="0"/>
              </a:spcBef>
            </a:pPr>
            <a:endParaRPr lang="en-US" dirty="0" smtClean="0"/>
          </a:p>
          <a:p>
            <a:pPr>
              <a:lnSpc>
                <a:spcPct val="120000"/>
              </a:lnSpc>
              <a:spcBef>
                <a:spcPts val="1200"/>
              </a:spcBef>
              <a:defRPr/>
            </a:pPr>
            <a:r>
              <a:rPr lang="en-US" sz="1200" dirty="0" smtClean="0"/>
              <a:t>Review the statistics below</a:t>
            </a:r>
            <a:r>
              <a:rPr lang="en-US" sz="1200" baseline="0" dirty="0" smtClean="0"/>
              <a:t> that correspond to the bar graph. </a:t>
            </a:r>
          </a:p>
          <a:p>
            <a:pPr>
              <a:lnSpc>
                <a:spcPct val="120000"/>
              </a:lnSpc>
              <a:spcBef>
                <a:spcPts val="1200"/>
              </a:spcBef>
              <a:defRPr/>
            </a:pPr>
            <a:endParaRPr lang="en-US" sz="1200" dirty="0" smtClean="0"/>
          </a:p>
          <a:p>
            <a:pPr>
              <a:lnSpc>
                <a:spcPct val="120000"/>
              </a:lnSpc>
              <a:spcBef>
                <a:spcPts val="1200"/>
              </a:spcBef>
              <a:defRPr/>
            </a:pPr>
            <a:r>
              <a:rPr lang="en-US" sz="1200" dirty="0" smtClean="0"/>
              <a:t>22</a:t>
            </a:r>
            <a:r>
              <a:rPr lang="en-US" sz="1200" dirty="0" smtClean="0"/>
              <a:t>% of all adults (28% of internet users) signed up to receive alerts about local issues via </a:t>
            </a:r>
            <a:r>
              <a:rPr lang="en-US" sz="1200" b="1" dirty="0" smtClean="0"/>
              <a:t>email or text messaging</a:t>
            </a:r>
            <a:endParaRPr lang="en-US" sz="1200" dirty="0" smtClean="0"/>
          </a:p>
          <a:p>
            <a:pPr>
              <a:lnSpc>
                <a:spcPct val="120000"/>
              </a:lnSpc>
              <a:spcBef>
                <a:spcPts val="1200"/>
              </a:spcBef>
              <a:defRPr/>
            </a:pPr>
            <a:r>
              <a:rPr lang="en-US" sz="1200" dirty="0" smtClean="0"/>
              <a:t>11% read a </a:t>
            </a:r>
            <a:r>
              <a:rPr lang="en-US" sz="1200" b="1" dirty="0" smtClean="0"/>
              <a:t>blog</a:t>
            </a:r>
            <a:r>
              <a:rPr lang="en-US" sz="1200" dirty="0" smtClean="0"/>
              <a:t> dealing with community issues</a:t>
            </a:r>
          </a:p>
          <a:p>
            <a:pPr>
              <a:lnSpc>
                <a:spcPct val="120000"/>
              </a:lnSpc>
              <a:spcBef>
                <a:spcPts val="1200"/>
              </a:spcBef>
              <a:defRPr/>
            </a:pPr>
            <a:r>
              <a:rPr lang="en-US" sz="1200" dirty="0" smtClean="0"/>
              <a:t>9% exchanged </a:t>
            </a:r>
            <a:r>
              <a:rPr lang="en-US" sz="1200" b="1" dirty="0" smtClean="0"/>
              <a:t>emails</a:t>
            </a:r>
            <a:r>
              <a:rPr lang="en-US" sz="1200" dirty="0" smtClean="0"/>
              <a:t> with neighbors about community issues</a:t>
            </a:r>
          </a:p>
          <a:p>
            <a:pPr>
              <a:lnSpc>
                <a:spcPct val="120000"/>
              </a:lnSpc>
              <a:spcBef>
                <a:spcPts val="1200"/>
              </a:spcBef>
              <a:defRPr/>
            </a:pPr>
            <a:r>
              <a:rPr lang="en-US" sz="1200" dirty="0" smtClean="0"/>
              <a:t>5% belong to a community email </a:t>
            </a:r>
            <a:r>
              <a:rPr lang="en-US" sz="1200" b="1" dirty="0" smtClean="0"/>
              <a:t>listserv</a:t>
            </a:r>
            <a:endParaRPr lang="en-US" sz="1200" dirty="0" smtClean="0"/>
          </a:p>
          <a:p>
            <a:pPr>
              <a:lnSpc>
                <a:spcPct val="120000"/>
              </a:lnSpc>
              <a:spcBef>
                <a:spcPts val="1200"/>
              </a:spcBef>
              <a:defRPr/>
            </a:pPr>
            <a:r>
              <a:rPr lang="en-US" sz="1200" dirty="0" smtClean="0"/>
              <a:t>4% communicated with neighbors by </a:t>
            </a:r>
            <a:r>
              <a:rPr lang="en-US" sz="1200" b="1" dirty="0" smtClean="0"/>
              <a:t>text messaging</a:t>
            </a:r>
            <a:endParaRPr lang="en-US" sz="1200" dirty="0" smtClean="0"/>
          </a:p>
          <a:p>
            <a:pPr>
              <a:lnSpc>
                <a:spcPct val="120000"/>
              </a:lnSpc>
              <a:spcBef>
                <a:spcPts val="1200"/>
              </a:spcBef>
              <a:defRPr/>
            </a:pPr>
            <a:r>
              <a:rPr lang="en-US" sz="1200" dirty="0" smtClean="0"/>
              <a:t>4% joined a </a:t>
            </a:r>
            <a:r>
              <a:rPr lang="en-US" sz="1200" b="1" dirty="0" smtClean="0"/>
              <a:t>social network site </a:t>
            </a:r>
            <a:r>
              <a:rPr lang="en-US" sz="1200" dirty="0" smtClean="0"/>
              <a:t>group connected to community issues</a:t>
            </a:r>
          </a:p>
          <a:p>
            <a:pPr>
              <a:lnSpc>
                <a:spcPct val="120000"/>
              </a:lnSpc>
              <a:spcBef>
                <a:spcPts val="1200"/>
              </a:spcBef>
              <a:defRPr/>
            </a:pPr>
            <a:r>
              <a:rPr lang="en-US" sz="1200" dirty="0" smtClean="0"/>
              <a:t>21% discussed community issues over the </a:t>
            </a:r>
            <a:r>
              <a:rPr lang="en-US" sz="1200" b="1" dirty="0" smtClean="0"/>
              <a:t>telephone</a:t>
            </a:r>
          </a:p>
          <a:p>
            <a:pPr>
              <a:lnSpc>
                <a:spcPct val="120000"/>
              </a:lnSpc>
              <a:spcBef>
                <a:spcPts val="1200"/>
              </a:spcBef>
              <a:buFont typeface="Wingdings 2" pitchFamily="-84" charset="2"/>
              <a:buNone/>
              <a:defRPr/>
            </a:pPr>
            <a:endParaRPr lang="en-US" sz="1200" dirty="0" smtClean="0">
              <a:solidFill>
                <a:schemeClr val="accent2"/>
              </a:solidFill>
            </a:endParaRPr>
          </a:p>
          <a:p>
            <a:pPr>
              <a:lnSpc>
                <a:spcPct val="120000"/>
              </a:lnSpc>
              <a:spcBef>
                <a:spcPts val="1200"/>
              </a:spcBef>
              <a:buFont typeface="Wingdings 2" pitchFamily="-84" charset="2"/>
              <a:buNone/>
              <a:defRPr/>
            </a:pPr>
            <a:r>
              <a:rPr lang="en-US" sz="1200" dirty="0" smtClean="0">
                <a:solidFill>
                  <a:schemeClr val="accent2"/>
                </a:solidFill>
              </a:rPr>
              <a:t>In contrast, 46% of Americans talked </a:t>
            </a:r>
            <a:r>
              <a:rPr lang="en-US" sz="1200" b="1" dirty="0" smtClean="0">
                <a:solidFill>
                  <a:schemeClr val="accent2"/>
                </a:solidFill>
              </a:rPr>
              <a:t>face-to-face </a:t>
            </a:r>
            <a:r>
              <a:rPr lang="en-US" sz="1200" dirty="0" smtClean="0">
                <a:solidFill>
                  <a:schemeClr val="accent2"/>
                </a:solidFill>
              </a:rPr>
              <a:t>with neighbors about community issues</a:t>
            </a:r>
          </a:p>
          <a:p>
            <a:pPr eaLnBrk="1" hangingPunct="1">
              <a:spcBef>
                <a:spcPct val="0"/>
              </a:spcBef>
            </a:pPr>
            <a:endParaRPr lang="en-US" dirty="0" smtClean="0"/>
          </a:p>
          <a:p>
            <a:pPr eaLnBrk="1" hangingPunct="1">
              <a:spcBef>
                <a:spcPct val="0"/>
              </a:spcBef>
            </a:pPr>
            <a:r>
              <a:rPr lang="en-US" dirty="0" smtClean="0"/>
              <a:t>How engaged is your community, or parts of your community, online? These data represent the findings of a national study. Notice that 67% of Americans rely primarily on conventional methods of engaging in their community. How does your community engage? What electronic methods are available to your community now? </a:t>
            </a:r>
          </a:p>
        </p:txBody>
      </p:sp>
      <p:sp>
        <p:nvSpPr>
          <p:cNvPr id="63492" name="Slide Number Placeholder 3"/>
          <p:cNvSpPr>
            <a:spLocks noGrp="1"/>
          </p:cNvSpPr>
          <p:nvPr>
            <p:ph type="sldNum" sz="quarter" idx="5"/>
          </p:nvPr>
        </p:nvSpPr>
        <p:spPr bwMode="auto">
          <a:noFill/>
          <a:ln>
            <a:miter lim="800000"/>
            <a:headEnd/>
            <a:tailEnd/>
          </a:ln>
        </p:spPr>
        <p:txBody>
          <a:bodyPr/>
          <a:lstStyle/>
          <a:p>
            <a:fld id="{7F7395C3-A88F-4CA5-87EB-F70075EB7038}"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charset="0"/>
              <a:buNone/>
            </a:pPr>
            <a:r>
              <a:rPr lang="en-US" dirty="0" smtClean="0"/>
              <a:t>Now that we have examined some national trends and started a discussion what is available in our community…</a:t>
            </a:r>
          </a:p>
          <a:p>
            <a:pPr>
              <a:buFont typeface="Wingdings 2" pitchFamily="-84" charset="2"/>
              <a:buNone/>
            </a:pPr>
            <a:r>
              <a:rPr lang="en-US" dirty="0" smtClean="0"/>
              <a:t>…what is next?</a:t>
            </a:r>
          </a:p>
          <a:p>
            <a:pPr>
              <a:buFont typeface="Wingdings 2" pitchFamily="-84" charset="2"/>
              <a:buNone/>
            </a:pPr>
            <a:r>
              <a:rPr lang="en-US" dirty="0" smtClean="0"/>
              <a:t>First, let’s go through one example…</a:t>
            </a:r>
          </a:p>
          <a:p>
            <a:pPr eaLnBrk="1" hangingPunct="1">
              <a:spcBef>
                <a:spcPct val="0"/>
              </a:spcBef>
            </a:pPr>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a:lstStyle/>
          <a:p>
            <a:fld id="{6D39F694-CA6E-4821-B517-1618477E1F3C}"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spcBef>
                <a:spcPct val="0"/>
              </a:spcBef>
            </a:pPr>
            <a:r>
              <a:rPr lang="en-US" dirty="0" smtClean="0"/>
              <a:t>Let’s take a look at the situation in Tennessee.</a:t>
            </a:r>
          </a:p>
          <a:p>
            <a:pPr eaLnBrk="1" hangingPunct="1">
              <a:spcBef>
                <a:spcPct val="0"/>
              </a:spcBef>
            </a:pPr>
            <a:endParaRPr lang="en-US" dirty="0" smtClean="0"/>
          </a:p>
          <a:p>
            <a:pPr>
              <a:buFont typeface="Arial" charset="0"/>
              <a:buNone/>
              <a:defRPr/>
            </a:pPr>
            <a:r>
              <a:rPr lang="en-US" sz="2600" dirty="0" smtClean="0"/>
              <a:t>A recent study in the state of Tennessee provides an interesting (and rare) look at status of community websites.</a:t>
            </a:r>
          </a:p>
          <a:p>
            <a:pPr lvl="1">
              <a:defRPr/>
            </a:pPr>
            <a:r>
              <a:rPr lang="en-US" sz="2000" dirty="0" smtClean="0"/>
              <a:t>32 of the 95 counties did not have a website (mid 2008)</a:t>
            </a:r>
          </a:p>
          <a:p>
            <a:pPr lvl="1">
              <a:defRPr/>
            </a:pPr>
            <a:endParaRPr lang="en-US" sz="800" dirty="0" smtClean="0"/>
          </a:p>
          <a:p>
            <a:pPr lvl="1">
              <a:defRPr/>
            </a:pPr>
            <a:r>
              <a:rPr lang="en-US" sz="2000" dirty="0" smtClean="0"/>
              <a:t>Half of the thirty-two had populations under 25,000.</a:t>
            </a:r>
          </a:p>
          <a:p>
            <a:pPr lvl="1">
              <a:defRPr/>
            </a:pPr>
            <a:endParaRPr lang="en-US" sz="800" dirty="0" smtClean="0"/>
          </a:p>
          <a:p>
            <a:pPr lvl="1">
              <a:defRPr/>
            </a:pPr>
            <a:r>
              <a:rPr lang="en-US" sz="2000" dirty="0" smtClean="0"/>
              <a:t>Counties with populations under 50,000 had significantly lower website quality scores than those with higher populations</a:t>
            </a:r>
            <a:br>
              <a:rPr lang="en-US" sz="2000" dirty="0" smtClean="0"/>
            </a:br>
            <a:endParaRPr lang="en-US" sz="2000" dirty="0" smtClean="0"/>
          </a:p>
          <a:p>
            <a:pPr lvl="1">
              <a:buFont typeface="Courier New" pitchFamily="49" charset="0"/>
              <a:buNone/>
              <a:defRPr/>
            </a:pPr>
            <a:r>
              <a:rPr lang="en-US" sz="2600" dirty="0" smtClean="0"/>
              <a:t>These results suggest that rural counties struggle with both the technical knowledge and time / manpower requirements to create and maintain a fully functional site.</a:t>
            </a:r>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CC9742E-2F8C-4350-8042-872758027A8D}"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Welcome to Hancock County, TN! Let’s take a look at their basic statistics and front page of their web site. </a:t>
            </a:r>
          </a:p>
          <a:p>
            <a:pPr eaLnBrk="1" hangingPunct="1">
              <a:spcBef>
                <a:spcPct val="0"/>
              </a:spcBef>
            </a:pPr>
            <a:endParaRPr lang="en-US" smtClean="0"/>
          </a:p>
          <a:p>
            <a:pPr eaLnBrk="1" hangingPunct="1">
              <a:spcBef>
                <a:spcPct val="0"/>
              </a:spcBef>
            </a:pPr>
            <a:r>
              <a:rPr lang="en-US" smtClean="0"/>
              <a:t>Obviously, Hancock County is very rural and there are many people that could use a helping hand. What do you think of their web site?</a:t>
            </a:r>
          </a:p>
          <a:p>
            <a:pPr eaLnBrk="1" hangingPunct="1">
              <a:spcBef>
                <a:spcPct val="0"/>
              </a:spcBef>
            </a:pPr>
            <a:endParaRPr lang="en-US" smtClean="0"/>
          </a:p>
          <a:p>
            <a:pPr eaLnBrk="1" hangingPunct="1">
              <a:spcBef>
                <a:spcPct val="0"/>
              </a:spcBef>
            </a:pPr>
            <a:r>
              <a:rPr lang="en-US" smtClean="0"/>
              <a:t>With very few resources, Hancock County developed their site with help from a local person who pursued web design as a hobby. The county’s Joint Economic and Community Development Board commissioned this person to create and maintain the web site. The designer obtained content from the Board but retained ownership of the site and served as the gatekeeper for updates. The site development process was not coordinated nor deliberate. The process only involved a few Board members. After the site launched, there was very little done to promote the site and no effort to acquire feedback from end users.   </a:t>
            </a:r>
          </a:p>
        </p:txBody>
      </p:sp>
      <p:sp>
        <p:nvSpPr>
          <p:cNvPr id="66564" name="Slide Number Placeholder 3"/>
          <p:cNvSpPr>
            <a:spLocks noGrp="1"/>
          </p:cNvSpPr>
          <p:nvPr>
            <p:ph type="sldNum" sz="quarter" idx="5"/>
          </p:nvPr>
        </p:nvSpPr>
        <p:spPr bwMode="auto">
          <a:noFill/>
          <a:ln>
            <a:miter lim="800000"/>
            <a:headEnd/>
            <a:tailEnd/>
          </a:ln>
        </p:spPr>
        <p:txBody>
          <a:bodyPr/>
          <a:lstStyle/>
          <a:p>
            <a:fld id="{D8435050-A51B-426B-9991-9658AFCEA660}"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After several years, the local Extension office and other community members decided that the site needed some TLC. Actually, they decided that the whole site needed to be redone. They chose to emphasize economic development and civic engagement.</a:t>
            </a:r>
          </a:p>
          <a:p>
            <a:pPr eaLnBrk="1" hangingPunct="1">
              <a:spcBef>
                <a:spcPct val="0"/>
              </a:spcBef>
            </a:pPr>
            <a:endParaRPr lang="en-US" smtClean="0"/>
          </a:p>
          <a:p>
            <a:pPr eaLnBrk="1" hangingPunct="1">
              <a:spcBef>
                <a:spcPct val="0"/>
              </a:spcBef>
            </a:pPr>
            <a:r>
              <a:rPr lang="en-US" smtClean="0"/>
              <a:t>Armed with a few thousand dollars, a core group of dedicated volunteers, assistance from faculty at the University of Tennessee and faculty and two graduating seniors from Pellissippi State Community College’s Communications and Graphics Technology Department the new site is available at: http://www.hancockcountytn.com/ . </a:t>
            </a:r>
          </a:p>
          <a:p>
            <a:pPr eaLnBrk="1" hangingPunct="1">
              <a:spcBef>
                <a:spcPct val="0"/>
              </a:spcBef>
            </a:pPr>
            <a:endParaRPr lang="en-US" smtClean="0"/>
          </a:p>
          <a:p>
            <a:pPr eaLnBrk="1" hangingPunct="1">
              <a:spcBef>
                <a:spcPct val="0"/>
              </a:spcBef>
            </a:pPr>
            <a:r>
              <a:rPr lang="en-US" smtClean="0"/>
              <a:t>To get the job done, they hired someone from the community to put together all of the text (including soliciting text from county/city officials, gathering data, etc.). The students visited the community on several occasions and even went on a photo safari to obtain the necessary images. As the county had no branding pieces in place, a community contest was held to come up with a logo and phrase. The hand-drawn, winning logo design was adapted by the Department of Marketing and Communications in the University of Tennessee’s Institute of Agriculture. </a:t>
            </a:r>
          </a:p>
          <a:p>
            <a:pPr eaLnBrk="1" hangingPunct="1">
              <a:spcBef>
                <a:spcPct val="0"/>
              </a:spcBef>
            </a:pPr>
            <a:endParaRPr lang="en-US" smtClean="0"/>
          </a:p>
          <a:p>
            <a:pPr eaLnBrk="1" hangingPunct="1">
              <a:spcBef>
                <a:spcPct val="0"/>
              </a:spcBef>
            </a:pPr>
            <a:r>
              <a:rPr lang="en-US" smtClean="0"/>
              <a:t>Take a moment to stroll through the site. What do you like about the site? What would you change? What is missing?</a:t>
            </a:r>
          </a:p>
        </p:txBody>
      </p:sp>
      <p:sp>
        <p:nvSpPr>
          <p:cNvPr id="67588" name="Slide Number Placeholder 3"/>
          <p:cNvSpPr>
            <a:spLocks noGrp="1"/>
          </p:cNvSpPr>
          <p:nvPr>
            <p:ph type="sldNum" sz="quarter" idx="5"/>
          </p:nvPr>
        </p:nvSpPr>
        <p:spPr bwMode="auto">
          <a:noFill/>
          <a:ln>
            <a:miter lim="800000"/>
            <a:headEnd/>
            <a:tailEnd/>
          </a:ln>
        </p:spPr>
        <p:txBody>
          <a:bodyPr/>
          <a:lstStyle/>
          <a:p>
            <a:fld id="{79D685CE-5F82-4269-8EDC-EA051140ACEA}"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While not perfect, the site seems to be serving Hancock County well. Since the introduction of the site, several issues persist.</a:t>
            </a:r>
          </a:p>
          <a:p>
            <a:pPr eaLnBrk="1" hangingPunct="1">
              <a:spcBef>
                <a:spcPct val="0"/>
              </a:spcBef>
            </a:pPr>
            <a:endParaRPr lang="en-US" dirty="0" smtClean="0"/>
          </a:p>
          <a:p>
            <a:pPr eaLnBrk="1" hangingPunct="1">
              <a:spcBef>
                <a:spcPct val="0"/>
              </a:spcBef>
            </a:pPr>
            <a:r>
              <a:rPr lang="en-US" dirty="0" smtClean="0"/>
              <a:t>Updating content – with no real successor to the former web designer (and the students graduated), finding a competent and affordable </a:t>
            </a:r>
            <a:r>
              <a:rPr lang="en-US" dirty="0" smtClean="0"/>
              <a:t>person in </a:t>
            </a:r>
            <a:r>
              <a:rPr lang="en-US" dirty="0" smtClean="0"/>
              <a:t>this small, rural county was challenging. </a:t>
            </a:r>
          </a:p>
          <a:p>
            <a:pPr eaLnBrk="1" hangingPunct="1">
              <a:spcBef>
                <a:spcPct val="0"/>
              </a:spcBef>
            </a:pPr>
            <a:endParaRPr lang="en-US" dirty="0" smtClean="0"/>
          </a:p>
          <a:p>
            <a:pPr eaLnBrk="1" hangingPunct="1">
              <a:spcBef>
                <a:spcPct val="0"/>
              </a:spcBef>
            </a:pPr>
            <a:r>
              <a:rPr lang="en-US" dirty="0" smtClean="0"/>
              <a:t>Committee member turnstile – Though dedicated, committee membership evolved over time (officials some times aren’t re-elected, other folks get re-directed, etc.). Engaging new members and maintaining the momentum of the site, long after launch, can be a problem. </a:t>
            </a:r>
          </a:p>
          <a:p>
            <a:pPr eaLnBrk="1" hangingPunct="1">
              <a:spcBef>
                <a:spcPct val="0"/>
              </a:spcBef>
            </a:pPr>
            <a:endParaRPr lang="en-US" dirty="0" smtClean="0"/>
          </a:p>
          <a:p>
            <a:pPr eaLnBrk="1" hangingPunct="1">
              <a:spcBef>
                <a:spcPct val="0"/>
              </a:spcBef>
            </a:pPr>
            <a:r>
              <a:rPr lang="en-US" dirty="0" smtClean="0"/>
              <a:t>Marketing the site – The site was promoted through newspapers, newsletters, other local sites, etc. </a:t>
            </a:r>
            <a:r>
              <a:rPr lang="en-US" dirty="0" smtClean="0"/>
              <a:t>However, </a:t>
            </a:r>
            <a:r>
              <a:rPr lang="en-US" dirty="0" smtClean="0"/>
              <a:t>institutionalizing the site can be challenging (URL on letterhead and business cards, increasing the number of </a:t>
            </a:r>
            <a:r>
              <a:rPr lang="en-US" dirty="0" err="1" smtClean="0"/>
              <a:t>crosslinks</a:t>
            </a:r>
            <a:r>
              <a:rPr lang="en-US" dirty="0" smtClean="0"/>
              <a:t>, etc.).</a:t>
            </a:r>
          </a:p>
          <a:p>
            <a:pPr eaLnBrk="1" hangingPunct="1">
              <a:spcBef>
                <a:spcPct val="0"/>
              </a:spcBef>
            </a:pPr>
            <a:endParaRPr lang="en-US" dirty="0" smtClean="0"/>
          </a:p>
          <a:p>
            <a:pPr eaLnBrk="1" hangingPunct="1">
              <a:spcBef>
                <a:spcPct val="0"/>
              </a:spcBef>
            </a:pPr>
            <a:r>
              <a:rPr lang="en-US" dirty="0" smtClean="0"/>
              <a:t>Community acceptance – Though the committee was relatively inclusive, not enough has been done to ensure that all community members feel ownership of the site.</a:t>
            </a:r>
          </a:p>
          <a:p>
            <a:pPr eaLnBrk="1" hangingPunct="1">
              <a:spcBef>
                <a:spcPct val="0"/>
              </a:spcBef>
            </a:pPr>
            <a:endParaRPr lang="en-US" dirty="0" smtClean="0"/>
          </a:p>
          <a:p>
            <a:pPr eaLnBrk="1" hangingPunct="1">
              <a:spcBef>
                <a:spcPct val="0"/>
              </a:spcBef>
            </a:pPr>
            <a:r>
              <a:rPr lang="en-US" dirty="0" smtClean="0"/>
              <a:t>Responsiveness to inquiries – An email was provided in case people has questions or concerns. Depending on the nature of your site, it can be difficult to identify </a:t>
            </a:r>
            <a:r>
              <a:rPr lang="en-US" dirty="0" smtClean="0"/>
              <a:t>one </a:t>
            </a:r>
            <a:r>
              <a:rPr lang="en-US" dirty="0" smtClean="0"/>
              <a:t>individual to serve as the “clearinghouse” of </a:t>
            </a:r>
            <a:r>
              <a:rPr lang="en-US" dirty="0" smtClean="0"/>
              <a:t>questions </a:t>
            </a:r>
            <a:r>
              <a:rPr lang="en-US" dirty="0" smtClean="0"/>
              <a:t>so they are answered appropriately and in a timely manner.</a:t>
            </a:r>
          </a:p>
          <a:p>
            <a:pPr eaLnBrk="1" hangingPunct="1">
              <a:spcBef>
                <a:spcPct val="0"/>
              </a:spcBef>
            </a:pPr>
            <a:endParaRPr lang="en-US" dirty="0" smtClean="0"/>
          </a:p>
          <a:p>
            <a:pPr eaLnBrk="1" hangingPunct="1">
              <a:spcBef>
                <a:spcPct val="0"/>
              </a:spcBef>
            </a:pPr>
            <a:r>
              <a:rPr lang="en-US" dirty="0" smtClean="0"/>
              <a:t>Quantifying impact, implementing changes – Using Google Analytics or another tool that will allow to “see” how the site is being used requires a bit of handholding and guidance at first. The importance of gathering this information and employing it to guide changes cannot be underemphasized.</a:t>
            </a:r>
          </a:p>
          <a:p>
            <a:pPr eaLnBrk="1" hangingPunct="1">
              <a:spcBef>
                <a:spcPct val="0"/>
              </a:spcBef>
            </a:pPr>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a:lstStyle/>
          <a:p>
            <a:fld id="{4394AB7C-7958-4C5C-A80D-ECF698C9334E}"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With any </a:t>
            </a:r>
            <a:r>
              <a:rPr lang="en-US" dirty="0" smtClean="0"/>
              <a:t>site, </a:t>
            </a:r>
            <a:r>
              <a:rPr lang="en-US" dirty="0" smtClean="0"/>
              <a:t>you need to consider the following:</a:t>
            </a:r>
          </a:p>
          <a:p>
            <a:pPr eaLnBrk="1" hangingPunct="1">
              <a:spcBef>
                <a:spcPct val="0"/>
              </a:spcBef>
            </a:pPr>
            <a:endParaRPr lang="en-US" dirty="0" smtClean="0"/>
          </a:p>
          <a:p>
            <a:pPr eaLnBrk="1" hangingPunct="1">
              <a:spcBef>
                <a:spcPct val="0"/>
              </a:spcBef>
              <a:buFontTx/>
              <a:buAutoNum type="arabicPeriod"/>
            </a:pPr>
            <a:r>
              <a:rPr lang="en-US" dirty="0" smtClean="0"/>
              <a:t>How much money and what resources do we have? Over what </a:t>
            </a:r>
            <a:r>
              <a:rPr lang="en-US" dirty="0" err="1" smtClean="0"/>
              <a:t>timespan</a:t>
            </a:r>
            <a:r>
              <a:rPr lang="en-US" dirty="0" smtClean="0"/>
              <a:t>?</a:t>
            </a:r>
          </a:p>
          <a:p>
            <a:pPr eaLnBrk="1" hangingPunct="1">
              <a:spcBef>
                <a:spcPct val="0"/>
              </a:spcBef>
              <a:buFontTx/>
              <a:buAutoNum type="arabicPeriod"/>
            </a:pPr>
            <a:r>
              <a:rPr lang="en-US" dirty="0" smtClean="0"/>
              <a:t>What technical capacity to do we have, how much will it cost and what else do we need?</a:t>
            </a:r>
          </a:p>
          <a:p>
            <a:pPr eaLnBrk="1" hangingPunct="1">
              <a:spcBef>
                <a:spcPct val="0"/>
              </a:spcBef>
              <a:buFontTx/>
              <a:buAutoNum type="arabicPeriod"/>
            </a:pPr>
            <a:r>
              <a:rPr lang="en-US" dirty="0" smtClean="0"/>
              <a:t>What other sites and resources are out there already? Is what we are proposing actually redundant or does it complement current offerings? BE HONEST!</a:t>
            </a:r>
          </a:p>
          <a:p>
            <a:pPr eaLnBrk="1" hangingPunct="1">
              <a:spcBef>
                <a:spcPct val="0"/>
              </a:spcBef>
              <a:buFontTx/>
              <a:buAutoNum type="arabicPeriod"/>
            </a:pPr>
            <a:r>
              <a:rPr lang="en-US" dirty="0" smtClean="0"/>
              <a:t>Who will “own the site”? Too many sites (URL’s, files, etc.) are “owned” by the designers and not the content providers. Your community, your site.</a:t>
            </a:r>
          </a:p>
          <a:p>
            <a:pPr eaLnBrk="1" hangingPunct="1">
              <a:spcBef>
                <a:spcPct val="0"/>
              </a:spcBef>
              <a:buFontTx/>
              <a:buAutoNum type="arabicPeriod"/>
            </a:pPr>
            <a:r>
              <a:rPr lang="en-US" dirty="0" smtClean="0"/>
              <a:t>What are our short (under a year), medium (1-2 years) and long term (3+ years) goals, objectives and action steps?</a:t>
            </a:r>
          </a:p>
        </p:txBody>
      </p:sp>
      <p:sp>
        <p:nvSpPr>
          <p:cNvPr id="69636" name="Slide Number Placeholder 3"/>
          <p:cNvSpPr>
            <a:spLocks noGrp="1"/>
          </p:cNvSpPr>
          <p:nvPr>
            <p:ph type="sldNum" sz="quarter" idx="5"/>
          </p:nvPr>
        </p:nvSpPr>
        <p:spPr bwMode="auto">
          <a:noFill/>
          <a:ln>
            <a:miter lim="800000"/>
            <a:headEnd/>
            <a:tailEnd/>
          </a:ln>
        </p:spPr>
        <p:txBody>
          <a:bodyPr/>
          <a:lstStyle/>
          <a:p>
            <a:fld id="{9EB490D6-B3F4-419E-8F87-0F1717424664}"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dirty="0" smtClean="0"/>
              <a:t>Go over the lesson objectives and the goals for this specific workshop. </a:t>
            </a:r>
          </a:p>
        </p:txBody>
      </p:sp>
      <p:sp>
        <p:nvSpPr>
          <p:cNvPr id="45060" name="Slide Number Placeholder 3"/>
          <p:cNvSpPr>
            <a:spLocks noGrp="1"/>
          </p:cNvSpPr>
          <p:nvPr>
            <p:ph type="sldNum" sz="quarter" idx="5"/>
          </p:nvPr>
        </p:nvSpPr>
        <p:spPr bwMode="auto">
          <a:noFill/>
          <a:ln>
            <a:miter lim="800000"/>
            <a:headEnd/>
            <a:tailEnd/>
          </a:ln>
        </p:spPr>
        <p:txBody>
          <a:bodyPr/>
          <a:lstStyle/>
          <a:p>
            <a:fld id="{EE0BBCF3-30DA-45E9-8DE5-0158E231076F}"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These questions should be discussed, briefly, by the audience…</a:t>
            </a:r>
          </a:p>
          <a:p>
            <a:pPr eaLnBrk="1" hangingPunct="1">
              <a:spcBef>
                <a:spcPct val="0"/>
              </a:spcBef>
            </a:pPr>
            <a:endParaRPr lang="en-US" dirty="0" smtClean="0"/>
          </a:p>
          <a:p>
            <a:pPr eaLnBrk="1" hangingPunct="1">
              <a:spcBef>
                <a:spcPct val="0"/>
              </a:spcBef>
            </a:pPr>
            <a:r>
              <a:rPr lang="en-US" dirty="0" smtClean="0"/>
              <a:t>We will really dive into this in the next workshop!</a:t>
            </a:r>
          </a:p>
        </p:txBody>
      </p:sp>
      <p:sp>
        <p:nvSpPr>
          <p:cNvPr id="70660" name="Slide Number Placeholder 3"/>
          <p:cNvSpPr>
            <a:spLocks noGrp="1"/>
          </p:cNvSpPr>
          <p:nvPr>
            <p:ph type="sldNum" sz="quarter" idx="5"/>
          </p:nvPr>
        </p:nvSpPr>
        <p:spPr bwMode="auto">
          <a:noFill/>
          <a:ln>
            <a:miter lim="800000"/>
            <a:headEnd/>
            <a:tailEnd/>
          </a:ln>
        </p:spPr>
        <p:txBody>
          <a:bodyPr/>
          <a:lstStyle/>
          <a:p>
            <a:fld id="{85B03E58-628F-4294-8B12-C965D97AE284}"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Module 1 centers around the process of developing your site including a site map and content. Developing the site map is the goal of Workshop B. Workshop C then focuses on the </a:t>
            </a:r>
            <a:r>
              <a:rPr lang="en-US" dirty="0" smtClean="0"/>
              <a:t>website’s </a:t>
            </a:r>
            <a:r>
              <a:rPr lang="en-US" dirty="0" smtClean="0"/>
              <a:t>components.</a:t>
            </a:r>
          </a:p>
        </p:txBody>
      </p:sp>
      <p:sp>
        <p:nvSpPr>
          <p:cNvPr id="71684" name="Slide Number Placeholder 3"/>
          <p:cNvSpPr>
            <a:spLocks noGrp="1"/>
          </p:cNvSpPr>
          <p:nvPr>
            <p:ph type="sldNum" sz="quarter" idx="5"/>
          </p:nvPr>
        </p:nvSpPr>
        <p:spPr bwMode="auto">
          <a:noFill/>
          <a:ln>
            <a:miter lim="800000"/>
            <a:headEnd/>
            <a:tailEnd/>
          </a:ln>
        </p:spPr>
        <p:txBody>
          <a:bodyPr/>
          <a:lstStyle/>
          <a:p>
            <a:fld id="{B356E779-59A7-4756-913B-06B50D17DE13}"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Remember out earlier discussion about this Venn Diagram. Have short discussion with the group and go around the room:</a:t>
            </a:r>
          </a:p>
          <a:p>
            <a:pPr eaLnBrk="1" hangingPunct="1">
              <a:spcBef>
                <a:spcPct val="0"/>
              </a:spcBef>
            </a:pPr>
            <a:endParaRPr lang="en-US" dirty="0" smtClean="0"/>
          </a:p>
          <a:p>
            <a:pPr eaLnBrk="1" hangingPunct="1">
              <a:spcBef>
                <a:spcPct val="0"/>
              </a:spcBef>
            </a:pPr>
            <a:r>
              <a:rPr lang="en-US" dirty="0" smtClean="0"/>
              <a:t>“Right now, if you had one dart and could throw it at this chart, where would you personally like to see the dart land? Why?” </a:t>
            </a:r>
          </a:p>
        </p:txBody>
      </p:sp>
      <p:sp>
        <p:nvSpPr>
          <p:cNvPr id="72708" name="Slide Number Placeholder 3"/>
          <p:cNvSpPr>
            <a:spLocks noGrp="1"/>
          </p:cNvSpPr>
          <p:nvPr>
            <p:ph type="sldNum" sz="quarter" idx="5"/>
          </p:nvPr>
        </p:nvSpPr>
        <p:spPr bwMode="auto">
          <a:noFill/>
          <a:ln>
            <a:miter lim="800000"/>
            <a:headEnd/>
            <a:tailEnd/>
          </a:ln>
        </p:spPr>
        <p:txBody>
          <a:bodyPr/>
          <a:lstStyle/>
          <a:p>
            <a:fld id="{843D9E4A-69BD-436F-8054-1949822080F0}"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Module Two has a combination of presentation and video based content. The overarching goal of Module 2 is to provide you with the technical knowhow to create your site, either by yourself or through hiring an outside designer.</a:t>
            </a:r>
          </a:p>
        </p:txBody>
      </p:sp>
      <p:sp>
        <p:nvSpPr>
          <p:cNvPr id="73732" name="Slide Number Placeholder 3"/>
          <p:cNvSpPr>
            <a:spLocks noGrp="1"/>
          </p:cNvSpPr>
          <p:nvPr>
            <p:ph type="sldNum" sz="quarter" idx="5"/>
          </p:nvPr>
        </p:nvSpPr>
        <p:spPr bwMode="auto">
          <a:noFill/>
          <a:ln>
            <a:miter lim="800000"/>
            <a:headEnd/>
            <a:tailEnd/>
          </a:ln>
        </p:spPr>
        <p:txBody>
          <a:bodyPr/>
          <a:lstStyle/>
          <a:p>
            <a:fld id="{6DDE4BEE-A066-42D0-A5A2-F08EB84F76F3}"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Discuss</a:t>
            </a:r>
            <a:r>
              <a:rPr lang="en-US" baseline="0" dirty="0" smtClean="0"/>
              <a:t> with the participants the process they will undergo over the upcoming weeks/months. Be sure they understand the time commitment and again reiterate that the reward will be worth the efforts! </a:t>
            </a:r>
            <a:endParaRPr lang="en-US" dirty="0" smtClean="0"/>
          </a:p>
        </p:txBody>
      </p:sp>
      <p:sp>
        <p:nvSpPr>
          <p:cNvPr id="74756" name="Slide Number Placeholder 3"/>
          <p:cNvSpPr>
            <a:spLocks noGrp="1"/>
          </p:cNvSpPr>
          <p:nvPr>
            <p:ph type="sldNum" sz="quarter" idx="5"/>
          </p:nvPr>
        </p:nvSpPr>
        <p:spPr bwMode="auto">
          <a:noFill/>
          <a:ln>
            <a:miter lim="800000"/>
            <a:headEnd/>
            <a:tailEnd/>
          </a:ln>
        </p:spPr>
        <p:txBody>
          <a:bodyPr/>
          <a:lstStyle/>
          <a:p>
            <a:fld id="{505CEB4D-688C-47F2-8ED2-D23EBEB9F2A7}"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dirty="0" smtClean="0">
                <a:solidFill>
                  <a:srgbClr val="FF0000"/>
                </a:solidFill>
              </a:rPr>
              <a:t>Developing a community-oriented website is not the job of one. Having said that, it is not the job of many, either. There can be “too many cooks in the kitchen”. Using a committee structure that includes between 6-10 people allows for representation on behalf of different sectors/groups, enables sub-committees and is the first step towards buy-in from the intended audience (aka constituents, end users, customers, etc.) as they should be represented.</a:t>
            </a:r>
          </a:p>
          <a:p>
            <a:pPr eaLnBrk="1" hangingPunct="1">
              <a:lnSpc>
                <a:spcPct val="90000"/>
              </a:lnSpc>
              <a:spcBef>
                <a:spcPct val="0"/>
              </a:spcBef>
            </a:pPr>
            <a:endParaRPr lang="en-US" dirty="0" smtClean="0">
              <a:solidFill>
                <a:srgbClr val="FF0000"/>
              </a:solidFill>
            </a:endParaRPr>
          </a:p>
          <a:p>
            <a:pPr eaLnBrk="1" hangingPunct="1">
              <a:lnSpc>
                <a:spcPct val="90000"/>
              </a:lnSpc>
              <a:spcBef>
                <a:spcPct val="0"/>
              </a:spcBef>
            </a:pPr>
            <a:r>
              <a:rPr lang="en-US" dirty="0" smtClean="0">
                <a:solidFill>
                  <a:srgbClr val="FF0000"/>
                </a:solidFill>
              </a:rPr>
              <a:t>The appropriate cross-section will differ for every community and within the </a:t>
            </a:r>
            <a:r>
              <a:rPr lang="en-US" dirty="0" smtClean="0">
                <a:solidFill>
                  <a:srgbClr val="FF0000"/>
                </a:solidFill>
              </a:rPr>
              <a:t>community, </a:t>
            </a:r>
            <a:r>
              <a:rPr lang="en-US" dirty="0" smtClean="0">
                <a:solidFill>
                  <a:srgbClr val="FF0000"/>
                </a:solidFill>
              </a:rPr>
              <a:t>depending on the goals and objectives of the site. A successful committee will be diverse, dedicated and deliberative. Why? A diverse group that represents a wide range of relevant interests will help the committee address potential concerns. Since this process can take several months or more, the committee members must be dedicated to seeing the project through. As with any project, maintaining momentum can be a challenge. Lastly, the group should be willing and able to discuss ideas openly and thoughtfully. This deliberative group should seek to build consensus throughout the entire process.  </a:t>
            </a:r>
          </a:p>
          <a:p>
            <a:pPr eaLnBrk="1" hangingPunct="1">
              <a:lnSpc>
                <a:spcPct val="90000"/>
              </a:lnSpc>
              <a:spcBef>
                <a:spcPct val="0"/>
              </a:spcBef>
            </a:pPr>
            <a:endParaRPr lang="en-US" dirty="0" smtClean="0">
              <a:solidFill>
                <a:srgbClr val="FF0000"/>
              </a:solidFill>
            </a:endParaRPr>
          </a:p>
          <a:p>
            <a:pPr eaLnBrk="1" hangingPunct="1">
              <a:lnSpc>
                <a:spcPct val="90000"/>
              </a:lnSpc>
              <a:spcBef>
                <a:spcPct val="0"/>
              </a:spcBef>
            </a:pPr>
            <a:r>
              <a:rPr lang="en-US" dirty="0" smtClean="0">
                <a:solidFill>
                  <a:srgbClr val="FF0000"/>
                </a:solidFill>
              </a:rPr>
              <a:t>While the committee will be made of some, the entire committee should be facilitated by one. Rather than domineering, this person should serve as the point person regarding contact with outside technical assistance providers and the community at large. The Chairperson should be someone that is very organized, an adept facilitator and willing to shoulder the burden of seeing all aspects of the process through to the end and  beyond. </a:t>
            </a:r>
          </a:p>
          <a:p>
            <a:pPr eaLnBrk="1" hangingPunct="1">
              <a:lnSpc>
                <a:spcPct val="90000"/>
              </a:lnSpc>
              <a:spcBef>
                <a:spcPct val="0"/>
              </a:spcBef>
            </a:pPr>
            <a:endParaRPr lang="en-US" dirty="0" smtClean="0">
              <a:solidFill>
                <a:srgbClr val="FF0000"/>
              </a:solidFill>
            </a:endParaRPr>
          </a:p>
          <a:p>
            <a:pPr eaLnBrk="1" hangingPunct="1">
              <a:lnSpc>
                <a:spcPct val="90000"/>
              </a:lnSpc>
              <a:spcBef>
                <a:spcPct val="0"/>
              </a:spcBef>
            </a:pPr>
            <a:r>
              <a:rPr lang="en-US" dirty="0" smtClean="0">
                <a:solidFill>
                  <a:srgbClr val="FF0000"/>
                </a:solidFill>
              </a:rPr>
              <a:t>Lastly, the committee should seek input from the community in a variety of ways. For starters, gauging the community’s needs and preferences will go a long way towards creating buy-in and securing traffic once the site is launched. This type of information can be obtained through focus groups, surveys and interviews. In addition, photos and other content can be obtained from the community. Contests can be held and the development and launch of the site promoted throughout. </a:t>
            </a:r>
          </a:p>
        </p:txBody>
      </p:sp>
      <p:sp>
        <p:nvSpPr>
          <p:cNvPr id="75780" name="Slide Number Placeholder 3"/>
          <p:cNvSpPr>
            <a:spLocks noGrp="1"/>
          </p:cNvSpPr>
          <p:nvPr>
            <p:ph type="sldNum" sz="quarter" idx="5"/>
          </p:nvPr>
        </p:nvSpPr>
        <p:spPr bwMode="auto">
          <a:noFill/>
          <a:ln>
            <a:miter lim="800000"/>
            <a:headEnd/>
            <a:tailEnd/>
          </a:ln>
        </p:spPr>
        <p:txBody>
          <a:bodyPr/>
          <a:lstStyle/>
          <a:p>
            <a:fld id="{D4D327B6-5FD0-4D3E-A185-9A3FC414F2CB}" type="slidenum">
              <a:rPr lang="en-US"/>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i="1" dirty="0" smtClean="0"/>
              <a:t>NOTE:</a:t>
            </a:r>
            <a:r>
              <a:rPr lang="en-US" sz="1000" i="1" baseline="0" dirty="0" smtClean="0"/>
              <a:t> </a:t>
            </a:r>
            <a:r>
              <a:rPr lang="en-US" sz="1000" i="1" dirty="0" smtClean="0"/>
              <a:t>Refer to the Corresponding</a:t>
            </a:r>
            <a:r>
              <a:rPr lang="en-US" sz="1000" i="1" baseline="0" dirty="0" smtClean="0"/>
              <a:t> Tables Reference Sheet. </a:t>
            </a:r>
          </a:p>
          <a:p>
            <a:pPr eaLnBrk="1" hangingPunct="1">
              <a:spcBef>
                <a:spcPct val="0"/>
              </a:spcBef>
            </a:pPr>
            <a:endParaRPr lang="en-US" dirty="0" smtClean="0"/>
          </a:p>
          <a:p>
            <a:pPr eaLnBrk="1" hangingPunct="1">
              <a:spcBef>
                <a:spcPct val="0"/>
              </a:spcBef>
            </a:pPr>
            <a:r>
              <a:rPr lang="en-US" dirty="0" smtClean="0"/>
              <a:t>Source: http://www.pewinternet.org/Trend-Data/Whos-Online.aspx</a:t>
            </a:r>
          </a:p>
          <a:p>
            <a:pPr eaLnBrk="1" hangingPunct="1">
              <a:spcBef>
                <a:spcPct val="0"/>
              </a:spcBef>
            </a:pPr>
            <a:endParaRPr lang="en-US" dirty="0" smtClean="0"/>
          </a:p>
          <a:p>
            <a:pPr eaLnBrk="1" hangingPunct="1">
              <a:spcBef>
                <a:spcPct val="0"/>
              </a:spcBef>
            </a:pPr>
            <a:r>
              <a:rPr lang="en-US" dirty="0" smtClean="0"/>
              <a:t>NOTE: For any slide with data, please use the “Source” links to find the most up to date data and update the slides as necessary.</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a:t>
            </a:r>
            <a:r>
              <a:rPr lang="en-US" baseline="0" dirty="0" smtClean="0"/>
              <a:t> slide serves as an introduction to the statistics  based on demographics displayed on Slide 5. This would be a good point to start a discussion:  Ask participants who they think is using the Internet.  Any differences by race, gender, age?  After a few minutes to do some guess-work, move to the next slide and accompanying handout to look at the Pew Partnership study.</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r>
              <a:rPr lang="en-US" dirty="0" smtClean="0"/>
              <a:t>Though basic, this demographic information (Slides 5) should be considered initially to help determine if an online presence is appropriate given your desired audience. Secondly, this information is useful during the design and content development phases of the project.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E367A322-9263-42D6-8CFB-FB9BE6FDAF2A}"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Source: http://www.pewinternet.org/Trend-Data/Whos-Online.aspx</a:t>
            </a:r>
          </a:p>
          <a:p>
            <a:pPr eaLnBrk="1" hangingPunct="1">
              <a:spcBef>
                <a:spcPct val="0"/>
              </a:spcBef>
            </a:pPr>
            <a:endParaRPr lang="en-US" dirty="0" smtClean="0"/>
          </a:p>
          <a:p>
            <a:pPr eaLnBrk="1" hangingPunct="1">
              <a:spcBef>
                <a:spcPct val="0"/>
              </a:spcBef>
            </a:pPr>
            <a:r>
              <a:rPr lang="en-US" dirty="0" smtClean="0"/>
              <a:t>NOTE: For any slide with data, please use the “Source” links to find the most up to date data and update the slides as necessary.</a:t>
            </a:r>
          </a:p>
          <a:p>
            <a:pPr eaLnBrk="1" hangingPunct="1">
              <a:spcBef>
                <a:spcPct val="0"/>
              </a:spcBef>
            </a:pPr>
            <a:endParaRPr lang="en-US" dirty="0" smtClean="0"/>
          </a:p>
          <a:p>
            <a:pPr eaLnBrk="1" hangingPunct="1">
              <a:spcBef>
                <a:spcPct val="0"/>
              </a:spcBef>
            </a:pPr>
            <a:r>
              <a:rPr lang="en-US" dirty="0" smtClean="0"/>
              <a:t>Though basic, this demographic information should be considered initially to help determine if an online presence is appropriate given your desired audience. Secondly, this information is useful during the design and content development phases of the project. </a:t>
            </a:r>
          </a:p>
          <a:p>
            <a:pPr eaLnBrk="1" hangingPunct="1">
              <a:spcBef>
                <a:spcPct val="0"/>
              </a:spcBef>
            </a:pPr>
            <a:endParaRPr lang="en-US" dirty="0" smtClean="0"/>
          </a:p>
          <a:p>
            <a:pPr eaLnBrk="1" hangingPunct="1">
              <a:spcBef>
                <a:spcPct val="0"/>
              </a:spcBef>
            </a:pPr>
            <a:r>
              <a:rPr lang="en-US" dirty="0" smtClean="0"/>
              <a:t>Go over the statistics by Income, Educational</a:t>
            </a:r>
            <a:r>
              <a:rPr lang="en-US" baseline="0" dirty="0" smtClean="0"/>
              <a:t> Attainment and Community Type</a:t>
            </a:r>
            <a:r>
              <a:rPr lang="en-US" dirty="0" smtClean="0"/>
              <a:t>. Higher incomes and higher educational attainment translate into greater internet usage. Interestingly, holding all other factors constant, the data indicate that people living in rural areas access the Internet at a lower rate then their suburban and urban counterparts. This is likely driven by availability of the Internet and computers in the home.</a:t>
            </a:r>
          </a:p>
          <a:p>
            <a:pPr eaLnBrk="1" hangingPunct="1">
              <a:spcBef>
                <a:spcPct val="0"/>
              </a:spcBef>
            </a:pPr>
            <a:endParaRPr lang="en-US" dirty="0" smtClean="0"/>
          </a:p>
          <a:p>
            <a:pPr eaLnBrk="1" hangingPunct="1">
              <a:spcBef>
                <a:spcPct val="0"/>
              </a:spcBef>
            </a:pPr>
            <a:r>
              <a:rPr lang="en-US" dirty="0" smtClean="0"/>
              <a:t>What implications do these two slides have regarding you potential target audience?</a:t>
            </a:r>
          </a:p>
          <a:p>
            <a:pPr eaLnBrk="1" hangingPunct="1">
              <a:spcBef>
                <a:spcPct val="0"/>
              </a:spcBef>
            </a:pPr>
            <a:endParaRPr lang="en-US" dirty="0" smtClean="0"/>
          </a:p>
          <a:p>
            <a:pPr eaLnBrk="1" hangingPunct="1">
              <a:spcBef>
                <a:spcPct val="0"/>
              </a:spcBef>
            </a:pPr>
            <a:r>
              <a:rPr lang="en-US" dirty="0" smtClean="0"/>
              <a:t>For additional data about how community type influences internet usage see: http://www.ntia.doc.gov/data/CPS2009_Tables.html . Are there surprises in the data? What are the implications for your “community”?</a:t>
            </a:r>
          </a:p>
          <a:p>
            <a:pPr eaLnBrk="1" hangingPunct="1">
              <a:spcBef>
                <a:spcPct val="0"/>
              </a:spcBef>
            </a:pPr>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E367A322-9263-42D6-8CFB-FB9BE6FDAF2A}"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i="1" dirty="0" smtClean="0"/>
              <a:t>NOTE:</a:t>
            </a:r>
            <a:r>
              <a:rPr lang="en-US" sz="1200" i="1" baseline="0" dirty="0" smtClean="0"/>
              <a:t> </a:t>
            </a:r>
            <a:r>
              <a:rPr lang="en-US" sz="1200" i="1" dirty="0" smtClean="0"/>
              <a:t>Refer to the Corresponding</a:t>
            </a:r>
            <a:r>
              <a:rPr lang="en-US" sz="1200" i="1" baseline="0" dirty="0" smtClean="0"/>
              <a:t> Tables </a:t>
            </a:r>
            <a:r>
              <a:rPr lang="en-US" sz="1200" i="1" baseline="0" dirty="0" smtClean="0"/>
              <a:t>reference sheet, which is posted in PDF format at http://srdc.msstate.edu/ecommerce/curricula/egovernment/factools.html.</a:t>
            </a:r>
            <a:endParaRPr lang="en-US" sz="1200" i="1" baseline="0" dirty="0" smtClean="0"/>
          </a:p>
          <a:p>
            <a:pPr eaLnBrk="1" hangingPunct="1">
              <a:spcBef>
                <a:spcPct val="0"/>
              </a:spcBef>
            </a:pPr>
            <a:endParaRPr lang="en-US" dirty="0" smtClean="0"/>
          </a:p>
          <a:p>
            <a:pPr eaLnBrk="1" hangingPunct="1">
              <a:spcBef>
                <a:spcPct val="0"/>
              </a:spcBef>
            </a:pPr>
            <a:r>
              <a:rPr lang="en-US" dirty="0" smtClean="0"/>
              <a:t>Source: http://www.pewinternet.org/Static-Pages/Trend-Data/Online-Activites-Total.aspx</a:t>
            </a:r>
          </a:p>
          <a:p>
            <a:pPr eaLnBrk="1" hangingPunct="1">
              <a:spcBef>
                <a:spcPct val="0"/>
              </a:spcBef>
            </a:pPr>
            <a:endParaRPr lang="en-US" dirty="0" smtClean="0"/>
          </a:p>
          <a:p>
            <a:pPr eaLnBrk="1" hangingPunct="1">
              <a:spcBef>
                <a:spcPct val="0"/>
              </a:spcBef>
            </a:pPr>
            <a:r>
              <a:rPr lang="en-US" dirty="0" smtClean="0"/>
              <a:t>This</a:t>
            </a:r>
            <a:r>
              <a:rPr lang="en-US" baseline="0" dirty="0" smtClean="0"/>
              <a:t> slide serves as an introduction to the statistics displayed on Slide 7.  </a:t>
            </a:r>
            <a:r>
              <a:rPr lang="en-US" dirty="0" smtClean="0"/>
              <a:t>People use the Internet for a wide variety of reasons. These data show some of the most common uses by American</a:t>
            </a:r>
            <a:r>
              <a:rPr lang="en-US" baseline="0" dirty="0" smtClean="0"/>
              <a:t> </a:t>
            </a:r>
            <a:r>
              <a:rPr lang="en-US" dirty="0" smtClean="0"/>
              <a:t>users. Communication (email) and information gathering (use of search engines and mapping utilities) are the most common. Information gathering can be broken down further into specific categories such as: health, hobbies, shopping, weather, news, travel, civic engagement, and job-seeking. </a:t>
            </a:r>
          </a:p>
          <a:p>
            <a:pPr eaLnBrk="1" hangingPunct="1">
              <a:spcBef>
                <a:spcPct val="0"/>
              </a:spcBef>
            </a:pP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FC0E153A-0A2B-4D31-8048-809CF2B6FBDB}"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Source: http://www.pewinternet.org/Static-Pages/Trend-Data/Online-Activites-Total.aspx</a:t>
            </a:r>
          </a:p>
          <a:p>
            <a:pPr eaLnBrk="1" hangingPunct="1">
              <a:spcBef>
                <a:spcPct val="0"/>
              </a:spcBef>
            </a:pPr>
            <a:endParaRPr lang="en-US" dirty="0" smtClean="0"/>
          </a:p>
          <a:p>
            <a:pPr eaLnBrk="1" hangingPunct="1">
              <a:spcBef>
                <a:spcPct val="0"/>
              </a:spcBef>
            </a:pPr>
            <a:r>
              <a:rPr lang="en-US" dirty="0" smtClean="0"/>
              <a:t>These data are useful when you are thinking about content and uses for your community’s site. Do your goals and objectives align with these common uses or will you need to take an extra step by marketing to and educating your end users so they will embrace the new applications. </a:t>
            </a:r>
          </a:p>
        </p:txBody>
      </p:sp>
      <p:sp>
        <p:nvSpPr>
          <p:cNvPr id="48132" name="Slide Number Placeholder 3"/>
          <p:cNvSpPr>
            <a:spLocks noGrp="1"/>
          </p:cNvSpPr>
          <p:nvPr>
            <p:ph type="sldNum" sz="quarter" idx="5"/>
          </p:nvPr>
        </p:nvSpPr>
        <p:spPr bwMode="auto">
          <a:noFill/>
          <a:ln>
            <a:miter lim="800000"/>
            <a:headEnd/>
            <a:tailEnd/>
          </a:ln>
        </p:spPr>
        <p:txBody>
          <a:bodyPr/>
          <a:lstStyle/>
          <a:p>
            <a:fld id="{FC0E153A-0A2B-4D31-8048-809CF2B6FBDB}"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Source: http://www.pewinternet.org/~/media//Files/Reports/2009/PIP_Generations_2009.pdf</a:t>
            </a:r>
          </a:p>
          <a:p>
            <a:pPr eaLnBrk="1" hangingPunct="1">
              <a:spcBef>
                <a:spcPct val="0"/>
              </a:spcBef>
            </a:pPr>
            <a:endParaRPr lang="en-US" dirty="0" smtClean="0"/>
          </a:p>
          <a:p>
            <a:pPr eaLnBrk="1" hangingPunct="1">
              <a:spcBef>
                <a:spcPct val="0"/>
              </a:spcBef>
            </a:pPr>
            <a:r>
              <a:rPr lang="en-US" dirty="0" smtClean="0"/>
              <a:t>As we mentioned earlier, the younger your intended audience, the more likely that they will embrace your online presence. While the number of older internet users continues to rise, they still have not embraced the technology in the same way as younger users. The upper table compares each generation and their proportion of the total adult population  in the United States and the percent of the total internet-using segment of the population (74% of American adults). In both cases, the younger generations are greater in number and comprise a larger portion. </a:t>
            </a:r>
          </a:p>
          <a:p>
            <a:pPr eaLnBrk="1" hangingPunct="1">
              <a:spcBef>
                <a:spcPct val="0"/>
              </a:spcBef>
            </a:pPr>
            <a:endParaRPr lang="en-US" dirty="0" smtClean="0"/>
          </a:p>
          <a:p>
            <a:pPr eaLnBrk="1" hangingPunct="1">
              <a:spcBef>
                <a:spcPct val="0"/>
              </a:spcBef>
            </a:pPr>
            <a:r>
              <a:rPr lang="en-US" dirty="0" smtClean="0"/>
              <a:t>In the lower table, we see that nearly everyone aged 12-17 is online versus only about one-third of people aged 73 and above. Interestingly, the percentage of people online goes down in each successively older generation. </a:t>
            </a:r>
          </a:p>
        </p:txBody>
      </p:sp>
      <p:sp>
        <p:nvSpPr>
          <p:cNvPr id="49156" name="Slide Number Placeholder 3"/>
          <p:cNvSpPr>
            <a:spLocks noGrp="1"/>
          </p:cNvSpPr>
          <p:nvPr>
            <p:ph type="sldNum" sz="quarter" idx="5"/>
          </p:nvPr>
        </p:nvSpPr>
        <p:spPr bwMode="auto">
          <a:noFill/>
          <a:ln>
            <a:miter lim="800000"/>
            <a:headEnd/>
            <a:tailEnd/>
          </a:ln>
        </p:spPr>
        <p:txBody>
          <a:bodyPr/>
          <a:lstStyle/>
          <a:p>
            <a:fld id="{A7C630C3-CB3D-4A3C-855F-5F26AD4F3958}"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Note: Refer to the Corresponding Tables Reference Sheet. </a:t>
            </a:r>
          </a:p>
          <a:p>
            <a:pPr eaLnBrk="1" hangingPunct="1">
              <a:spcBef>
                <a:spcPct val="0"/>
              </a:spcBef>
            </a:pPr>
            <a:endParaRPr lang="en-US" dirty="0" smtClean="0"/>
          </a:p>
          <a:p>
            <a:pPr eaLnBrk="1" hangingPunct="1">
              <a:spcBef>
                <a:spcPct val="0"/>
              </a:spcBef>
            </a:pPr>
            <a:r>
              <a:rPr lang="en-US" dirty="0" smtClean="0"/>
              <a:t>Source: http://www.pewinternet.org/~/media//Files/Reports/2009/PIP_Generations_2009.pdf</a:t>
            </a:r>
          </a:p>
          <a:p>
            <a:pPr eaLnBrk="1" hangingPunct="1">
              <a:spcBef>
                <a:spcPct val="0"/>
              </a:spcBef>
            </a:pPr>
            <a:endParaRPr lang="en-US" dirty="0" smtClean="0"/>
          </a:p>
          <a:p>
            <a:pPr eaLnBrk="1" hangingPunct="1">
              <a:spcBef>
                <a:spcPct val="0"/>
              </a:spcBef>
            </a:pPr>
            <a:r>
              <a:rPr lang="en-US" dirty="0" smtClean="0"/>
              <a:t>This slide serves as an introduction to the statistics displayed</a:t>
            </a:r>
            <a:r>
              <a:rPr lang="en-US" baseline="0" dirty="0" smtClean="0"/>
              <a:t> in Slides 10. </a:t>
            </a:r>
            <a:r>
              <a:rPr lang="en-US" dirty="0" smtClean="0"/>
              <a:t>Not only is the level of adoption different across generations, but the way each generations uses the internet differs. Here we see that younger generations use the internet for entertainment and networking. This should begin to stir thoughts for the participants. As they consider what might be appropriate for their online presence, it is worth noting that a younger audience is likely to embrace – and expect – videos, blogs and opportunities to network.</a:t>
            </a:r>
          </a:p>
        </p:txBody>
      </p:sp>
      <p:sp>
        <p:nvSpPr>
          <p:cNvPr id="50180" name="Slide Number Placeholder 3"/>
          <p:cNvSpPr>
            <a:spLocks noGrp="1"/>
          </p:cNvSpPr>
          <p:nvPr>
            <p:ph type="sldNum" sz="quarter" idx="5"/>
          </p:nvPr>
        </p:nvSpPr>
        <p:spPr bwMode="auto">
          <a:noFill/>
          <a:ln>
            <a:miter lim="800000"/>
            <a:headEnd/>
            <a:tailEnd/>
          </a:ln>
        </p:spPr>
        <p:txBody>
          <a:bodyPr/>
          <a:lstStyle/>
          <a:p>
            <a:fld id="{3E1AC39B-49C6-44A5-A741-6C6C9D48D0CE}"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400800"/>
            <a:chOff x="0" y="0"/>
            <a:chExt cx="9144000" cy="6400800"/>
          </a:xfrm>
        </p:grpSpPr>
        <p:sp>
          <p:nvSpPr>
            <p:cNvPr id="5" name="Rectangle 4"/>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a:p>
          </p:txBody>
        </p:sp>
        <p:grpSp>
          <p:nvGrpSpPr>
            <p:cNvPr id="6" name="Group 10"/>
            <p:cNvGrpSpPr>
              <a:grpSpLocks/>
            </p:cNvGrpSpPr>
            <p:nvPr/>
          </p:nvGrpSpPr>
          <p:grpSpPr bwMode="auto">
            <a:xfrm>
              <a:off x="0" y="0"/>
              <a:ext cx="9144000" cy="6400800"/>
              <a:chOff x="0" y="0"/>
              <a:chExt cx="9144000" cy="6400800"/>
            </a:xfrm>
          </p:grpSpPr>
          <p:sp>
            <p:nvSpPr>
              <p:cNvPr id="8" name="Rectangle 7"/>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a:p>
            </p:txBody>
          </p:sp>
          <p:sp>
            <p:nvSpPr>
              <p:cNvPr id="9" name="Rectangle 8"/>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a:p>
            </p:txBody>
          </p:sp>
        </p:grpSp>
        <p:sp>
          <p:nvSpPr>
            <p:cNvPr id="7" name="Rectangle 6"/>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a:p>
          </p:txBody>
        </p:sp>
      </p:gr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
        <p:nvSpPr>
          <p:cNvPr id="10" name="Date Placeholder 3"/>
          <p:cNvSpPr>
            <a:spLocks noGrp="1"/>
          </p:cNvSpPr>
          <p:nvPr>
            <p:ph type="dt" sz="half" idx="10"/>
          </p:nvPr>
        </p:nvSpPr>
        <p:spPr>
          <a:xfrm>
            <a:off x="6934200" y="6553200"/>
            <a:ext cx="1676400" cy="228600"/>
          </a:xfrm>
        </p:spPr>
        <p:txBody>
          <a:bodyPr anchor="t" anchorCtr="0"/>
          <a:lstStyle>
            <a:lvl1pPr marL="0" algn="r" defTabSz="914400" rtl="0" eaLnBrk="1" latinLnBrk="0" hangingPunct="1">
              <a:defRPr sz="900" kern="1200" cap="small" baseline="0" smtClean="0">
                <a:solidFill>
                  <a:sysClr val="windowText" lastClr="000000"/>
                </a:solidFill>
                <a:latin typeface="+mj-lt"/>
                <a:ea typeface="+mn-ea"/>
                <a:cs typeface="+mn-cs"/>
              </a:defRPr>
            </a:lvl1pPr>
          </a:lstStyle>
          <a:p>
            <a:pPr>
              <a:defRPr/>
            </a:pPr>
            <a:fld id="{86B3BBAE-C1EE-4147-9146-9EF495C22E5A}" type="datetime1">
              <a:rPr lang="en-US"/>
              <a:pPr>
                <a:defRPr/>
              </a:pPr>
              <a:t>4/13/2012</a:t>
            </a:fld>
            <a:endParaRPr lang="en-US"/>
          </a:p>
        </p:txBody>
      </p:sp>
      <p:sp>
        <p:nvSpPr>
          <p:cNvPr id="11" name="Footer Placeholder 4"/>
          <p:cNvSpPr>
            <a:spLocks noGrp="1"/>
          </p:cNvSpPr>
          <p:nvPr>
            <p:ph type="ftr" sz="quarter" idx="11"/>
          </p:nvPr>
        </p:nvSpPr>
        <p:spPr>
          <a:xfrm>
            <a:off x="1892300" y="6553200"/>
            <a:ext cx="1676400" cy="228600"/>
          </a:xfrm>
        </p:spPr>
        <p:txBody>
          <a:bodyPr anchor="t" anchorCtr="0"/>
          <a:lstStyle>
            <a:lvl1pPr>
              <a:defRPr>
                <a:solidFill>
                  <a:sysClr val="windowText" lastClr="000000"/>
                </a:solidFill>
              </a:defRPr>
            </a:lvl1pPr>
          </a:lstStyle>
          <a:p>
            <a:pPr>
              <a:defRPr/>
            </a:pPr>
            <a:endParaRPr lang="en-US"/>
          </a:p>
        </p:txBody>
      </p:sp>
      <p:sp>
        <p:nvSpPr>
          <p:cNvPr id="12" name="Slide Number Placeholder 5"/>
          <p:cNvSpPr>
            <a:spLocks noGrp="1"/>
          </p:cNvSpPr>
          <p:nvPr>
            <p:ph type="sldNum" sz="quarter" idx="12"/>
          </p:nvPr>
        </p:nvSpPr>
        <p:spPr>
          <a:xfrm>
            <a:off x="4870450" y="6553200"/>
            <a:ext cx="762000" cy="228600"/>
          </a:xfrm>
        </p:spPr>
        <p:txBody>
          <a:bodyPr/>
          <a:lstStyle>
            <a:lvl1pPr algn="ctr">
              <a:defRPr sz="900" kern="1200" cap="small" baseline="0" smtClean="0">
                <a:solidFill>
                  <a:sysClr val="windowText" lastClr="000000"/>
                </a:solidFill>
                <a:latin typeface="+mj-lt"/>
                <a:ea typeface="+mn-ea"/>
                <a:cs typeface="+mn-cs"/>
              </a:defRPr>
            </a:lvl1pPr>
          </a:lstStyle>
          <a:p>
            <a:pPr>
              <a:defRPr/>
            </a:pPr>
            <a:fld id="{EEBFF33E-FAF4-4605-A862-0E8486326B8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BF18B345-7805-47EE-821D-3F395F03D6E2}" type="datetime1">
              <a:rPr lang="en-US"/>
              <a:pPr>
                <a:defRPr/>
              </a:pPr>
              <a:t>4/13/2012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0FD2A5-97F9-4663-9261-8E55068525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442912" y="457200"/>
            <a:chExt cx="9144000" cy="6858000"/>
          </a:xfrm>
        </p:grpSpPr>
        <p:sp>
          <p:nvSpPr>
            <p:cNvPr id="5" name="Rectangle 4"/>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a:p>
          </p:txBody>
        </p:sp>
        <p:sp>
          <p:nvSpPr>
            <p:cNvPr id="6" name="Rectangle 5"/>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a:p>
          </p:txBody>
        </p:sp>
        <p:sp>
          <p:nvSpPr>
            <p:cNvPr id="7" name="Rectangle 6"/>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3"/>
          <p:cNvSpPr>
            <a:spLocks noGrp="1"/>
          </p:cNvSpPr>
          <p:nvPr>
            <p:ph type="dt" sz="half" idx="10"/>
          </p:nvPr>
        </p:nvSpPr>
        <p:spPr/>
        <p:txBody>
          <a:bodyPr/>
          <a:lstStyle>
            <a:lvl1pPr>
              <a:defRPr smtClean="0"/>
            </a:lvl1pPr>
          </a:lstStyle>
          <a:p>
            <a:pPr>
              <a:defRPr/>
            </a:pPr>
            <a:fld id="{B05ED0A8-48D4-4E5F-8FA9-1577CCEB0C59}" type="datetime1">
              <a:rPr lang="en-US"/>
              <a:pPr>
                <a:defRPr/>
              </a:pPr>
              <a:t>4/13/2012</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7848600" y="533400"/>
            <a:ext cx="762000" cy="609600"/>
          </a:xfrm>
        </p:spPr>
        <p:txBody>
          <a:bodyPr/>
          <a:lstStyle>
            <a:lvl1pPr>
              <a:defRPr smtClean="0"/>
            </a:lvl1pPr>
          </a:lstStyle>
          <a:p>
            <a:pPr>
              <a:defRPr/>
            </a:pPr>
            <a:fld id="{E7D18891-FD7B-4EC6-985A-A846A51EBA3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A9F6FD81-4249-4CB1-8405-7AD23E5EF1E8}" type="datetime1">
              <a:rPr lang="en-US"/>
              <a:pPr>
                <a:defRPr/>
              </a:pPr>
              <a:t>4/13/2012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C7C94D-51FD-4F61-823E-DDA34ECCAD8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0" y="0"/>
            <a:chExt cx="9144000" cy="6858000"/>
          </a:xfrm>
        </p:grpSpPr>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a:p>
          </p:txBody>
        </p:sp>
        <p:sp>
          <p:nvSpPr>
            <p:cNvPr id="6" name="Rectangle 5"/>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a:p>
          </p:txBody>
        </p:sp>
        <p:sp>
          <p:nvSpPr>
            <p:cNvPr id="7" name="Rectangle 6"/>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a:p>
          </p:txBody>
        </p:sp>
      </p:grpSp>
      <p:sp>
        <p:nvSpPr>
          <p:cNvPr id="2" name="Title 1"/>
          <p:cNvSpPr>
            <a:spLocks noGrp="1"/>
          </p:cNvSpPr>
          <p:nvPr>
            <p:ph type="title"/>
          </p:nvPr>
        </p:nvSpPr>
        <p:spPr>
          <a:xfrm>
            <a:off x="1905000" y="2667000"/>
            <a:ext cx="6629400" cy="1143000"/>
          </a:xfrm>
        </p:spPr>
        <p:txBody>
          <a:bodyPr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a:xfrm>
            <a:off x="6931025" y="6556375"/>
            <a:ext cx="1673225" cy="228600"/>
          </a:xfrm>
        </p:spPr>
        <p:txBody>
          <a:bodyPr/>
          <a:lstStyle>
            <a:lvl1pPr>
              <a:defRPr smtClean="0"/>
            </a:lvl1pPr>
          </a:lstStyle>
          <a:p>
            <a:pPr>
              <a:defRPr/>
            </a:pPr>
            <a:fld id="{CFD77314-70CC-4B8D-8BBC-0024D306C7B6}" type="datetime1">
              <a:rPr lang="en-US"/>
              <a:pPr>
                <a:defRPr/>
              </a:pPr>
              <a:t>4/13/2012</a:t>
            </a:fld>
            <a:endParaRPr lang="en-US"/>
          </a:p>
        </p:txBody>
      </p:sp>
      <p:sp>
        <p:nvSpPr>
          <p:cNvPr id="9" name="Footer Placeholder 4"/>
          <p:cNvSpPr>
            <a:spLocks noGrp="1"/>
          </p:cNvSpPr>
          <p:nvPr>
            <p:ph type="ftr" sz="quarter" idx="11"/>
          </p:nvPr>
        </p:nvSpPr>
        <p:spPr>
          <a:xfrm>
            <a:off x="1892300" y="6556375"/>
            <a:ext cx="1673225" cy="228600"/>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867275" y="6556375"/>
            <a:ext cx="762000" cy="228600"/>
          </a:xfrm>
        </p:spPr>
        <p:txBody>
          <a:bodyPr/>
          <a:lstStyle>
            <a:lvl1pPr marL="0" algn="ctr" defTabSz="914400" rtl="0" eaLnBrk="1" latinLnBrk="0" hangingPunct="1">
              <a:defRPr sz="900" kern="1200" cap="small" baseline="0" smtClean="0">
                <a:solidFill>
                  <a:sysClr val="windowText" lastClr="000000"/>
                </a:solidFill>
                <a:latin typeface="+mj-lt"/>
                <a:ea typeface="+mn-ea"/>
                <a:cs typeface="+mn-cs"/>
              </a:defRPr>
            </a:lvl1pPr>
          </a:lstStyle>
          <a:p>
            <a:pPr>
              <a:defRPr/>
            </a:pPr>
            <a:fld id="{65DED3C5-E5AE-4E17-9492-B857B72F188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6D32CDB4-C88C-4AE3-9CC1-47180F66B1CC}" type="datetime1">
              <a:rPr lang="en-US"/>
              <a:pPr>
                <a:defRPr/>
              </a:pPr>
              <a:t>4/13/2012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EE0ED8-82F7-466B-9D78-405825AEE4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8400" y="2291697"/>
            <a:ext cx="2971800" cy="639762"/>
          </a:xfrm>
        </p:spPr>
        <p:txBody>
          <a:bodyPr rtlCol="0" anchor="ctr">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EC392E71-3A2F-4E5C-995C-60396EA64DF1}" type="datetime1">
              <a:rPr lang="en-US"/>
              <a:pPr>
                <a:defRPr/>
              </a:pPr>
              <a:t>4/13/2012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D62665-2F94-4977-AC8E-8A933E72BE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10"/>
          <p:cNvGrpSpPr>
            <a:grpSpLocks/>
          </p:cNvGrpSpPr>
          <p:nvPr/>
        </p:nvGrpSpPr>
        <p:grpSpPr bwMode="auto">
          <a:xfrm>
            <a:off x="0" y="0"/>
            <a:ext cx="9144000" cy="1676400"/>
            <a:chOff x="0" y="0"/>
            <a:chExt cx="9144000" cy="1676400"/>
          </a:xfrm>
        </p:grpSpPr>
        <p:sp>
          <p:nvSpPr>
            <p:cNvPr id="4" name="Rectangle 3"/>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a:p>
          </p:txBody>
        </p:sp>
        <p:sp>
          <p:nvSpPr>
            <p:cNvPr id="5" name="Rectangle 4"/>
            <p:cNvSpPr/>
            <p:nvPr/>
          </p:nvSpPr>
          <p:spPr>
            <a:xfrm>
              <a:off x="0" y="0"/>
              <a:ext cx="1828800" cy="16764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6" name="Date Placeholder 2"/>
          <p:cNvSpPr>
            <a:spLocks noGrp="1"/>
          </p:cNvSpPr>
          <p:nvPr>
            <p:ph type="dt" sz="half" idx="10"/>
          </p:nvPr>
        </p:nvSpPr>
        <p:spPr/>
        <p:txBody>
          <a:bodyPr/>
          <a:lstStyle>
            <a:lvl1pPr>
              <a:defRPr smtClean="0"/>
            </a:lvl1pPr>
          </a:lstStyle>
          <a:p>
            <a:pPr>
              <a:defRPr/>
            </a:pPr>
            <a:fld id="{84B927BF-61EF-468D-8CE6-24AF3D338D59}" type="datetime1">
              <a:rPr lang="en-US"/>
              <a:pPr>
                <a:defRPr/>
              </a:pPr>
              <a:t>4/13/2012</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smtClean="0"/>
            </a:lvl1pPr>
          </a:lstStyle>
          <a:p>
            <a:pPr>
              <a:defRPr/>
            </a:pPr>
            <a:fld id="{25BF248E-1A35-4044-86C6-E7D30C29CB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9"/>
          <p:cNvGrpSpPr>
            <a:grpSpLocks/>
          </p:cNvGrpSpPr>
          <p:nvPr/>
        </p:nvGrpSpPr>
        <p:grpSpPr bwMode="auto">
          <a:xfrm>
            <a:off x="0" y="0"/>
            <a:ext cx="1828800" cy="1676400"/>
            <a:chOff x="457200" y="457200"/>
            <a:chExt cx="1828800" cy="1676400"/>
          </a:xfrm>
        </p:grpSpPr>
        <p:sp>
          <p:nvSpPr>
            <p:cNvPr id="3" name="Rectangle 2"/>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a:p>
          </p:txBody>
        </p:sp>
        <p:sp>
          <p:nvSpPr>
            <p:cNvPr id="4" name="Oval 3"/>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a:p>
          </p:txBody>
        </p:sp>
      </p:grpSp>
      <p:sp>
        <p:nvSpPr>
          <p:cNvPr id="5" name="Date Placeholder 1"/>
          <p:cNvSpPr>
            <a:spLocks noGrp="1"/>
          </p:cNvSpPr>
          <p:nvPr>
            <p:ph type="dt" sz="half" idx="10"/>
          </p:nvPr>
        </p:nvSpPr>
        <p:spPr/>
        <p:txBody>
          <a:bodyPr/>
          <a:lstStyle>
            <a:lvl1pPr>
              <a:defRPr smtClean="0"/>
            </a:lvl1pPr>
          </a:lstStyle>
          <a:p>
            <a:pPr>
              <a:defRPr/>
            </a:pPr>
            <a:fld id="{F2B1A3D4-B1AA-4C7B-90C1-665D8425958F}" type="datetime1">
              <a:rPr lang="en-US"/>
              <a:pPr>
                <a:defRPr/>
              </a:pPr>
              <a:t>4/13/2012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smtClean="0"/>
            </a:lvl1pPr>
          </a:lstStyle>
          <a:p>
            <a:pPr>
              <a:defRPr/>
            </a:pPr>
            <a:fld id="{EA815F23-B07D-4995-8AF7-37CC3F9CFC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EAF81F-E869-4C94-881C-C963D039EDA6}" type="datetime1">
              <a:rPr lang="en-US"/>
              <a:pPr>
                <a:defRPr/>
              </a:pPr>
              <a:t>4/13/2012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1657E5-6B37-4B14-81DD-EF118CB8E58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5352" cy="1143000"/>
          </a:xfrm>
        </p:spPr>
        <p:txBody>
          <a:bodyPr/>
          <a:lstStyle>
            <a:lvl1pPr algn="ct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164592" y="3031489"/>
            <a:ext cx="1527048" cy="2359152"/>
          </a:xfrm>
        </p:spPr>
        <p:txBody>
          <a:bodyPr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CC015CF2-9EEF-42CD-BA7F-3941AF80E1AE}" type="datetime1">
              <a:rPr lang="en-US"/>
              <a:pPr>
                <a:defRPr/>
              </a:pPr>
              <a:t>4/13/2012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a:p>
          </p:txBody>
        </p:sp>
        <p:sp>
          <p:nvSpPr>
            <p:cNvPr id="8" name="Rectangle 7"/>
            <p:cNvSpPr/>
            <p:nvPr/>
          </p:nvSpPr>
          <p:spPr>
            <a:xfrm>
              <a:off x="0" y="0"/>
              <a:ext cx="1828800" cy="6858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a:p>
          </p:txBody>
        </p:sp>
        <p:sp>
          <p:nvSpPr>
            <p:cNvPr id="9" name="Rectangle 8"/>
            <p:cNvSpPr/>
            <p:nvPr/>
          </p:nvSpPr>
          <p:spPr>
            <a:xfrm>
              <a:off x="0" y="0"/>
              <a:ext cx="1828800" cy="16764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a:p>
          </p:txBody>
        </p:sp>
      </p:grpSp>
      <p:sp>
        <p:nvSpPr>
          <p:cNvPr id="1027" name="Text Placeholder 2"/>
          <p:cNvSpPr>
            <a:spLocks noGrp="1"/>
          </p:cNvSpPr>
          <p:nvPr>
            <p:ph type="body" idx="1"/>
          </p:nvPr>
        </p:nvSpPr>
        <p:spPr bwMode="auto">
          <a:xfrm>
            <a:off x="2438400" y="2286000"/>
            <a:ext cx="62484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553200" y="6351588"/>
            <a:ext cx="2133600" cy="365125"/>
          </a:xfrm>
          <a:prstGeom prst="rect">
            <a:avLst/>
          </a:prstGeom>
        </p:spPr>
        <p:txBody>
          <a:bodyPr vert="horz" lIns="91440" tIns="45720" rIns="91440" bIns="45720" rtlCol="0" anchor="ctr"/>
          <a:lstStyle>
            <a:lvl1pPr algn="r">
              <a:defRPr sz="900" cap="small" baseline="0" smtClean="0">
                <a:solidFill>
                  <a:schemeClr val="tx1"/>
                </a:solidFill>
                <a:latin typeface="+mj-lt"/>
              </a:defRPr>
            </a:lvl1pPr>
          </a:lstStyle>
          <a:p>
            <a:pPr>
              <a:defRPr/>
            </a:pPr>
            <a:fld id="{084D7A57-FB65-4BD2-8CFD-0267DB1CD458}" type="datetime1">
              <a:rPr lang="en-US"/>
              <a:pPr>
                <a:defRPr/>
              </a:pPr>
              <a:t>4/13/2012</a:t>
            </a:fld>
            <a:endParaRPr lang="en-US"/>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pPr>
              <a:defRPr/>
            </a:pPr>
            <a:endParaRPr lang="en-US"/>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smtClean="0">
                <a:solidFill>
                  <a:schemeClr val="tx1"/>
                </a:solidFill>
                <a:latin typeface="+mj-lt"/>
              </a:defRPr>
            </a:lvl1pPr>
          </a:lstStyle>
          <a:p>
            <a:pPr>
              <a:defRPr/>
            </a:pPr>
            <a:fld id="{FBD4C664-B9C7-49F2-9AB9-C3FD98E8ED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1" r:id="rId2"/>
    <p:sldLayoutId id="2147483747" r:id="rId3"/>
    <p:sldLayoutId id="2147483742" r:id="rId4"/>
    <p:sldLayoutId id="2147483743" r:id="rId5"/>
    <p:sldLayoutId id="2147483748" r:id="rId6"/>
    <p:sldLayoutId id="2147483749" r:id="rId7"/>
    <p:sldLayoutId id="2147483744" r:id="rId8"/>
    <p:sldLayoutId id="2147483750" r:id="rId9"/>
    <p:sldLayoutId id="2147483745" r:id="rId10"/>
    <p:sldLayoutId id="2147483751" r:id="rId11"/>
  </p:sldLayoutIdLst>
  <p:txStyles>
    <p:titleStyle>
      <a:lvl1pPr algn="ctr" rtl="0" fontAlgn="base">
        <a:spcBef>
          <a:spcPct val="0"/>
        </a:spcBef>
        <a:spcAft>
          <a:spcPct val="0"/>
        </a:spcAft>
        <a:defRPr sz="4400" kern="1200" cap="small" spc="200">
          <a:solidFill>
            <a:schemeClr val="tx1"/>
          </a:solidFill>
          <a:latin typeface="+mj-lt"/>
          <a:ea typeface="+mj-ea"/>
          <a:cs typeface="+mj-cs"/>
        </a:defRPr>
      </a:lvl1pPr>
      <a:lvl2pPr algn="ctr" rtl="0" fontAlgn="base">
        <a:spcBef>
          <a:spcPct val="0"/>
        </a:spcBef>
        <a:spcAft>
          <a:spcPct val="0"/>
        </a:spcAft>
        <a:defRPr sz="4400">
          <a:solidFill>
            <a:schemeClr val="tx1"/>
          </a:solidFill>
          <a:latin typeface="Gill Sans MT" pitchFamily="34" charset="0"/>
        </a:defRPr>
      </a:lvl2pPr>
      <a:lvl3pPr algn="ctr" rtl="0" fontAlgn="base">
        <a:spcBef>
          <a:spcPct val="0"/>
        </a:spcBef>
        <a:spcAft>
          <a:spcPct val="0"/>
        </a:spcAft>
        <a:defRPr sz="4400">
          <a:solidFill>
            <a:schemeClr val="tx1"/>
          </a:solidFill>
          <a:latin typeface="Gill Sans MT" pitchFamily="34" charset="0"/>
        </a:defRPr>
      </a:lvl3pPr>
      <a:lvl4pPr algn="ctr" rtl="0" fontAlgn="base">
        <a:spcBef>
          <a:spcPct val="0"/>
        </a:spcBef>
        <a:spcAft>
          <a:spcPct val="0"/>
        </a:spcAft>
        <a:defRPr sz="4400">
          <a:solidFill>
            <a:schemeClr val="tx1"/>
          </a:solidFill>
          <a:latin typeface="Gill Sans MT" pitchFamily="34" charset="0"/>
        </a:defRPr>
      </a:lvl4pPr>
      <a:lvl5pPr algn="ctr" rtl="0" fontAlgn="base">
        <a:spcBef>
          <a:spcPct val="0"/>
        </a:spcBef>
        <a:spcAft>
          <a:spcPct val="0"/>
        </a:spcAft>
        <a:defRPr sz="4400">
          <a:solidFill>
            <a:schemeClr val="tx1"/>
          </a:solidFill>
          <a:latin typeface="Gill Sans MT" pitchFamily="34" charset="0"/>
        </a:defRPr>
      </a:lvl5pPr>
      <a:lvl6pPr marL="457200" algn="ctr" rtl="0" eaLnBrk="1" fontAlgn="base" hangingPunct="1">
        <a:spcBef>
          <a:spcPct val="0"/>
        </a:spcBef>
        <a:spcAft>
          <a:spcPct val="0"/>
        </a:spcAft>
        <a:defRPr sz="4400">
          <a:solidFill>
            <a:schemeClr val="tx1"/>
          </a:solidFill>
          <a:latin typeface="Gill Sans MT" pitchFamily="34" charset="0"/>
        </a:defRPr>
      </a:lvl6pPr>
      <a:lvl7pPr marL="914400" algn="ctr" rtl="0" eaLnBrk="1" fontAlgn="base" hangingPunct="1">
        <a:spcBef>
          <a:spcPct val="0"/>
        </a:spcBef>
        <a:spcAft>
          <a:spcPct val="0"/>
        </a:spcAft>
        <a:defRPr sz="4400">
          <a:solidFill>
            <a:schemeClr val="tx1"/>
          </a:solidFill>
          <a:latin typeface="Gill Sans MT" pitchFamily="34" charset="0"/>
        </a:defRPr>
      </a:lvl7pPr>
      <a:lvl8pPr marL="1371600" algn="ctr" rtl="0" eaLnBrk="1" fontAlgn="base" hangingPunct="1">
        <a:spcBef>
          <a:spcPct val="0"/>
        </a:spcBef>
        <a:spcAft>
          <a:spcPct val="0"/>
        </a:spcAft>
        <a:defRPr sz="4400">
          <a:solidFill>
            <a:schemeClr val="tx1"/>
          </a:solidFill>
          <a:latin typeface="Gill Sans MT" pitchFamily="34" charset="0"/>
        </a:defRPr>
      </a:lvl8pPr>
      <a:lvl9pPr marL="1828800" algn="ctr" rtl="0" eaLnBrk="1" fontAlgn="base" hangingPunct="1">
        <a:spcBef>
          <a:spcPct val="0"/>
        </a:spcBef>
        <a:spcAft>
          <a:spcPct val="0"/>
        </a:spcAft>
        <a:defRPr sz="4400">
          <a:solidFill>
            <a:schemeClr val="tx1"/>
          </a:solidFill>
          <a:latin typeface="Gill Sans MT" pitchFamily="34" charset="0"/>
        </a:defRPr>
      </a:lvl9pPr>
    </p:titleStyle>
    <p:bodyStyle>
      <a:lvl1pPr marL="457200" indent="-457200" algn="l" rtl="0" fontAlgn="base">
        <a:spcBef>
          <a:spcPts val="1800"/>
        </a:spcBef>
        <a:spcAft>
          <a:spcPct val="0"/>
        </a:spcAft>
        <a:buClr>
          <a:schemeClr val="accent1"/>
        </a:buClr>
        <a:buSzPct val="100000"/>
        <a:buFont typeface="Arial" charset="0"/>
        <a:buChar char="•"/>
        <a:defRPr sz="3200" kern="1200">
          <a:solidFill>
            <a:schemeClr val="tx1"/>
          </a:solidFill>
          <a:latin typeface="+mn-lt"/>
          <a:ea typeface="+mn-ea"/>
          <a:cs typeface="+mn-cs"/>
        </a:defRPr>
      </a:lvl1pPr>
      <a:lvl2pPr marL="914400" indent="-457200" algn="l" rtl="0" fontAlgn="base">
        <a:spcBef>
          <a:spcPts val="1800"/>
        </a:spcBef>
        <a:spcAft>
          <a:spcPct val="0"/>
        </a:spcAft>
        <a:buClr>
          <a:schemeClr val="accent2"/>
        </a:buClr>
        <a:buSzPct val="100000"/>
        <a:buFont typeface="Courier New" pitchFamily="49" charset="0"/>
        <a:buChar char="o"/>
        <a:defRPr sz="2800" kern="1200">
          <a:solidFill>
            <a:schemeClr val="tx1"/>
          </a:solidFill>
          <a:latin typeface="+mn-lt"/>
          <a:ea typeface="+mn-ea"/>
          <a:cs typeface="+mn-cs"/>
        </a:defRPr>
      </a:lvl2pPr>
      <a:lvl3pPr marL="1371600" indent="-457200" algn="l" rtl="0" fontAlgn="base">
        <a:spcBef>
          <a:spcPts val="1200"/>
        </a:spcBef>
        <a:spcAft>
          <a:spcPct val="0"/>
        </a:spcAft>
        <a:buClr>
          <a:srgbClr val="D4E336"/>
        </a:buClr>
        <a:buSzPct val="100000"/>
        <a:buFont typeface="Arial" charset="0"/>
        <a:buChar char="•"/>
        <a:defRPr sz="2600" kern="1200">
          <a:solidFill>
            <a:schemeClr val="tx1"/>
          </a:solidFill>
          <a:latin typeface="+mn-lt"/>
          <a:ea typeface="+mn-ea"/>
          <a:cs typeface="+mn-cs"/>
        </a:defRPr>
      </a:lvl3pPr>
      <a:lvl4pPr marL="1828800" indent="-457200" algn="l" rtl="0" fontAlgn="base">
        <a:spcBef>
          <a:spcPts val="1200"/>
        </a:spcBef>
        <a:spcAft>
          <a:spcPct val="0"/>
        </a:spcAft>
        <a:buClr>
          <a:srgbClr val="0C8228"/>
        </a:buClr>
        <a:buSzPct val="100000"/>
        <a:buFont typeface="Courier New" pitchFamily="49" charset="0"/>
        <a:buChar char="o"/>
        <a:defRPr sz="2200" kern="1200">
          <a:solidFill>
            <a:schemeClr val="tx1"/>
          </a:solidFill>
          <a:latin typeface="+mn-lt"/>
          <a:ea typeface="+mn-ea"/>
          <a:cs typeface="+mn-cs"/>
        </a:defRPr>
      </a:lvl4pPr>
      <a:lvl5pPr marL="2286000" indent="-457200" algn="l" rtl="0" fontAlgn="base">
        <a:spcBef>
          <a:spcPts val="1200"/>
        </a:spcBef>
        <a:spcAft>
          <a:spcPct val="0"/>
        </a:spcAft>
        <a:buClr>
          <a:srgbClr val="C0EDA8"/>
        </a:buClr>
        <a:buSzPct val="100000"/>
        <a:buFont typeface="Arial" charset="0"/>
        <a:buChar char="•"/>
        <a:defRPr sz="20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index_egov.jpg"/>
          <p:cNvPicPr>
            <a:picLocks noChangeAspect="1"/>
          </p:cNvPicPr>
          <p:nvPr/>
        </p:nvPicPr>
        <p:blipFill>
          <a:blip r:embed="rId3" cstate="print"/>
          <a:srcRect/>
          <a:stretch>
            <a:fillRect/>
          </a:stretch>
        </p:blipFill>
        <p:spPr bwMode="auto">
          <a:xfrm>
            <a:off x="1995488" y="2286000"/>
            <a:ext cx="6919912" cy="4267200"/>
          </a:xfrm>
          <a:prstGeom prst="rect">
            <a:avLst/>
          </a:prstGeom>
          <a:noFill/>
          <a:ln w="9525">
            <a:noFill/>
            <a:miter lim="800000"/>
            <a:headEnd/>
            <a:tailEnd/>
          </a:ln>
        </p:spPr>
      </p:pic>
      <p:sp>
        <p:nvSpPr>
          <p:cNvPr id="6" name="Title 5"/>
          <p:cNvSpPr>
            <a:spLocks noGrp="1"/>
          </p:cNvSpPr>
          <p:nvPr>
            <p:ph type="title"/>
          </p:nvPr>
        </p:nvSpPr>
        <p:spPr>
          <a:xfrm>
            <a:off x="1828800" y="304800"/>
            <a:ext cx="7239000" cy="1143000"/>
          </a:xfrm>
        </p:spPr>
        <p:txBody>
          <a:bodyPr>
            <a:noAutofit/>
          </a:bodyPr>
          <a:lstStyle/>
          <a:p>
            <a:pPr>
              <a:defRPr/>
            </a:pPr>
            <a:r>
              <a:rPr lang="en-US" sz="3600" dirty="0" smtClean="0"/>
              <a:t>INTERNET USAGE AND COMMUNITY-BASED WEBSITES</a:t>
            </a:r>
            <a:endParaRPr lang="en-US" sz="3600" dirty="0"/>
          </a:p>
        </p:txBody>
      </p:sp>
      <p:sp>
        <p:nvSpPr>
          <p:cNvPr id="4" name="TextBox 3"/>
          <p:cNvSpPr txBox="1"/>
          <p:nvPr/>
        </p:nvSpPr>
        <p:spPr>
          <a:xfrm>
            <a:off x="152400" y="2286000"/>
            <a:ext cx="1524000" cy="1384995"/>
          </a:xfrm>
          <a:prstGeom prst="rect">
            <a:avLst/>
          </a:prstGeom>
          <a:noFill/>
        </p:spPr>
        <p:txBody>
          <a:bodyPr>
            <a:spAutoFit/>
          </a:bodyPr>
          <a:lstStyle/>
          <a:p>
            <a:pPr>
              <a:defRPr/>
            </a:pPr>
            <a:r>
              <a:rPr lang="en-US" sz="1400" b="1" dirty="0">
                <a:solidFill>
                  <a:schemeClr val="bg1"/>
                </a:solidFill>
                <a:latin typeface="+mj-lt"/>
              </a:rPr>
              <a:t>Module </a:t>
            </a:r>
            <a:r>
              <a:rPr lang="en-US" sz="1400" b="1" dirty="0" smtClean="0">
                <a:solidFill>
                  <a:schemeClr val="bg1"/>
                </a:solidFill>
                <a:latin typeface="+mj-lt"/>
              </a:rPr>
              <a:t>1</a:t>
            </a:r>
          </a:p>
          <a:p>
            <a:pPr>
              <a:defRPr/>
            </a:pPr>
            <a:endParaRPr lang="en-US" sz="1400" dirty="0">
              <a:solidFill>
                <a:schemeClr val="bg1"/>
              </a:solidFill>
              <a:latin typeface="+mj-lt"/>
            </a:endParaRPr>
          </a:p>
          <a:p>
            <a:pPr>
              <a:defRPr/>
            </a:pPr>
            <a:r>
              <a:rPr lang="en-US" sz="1400" i="1" dirty="0" smtClean="0">
                <a:solidFill>
                  <a:schemeClr val="bg1"/>
                </a:solidFill>
                <a:latin typeface="+mj-lt"/>
              </a:rPr>
              <a:t>Lesson A. </a:t>
            </a:r>
          </a:p>
          <a:p>
            <a:pPr>
              <a:defRPr/>
            </a:pPr>
            <a:r>
              <a:rPr lang="en-US" sz="1400" i="1" dirty="0" smtClean="0">
                <a:solidFill>
                  <a:schemeClr val="bg1"/>
                </a:solidFill>
                <a:latin typeface="+mj-lt"/>
              </a:rPr>
              <a:t>Internet Usage and Community-Based Websites</a:t>
            </a:r>
            <a:endParaRPr lang="en-US" sz="1400" i="1" dirty="0">
              <a:solidFill>
                <a:schemeClr val="bg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defRPr/>
            </a:pPr>
            <a:r>
              <a:rPr lang="en-US" dirty="0" smtClean="0"/>
              <a:t>Teen and Gen Y</a:t>
            </a:r>
          </a:p>
        </p:txBody>
      </p:sp>
      <p:pic>
        <p:nvPicPr>
          <p:cNvPr id="9" name="Picture 8" descr="m1a6a.jpg"/>
          <p:cNvPicPr/>
          <p:nvPr/>
        </p:nvPicPr>
        <p:blipFill>
          <a:blip r:embed="rId3" cstate="print"/>
          <a:stretch>
            <a:fillRect/>
          </a:stretch>
        </p:blipFill>
        <p:spPr>
          <a:xfrm>
            <a:off x="1905000" y="1676400"/>
            <a:ext cx="7239000" cy="4997450"/>
          </a:xfrm>
          <a:prstGeom prst="rect">
            <a:avLst/>
          </a:prstGeom>
        </p:spPr>
      </p:pic>
      <p:sp>
        <p:nvSpPr>
          <p:cNvPr id="15364" name="TextBox 9"/>
          <p:cNvSpPr txBox="1">
            <a:spLocks noChangeArrowheads="1"/>
          </p:cNvSpPr>
          <p:nvPr/>
        </p:nvSpPr>
        <p:spPr bwMode="auto">
          <a:xfrm>
            <a:off x="123825" y="6553200"/>
            <a:ext cx="9020175" cy="276999"/>
          </a:xfrm>
          <a:prstGeom prst="rect">
            <a:avLst/>
          </a:prstGeom>
          <a:noFill/>
          <a:ln w="9525">
            <a:noFill/>
            <a:miter lim="800000"/>
            <a:headEnd/>
            <a:tailEnd/>
          </a:ln>
        </p:spPr>
        <p:txBody>
          <a:bodyPr>
            <a:spAutoFit/>
          </a:bodyPr>
          <a:lstStyle/>
          <a:p>
            <a:pPr algn="ctr"/>
            <a:r>
              <a:rPr lang="en-US" sz="1200" i="1" dirty="0">
                <a:latin typeface="+mn-lt"/>
              </a:rPr>
              <a:t>Source: </a:t>
            </a:r>
            <a:r>
              <a:rPr lang="en-US" sz="1200" i="1" dirty="0" smtClean="0">
                <a:latin typeface="+mn-lt"/>
              </a:rPr>
              <a:t> The </a:t>
            </a:r>
            <a:r>
              <a:rPr lang="en-US" sz="1200" i="1" dirty="0">
                <a:latin typeface="+mn-lt"/>
              </a:rPr>
              <a:t>Pew Research Center's Internet &amp; American Life Project (2009)  - Generations Online</a:t>
            </a:r>
          </a:p>
        </p:txBody>
      </p:sp>
      <p:pic>
        <p:nvPicPr>
          <p:cNvPr id="3081" name="Picture 9" descr="C:\Documents and Settings\rachelw\Local Settings\Temporary Internet Files\Content.IE5\H2K933MH\MP900442501[1].jpg"/>
          <p:cNvPicPr>
            <a:picLocks noChangeAspect="1" noChangeArrowheads="1"/>
          </p:cNvPicPr>
          <p:nvPr/>
        </p:nvPicPr>
        <p:blipFill>
          <a:blip r:embed="rId4" cstate="print"/>
          <a:srcRect/>
          <a:stretch>
            <a:fillRect/>
          </a:stretch>
        </p:blipFill>
        <p:spPr bwMode="auto">
          <a:xfrm>
            <a:off x="152400" y="3733800"/>
            <a:ext cx="1574800" cy="2362200"/>
          </a:xfrm>
          <a:prstGeom prst="rect">
            <a:avLst/>
          </a:prstGeom>
          <a:noFill/>
        </p:spPr>
      </p:pic>
      <p:pic>
        <p:nvPicPr>
          <p:cNvPr id="3082" name="Picture 10" descr="C:\Documents and Settings\rachelw\Local Settings\Temporary Internet Files\Content.IE5\KVKH3ATU\MP900442369[1].jpg"/>
          <p:cNvPicPr>
            <a:picLocks noChangeAspect="1" noChangeArrowheads="1"/>
          </p:cNvPicPr>
          <p:nvPr/>
        </p:nvPicPr>
        <p:blipFill>
          <a:blip r:embed="rId5" cstate="print"/>
          <a:srcRect/>
          <a:stretch>
            <a:fillRect/>
          </a:stretch>
        </p:blipFill>
        <p:spPr bwMode="auto">
          <a:xfrm>
            <a:off x="152400" y="990600"/>
            <a:ext cx="1572017" cy="2362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defRPr/>
            </a:pPr>
            <a:r>
              <a:rPr lang="en-US" dirty="0" smtClean="0"/>
              <a:t>GEN X AND OLDER</a:t>
            </a:r>
          </a:p>
        </p:txBody>
      </p:sp>
      <p:sp>
        <p:nvSpPr>
          <p:cNvPr id="7" name="Rounded Rectangle 6"/>
          <p:cNvSpPr/>
          <p:nvPr/>
        </p:nvSpPr>
        <p:spPr>
          <a:xfrm>
            <a:off x="3200400" y="3276600"/>
            <a:ext cx="4724400" cy="2819400"/>
          </a:xfrm>
          <a:prstGeom prst="roundRect">
            <a:avLst>
              <a:gd name="adj" fmla="val 9048"/>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8" name="TextBox 7"/>
          <p:cNvSpPr txBox="1">
            <a:spLocks noChangeArrowheads="1"/>
          </p:cNvSpPr>
          <p:nvPr/>
        </p:nvSpPr>
        <p:spPr bwMode="auto">
          <a:xfrm>
            <a:off x="123825" y="6553200"/>
            <a:ext cx="9020175" cy="276999"/>
          </a:xfrm>
          <a:prstGeom prst="rect">
            <a:avLst/>
          </a:prstGeom>
          <a:noFill/>
          <a:ln w="9525">
            <a:noFill/>
            <a:miter lim="800000"/>
            <a:headEnd/>
            <a:tailEnd/>
          </a:ln>
        </p:spPr>
        <p:txBody>
          <a:bodyPr>
            <a:spAutoFit/>
          </a:bodyPr>
          <a:lstStyle/>
          <a:p>
            <a:pPr algn="ctr"/>
            <a:r>
              <a:rPr lang="en-US" sz="1200" i="1" dirty="0">
                <a:latin typeface="+mj-lt"/>
              </a:rPr>
              <a:t>Source: The Pew Research Center's Internet &amp; American Life Project (2009)  - Generations Online</a:t>
            </a:r>
          </a:p>
        </p:txBody>
      </p:sp>
      <p:pic>
        <p:nvPicPr>
          <p:cNvPr id="16389" name="Picture 8" descr="m1a6b.jpg"/>
          <p:cNvPicPr>
            <a:picLocks noChangeAspect="1"/>
          </p:cNvPicPr>
          <p:nvPr/>
        </p:nvPicPr>
        <p:blipFill>
          <a:blip r:embed="rId3" cstate="print"/>
          <a:srcRect/>
          <a:stretch>
            <a:fillRect/>
          </a:stretch>
        </p:blipFill>
        <p:spPr bwMode="auto">
          <a:xfrm>
            <a:off x="1584325" y="1828800"/>
            <a:ext cx="7559675" cy="4694237"/>
          </a:xfrm>
          <a:prstGeom prst="rect">
            <a:avLst/>
          </a:prstGeom>
          <a:noFill/>
          <a:ln w="9525">
            <a:noFill/>
            <a:miter lim="800000"/>
            <a:headEnd/>
            <a:tailEnd/>
          </a:ln>
        </p:spPr>
      </p:pic>
      <p:pic>
        <p:nvPicPr>
          <p:cNvPr id="4101" name="Picture 5" descr="C:\Documents and Settings\rachelw\Local Settings\Temporary Internet Files\Content.IE5\QMKDO4FH\MP900442545[1].jpg"/>
          <p:cNvPicPr>
            <a:picLocks noChangeAspect="1" noChangeArrowheads="1"/>
          </p:cNvPicPr>
          <p:nvPr/>
        </p:nvPicPr>
        <p:blipFill>
          <a:blip r:embed="rId4" cstate="print"/>
          <a:srcRect/>
          <a:stretch>
            <a:fillRect/>
          </a:stretch>
        </p:blipFill>
        <p:spPr bwMode="auto">
          <a:xfrm>
            <a:off x="152400" y="4114800"/>
            <a:ext cx="1424077" cy="2133600"/>
          </a:xfrm>
          <a:prstGeom prst="rect">
            <a:avLst/>
          </a:prstGeom>
          <a:noFill/>
        </p:spPr>
      </p:pic>
      <p:pic>
        <p:nvPicPr>
          <p:cNvPr id="4102" name="Picture 6" descr="C:\Documents and Settings\rachelw\Local Settings\Temporary Internet Files\Content.IE5\KVKH3ATU\MP900438691[1].jpg"/>
          <p:cNvPicPr>
            <a:picLocks noChangeAspect="1" noChangeArrowheads="1"/>
          </p:cNvPicPr>
          <p:nvPr/>
        </p:nvPicPr>
        <p:blipFill>
          <a:blip r:embed="rId5" cstate="print"/>
          <a:srcRect/>
          <a:stretch>
            <a:fillRect/>
          </a:stretch>
        </p:blipFill>
        <p:spPr bwMode="auto">
          <a:xfrm>
            <a:off x="228600" y="1746705"/>
            <a:ext cx="1371600" cy="206329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rmAutofit fontScale="90000"/>
          </a:bodyPr>
          <a:lstStyle/>
          <a:p>
            <a:pPr>
              <a:defRPr/>
            </a:pPr>
            <a:r>
              <a:rPr lang="en-US" dirty="0" smtClean="0"/>
              <a:t>HOW DO YOU GET THE WORD OUT?</a:t>
            </a:r>
          </a:p>
        </p:txBody>
      </p:sp>
      <p:sp>
        <p:nvSpPr>
          <p:cNvPr id="3" name="Content Placeholder 2"/>
          <p:cNvSpPr>
            <a:spLocks noGrp="1"/>
          </p:cNvSpPr>
          <p:nvPr>
            <p:ph idx="1"/>
          </p:nvPr>
        </p:nvSpPr>
        <p:spPr>
          <a:xfrm>
            <a:off x="1905000" y="2209800"/>
            <a:ext cx="7086600" cy="3916363"/>
          </a:xfrm>
        </p:spPr>
        <p:txBody>
          <a:bodyPr>
            <a:normAutofit/>
          </a:bodyPr>
          <a:lstStyle/>
          <a:p>
            <a:pPr>
              <a:buFont typeface="Wingdings 2" pitchFamily="-84" charset="2"/>
              <a:buNone/>
              <a:defRPr/>
            </a:pPr>
            <a:r>
              <a:rPr lang="en-US" dirty="0" smtClean="0"/>
              <a:t>Currently, how do people find out about your town/county:</a:t>
            </a:r>
          </a:p>
          <a:p>
            <a:pPr lvl="1">
              <a:defRPr/>
            </a:pPr>
            <a:r>
              <a:rPr lang="en-US" dirty="0" smtClean="0"/>
              <a:t>Residents</a:t>
            </a:r>
          </a:p>
          <a:p>
            <a:pPr lvl="1">
              <a:defRPr/>
            </a:pPr>
            <a:r>
              <a:rPr lang="en-US" dirty="0" smtClean="0"/>
              <a:t>Business owners</a:t>
            </a:r>
          </a:p>
          <a:p>
            <a:pPr lvl="1">
              <a:defRPr/>
            </a:pPr>
            <a:r>
              <a:rPr lang="en-US" dirty="0" smtClean="0"/>
              <a:t>Visitors</a:t>
            </a:r>
          </a:p>
          <a:p>
            <a:pPr lvl="1">
              <a:buFont typeface="Verdana" pitchFamily="-84" charset="0"/>
              <a:buNone/>
              <a:defRPr/>
            </a:pPr>
            <a:endParaRPr lang="en-US" dirty="0" smtClean="0"/>
          </a:p>
          <a:p>
            <a:pPr lvl="1">
              <a:buFont typeface="Verdana" pitchFamily="-84" charset="0"/>
              <a:buNone/>
              <a:defRPr/>
            </a:pPr>
            <a:endParaRPr lang="en-US" dirty="0" smtClean="0"/>
          </a:p>
        </p:txBody>
      </p:sp>
      <p:pic>
        <p:nvPicPr>
          <p:cNvPr id="5122" name="Picture 2" descr="C:\Documents and Settings\rachelw\Local Settings\Temporary Internet Files\Content.IE5\SBVM56XJ\MP900430971[1].jpg"/>
          <p:cNvPicPr>
            <a:picLocks noChangeAspect="1" noChangeArrowheads="1"/>
          </p:cNvPicPr>
          <p:nvPr/>
        </p:nvPicPr>
        <p:blipFill>
          <a:blip r:embed="rId3" cstate="print"/>
          <a:srcRect/>
          <a:stretch>
            <a:fillRect/>
          </a:stretch>
        </p:blipFill>
        <p:spPr bwMode="auto">
          <a:xfrm>
            <a:off x="6477000" y="2743200"/>
            <a:ext cx="2516014" cy="377217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086600" cy="1295400"/>
          </a:xfrm>
        </p:spPr>
        <p:txBody>
          <a:bodyPr wrap="square" numCol="1" anchorCtr="0" compatLnSpc="1">
            <a:prstTxWarp prst="textNoShape">
              <a:avLst/>
            </a:prstTxWarp>
            <a:noAutofit/>
          </a:bodyPr>
          <a:lstStyle/>
          <a:p>
            <a:pPr>
              <a:defRPr/>
            </a:pPr>
            <a:r>
              <a:rPr lang="en-US" sz="4000" dirty="0" smtClean="0"/>
              <a:t>IS YOUR COMMUNITY ‘ONLINE’ ALREADY?</a:t>
            </a:r>
          </a:p>
        </p:txBody>
      </p:sp>
      <p:sp>
        <p:nvSpPr>
          <p:cNvPr id="18435" name="Content Placeholder 2"/>
          <p:cNvSpPr>
            <a:spLocks noGrp="1"/>
          </p:cNvSpPr>
          <p:nvPr>
            <p:ph idx="1"/>
          </p:nvPr>
        </p:nvSpPr>
        <p:spPr>
          <a:xfrm>
            <a:off x="1828800" y="1905000"/>
            <a:ext cx="7010400" cy="4953000"/>
          </a:xfrm>
        </p:spPr>
        <p:txBody>
          <a:bodyPr/>
          <a:lstStyle/>
          <a:p>
            <a:r>
              <a:rPr lang="en-US" dirty="0" smtClean="0"/>
              <a:t>What information will I find?</a:t>
            </a:r>
          </a:p>
          <a:p>
            <a:r>
              <a:rPr lang="en-US" dirty="0" smtClean="0"/>
              <a:t>Where will I find information?</a:t>
            </a:r>
          </a:p>
          <a:p>
            <a:r>
              <a:rPr lang="en-US" dirty="0" smtClean="0"/>
              <a:t>Who is the audience?</a:t>
            </a:r>
          </a:p>
        </p:txBody>
      </p:sp>
      <p:pic>
        <p:nvPicPr>
          <p:cNvPr id="6146" name="Picture 2" descr="C:\Documents and Settings\rachelw\Local Settings\Temporary Internet Files\Content.IE5\H2K933MH\MP900401797[1].jpg"/>
          <p:cNvPicPr>
            <a:picLocks noChangeAspect="1" noChangeArrowheads="1"/>
          </p:cNvPicPr>
          <p:nvPr/>
        </p:nvPicPr>
        <p:blipFill>
          <a:blip r:embed="rId3" cstate="print"/>
          <a:srcRect/>
          <a:stretch>
            <a:fillRect/>
          </a:stretch>
        </p:blipFill>
        <p:spPr bwMode="auto">
          <a:xfrm>
            <a:off x="5105400" y="3835539"/>
            <a:ext cx="3291840" cy="21937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6781800" cy="1143000"/>
          </a:xfrm>
        </p:spPr>
        <p:txBody>
          <a:bodyPr wrap="square" numCol="1" anchorCtr="0" compatLnSpc="1">
            <a:prstTxWarp prst="textNoShape">
              <a:avLst/>
            </a:prstTxWarp>
            <a:noAutofit/>
          </a:bodyPr>
          <a:lstStyle/>
          <a:p>
            <a:pPr>
              <a:defRPr/>
            </a:pPr>
            <a:r>
              <a:rPr lang="en-US" sz="4000" dirty="0" smtClean="0"/>
              <a:t>COMMON WEBSITE ISSUES</a:t>
            </a:r>
          </a:p>
        </p:txBody>
      </p:sp>
      <p:sp>
        <p:nvSpPr>
          <p:cNvPr id="19459" name="Content Placeholder 2"/>
          <p:cNvSpPr>
            <a:spLocks noGrp="1"/>
          </p:cNvSpPr>
          <p:nvPr>
            <p:ph idx="1"/>
          </p:nvPr>
        </p:nvSpPr>
        <p:spPr>
          <a:xfrm>
            <a:off x="1828800" y="1981200"/>
            <a:ext cx="6934200" cy="4221163"/>
          </a:xfrm>
        </p:spPr>
        <p:txBody>
          <a:bodyPr/>
          <a:lstStyle/>
          <a:p>
            <a:r>
              <a:rPr lang="en-US" sz="2400" dirty="0" smtClean="0"/>
              <a:t>Created/hosted by 3</a:t>
            </a:r>
            <a:r>
              <a:rPr lang="en-US" sz="2400" baseline="30000" dirty="0" smtClean="0"/>
              <a:t>rd</a:t>
            </a:r>
            <a:r>
              <a:rPr lang="en-US" sz="2400" dirty="0" smtClean="0"/>
              <a:t> party	</a:t>
            </a:r>
          </a:p>
          <a:p>
            <a:r>
              <a:rPr lang="en-US" sz="2400" dirty="0" smtClean="0"/>
              <a:t>Owned by 3</a:t>
            </a:r>
            <a:r>
              <a:rPr lang="en-US" sz="2400" baseline="30000" dirty="0" smtClean="0"/>
              <a:t>rd</a:t>
            </a:r>
            <a:r>
              <a:rPr lang="en-US" sz="2400" dirty="0" smtClean="0"/>
              <a:t> party</a:t>
            </a:r>
          </a:p>
          <a:p>
            <a:r>
              <a:rPr lang="en-US" sz="2400" dirty="0" smtClean="0"/>
              <a:t>Content inadequate</a:t>
            </a:r>
          </a:p>
          <a:p>
            <a:r>
              <a:rPr lang="en-US" sz="2400" dirty="0" smtClean="0"/>
              <a:t>Static for long periods of time</a:t>
            </a:r>
          </a:p>
          <a:p>
            <a:r>
              <a:rPr lang="en-US" sz="2400" dirty="0" smtClean="0"/>
              <a:t>Poor design</a:t>
            </a:r>
          </a:p>
          <a:p>
            <a:r>
              <a:rPr lang="en-US" sz="2400" dirty="0" smtClean="0"/>
              <a:t>Not representative</a:t>
            </a:r>
          </a:p>
          <a:p>
            <a:r>
              <a:rPr lang="en-US" sz="2400" dirty="0" smtClean="0"/>
              <a:t>Lack of branding and marketing</a:t>
            </a:r>
          </a:p>
          <a:p>
            <a:endParaRPr lang="en-US" dirty="0" smtClean="0"/>
          </a:p>
        </p:txBody>
      </p:sp>
      <p:pic>
        <p:nvPicPr>
          <p:cNvPr id="7170" name="Picture 2" descr="C:\Documents and Settings\rachelw\Local Settings\Temporary Internet Files\Content.IE5\NCBIYA01\MP900314350[1].jpg"/>
          <p:cNvPicPr>
            <a:picLocks noChangeAspect="1" noChangeArrowheads="1"/>
          </p:cNvPicPr>
          <p:nvPr/>
        </p:nvPicPr>
        <p:blipFill>
          <a:blip r:embed="rId3" cstate="print"/>
          <a:srcRect/>
          <a:stretch>
            <a:fillRect/>
          </a:stretch>
        </p:blipFill>
        <p:spPr bwMode="auto">
          <a:xfrm>
            <a:off x="6400800" y="2362200"/>
            <a:ext cx="2481072" cy="3657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Autofit/>
          </a:bodyPr>
          <a:lstStyle/>
          <a:p>
            <a:pPr>
              <a:defRPr/>
            </a:pPr>
            <a:r>
              <a:rPr lang="en-US" sz="3600" dirty="0" smtClean="0"/>
              <a:t>…DO YOUR CURRENT WEBSITES BELONG HERE?</a:t>
            </a:r>
          </a:p>
        </p:txBody>
      </p:sp>
      <p:pic>
        <p:nvPicPr>
          <p:cNvPr id="4" name="Picture 3" descr="m1a10.jpg"/>
          <p:cNvPicPr>
            <a:picLocks noChangeAspect="1"/>
          </p:cNvPicPr>
          <p:nvPr/>
        </p:nvPicPr>
        <p:blipFill>
          <a:blip r:embed="rId3" cstate="print"/>
          <a:stretch>
            <a:fillRect/>
          </a:stretch>
        </p:blipFill>
        <p:spPr>
          <a:xfrm>
            <a:off x="838200" y="1770148"/>
            <a:ext cx="7620000" cy="508785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p:spPr>
        <p:txBody>
          <a:bodyPr wrap="square" numCol="1" anchorCtr="0" compatLnSpc="1">
            <a:prstTxWarp prst="textNoShape">
              <a:avLst/>
            </a:prstTxWarp>
            <a:noAutofit/>
          </a:bodyPr>
          <a:lstStyle/>
          <a:p>
            <a:pPr>
              <a:defRPr/>
            </a:pPr>
            <a:r>
              <a:rPr lang="en-US" sz="3200" dirty="0" smtClean="0"/>
              <a:t>POTENTIAL BENEFITS OF YOUR COMMUNITY’S ONLINE PRESENCE</a:t>
            </a:r>
          </a:p>
        </p:txBody>
      </p:sp>
      <p:sp>
        <p:nvSpPr>
          <p:cNvPr id="3" name="Content Placeholder 2"/>
          <p:cNvSpPr>
            <a:spLocks noGrp="1"/>
          </p:cNvSpPr>
          <p:nvPr>
            <p:ph idx="1"/>
          </p:nvPr>
        </p:nvSpPr>
        <p:spPr>
          <a:xfrm>
            <a:off x="2133600" y="2057400"/>
            <a:ext cx="6934200" cy="3840163"/>
          </a:xfrm>
        </p:spPr>
        <p:txBody>
          <a:bodyPr>
            <a:normAutofit fontScale="92500" lnSpcReduction="10000"/>
          </a:bodyPr>
          <a:lstStyle/>
          <a:p>
            <a:pPr>
              <a:lnSpc>
                <a:spcPct val="90000"/>
              </a:lnSpc>
              <a:defRPr/>
            </a:pPr>
            <a:r>
              <a:rPr lang="en-US" sz="2600" dirty="0" smtClean="0"/>
              <a:t>Greater connectivity among community members</a:t>
            </a:r>
          </a:p>
          <a:p>
            <a:pPr lvl="1">
              <a:lnSpc>
                <a:spcPct val="90000"/>
              </a:lnSpc>
              <a:defRPr/>
            </a:pPr>
            <a:r>
              <a:rPr lang="en-US" sz="2200" dirty="0" smtClean="0"/>
              <a:t>Foster civic engagement</a:t>
            </a:r>
          </a:p>
          <a:p>
            <a:pPr lvl="1">
              <a:lnSpc>
                <a:spcPct val="90000"/>
              </a:lnSpc>
              <a:defRPr/>
            </a:pPr>
            <a:r>
              <a:rPr lang="en-US" sz="2200" dirty="0" smtClean="0"/>
              <a:t>Support ‘buy local’</a:t>
            </a:r>
          </a:p>
          <a:p>
            <a:pPr lvl="1">
              <a:lnSpc>
                <a:spcPct val="90000"/>
              </a:lnSpc>
              <a:defRPr/>
            </a:pPr>
            <a:r>
              <a:rPr lang="en-US" sz="2200" dirty="0" smtClean="0"/>
              <a:t>Parent-Teacher-Student relationship</a:t>
            </a:r>
          </a:p>
          <a:p>
            <a:pPr lvl="1">
              <a:lnSpc>
                <a:spcPct val="90000"/>
              </a:lnSpc>
              <a:defRPr/>
            </a:pPr>
            <a:r>
              <a:rPr lang="en-US" sz="2200" dirty="0" smtClean="0"/>
              <a:t>Increase participation in community activities</a:t>
            </a:r>
          </a:p>
          <a:p>
            <a:pPr>
              <a:lnSpc>
                <a:spcPct val="90000"/>
              </a:lnSpc>
              <a:defRPr/>
            </a:pPr>
            <a:r>
              <a:rPr lang="en-US" sz="2600" dirty="0" smtClean="0"/>
              <a:t>24/7 access to potential employers, residents,  visitors</a:t>
            </a:r>
          </a:p>
          <a:p>
            <a:pPr>
              <a:lnSpc>
                <a:spcPct val="90000"/>
              </a:lnSpc>
              <a:defRPr/>
            </a:pPr>
            <a:r>
              <a:rPr lang="en-US" sz="2600" dirty="0" smtClean="0"/>
              <a:t>Increased government service efficiency and access</a:t>
            </a:r>
          </a:p>
          <a:p>
            <a:pPr>
              <a:lnSpc>
                <a:spcPct val="90000"/>
              </a:lnSpc>
              <a:defRPr/>
            </a:pPr>
            <a:endParaRPr lang="en-US" sz="2600" dirty="0" smtClean="0"/>
          </a:p>
        </p:txBody>
      </p:sp>
      <p:pic>
        <p:nvPicPr>
          <p:cNvPr id="8196" name="Picture 4" descr="C:\Documents and Settings\rachelw\Local Settings\Temporary Internet Files\Content.IE5\KVKH3ATU\MP900402447[1].jpg"/>
          <p:cNvPicPr>
            <a:picLocks noChangeAspect="1" noChangeArrowheads="1"/>
          </p:cNvPicPr>
          <p:nvPr/>
        </p:nvPicPr>
        <p:blipFill>
          <a:blip r:embed="rId3" cstate="print"/>
          <a:srcRect/>
          <a:stretch>
            <a:fillRect/>
          </a:stretch>
        </p:blipFill>
        <p:spPr bwMode="auto">
          <a:xfrm>
            <a:off x="228600" y="2743200"/>
            <a:ext cx="1905000" cy="25769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defRPr/>
            </a:pPr>
            <a:r>
              <a:rPr lang="en-US" dirty="0" smtClean="0"/>
              <a:t>APPLICATION AREAS</a:t>
            </a:r>
          </a:p>
        </p:txBody>
      </p:sp>
      <p:pic>
        <p:nvPicPr>
          <p:cNvPr id="22531" name="Content Placeholder 27" descr="m1b8.jpg"/>
          <p:cNvPicPr>
            <a:picLocks noGrp="1" noChangeAspect="1"/>
          </p:cNvPicPr>
          <p:nvPr>
            <p:ph idx="1"/>
          </p:nvPr>
        </p:nvPicPr>
        <p:blipFill>
          <a:blip r:embed="rId3" cstate="print">
            <a:clrChange>
              <a:clrFrom>
                <a:srgbClr val="FFFFFF"/>
              </a:clrFrom>
              <a:clrTo>
                <a:srgbClr val="FFFFFF">
                  <a:alpha val="0"/>
                </a:srgbClr>
              </a:clrTo>
            </a:clrChange>
          </a:blip>
          <a:srcRect t="77808" r="51430"/>
          <a:stretch>
            <a:fillRect/>
          </a:stretch>
        </p:blipFill>
        <p:spPr>
          <a:xfrm>
            <a:off x="1828800" y="5710871"/>
            <a:ext cx="2590800" cy="1147129"/>
          </a:xfrm>
        </p:spPr>
      </p:pic>
      <p:pic>
        <p:nvPicPr>
          <p:cNvPr id="4" name="Content Placeholder 27" descr="m1b8.jpg"/>
          <p:cNvPicPr>
            <a:picLocks noChangeAspect="1"/>
          </p:cNvPicPr>
          <p:nvPr/>
        </p:nvPicPr>
        <p:blipFill>
          <a:blip r:embed="rId3" cstate="print">
            <a:clrChange>
              <a:clrFrom>
                <a:srgbClr val="FFFFFF"/>
              </a:clrFrom>
              <a:clrTo>
                <a:srgbClr val="FFFFFF">
                  <a:alpha val="0"/>
                </a:srgbClr>
              </a:clrTo>
            </a:clrChange>
          </a:blip>
          <a:srcRect b="21872"/>
          <a:stretch>
            <a:fillRect/>
          </a:stretch>
        </p:blipFill>
        <p:spPr bwMode="auto">
          <a:xfrm>
            <a:off x="3105365" y="1676400"/>
            <a:ext cx="603863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rmAutofit fontScale="90000"/>
          </a:bodyPr>
          <a:lstStyle/>
          <a:p>
            <a:pPr>
              <a:defRPr/>
            </a:pPr>
            <a:r>
              <a:rPr lang="en-US" dirty="0" smtClean="0"/>
              <a:t>E-GOV:  Last 12 Months</a:t>
            </a:r>
          </a:p>
        </p:txBody>
      </p:sp>
      <p:sp>
        <p:nvSpPr>
          <p:cNvPr id="23556" name="TextBox 3"/>
          <p:cNvSpPr txBox="1">
            <a:spLocks noChangeArrowheads="1"/>
          </p:cNvSpPr>
          <p:nvPr/>
        </p:nvSpPr>
        <p:spPr bwMode="auto">
          <a:xfrm>
            <a:off x="2057400" y="6400800"/>
            <a:ext cx="7086600" cy="307777"/>
          </a:xfrm>
          <a:prstGeom prst="rect">
            <a:avLst/>
          </a:prstGeom>
          <a:noFill/>
          <a:ln w="9525">
            <a:noFill/>
            <a:miter lim="800000"/>
            <a:headEnd/>
            <a:tailEnd/>
          </a:ln>
        </p:spPr>
        <p:txBody>
          <a:bodyPr wrap="square">
            <a:spAutoFit/>
          </a:bodyPr>
          <a:lstStyle/>
          <a:p>
            <a:r>
              <a:rPr lang="en-US" sz="1400" i="1" dirty="0">
                <a:latin typeface="+mj-lt"/>
              </a:rPr>
              <a:t>Source: The Pew Research Center's Internet &amp; American Life Project (2010) - Government Online</a:t>
            </a:r>
          </a:p>
        </p:txBody>
      </p:sp>
      <p:pic>
        <p:nvPicPr>
          <p:cNvPr id="23557" name="Picture 1"/>
          <p:cNvPicPr>
            <a:picLocks noChangeAspect="1" noChangeArrowheads="1"/>
          </p:cNvPicPr>
          <p:nvPr/>
        </p:nvPicPr>
        <p:blipFill>
          <a:blip r:embed="rId3" cstate="print">
            <a:clrChange>
              <a:clrFrom>
                <a:srgbClr val="FFFFFF"/>
              </a:clrFrom>
              <a:clrTo>
                <a:srgbClr val="FFFFFF">
                  <a:alpha val="0"/>
                </a:srgbClr>
              </a:clrTo>
            </a:clrChange>
          </a:blip>
          <a:srcRect t="24170"/>
          <a:stretch>
            <a:fillRect/>
          </a:stretch>
        </p:blipFill>
        <p:spPr bwMode="auto">
          <a:xfrm>
            <a:off x="2514600" y="1981200"/>
            <a:ext cx="5943600" cy="40077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defRPr/>
            </a:pPr>
            <a:r>
              <a:rPr lang="en-US" dirty="0" smtClean="0"/>
              <a:t>E-GOV  ACTIVITIES</a:t>
            </a:r>
          </a:p>
        </p:txBody>
      </p:sp>
      <p:sp>
        <p:nvSpPr>
          <p:cNvPr id="24579" name="Content Placeholder 4"/>
          <p:cNvSpPr>
            <a:spLocks noGrp="1"/>
          </p:cNvSpPr>
          <p:nvPr>
            <p:ph idx="1"/>
          </p:nvPr>
        </p:nvSpPr>
        <p:spPr>
          <a:xfrm>
            <a:off x="1752600" y="1828800"/>
            <a:ext cx="3581400" cy="3657600"/>
          </a:xfrm>
        </p:spPr>
        <p:txBody>
          <a:bodyPr/>
          <a:lstStyle/>
          <a:p>
            <a:r>
              <a:rPr lang="en-US" sz="1600" b="1" dirty="0" smtClean="0"/>
              <a:t>Finding information :</a:t>
            </a:r>
          </a:p>
          <a:p>
            <a:pPr lvl="1"/>
            <a:r>
              <a:rPr lang="en-US" sz="1600" dirty="0" smtClean="0"/>
              <a:t>Public policy or issue</a:t>
            </a:r>
          </a:p>
          <a:p>
            <a:pPr lvl="1"/>
            <a:r>
              <a:rPr lang="en-US" sz="1600" dirty="0" smtClean="0"/>
              <a:t>Services an agency provides</a:t>
            </a:r>
          </a:p>
          <a:p>
            <a:pPr lvl="1"/>
            <a:r>
              <a:rPr lang="en-US" sz="1600" dirty="0" smtClean="0"/>
              <a:t>Documents or statistics</a:t>
            </a:r>
          </a:p>
          <a:p>
            <a:pPr lvl="1"/>
            <a:r>
              <a:rPr lang="en-US" sz="1600" dirty="0" smtClean="0"/>
              <a:t>Recreation/tourist information</a:t>
            </a:r>
          </a:p>
          <a:p>
            <a:pPr lvl="1"/>
            <a:r>
              <a:rPr lang="en-US" sz="1600" dirty="0" smtClean="0"/>
              <a:t>Health or safety issue</a:t>
            </a:r>
          </a:p>
          <a:p>
            <a:r>
              <a:rPr lang="en-US" sz="1600" b="1" dirty="0" smtClean="0">
                <a:latin typeface="+mn-lt"/>
                <a:ea typeface="+mn-ea"/>
              </a:rPr>
              <a:t>Downloading forms</a:t>
            </a:r>
            <a:endParaRPr lang="en-US" sz="1600" b="1" dirty="0" smtClean="0"/>
          </a:p>
          <a:p>
            <a:pPr lvl="1"/>
            <a:endParaRPr lang="en-US" sz="1200" dirty="0" smtClean="0"/>
          </a:p>
        </p:txBody>
      </p:sp>
      <p:sp>
        <p:nvSpPr>
          <p:cNvPr id="24580" name="TextBox 3"/>
          <p:cNvSpPr txBox="1">
            <a:spLocks noChangeArrowheads="1"/>
          </p:cNvSpPr>
          <p:nvPr/>
        </p:nvSpPr>
        <p:spPr bwMode="auto">
          <a:xfrm>
            <a:off x="152400" y="3581400"/>
            <a:ext cx="1524000" cy="523220"/>
          </a:xfrm>
          <a:prstGeom prst="rect">
            <a:avLst/>
          </a:prstGeom>
          <a:noFill/>
          <a:ln w="9525">
            <a:noFill/>
            <a:miter lim="800000"/>
            <a:headEnd/>
            <a:tailEnd/>
          </a:ln>
        </p:spPr>
        <p:txBody>
          <a:bodyPr wrap="square">
            <a:spAutoFit/>
          </a:bodyPr>
          <a:lstStyle/>
          <a:p>
            <a:r>
              <a:rPr lang="en-US" sz="1400" i="1" dirty="0">
                <a:solidFill>
                  <a:schemeClr val="bg1"/>
                </a:solidFill>
                <a:latin typeface="+mj-lt"/>
              </a:rPr>
              <a:t>Source: </a:t>
            </a:r>
            <a:endParaRPr lang="en-US" sz="1400" i="1" dirty="0" smtClean="0">
              <a:solidFill>
                <a:schemeClr val="bg1"/>
              </a:solidFill>
              <a:latin typeface="+mj-lt"/>
            </a:endParaRPr>
          </a:p>
          <a:p>
            <a:r>
              <a:rPr lang="en-US" sz="1400" i="1" dirty="0" smtClean="0">
                <a:solidFill>
                  <a:schemeClr val="bg1"/>
                </a:solidFill>
                <a:latin typeface="+mj-lt"/>
              </a:rPr>
              <a:t>The </a:t>
            </a:r>
            <a:r>
              <a:rPr lang="en-US" sz="1400" i="1" dirty="0">
                <a:solidFill>
                  <a:schemeClr val="bg1"/>
                </a:solidFill>
                <a:latin typeface="+mj-lt"/>
              </a:rPr>
              <a:t>Pew </a:t>
            </a:r>
            <a:r>
              <a:rPr lang="en-US" sz="1400" i="1" dirty="0" smtClean="0">
                <a:solidFill>
                  <a:schemeClr val="bg1"/>
                </a:solidFill>
                <a:latin typeface="+mj-lt"/>
              </a:rPr>
              <a:t>Online</a:t>
            </a:r>
            <a:endParaRPr lang="en-US" sz="1400" i="1" dirty="0">
              <a:solidFill>
                <a:schemeClr val="bg1"/>
              </a:solidFill>
              <a:latin typeface="+mj-lt"/>
            </a:endParaRPr>
          </a:p>
        </p:txBody>
      </p:sp>
      <p:sp>
        <p:nvSpPr>
          <p:cNvPr id="5" name="Content Placeholder 4"/>
          <p:cNvSpPr txBox="1">
            <a:spLocks/>
          </p:cNvSpPr>
          <p:nvPr/>
        </p:nvSpPr>
        <p:spPr bwMode="auto">
          <a:xfrm>
            <a:off x="5334000" y="1905000"/>
            <a:ext cx="32004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spcBef>
                <a:spcPts val="1800"/>
              </a:spcBef>
              <a:buClr>
                <a:schemeClr val="accent1"/>
              </a:buClr>
              <a:buSzPct val="100000"/>
              <a:buFont typeface="Arial" charset="0"/>
              <a:buChar char="•"/>
            </a:pPr>
            <a:r>
              <a:rPr lang="en-US" sz="1600" b="1" dirty="0">
                <a:latin typeface="+mn-lt"/>
                <a:ea typeface="+mn-ea"/>
              </a:rPr>
              <a:t>Applying for/ Renewing:</a:t>
            </a:r>
          </a:p>
          <a:p>
            <a:pPr marL="914400" lvl="1" indent="-457200">
              <a:spcBef>
                <a:spcPts val="1800"/>
              </a:spcBef>
              <a:buClr>
                <a:schemeClr val="accent2"/>
              </a:buClr>
              <a:buSzPct val="100000"/>
              <a:buFont typeface="Courier New" pitchFamily="49" charset="0"/>
              <a:buChar char="o"/>
            </a:pPr>
            <a:r>
              <a:rPr lang="en-US" sz="1600" dirty="0" smtClean="0">
                <a:latin typeface="+mn-lt"/>
                <a:ea typeface="+mn-ea"/>
              </a:rPr>
              <a:t>Driver’s </a:t>
            </a:r>
            <a:r>
              <a:rPr lang="en-US" sz="1600" dirty="0">
                <a:latin typeface="+mn-lt"/>
                <a:ea typeface="+mn-ea"/>
              </a:rPr>
              <a:t>license or auto registration</a:t>
            </a:r>
          </a:p>
          <a:p>
            <a:pPr marL="914400" lvl="1" indent="-457200">
              <a:spcBef>
                <a:spcPts val="1800"/>
              </a:spcBef>
              <a:buClr>
                <a:schemeClr val="accent2"/>
              </a:buClr>
              <a:buSzPct val="100000"/>
              <a:buFont typeface="Courier New" pitchFamily="49" charset="0"/>
              <a:buChar char="o"/>
            </a:pPr>
            <a:r>
              <a:rPr lang="en-US" sz="1600" dirty="0" smtClean="0">
                <a:latin typeface="+mn-lt"/>
                <a:ea typeface="+mn-ea"/>
              </a:rPr>
              <a:t>Government </a:t>
            </a:r>
            <a:r>
              <a:rPr lang="en-US" sz="1600" dirty="0">
                <a:latin typeface="+mn-lt"/>
                <a:ea typeface="+mn-ea"/>
              </a:rPr>
              <a:t>benefits</a:t>
            </a:r>
          </a:p>
          <a:p>
            <a:pPr marL="914400" lvl="1" indent="-457200">
              <a:spcBef>
                <a:spcPts val="1800"/>
              </a:spcBef>
              <a:buClr>
                <a:schemeClr val="accent2"/>
              </a:buClr>
              <a:buSzPct val="100000"/>
              <a:buFont typeface="Courier New" pitchFamily="49" charset="0"/>
              <a:buChar char="o"/>
            </a:pPr>
            <a:r>
              <a:rPr lang="en-US" sz="1600" dirty="0" smtClean="0">
                <a:latin typeface="+mn-lt"/>
                <a:ea typeface="+mn-ea"/>
              </a:rPr>
              <a:t>Government </a:t>
            </a:r>
            <a:r>
              <a:rPr lang="en-US" sz="1600" dirty="0">
                <a:latin typeface="+mn-lt"/>
                <a:ea typeface="+mn-ea"/>
              </a:rPr>
              <a:t>jobs</a:t>
            </a:r>
          </a:p>
          <a:p>
            <a:pPr marL="914400" lvl="1" indent="-457200">
              <a:spcBef>
                <a:spcPts val="1800"/>
              </a:spcBef>
              <a:buClr>
                <a:schemeClr val="accent2"/>
              </a:buClr>
              <a:buSzPct val="100000"/>
              <a:buFont typeface="Courier New" pitchFamily="49" charset="0"/>
              <a:buChar char="o"/>
            </a:pPr>
            <a:r>
              <a:rPr lang="en-US" sz="1600" dirty="0" smtClean="0">
                <a:latin typeface="+mn-lt"/>
                <a:ea typeface="+mn-ea"/>
              </a:rPr>
              <a:t>Recreational license</a:t>
            </a:r>
            <a:endParaRPr lang="en-US" sz="1600" dirty="0" smtClean="0"/>
          </a:p>
          <a:p>
            <a:pPr marL="457200" marR="0" lvl="0" indent="-457200" algn="l" defTabSz="914400" rtl="0" eaLnBrk="1" fontAlgn="base" latinLnBrk="0" hangingPunct="1">
              <a:lnSpc>
                <a:spcPct val="100000"/>
              </a:lnSpc>
              <a:spcBef>
                <a:spcPts val="1800"/>
              </a:spcBef>
              <a:spcAft>
                <a:spcPct val="0"/>
              </a:spcAft>
              <a:buClr>
                <a:schemeClr val="accent1"/>
              </a:buClr>
              <a:buSzPct val="100000"/>
              <a:buFont typeface="Arial"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Paying a Fine</a:t>
            </a:r>
          </a:p>
          <a:p>
            <a:pPr marL="914400" marR="0" lvl="1" indent="-457200" algn="l" defTabSz="914400" rtl="0" eaLnBrk="1" fontAlgn="base" latinLnBrk="0" hangingPunct="1">
              <a:lnSpc>
                <a:spcPct val="100000"/>
              </a:lnSpc>
              <a:spcBef>
                <a:spcPts val="1800"/>
              </a:spcBef>
              <a:spcAft>
                <a:spcPct val="0"/>
              </a:spcAft>
              <a:buClr>
                <a:schemeClr val="accent2"/>
              </a:buClr>
              <a:buSzPct val="100000"/>
              <a:buFont typeface="Courier New" pitchFamily="49" charset="0"/>
              <a:buChar char="o"/>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218" name="Picture 2" descr="C:\Documents and Settings\rachelw\Local Settings\Temporary Internet Files\Content.IE5\UP02GL1W\MP910220844[1].jpg"/>
          <p:cNvPicPr>
            <a:picLocks noChangeAspect="1" noChangeArrowheads="1"/>
          </p:cNvPicPr>
          <p:nvPr/>
        </p:nvPicPr>
        <p:blipFill>
          <a:blip r:embed="rId3" cstate="print"/>
          <a:srcRect/>
          <a:stretch>
            <a:fillRect/>
          </a:stretch>
        </p:blipFill>
        <p:spPr bwMode="auto">
          <a:xfrm>
            <a:off x="1981200" y="5257800"/>
            <a:ext cx="1816651" cy="1205761"/>
          </a:xfrm>
          <a:prstGeom prst="rect">
            <a:avLst/>
          </a:prstGeom>
          <a:noFill/>
        </p:spPr>
      </p:pic>
      <p:pic>
        <p:nvPicPr>
          <p:cNvPr id="9222" name="Picture 6" descr="C:\Documents and Settings\rachelw\Local Settings\Temporary Internet Files\Content.IE5\42XNQCS5\MP900309200[1].jpg"/>
          <p:cNvPicPr>
            <a:picLocks noChangeAspect="1" noChangeArrowheads="1"/>
          </p:cNvPicPr>
          <p:nvPr/>
        </p:nvPicPr>
        <p:blipFill>
          <a:blip r:embed="rId4" cstate="print"/>
          <a:srcRect/>
          <a:stretch>
            <a:fillRect/>
          </a:stretch>
        </p:blipFill>
        <p:spPr bwMode="auto">
          <a:xfrm>
            <a:off x="3581400" y="5410200"/>
            <a:ext cx="1905570" cy="1273556"/>
          </a:xfrm>
          <a:prstGeom prst="rect">
            <a:avLst/>
          </a:prstGeom>
          <a:noFill/>
        </p:spPr>
      </p:pic>
      <p:pic>
        <p:nvPicPr>
          <p:cNvPr id="9223" name="Picture 7" descr="C:\Documents and Settings\rachelw\Local Settings\Temporary Internet Files\Content.IE5\NCBIYA01\MP900448683[1].jpg"/>
          <p:cNvPicPr>
            <a:picLocks noChangeAspect="1" noChangeArrowheads="1"/>
          </p:cNvPicPr>
          <p:nvPr/>
        </p:nvPicPr>
        <p:blipFill>
          <a:blip r:embed="rId5" cstate="print"/>
          <a:srcRect/>
          <a:stretch>
            <a:fillRect/>
          </a:stretch>
        </p:blipFill>
        <p:spPr bwMode="auto">
          <a:xfrm>
            <a:off x="6858000" y="5310933"/>
            <a:ext cx="1981200" cy="1318467"/>
          </a:xfrm>
          <a:prstGeom prst="rect">
            <a:avLst/>
          </a:prstGeom>
          <a:noFill/>
        </p:spPr>
      </p:pic>
      <p:pic>
        <p:nvPicPr>
          <p:cNvPr id="9224" name="Picture 8" descr="C:\Documents and Settings\rachelw\Local Settings\Temporary Internet Files\Content.IE5\KW5NK5QT\MP900442204[1].jpg"/>
          <p:cNvPicPr>
            <a:picLocks noChangeAspect="1" noChangeArrowheads="1"/>
          </p:cNvPicPr>
          <p:nvPr/>
        </p:nvPicPr>
        <p:blipFill>
          <a:blip r:embed="rId6" cstate="print"/>
          <a:srcRect/>
          <a:stretch>
            <a:fillRect/>
          </a:stretch>
        </p:blipFill>
        <p:spPr bwMode="auto">
          <a:xfrm>
            <a:off x="5257800" y="5105400"/>
            <a:ext cx="1905000" cy="1270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6858000" cy="1050925"/>
          </a:xfrm>
        </p:spPr>
        <p:txBody>
          <a:bodyPr wrap="square" numCol="1" anchorCtr="0" compatLnSpc="1">
            <a:prstTxWarp prst="textNoShape">
              <a:avLst/>
            </a:prstTxWarp>
          </a:bodyPr>
          <a:lstStyle/>
          <a:p>
            <a:pPr>
              <a:defRPr/>
            </a:pPr>
            <a:r>
              <a:rPr lang="en-US" dirty="0" smtClean="0"/>
              <a:t>PROGRAM GOAL</a:t>
            </a:r>
          </a:p>
        </p:txBody>
      </p:sp>
      <p:sp>
        <p:nvSpPr>
          <p:cNvPr id="9219" name="Content Placeholder 2"/>
          <p:cNvSpPr>
            <a:spLocks noGrp="1"/>
          </p:cNvSpPr>
          <p:nvPr>
            <p:ph idx="1"/>
          </p:nvPr>
        </p:nvSpPr>
        <p:spPr>
          <a:xfrm>
            <a:off x="1981200" y="2133600"/>
            <a:ext cx="6934200" cy="4114800"/>
          </a:xfrm>
        </p:spPr>
        <p:txBody>
          <a:bodyPr/>
          <a:lstStyle/>
          <a:p>
            <a:pPr>
              <a:spcBef>
                <a:spcPct val="0"/>
              </a:spcBef>
              <a:buFont typeface="Arial" charset="0"/>
              <a:buNone/>
            </a:pPr>
            <a:r>
              <a:rPr lang="en-US" dirty="0" smtClean="0"/>
              <a:t>Help communities develop web-based</a:t>
            </a:r>
          </a:p>
          <a:p>
            <a:pPr>
              <a:spcBef>
                <a:spcPct val="0"/>
              </a:spcBef>
              <a:buFont typeface="Arial" charset="0"/>
              <a:buNone/>
            </a:pPr>
            <a:r>
              <a:rPr lang="en-US" dirty="0" smtClean="0"/>
              <a:t>strategies for a broad base including:</a:t>
            </a:r>
            <a:endParaRPr lang="en-US" sz="1200" dirty="0" smtClean="0"/>
          </a:p>
          <a:p>
            <a:pPr>
              <a:spcBef>
                <a:spcPct val="0"/>
              </a:spcBef>
            </a:pPr>
            <a:r>
              <a:rPr lang="en-US" dirty="0" smtClean="0"/>
              <a:t>Government</a:t>
            </a:r>
          </a:p>
          <a:p>
            <a:pPr>
              <a:spcBef>
                <a:spcPct val="0"/>
              </a:spcBef>
            </a:pPr>
            <a:r>
              <a:rPr lang="en-US" dirty="0" smtClean="0"/>
              <a:t>Business</a:t>
            </a:r>
          </a:p>
          <a:p>
            <a:pPr>
              <a:spcBef>
                <a:spcPct val="0"/>
              </a:spcBef>
            </a:pPr>
            <a:r>
              <a:rPr lang="en-US" dirty="0" smtClean="0"/>
              <a:t>Education</a:t>
            </a:r>
          </a:p>
          <a:p>
            <a:pPr>
              <a:spcBef>
                <a:spcPct val="0"/>
              </a:spcBef>
            </a:pPr>
            <a:r>
              <a:rPr lang="en-US" dirty="0" smtClean="0"/>
              <a:t>Community Groups</a:t>
            </a:r>
          </a:p>
          <a:p>
            <a:pPr lvl="1"/>
            <a:endParaRPr lang="en-US" dirty="0" smtClean="0"/>
          </a:p>
          <a:p>
            <a:endParaRPr lang="en-US" dirty="0" smtClean="0"/>
          </a:p>
        </p:txBody>
      </p:sp>
      <p:pic>
        <p:nvPicPr>
          <p:cNvPr id="1029" name="Picture 5" descr="C:\Documents and Settings\rachelw\Local Settings\Temporary Internet Files\Content.IE5\CGOP47IA\MP910221039[1].jpg"/>
          <p:cNvPicPr>
            <a:picLocks noChangeAspect="1" noChangeArrowheads="1"/>
          </p:cNvPicPr>
          <p:nvPr/>
        </p:nvPicPr>
        <p:blipFill>
          <a:blip r:embed="rId3" cstate="print"/>
          <a:srcRect/>
          <a:stretch>
            <a:fillRect/>
          </a:stretch>
        </p:blipFill>
        <p:spPr bwMode="auto">
          <a:xfrm>
            <a:off x="6400800" y="3124200"/>
            <a:ext cx="2229698" cy="334060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defRPr/>
            </a:pPr>
            <a:r>
              <a:rPr lang="en-US" dirty="0" smtClean="0"/>
              <a:t>E-GOV - USERS</a:t>
            </a:r>
          </a:p>
        </p:txBody>
      </p:sp>
      <p:sp>
        <p:nvSpPr>
          <p:cNvPr id="25604" name="TextBox 4"/>
          <p:cNvSpPr txBox="1">
            <a:spLocks noChangeArrowheads="1"/>
          </p:cNvSpPr>
          <p:nvPr/>
        </p:nvSpPr>
        <p:spPr bwMode="auto">
          <a:xfrm>
            <a:off x="123825" y="6553200"/>
            <a:ext cx="9020175" cy="304800"/>
          </a:xfrm>
          <a:prstGeom prst="rect">
            <a:avLst/>
          </a:prstGeom>
          <a:noFill/>
          <a:ln w="9525">
            <a:noFill/>
            <a:miter lim="800000"/>
            <a:headEnd/>
            <a:tailEnd/>
          </a:ln>
        </p:spPr>
        <p:txBody>
          <a:bodyPr>
            <a:spAutoFit/>
          </a:bodyPr>
          <a:lstStyle/>
          <a:p>
            <a:pPr algn="ctr"/>
            <a:r>
              <a:rPr lang="en-US" sz="1400" i="1" dirty="0">
                <a:latin typeface="+mj-lt"/>
              </a:rPr>
              <a:t>Source: </a:t>
            </a:r>
            <a:r>
              <a:rPr lang="en-US" sz="1400" i="1" dirty="0" smtClean="0">
                <a:latin typeface="+mj-lt"/>
              </a:rPr>
              <a:t> The </a:t>
            </a:r>
            <a:r>
              <a:rPr lang="en-US" sz="1400" i="1" dirty="0">
                <a:latin typeface="+mj-lt"/>
              </a:rPr>
              <a:t>Pew Research Center's Internet &amp; American Life Project (2010)  - Government Online</a:t>
            </a:r>
          </a:p>
        </p:txBody>
      </p:sp>
      <p:pic>
        <p:nvPicPr>
          <p:cNvPr id="25605"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5000" y="1981200"/>
            <a:ext cx="72390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defRPr/>
            </a:pPr>
            <a:r>
              <a:rPr lang="en-US" dirty="0" smtClean="0"/>
              <a:t>E-COMMERCE</a:t>
            </a:r>
          </a:p>
        </p:txBody>
      </p:sp>
      <p:graphicFrame>
        <p:nvGraphicFramePr>
          <p:cNvPr id="8" name="Content Placeholder 7"/>
          <p:cNvGraphicFramePr>
            <a:graphicFrameLocks noGrp="1"/>
          </p:cNvGraphicFramePr>
          <p:nvPr>
            <p:ph idx="1"/>
          </p:nvPr>
        </p:nvGraphicFramePr>
        <p:xfrm>
          <a:off x="2209800" y="1828800"/>
          <a:ext cx="6781800" cy="4646614"/>
        </p:xfrm>
        <a:graphic>
          <a:graphicData uri="http://schemas.openxmlformats.org/drawingml/2006/table">
            <a:tbl>
              <a:tblPr/>
              <a:tblGrid>
                <a:gridCol w="794742"/>
                <a:gridCol w="2596158"/>
                <a:gridCol w="1695450"/>
                <a:gridCol w="1695450"/>
              </a:tblGrid>
              <a:tr h="115857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mj-lt"/>
                          <a:ea typeface="ＭＳ Ｐゴシック" pitchFamily="-84" charset="-128"/>
                        </a:rPr>
                        <a:t>Type</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mj-lt"/>
                          <a:ea typeface="ＭＳ Ｐゴシック" pitchFamily="-84" charset="-128"/>
                        </a:rPr>
                        <a:t>Sector</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mj-lt"/>
                          <a:ea typeface="ＭＳ Ｐゴシック" pitchFamily="-84" charset="-128"/>
                        </a:rPr>
                        <a:t>Percent of Total Sales</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mj-lt"/>
                          <a:ea typeface="ＭＳ Ｐゴシック" pitchFamily="-84" charset="-128"/>
                        </a:rPr>
                        <a:t>Percent of Total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mj-lt"/>
                          <a:ea typeface="ＭＳ Ｐゴシック" pitchFamily="-84" charset="-128"/>
                        </a:rPr>
                        <a:t>e-commerce</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7649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pitchFamily="-84" charset="-128"/>
                        </a:rPr>
                        <a:t>B2B</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pitchFamily="-84" charset="-128"/>
                        </a:rPr>
                        <a:t>Manufacturing Shipments</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mj-lt"/>
                          <a:ea typeface="ＭＳ Ｐゴシック" pitchFamily="-84" charset="-128"/>
                        </a:rPr>
                        <a:t>39.3%</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pitchFamily="-84" charset="-128"/>
                        </a:rPr>
                        <a:t>58.1%</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77649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pitchFamily="-84" charset="-128"/>
                        </a:rPr>
                        <a:t>B2B</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pitchFamily="-84" charset="-128"/>
                        </a:rPr>
                        <a:t>Merchant Wholesale Trade Sales</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pitchFamily="-84" charset="-128"/>
                        </a:rPr>
                        <a:t>20.6%</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pitchFamily="-84" charset="-128"/>
                        </a:rPr>
                        <a:t>34.1%</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7928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mj-lt"/>
                          <a:ea typeface="ＭＳ Ｐゴシック" pitchFamily="-84" charset="-128"/>
                        </a:rPr>
                        <a:t>B2C</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pitchFamily="-84" charset="-128"/>
                        </a:rPr>
                        <a:t>Retail Trade Sales</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pitchFamily="-84" charset="-128"/>
                        </a:rPr>
                        <a:t>3.6%</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pitchFamily="-84" charset="-128"/>
                        </a:rPr>
                        <a:t>3.8%</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77649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pitchFamily="-84" charset="-128"/>
                        </a:rPr>
                        <a:t>B2C</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pitchFamily="-84" charset="-128"/>
                        </a:rPr>
                        <a:t>Selected Services Revenue</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pitchFamily="-84" charset="-128"/>
                        </a:rPr>
                        <a:t>2.1%</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pitchFamily="-84" charset="-128"/>
                        </a:rPr>
                        <a:t>4.0%</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79286">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mj-lt"/>
                        <a:ea typeface="ＭＳ Ｐゴシック" pitchFamily="-84" charset="-128"/>
                      </a:endParaRP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8000"/>
                          </a:solidFill>
                          <a:effectLst/>
                          <a:latin typeface="+mj-lt"/>
                          <a:ea typeface="ＭＳ Ｐゴシック" pitchFamily="-84" charset="-128"/>
                        </a:rPr>
                        <a:t>Total</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8000"/>
                          </a:solidFill>
                          <a:effectLst/>
                          <a:latin typeface="+mj-lt"/>
                          <a:ea typeface="ＭＳ Ｐゴシック" pitchFamily="-84" charset="-128"/>
                        </a:rPr>
                        <a:t>16.5%</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pitchFamily="-84" charset="-128"/>
                        </a:rPr>
                        <a:t>100.0%</a:t>
                      </a:r>
                    </a:p>
                  </a:txBody>
                  <a:tcPr marL="6974" marR="697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26664" name="TextBox 3"/>
          <p:cNvSpPr txBox="1">
            <a:spLocks noChangeArrowheads="1"/>
          </p:cNvSpPr>
          <p:nvPr/>
        </p:nvSpPr>
        <p:spPr bwMode="auto">
          <a:xfrm>
            <a:off x="2514600" y="6550223"/>
            <a:ext cx="6096000" cy="307777"/>
          </a:xfrm>
          <a:prstGeom prst="rect">
            <a:avLst/>
          </a:prstGeom>
          <a:noFill/>
          <a:ln w="9525">
            <a:noFill/>
            <a:miter lim="800000"/>
            <a:headEnd/>
            <a:tailEnd/>
          </a:ln>
        </p:spPr>
        <p:txBody>
          <a:bodyPr wrap="square">
            <a:spAutoFit/>
          </a:bodyPr>
          <a:lstStyle/>
          <a:p>
            <a:r>
              <a:rPr lang="en-US" sz="1400" i="1" dirty="0">
                <a:latin typeface="+mj-lt"/>
              </a:rPr>
              <a:t>Source: </a:t>
            </a:r>
            <a:r>
              <a:rPr lang="en-US" sz="1400" i="1" dirty="0" smtClean="0">
                <a:latin typeface="+mj-lt"/>
              </a:rPr>
              <a:t> US </a:t>
            </a:r>
            <a:r>
              <a:rPr lang="en-US" sz="1400" i="1" dirty="0">
                <a:latin typeface="+mj-lt"/>
              </a:rPr>
              <a:t>Census Bureau (2010) – E-Stats 2008: "Measuring the Electronic Economy"</a:t>
            </a:r>
          </a:p>
        </p:txBody>
      </p:sp>
      <p:sp>
        <p:nvSpPr>
          <p:cNvPr id="26665" name="TextBox 4"/>
          <p:cNvSpPr txBox="1">
            <a:spLocks noChangeArrowheads="1"/>
          </p:cNvSpPr>
          <p:nvPr/>
        </p:nvSpPr>
        <p:spPr bwMode="auto">
          <a:xfrm>
            <a:off x="1981200" y="1219200"/>
            <a:ext cx="7162800" cy="369332"/>
          </a:xfrm>
          <a:prstGeom prst="rect">
            <a:avLst/>
          </a:prstGeom>
          <a:noFill/>
          <a:ln w="9525">
            <a:noFill/>
            <a:miter lim="800000"/>
            <a:headEnd/>
            <a:tailEnd/>
          </a:ln>
        </p:spPr>
        <p:txBody>
          <a:bodyPr>
            <a:spAutoFit/>
          </a:bodyPr>
          <a:lstStyle/>
          <a:p>
            <a:pPr algn="ctr"/>
            <a:r>
              <a:rPr lang="en-US" dirty="0">
                <a:latin typeface="+mj-lt"/>
              </a:rPr>
              <a:t>In 2008, e-commerce accounted for $3.7 </a:t>
            </a:r>
            <a:r>
              <a:rPr lang="en-US" dirty="0" smtClean="0">
                <a:latin typeface="+mj-lt"/>
              </a:rPr>
              <a:t>trillion </a:t>
            </a:r>
            <a:r>
              <a:rPr lang="en-US" dirty="0">
                <a:latin typeface="+mj-lt"/>
              </a:rPr>
              <a:t>in total sales!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defRPr/>
            </a:pPr>
            <a:r>
              <a:rPr lang="en-US" dirty="0" smtClean="0"/>
              <a:t>E-EDUCATION</a:t>
            </a:r>
          </a:p>
        </p:txBody>
      </p:sp>
      <p:graphicFrame>
        <p:nvGraphicFramePr>
          <p:cNvPr id="4" name="Content Placeholder 3"/>
          <p:cNvGraphicFramePr>
            <a:graphicFrameLocks noGrp="1"/>
          </p:cNvGraphicFramePr>
          <p:nvPr>
            <p:ph idx="4294967295"/>
          </p:nvPr>
        </p:nvGraphicFramePr>
        <p:xfrm>
          <a:off x="228599" y="1905000"/>
          <a:ext cx="8763001" cy="4461510"/>
        </p:xfrm>
        <a:graphic>
          <a:graphicData uri="http://schemas.openxmlformats.org/drawingml/2006/table">
            <a:tbl>
              <a:tblPr>
                <a:tableStyleId>{E8B1032C-EA38-4F05-BA0D-38AFFFC7BED3}</a:tableStyleId>
              </a:tblPr>
              <a:tblGrid>
                <a:gridCol w="2921000"/>
                <a:gridCol w="1251860"/>
                <a:gridCol w="1168398"/>
                <a:gridCol w="667657"/>
                <a:gridCol w="1168400"/>
                <a:gridCol w="751114"/>
                <a:gridCol w="834572"/>
              </a:tblGrid>
              <a:tr h="371475">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School e-offering</a:t>
                      </a:r>
                      <a:endParaRPr kumimoji="0" lang="en-US" sz="1800" b="1" i="0" u="none" strike="noStrike" cap="none" normalizeH="0" baseline="0" dirty="0" smtClean="0">
                        <a:ln>
                          <a:noFill/>
                        </a:ln>
                        <a:solidFill>
                          <a:schemeClr val="bg1"/>
                        </a:solidFill>
                        <a:effectLst/>
                        <a:latin typeface="Calibri" pitchFamily="-84" charset="0"/>
                        <a:ea typeface="ＭＳ Ｐゴシック" pitchFamily="-84" charset="-128"/>
                      </a:endParaRPr>
                    </a:p>
                  </a:txBody>
                  <a:tcPr marL="6974" marR="6974" marT="9525" marB="0" anchor="ctr" horzOverflow="overflow">
                    <a:solidFill>
                      <a:schemeClr val="accent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Level</a:t>
                      </a:r>
                      <a:endParaRPr kumimoji="0" lang="en-US" sz="1800" b="1" i="0" u="none" strike="noStrike" cap="none" normalizeH="0" baseline="0" dirty="0" smtClean="0">
                        <a:ln>
                          <a:noFill/>
                        </a:ln>
                        <a:solidFill>
                          <a:schemeClr val="bg1"/>
                        </a:solidFill>
                        <a:effectLst/>
                        <a:latin typeface="Calibri" pitchFamily="-84" charset="0"/>
                        <a:ea typeface="ＭＳ Ｐゴシック" pitchFamily="-84" charset="-128"/>
                      </a:endParaRPr>
                    </a:p>
                  </a:txBody>
                  <a:tcPr marL="6974" marR="6974" marT="9525" marB="0" anchor="ctr" horzOverflow="overflow">
                    <a:solidFill>
                      <a:schemeClr val="accent1"/>
                    </a:solidFill>
                  </a:tcPr>
                </a:tc>
                <a:tc hMerge="1">
                  <a:txBody>
                    <a:bodyPr/>
                    <a:lstStyle/>
                    <a:p>
                      <a:endParaRPr lang="en-US"/>
                    </a:p>
                  </a:txBody>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Population</a:t>
                      </a:r>
                      <a:endParaRPr kumimoji="0" lang="en-US" sz="1800" b="1" i="0" u="none" strike="noStrike" cap="none" normalizeH="0" baseline="0" dirty="0" smtClean="0">
                        <a:ln>
                          <a:noFill/>
                        </a:ln>
                        <a:solidFill>
                          <a:schemeClr val="bg1"/>
                        </a:solidFill>
                        <a:effectLst/>
                        <a:latin typeface="Calibri" pitchFamily="-84" charset="0"/>
                        <a:ea typeface="ＭＳ Ｐゴシック" pitchFamily="-84" charset="-128"/>
                      </a:endParaRPr>
                    </a:p>
                  </a:txBody>
                  <a:tcPr marL="6974" marR="6974" marT="9525" marB="0" anchor="ctr" horzOverflow="overflow">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147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bg1"/>
                          </a:solidFill>
                          <a:effectLst/>
                        </a:rPr>
                        <a:t>Elementary</a:t>
                      </a:r>
                      <a:endParaRPr kumimoji="0" lang="en-US" sz="1600" b="1" i="0" u="none" strike="noStrike" cap="none" normalizeH="0" baseline="0" dirty="0" smtClean="0">
                        <a:ln>
                          <a:noFill/>
                        </a:ln>
                        <a:solidFill>
                          <a:schemeClr val="bg1"/>
                        </a:solidFill>
                        <a:effectLst/>
                        <a:latin typeface="Calibri" pitchFamily="-84" charset="0"/>
                        <a:ea typeface="ＭＳ Ｐゴシック" pitchFamily="-84" charset="-128"/>
                      </a:endParaRPr>
                    </a:p>
                  </a:txBody>
                  <a:tcPr marL="6974" marR="6974" marT="9525" marB="0" anchor="ctr" horzOverflow="overflow">
                    <a:solidFill>
                      <a:srgbClr val="00206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bg1"/>
                          </a:solidFill>
                          <a:effectLst/>
                        </a:rPr>
                        <a:t>Secondary </a:t>
                      </a:r>
                      <a:endParaRPr kumimoji="0" lang="en-US" sz="1600" b="1" i="0" u="none" strike="noStrike" cap="none" normalizeH="0" baseline="0" dirty="0" smtClean="0">
                        <a:ln>
                          <a:noFill/>
                        </a:ln>
                        <a:solidFill>
                          <a:schemeClr val="bg1"/>
                        </a:solidFill>
                        <a:effectLst/>
                        <a:latin typeface="Calibri" pitchFamily="-84" charset="0"/>
                        <a:ea typeface="ＭＳ Ｐゴシック" pitchFamily="-84" charset="-128"/>
                      </a:endParaRPr>
                    </a:p>
                  </a:txBody>
                  <a:tcPr marL="6974" marR="6974" marT="9525" marB="0" anchor="ctr" horzOverflow="overflow">
                    <a:solidFill>
                      <a:srgbClr val="00206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bg1"/>
                          </a:solidFill>
                          <a:effectLst/>
                        </a:rPr>
                        <a:t>City </a:t>
                      </a:r>
                      <a:endParaRPr kumimoji="0" lang="en-US" sz="1600" b="1" i="0" u="none" strike="noStrike" cap="none" normalizeH="0" baseline="0" dirty="0" smtClean="0">
                        <a:ln>
                          <a:noFill/>
                        </a:ln>
                        <a:solidFill>
                          <a:schemeClr val="bg1"/>
                        </a:solidFill>
                        <a:effectLst/>
                        <a:latin typeface="Calibri" pitchFamily="-84" charset="0"/>
                        <a:ea typeface="ＭＳ Ｐゴシック" pitchFamily="-84" charset="-128"/>
                      </a:endParaRPr>
                    </a:p>
                  </a:txBody>
                  <a:tcPr marL="6974" marR="6974" marT="9525" marB="0" anchor="ctr" horzOverflow="overflow">
                    <a:solidFill>
                      <a:srgbClr val="00206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bg1"/>
                          </a:solidFill>
                          <a:effectLst/>
                        </a:rPr>
                        <a:t>Suburban</a:t>
                      </a:r>
                      <a:endParaRPr kumimoji="0" lang="en-US" sz="1600" b="1" i="0" u="none" strike="noStrike" cap="none" normalizeH="0" baseline="0" dirty="0" smtClean="0">
                        <a:ln>
                          <a:noFill/>
                        </a:ln>
                        <a:solidFill>
                          <a:schemeClr val="bg1"/>
                        </a:solidFill>
                        <a:effectLst/>
                        <a:latin typeface="Calibri" pitchFamily="-84" charset="0"/>
                        <a:ea typeface="ＭＳ Ｐゴシック" pitchFamily="-84" charset="-128"/>
                      </a:endParaRPr>
                    </a:p>
                  </a:txBody>
                  <a:tcPr marL="6974" marR="6974" marT="9525" marB="0" anchor="ctr" horzOverflow="overflow">
                    <a:solidFill>
                      <a:srgbClr val="00206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bg1"/>
                          </a:solidFill>
                          <a:effectLst/>
                        </a:rPr>
                        <a:t>Town</a:t>
                      </a:r>
                      <a:endParaRPr kumimoji="0" lang="en-US" sz="1600" b="1" i="0" u="none" strike="noStrike" cap="none" normalizeH="0" baseline="0" dirty="0" smtClean="0">
                        <a:ln>
                          <a:noFill/>
                        </a:ln>
                        <a:solidFill>
                          <a:schemeClr val="bg1"/>
                        </a:solidFill>
                        <a:effectLst/>
                        <a:latin typeface="Calibri" pitchFamily="-84" charset="0"/>
                        <a:ea typeface="ＭＳ Ｐゴシック" pitchFamily="-84" charset="-128"/>
                      </a:endParaRPr>
                    </a:p>
                  </a:txBody>
                  <a:tcPr marL="6974" marR="6974" marT="9525" marB="0" anchor="ctr" horzOverflow="overflow">
                    <a:solidFill>
                      <a:srgbClr val="00206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bg1"/>
                          </a:solidFill>
                          <a:effectLst/>
                        </a:rPr>
                        <a:t>Rural</a:t>
                      </a:r>
                      <a:endParaRPr kumimoji="0" lang="en-US" sz="1600" b="1" i="0" u="none" strike="noStrike" cap="none" normalizeH="0" baseline="0" dirty="0" smtClean="0">
                        <a:ln>
                          <a:noFill/>
                        </a:ln>
                        <a:solidFill>
                          <a:schemeClr val="bg1"/>
                        </a:solidFill>
                        <a:effectLst/>
                        <a:latin typeface="Calibri" pitchFamily="-84" charset="0"/>
                        <a:ea typeface="ＭＳ Ｐゴシック" pitchFamily="-84" charset="-128"/>
                      </a:endParaRPr>
                    </a:p>
                  </a:txBody>
                  <a:tcPr marL="6974" marR="6974" marT="9525" marB="0" anchor="ctr" horzOverflow="overflow">
                    <a:solidFill>
                      <a:srgbClr val="002060"/>
                    </a:solidFill>
                  </a:tcPr>
                </a:tc>
              </a:tr>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Two-way conferencing</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25</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45</a:t>
                      </a:r>
                      <a:endParaRPr kumimoji="0" lang="en-US" sz="1800" b="0" i="0" u="none" strike="noStrike" cap="none" normalizeH="0" baseline="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24</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28</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29</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36</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r>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Telecommunications</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21</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28</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18</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26</a:t>
                      </a:r>
                      <a:endParaRPr kumimoji="0" lang="en-US" sz="1800" b="0" i="0" u="none" strike="noStrike" cap="none" normalizeH="0" baseline="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26</a:t>
                      </a:r>
                      <a:endParaRPr kumimoji="0" lang="en-US" sz="1800" b="0" i="0" u="none" strike="noStrike" cap="none" normalizeH="0" baseline="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21</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r>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Online student assessment</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72</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71</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73</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72</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71</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72</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r>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Distance Ed. access for students</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34</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65</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35</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37</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44</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52</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r>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Standardized assessment results and data for teachers</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88</a:t>
                      </a:r>
                      <a:endParaRPr kumimoji="0" lang="en-US" sz="1800" b="0" i="0" u="none" strike="noStrike" cap="none" normalizeH="0" baseline="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83</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91</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86</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85</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85</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r>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Data for instructional planning at the school </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86</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82</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88</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84</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84</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83</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r>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Online professional development</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60</a:t>
                      </a:r>
                      <a:endParaRPr kumimoji="0" lang="en-US" sz="1800" b="0" i="0" u="none" strike="noStrike" cap="none" normalizeH="0" baseline="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57</a:t>
                      </a:r>
                      <a:endParaRPr kumimoji="0" lang="en-US" sz="1800" b="0" i="0" u="none" strike="noStrike" cap="none" normalizeH="0" baseline="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61</a:t>
                      </a:r>
                      <a:endParaRPr kumimoji="0" lang="en-US" sz="1800" b="0" i="0" u="none" strike="noStrike" cap="none" normalizeH="0" baseline="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58</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60</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58</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solidFill>
                      <a:schemeClr val="accent1">
                        <a:lumMod val="20000"/>
                        <a:lumOff val="80000"/>
                      </a:schemeClr>
                    </a:solidFill>
                  </a:tcPr>
                </a:tc>
              </a:tr>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High-quality digital content</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64</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68</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61</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69</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64</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63</a:t>
                      </a:r>
                      <a:endParaRPr kumimoji="0" lang="en-US" sz="1800" b="0" i="0" u="none" strike="noStrike" cap="none" normalizeH="0" baseline="0" dirty="0" smtClean="0">
                        <a:ln>
                          <a:noFill/>
                        </a:ln>
                        <a:solidFill>
                          <a:srgbClr val="000000"/>
                        </a:solidFill>
                        <a:effectLst/>
                        <a:latin typeface="Calibri" pitchFamily="-84" charset="0"/>
                        <a:ea typeface="ＭＳ Ｐゴシック" pitchFamily="-84" charset="-128"/>
                      </a:endParaRPr>
                    </a:p>
                  </a:txBody>
                  <a:tcPr marL="6974" marR="6974" marT="9525" marB="0" anchor="ctr" horzOverflow="overflow">
                    <a:noFill/>
                  </a:tcPr>
                </a:tc>
              </a:tr>
            </a:tbl>
          </a:graphicData>
        </a:graphic>
      </p:graphicFrame>
      <p:sp>
        <p:nvSpPr>
          <p:cNvPr id="27744" name="TextBox 4"/>
          <p:cNvSpPr txBox="1">
            <a:spLocks noChangeArrowheads="1"/>
          </p:cNvSpPr>
          <p:nvPr/>
        </p:nvSpPr>
        <p:spPr bwMode="auto">
          <a:xfrm>
            <a:off x="1588" y="6581775"/>
            <a:ext cx="9142412" cy="276225"/>
          </a:xfrm>
          <a:prstGeom prst="rect">
            <a:avLst/>
          </a:prstGeom>
          <a:noFill/>
          <a:ln w="9525">
            <a:noFill/>
            <a:miter lim="800000"/>
            <a:headEnd/>
            <a:tailEnd/>
          </a:ln>
        </p:spPr>
        <p:txBody>
          <a:bodyPr wrap="none">
            <a:spAutoFit/>
          </a:bodyPr>
          <a:lstStyle/>
          <a:p>
            <a:r>
              <a:rPr lang="en-US" sz="1200">
                <a:latin typeface="Verdana" pitchFamily="-84" charset="0"/>
              </a:rPr>
              <a:t>Source: National Center for Education Statistics (2010) - Educational Technology in U.S. Public Schools: Fall 2008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defRPr/>
            </a:pPr>
            <a:r>
              <a:rPr lang="en-US" dirty="0" smtClean="0"/>
              <a:t>E-COMMUNITIES</a:t>
            </a:r>
          </a:p>
        </p:txBody>
      </p:sp>
      <p:sp>
        <p:nvSpPr>
          <p:cNvPr id="28676" name="TextBox 3"/>
          <p:cNvSpPr txBox="1">
            <a:spLocks noChangeArrowheads="1"/>
          </p:cNvSpPr>
          <p:nvPr/>
        </p:nvSpPr>
        <p:spPr bwMode="auto">
          <a:xfrm>
            <a:off x="1828801" y="6553200"/>
            <a:ext cx="7315200" cy="304800"/>
          </a:xfrm>
          <a:prstGeom prst="rect">
            <a:avLst/>
          </a:prstGeom>
          <a:noFill/>
          <a:ln w="9525">
            <a:noFill/>
            <a:miter lim="800000"/>
            <a:headEnd/>
            <a:tailEnd/>
          </a:ln>
        </p:spPr>
        <p:txBody>
          <a:bodyPr wrap="square">
            <a:spAutoFit/>
          </a:bodyPr>
          <a:lstStyle/>
          <a:p>
            <a:r>
              <a:rPr lang="en-US" sz="1400" i="1" dirty="0">
                <a:latin typeface="+mj-lt"/>
              </a:rPr>
              <a:t>Source: The Pew Research Center's Internet &amp; American Life Project (2010) - Neighbors Online</a:t>
            </a:r>
          </a:p>
        </p:txBody>
      </p:sp>
      <p:graphicFrame>
        <p:nvGraphicFramePr>
          <p:cNvPr id="8" name="Content Placeholder 7"/>
          <p:cNvGraphicFramePr>
            <a:graphicFrameLocks noGrp="1"/>
          </p:cNvGraphicFramePr>
          <p:nvPr>
            <p:ph idx="1"/>
          </p:nvPr>
        </p:nvGraphicFramePr>
        <p:xfrm>
          <a:off x="1905000" y="1828800"/>
          <a:ext cx="70104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defRPr/>
            </a:pPr>
            <a:r>
              <a:rPr lang="en-US" dirty="0" smtClean="0"/>
              <a:t>MOVING FORWARD</a:t>
            </a:r>
          </a:p>
        </p:txBody>
      </p:sp>
      <p:graphicFrame>
        <p:nvGraphicFramePr>
          <p:cNvPr id="5" name="Diagram 4"/>
          <p:cNvGraphicFramePr/>
          <p:nvPr/>
        </p:nvGraphicFramePr>
        <p:xfrm>
          <a:off x="1905000" y="1981200"/>
          <a:ext cx="6934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Need: Case Study</a:t>
            </a:r>
            <a:br>
              <a:rPr lang="en-US" dirty="0" smtClean="0"/>
            </a:br>
            <a:r>
              <a:rPr lang="en-US" sz="3100" dirty="0" smtClean="0"/>
              <a:t>Tennessee 2008</a:t>
            </a:r>
            <a:endParaRPr lang="en-US" sz="3100" dirty="0"/>
          </a:p>
        </p:txBody>
      </p:sp>
      <p:graphicFrame>
        <p:nvGraphicFramePr>
          <p:cNvPr id="6" name="Content Placeholder 5"/>
          <p:cNvGraphicFramePr>
            <a:graphicFrameLocks noGrp="1"/>
          </p:cNvGraphicFramePr>
          <p:nvPr>
            <p:ph idx="1"/>
          </p:nvPr>
        </p:nvGraphicFramePr>
        <p:xfrm>
          <a:off x="2438400" y="1752600"/>
          <a:ext cx="62484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057400" y="5410200"/>
            <a:ext cx="6553200" cy="95410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dirty="0" smtClean="0"/>
              <a:t>Counties less than 50,000 had lower website quality scores.</a:t>
            </a: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086600" cy="1143000"/>
          </a:xfrm>
        </p:spPr>
        <p:txBody>
          <a:bodyPr wrap="square" numCol="1" anchorCtr="0" compatLnSpc="1">
            <a:prstTxWarp prst="textNoShape">
              <a:avLst/>
            </a:prstTxWarp>
            <a:noAutofit/>
          </a:bodyPr>
          <a:lstStyle/>
          <a:p>
            <a:pPr>
              <a:defRPr/>
            </a:pPr>
            <a:r>
              <a:rPr lang="en-US" dirty="0" smtClean="0"/>
              <a:t>HANCOCK COUNTY, TN:</a:t>
            </a:r>
            <a:br>
              <a:rPr lang="en-US" dirty="0" smtClean="0"/>
            </a:br>
            <a:r>
              <a:rPr lang="en-US" i="1" dirty="0" smtClean="0"/>
              <a:t>THEN</a:t>
            </a:r>
          </a:p>
        </p:txBody>
      </p:sp>
      <p:pic>
        <p:nvPicPr>
          <p:cNvPr id="31747" name="Picture 2"/>
          <p:cNvPicPr>
            <a:picLocks noChangeAspect="1" noChangeArrowheads="1"/>
          </p:cNvPicPr>
          <p:nvPr/>
        </p:nvPicPr>
        <p:blipFill>
          <a:blip r:embed="rId3" cstate="print"/>
          <a:srcRect/>
          <a:stretch>
            <a:fillRect/>
          </a:stretch>
        </p:blipFill>
        <p:spPr bwMode="auto">
          <a:xfrm>
            <a:off x="1077913" y="2203450"/>
            <a:ext cx="3168650" cy="3892550"/>
          </a:xfrm>
          <a:prstGeom prst="rect">
            <a:avLst/>
          </a:prstGeom>
          <a:noFill/>
          <a:ln w="9525">
            <a:noFill/>
            <a:miter lim="800000"/>
            <a:headEnd/>
            <a:tailEnd/>
          </a:ln>
        </p:spPr>
      </p:pic>
      <p:sp>
        <p:nvSpPr>
          <p:cNvPr id="31748" name="TextBox 5"/>
          <p:cNvSpPr txBox="1">
            <a:spLocks noChangeArrowheads="1"/>
          </p:cNvSpPr>
          <p:nvPr/>
        </p:nvSpPr>
        <p:spPr bwMode="auto">
          <a:xfrm>
            <a:off x="4572000" y="1981200"/>
            <a:ext cx="4572000" cy="3970338"/>
          </a:xfrm>
          <a:prstGeom prst="rect">
            <a:avLst/>
          </a:prstGeom>
          <a:noFill/>
          <a:ln w="9525">
            <a:noFill/>
            <a:miter lim="800000"/>
            <a:headEnd/>
            <a:tailEnd/>
          </a:ln>
        </p:spPr>
        <p:txBody>
          <a:bodyPr>
            <a:spAutoFit/>
          </a:bodyPr>
          <a:lstStyle/>
          <a:p>
            <a:r>
              <a:rPr lang="en-US" b="1" dirty="0" smtClean="0">
                <a:latin typeface="Verdana" pitchFamily="-84" charset="0"/>
              </a:rPr>
              <a:t>POPULATION</a:t>
            </a:r>
            <a:endParaRPr lang="en-US" b="1" dirty="0">
              <a:latin typeface="Verdana" pitchFamily="-84" charset="0"/>
            </a:endParaRPr>
          </a:p>
          <a:p>
            <a:endParaRPr lang="en-US" dirty="0">
              <a:latin typeface="Verdana" pitchFamily="-84" charset="0"/>
            </a:endParaRPr>
          </a:p>
          <a:p>
            <a:r>
              <a:rPr lang="en-US" dirty="0">
                <a:latin typeface="Verdana" pitchFamily="-84" charset="0"/>
              </a:rPr>
              <a:t>6,733 persons</a:t>
            </a:r>
          </a:p>
          <a:p>
            <a:r>
              <a:rPr lang="en-US" dirty="0">
                <a:latin typeface="Verdana" pitchFamily="-84" charset="0"/>
              </a:rPr>
              <a:t>% chg (00-07): -0.7%</a:t>
            </a:r>
          </a:p>
          <a:p>
            <a:r>
              <a:rPr lang="en-US" dirty="0">
                <a:latin typeface="Verdana" pitchFamily="-84" charset="0"/>
              </a:rPr>
              <a:t>Pop. Density  30.3 </a:t>
            </a:r>
            <a:r>
              <a:rPr lang="en-US" dirty="0" smtClean="0">
                <a:latin typeface="Verdana" pitchFamily="-84" charset="0"/>
              </a:rPr>
              <a:t>persons/sq. mi.</a:t>
            </a:r>
            <a:endParaRPr lang="en-US" dirty="0">
              <a:latin typeface="Verdana" pitchFamily="-84" charset="0"/>
            </a:endParaRPr>
          </a:p>
          <a:p>
            <a:endParaRPr lang="en-US" dirty="0">
              <a:latin typeface="Verdana" pitchFamily="-84" charset="0"/>
            </a:endParaRPr>
          </a:p>
          <a:p>
            <a:r>
              <a:rPr lang="en-US" b="1" dirty="0">
                <a:latin typeface="Verdana" pitchFamily="-84" charset="0"/>
              </a:rPr>
              <a:t>INCOME</a:t>
            </a:r>
          </a:p>
          <a:p>
            <a:endParaRPr lang="en-US" dirty="0">
              <a:latin typeface="Verdana" pitchFamily="-84" charset="0"/>
            </a:endParaRPr>
          </a:p>
          <a:p>
            <a:r>
              <a:rPr lang="en-US" dirty="0">
                <a:latin typeface="Verdana" pitchFamily="-84" charset="0"/>
              </a:rPr>
              <a:t>$15,795 per capita personal income</a:t>
            </a:r>
          </a:p>
          <a:p>
            <a:endParaRPr lang="en-US" dirty="0">
              <a:latin typeface="Verdana" pitchFamily="-84" charset="0"/>
            </a:endParaRPr>
          </a:p>
          <a:p>
            <a:r>
              <a:rPr lang="en-US" dirty="0">
                <a:latin typeface="Verdana" pitchFamily="-84" charset="0"/>
              </a:rPr>
              <a:t>Median household income: $24, 375</a:t>
            </a:r>
          </a:p>
          <a:p>
            <a:endParaRPr lang="en-US" dirty="0">
              <a:latin typeface="Verdana" pitchFamily="-84" charset="0"/>
            </a:endParaRPr>
          </a:p>
          <a:p>
            <a:r>
              <a:rPr lang="en-US" dirty="0">
                <a:latin typeface="Verdana" pitchFamily="-84" charset="0"/>
              </a:rPr>
              <a:t>Persons below poverty level: 30.8%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086600" cy="1143000"/>
          </a:xfrm>
        </p:spPr>
        <p:txBody>
          <a:bodyPr wrap="square" numCol="1" anchorCtr="0" compatLnSpc="1">
            <a:prstTxWarp prst="textNoShape">
              <a:avLst/>
            </a:prstTxWarp>
            <a:noAutofit/>
          </a:bodyPr>
          <a:lstStyle/>
          <a:p>
            <a:pPr>
              <a:defRPr/>
            </a:pPr>
            <a:r>
              <a:rPr lang="en-US" dirty="0" smtClean="0"/>
              <a:t>HANCOCK COUNTY, TN: </a:t>
            </a:r>
            <a:r>
              <a:rPr lang="en-US" i="1" dirty="0" smtClean="0"/>
              <a:t>NOW</a:t>
            </a:r>
          </a:p>
        </p:txBody>
      </p:sp>
      <p:grpSp>
        <p:nvGrpSpPr>
          <p:cNvPr id="32771" name="Group 5"/>
          <p:cNvGrpSpPr>
            <a:grpSpLocks/>
          </p:cNvGrpSpPr>
          <p:nvPr/>
        </p:nvGrpSpPr>
        <p:grpSpPr bwMode="auto">
          <a:xfrm>
            <a:off x="2895600" y="1947863"/>
            <a:ext cx="4038600" cy="4337050"/>
            <a:chOff x="2590800" y="1143000"/>
            <a:chExt cx="4495800" cy="5337678"/>
          </a:xfrm>
        </p:grpSpPr>
        <p:pic>
          <p:nvPicPr>
            <p:cNvPr id="32772" name="Picture 2"/>
            <p:cNvPicPr>
              <a:picLocks noChangeAspect="1" noChangeArrowheads="1"/>
            </p:cNvPicPr>
            <p:nvPr/>
          </p:nvPicPr>
          <p:blipFill>
            <a:blip r:embed="rId3" cstate="print"/>
            <a:srcRect/>
            <a:stretch>
              <a:fillRect/>
            </a:stretch>
          </p:blipFill>
          <p:spPr bwMode="auto">
            <a:xfrm>
              <a:off x="2590800" y="1143000"/>
              <a:ext cx="4486274" cy="3402020"/>
            </a:xfrm>
            <a:prstGeom prst="rect">
              <a:avLst/>
            </a:prstGeom>
            <a:noFill/>
            <a:ln w="9525">
              <a:noFill/>
              <a:miter lim="800000"/>
              <a:headEnd/>
              <a:tailEnd/>
            </a:ln>
          </p:spPr>
        </p:pic>
        <p:pic>
          <p:nvPicPr>
            <p:cNvPr id="32773" name="Picture 3"/>
            <p:cNvPicPr>
              <a:picLocks noChangeAspect="1" noChangeArrowheads="1"/>
            </p:cNvPicPr>
            <p:nvPr/>
          </p:nvPicPr>
          <p:blipFill>
            <a:blip r:embed="rId4" cstate="print"/>
            <a:srcRect/>
            <a:stretch>
              <a:fillRect/>
            </a:stretch>
          </p:blipFill>
          <p:spPr bwMode="auto">
            <a:xfrm>
              <a:off x="2590800" y="4572000"/>
              <a:ext cx="4495800" cy="19086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defRPr/>
            </a:pPr>
            <a:r>
              <a:rPr lang="en-US" dirty="0" smtClean="0"/>
              <a:t>SINCE THE LAUNCH</a:t>
            </a:r>
          </a:p>
        </p:txBody>
      </p:sp>
      <p:sp>
        <p:nvSpPr>
          <p:cNvPr id="33795" name="Content Placeholder 2"/>
          <p:cNvSpPr>
            <a:spLocks noGrp="1"/>
          </p:cNvSpPr>
          <p:nvPr>
            <p:ph idx="1"/>
          </p:nvPr>
        </p:nvSpPr>
        <p:spPr>
          <a:xfrm>
            <a:off x="2819400" y="1905000"/>
            <a:ext cx="6324600" cy="4953000"/>
          </a:xfrm>
        </p:spPr>
        <p:txBody>
          <a:bodyPr/>
          <a:lstStyle/>
          <a:p>
            <a:r>
              <a:rPr lang="en-US" dirty="0" smtClean="0"/>
              <a:t>Sustainability issues</a:t>
            </a:r>
          </a:p>
          <a:p>
            <a:pPr lvl="1"/>
            <a:r>
              <a:rPr lang="en-US" sz="2400" dirty="0" smtClean="0"/>
              <a:t>Updating content</a:t>
            </a:r>
          </a:p>
          <a:p>
            <a:pPr lvl="1"/>
            <a:r>
              <a:rPr lang="en-US" sz="2400" dirty="0" smtClean="0"/>
              <a:t>Committee member turnstile</a:t>
            </a:r>
          </a:p>
          <a:p>
            <a:pPr lvl="1"/>
            <a:r>
              <a:rPr lang="en-US" sz="2400" dirty="0" smtClean="0"/>
              <a:t>Marketing the site</a:t>
            </a:r>
          </a:p>
          <a:p>
            <a:pPr lvl="1"/>
            <a:r>
              <a:rPr lang="en-US" sz="2400" dirty="0" smtClean="0"/>
              <a:t>Community acceptance</a:t>
            </a:r>
          </a:p>
          <a:p>
            <a:pPr lvl="1"/>
            <a:r>
              <a:rPr lang="en-US" sz="2400" dirty="0" smtClean="0"/>
              <a:t>Responsiveness to inquiries</a:t>
            </a:r>
          </a:p>
          <a:p>
            <a:pPr lvl="1"/>
            <a:r>
              <a:rPr lang="en-US" sz="2400" dirty="0" smtClean="0"/>
              <a:t>Quantifying impact, implementing changes</a:t>
            </a:r>
          </a:p>
        </p:txBody>
      </p:sp>
      <p:pic>
        <p:nvPicPr>
          <p:cNvPr id="1026" name="Picture 2" descr="C:\Documents and Settings\rachelw\Local Settings\Temporary Internet Files\Content.IE5\SBVM56XJ\MP900422755[1].jpg"/>
          <p:cNvPicPr>
            <a:picLocks noChangeAspect="1" noChangeArrowheads="1"/>
          </p:cNvPicPr>
          <p:nvPr/>
        </p:nvPicPr>
        <p:blipFill>
          <a:blip r:embed="rId3" cstate="print"/>
          <a:srcRect/>
          <a:stretch>
            <a:fillRect/>
          </a:stretch>
        </p:blipFill>
        <p:spPr bwMode="auto">
          <a:xfrm>
            <a:off x="381000" y="4267200"/>
            <a:ext cx="2286000" cy="2286000"/>
          </a:xfrm>
          <a:prstGeom prst="rect">
            <a:avLst/>
          </a:prstGeom>
          <a:ln>
            <a:noFill/>
          </a:ln>
          <a:effectLst>
            <a:softEdge rad="112500"/>
          </a:effectLst>
        </p:spPr>
      </p:pic>
      <p:pic>
        <p:nvPicPr>
          <p:cNvPr id="1031" name="Picture 7" descr="C:\Documents and Settings\rachelw\Local Settings\Temporary Internet Files\Content.IE5\H2K933MH\MP910220872[1].jpg"/>
          <p:cNvPicPr>
            <a:picLocks noChangeAspect="1" noChangeArrowheads="1"/>
          </p:cNvPicPr>
          <p:nvPr/>
        </p:nvPicPr>
        <p:blipFill>
          <a:blip r:embed="rId4" cstate="print"/>
          <a:srcRect/>
          <a:stretch>
            <a:fillRect/>
          </a:stretch>
        </p:blipFill>
        <p:spPr bwMode="auto">
          <a:xfrm>
            <a:off x="609600" y="1600200"/>
            <a:ext cx="1830957" cy="2743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162800" cy="1143000"/>
          </a:xfrm>
        </p:spPr>
        <p:txBody>
          <a:bodyPr wrap="square" numCol="1" anchorCtr="0" compatLnSpc="1">
            <a:prstTxWarp prst="textNoShape">
              <a:avLst/>
            </a:prstTxWarp>
            <a:normAutofit fontScale="90000"/>
          </a:bodyPr>
          <a:lstStyle/>
          <a:p>
            <a:pPr>
              <a:defRPr/>
            </a:pPr>
            <a:r>
              <a:rPr lang="en-US" dirty="0" smtClean="0"/>
              <a:t>WHAT IS ‘RIGHT’ FOR YOU?</a:t>
            </a:r>
          </a:p>
        </p:txBody>
      </p:sp>
      <p:sp>
        <p:nvSpPr>
          <p:cNvPr id="34819" name="Content Placeholder 2"/>
          <p:cNvSpPr>
            <a:spLocks noGrp="1"/>
          </p:cNvSpPr>
          <p:nvPr>
            <p:ph idx="1"/>
          </p:nvPr>
        </p:nvSpPr>
        <p:spPr>
          <a:xfrm>
            <a:off x="1828800" y="1981200"/>
            <a:ext cx="7315200" cy="4876800"/>
          </a:xfrm>
        </p:spPr>
        <p:txBody>
          <a:bodyPr/>
          <a:lstStyle/>
          <a:p>
            <a:pPr>
              <a:buFont typeface="Wingdings 2" pitchFamily="-84" charset="2"/>
              <a:buNone/>
            </a:pPr>
            <a:r>
              <a:rPr lang="en-US" dirty="0" smtClean="0"/>
              <a:t>Need to consider:</a:t>
            </a:r>
          </a:p>
          <a:p>
            <a:pPr lvl="1"/>
            <a:r>
              <a:rPr lang="en-US" dirty="0" smtClean="0"/>
              <a:t>Budget constraints</a:t>
            </a:r>
          </a:p>
          <a:p>
            <a:pPr lvl="1"/>
            <a:r>
              <a:rPr lang="en-US" dirty="0" smtClean="0"/>
              <a:t>Technical capacity</a:t>
            </a:r>
          </a:p>
          <a:p>
            <a:pPr lvl="1"/>
            <a:r>
              <a:rPr lang="en-US" dirty="0" smtClean="0"/>
              <a:t>Redundancy</a:t>
            </a:r>
          </a:p>
          <a:p>
            <a:pPr lvl="1"/>
            <a:r>
              <a:rPr lang="en-US" dirty="0" smtClean="0"/>
              <a:t>Ownership </a:t>
            </a:r>
          </a:p>
          <a:p>
            <a:pPr lvl="1"/>
            <a:r>
              <a:rPr lang="en-US" dirty="0" smtClean="0"/>
              <a:t>Timeline</a:t>
            </a:r>
          </a:p>
          <a:p>
            <a:pPr lvl="1"/>
            <a:endParaRPr lang="en-US" dirty="0" smtClean="0"/>
          </a:p>
          <a:p>
            <a:pPr lvl="1"/>
            <a:endParaRPr lang="en-US" dirty="0" smtClean="0"/>
          </a:p>
          <a:p>
            <a:endParaRPr lang="en-US" dirty="0" smtClean="0"/>
          </a:p>
        </p:txBody>
      </p:sp>
      <p:pic>
        <p:nvPicPr>
          <p:cNvPr id="2054" name="Picture 6" descr="C:\Documents and Settings\rachelw\Local Settings\Temporary Internet Files\Content.IE5\H2K933MH\MP900289583[1].jpg"/>
          <p:cNvPicPr>
            <a:picLocks noChangeAspect="1" noChangeArrowheads="1"/>
          </p:cNvPicPr>
          <p:nvPr/>
        </p:nvPicPr>
        <p:blipFill>
          <a:blip r:embed="rId3" cstate="print"/>
          <a:srcRect/>
          <a:stretch>
            <a:fillRect/>
          </a:stretch>
        </p:blipFill>
        <p:spPr bwMode="auto">
          <a:xfrm>
            <a:off x="6934200" y="4800600"/>
            <a:ext cx="1898375" cy="14554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9" name="Picture 11" descr="C:\Documents and Settings\rachelw\Local Settings\Temporary Internet Files\Content.IE5\H2K933MH\MP900399245[1].jpg"/>
          <p:cNvPicPr>
            <a:picLocks noChangeAspect="1" noChangeArrowheads="1"/>
          </p:cNvPicPr>
          <p:nvPr/>
        </p:nvPicPr>
        <p:blipFill>
          <a:blip r:embed="rId4" cstate="print"/>
          <a:srcRect l="50000"/>
          <a:stretch>
            <a:fillRect/>
          </a:stretch>
        </p:blipFill>
        <p:spPr bwMode="auto">
          <a:xfrm>
            <a:off x="5715000" y="3124200"/>
            <a:ext cx="1524000" cy="2177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C:\Documents and Settings\rachelw\Local Settings\Temporary Internet Files\Content.IE5\B5NE92YC\MP900405586[1].jpg"/>
          <p:cNvPicPr>
            <a:picLocks noChangeAspect="1" noChangeArrowheads="1"/>
          </p:cNvPicPr>
          <p:nvPr/>
        </p:nvPicPr>
        <p:blipFill>
          <a:blip r:embed="rId5" cstate="print"/>
          <a:srcRect t="14868"/>
          <a:stretch>
            <a:fillRect/>
          </a:stretch>
        </p:blipFill>
        <p:spPr bwMode="auto">
          <a:xfrm>
            <a:off x="7086226" y="1676401"/>
            <a:ext cx="1676773" cy="213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6400800" cy="914400"/>
          </a:xfrm>
        </p:spPr>
        <p:txBody>
          <a:bodyPr wrap="square" numCol="1" anchorCtr="0" compatLnSpc="1">
            <a:prstTxWarp prst="textNoShape">
              <a:avLst/>
            </a:prstTxWarp>
            <a:noAutofit/>
          </a:bodyPr>
          <a:lstStyle/>
          <a:p>
            <a:pPr>
              <a:defRPr/>
            </a:pPr>
            <a:r>
              <a:rPr lang="en-US" dirty="0" smtClean="0"/>
              <a:t>LESSON OBJECTIVES</a:t>
            </a:r>
          </a:p>
        </p:txBody>
      </p:sp>
      <p:sp>
        <p:nvSpPr>
          <p:cNvPr id="10243" name="Content Placeholder 2"/>
          <p:cNvSpPr>
            <a:spLocks noGrp="1"/>
          </p:cNvSpPr>
          <p:nvPr>
            <p:ph idx="1"/>
          </p:nvPr>
        </p:nvSpPr>
        <p:spPr>
          <a:xfrm>
            <a:off x="2209800" y="1981200"/>
            <a:ext cx="6705600" cy="4495800"/>
          </a:xfrm>
        </p:spPr>
        <p:txBody>
          <a:bodyPr/>
          <a:lstStyle/>
          <a:p>
            <a:r>
              <a:rPr lang="en-US" sz="2800" dirty="0" smtClean="0"/>
              <a:t>Introduce current trends in Internet use</a:t>
            </a:r>
          </a:p>
          <a:p>
            <a:r>
              <a:rPr lang="en-US" sz="2800" dirty="0" smtClean="0"/>
              <a:t>Discuss opportunities and common issues encountered when communities “go online”</a:t>
            </a:r>
          </a:p>
          <a:p>
            <a:r>
              <a:rPr lang="en-US" sz="2800" dirty="0" smtClean="0"/>
              <a:t>Consider goals, objectives and resources for setting up a community website</a:t>
            </a:r>
          </a:p>
          <a:p>
            <a:r>
              <a:rPr lang="en-US" sz="2800" dirty="0" smtClean="0"/>
              <a:t>Introduce program modules and content</a:t>
            </a:r>
          </a:p>
        </p:txBody>
      </p:sp>
      <p:pic>
        <p:nvPicPr>
          <p:cNvPr id="2051" name="Picture 3" descr="C:\Documents and Settings\rachelw\Local Settings\Temporary Internet Files\Content.IE5\KW5NK5QT\MP900399187[1].jpg"/>
          <p:cNvPicPr>
            <a:picLocks noChangeAspect="1" noChangeArrowheads="1"/>
          </p:cNvPicPr>
          <p:nvPr/>
        </p:nvPicPr>
        <p:blipFill>
          <a:blip r:embed="rId3" cstate="print"/>
          <a:srcRect/>
          <a:stretch>
            <a:fillRect/>
          </a:stretch>
        </p:blipFill>
        <p:spPr bwMode="auto">
          <a:xfrm>
            <a:off x="304800" y="2362200"/>
            <a:ext cx="1872343" cy="3276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rmAutofit fontScale="90000"/>
          </a:bodyPr>
          <a:lstStyle/>
          <a:p>
            <a:pPr>
              <a:defRPr/>
            </a:pPr>
            <a:r>
              <a:rPr lang="en-US" dirty="0" smtClean="0"/>
              <a:t>WHERE DO YOU GO FROM HERE?</a:t>
            </a:r>
          </a:p>
        </p:txBody>
      </p:sp>
      <p:sp>
        <p:nvSpPr>
          <p:cNvPr id="35843" name="Content Placeholder 2"/>
          <p:cNvSpPr>
            <a:spLocks noGrp="1"/>
          </p:cNvSpPr>
          <p:nvPr>
            <p:ph idx="1"/>
          </p:nvPr>
        </p:nvSpPr>
        <p:spPr>
          <a:xfrm>
            <a:off x="2895600" y="1828800"/>
            <a:ext cx="6248400" cy="4724400"/>
          </a:xfrm>
        </p:spPr>
        <p:txBody>
          <a:bodyPr/>
          <a:lstStyle/>
          <a:p>
            <a:pPr>
              <a:buFont typeface="Arial" charset="0"/>
              <a:buNone/>
            </a:pPr>
            <a:r>
              <a:rPr lang="en-US" sz="2400" dirty="0" smtClean="0"/>
              <a:t>Need to think about:</a:t>
            </a:r>
          </a:p>
          <a:p>
            <a:r>
              <a:rPr lang="en-US" sz="2400" dirty="0" smtClean="0"/>
              <a:t>What will be the focus of proposed web site?</a:t>
            </a:r>
          </a:p>
          <a:p>
            <a:r>
              <a:rPr lang="en-US" sz="2400" dirty="0" smtClean="0"/>
              <a:t>Who is the target audience? </a:t>
            </a:r>
          </a:p>
          <a:p>
            <a:r>
              <a:rPr lang="en-US" sz="2400" dirty="0" smtClean="0"/>
              <a:t>Who will be involved in site development?</a:t>
            </a:r>
          </a:p>
          <a:p>
            <a:r>
              <a:rPr lang="en-US" sz="2400" dirty="0" smtClean="0"/>
              <a:t>How will the site be marketed?</a:t>
            </a:r>
          </a:p>
          <a:p>
            <a:r>
              <a:rPr lang="en-US" sz="2400" dirty="0" smtClean="0"/>
              <a:t>Which content will be delivered?</a:t>
            </a:r>
          </a:p>
          <a:p>
            <a:r>
              <a:rPr lang="en-US" sz="2400" dirty="0" smtClean="0"/>
              <a:t>Where will the site be located?</a:t>
            </a:r>
          </a:p>
          <a:p>
            <a:r>
              <a:rPr lang="en-US" sz="2400" dirty="0" smtClean="0"/>
              <a:t>When will the site be launched?</a:t>
            </a:r>
          </a:p>
        </p:txBody>
      </p:sp>
      <p:pic>
        <p:nvPicPr>
          <p:cNvPr id="3074" name="Picture 2" descr="C:\Documents and Settings\rachelw\Local Settings\Temporary Internet Files\Content.IE5\UP02GL1W\MP900321197[1].jpg"/>
          <p:cNvPicPr>
            <a:picLocks noChangeAspect="1" noChangeArrowheads="1"/>
          </p:cNvPicPr>
          <p:nvPr/>
        </p:nvPicPr>
        <p:blipFill>
          <a:blip r:embed="rId3" cstate="print"/>
          <a:srcRect/>
          <a:stretch>
            <a:fillRect/>
          </a:stretch>
        </p:blipFill>
        <p:spPr bwMode="auto">
          <a:xfrm>
            <a:off x="228600" y="2438400"/>
            <a:ext cx="2337308" cy="3276600"/>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934200" cy="1143000"/>
          </a:xfrm>
        </p:spPr>
        <p:txBody>
          <a:bodyPr wrap="square" numCol="1" anchorCtr="0" compatLnSpc="1">
            <a:prstTxWarp prst="textNoShape">
              <a:avLst/>
            </a:prstTxWarp>
            <a:noAutofit/>
          </a:bodyPr>
          <a:lstStyle/>
          <a:p>
            <a:pPr>
              <a:defRPr/>
            </a:pPr>
            <a:r>
              <a:rPr lang="en-US" sz="2800" dirty="0" smtClean="0"/>
              <a:t>MODULE 1:</a:t>
            </a:r>
            <a:br>
              <a:rPr lang="en-US" sz="2800" dirty="0" smtClean="0"/>
            </a:br>
            <a:r>
              <a:rPr lang="en-US" sz="2800" dirty="0" smtClean="0"/>
              <a:t>THE PROCESS AND CONTENT DEVELOPMENT</a:t>
            </a:r>
          </a:p>
        </p:txBody>
      </p:sp>
      <p:sp>
        <p:nvSpPr>
          <p:cNvPr id="36867" name="Content Placeholder 2"/>
          <p:cNvSpPr>
            <a:spLocks noGrp="1"/>
          </p:cNvSpPr>
          <p:nvPr>
            <p:ph idx="1"/>
          </p:nvPr>
        </p:nvSpPr>
        <p:spPr>
          <a:xfrm>
            <a:off x="2057400" y="1981200"/>
            <a:ext cx="6781800" cy="4648200"/>
          </a:xfrm>
        </p:spPr>
        <p:txBody>
          <a:bodyPr/>
          <a:lstStyle/>
          <a:p>
            <a:r>
              <a:rPr lang="en-US" dirty="0" smtClean="0"/>
              <a:t>Developing site map and content </a:t>
            </a:r>
          </a:p>
          <a:p>
            <a:r>
              <a:rPr lang="en-US" dirty="0" smtClean="0"/>
              <a:t>Common Components</a:t>
            </a:r>
          </a:p>
          <a:p>
            <a:pPr lvl="1"/>
            <a:r>
              <a:rPr lang="en-US" sz="2400" dirty="0" smtClean="0"/>
              <a:t>Community</a:t>
            </a:r>
          </a:p>
          <a:p>
            <a:pPr lvl="1"/>
            <a:r>
              <a:rPr lang="en-US" sz="2400" dirty="0" smtClean="0"/>
              <a:t>Government</a:t>
            </a:r>
          </a:p>
          <a:p>
            <a:pPr lvl="1"/>
            <a:r>
              <a:rPr lang="en-US" sz="2400" dirty="0" smtClean="0"/>
              <a:t>Education</a:t>
            </a:r>
          </a:p>
          <a:p>
            <a:pPr lvl="1"/>
            <a:r>
              <a:rPr lang="en-US" sz="2400" dirty="0" smtClean="0"/>
              <a:t>Business</a:t>
            </a:r>
          </a:p>
          <a:p>
            <a:pPr lvl="1"/>
            <a:endParaRPr lang="en-US" dirty="0" smtClean="0"/>
          </a:p>
        </p:txBody>
      </p:sp>
      <p:pic>
        <p:nvPicPr>
          <p:cNvPr id="4098" name="Picture 2" descr="C:\Documents and Settings\rachelw\Local Settings\Temporary Internet Files\Content.IE5\QMKDO4FH\MP900422950[1].jpg"/>
          <p:cNvPicPr>
            <a:picLocks noChangeAspect="1" noChangeArrowheads="1"/>
          </p:cNvPicPr>
          <p:nvPr/>
        </p:nvPicPr>
        <p:blipFill>
          <a:blip r:embed="rId3" cstate="print"/>
          <a:srcRect/>
          <a:stretch>
            <a:fillRect/>
          </a:stretch>
        </p:blipFill>
        <p:spPr bwMode="auto">
          <a:xfrm>
            <a:off x="5929536" y="3810000"/>
            <a:ext cx="271909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 name="Rectangle 37"/>
          <p:cNvSpPr>
            <a:spLocks noGrp="1" noChangeArrowheads="1"/>
          </p:cNvSpPr>
          <p:nvPr>
            <p:ph type="title"/>
          </p:nvPr>
        </p:nvSpPr>
        <p:spPr/>
        <p:txBody>
          <a:bodyPr/>
          <a:lstStyle/>
          <a:p>
            <a:pPr fontAlgn="auto">
              <a:spcAft>
                <a:spcPts val="0"/>
              </a:spcAft>
              <a:defRPr/>
            </a:pPr>
            <a:r>
              <a:rPr lang="en-US" sz="2800" dirty="0"/>
              <a:t>Common Community Website Components</a:t>
            </a:r>
          </a:p>
        </p:txBody>
      </p:sp>
      <p:pic>
        <p:nvPicPr>
          <p:cNvPr id="37891" name="Content Placeholder 29" descr="m1b8.jpg"/>
          <p:cNvPicPr>
            <a:picLocks noGrp="1" noChangeAspect="1"/>
          </p:cNvPicPr>
          <p:nvPr>
            <p:ph idx="1"/>
          </p:nvPr>
        </p:nvPicPr>
        <p:blipFill>
          <a:blip r:embed="rId3" cstate="print">
            <a:clrChange>
              <a:clrFrom>
                <a:srgbClr val="FFFFFF"/>
              </a:clrFrom>
              <a:clrTo>
                <a:srgbClr val="FFFFFF">
                  <a:alpha val="0"/>
                </a:srgbClr>
              </a:clrTo>
            </a:clrChange>
          </a:blip>
          <a:srcRect b="22144"/>
          <a:stretch>
            <a:fillRect/>
          </a:stretch>
        </p:blipFill>
        <p:spPr>
          <a:xfrm>
            <a:off x="2327750" y="1447800"/>
            <a:ext cx="6968650" cy="5257800"/>
          </a:xfrm>
        </p:spPr>
      </p:pic>
      <p:pic>
        <p:nvPicPr>
          <p:cNvPr id="4" name="Content Placeholder 29" descr="m1b8.jpg"/>
          <p:cNvPicPr>
            <a:picLocks noChangeAspect="1"/>
          </p:cNvPicPr>
          <p:nvPr/>
        </p:nvPicPr>
        <p:blipFill>
          <a:blip r:embed="rId3" cstate="print"/>
          <a:srcRect l="4946" t="77888" r="54250"/>
          <a:stretch>
            <a:fillRect/>
          </a:stretch>
        </p:blipFill>
        <p:spPr bwMode="auto">
          <a:xfrm>
            <a:off x="228600" y="3505200"/>
            <a:ext cx="2514600" cy="1320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010400" cy="1143000"/>
          </a:xfrm>
        </p:spPr>
        <p:txBody>
          <a:bodyPr wrap="square" numCol="1" anchorCtr="0" compatLnSpc="1">
            <a:prstTxWarp prst="textNoShape">
              <a:avLst/>
            </a:prstTxWarp>
            <a:normAutofit fontScale="90000"/>
          </a:bodyPr>
          <a:lstStyle/>
          <a:p>
            <a:pPr>
              <a:defRPr/>
            </a:pPr>
            <a:r>
              <a:rPr lang="en-US" sz="3200" dirty="0" smtClean="0"/>
              <a:t>MODULE 2:  </a:t>
            </a:r>
            <a:br>
              <a:rPr lang="en-US" sz="3200" dirty="0" smtClean="0"/>
            </a:br>
            <a:r>
              <a:rPr lang="en-US" sz="3200" dirty="0" smtClean="0"/>
              <a:t>GETTING YOUR CONTENT</a:t>
            </a:r>
            <a:br>
              <a:rPr lang="en-US" sz="3200" dirty="0" smtClean="0"/>
            </a:br>
            <a:r>
              <a:rPr lang="en-US" sz="3200" dirty="0" smtClean="0"/>
              <a:t> ON THE WEB</a:t>
            </a:r>
          </a:p>
        </p:txBody>
      </p:sp>
      <p:sp>
        <p:nvSpPr>
          <p:cNvPr id="38915" name="Content Placeholder 2"/>
          <p:cNvSpPr>
            <a:spLocks noGrp="1"/>
          </p:cNvSpPr>
          <p:nvPr>
            <p:ph idx="1"/>
          </p:nvPr>
        </p:nvSpPr>
        <p:spPr>
          <a:xfrm>
            <a:off x="2895600" y="1676400"/>
            <a:ext cx="5867400" cy="4144963"/>
          </a:xfrm>
        </p:spPr>
        <p:txBody>
          <a:bodyPr/>
          <a:lstStyle/>
          <a:p>
            <a:pPr>
              <a:buNone/>
            </a:pPr>
            <a:r>
              <a:rPr lang="en-US" sz="2800" dirty="0" smtClean="0"/>
              <a:t>Topics discussed:</a:t>
            </a:r>
          </a:p>
          <a:p>
            <a:pPr lvl="1"/>
            <a:r>
              <a:rPr lang="en-US" sz="2000" dirty="0" smtClean="0"/>
              <a:t>Domain name registration</a:t>
            </a:r>
          </a:p>
          <a:p>
            <a:pPr lvl="1"/>
            <a:r>
              <a:rPr lang="en-US" sz="2000" dirty="0" smtClean="0"/>
              <a:t>Hosting options</a:t>
            </a:r>
          </a:p>
          <a:p>
            <a:pPr lvl="1"/>
            <a:r>
              <a:rPr lang="en-US" sz="2000" dirty="0" smtClean="0"/>
              <a:t>Typical costs</a:t>
            </a:r>
          </a:p>
          <a:p>
            <a:pPr lvl="1"/>
            <a:r>
              <a:rPr lang="en-US" sz="2000" dirty="0" smtClean="0"/>
              <a:t>How to publish various types of content</a:t>
            </a:r>
          </a:p>
          <a:p>
            <a:pPr lvl="1"/>
            <a:r>
              <a:rPr lang="en-US" sz="2000" dirty="0" smtClean="0"/>
              <a:t>Developer pros / cons</a:t>
            </a:r>
          </a:p>
          <a:p>
            <a:pPr lvl="1"/>
            <a:r>
              <a:rPr lang="en-US" sz="2000" dirty="0" smtClean="0"/>
              <a:t>Marketing your site</a:t>
            </a:r>
          </a:p>
        </p:txBody>
      </p:sp>
      <p:pic>
        <p:nvPicPr>
          <p:cNvPr id="5123" name="Picture 3" descr="C:\Documents and Settings\rachelw\Local Settings\Temporary Internet Files\Content.IE5\NCBIYA01\MP900401797[1].jpg"/>
          <p:cNvPicPr>
            <a:picLocks noChangeAspect="1" noChangeArrowheads="1"/>
          </p:cNvPicPr>
          <p:nvPr/>
        </p:nvPicPr>
        <p:blipFill>
          <a:blip r:embed="rId3" cstate="print"/>
          <a:srcRect/>
          <a:stretch>
            <a:fillRect/>
          </a:stretch>
        </p:blipFill>
        <p:spPr bwMode="auto">
          <a:xfrm>
            <a:off x="152400" y="2895600"/>
            <a:ext cx="3201651" cy="2133600"/>
          </a:xfrm>
          <a:prstGeom prst="rect">
            <a:avLst/>
          </a:prstGeom>
          <a:noFill/>
        </p:spPr>
      </p:pic>
      <p:sp>
        <p:nvSpPr>
          <p:cNvPr id="6" name="TextBox 5"/>
          <p:cNvSpPr txBox="1"/>
          <p:nvPr/>
        </p:nvSpPr>
        <p:spPr>
          <a:xfrm>
            <a:off x="2057400" y="5638800"/>
            <a:ext cx="7086600" cy="830997"/>
          </a:xfrm>
          <a:prstGeom prst="rect">
            <a:avLst/>
          </a:prstGeom>
          <a:noFill/>
        </p:spPr>
        <p:txBody>
          <a:bodyPr wrap="square" rtlCol="0">
            <a:spAutoFit/>
          </a:bodyPr>
          <a:lstStyle/>
          <a:p>
            <a:pPr algn="ctr"/>
            <a:r>
              <a:rPr lang="en-US" sz="2400" dirty="0" smtClean="0">
                <a:latin typeface="+mj-lt"/>
              </a:rPr>
              <a:t>Focus is on providing knowledge to </a:t>
            </a:r>
          </a:p>
          <a:p>
            <a:pPr algn="ctr"/>
            <a:r>
              <a:rPr lang="en-US" sz="2400" dirty="0" smtClean="0">
                <a:latin typeface="+mj-lt"/>
              </a:rPr>
              <a:t>implement the tools discussed under Module 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defRPr/>
            </a:pPr>
            <a:r>
              <a:rPr lang="en-US" dirty="0" smtClean="0"/>
              <a:t>THE PROCESS…</a:t>
            </a:r>
          </a:p>
        </p:txBody>
      </p:sp>
      <p:sp>
        <p:nvSpPr>
          <p:cNvPr id="39939" name="Content Placeholder 2"/>
          <p:cNvSpPr>
            <a:spLocks noGrp="1"/>
          </p:cNvSpPr>
          <p:nvPr>
            <p:ph idx="4294967295"/>
          </p:nvPr>
        </p:nvSpPr>
        <p:spPr>
          <a:xfrm>
            <a:off x="304800" y="1752600"/>
            <a:ext cx="8839200" cy="5105400"/>
          </a:xfrm>
        </p:spPr>
        <p:txBody>
          <a:bodyPr/>
          <a:lstStyle/>
          <a:p>
            <a:pPr>
              <a:buNone/>
            </a:pPr>
            <a:r>
              <a:rPr lang="en-US" sz="1800" b="1" dirty="0" smtClean="0"/>
              <a:t>Workshop 1 (2 hrs): </a:t>
            </a:r>
            <a:r>
              <a:rPr lang="en-US" sz="1800" dirty="0" smtClean="0"/>
              <a:t>Background information that will assist with the planning and implementation of the website</a:t>
            </a:r>
          </a:p>
          <a:p>
            <a:pPr>
              <a:buNone/>
            </a:pPr>
            <a:r>
              <a:rPr lang="en-US" sz="1800" b="1" dirty="0" smtClean="0"/>
              <a:t>Workshop 2 (daylong): </a:t>
            </a:r>
            <a:r>
              <a:rPr lang="en-US" sz="1800" dirty="0" smtClean="0"/>
              <a:t>As a committee, go over all aspects of the web site project and begin to develop the site map</a:t>
            </a:r>
          </a:p>
          <a:p>
            <a:pPr>
              <a:buNone/>
            </a:pPr>
            <a:r>
              <a:rPr lang="en-US" sz="1800" b="1" dirty="0" smtClean="0"/>
              <a:t>Workshop 3 (2 hrs):</a:t>
            </a:r>
            <a:r>
              <a:rPr lang="en-US" sz="1800" dirty="0" smtClean="0"/>
              <a:t> Review content appropriate to your target audience and finalize the site map</a:t>
            </a:r>
          </a:p>
          <a:p>
            <a:pPr>
              <a:buNone/>
            </a:pPr>
            <a:r>
              <a:rPr lang="en-US" sz="1800" b="1" dirty="0" smtClean="0"/>
              <a:t>Workshop 4 (1.5 hrs): </a:t>
            </a:r>
            <a:r>
              <a:rPr lang="en-US" sz="1800" dirty="0" smtClean="0"/>
              <a:t>Consider basics on building a website:  ownership, domain names, hosting, working with a developer, and what software program to use</a:t>
            </a:r>
          </a:p>
          <a:p>
            <a:pPr>
              <a:buNone/>
            </a:pPr>
            <a:r>
              <a:rPr lang="en-US" sz="1800" b="1" dirty="0" smtClean="0"/>
              <a:t>Workshop 5 (2 hrs): </a:t>
            </a:r>
            <a:r>
              <a:rPr lang="en-US" sz="1800" dirty="0" smtClean="0"/>
              <a:t>Understand how search engines work and how using analytics can help improve a website</a:t>
            </a:r>
          </a:p>
          <a:p>
            <a:pPr>
              <a:buNone/>
            </a:pPr>
            <a:r>
              <a:rPr lang="en-US" sz="1800" b="1" dirty="0" smtClean="0"/>
              <a:t>Workshop 6 (self-paced): </a:t>
            </a:r>
            <a:r>
              <a:rPr lang="en-US" sz="1800" dirty="0" smtClean="0"/>
              <a:t>Video tutorials on website creation tools if the community is creating its own site</a:t>
            </a:r>
          </a:p>
          <a:p>
            <a:pPr>
              <a:buNone/>
            </a:pPr>
            <a:r>
              <a:rPr lang="en-US" sz="1800" b="1" dirty="0" smtClean="0"/>
              <a:t>Curriculum Finale: </a:t>
            </a:r>
            <a:r>
              <a:rPr lang="en-US" sz="1800" dirty="0" smtClean="0"/>
              <a:t>Community celebration to unveil the new website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rmAutofit fontScale="90000"/>
          </a:bodyPr>
          <a:lstStyle/>
          <a:p>
            <a:pPr>
              <a:defRPr/>
            </a:pPr>
            <a:r>
              <a:rPr lang="en-US" dirty="0" smtClean="0"/>
              <a:t>HOMEWORK - PARTICIPATION</a:t>
            </a:r>
          </a:p>
        </p:txBody>
      </p:sp>
      <p:sp>
        <p:nvSpPr>
          <p:cNvPr id="40963" name="Content Placeholder 2"/>
          <p:cNvSpPr>
            <a:spLocks noGrp="1"/>
          </p:cNvSpPr>
          <p:nvPr>
            <p:ph idx="1"/>
          </p:nvPr>
        </p:nvSpPr>
        <p:spPr>
          <a:xfrm>
            <a:off x="2895600" y="1828800"/>
            <a:ext cx="6019800" cy="4297363"/>
          </a:xfrm>
        </p:spPr>
        <p:txBody>
          <a:bodyPr/>
          <a:lstStyle/>
          <a:p>
            <a:r>
              <a:rPr lang="en-US" sz="2400" dirty="0" smtClean="0"/>
              <a:t>Engage appropriate cross-section of community members based on goals and objectives of proposed site</a:t>
            </a:r>
          </a:p>
          <a:p>
            <a:r>
              <a:rPr lang="en-US" sz="2400" dirty="0" smtClean="0"/>
              <a:t>Select committee members (&lt;10) who will develop site map, content, buy-in and commit to the entire project  </a:t>
            </a:r>
          </a:p>
          <a:p>
            <a:r>
              <a:rPr lang="en-US" sz="2400" dirty="0" smtClean="0"/>
              <a:t>Designate one person as the “point of contact” or facilitator</a:t>
            </a:r>
          </a:p>
          <a:p>
            <a:r>
              <a:rPr lang="en-US" sz="2400" dirty="0" smtClean="0"/>
              <a:t>Seek input from community as necessary</a:t>
            </a:r>
          </a:p>
        </p:txBody>
      </p:sp>
      <p:pic>
        <p:nvPicPr>
          <p:cNvPr id="6149" name="Picture 5" descr="C:\Documents and Settings\rachelw\Local Settings\Temporary Internet Files\Content.IE5\SBVM56XJ\MP910216391[1].png"/>
          <p:cNvPicPr>
            <a:picLocks noChangeAspect="1" noChangeArrowheads="1"/>
          </p:cNvPicPr>
          <p:nvPr/>
        </p:nvPicPr>
        <p:blipFill>
          <a:blip r:embed="rId3" cstate="print"/>
          <a:srcRect/>
          <a:stretch>
            <a:fillRect/>
          </a:stretch>
        </p:blipFill>
        <p:spPr bwMode="auto">
          <a:xfrm>
            <a:off x="-457200" y="2667000"/>
            <a:ext cx="3925112" cy="34194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rmAutofit fontScale="90000"/>
          </a:bodyPr>
          <a:lstStyle/>
          <a:p>
            <a:pPr>
              <a:defRPr/>
            </a:pPr>
            <a:r>
              <a:rPr lang="en-US" dirty="0" smtClean="0"/>
              <a:t>WHO IS USING THE INTERNET?</a:t>
            </a:r>
          </a:p>
        </p:txBody>
      </p:sp>
      <p:pic>
        <p:nvPicPr>
          <p:cNvPr id="8" name="Picture 7" descr="business_team.jpg"/>
          <p:cNvPicPr>
            <a:picLocks noChangeAspect="1"/>
          </p:cNvPicPr>
          <p:nvPr/>
        </p:nvPicPr>
        <p:blipFill>
          <a:blip r:embed="rId3" cstate="print"/>
          <a:stretch>
            <a:fillRect/>
          </a:stretch>
        </p:blipFill>
        <p:spPr>
          <a:xfrm>
            <a:off x="152400" y="2971800"/>
            <a:ext cx="4114800" cy="2740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youngpeople.jpg"/>
          <p:cNvPicPr>
            <a:picLocks noChangeAspect="1"/>
          </p:cNvPicPr>
          <p:nvPr/>
        </p:nvPicPr>
        <p:blipFill>
          <a:blip r:embed="rId4" cstate="print"/>
          <a:stretch>
            <a:fillRect/>
          </a:stretch>
        </p:blipFill>
        <p:spPr>
          <a:xfrm>
            <a:off x="3962400" y="1828800"/>
            <a:ext cx="3048000" cy="3000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black old man.jpg"/>
          <p:cNvPicPr>
            <a:picLocks noChangeAspect="1"/>
          </p:cNvPicPr>
          <p:nvPr/>
        </p:nvPicPr>
        <p:blipFill>
          <a:blip r:embed="rId5" cstate="print"/>
          <a:stretch>
            <a:fillRect/>
          </a:stretch>
        </p:blipFill>
        <p:spPr>
          <a:xfrm>
            <a:off x="7010400" y="3276600"/>
            <a:ext cx="1976363"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rmAutofit fontScale="90000"/>
          </a:bodyPr>
          <a:lstStyle/>
          <a:p>
            <a:pPr>
              <a:defRPr/>
            </a:pPr>
            <a:r>
              <a:rPr lang="en-US" dirty="0" smtClean="0"/>
              <a:t>WHO IS USING THE INTERNET?</a:t>
            </a:r>
          </a:p>
        </p:txBody>
      </p:sp>
      <p:sp>
        <p:nvSpPr>
          <p:cNvPr id="20524" name="TextBox 7"/>
          <p:cNvSpPr txBox="1">
            <a:spLocks noChangeArrowheads="1"/>
          </p:cNvSpPr>
          <p:nvPr/>
        </p:nvSpPr>
        <p:spPr bwMode="auto">
          <a:xfrm>
            <a:off x="1828800" y="6473825"/>
            <a:ext cx="7315200" cy="307975"/>
          </a:xfrm>
          <a:prstGeom prst="rect">
            <a:avLst/>
          </a:prstGeom>
          <a:noFill/>
          <a:ln w="9525">
            <a:noFill/>
            <a:miter lim="800000"/>
            <a:headEnd/>
            <a:tailEnd/>
          </a:ln>
        </p:spPr>
        <p:txBody>
          <a:bodyPr>
            <a:spAutoFit/>
          </a:bodyPr>
          <a:lstStyle/>
          <a:p>
            <a:pPr algn="ctr">
              <a:defRPr/>
            </a:pPr>
            <a:r>
              <a:rPr lang="en-US" sz="1400" i="1" dirty="0">
                <a:latin typeface="+mn-lt"/>
              </a:rPr>
              <a:t>Source: </a:t>
            </a:r>
            <a:r>
              <a:rPr lang="en-US" sz="1400" i="1" dirty="0" smtClean="0">
                <a:latin typeface="+mn-lt"/>
              </a:rPr>
              <a:t> The </a:t>
            </a:r>
            <a:r>
              <a:rPr lang="en-US" sz="1400" i="1" dirty="0">
                <a:latin typeface="+mn-lt"/>
              </a:rPr>
              <a:t>Pew Research Center's Internet &amp; American Life Project (May 2010) </a:t>
            </a:r>
          </a:p>
        </p:txBody>
      </p:sp>
      <p:pic>
        <p:nvPicPr>
          <p:cNvPr id="6" name="Picture 5" descr="m1a2.jpg"/>
          <p:cNvPicPr>
            <a:picLocks noChangeAspect="1"/>
          </p:cNvPicPr>
          <p:nvPr/>
        </p:nvPicPr>
        <p:blipFill>
          <a:blip r:embed="rId3" cstate="print">
            <a:clrChange>
              <a:clrFrom>
                <a:srgbClr val="FFFFFF"/>
              </a:clrFrom>
              <a:clrTo>
                <a:srgbClr val="FFFFFF">
                  <a:alpha val="0"/>
                </a:srgbClr>
              </a:clrTo>
            </a:clrChange>
          </a:blip>
          <a:srcRect r="15450"/>
          <a:stretch>
            <a:fillRect/>
          </a:stretch>
        </p:blipFill>
        <p:spPr>
          <a:xfrm>
            <a:off x="1669980" y="1828800"/>
            <a:ext cx="7169220" cy="4876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Autofit/>
          </a:bodyPr>
          <a:lstStyle/>
          <a:p>
            <a:pPr>
              <a:defRPr/>
            </a:pPr>
            <a:r>
              <a:rPr lang="en-US" sz="4000" dirty="0" smtClean="0"/>
              <a:t>WHY ARE PEOPLE USING THE INTERNET?</a:t>
            </a:r>
          </a:p>
        </p:txBody>
      </p:sp>
      <p:sp>
        <p:nvSpPr>
          <p:cNvPr id="6" name="TextBox 7"/>
          <p:cNvSpPr txBox="1">
            <a:spLocks noChangeArrowheads="1"/>
          </p:cNvSpPr>
          <p:nvPr/>
        </p:nvSpPr>
        <p:spPr bwMode="auto">
          <a:xfrm>
            <a:off x="685800" y="6550025"/>
            <a:ext cx="7315200" cy="307975"/>
          </a:xfrm>
          <a:prstGeom prst="rect">
            <a:avLst/>
          </a:prstGeom>
          <a:noFill/>
          <a:ln w="9525">
            <a:noFill/>
            <a:miter lim="800000"/>
            <a:headEnd/>
            <a:tailEnd/>
          </a:ln>
        </p:spPr>
        <p:txBody>
          <a:bodyPr>
            <a:spAutoFit/>
          </a:bodyPr>
          <a:lstStyle/>
          <a:p>
            <a:pPr algn="ctr">
              <a:defRPr/>
            </a:pPr>
            <a:r>
              <a:rPr lang="en-US" sz="1400" i="1" dirty="0">
                <a:latin typeface="+mn-lt"/>
              </a:rPr>
              <a:t>Source: </a:t>
            </a:r>
            <a:r>
              <a:rPr lang="en-US" sz="1400" i="1" dirty="0" smtClean="0">
                <a:latin typeface="+mn-lt"/>
              </a:rPr>
              <a:t> The </a:t>
            </a:r>
            <a:r>
              <a:rPr lang="en-US" sz="1400" i="1" dirty="0">
                <a:latin typeface="+mn-lt"/>
              </a:rPr>
              <a:t>Pew Research Center's Internet &amp; American Life Project (May 2010) </a:t>
            </a:r>
          </a:p>
        </p:txBody>
      </p:sp>
      <p:pic>
        <p:nvPicPr>
          <p:cNvPr id="7" name="Picture 6" descr="email.jpg"/>
          <p:cNvPicPr>
            <a:picLocks noChangeAspect="1"/>
          </p:cNvPicPr>
          <p:nvPr/>
        </p:nvPicPr>
        <p:blipFill>
          <a:blip r:embed="rId3" cstate="print"/>
          <a:srcRect l="8333" t="10288" r="5555" b="10836"/>
          <a:stretch>
            <a:fillRect/>
          </a:stretch>
        </p:blipFill>
        <p:spPr>
          <a:xfrm>
            <a:off x="457200" y="2133600"/>
            <a:ext cx="2362200" cy="1752600"/>
          </a:xfrm>
          <a:prstGeom prst="rect">
            <a:avLst/>
          </a:prstGeom>
        </p:spPr>
      </p:pic>
      <p:pic>
        <p:nvPicPr>
          <p:cNvPr id="8" name="Picture 7" descr="job_hunting.jpg"/>
          <p:cNvPicPr>
            <a:picLocks noChangeAspect="1"/>
          </p:cNvPicPr>
          <p:nvPr/>
        </p:nvPicPr>
        <p:blipFill>
          <a:blip r:embed="rId4" cstate="print"/>
          <a:stretch>
            <a:fillRect/>
          </a:stretch>
        </p:blipFill>
        <p:spPr>
          <a:xfrm>
            <a:off x="609600" y="4495800"/>
            <a:ext cx="1851903" cy="1842643"/>
          </a:xfrm>
          <a:prstGeom prst="rect">
            <a:avLst/>
          </a:prstGeom>
        </p:spPr>
      </p:pic>
      <p:pic>
        <p:nvPicPr>
          <p:cNvPr id="9" name="Picture 8" descr="ebay_logo.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657600" y="2057400"/>
            <a:ext cx="2540000" cy="1905000"/>
          </a:xfrm>
          <a:prstGeom prst="rect">
            <a:avLst/>
          </a:prstGeom>
        </p:spPr>
      </p:pic>
      <p:pic>
        <p:nvPicPr>
          <p:cNvPr id="10" name="Picture 9" descr="weather_channel.jpg"/>
          <p:cNvPicPr>
            <a:picLocks noChangeAspect="1"/>
          </p:cNvPicPr>
          <p:nvPr/>
        </p:nvPicPr>
        <p:blipFill>
          <a:blip r:embed="rId6" cstate="print"/>
          <a:srcRect t="14286"/>
          <a:stretch>
            <a:fillRect/>
          </a:stretch>
        </p:blipFill>
        <p:spPr>
          <a:xfrm>
            <a:off x="6781800" y="2057400"/>
            <a:ext cx="2001880" cy="2286000"/>
          </a:xfrm>
          <a:prstGeom prst="rect">
            <a:avLst/>
          </a:prstGeom>
        </p:spPr>
      </p:pic>
      <p:pic>
        <p:nvPicPr>
          <p:cNvPr id="11" name="Picture 10" descr="usa_today_logo.jpg"/>
          <p:cNvPicPr>
            <a:picLocks noChangeAspect="1"/>
          </p:cNvPicPr>
          <p:nvPr/>
        </p:nvPicPr>
        <p:blipFill>
          <a:blip r:embed="rId7" cstate="print"/>
          <a:stretch>
            <a:fillRect/>
          </a:stretch>
        </p:blipFill>
        <p:spPr>
          <a:xfrm>
            <a:off x="6248400" y="4724400"/>
            <a:ext cx="2551670" cy="1600200"/>
          </a:xfrm>
          <a:prstGeom prst="rect">
            <a:avLst/>
          </a:prstGeom>
        </p:spPr>
      </p:pic>
      <p:pic>
        <p:nvPicPr>
          <p:cNvPr id="12" name="Picture 11" descr="google.jpg"/>
          <p:cNvPicPr>
            <a:picLocks noChangeAspect="1"/>
          </p:cNvPicPr>
          <p:nvPr/>
        </p:nvPicPr>
        <p:blipFill>
          <a:blip r:embed="rId8" cstate="print"/>
          <a:stretch>
            <a:fillRect/>
          </a:stretch>
        </p:blipFill>
        <p:spPr>
          <a:xfrm>
            <a:off x="2971800" y="4724400"/>
            <a:ext cx="3144140" cy="163543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Autofit/>
          </a:bodyPr>
          <a:lstStyle/>
          <a:p>
            <a:pPr>
              <a:defRPr/>
            </a:pPr>
            <a:r>
              <a:rPr lang="en-US" sz="4000" dirty="0" smtClean="0"/>
              <a:t>WHY ARE PEOPLE USING THE INTERNET?</a:t>
            </a:r>
          </a:p>
        </p:txBody>
      </p:sp>
      <p:graphicFrame>
        <p:nvGraphicFramePr>
          <p:cNvPr id="5" name="Content Placeholder 4"/>
          <p:cNvGraphicFramePr>
            <a:graphicFrameLocks noGrp="1"/>
          </p:cNvGraphicFramePr>
          <p:nvPr>
            <p:ph idx="4294967295"/>
          </p:nvPr>
        </p:nvGraphicFramePr>
        <p:xfrm>
          <a:off x="304800" y="1752600"/>
          <a:ext cx="8458200" cy="4719637"/>
        </p:xfrm>
        <a:graphic>
          <a:graphicData uri="http://schemas.openxmlformats.org/drawingml/2006/table">
            <a:tbl>
              <a:tblPr/>
              <a:tblGrid>
                <a:gridCol w="6324600"/>
                <a:gridCol w="2133600"/>
              </a:tblGrid>
              <a:tr h="7572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j-lt"/>
                          <a:ea typeface="ＭＳ Ｐゴシック" pitchFamily="-84" charset="-128"/>
                        </a:rPr>
                        <a:t>Activity</a:t>
                      </a:r>
                    </a:p>
                  </a:txBody>
                  <a:tcPr marL="68164" marR="681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j-lt"/>
                          <a:ea typeface="ＭＳ Ｐゴシック" pitchFamily="-84" charset="-128"/>
                        </a:rPr>
                        <a:t>Percent of Internet Users</a:t>
                      </a:r>
                    </a:p>
                  </a:txBody>
                  <a:tcPr marL="68164" marR="681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52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E-Mail</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pitchFamily="-84" charset="-128"/>
                        </a:rPr>
                        <a:t>89</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523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Search Engine</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88</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52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Map/Directions</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pitchFamily="-84" charset="-128"/>
                        </a:rPr>
                        <a:t>86</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252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Health/Medical Info</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83</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52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Hobby/Interest Info.</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pitchFamily="-84" charset="-128"/>
                        </a:rPr>
                        <a:t>83</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252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Research Potential Purchase</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81</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52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Weather</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pitchFamily="-84" charset="-128"/>
                        </a:rPr>
                        <a:t>76</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252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Buy a Product</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75</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52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News</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pitchFamily="-84" charset="-128"/>
                        </a:rPr>
                        <a:t>72</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252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Travel Reservations</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66</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52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Politics/Campaign Info</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60</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252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Government Website </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59</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252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Job Search </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84" charset="-128"/>
                        </a:rPr>
                        <a:t>57</a:t>
                      </a:r>
                    </a:p>
                  </a:txBody>
                  <a:tcPr marL="68164" marR="681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6" name="TextBox 7"/>
          <p:cNvSpPr txBox="1">
            <a:spLocks noChangeArrowheads="1"/>
          </p:cNvSpPr>
          <p:nvPr/>
        </p:nvSpPr>
        <p:spPr bwMode="auto">
          <a:xfrm>
            <a:off x="1371600" y="6550025"/>
            <a:ext cx="7315200" cy="307975"/>
          </a:xfrm>
          <a:prstGeom prst="rect">
            <a:avLst/>
          </a:prstGeom>
          <a:noFill/>
          <a:ln w="9525">
            <a:noFill/>
            <a:miter lim="800000"/>
            <a:headEnd/>
            <a:tailEnd/>
          </a:ln>
        </p:spPr>
        <p:txBody>
          <a:bodyPr>
            <a:spAutoFit/>
          </a:bodyPr>
          <a:lstStyle/>
          <a:p>
            <a:pPr algn="ctr">
              <a:defRPr/>
            </a:pPr>
            <a:r>
              <a:rPr lang="en-US" sz="1400" i="1" dirty="0">
                <a:latin typeface="+mn-lt"/>
              </a:rPr>
              <a:t>Source: </a:t>
            </a:r>
            <a:r>
              <a:rPr lang="en-US" sz="1400" i="1" dirty="0" smtClean="0">
                <a:latin typeface="+mn-lt"/>
              </a:rPr>
              <a:t> The </a:t>
            </a:r>
            <a:r>
              <a:rPr lang="en-US" sz="1400" i="1" dirty="0">
                <a:latin typeface="+mn-lt"/>
              </a:rPr>
              <a:t>Pew Research Center's Internet &amp; American Life Project (May 2010)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defRPr/>
            </a:pPr>
            <a:r>
              <a:rPr lang="en-US" dirty="0" smtClean="0"/>
              <a:t>A GENERATION GAP?</a:t>
            </a:r>
          </a:p>
        </p:txBody>
      </p:sp>
      <p:sp>
        <p:nvSpPr>
          <p:cNvPr id="14342" name="TextBox 6"/>
          <p:cNvSpPr txBox="1">
            <a:spLocks noChangeArrowheads="1"/>
          </p:cNvSpPr>
          <p:nvPr/>
        </p:nvSpPr>
        <p:spPr bwMode="auto">
          <a:xfrm>
            <a:off x="123825" y="6396335"/>
            <a:ext cx="9020175" cy="461665"/>
          </a:xfrm>
          <a:prstGeom prst="rect">
            <a:avLst/>
          </a:prstGeom>
          <a:noFill/>
          <a:ln w="9525">
            <a:noFill/>
            <a:miter lim="800000"/>
            <a:headEnd/>
            <a:tailEnd/>
          </a:ln>
        </p:spPr>
        <p:txBody>
          <a:bodyPr wrap="square">
            <a:spAutoFit/>
          </a:bodyPr>
          <a:lstStyle/>
          <a:p>
            <a:pPr algn="ctr"/>
            <a:r>
              <a:rPr lang="en-US" sz="1200" i="1" dirty="0" smtClean="0">
                <a:latin typeface="+mj-lt"/>
              </a:rPr>
              <a:t>Source: The Pew Research Center's Internet &amp; American Life Project (2008); total adults n=2,253, total internet users n=1,650</a:t>
            </a:r>
          </a:p>
          <a:p>
            <a:pPr algn="ctr"/>
            <a:r>
              <a:rPr lang="en-US" sz="1200" i="1" dirty="0" smtClean="0">
                <a:latin typeface="+mj-lt"/>
              </a:rPr>
              <a:t>Source*: </a:t>
            </a:r>
            <a:r>
              <a:rPr lang="en-US" sz="1200" i="1" dirty="0">
                <a:latin typeface="+mj-lt"/>
              </a:rPr>
              <a:t>The Pew Research Center's Internet &amp; American Life Project (2009)  - Generations Online</a:t>
            </a:r>
          </a:p>
        </p:txBody>
      </p:sp>
      <p:pic>
        <p:nvPicPr>
          <p:cNvPr id="9" name="Picture 8" descr="m1a5.jpg"/>
          <p:cNvPicPr>
            <a:picLocks noChangeAspect="1"/>
          </p:cNvPicPr>
          <p:nvPr/>
        </p:nvPicPr>
        <p:blipFill>
          <a:blip r:embed="rId3" cstate="print">
            <a:clrChange>
              <a:clrFrom>
                <a:srgbClr val="FFFEFF"/>
              </a:clrFrom>
              <a:clrTo>
                <a:srgbClr val="FFFEFF">
                  <a:alpha val="0"/>
                </a:srgbClr>
              </a:clrTo>
            </a:clrChange>
          </a:blip>
          <a:stretch>
            <a:fillRect/>
          </a:stretch>
        </p:blipFill>
        <p:spPr>
          <a:xfrm>
            <a:off x="1828800" y="1676400"/>
            <a:ext cx="6934200" cy="480999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witter_logo1.jpg"/>
          <p:cNvPicPr>
            <a:picLocks noChangeAspect="1"/>
          </p:cNvPicPr>
          <p:nvPr/>
        </p:nvPicPr>
        <p:blipFill>
          <a:blip r:embed="rId3" cstate="print"/>
          <a:stretch>
            <a:fillRect/>
          </a:stretch>
        </p:blipFill>
        <p:spPr>
          <a:xfrm>
            <a:off x="5334000" y="5181600"/>
            <a:ext cx="3352800" cy="1233696"/>
          </a:xfrm>
          <a:prstGeom prst="rect">
            <a:avLst/>
          </a:prstGeom>
        </p:spPr>
      </p:pic>
      <p:sp>
        <p:nvSpPr>
          <p:cNvPr id="2" name="Title 1"/>
          <p:cNvSpPr>
            <a:spLocks noGrp="1"/>
          </p:cNvSpPr>
          <p:nvPr>
            <p:ph type="title"/>
          </p:nvPr>
        </p:nvSpPr>
        <p:spPr>
          <a:xfrm>
            <a:off x="1828800" y="228600"/>
            <a:ext cx="7315200" cy="1143000"/>
          </a:xfrm>
        </p:spPr>
        <p:txBody>
          <a:bodyPr wrap="square" numCol="1" anchorCtr="0" compatLnSpc="1">
            <a:prstTxWarp prst="textNoShape">
              <a:avLst/>
            </a:prstTxWarp>
            <a:normAutofit/>
          </a:bodyPr>
          <a:lstStyle/>
          <a:p>
            <a:pPr>
              <a:defRPr/>
            </a:pPr>
            <a:r>
              <a:rPr lang="en-US" sz="3600" dirty="0" smtClean="0"/>
              <a:t>Teen (12-17) and Gen Y (18-34) </a:t>
            </a:r>
          </a:p>
        </p:txBody>
      </p:sp>
      <p:sp>
        <p:nvSpPr>
          <p:cNvPr id="15364" name="TextBox 9"/>
          <p:cNvSpPr txBox="1">
            <a:spLocks noChangeArrowheads="1"/>
          </p:cNvSpPr>
          <p:nvPr/>
        </p:nvSpPr>
        <p:spPr bwMode="auto">
          <a:xfrm>
            <a:off x="123825" y="6553200"/>
            <a:ext cx="9020175" cy="304800"/>
          </a:xfrm>
          <a:prstGeom prst="rect">
            <a:avLst/>
          </a:prstGeom>
          <a:noFill/>
          <a:ln w="9525">
            <a:noFill/>
            <a:miter lim="800000"/>
            <a:headEnd/>
            <a:tailEnd/>
          </a:ln>
        </p:spPr>
        <p:txBody>
          <a:bodyPr>
            <a:spAutoFit/>
          </a:bodyPr>
          <a:lstStyle/>
          <a:p>
            <a:pPr algn="ctr"/>
            <a:r>
              <a:rPr lang="en-US" sz="1400" i="1" dirty="0">
                <a:latin typeface="+mj-lt"/>
              </a:rPr>
              <a:t>Source: The Pew Research Center's Internet &amp; American Life Project (2009)  - Generations Online</a:t>
            </a:r>
          </a:p>
        </p:txBody>
      </p:sp>
      <p:pic>
        <p:nvPicPr>
          <p:cNvPr id="9" name="Picture 8" descr="iTunes-Latest.jpg"/>
          <p:cNvPicPr>
            <a:picLocks noChangeAspect="1"/>
          </p:cNvPicPr>
          <p:nvPr/>
        </p:nvPicPr>
        <p:blipFill>
          <a:blip r:embed="rId4" cstate="print"/>
          <a:stretch>
            <a:fillRect/>
          </a:stretch>
        </p:blipFill>
        <p:spPr>
          <a:xfrm>
            <a:off x="6988302" y="2133600"/>
            <a:ext cx="2012347" cy="2819400"/>
          </a:xfrm>
          <a:prstGeom prst="rect">
            <a:avLst/>
          </a:prstGeom>
        </p:spPr>
      </p:pic>
      <p:pic>
        <p:nvPicPr>
          <p:cNvPr id="10" name="Picture 9" descr="youtube-icon-PNG.png"/>
          <p:cNvPicPr>
            <a:picLocks noChangeAspect="1"/>
          </p:cNvPicPr>
          <p:nvPr/>
        </p:nvPicPr>
        <p:blipFill>
          <a:blip r:embed="rId5" cstate="print"/>
          <a:stretch>
            <a:fillRect/>
          </a:stretch>
        </p:blipFill>
        <p:spPr>
          <a:xfrm>
            <a:off x="4191000" y="2286000"/>
            <a:ext cx="2667000" cy="2667000"/>
          </a:xfrm>
          <a:prstGeom prst="rect">
            <a:avLst/>
          </a:prstGeom>
        </p:spPr>
      </p:pic>
      <p:pic>
        <p:nvPicPr>
          <p:cNvPr id="12" name="Picture 11" descr="facebook2009-04-21-1240343633.jpg"/>
          <p:cNvPicPr>
            <a:picLocks noChangeAspect="1"/>
          </p:cNvPicPr>
          <p:nvPr/>
        </p:nvPicPr>
        <p:blipFill>
          <a:blip r:embed="rId6" cstate="print"/>
          <a:stretch>
            <a:fillRect/>
          </a:stretch>
        </p:blipFill>
        <p:spPr>
          <a:xfrm>
            <a:off x="762000" y="2209800"/>
            <a:ext cx="2997875" cy="1127950"/>
          </a:xfrm>
          <a:prstGeom prst="rect">
            <a:avLst/>
          </a:prstGeom>
        </p:spPr>
      </p:pic>
      <p:pic>
        <p:nvPicPr>
          <p:cNvPr id="13" name="Picture 12" descr="yahoo-games-hh-1.jpg"/>
          <p:cNvPicPr>
            <a:picLocks noChangeAspect="1"/>
          </p:cNvPicPr>
          <p:nvPr/>
        </p:nvPicPr>
        <p:blipFill>
          <a:blip r:embed="rId7" cstate="print"/>
          <a:stretch>
            <a:fillRect/>
          </a:stretch>
        </p:blipFill>
        <p:spPr>
          <a:xfrm>
            <a:off x="685800" y="3810000"/>
            <a:ext cx="3200400" cy="241096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edite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Custom 1">
      <a:majorFont>
        <a:latin typeface="Gill Sans MT"/>
        <a:ea typeface=""/>
        <a:cs typeface=""/>
      </a:majorFont>
      <a:minorFont>
        <a:latin typeface="Gill Sans MT"/>
        <a:ea typeface=""/>
        <a:cs typeface=""/>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_SourceUrl xmlns="http://schemas.microsoft.com/sharepoint/v3" xsi:nil="true"/>
    <AutoVersionDisabled xmlns="http://schemas.microsoft.com/sharepoint/v3">false</AutoVersionDisabled>
    <ItemType xmlns="http://schemas.microsoft.com/sharepoint/v3">1</ItemType>
    <Order xmlns="http://schemas.microsoft.com/sharepoint/v3" xsi:nil="true"/>
    <_SharedFileIndex xmlns="http://schemas.microsoft.com/sharepoint/v3" xsi:nil="true"/>
    <MetaInfo xmlns="http://schemas.microsoft.com/sharepoint/v3" xsi:nil="true"/>
    <Descrip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_Docs_" ma:contentTypeID="0x00FCDB2185833CD14DAC0D9709EF5E2DF5" ma:contentTypeVersion="" ma:contentTypeDescription="" ma:contentTypeScope="" ma:versionID="69f953fe9ff2bddfb682eff90c47b679">
  <xsd:schema xmlns:xsd="http://www.w3.org/2001/XMLSchema" xmlns:p="http://schemas.microsoft.com/office/2006/metadata/properties" xmlns:ns1="http://schemas.microsoft.com/sharepoint/v3" targetNamespace="http://schemas.microsoft.com/office/2006/metadata/properties" ma:root="true" ma:fieldsID="3e5d9eca856144ce6ca1da655f95619c" ns1:_="">
    <xsd:import namespace="http://schemas.microsoft.com/sharepoint/v3"/>
    <xsd:element name="properties">
      <xsd:complexType>
        <xsd:sequence>
          <xsd:element name="documentManagement">
            <xsd:complexType>
              <xsd:all>
                <xsd:element ref="ns1:ID" minOccurs="0"/>
                <xsd:element ref="ns1:ContentTypeId" minOccurs="0"/>
                <xsd:element ref="ns1:Author" minOccurs="0"/>
                <xsd:element ref="ns1:Editor" minOccurs="0"/>
                <xsd:element ref="ns1:_HasCopyDestinations" minOccurs="0"/>
                <xsd:element ref="ns1:_CopySource" minOccurs="0"/>
                <xsd:element ref="ns1:_ModerationStatus" minOccurs="0"/>
                <xsd:element ref="ns1:_ModerationComment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CheckedOutUserId" minOccurs="0"/>
                <xsd:element ref="ns1:IsCheckedoutToLocal" minOccurs="0"/>
                <xsd:element ref="ns1:CheckoutUser" minOccurs="0"/>
                <xsd:element ref="ns1:UniqueId" minOccurs="0"/>
                <xsd:element ref="ns1:ProgId" minOccurs="0"/>
                <xsd:element ref="ns1:ScopeId" minOccurs="0"/>
                <xsd:element ref="ns1:VirusStatus" minOccurs="0"/>
                <xsd:element ref="ns1:CheckedOutTitle" minOccurs="0"/>
                <xsd:element ref="ns1:_CheckinComment" minOccurs="0"/>
                <xsd:element ref="ns1:File_x0020_Type" minOccurs="0"/>
                <xsd:element ref="ns1:HTML_x0020_File_x0020_Type" minOccurs="0"/>
                <xsd:element ref="ns1:_SourceUrl" minOccurs="0"/>
                <xsd:element ref="ns1:_SharedFileIndex" minOccurs="0"/>
                <xsd:element ref="ns1:MetaInfo" minOccurs="0"/>
                <xsd:element ref="ns1:_Level" minOccurs="0"/>
                <xsd:element ref="ns1:_IsCurrentVersion"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element ref="ns1:AutoVersionDisabled" minOccurs="0"/>
                <xsd:element ref="ns1:ItemType" minOccurs="0"/>
                <xsd:element ref="ns1:Description"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ID" ma:index="0" nillable="true" ma:displayName="ID" ma:internalName="ID" ma:readOnly="true">
      <xsd:simpleType>
        <xsd:restriction base="dms:Unknown"/>
      </xsd:simpleType>
    </xsd:element>
    <xsd:element name="ContentTypeId" ma:index="1" nillable="true" ma:displayName="Content Type ID" ma:hidden="true" ma:internalName="ContentTypeId" ma:readOnly="true">
      <xsd:simpleType>
        <xsd:restriction base="dms:Unknown"/>
      </xsd:simpleType>
    </xsd:element>
    <xsd:element name="Author" ma:index="4"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6"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7" nillable="true" ma:displayName="Has Copy Destinations" ma:hidden="true" ma:internalName="_HasCopyDestinations" ma:readOnly="true">
      <xsd:simpleType>
        <xsd:restriction base="dms:Boolean"/>
      </xsd:simpleType>
    </xsd:element>
    <xsd:element name="_CopySource" ma:index="8" nillable="true" ma:displayName="Copy Source" ma:internalName="_CopySource" ma:readOnly="true">
      <xsd:simpleType>
        <xsd:restriction base="dms:Text"/>
      </xsd:simpleType>
    </xsd:element>
    <xsd:element name="_ModerationStatus" ma:index="9" nillable="true" ma:displayName="Approval Status" ma:default="0" ma:hidden="true" ma:internalName="_ModerationStatus" ma:readOnly="true">
      <xsd:simpleType>
        <xsd:restriction base="dms:Unknown"/>
      </xsd:simpleType>
    </xsd:element>
    <xsd:element name="_ModerationComments" ma:index="10" nillable="true" ma:displayName="Approver Comments" ma:hidden="true" ma:internalName="_ModerationComments" ma:readOnly="true">
      <xsd:simpleType>
        <xsd:restriction base="dms:Note"/>
      </xsd:simpleType>
    </xsd:element>
    <xsd:element name="FileRef" ma:index="11" nillable="true" ma:displayName="URL Path" ma:hidden="true" ma:list="Docs" ma:internalName="FileRef" ma:readOnly="true" ma:showField="FullUrl">
      <xsd:simpleType>
        <xsd:restriction base="dms:Lookup"/>
      </xsd:simpleType>
    </xsd:element>
    <xsd:element name="FileDirRef" ma:index="12" nillable="true" ma:displayName="Path" ma:hidden="true" ma:list="Docs" ma:internalName="FileDirRef" ma:readOnly="true" ma:showField="DirName">
      <xsd:simpleType>
        <xsd:restriction base="dms:Lookup"/>
      </xsd:simpleType>
    </xsd:element>
    <xsd:element name="Last_x0020_Modified" ma:index="13" nillable="true" ma:displayName="Modified" ma:format="TRUE" ma:hidden="true" ma:list="Docs" ma:internalName="Last_x0020_Modified" ma:readOnly="true" ma:showField="TimeLastModified">
      <xsd:simpleType>
        <xsd:restriction base="dms:Lookup"/>
      </xsd:simpleType>
    </xsd:element>
    <xsd:element name="Created_x0020_Date" ma:index="14" nillable="true" ma:displayName="Created" ma:format="TRUE" ma:hidden="true" ma:list="Docs" ma:internalName="Created_x0020_Date" ma:readOnly="true" ma:showField="TimeCreated">
      <xsd:simpleType>
        <xsd:restriction base="dms:Lookup"/>
      </xsd:simpleType>
    </xsd:element>
    <xsd:element name="File_x0020_Size" ma:index="15" nillable="true" ma:displayName="File Size" ma:format="TRUE" ma:hidden="true" ma:list="Docs" ma:internalName="File_x0020_Size" ma:readOnly="true" ma:showField="SizeInKB">
      <xsd:simpleType>
        <xsd:restriction base="dms:Lookup"/>
      </xsd:simpleType>
    </xsd:element>
    <xsd:element name="FSObjType" ma:index="16" nillable="true" ma:displayName="Item Type" ma:hidden="true" ma:list="Docs" ma:internalName="FSObjType" ma:readOnly="true" ma:showField="FSType">
      <xsd:simpleType>
        <xsd:restriction base="dms:Lookup"/>
      </xsd:simpleType>
    </xsd:element>
    <xsd:element name="CheckedOutUserId" ma:index="18" nillable="true" ma:displayName="ID of the User who has the item Checked Out" ma:hidden="true" ma:list="Docs" ma:internalName="CheckedOutUserId" ma:readOnly="true" ma:showField="CheckoutUserId">
      <xsd:simpleType>
        <xsd:restriction base="dms:Lookup"/>
      </xsd:simpleType>
    </xsd:element>
    <xsd:element name="IsCheckedoutToLocal" ma:index="19" nillable="true" ma:displayName="Is Checked out to local" ma:hidden="true" ma:list="Docs" ma:internalName="IsCheckedoutToLocal" ma:readOnly="true" ma:showField="IsCheckoutToLocal">
      <xsd:simpleType>
        <xsd:restriction base="dms:Lookup"/>
      </xsd:simpleType>
    </xsd:element>
    <xsd:element name="CheckoutUser" ma:index="20"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22" nillable="true" ma:displayName="Unique Id" ma:hidden="true" ma:list="Docs" ma:internalName="UniqueId" ma:readOnly="true" ma:showField="UniqueId">
      <xsd:simpleType>
        <xsd:restriction base="dms:Lookup"/>
      </xsd:simpleType>
    </xsd:element>
    <xsd:element name="ProgId" ma:index="23" nillable="true" ma:displayName="ProgId" ma:hidden="true" ma:list="Docs" ma:internalName="ProgId" ma:readOnly="true" ma:showField="ProgId">
      <xsd:simpleType>
        <xsd:restriction base="dms:Lookup"/>
      </xsd:simpleType>
    </xsd:element>
    <xsd:element name="ScopeId" ma:index="24" nillable="true" ma:displayName="ScopeId" ma:hidden="true" ma:list="Docs" ma:internalName="ScopeId" ma:readOnly="true" ma:showField="ScopeId">
      <xsd:simpleType>
        <xsd:restriction base="dms:Lookup"/>
      </xsd:simpleType>
    </xsd:element>
    <xsd:element name="VirusStatus" ma:index="25" nillable="true" ma:displayName="Virus Status" ma:format="TRUE" ma:hidden="true" ma:list="Docs" ma:internalName="VirusStatus" ma:readOnly="true" ma:showField="Size">
      <xsd:simpleType>
        <xsd:restriction base="dms:Lookup"/>
      </xsd:simpleType>
    </xsd:element>
    <xsd:element name="CheckedOutTitle" ma:index="26" nillable="true" ma:displayName="Checked Out To" ma:format="TRUE" ma:hidden="true" ma:list="Docs" ma:internalName="CheckedOutTitle" ma:readOnly="true" ma:showField="CheckedOutTitle">
      <xsd:simpleType>
        <xsd:restriction base="dms:Lookup"/>
      </xsd:simpleType>
    </xsd:element>
    <xsd:element name="_CheckinComment" ma:index="27" nillable="true" ma:displayName="Check In Comment" ma:format="TRUE" ma:list="Docs" ma:internalName="_CheckinComment" ma:readOnly="true" ma:showField="CheckinComment">
      <xsd:simpleType>
        <xsd:restriction base="dms:Lookup"/>
      </xsd:simpleType>
    </xsd:element>
    <xsd:element name="File_x0020_Type" ma:index="31" nillable="true" ma:displayName="File Type" ma:hidden="true" ma:internalName="File_x0020_Type" ma:readOnly="true">
      <xsd:simpleType>
        <xsd:restriction base="dms:Text"/>
      </xsd:simpleType>
    </xsd:element>
    <xsd:element name="HTML_x0020_File_x0020_Type" ma:index="32" nillable="true" ma:displayName="HTML File Type" ma:hidden="true" ma:internalName="HTML_x0020_File_x0020_Type" ma:readOnly="true">
      <xsd:simpleType>
        <xsd:restriction base="dms:Text"/>
      </xsd:simpleType>
    </xsd:element>
    <xsd:element name="_SourceUrl" ma:index="33" nillable="true" ma:displayName="Source Url" ma:hidden="true" ma:internalName="_SourceUrl">
      <xsd:simpleType>
        <xsd:restriction base="dms:Text"/>
      </xsd:simpleType>
    </xsd:element>
    <xsd:element name="_SharedFileIndex" ma:index="34" nillable="true" ma:displayName="Shared File Index" ma:hidden="true" ma:internalName="_SharedFileIndex">
      <xsd:simpleType>
        <xsd:restriction base="dms:Text"/>
      </xsd:simpleType>
    </xsd:element>
    <xsd:element name="MetaInfo" ma:index="44" nillable="true" ma:displayName="Property Bag" ma:hidden="true" ma:list="Docs" ma:internalName="MetaInfo" ma:showField="MetaInfo">
      <xsd:simpleType>
        <xsd:restriction base="dms:Lookup"/>
      </xsd:simpleType>
    </xsd:element>
    <xsd:element name="_Level" ma:index="45" nillable="true" ma:displayName="Level" ma:hidden="true" ma:internalName="_Level" ma:readOnly="true">
      <xsd:simpleType>
        <xsd:restriction base="dms:Unknown"/>
      </xsd:simpleType>
    </xsd:element>
    <xsd:element name="_IsCurrentVersion" ma:index="46" nillable="true" ma:displayName="Is Current Version" ma:hidden="true" ma:internalName="_IsCurrentVersion" ma:readOnly="true">
      <xsd:simpleType>
        <xsd:restriction base="dms:Boolean"/>
      </xsd:simpleType>
    </xsd:element>
    <xsd:element name="owshiddenversion" ma:index="50" nillable="true" ma:displayName="owshiddenversion" ma:hidden="true" ma:internalName="owshiddenversion" ma:readOnly="true">
      <xsd:simpleType>
        <xsd:restriction base="dms:Unknown"/>
      </xsd:simpleType>
    </xsd:element>
    <xsd:element name="_UIVersion" ma:index="51" nillable="true" ma:displayName="UI Version" ma:hidden="true" ma:internalName="_UIVersion" ma:readOnly="true">
      <xsd:simpleType>
        <xsd:restriction base="dms:Unknown"/>
      </xsd:simpleType>
    </xsd:element>
    <xsd:element name="_UIVersionString" ma:index="52" nillable="true" ma:displayName="Version" ma:internalName="_UIVersionString" ma:readOnly="true">
      <xsd:simpleType>
        <xsd:restriction base="dms:Text"/>
      </xsd:simpleType>
    </xsd:element>
    <xsd:element name="InstanceID" ma:index="53" nillable="true" ma:displayName="Instance ID" ma:hidden="true" ma:internalName="InstanceID" ma:readOnly="true">
      <xsd:simpleType>
        <xsd:restriction base="dms:Unknown"/>
      </xsd:simpleType>
    </xsd:element>
    <xsd:element name="Order" ma:index="54" nillable="true" ma:displayName="Order" ma:hidden="true" ma:internalName="Order">
      <xsd:simpleType>
        <xsd:restriction base="dms:Number"/>
      </xsd:simpleType>
    </xsd:element>
    <xsd:element name="GUID" ma:index="55" nillable="true" ma:displayName="GUID" ma:hidden="true" ma:internalName="GUID" ma:readOnly="true">
      <xsd:simpleType>
        <xsd:restriction base="dms:Unknown"/>
      </xsd:simpleType>
    </xsd:element>
    <xsd:element name="WorkflowVersion" ma:index="56" nillable="true" ma:displayName="Workflow Version" ma:hidden="true" ma:internalName="WorkflowVersion" ma:readOnly="true">
      <xsd:simpleType>
        <xsd:restriction base="dms:Unknown"/>
      </xsd:simpleType>
    </xsd:element>
    <xsd:element name="WorkflowInstanceID" ma:index="57" nillable="true" ma:displayName="Workflow Instance ID" ma:hidden="true" ma:internalName="WorkflowInstanceID" ma:readOnly="true">
      <xsd:simpleType>
        <xsd:restriction base="dms:Unknown"/>
      </xsd:simpleType>
    </xsd:element>
    <xsd:element name="ParentVersionString" ma:index="58" nillable="true" ma:displayName="Source Version (Converted Document)" ma:hidden="true" ma:list="Docs" ma:internalName="ParentVersionString" ma:readOnly="true" ma:showField="ParentVersionString">
      <xsd:simpleType>
        <xsd:restriction base="dms:Lookup"/>
      </xsd:simpleType>
    </xsd:element>
    <xsd:element name="ParentLeafName" ma:index="59" nillable="true" ma:displayName="Source Name (Converted Document)" ma:hidden="true" ma:list="Docs" ma:internalName="ParentLeafName" ma:readOnly="true" ma:showField="ParentLeafName">
      <xsd:simpleType>
        <xsd:restriction base="dms:Lookup"/>
      </xsd:simpleType>
    </xsd:element>
    <xsd:element name="AutoVersionDisabled" ma:index="60" nillable="true" ma:displayName="AutoVersionDisabled" ma:default="FALSE" ma:hidden="true" ma:internalName="AutoVersionDisabled">
      <xsd:simpleType>
        <xsd:restriction base="dms:Boolean"/>
      </xsd:simpleType>
    </xsd:element>
    <xsd:element name="ItemType" ma:index="61" nillable="true" ma:displayName="ItemType" ma:default="1" ma:hidden="true" ma:internalName="ItemType">
      <xsd:simpleType>
        <xsd:restriction base="dms:Unknown"/>
      </xsd:simpleType>
    </xsd:element>
    <xsd:element name="Description" ma:index="62" nillable="true" ma:displayName="Description" ma:hidden="true" ma:internalName="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ma:readOnly="tru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3830C71-ADBE-4343-B236-0C945C9CBEF5}">
  <ds:schemaRefs>
    <ds:schemaRef ds:uri="http://schemas.microsoft.com/office/2006/metadata/properties"/>
    <ds:schemaRef ds:uri="http://schemas.microsoft.com/sharepoint/v3"/>
  </ds:schemaRefs>
</ds:datastoreItem>
</file>

<file path=customXml/itemProps2.xml><?xml version="1.0" encoding="utf-8"?>
<ds:datastoreItem xmlns:ds="http://schemas.openxmlformats.org/officeDocument/2006/customXml" ds:itemID="{9F1444EE-5B86-46BE-AADE-C7C692C17A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10181</TotalTime>
  <Words>5813</Words>
  <Application>Microsoft Office PowerPoint</Application>
  <PresentationFormat>On-screen Show (4:3)</PresentationFormat>
  <Paragraphs>509</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Mod-edited</vt:lpstr>
      <vt:lpstr>INTERNET USAGE AND COMMUNITY-BASED WEBSITES</vt:lpstr>
      <vt:lpstr>PROGRAM GOAL</vt:lpstr>
      <vt:lpstr>LESSON OBJECTIVES</vt:lpstr>
      <vt:lpstr>WHO IS USING THE INTERNET?</vt:lpstr>
      <vt:lpstr>WHO IS USING THE INTERNET?</vt:lpstr>
      <vt:lpstr>WHY ARE PEOPLE USING THE INTERNET?</vt:lpstr>
      <vt:lpstr>WHY ARE PEOPLE USING THE INTERNET?</vt:lpstr>
      <vt:lpstr>A GENERATION GAP?</vt:lpstr>
      <vt:lpstr>Teen (12-17) and Gen Y (18-34) </vt:lpstr>
      <vt:lpstr>Teen and Gen Y</vt:lpstr>
      <vt:lpstr>GEN X AND OLDER</vt:lpstr>
      <vt:lpstr>HOW DO YOU GET THE WORD OUT?</vt:lpstr>
      <vt:lpstr>IS YOUR COMMUNITY ‘ONLINE’ ALREADY?</vt:lpstr>
      <vt:lpstr>COMMON WEBSITE ISSUES</vt:lpstr>
      <vt:lpstr>…DO YOUR CURRENT WEBSITES BELONG HERE?</vt:lpstr>
      <vt:lpstr>POTENTIAL BENEFITS OF YOUR COMMUNITY’S ONLINE PRESENCE</vt:lpstr>
      <vt:lpstr>APPLICATION AREAS</vt:lpstr>
      <vt:lpstr>E-GOV:  Last 12 Months</vt:lpstr>
      <vt:lpstr>E-GOV  ACTIVITIES</vt:lpstr>
      <vt:lpstr>E-GOV - USERS</vt:lpstr>
      <vt:lpstr>E-COMMERCE</vt:lpstr>
      <vt:lpstr>E-EDUCATION</vt:lpstr>
      <vt:lpstr>E-COMMUNITIES</vt:lpstr>
      <vt:lpstr>MOVING FORWARD</vt:lpstr>
      <vt:lpstr>The Need: Case Study Tennessee 2008</vt:lpstr>
      <vt:lpstr>HANCOCK COUNTY, TN: THEN</vt:lpstr>
      <vt:lpstr>HANCOCK COUNTY, TN: NOW</vt:lpstr>
      <vt:lpstr>SINCE THE LAUNCH</vt:lpstr>
      <vt:lpstr>WHAT IS ‘RIGHT’ FOR YOU?</vt:lpstr>
      <vt:lpstr>WHERE DO YOU GO FROM HERE?</vt:lpstr>
      <vt:lpstr>MODULE 1: THE PROCESS AND CONTENT DEVELOPMENT</vt:lpstr>
      <vt:lpstr>Common Community Website Components</vt:lpstr>
      <vt:lpstr>MODULE 2:   GETTING YOUR CONTENT  ON THE WEB</vt:lpstr>
      <vt:lpstr>THE PROCESS…</vt:lpstr>
      <vt:lpstr>HOMEWORK - PARTICIPATION</vt:lpstr>
    </vt:vector>
  </TitlesOfParts>
  <Company>AGECON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Shideler</dc:creator>
  <cp:lastModifiedBy>Extension Service</cp:lastModifiedBy>
  <cp:revision>259</cp:revision>
  <dcterms:created xsi:type="dcterms:W3CDTF">2009-12-16T18:45:14Z</dcterms:created>
  <dcterms:modified xsi:type="dcterms:W3CDTF">2012-04-13T13:38:20Z</dcterms:modified>
  <cp:contentType>_Docs_</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ddDocumentEventProcessedId">
    <vt:lpwstr>835cfb09-b2fa-4da0-85a5-40760bd09592</vt:lpwstr>
  </property>
  <property fmtid="{D5CDD505-2E9C-101B-9397-08002B2CF9AE}" pid="3" name="LastObjectUpdateEventProcessedVersion">
    <vt:lpwstr>4.0</vt:lpwstr>
  </property>
</Properties>
</file>