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handoutMasterIdLst>
    <p:handoutMasterId r:id="rId23"/>
  </p:handoutMasterIdLst>
  <p:sldIdLst>
    <p:sldId id="256" r:id="rId2"/>
    <p:sldId id="328" r:id="rId3"/>
    <p:sldId id="272" r:id="rId4"/>
    <p:sldId id="276" r:id="rId5"/>
    <p:sldId id="262" r:id="rId6"/>
    <p:sldId id="300" r:id="rId7"/>
    <p:sldId id="299" r:id="rId8"/>
    <p:sldId id="257" r:id="rId9"/>
    <p:sldId id="263" r:id="rId10"/>
    <p:sldId id="264" r:id="rId11"/>
    <p:sldId id="265" r:id="rId12"/>
    <p:sldId id="267" r:id="rId13"/>
    <p:sldId id="313" r:id="rId14"/>
    <p:sldId id="325" r:id="rId15"/>
    <p:sldId id="329" r:id="rId16"/>
    <p:sldId id="330" r:id="rId17"/>
    <p:sldId id="331" r:id="rId18"/>
    <p:sldId id="332" r:id="rId19"/>
    <p:sldId id="326" r:id="rId20"/>
    <p:sldId id="292"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a:srgbClr val="28CEA6"/>
    <a:srgbClr val="FFB03B"/>
    <a:srgbClr val="FF990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7" autoAdjust="0"/>
    <p:restoredTop sz="47010" autoAdjust="0"/>
  </p:normalViewPr>
  <p:slideViewPr>
    <p:cSldViewPr snapToGrid="0">
      <p:cViewPr varScale="1">
        <p:scale>
          <a:sx n="52" d="100"/>
          <a:sy n="52" d="100"/>
        </p:scale>
        <p:origin x="25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48"/>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C40371F-638F-4CE9-9233-B3125B8AA43B}" type="slidenum">
              <a:rPr lang="en-US"/>
              <a:pPr>
                <a:defRPr/>
              </a:pPr>
              <a:t>‹#›</a:t>
            </a:fld>
            <a:endParaRPr lang="en-US" dirty="0"/>
          </a:p>
        </p:txBody>
      </p:sp>
    </p:spTree>
    <p:extLst>
      <p:ext uri="{BB962C8B-B14F-4D97-AF65-F5344CB8AC3E}">
        <p14:creationId xmlns:p14="http://schemas.microsoft.com/office/powerpoint/2010/main" val="195366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5C6C2-8B11-44E8-BD3E-7E1B0ED264C3}" type="datetimeFigureOut">
              <a:rPr lang="en-US"/>
              <a:pPr>
                <a:defRPr/>
              </a:pPr>
              <a:t>9/18/2017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7111E5A-13BD-4869-BB7F-6CAFC20B77E7}" type="slidenum">
              <a:rPr lang="en-US"/>
              <a:pPr>
                <a:defRPr/>
              </a:pPr>
              <a:t>‹#›</a:t>
            </a:fld>
            <a:endParaRPr lang="en-US" dirty="0"/>
          </a:p>
        </p:txBody>
      </p:sp>
    </p:spTree>
    <p:extLst>
      <p:ext uri="{BB962C8B-B14F-4D97-AF65-F5344CB8AC3E}">
        <p14:creationId xmlns:p14="http://schemas.microsoft.com/office/powerpoint/2010/main" val="95186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Good morning!</a:t>
            </a:r>
            <a:r>
              <a:rPr lang="en-US" baseline="0" dirty="0"/>
              <a:t> My name is            and I am (title). </a:t>
            </a:r>
          </a:p>
          <a:p>
            <a:pPr marL="171450" indent="-171450">
              <a:buFont typeface="Arial" panose="020B0604020202020204" pitchFamily="34" charset="0"/>
              <a:buChar cha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a:t>Thank you for joining us today for our third SET workshop </a:t>
            </a:r>
            <a:r>
              <a:rPr lang="en-US" baseline="0" dirty="0" smtClean="0"/>
              <a:t>entitled </a:t>
            </a:r>
            <a:r>
              <a:rPr lang="en-US" baseline="0" dirty="0"/>
              <a:t>: </a:t>
            </a:r>
            <a:r>
              <a:rPr lang="en-US" sz="1200" dirty="0">
                <a:effectLst/>
                <a:latin typeface="Coolvetica Rg"/>
                <a:cs typeface="Arial" panose="020B0604020202020204" pitchFamily="34" charset="0"/>
              </a:rPr>
              <a:t>Developing a Community Broadband Roadmap</a:t>
            </a:r>
            <a:endParaRPr lang="en-US" sz="1200" dirty="0">
              <a:latin typeface="Coolvetica Rg"/>
              <a:cs typeface="Arial" panose="020B0604020202020204" pitchFamily="34" charset="0"/>
            </a:endParaRPr>
          </a:p>
          <a:p>
            <a:pPr marL="0" indent="0">
              <a:buFont typeface="Arial" panose="020B0604020202020204" pitchFamily="34" charset="0"/>
              <a:buNone/>
            </a:pPr>
            <a:r>
              <a:rPr lang="en-US" baseline="0" dirty="0"/>
              <a:t>The session today will include some of the guidance that we have found particularly useful offer to as well as best practices on building a broadband infrastructure business plan.</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aseline="0" dirty="0"/>
          </a:p>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0557C7-22B1-466C-AFAC-13EA3DE7EE8E}" type="slidenum">
              <a:rPr lang="en-US" altLang="en-US" smtClean="0"/>
              <a:pPr fontAlgn="base">
                <a:spcBef>
                  <a:spcPct val="0"/>
                </a:spcBef>
                <a:spcAft>
                  <a:spcPct val="0"/>
                </a:spcAft>
              </a:pPr>
              <a:t>1</a:t>
            </a:fld>
            <a:endParaRPr lang="en-US" altLang="en-US" dirty="0"/>
          </a:p>
        </p:txBody>
      </p:sp>
    </p:spTree>
    <p:extLst>
      <p:ext uri="{BB962C8B-B14F-4D97-AF65-F5344CB8AC3E}">
        <p14:creationId xmlns:p14="http://schemas.microsoft.com/office/powerpoint/2010/main" val="404977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assessing a market, a community can also consider the market’s operational elements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Industry</a:t>
            </a:r>
            <a:r>
              <a:rPr lang="en-US" b="1" baseline="0" dirty="0"/>
              <a:t> Trends</a:t>
            </a:r>
          </a:p>
          <a:p>
            <a:pPr marL="0" indent="0">
              <a:spcBef>
                <a:spcPct val="20000"/>
              </a:spcBef>
              <a:buClr>
                <a:srgbClr val="BB0F20"/>
              </a:buClr>
              <a:buSzPct val="120000"/>
              <a:buFont typeface="Arial" panose="020B0604020202020204" pitchFamily="34" charset="0"/>
              <a:buNone/>
            </a:pPr>
            <a:r>
              <a:rPr lang="en-US" sz="1200" dirty="0" smtClean="0">
                <a:latin typeface="Arial Narrow" panose="020B0606020202030204" pitchFamily="34" charset="0"/>
              </a:rPr>
              <a:t>Have improvement to exiting networks been made such as upgrades or rebuilds,</a:t>
            </a:r>
            <a:r>
              <a:rPr lang="en-US" sz="1200" baseline="0" dirty="0" smtClean="0">
                <a:latin typeface="Arial Narrow" panose="020B0606020202030204" pitchFamily="34" charset="0"/>
              </a:rPr>
              <a:t> </a:t>
            </a:r>
            <a:r>
              <a:rPr lang="en-US" sz="1200" dirty="0" smtClean="0">
                <a:latin typeface="Arial Narrow" panose="020B0606020202030204" pitchFamily="34" charset="0"/>
              </a:rPr>
              <a:t>and if not what would they look like- Deeper fiber into neighborhoods, added backhaul capacity, more towers, FTTH? </a:t>
            </a:r>
          </a:p>
          <a:p>
            <a:pPr marL="233363" indent="-233363">
              <a:spcBef>
                <a:spcPct val="20000"/>
              </a:spcBef>
              <a:buClr>
                <a:srgbClr val="BB0F20"/>
              </a:buClr>
              <a:buSzPct val="120000"/>
              <a:buFont typeface="Arial" panose="020B0604020202020204" pitchFamily="34" charset="0"/>
              <a:buChar char="•"/>
            </a:pPr>
            <a:r>
              <a:rPr lang="en-US" sz="1200" dirty="0" smtClean="0">
                <a:latin typeface="Arial Narrow" panose="020B0606020202030204" pitchFamily="34" charset="0"/>
              </a:rPr>
              <a:t>Nationwide trends, research what similar communities to yours have been  doing to improve broadband</a:t>
            </a:r>
          </a:p>
          <a:p>
            <a:pPr marL="233363" indent="-233363">
              <a:spcBef>
                <a:spcPct val="20000"/>
              </a:spcBef>
              <a:buClr>
                <a:srgbClr val="BB0F20"/>
              </a:buClr>
              <a:buSzPct val="120000"/>
              <a:buFont typeface="Arial" panose="020B0604020202020204" pitchFamily="34" charset="0"/>
              <a:buChar char="•"/>
            </a:pPr>
            <a:r>
              <a:rPr lang="en-US" sz="1200" dirty="0" smtClean="0">
                <a:latin typeface="Arial Narrow" panose="020B0606020202030204" pitchFamily="34" charset="0"/>
              </a:rPr>
              <a:t>Use of fiber-to-the-premise or fiber to community organizations</a:t>
            </a:r>
          </a:p>
          <a:p>
            <a:pPr marL="233363" indent="-233363">
              <a:spcBef>
                <a:spcPct val="20000"/>
              </a:spcBef>
              <a:buClr>
                <a:srgbClr val="BB0F20"/>
              </a:buClr>
              <a:buSzPct val="120000"/>
              <a:buFont typeface="Arial" panose="020B0604020202020204" pitchFamily="34" charset="0"/>
              <a:buChar char="•"/>
            </a:pPr>
            <a:r>
              <a:rPr lang="en-US" sz="1200" dirty="0" smtClean="0">
                <a:latin typeface="Arial Narrow" panose="020B0606020202030204" pitchFamily="34" charset="0"/>
              </a:rPr>
              <a:t>Is your community looking at what is needed to be a Smart City </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Target Customer</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Residences</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Businesses</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Community</a:t>
            </a:r>
            <a:r>
              <a:rPr lang="en-US" sz="1200" baseline="0" dirty="0">
                <a:latin typeface="Arial Narrow" panose="020B0606020202030204" pitchFamily="34" charset="0"/>
              </a:rPr>
              <a:t> institutions</a:t>
            </a:r>
            <a:endParaRPr lang="en-US" sz="1200" dirty="0">
              <a:latin typeface="Arial Narrow" panose="020B0606020202030204" pitchFamily="34" charset="0"/>
            </a:endParaRP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Smart Cities projects</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Current/Future Demand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latin typeface="Arial Narrow" panose="020B0606020202030204" pitchFamily="34" charset="0"/>
              </a:rPr>
              <a:t>  Estimated three to five year subscribership rates</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Factors leading to market fluctuation</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Need more speed and capacity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Provider Analysis</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Service offerings</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Reliability of incumbent service</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Incumbent market share </a:t>
            </a:r>
          </a:p>
          <a:p>
            <a:pPr marL="233363" indent="-233363">
              <a:spcBef>
                <a:spcPct val="20000"/>
              </a:spcBef>
              <a:buClr>
                <a:srgbClr val="BB0F20"/>
              </a:buClr>
              <a:buSzPct val="120000"/>
              <a:buFont typeface="Arial" panose="020B0604020202020204" pitchFamily="34" charset="0"/>
              <a:buChar char="•"/>
            </a:pPr>
            <a:r>
              <a:rPr lang="en-US" sz="1200" dirty="0">
                <a:latin typeface="Arial Narrow" panose="020B0606020202030204" pitchFamily="34" charset="0"/>
              </a:rPr>
              <a:t>Current customer base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1200" kern="1200" dirty="0">
                <a:solidFill>
                  <a:schemeClr val="tx1"/>
                </a:solidFill>
                <a:effectLst/>
                <a:latin typeface="+mn-lt"/>
                <a:ea typeface="+mn-ea"/>
                <a:cs typeface="+mn-cs"/>
              </a:rPr>
              <a:t>Continued consideration of the markets operational elements as they might affect the financial health of the  broadband project in future years. </a:t>
            </a: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804F61-3068-4A66-8F29-C61BF36C8817}" type="slidenum">
              <a:rPr lang="en-US" altLang="en-US" smtClean="0"/>
              <a:pPr fontAlgn="base">
                <a:spcBef>
                  <a:spcPct val="0"/>
                </a:spcBef>
                <a:spcAft>
                  <a:spcPct val="0"/>
                </a:spcAft>
              </a:pPr>
              <a:t>10</a:t>
            </a:fld>
            <a:endParaRPr lang="en-US" altLang="en-US" dirty="0"/>
          </a:p>
        </p:txBody>
      </p:sp>
    </p:spTree>
    <p:extLst>
      <p:ext uri="{BB962C8B-B14F-4D97-AF65-F5344CB8AC3E}">
        <p14:creationId xmlns:p14="http://schemas.microsoft.com/office/powerpoint/2010/main" val="422038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Step</a:t>
            </a:r>
            <a:r>
              <a:rPr lang="en-US" baseline="0" dirty="0"/>
              <a:t> 3, </a:t>
            </a:r>
            <a:r>
              <a:rPr lang="en-US" dirty="0"/>
              <a:t> A community can determine future service offerings based on customer and user needs.</a:t>
            </a:r>
            <a:r>
              <a:rPr lang="en-US" baseline="0" dirty="0"/>
              <a:t> </a:t>
            </a:r>
            <a:endParaRPr lang="en-US" dirty="0"/>
          </a:p>
          <a:p>
            <a:r>
              <a:rPr lang="en-US" dirty="0"/>
              <a:t>Identifying demand allows project leaders to:</a:t>
            </a:r>
          </a:p>
          <a:p>
            <a:pPr lvl="1"/>
            <a:r>
              <a:rPr lang="en-US" dirty="0"/>
              <a:t>Select service offerings, internet only,3 play dark</a:t>
            </a:r>
            <a:r>
              <a:rPr lang="en-US" baseline="0" dirty="0"/>
              <a:t> fiber etc.</a:t>
            </a:r>
            <a:endParaRPr lang="en-US" dirty="0"/>
          </a:p>
          <a:p>
            <a:pPr lvl="1"/>
            <a:r>
              <a:rPr lang="en-US" dirty="0"/>
              <a:t>Determine pricing structure</a:t>
            </a:r>
          </a:p>
          <a:p>
            <a:pPr lvl="1"/>
            <a:r>
              <a:rPr lang="en-US" dirty="0"/>
              <a:t>Forecast revenue and expenses and or cost savings and goal achievement</a:t>
            </a:r>
          </a:p>
          <a:p>
            <a:pPr eaLnBrk="1" fontAlgn="auto" hangingPunct="1">
              <a:spcBef>
                <a:spcPts val="0"/>
              </a:spcBef>
              <a:spcAft>
                <a:spcPts val="0"/>
              </a:spcAft>
              <a:defRPr/>
            </a:pPr>
            <a:endParaRPr lang="en-US" dirty="0"/>
          </a:p>
          <a:p>
            <a:r>
              <a:rPr lang="en-US" dirty="0"/>
              <a:t>Forecasting future offerings:</a:t>
            </a:r>
          </a:p>
          <a:p>
            <a:pPr lvl="1"/>
            <a:r>
              <a:rPr lang="en-US" dirty="0"/>
              <a:t>Gives a forecast for the community, partners and funders</a:t>
            </a:r>
          </a:p>
          <a:p>
            <a:pPr lvl="1"/>
            <a:r>
              <a:rPr lang="en-US" dirty="0"/>
              <a:t>Demonstrates growth potential</a:t>
            </a:r>
          </a:p>
          <a:p>
            <a:pPr lvl="1"/>
            <a:r>
              <a:rPr lang="en-US" dirty="0"/>
              <a:t>Can illustrate risk thresholds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Based </a:t>
            </a:r>
            <a:r>
              <a:rPr lang="en-US" dirty="0"/>
              <a:t>on this analysis</a:t>
            </a:r>
            <a:r>
              <a:rPr lang="en-US" baseline="0" dirty="0"/>
              <a:t> and the analysis of the markets operational elements, communities should consider: </a:t>
            </a:r>
            <a:endParaRPr lang="en-US" baseline="0" dirty="0" smtClean="0"/>
          </a:p>
          <a:p>
            <a:pPr marL="171450" indent="-171450" eaLnBrk="1" fontAlgn="auto" hangingPunct="1">
              <a:spcBef>
                <a:spcPts val="0"/>
              </a:spcBef>
              <a:spcAft>
                <a:spcPts val="0"/>
              </a:spcAft>
              <a:buFont typeface="Arial" panose="020B0604020202020204" pitchFamily="34" charset="0"/>
              <a:buChar char="•"/>
              <a:defRPr/>
            </a:pPr>
            <a:r>
              <a:rPr lang="en-US" baseline="0" dirty="0" smtClean="0"/>
              <a:t>How </a:t>
            </a:r>
            <a:r>
              <a:rPr lang="en-US" baseline="0" dirty="0"/>
              <a:t>to leverage and expand existing networks and services; </a:t>
            </a:r>
            <a:endParaRPr lang="en-US" baseline="0" dirty="0" smtClean="0"/>
          </a:p>
          <a:p>
            <a:pPr marL="171450" indent="-171450" eaLnBrk="1" fontAlgn="auto" hangingPunct="1">
              <a:spcBef>
                <a:spcPts val="0"/>
              </a:spcBef>
              <a:spcAft>
                <a:spcPts val="0"/>
              </a:spcAft>
              <a:buFont typeface="Arial" panose="020B0604020202020204" pitchFamily="34" charset="0"/>
              <a:buChar char="•"/>
              <a:defRPr/>
            </a:pPr>
            <a:r>
              <a:rPr lang="en-US" baseline="0" dirty="0" smtClean="0"/>
              <a:t>The </a:t>
            </a:r>
            <a:r>
              <a:rPr lang="en-US" baseline="0" dirty="0"/>
              <a:t>service package and pricing to meet the needs of the local market and whether services will provide wholesale or retail and how to aggregate demand by groups of users. </a:t>
            </a:r>
            <a:endParaRPr lang="en-US" baseline="0" dirty="0" smtClean="0"/>
          </a:p>
          <a:p>
            <a:pPr eaLnBrk="1" fontAlgn="auto" hangingPunct="1">
              <a:spcBef>
                <a:spcPts val="0"/>
              </a:spcBef>
              <a:spcAft>
                <a:spcPts val="0"/>
              </a:spcAft>
              <a:defRPr/>
            </a:pPr>
            <a:endParaRPr lang="en-US" baseline="0" dirty="0" smtClean="0"/>
          </a:p>
          <a:p>
            <a:pPr eaLnBrk="1" fontAlgn="auto" hangingPunct="1">
              <a:spcBef>
                <a:spcPts val="0"/>
              </a:spcBef>
              <a:spcAft>
                <a:spcPts val="0"/>
              </a:spcAft>
              <a:defRPr/>
            </a:pPr>
            <a:r>
              <a:rPr lang="en-US" baseline="0" dirty="0" smtClean="0"/>
              <a:t>As </a:t>
            </a:r>
            <a:r>
              <a:rPr lang="en-US" baseline="0" dirty="0"/>
              <a:t>part of this plan communities should be ready to:</a:t>
            </a:r>
          </a:p>
          <a:p>
            <a:pPr marL="171450" indent="-171450" eaLnBrk="1" fontAlgn="auto" hangingPunct="1">
              <a:spcBef>
                <a:spcPts val="0"/>
              </a:spcBef>
              <a:spcAft>
                <a:spcPts val="0"/>
              </a:spcAft>
              <a:buFont typeface="Arial" panose="020B0604020202020204" pitchFamily="34" charset="0"/>
              <a:buChar char="•"/>
              <a:defRPr/>
            </a:pPr>
            <a:r>
              <a:rPr lang="en-US" baseline="0" dirty="0"/>
              <a:t> Develop top notch customer outreach and marketing plans, which are essential to any successful service launch</a:t>
            </a:r>
          </a:p>
          <a:p>
            <a:pPr marL="171450" indent="-171450" eaLnBrk="1" fontAlgn="auto" hangingPunct="1">
              <a:spcBef>
                <a:spcPts val="0"/>
              </a:spcBef>
              <a:spcAft>
                <a:spcPts val="0"/>
              </a:spcAft>
              <a:buFont typeface="Arial" panose="020B0604020202020204" pitchFamily="34" charset="0"/>
              <a:buChar char="•"/>
              <a:defRPr/>
            </a:pPr>
            <a:r>
              <a:rPr lang="en-US" baseline="0" dirty="0"/>
              <a:t>Develop information about services and pricing</a:t>
            </a:r>
          </a:p>
          <a:p>
            <a:pPr marL="171450" indent="-171450" eaLnBrk="1" fontAlgn="auto" hangingPunct="1">
              <a:spcBef>
                <a:spcPts val="0"/>
              </a:spcBef>
              <a:spcAft>
                <a:spcPts val="0"/>
              </a:spcAft>
              <a:buFont typeface="Arial" panose="020B0604020202020204" pitchFamily="34" charset="0"/>
              <a:buChar char="•"/>
              <a:defRPr/>
            </a:pPr>
            <a:r>
              <a:rPr lang="en-US" baseline="0" dirty="0"/>
              <a:t>Develop packages that scale as customer or user needs expand</a:t>
            </a:r>
          </a:p>
          <a:p>
            <a:pPr marL="171450" indent="-171450" eaLnBrk="1" fontAlgn="auto" hangingPunct="1">
              <a:spcBef>
                <a:spcPts val="0"/>
              </a:spcBef>
              <a:spcAft>
                <a:spcPts val="0"/>
              </a:spcAft>
              <a:buFont typeface="Arial" panose="020B0604020202020204" pitchFamily="34" charset="0"/>
              <a:buChar char="•"/>
              <a:defRPr/>
            </a:pPr>
            <a:r>
              <a:rPr lang="en-US" baseline="0" dirty="0"/>
              <a:t>Work with other service providers to expand offerings (e.g. cloud </a:t>
            </a:r>
            <a:r>
              <a:rPr lang="en-US" baseline="0" dirty="0" smtClean="0"/>
              <a:t>services, </a:t>
            </a:r>
            <a:r>
              <a:rPr lang="en-US" baseline="0" dirty="0"/>
              <a:t>building control systems, video)</a:t>
            </a: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91692E-9C99-43B5-B81B-43E4E0F2557B}" type="slidenum">
              <a:rPr lang="en-US" altLang="en-US" smtClean="0"/>
              <a:pPr fontAlgn="base">
                <a:spcBef>
                  <a:spcPct val="0"/>
                </a:spcBef>
                <a:spcAft>
                  <a:spcPct val="0"/>
                </a:spcAft>
              </a:pPr>
              <a:t>11</a:t>
            </a:fld>
            <a:endParaRPr lang="en-US" altLang="en-US" dirty="0"/>
          </a:p>
        </p:txBody>
      </p:sp>
    </p:spTree>
    <p:extLst>
      <p:ext uri="{BB962C8B-B14F-4D97-AF65-F5344CB8AC3E}">
        <p14:creationId xmlns:p14="http://schemas.microsoft.com/office/powerpoint/2010/main" val="428227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Communities can consider </a:t>
            </a:r>
            <a:r>
              <a:rPr lang="en-US" dirty="0">
                <a:solidFill>
                  <a:schemeClr val="tx2"/>
                </a:solidFill>
              </a:rPr>
              <a:t>customers and benefits to choose service and network </a:t>
            </a:r>
            <a:r>
              <a:rPr lang="en-US" dirty="0" smtClean="0">
                <a:solidFill>
                  <a:schemeClr val="tx2"/>
                </a:solidFill>
              </a:rPr>
              <a:t>options.</a:t>
            </a:r>
            <a:endParaRPr lang="en-US" dirty="0">
              <a:solidFill>
                <a:schemeClr val="tx2"/>
              </a:solidFill>
            </a:endParaRPr>
          </a:p>
          <a:p>
            <a:pPr marL="0" indent="0">
              <a:buFont typeface="Arial" panose="020B0604020202020204" pitchFamily="34" charset="0"/>
              <a:buNone/>
            </a:pPr>
            <a:endParaRPr lang="en-US"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2"/>
                </a:solidFill>
              </a:rPr>
              <a:t>New Construction - </a:t>
            </a:r>
            <a:r>
              <a:rPr lang="en-US" sz="1200" dirty="0"/>
              <a:t>Is</a:t>
            </a:r>
            <a:r>
              <a:rPr lang="en-US" sz="1200" baseline="0" dirty="0"/>
              <a:t> </a:t>
            </a:r>
            <a:r>
              <a:rPr lang="en-US" sz="1200" baseline="0" dirty="0">
                <a:solidFill>
                  <a:schemeClr val="tx1"/>
                </a:solidFill>
              </a:rPr>
              <a:t>it better to expand an existing network or build a new network</a:t>
            </a:r>
            <a:r>
              <a:rPr lang="en-US" sz="1200" baseline="0" dirty="0" smtClean="0">
                <a:solidFill>
                  <a:schemeClr val="tx1"/>
                </a:solidFill>
              </a:rPr>
              <a:t>?</a:t>
            </a:r>
            <a:endParaRPr lang="en-US"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2"/>
                </a:solidFill>
              </a:rPr>
              <a:t>Potential</a:t>
            </a:r>
            <a:r>
              <a:rPr lang="en-US" baseline="0" dirty="0">
                <a:solidFill>
                  <a:schemeClr val="tx2"/>
                </a:solidFill>
              </a:rPr>
              <a:t> benefits - </a:t>
            </a:r>
            <a:r>
              <a:rPr lang="en-US" sz="1200" dirty="0"/>
              <a:t>What benefits</a:t>
            </a:r>
            <a:r>
              <a:rPr lang="en-US" sz="1200" baseline="0" dirty="0"/>
              <a:t> does the new project provide to your community</a:t>
            </a:r>
            <a:r>
              <a:rPr lang="en-US" sz="1200" baseline="0" dirty="0" smtClean="0"/>
              <a:t>?</a:t>
            </a:r>
            <a:endParaRPr lang="en-US" baseline="0"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2"/>
                </a:solidFill>
              </a:rPr>
              <a:t>Solution orientation - </a:t>
            </a:r>
            <a:r>
              <a:rPr lang="en-US" sz="1200" dirty="0">
                <a:latin typeface="+mn-lt"/>
              </a:rPr>
              <a:t>Are there any </a:t>
            </a:r>
            <a:r>
              <a:rPr lang="en-US" sz="1200" baseline="0" dirty="0">
                <a:latin typeface="+mn-lt"/>
              </a:rPr>
              <a:t>current problems that a network will alleviate</a:t>
            </a:r>
            <a:r>
              <a:rPr lang="en-US" sz="1200" baseline="0" dirty="0" smtClean="0">
                <a:latin typeface="+mn-lt"/>
              </a:rPr>
              <a:t>?</a:t>
            </a:r>
            <a:endParaRPr lang="en-US" baseline="0"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2"/>
                </a:solidFill>
              </a:rPr>
              <a:t>Customer base - </a:t>
            </a:r>
            <a:r>
              <a:rPr lang="en-US" sz="1200" dirty="0"/>
              <a:t>What</a:t>
            </a:r>
            <a:r>
              <a:rPr lang="en-US" sz="1200" baseline="0" dirty="0"/>
              <a:t> is the </a:t>
            </a:r>
            <a:r>
              <a:rPr lang="en-US" sz="1200" dirty="0">
                <a:solidFill>
                  <a:schemeClr val="tx1"/>
                </a:solidFill>
              </a:rPr>
              <a:t>customer</a:t>
            </a:r>
            <a:r>
              <a:rPr lang="en-US" sz="1200" baseline="0" dirty="0">
                <a:solidFill>
                  <a:schemeClr val="tx1"/>
                </a:solidFill>
              </a:rPr>
              <a:t> base </a:t>
            </a:r>
            <a:r>
              <a:rPr lang="en-US" sz="1200" dirty="0"/>
              <a:t>size</a:t>
            </a:r>
            <a:r>
              <a:rPr lang="en-US" sz="1200" baseline="0" dirty="0">
                <a:solidFill>
                  <a:schemeClr val="tx1"/>
                </a:solidFill>
              </a:rPr>
              <a:t>? Who will use the service</a:t>
            </a:r>
            <a:r>
              <a:rPr lang="en-US" sz="1200" baseline="0" dirty="0" smtClean="0">
                <a:solidFill>
                  <a:schemeClr val="tx1"/>
                </a:solidFill>
              </a:rPr>
              <a:t>?</a:t>
            </a:r>
            <a:endParaRPr lang="en-US" baseline="0"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2"/>
                </a:solidFill>
              </a:rPr>
              <a:t>Product offerings - </a:t>
            </a:r>
            <a:r>
              <a:rPr lang="en-US" sz="1200" dirty="0"/>
              <a:t>What are the services and offerings?</a:t>
            </a:r>
            <a:r>
              <a:rPr lang="en-US" sz="1200" baseline="0" dirty="0"/>
              <a:t> </a:t>
            </a:r>
            <a:r>
              <a:rPr lang="en-US" sz="1200" dirty="0"/>
              <a:t>What differentiates them? </a:t>
            </a:r>
            <a:endParaRPr lang="en-US" baseline="0"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2"/>
                </a:solidFill>
              </a:rPr>
              <a:t>Partners - </a:t>
            </a:r>
            <a:r>
              <a:rPr lang="en-US" sz="1200" dirty="0"/>
              <a:t>Do partners bring</a:t>
            </a:r>
            <a:r>
              <a:rPr lang="en-US" sz="1200" baseline="0" dirty="0"/>
              <a:t> a complementary skillset to the project</a:t>
            </a:r>
            <a:r>
              <a:rPr lang="en-US" sz="1200" dirty="0" smtClean="0"/>
              <a:t>?</a:t>
            </a:r>
            <a:endParaRPr lang="en-US" baseline="0" dirty="0">
              <a:solidFill>
                <a:schemeClr val="tx2"/>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solidFill>
                  <a:schemeClr val="tx2"/>
                </a:solidFill>
              </a:rPr>
              <a:t>Funding - </a:t>
            </a:r>
            <a:r>
              <a:rPr lang="en-US" sz="1200" dirty="0">
                <a:solidFill>
                  <a:schemeClr val="tx1"/>
                </a:solidFill>
              </a:rPr>
              <a:t>What financing sources are available to your project?</a:t>
            </a:r>
          </a:p>
          <a:p>
            <a:pPr marL="0" indent="0">
              <a:buFont typeface="Arial" panose="020B0604020202020204" pitchFamily="34" charset="0"/>
              <a:buNone/>
            </a:pPr>
            <a:endParaRPr lang="en-US" baseline="0" dirty="0">
              <a:solidFill>
                <a:schemeClr val="tx2"/>
              </a:solidFill>
            </a:endParaRPr>
          </a:p>
          <a:p>
            <a:pPr marL="0" indent="0">
              <a:buFont typeface="Arial" panose="020B0604020202020204" pitchFamily="34" charset="0"/>
              <a:buNone/>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9384C0-2AF6-439B-8274-26C0BF18B172}" type="slidenum">
              <a:rPr lang="en-US" altLang="en-US" smtClean="0"/>
              <a:pPr fontAlgn="base">
                <a:spcBef>
                  <a:spcPct val="0"/>
                </a:spcBef>
                <a:spcAft>
                  <a:spcPct val="0"/>
                </a:spcAft>
              </a:pPr>
              <a:t>12</a:t>
            </a:fld>
            <a:endParaRPr lang="en-US" altLang="en-US" dirty="0"/>
          </a:p>
        </p:txBody>
      </p:sp>
    </p:spTree>
    <p:extLst>
      <p:ext uri="{BB962C8B-B14F-4D97-AF65-F5344CB8AC3E}">
        <p14:creationId xmlns:p14="http://schemas.microsoft.com/office/powerpoint/2010/main" val="74336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Communities can base their pricing structure on demand and specific service offerings. One thing is needed above all else. The network must be sustainable</a:t>
            </a:r>
            <a:r>
              <a:rPr lang="en-US" baseline="0" dirty="0"/>
              <a:t> over </a:t>
            </a:r>
            <a:r>
              <a:rPr lang="en-US" baseline="0" dirty="0" smtClean="0"/>
              <a:t>time.</a:t>
            </a:r>
            <a:endParaRPr lang="en-US" dirty="0"/>
          </a:p>
          <a:p>
            <a:pPr eaLnBrk="1" hangingPunct="1">
              <a:spcBef>
                <a:spcPct val="0"/>
              </a:spcBef>
            </a:pPr>
            <a:endParaRPr lang="en-US" altLang="en-US" dirty="0"/>
          </a:p>
          <a:p>
            <a:pPr marL="171450" indent="-171450">
              <a:lnSpc>
                <a:spcPts val="2800"/>
              </a:lnSpc>
              <a:spcBef>
                <a:spcPts val="0"/>
              </a:spcBef>
              <a:buFont typeface="Arial" panose="020B0604020202020204" pitchFamily="34" charset="0"/>
              <a:buChar char="•"/>
            </a:pPr>
            <a:r>
              <a:rPr lang="en-US" dirty="0"/>
              <a:t>Pricing can be specific to service offering type, primarily based on speed</a:t>
            </a:r>
          </a:p>
          <a:p>
            <a:pPr marL="0" indent="0">
              <a:lnSpc>
                <a:spcPts val="2800"/>
              </a:lnSpc>
              <a:spcBef>
                <a:spcPts val="0"/>
              </a:spcBef>
              <a:buFont typeface="Arial" panose="020B0604020202020204" pitchFamily="34" charset="0"/>
              <a:buNone/>
            </a:pPr>
            <a:r>
              <a:rPr lang="en-US" dirty="0"/>
              <a:t>	Cost-based:</a:t>
            </a:r>
            <a:r>
              <a:rPr lang="en-US" baseline="0" dirty="0"/>
              <a:t> </a:t>
            </a:r>
            <a:r>
              <a:rPr lang="en-US" baseline="0" dirty="0" smtClean="0"/>
              <a:t>Price based on costs and estimated total return</a:t>
            </a:r>
            <a:endParaRPr lang="en-US" baseline="0" dirty="0"/>
          </a:p>
          <a:p>
            <a:pPr marL="0" indent="0">
              <a:lnSpc>
                <a:spcPts val="2800"/>
              </a:lnSpc>
              <a:spcBef>
                <a:spcPts val="0"/>
              </a:spcBef>
              <a:buFont typeface="Arial" panose="020B0604020202020204" pitchFamily="34" charset="0"/>
              <a:buNone/>
            </a:pPr>
            <a:endParaRPr lang="en-US" dirty="0"/>
          </a:p>
          <a:p>
            <a:pPr marL="171450" indent="-171450">
              <a:lnSpc>
                <a:spcPts val="2800"/>
              </a:lnSpc>
              <a:spcBef>
                <a:spcPts val="0"/>
              </a:spcBef>
              <a:buFont typeface="Arial" panose="020B0604020202020204" pitchFamily="34" charset="0"/>
              <a:buChar char="•"/>
            </a:pPr>
            <a:r>
              <a:rPr lang="en-US" dirty="0" smtClean="0"/>
              <a:t>Communities can also base price on community preferences</a:t>
            </a:r>
          </a:p>
          <a:p>
            <a:pPr marL="0" marR="0" lvl="0" indent="0" algn="l" defTabSz="914400" rtl="0" eaLnBrk="0" fontAlgn="base" latinLnBrk="0" hangingPunct="0">
              <a:lnSpc>
                <a:spcPts val="2800"/>
              </a:lnSpc>
              <a:spcBef>
                <a:spcPts val="0"/>
              </a:spcBef>
              <a:spcAft>
                <a:spcPct val="0"/>
              </a:spcAft>
              <a:buClrTx/>
              <a:buSzTx/>
              <a:buFont typeface="Arial" panose="020B0604020202020204" pitchFamily="34" charset="0"/>
              <a:buNone/>
              <a:tabLst/>
              <a:defRPr/>
            </a:pPr>
            <a:r>
              <a:rPr lang="en-US" dirty="0" smtClean="0"/>
              <a:t>	Value-based:</a:t>
            </a:r>
            <a:r>
              <a:rPr lang="en-US" baseline="0" dirty="0" smtClean="0"/>
              <a:t> </a:t>
            </a:r>
            <a:r>
              <a:rPr lang="en-US" sz="1200" dirty="0" smtClean="0"/>
              <a:t>Price based on the value customers or users place on a product or its features</a:t>
            </a:r>
          </a:p>
          <a:p>
            <a:pPr marL="0" marR="0" lvl="0" indent="0" algn="l" defTabSz="914400" rtl="0" eaLnBrk="0" fontAlgn="base" latinLnBrk="0" hangingPunct="0">
              <a:lnSpc>
                <a:spcPts val="2800"/>
              </a:lnSpc>
              <a:spcBef>
                <a:spcPts val="0"/>
              </a:spcBef>
              <a:spcAft>
                <a:spcPct val="0"/>
              </a:spcAft>
              <a:buClrTx/>
              <a:buSzTx/>
              <a:buFont typeface="Arial" panose="020B0604020202020204" pitchFamily="34" charset="0"/>
              <a:buNone/>
              <a:tabLst/>
              <a:defRPr/>
            </a:pPr>
            <a:endParaRPr lang="en-US" dirty="0" smtClean="0"/>
          </a:p>
          <a:p>
            <a:pPr marL="171450" indent="-171450">
              <a:lnSpc>
                <a:spcPts val="2800"/>
              </a:lnSpc>
              <a:spcBef>
                <a:spcPts val="0"/>
              </a:spcBef>
              <a:buFont typeface="Arial" panose="020B0604020202020204" pitchFamily="34" charset="0"/>
              <a:buChar char="•"/>
            </a:pPr>
            <a:r>
              <a:rPr lang="en-US" dirty="0" smtClean="0"/>
              <a:t>Communities can consider market prices when deciding on pricing structure</a:t>
            </a:r>
          </a:p>
          <a:p>
            <a:pPr marL="0" marR="0" lvl="0" indent="0" algn="l" defTabSz="914400" rtl="0" eaLnBrk="0" fontAlgn="base" latinLnBrk="0" hangingPunct="0">
              <a:lnSpc>
                <a:spcPts val="2800"/>
              </a:lnSpc>
              <a:spcBef>
                <a:spcPts val="0"/>
              </a:spcBef>
              <a:spcAft>
                <a:spcPct val="0"/>
              </a:spcAft>
              <a:buClrTx/>
              <a:buSzTx/>
              <a:buFont typeface="Arial" panose="020B0604020202020204" pitchFamily="34" charset="0"/>
              <a:buNone/>
              <a:tabLst/>
              <a:defRPr/>
            </a:pPr>
            <a:r>
              <a:rPr lang="en-US" dirty="0" smtClean="0"/>
              <a:t>	Penetration:</a:t>
            </a:r>
            <a:r>
              <a:rPr lang="en-US" baseline="0" dirty="0" smtClean="0"/>
              <a:t> </a:t>
            </a:r>
            <a:r>
              <a:rPr lang="en-US" sz="1200" dirty="0" smtClean="0"/>
              <a:t>Services priced competitively initially and overtime</a:t>
            </a:r>
          </a:p>
          <a:p>
            <a:pPr marL="0" indent="0">
              <a:lnSpc>
                <a:spcPts val="2800"/>
              </a:lnSpc>
              <a:spcBef>
                <a:spcPts val="0"/>
              </a:spcBef>
              <a:buFont typeface="Arial" panose="020B0604020202020204" pitchFamily="34" charset="0"/>
              <a:buNone/>
            </a:pPr>
            <a:endParaRPr lang="en-US" dirty="0" smtClean="0"/>
          </a:p>
          <a:p>
            <a:pPr marL="171450" indent="-171450">
              <a:lnSpc>
                <a:spcPts val="2800"/>
              </a:lnSpc>
              <a:spcBef>
                <a:spcPts val="0"/>
              </a:spcBef>
              <a:buFont typeface="Arial" panose="020B0604020202020204" pitchFamily="34" charset="0"/>
              <a:buChar char="•"/>
            </a:pPr>
            <a:r>
              <a:rPr lang="en-US" dirty="0" smtClean="0"/>
              <a:t>Communities can provide services that meet community goals</a:t>
            </a:r>
          </a:p>
          <a:p>
            <a:pPr marL="0" marR="0" lvl="0" indent="0" algn="l" defTabSz="914400" rtl="0" eaLnBrk="0" fontAlgn="base" latinLnBrk="0" hangingPunct="0">
              <a:lnSpc>
                <a:spcPts val="2800"/>
              </a:lnSpc>
              <a:spcBef>
                <a:spcPts val="0"/>
              </a:spcBef>
              <a:spcAft>
                <a:spcPct val="0"/>
              </a:spcAft>
              <a:buClrTx/>
              <a:buSzTx/>
              <a:buFont typeface="Arial" panose="020B0604020202020204" pitchFamily="34" charset="0"/>
              <a:buNone/>
              <a:tabLst/>
              <a:defRPr/>
            </a:pPr>
            <a:r>
              <a:rPr lang="en-US" dirty="0" smtClean="0"/>
              <a:t>	Service-based:</a:t>
            </a:r>
            <a:r>
              <a:rPr lang="en-US" baseline="0" dirty="0" smtClean="0"/>
              <a:t> </a:t>
            </a:r>
            <a:r>
              <a:rPr lang="en-US" sz="1200" dirty="0" smtClean="0"/>
              <a:t>Services offered to meet community goals</a:t>
            </a:r>
          </a:p>
          <a:p>
            <a:pPr marL="0" indent="0">
              <a:lnSpc>
                <a:spcPts val="2800"/>
              </a:lnSpc>
              <a:spcBef>
                <a:spcPts val="0"/>
              </a:spcBef>
              <a:buFont typeface="Arial" panose="020B0604020202020204" pitchFamily="34" charset="0"/>
              <a:buNone/>
            </a:pPr>
            <a:endParaRPr lang="en-US" dirty="0" smtClean="0"/>
          </a:p>
          <a:p>
            <a:pPr eaLnBrk="1" hangingPunct="1">
              <a:spcBef>
                <a:spcPct val="0"/>
              </a:spcBef>
            </a:pPr>
            <a:r>
              <a:rPr lang="en-US" altLang="en-US" dirty="0" smtClean="0"/>
              <a:t>Questions </a:t>
            </a:r>
            <a:r>
              <a:rPr lang="en-US" altLang="en-US" dirty="0"/>
              <a:t>to ask when determine</a:t>
            </a:r>
            <a:r>
              <a:rPr lang="en-US" altLang="en-US" baseline="0" dirty="0"/>
              <a:t> the value driver and set prices</a:t>
            </a:r>
          </a:p>
          <a:p>
            <a:pPr marL="171450" indent="-171450" eaLnBrk="1" hangingPunct="1">
              <a:spcBef>
                <a:spcPct val="0"/>
              </a:spcBef>
              <a:buFont typeface="Arial" panose="020B0604020202020204" pitchFamily="34" charset="0"/>
              <a:buChar char="•"/>
            </a:pPr>
            <a:r>
              <a:rPr lang="en-US" altLang="en-US" baseline="0" dirty="0"/>
              <a:t>What underlying factors drive the customer or user to seek a particular </a:t>
            </a:r>
            <a:r>
              <a:rPr lang="en-US" altLang="en-US" baseline="0" dirty="0" smtClean="0"/>
              <a:t>service?</a:t>
            </a:r>
            <a:endParaRPr lang="en-US" altLang="en-US" baseline="0" dirty="0"/>
          </a:p>
          <a:p>
            <a:pPr marL="171450" indent="-171450" eaLnBrk="1" hangingPunct="1">
              <a:spcBef>
                <a:spcPct val="0"/>
              </a:spcBef>
              <a:buFont typeface="Arial" panose="020B0604020202020204" pitchFamily="34" charset="0"/>
              <a:buChar char="•"/>
            </a:pPr>
            <a:r>
              <a:rPr lang="en-US" altLang="en-US" baseline="0" dirty="0"/>
              <a:t>What motivates their purchase </a:t>
            </a:r>
            <a:r>
              <a:rPr lang="en-US" altLang="en-US" baseline="0" dirty="0" smtClean="0"/>
              <a:t>decision?</a:t>
            </a:r>
            <a:endParaRPr lang="en-US" altLang="en-US" baseline="0" dirty="0"/>
          </a:p>
          <a:p>
            <a:pPr marL="171450" indent="-171450" eaLnBrk="1" hangingPunct="1">
              <a:spcBef>
                <a:spcPct val="0"/>
              </a:spcBef>
              <a:buFont typeface="Arial" panose="020B0604020202020204" pitchFamily="34" charset="0"/>
              <a:buChar char="•"/>
            </a:pPr>
            <a:r>
              <a:rPr lang="en-US" altLang="en-US" baseline="0" dirty="0"/>
              <a:t>How does the broadband service offer meet this customer </a:t>
            </a:r>
            <a:r>
              <a:rPr lang="en-US" altLang="en-US" baseline="0" dirty="0" smtClean="0"/>
              <a:t>need?</a:t>
            </a:r>
            <a:endParaRPr lang="en-US" altLang="en-US" baseline="0" dirty="0"/>
          </a:p>
          <a:p>
            <a:pPr marL="0" indent="0" eaLnBrk="1" hangingPunct="1">
              <a:spcBef>
                <a:spcPct val="0"/>
              </a:spcBef>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eaLnBrk="1" hangingPunct="1">
              <a:spcBef>
                <a:spcPct val="0"/>
              </a:spcBef>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eaLnBrk="1" hangingPunct="1">
              <a:spcBef>
                <a:spcPct val="0"/>
              </a:spcBef>
              <a:buFont typeface="Arial" panose="020B0604020202020204" pitchFamily="34" charset="0"/>
              <a:buNone/>
            </a:pPr>
            <a:r>
              <a:rPr lang="en-US" sz="1200" b="0" i="0" u="none" strike="noStrike" kern="1200" baseline="0" dirty="0" smtClean="0">
                <a:solidFill>
                  <a:schemeClr val="tx1"/>
                </a:solidFill>
                <a:latin typeface="+mn-lt"/>
                <a:ea typeface="+mn-ea"/>
                <a:cs typeface="+mn-cs"/>
              </a:rPr>
              <a:t>Decisions </a:t>
            </a:r>
            <a:r>
              <a:rPr lang="en-US" sz="1200" b="0" i="0" u="none" strike="noStrike" kern="1200" baseline="0" dirty="0">
                <a:solidFill>
                  <a:schemeClr val="tx1"/>
                </a:solidFill>
                <a:latin typeface="+mn-lt"/>
                <a:ea typeface="+mn-ea"/>
                <a:cs typeface="+mn-cs"/>
              </a:rPr>
              <a:t>on the mix of services and capacity to be offered are directly related to developing the capital and operating cost estimates to build the network and configure it to deliver the service.</a:t>
            </a:r>
            <a:endParaRPr lang="en-US" altLang="en-US" baseline="0" dirty="0"/>
          </a:p>
          <a:p>
            <a:pPr marL="171450" indent="-171450" eaLnBrk="1" hangingPunct="1">
              <a:spcBef>
                <a:spcPct val="0"/>
              </a:spcBef>
              <a:buFont typeface="Arial" panose="020B0604020202020204" pitchFamily="34" charset="0"/>
              <a:buChar char="•"/>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A16669-2D8C-4365-9DF3-DF09D36A31DB}" type="slidenum">
              <a:rPr lang="en-US" altLang="en-US" smtClean="0"/>
              <a:pPr fontAlgn="base">
                <a:spcBef>
                  <a:spcPct val="0"/>
                </a:spcBef>
                <a:spcAft>
                  <a:spcPct val="0"/>
                </a:spcAft>
              </a:pPr>
              <a:t>13</a:t>
            </a:fld>
            <a:endParaRPr lang="en-US" altLang="en-US" dirty="0"/>
          </a:p>
        </p:txBody>
      </p:sp>
    </p:spTree>
    <p:extLst>
      <p:ext uri="{BB962C8B-B14F-4D97-AF65-F5344CB8AC3E}">
        <p14:creationId xmlns:p14="http://schemas.microsoft.com/office/powerpoint/2010/main" val="183151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Step</a:t>
            </a:r>
            <a:r>
              <a:rPr lang="en-US" baseline="0" dirty="0"/>
              <a:t> 4</a:t>
            </a:r>
            <a:r>
              <a:rPr lang="en-US" dirty="0"/>
              <a:t>, a community can consider the operational requirements for project implementation</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chemeClr val="accent6"/>
                </a:solidFill>
              </a:rPr>
              <a:t>Key Components and Operational Requirements</a:t>
            </a:r>
          </a:p>
          <a:p>
            <a:pPr eaLnBrk="1" hangingPunct="1">
              <a:spcBef>
                <a:spcPct val="0"/>
              </a:spcBef>
            </a:pPr>
            <a:r>
              <a:rPr lang="en-US" altLang="en-US" dirty="0"/>
              <a:t>Planning</a:t>
            </a:r>
          </a:p>
          <a:p>
            <a:pPr marL="171450" indent="-171450" eaLnBrk="1" hangingPunct="1">
              <a:spcBef>
                <a:spcPct val="0"/>
              </a:spcBef>
              <a:buFont typeface="Arial" panose="020B0604020202020204" pitchFamily="34" charset="0"/>
              <a:buChar char="•"/>
            </a:pPr>
            <a:r>
              <a:rPr lang="en-US" altLang="en-US" dirty="0" smtClean="0"/>
              <a:t>Organizational structure </a:t>
            </a:r>
            <a:r>
              <a:rPr lang="en-US" altLang="en-US" dirty="0" smtClean="0">
                <a:sym typeface="Wingdings" panose="05000000000000000000" pitchFamily="2" charset="2"/>
              </a:rPr>
              <a:t> project timeline</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Project timelines </a:t>
            </a:r>
            <a:r>
              <a:rPr lang="en-US" altLang="en-US" dirty="0" smtClean="0">
                <a:sym typeface="Wingdings" panose="05000000000000000000" pitchFamily="2" charset="2"/>
              </a:rPr>
              <a:t> roles and responsibilities </a:t>
            </a:r>
            <a:endParaRPr lang="en-US" altLang="en-US" dirty="0" smtClean="0"/>
          </a:p>
          <a:p>
            <a:pPr eaLnBrk="1" hangingPunct="1">
              <a:spcBef>
                <a:spcPct val="0"/>
              </a:spcBef>
            </a:pPr>
            <a:endParaRPr lang="en-US" altLang="en-US" dirty="0"/>
          </a:p>
          <a:p>
            <a:pPr eaLnBrk="1" hangingPunct="1">
              <a:spcBef>
                <a:spcPct val="0"/>
              </a:spcBef>
            </a:pPr>
            <a:r>
              <a:rPr lang="en-US" altLang="en-US" dirty="0"/>
              <a:t>Logistical</a:t>
            </a:r>
          </a:p>
          <a:p>
            <a:pPr marL="171450" indent="-171450" eaLnBrk="1" hangingPunct="1">
              <a:spcBef>
                <a:spcPct val="0"/>
              </a:spcBef>
              <a:buFont typeface="Arial" panose="020B0604020202020204" pitchFamily="34" charset="0"/>
              <a:buChar char="•"/>
            </a:pPr>
            <a:r>
              <a:rPr lang="en-US" altLang="en-US" dirty="0"/>
              <a:t>Staff </a:t>
            </a:r>
            <a:r>
              <a:rPr lang="en-US" altLang="en-US" dirty="0">
                <a:sym typeface="Wingdings" panose="05000000000000000000" pitchFamily="2" charset="2"/>
              </a:rPr>
              <a:t> delivery of service</a:t>
            </a:r>
          </a:p>
          <a:p>
            <a:pPr marL="171450" indent="-171450" eaLnBrk="1" hangingPunct="1">
              <a:spcBef>
                <a:spcPct val="0"/>
              </a:spcBef>
              <a:buFont typeface="Arial" panose="020B0604020202020204" pitchFamily="34" charset="0"/>
              <a:buChar char="•"/>
            </a:pPr>
            <a:r>
              <a:rPr lang="en-US" altLang="en-US" dirty="0">
                <a:sym typeface="Wingdings" panose="05000000000000000000" pitchFamily="2" charset="2"/>
              </a:rPr>
              <a:t>Operational</a:t>
            </a:r>
            <a:r>
              <a:rPr lang="en-US" altLang="en-US" baseline="0" dirty="0">
                <a:sym typeface="Wingdings" panose="05000000000000000000" pitchFamily="2" charset="2"/>
              </a:rPr>
              <a:t> costs  network expansion</a:t>
            </a:r>
          </a:p>
          <a:p>
            <a:pPr marL="171450" indent="-171450" eaLnBrk="1" hangingPunct="1">
              <a:spcBef>
                <a:spcPct val="0"/>
              </a:spcBef>
              <a:buFont typeface="Arial" panose="020B0604020202020204" pitchFamily="34" charset="0"/>
              <a:buChar char="•"/>
            </a:pPr>
            <a:r>
              <a:rPr lang="en-US" altLang="en-US" baseline="0" dirty="0">
                <a:sym typeface="Wingdings" panose="05000000000000000000" pitchFamily="2" charset="2"/>
              </a:rPr>
              <a:t>Service purchasing  network implementation</a:t>
            </a:r>
          </a:p>
          <a:p>
            <a:endParaRPr lang="en-US" altLang="en-US" dirty="0" smtClean="0"/>
          </a:p>
          <a:p>
            <a:r>
              <a:rPr lang="en-US" altLang="en-US" dirty="0" smtClean="0"/>
              <a:t>Logistics </a:t>
            </a:r>
            <a:r>
              <a:rPr lang="en-US" altLang="en-US" dirty="0"/>
              <a:t>is an important consideration. Communities </a:t>
            </a:r>
            <a:r>
              <a:rPr lang="en-US" sz="1200" b="0" i="0" u="none" strike="noStrike" kern="1200" baseline="0" dirty="0">
                <a:solidFill>
                  <a:schemeClr val="tx1"/>
                </a:solidFill>
                <a:latin typeface="+mn-lt"/>
                <a:ea typeface="+mn-ea"/>
                <a:cs typeface="+mn-cs"/>
              </a:rPr>
              <a:t>or their project partners may have staff with the expertise to implement a broadband network. However, limited access to local personnel and the scale and scope of the broadband construction project often cause many communities to rely on outside resources (</a:t>
            </a:r>
            <a:r>
              <a:rPr lang="en-US" sz="1200" b="0" i="1" u="none" strike="noStrike" kern="1200" baseline="0" dirty="0">
                <a:solidFill>
                  <a:schemeClr val="tx1"/>
                </a:solidFill>
                <a:latin typeface="+mn-lt"/>
                <a:ea typeface="+mn-ea"/>
                <a:cs typeface="+mn-cs"/>
              </a:rPr>
              <a:t>e.g., </a:t>
            </a:r>
            <a:r>
              <a:rPr lang="en-US" sz="1200" b="0" i="0" u="none" strike="noStrike" kern="1200" baseline="0" dirty="0">
                <a:solidFill>
                  <a:schemeClr val="tx1"/>
                </a:solidFill>
                <a:latin typeface="+mn-lt"/>
                <a:ea typeface="+mn-ea"/>
                <a:cs typeface="+mn-cs"/>
              </a:rPr>
              <a:t>consultants or other contractors) to take responsibility for the following activities: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Network design, engineering and construction oversight.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Obtaining environmental, historic preservation, and cultural approvals prior to construction.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Obtaining the required rights-of-way permits, approvals and pole attachment licenses prior to network construction.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Constructing one or more portions of the network.</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Ongoing network operations.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Customer </a:t>
            </a:r>
            <a:r>
              <a:rPr lang="en-US" sz="1200" b="0" i="0" u="none" strike="noStrike" kern="1200" baseline="0" dirty="0">
                <a:solidFill>
                  <a:schemeClr val="tx1"/>
                </a:solidFill>
                <a:latin typeface="+mn-lt"/>
                <a:ea typeface="+mn-ea"/>
                <a:cs typeface="+mn-cs"/>
              </a:rPr>
              <a:t>service.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Maintenance.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Some or all operations.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Marketing and sales.</a:t>
            </a:r>
          </a:p>
          <a:p>
            <a:endParaRPr lang="en-US" sz="1200" b="0" i="0" u="none" strike="noStrike" kern="1200" baseline="0" dirty="0" smtClean="0">
              <a:solidFill>
                <a:schemeClr val="tx1"/>
              </a:solidFill>
              <a:latin typeface="+mn-lt"/>
              <a:ea typeface="+mn-ea"/>
              <a:cs typeface="+mn-cs"/>
            </a:endParaRPr>
          </a:p>
          <a:p>
            <a:r>
              <a:rPr lang="en-US" altLang="en-US" dirty="0" smtClean="0"/>
              <a:t>Financial</a:t>
            </a:r>
            <a:endParaRPr lang="en-US" altLang="en-US" dirty="0"/>
          </a:p>
          <a:p>
            <a:pPr marL="171450" indent="-171450" eaLnBrk="1" hangingPunct="1">
              <a:spcBef>
                <a:spcPct val="0"/>
              </a:spcBef>
              <a:buFont typeface="Arial" panose="020B0604020202020204" pitchFamily="34" charset="0"/>
              <a:buChar char="•"/>
            </a:pPr>
            <a:r>
              <a:rPr lang="en-US" altLang="en-US" dirty="0"/>
              <a:t>Cost controls </a:t>
            </a:r>
            <a:r>
              <a:rPr lang="en-US" altLang="en-US" dirty="0">
                <a:sym typeface="Wingdings" panose="05000000000000000000" pitchFamily="2" charset="2"/>
              </a:rPr>
              <a:t></a:t>
            </a:r>
            <a:r>
              <a:rPr lang="en-US" altLang="en-US" baseline="0" dirty="0">
                <a:sym typeface="Wingdings" panose="05000000000000000000" pitchFamily="2" charset="2"/>
              </a:rPr>
              <a:t> debt repayment</a:t>
            </a:r>
          </a:p>
          <a:p>
            <a:pPr marL="171450" indent="-171450" eaLnBrk="1" hangingPunct="1">
              <a:spcBef>
                <a:spcPct val="0"/>
              </a:spcBef>
              <a:buFont typeface="Arial" panose="020B0604020202020204" pitchFamily="34" charset="0"/>
              <a:buChar char="•"/>
            </a:pPr>
            <a:r>
              <a:rPr lang="en-US" altLang="en-US" baseline="0" dirty="0">
                <a:sym typeface="Wingdings" panose="05000000000000000000" pitchFamily="2" charset="2"/>
              </a:rPr>
              <a:t>Financing  cost savings </a:t>
            </a:r>
          </a:p>
          <a:p>
            <a:pPr marL="0" indent="0" eaLnBrk="1" hangingPunct="1">
              <a:spcBef>
                <a:spcPct val="0"/>
              </a:spcBef>
              <a:buFont typeface="Arial" panose="020B0604020202020204" pitchFamily="34" charset="0"/>
              <a:buNone/>
            </a:pPr>
            <a:endParaRPr lang="en-US" sz="1200" b="0" i="0" u="none" strike="noStrike" kern="1200" baseline="0" dirty="0">
              <a:solidFill>
                <a:schemeClr val="tx1"/>
              </a:solidFill>
              <a:latin typeface="+mn-lt"/>
              <a:ea typeface="+mn-ea"/>
              <a:cs typeface="+mn-cs"/>
              <a:sym typeface="Wingdings" panose="05000000000000000000" pitchFamily="2" charset="2"/>
            </a:endParaRPr>
          </a:p>
          <a:p>
            <a:r>
              <a:rPr lang="en-US" sz="1200" b="0" i="0" u="none" strike="noStrike" kern="1200" baseline="0" dirty="0">
                <a:solidFill>
                  <a:schemeClr val="tx1"/>
                </a:solidFill>
                <a:latin typeface="+mn-lt"/>
                <a:ea typeface="+mn-ea"/>
                <a:cs typeface="+mn-cs"/>
              </a:rPr>
              <a:t>Financial plans should be updated continually during the implementation process to ensure that the project management team is working with timely data..</a:t>
            </a:r>
            <a:endParaRPr lang="en-US" altLang="en-US" baseline="0" dirty="0">
              <a:sym typeface="Wingdings" panose="05000000000000000000" pitchFamily="2" charset="2"/>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F47628-1381-48C8-BCAF-D864B6BA8E05}" type="slidenum">
              <a:rPr lang="en-US" altLang="en-US" smtClean="0"/>
              <a:pPr fontAlgn="base">
                <a:spcBef>
                  <a:spcPct val="0"/>
                </a:spcBef>
                <a:spcAft>
                  <a:spcPct val="0"/>
                </a:spcAft>
              </a:pPr>
              <a:t>14</a:t>
            </a:fld>
            <a:endParaRPr lang="en-US" altLang="en-US" dirty="0"/>
          </a:p>
        </p:txBody>
      </p:sp>
    </p:spTree>
    <p:extLst>
      <p:ext uri="{BB962C8B-B14F-4D97-AF65-F5344CB8AC3E}">
        <p14:creationId xmlns:p14="http://schemas.microsoft.com/office/powerpoint/2010/main" val="97899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5</a:t>
            </a:r>
            <a:r>
              <a:rPr lang="en-US" dirty="0"/>
              <a:t>, a community can communicate anticipated project financial information using pro formas. Assumptions on take rate and density drive the numbers. Sensitivity analyses</a:t>
            </a:r>
            <a:r>
              <a:rPr lang="en-US" baseline="0" dirty="0"/>
              <a:t> can help identify risks and return variables</a:t>
            </a:r>
            <a:r>
              <a:rPr lang="en-US" dirty="0"/>
              <a:t>. Know the </a:t>
            </a:r>
            <a:r>
              <a:rPr lang="en-US" dirty="0" smtClean="0"/>
              <a:t>worst </a:t>
            </a:r>
            <a:r>
              <a:rPr lang="en-US" dirty="0"/>
              <a:t>case and what you need to do ahead of time to prevent it from happening. Borrow more initially, added marketing expenses and mange customer expectations</a:t>
            </a:r>
          </a:p>
          <a:p>
            <a:endParaRPr lang="en-US" dirty="0"/>
          </a:p>
          <a:p>
            <a:r>
              <a:rPr lang="en-US" dirty="0"/>
              <a:t>Pro forma financial statements help communities, funders, and partners understand overall project viability</a:t>
            </a:r>
          </a:p>
          <a:p>
            <a:pPr marL="0" indent="0">
              <a:buNone/>
            </a:pPr>
            <a:endParaRPr lang="en-US" dirty="0"/>
          </a:p>
          <a:p>
            <a:r>
              <a:rPr lang="en-US" dirty="0"/>
              <a:t>Communities can include pro </a:t>
            </a:r>
            <a:r>
              <a:rPr lang="en-US" dirty="0" err="1"/>
              <a:t>formas</a:t>
            </a:r>
            <a:r>
              <a:rPr lang="en-US" dirty="0"/>
              <a:t> </a:t>
            </a:r>
            <a:r>
              <a:rPr lang="en-US" dirty="0" smtClean="0"/>
              <a:t>with</a:t>
            </a:r>
            <a:r>
              <a:rPr lang="en-US" dirty="0"/>
              <a:t>:</a:t>
            </a:r>
          </a:p>
          <a:p>
            <a:pPr lvl="1"/>
            <a:r>
              <a:rPr lang="en-US" dirty="0"/>
              <a:t>Detailed costs and expenses</a:t>
            </a:r>
          </a:p>
          <a:p>
            <a:pPr lvl="1"/>
            <a:r>
              <a:rPr lang="en-US" dirty="0"/>
              <a:t>Financial flows</a:t>
            </a:r>
          </a:p>
          <a:p>
            <a:pPr lvl="1"/>
            <a:r>
              <a:rPr lang="en-US" dirty="0"/>
              <a:t>Contributions of partners (resources, assets, expertise)</a:t>
            </a:r>
          </a:p>
          <a:p>
            <a:pPr lvl="1"/>
            <a:r>
              <a:rPr lang="en-US" dirty="0"/>
              <a:t>Potential cost savings or goal achievement</a:t>
            </a:r>
          </a:p>
          <a:p>
            <a:endParaRPr lang="en-US" dirty="0"/>
          </a:p>
          <a:p>
            <a:endParaRPr lang="en-US" dirty="0"/>
          </a:p>
          <a:p>
            <a:r>
              <a:rPr lang="en-US" dirty="0"/>
              <a:t>Income statement </a:t>
            </a:r>
            <a:r>
              <a:rPr lang="en-US" dirty="0">
                <a:sym typeface="Wingdings" panose="05000000000000000000" pitchFamily="2" charset="2"/>
              </a:rPr>
              <a:t> statement of cash</a:t>
            </a:r>
            <a:r>
              <a:rPr lang="en-US" baseline="0" dirty="0">
                <a:sym typeface="Wingdings" panose="05000000000000000000" pitchFamily="2" charset="2"/>
              </a:rPr>
              <a:t> flows  balance sheets  analysis</a:t>
            </a:r>
          </a:p>
          <a:p>
            <a:endParaRPr lang="en-US" dirty="0" smtClean="0">
              <a:effectLst/>
            </a:endParaRPr>
          </a:p>
          <a:p>
            <a:r>
              <a:rPr lang="en-US" dirty="0" smtClean="0">
                <a:effectLst/>
              </a:rPr>
              <a:t>Whether </a:t>
            </a:r>
            <a:r>
              <a:rPr lang="en-US" dirty="0">
                <a:effectLst/>
              </a:rPr>
              <a:t>revenues come into a broadband infrastructure project from a grant, a line item in a local or tribal government’s budget, a partner or paying customers, the operation must stabilize its support, generate its own income streams and pursue different financial strategies to keep it going for the long term. In general, </a:t>
            </a:r>
            <a:r>
              <a:rPr lang="en-US" dirty="0" smtClean="0">
                <a:effectLst/>
              </a:rPr>
              <a:t>the </a:t>
            </a:r>
            <a:r>
              <a:rPr lang="en-US" dirty="0">
                <a:effectLst/>
              </a:rPr>
              <a:t>objective is for broadband network operations to generate baseline revenue that does not fluctuate wildly year to year. Smooth, gradual growth in the income section</a:t>
            </a:r>
            <a:r>
              <a:rPr lang="en-US" sz="1200" dirty="0">
                <a:effectLst/>
              </a:rPr>
              <a:t> </a:t>
            </a:r>
            <a:r>
              <a:rPr lang="en-US" dirty="0">
                <a:effectLst/>
              </a:rPr>
              <a:t>of the business plan’s financial pro forma is an indicator that the initiative’s revenue is stable. </a:t>
            </a:r>
            <a:r>
              <a:rPr lang="en-US" sz="1200" b="0" i="0" u="none" strike="noStrike" kern="1200" baseline="0" dirty="0">
                <a:solidFill>
                  <a:schemeClr val="tx1"/>
                </a:solidFill>
                <a:latin typeface="+mn-lt"/>
                <a:ea typeface="+mn-ea"/>
                <a:cs typeface="+mn-cs"/>
              </a:rPr>
              <a:t>Forecasting income from a broadband network must take into account the type of services to be offered, customer demand/willingness to pay for the service, local or tribal government and CAI users, and the presence of alternative sources of broadband service (i.e., competitors). The forecast should be based on the size of the potential market for broadband services and the percentage of this market that the network could capture after deployment. The revenue estimates in the financial statements will be based on the services offered to customers, the pricing structure for the services, the value of the service, and whether other alternatives exist in the community or region for the same service. If other broadband providers are offering similar wholesale or retail service, the estimates in the business plan should reflect what other players are offering, what they deliver, whether customers are satisfied, how sensitive customers are to price and how willing prospective customers are to use the new broadband service. New entrants should expect the other providers to make service and price modifications. </a:t>
            </a: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15</a:t>
            </a:fld>
            <a:endParaRPr lang="en-US" dirty="0"/>
          </a:p>
        </p:txBody>
      </p:sp>
    </p:spTree>
    <p:extLst>
      <p:ext uri="{BB962C8B-B14F-4D97-AF65-F5344CB8AC3E}">
        <p14:creationId xmlns:p14="http://schemas.microsoft.com/office/powerpoint/2010/main" val="342939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these types of projects, the plan should include pro forma forecast models.  A </a:t>
            </a:r>
            <a:r>
              <a:rPr lang="en-US" dirty="0" smtClean="0"/>
              <a:t>pro forma </a:t>
            </a:r>
            <a:r>
              <a:rPr lang="en-US" dirty="0"/>
              <a:t>financial</a:t>
            </a:r>
            <a:r>
              <a:rPr lang="en-US" baseline="0" dirty="0"/>
              <a:t> </a:t>
            </a:r>
            <a:r>
              <a:rPr lang="en-US" dirty="0" smtClean="0"/>
              <a:t>statement </a:t>
            </a:r>
            <a:r>
              <a:rPr lang="en-US" dirty="0"/>
              <a:t>is a collection of financial statements that </a:t>
            </a:r>
            <a:r>
              <a:rPr lang="en-US" dirty="0" smtClean="0"/>
              <a:t>are</a:t>
            </a:r>
            <a:r>
              <a:rPr lang="en-US" baseline="0" dirty="0" smtClean="0"/>
              <a:t> </a:t>
            </a:r>
            <a:r>
              <a:rPr lang="en-US" baseline="0" dirty="0"/>
              <a:t>based on certain assumptions and projections. An organization prepares pro forma financial statements in an effort to provide </a:t>
            </a:r>
            <a:r>
              <a:rPr lang="en-US" baseline="0"/>
              <a:t>a </a:t>
            </a:r>
            <a:r>
              <a:rPr lang="en-US" baseline="0" smtClean="0"/>
              <a:t>big </a:t>
            </a:r>
            <a:r>
              <a:rPr lang="en-US" baseline="0" dirty="0"/>
              <a:t>picture” view of its overall financial situation. </a:t>
            </a:r>
            <a:r>
              <a:rPr lang="en-US" dirty="0"/>
              <a:t> Communities can tailor project pro formas to capture key broadband network considerations. </a:t>
            </a:r>
            <a:r>
              <a:rPr lang="en-US" sz="1200" baseline="0" dirty="0">
                <a:solidFill>
                  <a:srgbClr val="000000"/>
                </a:solidFill>
                <a:cs typeface="Arial Narrow"/>
              </a:rPr>
              <a:t>Communities must define the assumptions they use in preparing these statements and provide the assumptions as part of the pro forma package.</a:t>
            </a:r>
          </a:p>
          <a:p>
            <a:r>
              <a:rPr lang="en-US" dirty="0"/>
              <a:t> </a:t>
            </a:r>
          </a:p>
          <a:p>
            <a:endParaRPr lang="en-US" baseline="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ym typeface="Wingdings" panose="05000000000000000000" pitchFamily="2" charset="2"/>
              </a:rPr>
              <a:t>Income Statement – </a:t>
            </a:r>
            <a:r>
              <a:rPr lang="en-US" sz="1200" dirty="0">
                <a:solidFill>
                  <a:srgbClr val="000000"/>
                </a:solidFill>
                <a:cs typeface="Arial Narrow"/>
              </a:rPr>
              <a:t>Wholesale, retail sales data, revenue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cs typeface="Arial Narrow"/>
              </a:rPr>
              <a:t>Operations</a:t>
            </a:r>
            <a:r>
              <a:rPr lang="en-US" sz="1200" baseline="0" dirty="0">
                <a:solidFill>
                  <a:srgbClr val="000000"/>
                </a:solidFill>
                <a:cs typeface="Arial Narrow"/>
              </a:rPr>
              <a:t> for plant and admin,</a:t>
            </a:r>
            <a:r>
              <a:rPr lang="en-US" sz="1200" dirty="0">
                <a:solidFill>
                  <a:srgbClr val="000000"/>
                </a:solidFill>
                <a:cs typeface="Arial Narrow"/>
              </a:rPr>
              <a:t> and maintenance costs and inflation.</a:t>
            </a:r>
          </a:p>
          <a:p>
            <a:endParaRPr lang="en-US" baseline="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ym typeface="Wingdings" panose="05000000000000000000" pitchFamily="2" charset="2"/>
              </a:rPr>
              <a:t>Statement of cash flows - </a:t>
            </a:r>
            <a:r>
              <a:rPr lang="en-US" sz="1200" dirty="0">
                <a:solidFill>
                  <a:srgbClr val="000000"/>
                </a:solidFill>
                <a:cs typeface="Arial Narrow"/>
              </a:rPr>
              <a:t>Payments from customers, users, partners, liability/ debt repayment, equipment depreciation, investments</a:t>
            </a:r>
            <a:endParaRPr lang="en-US" baseline="0" dirty="0">
              <a:sym typeface="Wingdings" panose="05000000000000000000" pitchFamily="2" charset="2"/>
            </a:endParaRPr>
          </a:p>
          <a:p>
            <a:endParaRPr lang="en-US" baseline="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ym typeface="Wingdings" panose="05000000000000000000" pitchFamily="2" charset="2"/>
              </a:rPr>
              <a:t>Balance sheets - </a:t>
            </a:r>
            <a:r>
              <a:rPr lang="en-US" sz="1200" dirty="0">
                <a:solidFill>
                  <a:schemeClr val="tx1"/>
                </a:solidFill>
                <a:cs typeface="Arial Narrow"/>
              </a:rPr>
              <a:t>Equipment inventory, cash, customer accounts owed, debts from financing/or leasing the network or services</a:t>
            </a:r>
            <a:endParaRPr lang="en-US" baseline="0" dirty="0">
              <a:sym typeface="Wingdings" panose="05000000000000000000" pitchFamily="2" charset="2"/>
            </a:endParaRPr>
          </a:p>
          <a:p>
            <a:endParaRPr lang="en-US" baseline="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ym typeface="Wingdings" panose="05000000000000000000" pitchFamily="2" charset="2"/>
              </a:rPr>
              <a:t>Outcome analysis – IRR, NPV, </a:t>
            </a:r>
            <a:r>
              <a:rPr lang="en-US" sz="1200" dirty="0">
                <a:solidFill>
                  <a:srgbClr val="000000"/>
                </a:solidFill>
                <a:cs typeface="Arial Narrow"/>
              </a:rPr>
              <a:t>Cost savings, community achievements, revenue needed to cover fixed/variable costs and expenses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Performing a sensitivity analysis demonstrates the financial impact of different events and scenarios. Changing the pro formas’ assumptions shows management how cost overruns or revenue shortfalls impact different portions of the 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1">
                  <a:lumMod val="60000"/>
                  <a:lumOff val="40000"/>
                </a:schemeClr>
              </a:solidFill>
              <a:cs typeface="Arial Narrow"/>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pro formas should not incorporate overly optimistic assumptions. Reasonable numbers should be used to forecast revenue, operations and capital expenditures for the total life of the project</a:t>
            </a:r>
            <a:endParaRPr lang="en-US" sz="1200" dirty="0">
              <a:solidFill>
                <a:schemeClr val="accent1">
                  <a:lumMod val="60000"/>
                  <a:lumOff val="40000"/>
                </a:schemeClr>
              </a:solidFill>
              <a:cs typeface="Arial Narrow"/>
            </a:endParaRP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16</a:t>
            </a:fld>
            <a:endParaRPr lang="en-US" dirty="0"/>
          </a:p>
        </p:txBody>
      </p:sp>
    </p:spTree>
    <p:extLst>
      <p:ext uri="{BB962C8B-B14F-4D97-AF65-F5344CB8AC3E}">
        <p14:creationId xmlns:p14="http://schemas.microsoft.com/office/powerpoint/2010/main" val="234391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Calculating expected </a:t>
            </a:r>
            <a:r>
              <a:rPr lang="en-US" dirty="0">
                <a:solidFill>
                  <a:schemeClr val="tx2"/>
                </a:solidFill>
              </a:rPr>
              <a:t>revenue, cost savings and expenses allows sustainability evaluations</a:t>
            </a:r>
          </a:p>
          <a:p>
            <a:endParaRPr lang="en-US" baseline="0" dirty="0">
              <a:solidFill>
                <a:schemeClr val="tx2"/>
              </a:solidFill>
              <a:sym typeface="Wingdings" panose="05000000000000000000" pitchFamily="2" charset="2"/>
            </a:endParaRPr>
          </a:p>
          <a:p>
            <a:pPr marL="171450" indent="-171450">
              <a:buFont typeface="Arial" panose="020B0604020202020204" pitchFamily="34" charset="0"/>
              <a:buChar char="•"/>
            </a:pPr>
            <a:r>
              <a:rPr lang="en-US" dirty="0"/>
              <a:t>Revenue and expense information shows a plan to achieve long-term sustainability</a:t>
            </a:r>
          </a:p>
          <a:p>
            <a:pPr marL="171450" indent="-171450">
              <a:buFont typeface="Arial" panose="020B0604020202020204" pitchFamily="34" charset="0"/>
              <a:buChar char="•"/>
            </a:pPr>
            <a:r>
              <a:rPr lang="en-US" dirty="0"/>
              <a:t>Communities, their partners and funders are interested in: </a:t>
            </a:r>
          </a:p>
          <a:p>
            <a:pPr lvl="1"/>
            <a:r>
              <a:rPr lang="en-US" dirty="0"/>
              <a:t>Estimated return on investment and cost savings </a:t>
            </a:r>
          </a:p>
          <a:p>
            <a:pPr lvl="1"/>
            <a:r>
              <a:rPr lang="en-US" dirty="0"/>
              <a:t>Mitigation plan for risk factors</a:t>
            </a:r>
          </a:p>
          <a:p>
            <a:pPr lvl="1"/>
            <a:r>
              <a:rPr lang="en-US" dirty="0"/>
              <a:t>Plans to maintain and upgrade the network and or services overtime</a:t>
            </a:r>
          </a:p>
          <a:p>
            <a:endParaRPr lang="en-US" dirty="0"/>
          </a:p>
          <a:p>
            <a:r>
              <a:rPr lang="en-US" dirty="0"/>
              <a:t>Revenue or cost</a:t>
            </a:r>
            <a:r>
              <a:rPr lang="en-US" baseline="0" dirty="0"/>
              <a:t> savings </a:t>
            </a:r>
            <a:r>
              <a:rPr lang="en-US" baseline="0" dirty="0">
                <a:sym typeface="Wingdings" panose="05000000000000000000" pitchFamily="2" charset="2"/>
              </a:rPr>
              <a:t> customer or user base; price or service structure</a:t>
            </a:r>
          </a:p>
          <a:p>
            <a:endParaRPr lang="en-US" baseline="0" dirty="0">
              <a:sym typeface="Wingdings" panose="05000000000000000000" pitchFamily="2" charset="2"/>
            </a:endParaRPr>
          </a:p>
          <a:p>
            <a:r>
              <a:rPr lang="en-US" baseline="0" dirty="0">
                <a:sym typeface="Wingdings" panose="05000000000000000000" pitchFamily="2" charset="2"/>
              </a:rPr>
              <a:t>Expenses  operational costs; network maintenance/replacement; equipment/construction costs; marketing and operational costs</a:t>
            </a:r>
          </a:p>
          <a:p>
            <a:endParaRPr lang="en-US" baseline="0" dirty="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To gauge long-term sustainability, communities should consider the network’s initial and future upgrade capital costs, operating expenses and the logistical and political complexities of launching residential broadband service. T</a:t>
            </a:r>
            <a:r>
              <a:rPr lang="en-US" sz="1200" kern="1200" dirty="0">
                <a:solidFill>
                  <a:schemeClr val="tx1"/>
                </a:solidFill>
                <a:effectLst/>
                <a:latin typeface="+mn-lt"/>
                <a:ea typeface="+mn-ea"/>
                <a:cs typeface="+mn-cs"/>
              </a:rPr>
              <a:t>he business  plan should reflect on-the-ground realities and risks, such as lower-than-expected market penetration or staffing shortfalls. The plan should be based on the competitive environment, community needs and consumer preferences. </a:t>
            </a:r>
          </a:p>
          <a:p>
            <a:endParaRPr lang="en-US" sz="1200" b="0" i="0" u="none" strike="noStrike" kern="1200" baseline="0" dirty="0">
              <a:solidFill>
                <a:schemeClr val="tx1"/>
              </a:solidFill>
              <a:latin typeface="+mn-lt"/>
              <a:ea typeface="+mn-ea"/>
              <a:cs typeface="+mn-cs"/>
            </a:endParaRP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17</a:t>
            </a:fld>
            <a:endParaRPr lang="en-US" dirty="0"/>
          </a:p>
        </p:txBody>
      </p:sp>
    </p:spTree>
    <p:extLst>
      <p:ext uri="{BB962C8B-B14F-4D97-AF65-F5344CB8AC3E}">
        <p14:creationId xmlns:p14="http://schemas.microsoft.com/office/powerpoint/2010/main" val="43474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communities work through the five steps, they can consider a series of crucial questions</a:t>
            </a:r>
          </a:p>
          <a:p>
            <a:endParaRPr lang="en-US" baseline="0" dirty="0">
              <a:sym typeface="Wingdings" panose="05000000000000000000" pitchFamily="2" charset="2"/>
            </a:endParaRPr>
          </a:p>
          <a:p>
            <a:pPr marL="171450" indent="-171450">
              <a:spcAft>
                <a:spcPts val="1600"/>
              </a:spcAft>
              <a:buFont typeface="Arial" panose="020B0604020202020204" pitchFamily="34" charset="0"/>
              <a:buChar char="•"/>
            </a:pPr>
            <a:r>
              <a:rPr lang="en-US" dirty="0"/>
              <a:t>What are your community’s objectives?</a:t>
            </a:r>
          </a:p>
          <a:p>
            <a:pPr marL="171450" indent="-171450">
              <a:spcAft>
                <a:spcPts val="1600"/>
              </a:spcAft>
              <a:buFont typeface="Arial" panose="020B0604020202020204" pitchFamily="34" charset="0"/>
              <a:buChar char="•"/>
            </a:pPr>
            <a:r>
              <a:rPr lang="en-US" dirty="0"/>
              <a:t>What is your targeted customer base for a broadband project?</a:t>
            </a:r>
          </a:p>
          <a:p>
            <a:pPr marL="171450" indent="-171450">
              <a:spcAft>
                <a:spcPts val="1600"/>
              </a:spcAft>
              <a:buFont typeface="Arial" panose="020B0604020202020204" pitchFamily="34" charset="0"/>
              <a:buChar char="•"/>
            </a:pPr>
            <a:r>
              <a:rPr lang="en-US" dirty="0"/>
              <a:t>What is the customer demand?</a:t>
            </a:r>
          </a:p>
          <a:p>
            <a:pPr marL="171450" indent="-171450">
              <a:spcAft>
                <a:spcPts val="1600"/>
              </a:spcAft>
              <a:buFont typeface="Arial" panose="020B0604020202020204" pitchFamily="34" charset="0"/>
              <a:buChar char="•"/>
            </a:pPr>
            <a:r>
              <a:rPr lang="en-US" dirty="0"/>
              <a:t>What are the community’s operational requirements?</a:t>
            </a:r>
          </a:p>
          <a:p>
            <a:pPr marL="171450" indent="-171450">
              <a:buFont typeface="Arial" panose="020B0604020202020204" pitchFamily="34" charset="0"/>
              <a:buChar char="•"/>
            </a:pPr>
            <a:r>
              <a:rPr lang="en-US" dirty="0"/>
              <a:t>How can you best meet your project’s financial and long-term sustainability?</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Community </a:t>
            </a:r>
            <a:r>
              <a:rPr lang="en-US" sz="1200" b="0" i="0" u="none" strike="noStrike" kern="1200" baseline="0" dirty="0">
                <a:solidFill>
                  <a:schemeClr val="tx1"/>
                </a:solidFill>
                <a:latin typeface="+mn-lt"/>
                <a:ea typeface="+mn-ea"/>
                <a:cs typeface="+mn-cs"/>
              </a:rPr>
              <a:t>broadband roadmaps should have a large, comprehensive vision of what it takes to reap the economic and social benefits of broadband expansion. Every community will have different needs, resources, technology, service, financing and partnership options, so each will answer </a:t>
            </a:r>
            <a:r>
              <a:rPr lang="en-US" sz="1200" b="0" i="0" u="none" strike="noStrike" kern="1200" baseline="0" dirty="0" smtClean="0">
                <a:solidFill>
                  <a:schemeClr val="tx1"/>
                </a:solidFill>
                <a:latin typeface="+mn-lt"/>
                <a:ea typeface="+mn-ea"/>
                <a:cs typeface="+mn-cs"/>
              </a:rPr>
              <a:t>these questions differently.</a:t>
            </a:r>
            <a:endParaRPr lang="en-US" dirty="0"/>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18</a:t>
            </a:fld>
            <a:endParaRPr lang="en-US" dirty="0"/>
          </a:p>
        </p:txBody>
      </p:sp>
    </p:spTree>
    <p:extLst>
      <p:ext uri="{BB962C8B-B14F-4D97-AF65-F5344CB8AC3E}">
        <p14:creationId xmlns:p14="http://schemas.microsoft.com/office/powerpoint/2010/main" val="259207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participants to ask</a:t>
            </a:r>
            <a:r>
              <a:rPr lang="en-US" baseline="0" dirty="0" smtClean="0"/>
              <a:t> questions. </a:t>
            </a:r>
            <a:endParaRPr lang="en-US" dirty="0"/>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19</a:t>
            </a:fld>
            <a:endParaRPr lang="en-US" dirty="0"/>
          </a:p>
        </p:txBody>
      </p:sp>
    </p:spTree>
    <p:extLst>
      <p:ext uri="{BB962C8B-B14F-4D97-AF65-F5344CB8AC3E}">
        <p14:creationId xmlns:p14="http://schemas.microsoft.com/office/powerpoint/2010/main" val="108128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business plans for infrastructure projects should include implementation and financial details. The necessary information depends on whether the community is encouraging local providers to expand services, using services from existing providers or constructing and/or operating a new network with partners. The details of the plan also depend on who will benefit from the project, for example — residences, local or tribal government sites, public safety, community anchor institutions, businesses and economic development districts and third parties purchasing wholesale services. This session will take you step by step though building a business plan.</a:t>
            </a:r>
            <a:endParaRPr lang="en-US" dirty="0"/>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2</a:t>
            </a:fld>
            <a:endParaRPr lang="en-US" dirty="0"/>
          </a:p>
        </p:txBody>
      </p:sp>
    </p:spTree>
    <p:extLst>
      <p:ext uri="{BB962C8B-B14F-4D97-AF65-F5344CB8AC3E}">
        <p14:creationId xmlns:p14="http://schemas.microsoft.com/office/powerpoint/2010/main" val="225835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Include any additional contact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resource on broadband partnerships: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http://www2.ntia.doc.gov/files/powerbroadband_070517.pdf</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20</a:t>
            </a:fld>
            <a:endParaRPr lang="en-US" dirty="0"/>
          </a:p>
        </p:txBody>
      </p:sp>
    </p:spTree>
    <p:extLst>
      <p:ext uri="{BB962C8B-B14F-4D97-AF65-F5344CB8AC3E}">
        <p14:creationId xmlns:p14="http://schemas.microsoft.com/office/powerpoint/2010/main" val="270718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Part 1 we discussed planning. </a:t>
            </a:r>
            <a:r>
              <a:rPr lang="en-US" sz="1200" b="0" i="0" u="none" strike="noStrike" kern="1200" baseline="0" dirty="0">
                <a:solidFill>
                  <a:schemeClr val="tx1"/>
                </a:solidFill>
                <a:latin typeface="+mn-lt"/>
                <a:ea typeface="+mn-ea"/>
                <a:cs typeface="+mn-cs"/>
              </a:rPr>
              <a:t>The outputs from the communities planning activities should inform their selection of a specific broadband implementation strategy and business plan. </a:t>
            </a:r>
            <a:r>
              <a:rPr lang="en-US" dirty="0"/>
              <a:t>In Part II of this series, we discussed how to build partnerships that help your community be successful</a:t>
            </a:r>
          </a:p>
          <a:p>
            <a:r>
              <a:rPr lang="en-US" dirty="0"/>
              <a:t>Consider what your community hopes to gain from a partner:</a:t>
            </a:r>
          </a:p>
          <a:p>
            <a:pPr lvl="1"/>
            <a:r>
              <a:rPr lang="en-US" dirty="0"/>
              <a:t>Would they fill a knowledge gap?</a:t>
            </a:r>
          </a:p>
          <a:p>
            <a:pPr lvl="1"/>
            <a:r>
              <a:rPr lang="en-US" dirty="0"/>
              <a:t>Could they help build project support by reaching new stakeholders?</a:t>
            </a:r>
          </a:p>
          <a:p>
            <a:pPr lvl="1"/>
            <a:r>
              <a:rPr lang="en-US" dirty="0"/>
              <a:t>Do they have access to additional funding sources?</a:t>
            </a:r>
          </a:p>
          <a:p>
            <a:pPr marL="231775" lvl="1" indent="0">
              <a:buNone/>
            </a:pPr>
            <a:endParaRPr lang="en-US" dirty="0"/>
          </a:p>
          <a:p>
            <a:r>
              <a:rPr lang="en-US" dirty="0"/>
              <a:t>Identify potential partners that would increase or expand: </a:t>
            </a:r>
          </a:p>
          <a:p>
            <a:pPr lvl="1"/>
            <a:r>
              <a:rPr lang="en-US" dirty="0"/>
              <a:t>Cost-Sharing</a:t>
            </a:r>
          </a:p>
          <a:p>
            <a:pPr lvl="1"/>
            <a:r>
              <a:rPr lang="en-US" dirty="0"/>
              <a:t>Revenue Potential</a:t>
            </a:r>
          </a:p>
          <a:p>
            <a:pPr lvl="1"/>
            <a:r>
              <a:rPr lang="en-US" dirty="0"/>
              <a:t>Expertise and Support</a:t>
            </a:r>
          </a:p>
          <a:p>
            <a:pPr lvl="1"/>
            <a:r>
              <a:rPr lang="en-US" dirty="0"/>
              <a:t>Institutional Collaboration</a:t>
            </a:r>
          </a:p>
          <a:p>
            <a:pPr eaLnBrk="1" hangingPunct="1">
              <a:spcBef>
                <a:spcPct val="0"/>
              </a:spcBef>
            </a:pPr>
            <a:r>
              <a:rPr lang="en-US" altLang="en-US" dirty="0"/>
              <a:t>Partners can be key to expanding the availability</a:t>
            </a:r>
            <a:r>
              <a:rPr lang="en-US" altLang="en-US" baseline="0" dirty="0"/>
              <a:t> and adoption of robust, high quality, affordable broadband services. </a:t>
            </a: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4063" indent="-288925">
              <a:defRPr>
                <a:solidFill>
                  <a:schemeClr val="tx1"/>
                </a:solidFill>
                <a:latin typeface="Calibri" panose="020F0502020204030204" pitchFamily="34" charset="0"/>
              </a:defRPr>
            </a:lvl2pPr>
            <a:lvl3pPr marL="1158875" indent="-231775">
              <a:defRPr>
                <a:solidFill>
                  <a:schemeClr val="tx1"/>
                </a:solidFill>
                <a:latin typeface="Calibri" panose="020F0502020204030204" pitchFamily="34" charset="0"/>
              </a:defRPr>
            </a:lvl3pPr>
            <a:lvl4pPr marL="1624013" indent="-231775">
              <a:defRPr>
                <a:solidFill>
                  <a:schemeClr val="tx1"/>
                </a:solidFill>
                <a:latin typeface="Calibri" panose="020F0502020204030204" pitchFamily="34" charset="0"/>
              </a:defRPr>
            </a:lvl4pPr>
            <a:lvl5pPr marL="2087563" indent="-231775">
              <a:defRPr>
                <a:solidFill>
                  <a:schemeClr val="tx1"/>
                </a:solidFill>
                <a:latin typeface="Calibri" panose="020F0502020204030204" pitchFamily="34" charset="0"/>
              </a:defRPr>
            </a:lvl5pPr>
            <a:lvl6pPr marL="2544763" indent="-231775" eaLnBrk="0" fontAlgn="base" hangingPunct="0">
              <a:spcBef>
                <a:spcPct val="0"/>
              </a:spcBef>
              <a:spcAft>
                <a:spcPct val="0"/>
              </a:spcAft>
              <a:defRPr>
                <a:solidFill>
                  <a:schemeClr val="tx1"/>
                </a:solidFill>
                <a:latin typeface="Calibri" panose="020F0502020204030204" pitchFamily="34" charset="0"/>
              </a:defRPr>
            </a:lvl6pPr>
            <a:lvl7pPr marL="3001963" indent="-231775" eaLnBrk="0" fontAlgn="base" hangingPunct="0">
              <a:spcBef>
                <a:spcPct val="0"/>
              </a:spcBef>
              <a:spcAft>
                <a:spcPct val="0"/>
              </a:spcAft>
              <a:defRPr>
                <a:solidFill>
                  <a:schemeClr val="tx1"/>
                </a:solidFill>
                <a:latin typeface="Calibri" panose="020F0502020204030204" pitchFamily="34" charset="0"/>
              </a:defRPr>
            </a:lvl7pPr>
            <a:lvl8pPr marL="3459163" indent="-231775" eaLnBrk="0" fontAlgn="base" hangingPunct="0">
              <a:spcBef>
                <a:spcPct val="0"/>
              </a:spcBef>
              <a:spcAft>
                <a:spcPct val="0"/>
              </a:spcAft>
              <a:defRPr>
                <a:solidFill>
                  <a:schemeClr val="tx1"/>
                </a:solidFill>
                <a:latin typeface="Calibri" panose="020F0502020204030204" pitchFamily="34" charset="0"/>
              </a:defRPr>
            </a:lvl8pPr>
            <a:lvl9pPr marL="3916363"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AD8975-5576-4667-9F55-D37D653778C6}" type="slidenum">
              <a:rPr lang="en-US" altLang="en-US" smtClean="0">
                <a:solidFill>
                  <a:srgbClr val="000000"/>
                </a:solidFill>
                <a:latin typeface="Arial" panose="020B0604020202020204" pitchFamily="34" charset="0"/>
              </a:rPr>
              <a:pPr fontAlgn="base">
                <a:spcBef>
                  <a:spcPct val="0"/>
                </a:spcBef>
                <a:spcAft>
                  <a:spcPct val="0"/>
                </a:spcAft>
              </a:pPr>
              <a:t>3</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71389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In Part III, we will discuss how to build a broadband infrastructure business plan. </a:t>
            </a:r>
            <a:r>
              <a:rPr lang="en-US" sz="1200" b="0" i="0" u="none" strike="noStrike" kern="1200" baseline="0" dirty="0">
                <a:solidFill>
                  <a:schemeClr val="tx1"/>
                </a:solidFill>
                <a:latin typeface="+mn-lt"/>
                <a:ea typeface="+mn-ea"/>
                <a:cs typeface="+mn-cs"/>
              </a:rPr>
              <a:t>Implementing broadband network infrastructure — alone or with partners — is a major financial investment requiring significant expertise, staff time and resources. Communities should draft preliminary business plans (and financial pro forma forecast models) to evaluate the financial and operational implications of each option under consideration.</a:t>
            </a:r>
            <a:endParaRPr lang="en-US" sz="1000" dirty="0"/>
          </a:p>
          <a:p>
            <a:r>
              <a:rPr lang="en-US" dirty="0"/>
              <a:t>Consider key aspects of network planning:</a:t>
            </a:r>
          </a:p>
          <a:p>
            <a:pPr lvl="1"/>
            <a:r>
              <a:rPr lang="en-US" dirty="0"/>
              <a:t>What is available in the marketplace?  Ask </a:t>
            </a:r>
            <a:r>
              <a:rPr lang="en-US" dirty="0" smtClean="0"/>
              <a:t>“what </a:t>
            </a:r>
            <a:r>
              <a:rPr lang="en-US" dirty="0"/>
              <a:t>is the marketplace in my community</a:t>
            </a:r>
            <a:r>
              <a:rPr lang="en-US" dirty="0" smtClean="0"/>
              <a:t>?” </a:t>
            </a:r>
            <a:r>
              <a:rPr lang="en-US" dirty="0"/>
              <a:t>Institutions, businesses, residential all of the above?</a:t>
            </a:r>
          </a:p>
          <a:p>
            <a:pPr lvl="1"/>
            <a:r>
              <a:rPr lang="en-US" dirty="0"/>
              <a:t>What do users and customers need? Don’t assume you know. Do the research.</a:t>
            </a:r>
          </a:p>
          <a:p>
            <a:pPr lvl="1"/>
            <a:r>
              <a:rPr lang="en-US" dirty="0"/>
              <a:t>How can a network meet those needs and what type of network?</a:t>
            </a:r>
          </a:p>
          <a:p>
            <a:pPr marL="231775" lvl="1" indent="0">
              <a:buNone/>
            </a:pPr>
            <a:endParaRPr lang="en-US" dirty="0"/>
          </a:p>
          <a:p>
            <a:r>
              <a:rPr lang="en-US" dirty="0"/>
              <a:t>Understand the critical components of a successful business plan:</a:t>
            </a:r>
          </a:p>
          <a:p>
            <a:pPr lvl="1"/>
            <a:r>
              <a:rPr lang="en-US" dirty="0"/>
              <a:t>Overview of the project and its objectives</a:t>
            </a:r>
          </a:p>
          <a:p>
            <a:pPr lvl="1"/>
            <a:r>
              <a:rPr lang="en-US" dirty="0"/>
              <a:t>Network build, operations, marketing and maintenance highlights</a:t>
            </a:r>
          </a:p>
          <a:p>
            <a:pPr lvl="1"/>
            <a:r>
              <a:rPr lang="en-US" dirty="0"/>
              <a:t>Detailed financial information, including the economic return,</a:t>
            </a:r>
            <a:r>
              <a:rPr lang="en-US" baseline="0" dirty="0"/>
              <a:t> including forecasts of expenses and income, revenue, potential cost savings and/or other factors.</a:t>
            </a:r>
            <a:endParaRPr lang="en-US" dirty="0"/>
          </a:p>
          <a:p>
            <a:pPr lvl="1"/>
            <a:r>
              <a:rPr lang="en-US" dirty="0"/>
              <a:t>Implementation strategy</a:t>
            </a:r>
          </a:p>
          <a:p>
            <a:pPr lvl="1"/>
            <a:r>
              <a:rPr lang="en-US" dirty="0"/>
              <a:t>Role of Partners</a:t>
            </a:r>
          </a:p>
          <a:p>
            <a:r>
              <a:rPr lang="en-US" altLang="en-US" sz="1000" baseline="0" dirty="0"/>
              <a:t> </a:t>
            </a:r>
            <a:endParaRPr lang="en-US" altLang="en-US" sz="1000"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1F3882-A3CA-47A4-9ECD-AFD2D5D441F3}" type="slidenum">
              <a:rPr lang="en-US" altLang="en-US" smtClean="0"/>
              <a:pPr fontAlgn="base">
                <a:spcBef>
                  <a:spcPct val="0"/>
                </a:spcBef>
                <a:spcAft>
                  <a:spcPct val="0"/>
                </a:spcAft>
              </a:pPr>
              <a:t>4</a:t>
            </a:fld>
            <a:endParaRPr lang="en-US" altLang="en-US" dirty="0"/>
          </a:p>
        </p:txBody>
      </p:sp>
    </p:spTree>
    <p:extLst>
      <p:ext uri="{BB962C8B-B14F-4D97-AF65-F5344CB8AC3E}">
        <p14:creationId xmlns:p14="http://schemas.microsoft.com/office/powerpoint/2010/main" val="37425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Each community can work through five key steps to develop a successful business plan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Step 1. </a:t>
            </a:r>
            <a:r>
              <a:rPr lang="en-US" dirty="0"/>
              <a:t>Make decisions about your network project based on community roadmap and partnership assessment- including organizational </a:t>
            </a:r>
            <a:r>
              <a:rPr lang="en-US" dirty="0" smtClean="0"/>
              <a:t>structure.</a:t>
            </a:r>
            <a:endParaRPr lang="en-US" sz="11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Step 2. </a:t>
            </a:r>
            <a:r>
              <a:rPr lang="en-US" dirty="0"/>
              <a:t>Perform research on resources, target market, providers, and gaps-including an asset </a:t>
            </a:r>
            <a:r>
              <a:rPr lang="en-US" dirty="0" smtClean="0"/>
              <a:t>inventory.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Step 3. </a:t>
            </a:r>
            <a:r>
              <a:rPr lang="en-US" dirty="0"/>
              <a:t>Determine demand for target users and program </a:t>
            </a:r>
            <a:r>
              <a:rPr lang="en-US" dirty="0" smtClean="0"/>
              <a:t>offering. Just </a:t>
            </a:r>
            <a:r>
              <a:rPr lang="en-US" dirty="0"/>
              <a:t>internet or triple </a:t>
            </a:r>
            <a:r>
              <a:rPr lang="en-US" dirty="0" smtClean="0"/>
              <a:t>play?</a:t>
            </a:r>
            <a:r>
              <a:rPr lang="en-US" baseline="0" dirty="0" smtClean="0"/>
              <a:t> A</a:t>
            </a:r>
            <a:r>
              <a:rPr lang="en-US" dirty="0" smtClean="0"/>
              <a:t>nd </a:t>
            </a:r>
            <a:r>
              <a:rPr lang="en-US" dirty="0"/>
              <a:t>to </a:t>
            </a:r>
            <a:r>
              <a:rPr lang="en-US" dirty="0" smtClean="0"/>
              <a:t>who?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Step 4. </a:t>
            </a:r>
            <a:r>
              <a:rPr lang="en-US" dirty="0"/>
              <a:t>Consider operational and marketing requirements and available </a:t>
            </a:r>
            <a:r>
              <a:rPr lang="en-US" dirty="0" smtClean="0"/>
              <a:t>resources. </a:t>
            </a:r>
            <a:r>
              <a:rPr lang="en-US" dirty="0"/>
              <a:t>E</a:t>
            </a:r>
            <a:r>
              <a:rPr lang="en-US" dirty="0" smtClean="0"/>
              <a:t>ach </a:t>
            </a:r>
            <a:r>
              <a:rPr lang="en-US" dirty="0"/>
              <a:t>type of network will have differing </a:t>
            </a:r>
            <a:r>
              <a:rPr lang="en-US" dirty="0" smtClean="0"/>
              <a:t>requirements.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Step 5. </a:t>
            </a:r>
            <a:r>
              <a:rPr lang="en-US" dirty="0"/>
              <a:t>Document funding financial projections. Remember your projections are only as realistic as your assumptions and the assumptions need to be based on research.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t>
            </a:r>
            <a:r>
              <a:rPr lang="en-US" sz="1200" b="0" i="0" u="none" strike="noStrike" kern="1200" baseline="0" dirty="0">
                <a:solidFill>
                  <a:schemeClr val="tx1"/>
                </a:solidFill>
                <a:latin typeface="+mn-lt"/>
                <a:ea typeface="+mn-ea"/>
                <a:cs typeface="+mn-cs"/>
              </a:rPr>
              <a:t>this point, the planning process will have identified the technologies for the project, primary partners, options for organizational structures and possible financing plans. Now it is important to document how to finance and implement the specific projects through a business plan.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Communities need </a:t>
            </a:r>
            <a:r>
              <a:rPr lang="en-US" sz="1200" b="0" i="0" u="none" strike="noStrike" kern="1200" baseline="0" dirty="0">
                <a:solidFill>
                  <a:schemeClr val="tx1"/>
                </a:solidFill>
                <a:latin typeface="+mn-lt"/>
                <a:ea typeface="+mn-ea"/>
                <a:cs typeface="+mn-cs"/>
              </a:rPr>
              <a:t>to determine: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Whether their plans can leverage existing projects or facilities.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they plan to implement and operate the projects.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How they plan to finance the project and how to make financing sustainable.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scale and scope of the project plans, which include operational and financial </a:t>
            </a:r>
            <a:r>
              <a:rPr lang="en-US" sz="1200" b="0" i="0" u="none" strike="noStrike" kern="1200" baseline="0" dirty="0" smtClean="0">
                <a:solidFill>
                  <a:schemeClr val="tx1"/>
                </a:solidFill>
                <a:latin typeface="+mn-lt"/>
                <a:ea typeface="+mn-ea"/>
                <a:cs typeface="+mn-cs"/>
              </a:rPr>
              <a:t>models. May </a:t>
            </a:r>
            <a:r>
              <a:rPr lang="en-US" sz="1200" b="0" i="0" u="none" strike="noStrike" kern="1200" baseline="0" dirty="0">
                <a:solidFill>
                  <a:schemeClr val="tx1"/>
                </a:solidFill>
                <a:latin typeface="+mn-lt"/>
                <a:ea typeface="+mn-ea"/>
                <a:cs typeface="+mn-cs"/>
              </a:rPr>
              <a:t>differ significantly depending on the types of projects and communities involved. Since circumstances change, the information in the business plan will need to be continually </a:t>
            </a:r>
            <a:r>
              <a:rPr lang="en-US" sz="1200" b="0" i="0" u="none" strike="noStrike" kern="1200" baseline="0" dirty="0" smtClean="0">
                <a:solidFill>
                  <a:schemeClr val="tx1"/>
                </a:solidFill>
                <a:latin typeface="+mn-lt"/>
                <a:ea typeface="+mn-ea"/>
                <a:cs typeface="+mn-cs"/>
              </a:rPr>
              <a:t>updated. </a:t>
            </a:r>
            <a:endParaRPr lang="en-US" dirty="0"/>
          </a:p>
          <a:p>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6DE3E2-D0C0-41EC-B790-5BAEA2A4A8C2}" type="slidenum">
              <a:rPr lang="en-US" altLang="en-US" smtClean="0">
                <a:latin typeface="Arial" panose="020B0604020202020204" pitchFamily="34" charset="0"/>
              </a:rPr>
              <a:pPr fontAlgn="base">
                <a:spcBef>
                  <a:spcPct val="0"/>
                </a:spcBef>
                <a:spcAft>
                  <a:spcPct val="0"/>
                </a:spcAft>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57119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cs typeface="Arial Narrow"/>
              </a:rPr>
              <a:t>Communities should speak with other stakeholders-including private</a:t>
            </a:r>
            <a:r>
              <a:rPr lang="en-US" sz="1200" baseline="0" dirty="0">
                <a:solidFill>
                  <a:schemeClr val="tx1"/>
                </a:solidFill>
                <a:cs typeface="Arial Narrow"/>
              </a:rPr>
              <a:t> broadband service providers- to discover common interests and to lay the </a:t>
            </a:r>
            <a:r>
              <a:rPr lang="en-US" sz="1200" baseline="0" dirty="0" smtClean="0">
                <a:solidFill>
                  <a:schemeClr val="tx1"/>
                </a:solidFill>
                <a:cs typeface="Arial Narrow"/>
              </a:rPr>
              <a:t>ground work </a:t>
            </a:r>
            <a:r>
              <a:rPr lang="en-US" sz="1200" baseline="0" dirty="0">
                <a:solidFill>
                  <a:schemeClr val="tx1"/>
                </a:solidFill>
                <a:cs typeface="Arial Narrow"/>
              </a:rPr>
              <a:t>for potential partnerships and to assess what network type is needed. </a:t>
            </a:r>
            <a:endParaRPr lang="en-US" sz="1200" dirty="0">
              <a:solidFill>
                <a:schemeClr val="tx1"/>
              </a:solidFill>
              <a:cs typeface="Arial Narrow"/>
            </a:endParaRPr>
          </a:p>
          <a:p>
            <a:pPr eaLnBrk="1" hangingPunct="1">
              <a:spcBef>
                <a:spcPct val="0"/>
              </a:spcBef>
            </a:pPr>
            <a:endParaRPr lang="en-US" altLang="en-US" dirty="0"/>
          </a:p>
          <a:p>
            <a:pPr eaLnBrk="1" hangingPunct="1">
              <a:spcBef>
                <a:spcPct val="0"/>
              </a:spcBef>
            </a:pPr>
            <a:r>
              <a:rPr lang="en-US" dirty="0" smtClean="0"/>
              <a:t>The</a:t>
            </a:r>
            <a:r>
              <a:rPr lang="en-US" baseline="0" dirty="0" smtClean="0"/>
              <a:t> f</a:t>
            </a:r>
            <a:r>
              <a:rPr lang="en-US" dirty="0" smtClean="0"/>
              <a:t>ollowing</a:t>
            </a:r>
            <a:r>
              <a:rPr lang="en-US" baseline="0" dirty="0" smtClean="0"/>
              <a:t> </a:t>
            </a:r>
            <a:r>
              <a:rPr lang="en-US" baseline="0" dirty="0"/>
              <a:t>are the types of networks that can</a:t>
            </a:r>
            <a:r>
              <a:rPr lang="en-US" dirty="0"/>
              <a:t> guide the project’s planning and </a:t>
            </a:r>
            <a:r>
              <a:rPr lang="en-US" dirty="0" smtClean="0"/>
              <a:t>implementation:</a:t>
            </a:r>
            <a:endParaRPr lang="en-US" dirty="0"/>
          </a:p>
          <a:p>
            <a:pPr eaLnBrk="1" hangingPunct="1">
              <a:spcBef>
                <a:spcPct val="0"/>
              </a:spcBef>
            </a:pPr>
            <a:endParaRPr lang="en-US" altLang="en-US"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a:t>Institutional network - </a:t>
            </a:r>
            <a:r>
              <a:rPr lang="en-US" sz="1200" dirty="0">
                <a:solidFill>
                  <a:schemeClr val="tx1"/>
                </a:solidFill>
                <a:cs typeface="Arial Narrow"/>
              </a:rPr>
              <a:t>Network that connects community organizations (e.g., schools, libraries, local and tribal governments, hospitals. These are often owned and operated by a local government.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altLang="en-US" dirty="0" smtClean="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smtClean="0"/>
              <a:t>Middle</a:t>
            </a:r>
            <a:r>
              <a:rPr lang="en-US" altLang="en-US" baseline="0" dirty="0" smtClean="0"/>
              <a:t>-mile </a:t>
            </a:r>
            <a:r>
              <a:rPr lang="en-US" altLang="en-US" baseline="0" dirty="0"/>
              <a:t>- </a:t>
            </a:r>
            <a:r>
              <a:rPr lang="en-US" sz="1200" dirty="0">
                <a:solidFill>
                  <a:schemeClr val="tx1"/>
                </a:solidFill>
                <a:cs typeface="Arial Narrow"/>
              </a:rPr>
              <a:t>Network that provides broadband service from an Internet Point-of-Presence to one or more networks. </a:t>
            </a:r>
            <a:r>
              <a:rPr lang="en-US" sz="1200" b="0" i="0" u="none" strike="noStrike" kern="1200" baseline="0" dirty="0">
                <a:solidFill>
                  <a:schemeClr val="tx1"/>
                </a:solidFill>
                <a:latin typeface="+mn-lt"/>
                <a:ea typeface="+mn-ea"/>
                <a:cs typeface="+mn-cs"/>
              </a:rPr>
              <a:t>The connection between a local network, also called a “last mile” connection, and the backbone Internet network.</a:t>
            </a:r>
            <a:endParaRPr lang="en-US" altLang="en-US" baseline="0" dirty="0"/>
          </a:p>
          <a:p>
            <a:pPr marL="171450" indent="-171450" eaLnBrk="1" hangingPunct="1">
              <a:spcBef>
                <a:spcPct val="0"/>
              </a:spcBef>
              <a:buFont typeface="Arial" panose="020B0604020202020204" pitchFamily="34" charset="0"/>
              <a:buChar char="•"/>
            </a:pPr>
            <a:endParaRPr lang="en-US" altLang="en-US" baseline="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a:t>Last-mile - </a:t>
            </a:r>
            <a:r>
              <a:rPr lang="en-US" sz="1200" dirty="0">
                <a:solidFill>
                  <a:schemeClr val="tx1"/>
                </a:solidFill>
                <a:cs typeface="Arial Narrow"/>
              </a:rPr>
              <a:t>Network that provides service to an end user (e.g., home, business of CAI)</a:t>
            </a:r>
            <a:endParaRPr lang="en-US" altLang="en-US" baseline="0" dirty="0"/>
          </a:p>
          <a:p>
            <a:pPr marL="171450" indent="-171450" eaLnBrk="1" hangingPunct="1">
              <a:spcBef>
                <a:spcPct val="0"/>
              </a:spcBef>
              <a:buFont typeface="Arial" panose="020B0604020202020204" pitchFamily="34" charset="0"/>
              <a:buChar char="•"/>
            </a:pPr>
            <a:endParaRPr lang="en-US" altLang="en-US" baseline="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a:t>Interconnection - </a:t>
            </a:r>
            <a:r>
              <a:rPr lang="en-US" sz="1200" b="0" i="0" u="none" strike="noStrike" kern="1200" baseline="0" dirty="0">
                <a:solidFill>
                  <a:schemeClr val="tx1"/>
                </a:solidFill>
                <a:latin typeface="+mn-lt"/>
                <a:ea typeface="+mn-ea"/>
                <a:cs typeface="+mn-cs"/>
              </a:rPr>
              <a:t>The linking of numerous telecommunications networks to exchange user traffic. </a:t>
            </a:r>
            <a:r>
              <a:rPr lang="en-US" sz="1200" dirty="0">
                <a:solidFill>
                  <a:schemeClr val="tx1"/>
                </a:solidFill>
                <a:cs typeface="Arial Narrow"/>
              </a:rPr>
              <a:t>A connection of two networks at a designated point providing access to a variety of customers or end-users</a:t>
            </a:r>
            <a:endParaRPr lang="en-US" altLang="en-US" baseline="0" dirty="0"/>
          </a:p>
          <a:p>
            <a:pPr marL="171450" indent="-171450" eaLnBrk="1" hangingPunct="1">
              <a:spcBef>
                <a:spcPct val="0"/>
              </a:spcBef>
              <a:buFont typeface="Arial" panose="020B0604020202020204" pitchFamily="34" charset="0"/>
              <a:buChar char="•"/>
            </a:pPr>
            <a:endParaRPr lang="en-US" altLang="en-US" baseline="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a:t>Open access - </a:t>
            </a:r>
            <a:r>
              <a:rPr lang="en-US" sz="1200" b="0" i="0" u="none" strike="noStrike" kern="1200" baseline="0" dirty="0">
                <a:solidFill>
                  <a:schemeClr val="tx1"/>
                </a:solidFill>
                <a:latin typeface="+mn-lt"/>
                <a:ea typeface="+mn-ea"/>
                <a:cs typeface="+mn-cs"/>
              </a:rPr>
              <a:t>Networks that offer wholesale access to network infrastructure or services provided on fair and reasonable terms with some degree of transparency and nondiscrimination. </a:t>
            </a:r>
            <a:r>
              <a:rPr lang="en-US" sz="1200" dirty="0">
                <a:solidFill>
                  <a:schemeClr val="tx1"/>
                </a:solidFill>
                <a:cs typeface="Arial Narrow"/>
              </a:rPr>
              <a:t>A network providing infrastructure that provides non- discriminatory, wholesale service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solidFill>
                <a:schemeClr val="tx1"/>
              </a:solidFill>
              <a:cs typeface="Arial Narrow"/>
            </a:endParaRPr>
          </a:p>
          <a:p>
            <a:pPr marL="0" indent="0">
              <a:spcBef>
                <a:spcPts val="0"/>
              </a:spcBef>
              <a:buFont typeface="Arial" panose="020B0604020202020204" pitchFamily="34" charset="0"/>
              <a:buNone/>
            </a:pPr>
            <a:endParaRPr lang="en-US" sz="1200"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baseline="0" dirty="0"/>
              <a:t>Service offerings and whether they are offered to institutions only and business only or residences will largely determine the type of network. </a:t>
            </a:r>
            <a:r>
              <a:rPr lang="en-US" sz="1200" b="0" i="0" u="none" strike="noStrike" kern="1200" baseline="0" dirty="0">
                <a:solidFill>
                  <a:schemeClr val="tx1"/>
                </a:solidFill>
                <a:latin typeface="+mn-lt"/>
                <a:ea typeface="+mn-ea"/>
                <a:cs typeface="+mn-cs"/>
              </a:rPr>
              <a:t>Communities choose an implementation strategy based on their strengths, weaknesses and capabilities, and those of their potential partners, along with the market demand and needs of their end users.  Communities  should evaluate the degree to which they want to take on a significant role in a complex broadband infrastructure project and</a:t>
            </a:r>
            <a:r>
              <a:rPr lang="en-US" sz="1200" dirty="0">
                <a:solidFill>
                  <a:schemeClr val="tx1"/>
                </a:solidFill>
                <a:cs typeface="Arial Narrow"/>
              </a:rPr>
              <a:t> how each of the network types described </a:t>
            </a:r>
            <a:r>
              <a:rPr lang="en-US" sz="1200" dirty="0" smtClean="0">
                <a:solidFill>
                  <a:schemeClr val="tx1"/>
                </a:solidFill>
                <a:cs typeface="Arial Narrow"/>
              </a:rPr>
              <a:t>above can </a:t>
            </a:r>
            <a:r>
              <a:rPr lang="en-US" sz="1200" dirty="0">
                <a:solidFill>
                  <a:schemeClr val="tx1"/>
                </a:solidFill>
                <a:cs typeface="Arial Narrow"/>
              </a:rPr>
              <a:t>best</a:t>
            </a:r>
            <a:r>
              <a:rPr lang="en-US" sz="1200" baseline="0" dirty="0">
                <a:solidFill>
                  <a:schemeClr val="tx1"/>
                </a:solidFill>
                <a:cs typeface="Arial Narrow"/>
              </a:rPr>
              <a:t> help it realize its goals</a:t>
            </a:r>
            <a:r>
              <a:rPr lang="en-US" sz="1200" b="0" i="0" u="none" strike="noStrike" kern="1200" baseline="0" dirty="0">
                <a:solidFill>
                  <a:schemeClr val="tx1"/>
                </a:solidFill>
                <a:latin typeface="+mn-lt"/>
                <a:ea typeface="+mn-ea"/>
                <a:cs typeface="+mn-cs"/>
              </a:rPr>
              <a:t>. </a:t>
            </a:r>
            <a:endParaRPr lang="en-US" sz="1200" dirty="0">
              <a:solidFill>
                <a:schemeClr val="tx1"/>
              </a:solidFill>
              <a:cs typeface="Arial Narrow"/>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8025A2-C25A-407C-B84C-929A8B300A38}" type="slidenum">
              <a:rPr lang="en-US" altLang="en-US" smtClean="0"/>
              <a:pPr fontAlgn="base">
                <a:spcBef>
                  <a:spcPct val="0"/>
                </a:spcBef>
                <a:spcAft>
                  <a:spcPct val="0"/>
                </a:spcAft>
              </a:pPr>
              <a:t>6</a:t>
            </a:fld>
            <a:endParaRPr lang="en-US" altLang="en-US" dirty="0"/>
          </a:p>
        </p:txBody>
      </p:sp>
    </p:spTree>
    <p:extLst>
      <p:ext uri="{BB962C8B-B14F-4D97-AF65-F5344CB8AC3E}">
        <p14:creationId xmlns:p14="http://schemas.microsoft.com/office/powerpoint/2010/main" val="10515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US" dirty="0"/>
              <a:t>Communities can identify potential uses, users or customers to shape project </a:t>
            </a:r>
            <a:r>
              <a:rPr lang="en-US" dirty="0" smtClean="0"/>
              <a:t>implementation</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latin typeface="Arial Narrow" panose="020B0606020202030204" pitchFamily="34" charset="0"/>
              </a:rPr>
              <a:t>Based on potential uses, users or customers,</a:t>
            </a:r>
            <a:r>
              <a:rPr lang="en-US" sz="1200" baseline="0" dirty="0" smtClean="0">
                <a:solidFill>
                  <a:schemeClr val="tx1"/>
                </a:solidFill>
                <a:latin typeface="Arial Narrow" panose="020B0606020202030204" pitchFamily="34" charset="0"/>
              </a:rPr>
              <a:t> the business plan identifies the services that may be offered by either the wholesale and/or retail broadband network. The work associated in developing the service plan varies depending on the scale and the market for the broadband initiative. Getting out into the market and speaking directly to potential customers or users should reveal if there are any unforeseen challenges that must be overcome to attract target customer, as well as the mix of services that should be offered and at what price or cost savings points. </a:t>
            </a:r>
            <a:r>
              <a:rPr lang="en-US" dirty="0" smtClean="0"/>
              <a:t>Although the exact service to be offered can be refined further in the implementation process, the business plan should reflect the grouping of</a:t>
            </a:r>
            <a:r>
              <a:rPr lang="en-US" baseline="0" dirty="0" smtClean="0"/>
              <a:t> services that are targeted to different types of customers and a broad sketch of the price structure.</a:t>
            </a:r>
            <a:endParaRPr lang="en-US" dirty="0"/>
          </a:p>
          <a:p>
            <a:endParaRPr lang="en-US" dirty="0"/>
          </a:p>
          <a:p>
            <a:r>
              <a:rPr lang="en-US" dirty="0"/>
              <a:t>Residential </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Residents of a defined community or location. These will include home </a:t>
            </a:r>
            <a:r>
              <a:rPr lang="en-US" sz="1200" dirty="0" smtClean="0">
                <a:solidFill>
                  <a:schemeClr val="tx1"/>
                </a:solidFill>
                <a:latin typeface="Arial Narrow" panose="020B0606020202030204" pitchFamily="34" charset="0"/>
              </a:rPr>
              <a:t>businesses </a:t>
            </a:r>
            <a:r>
              <a:rPr lang="en-US" sz="1200" dirty="0">
                <a:solidFill>
                  <a:schemeClr val="tx1"/>
                </a:solidFill>
                <a:latin typeface="Arial Narrow" panose="020B0606020202030204" pitchFamily="34" charset="0"/>
              </a:rPr>
              <a:t>which may require a higher level of </a:t>
            </a:r>
            <a:r>
              <a:rPr lang="en-US" sz="1200" dirty="0" smtClean="0">
                <a:solidFill>
                  <a:schemeClr val="tx1"/>
                </a:solidFill>
                <a:latin typeface="Arial Narrow" panose="020B0606020202030204" pitchFamily="34" charset="0"/>
              </a:rPr>
              <a:t>service.</a:t>
            </a:r>
            <a:endParaRPr lang="en-US" sz="1200" dirty="0">
              <a:solidFill>
                <a:schemeClr val="tx1"/>
              </a:solidFill>
              <a:latin typeface="Arial Narrow" panose="020B0606020202030204" pitchFamily="34" charset="0"/>
            </a:endParaRP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Multi-family residences, MDUs</a:t>
            </a:r>
          </a:p>
          <a:p>
            <a:pPr lvl="0"/>
            <a:endParaRPr lang="en-US" dirty="0" smtClean="0"/>
          </a:p>
          <a:p>
            <a:pPr lvl="0"/>
            <a:r>
              <a:rPr lang="en-US" dirty="0" smtClean="0"/>
              <a:t>Institutions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Schools-public </a:t>
            </a:r>
            <a:r>
              <a:rPr lang="en-US" sz="1200" kern="1200" dirty="0">
                <a:solidFill>
                  <a:schemeClr val="tx1"/>
                </a:solidFill>
                <a:effectLst/>
                <a:latin typeface="+mn-lt"/>
                <a:ea typeface="+mn-ea"/>
                <a:cs typeface="+mn-cs"/>
              </a:rPr>
              <a:t>K-12,community colleges, technical schools, </a:t>
            </a:r>
            <a:r>
              <a:rPr lang="en-US" sz="1200" kern="1200" dirty="0" smtClean="0">
                <a:solidFill>
                  <a:schemeClr val="tx1"/>
                </a:solidFill>
                <a:effectLst/>
                <a:latin typeface="+mn-lt"/>
                <a:ea typeface="+mn-ea"/>
                <a:cs typeface="+mn-cs"/>
              </a:rPr>
              <a:t>higher education, libraries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Hospitals and healthcare sites</a:t>
            </a:r>
            <a:endParaRPr lang="en-US" dirty="0"/>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Local and tribal governments including remote facilities, </a:t>
            </a:r>
            <a:endParaRPr lang="en-US" sz="1200" dirty="0" smtClean="0">
              <a:solidFill>
                <a:schemeClr val="tx1"/>
              </a:solidFill>
              <a:latin typeface="Arial Narrow" panose="020B0606020202030204" pitchFamily="34" charset="0"/>
            </a:endParaRPr>
          </a:p>
          <a:p>
            <a:pPr marL="174625" indent="-174625">
              <a:buClr>
                <a:srgbClr val="BB0F20"/>
              </a:buClr>
              <a:buSzPct val="120000"/>
              <a:buFont typeface="Arial" panose="020B0604020202020204" pitchFamily="34" charset="0"/>
              <a:buChar char="•"/>
            </a:pPr>
            <a:r>
              <a:rPr lang="en-US" sz="1200" dirty="0" smtClean="0">
                <a:solidFill>
                  <a:schemeClr val="tx1"/>
                </a:solidFill>
                <a:latin typeface="Arial Narrow" panose="020B0606020202030204" pitchFamily="34" charset="0"/>
              </a:rPr>
              <a:t>Community </a:t>
            </a:r>
            <a:r>
              <a:rPr lang="en-US" sz="1200" dirty="0">
                <a:solidFill>
                  <a:schemeClr val="tx1"/>
                </a:solidFill>
                <a:latin typeface="Arial Narrow" panose="020B0606020202030204" pitchFamily="34" charset="0"/>
              </a:rPr>
              <a:t>and senior centers</a:t>
            </a:r>
            <a:endParaRPr lang="en-US" dirty="0"/>
          </a:p>
          <a:p>
            <a:endParaRPr lang="en-US" dirty="0"/>
          </a:p>
          <a:p>
            <a:r>
              <a:rPr lang="en-US" dirty="0"/>
              <a:t>Smart cities</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Smart grids (e.g. transportation, street lighting)</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Big data </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Environment</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Health</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Water</a:t>
            </a:r>
          </a:p>
          <a:p>
            <a:pPr marL="174625" indent="-174625">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Public-Wi-Fi</a:t>
            </a:r>
          </a:p>
          <a:p>
            <a:endParaRPr lang="en-US" dirty="0" smtClean="0"/>
          </a:p>
          <a:p>
            <a:r>
              <a:rPr lang="en-US" dirty="0" smtClean="0"/>
              <a:t>Businesses-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Business </a:t>
            </a:r>
            <a:r>
              <a:rPr lang="en-US" sz="1200" kern="1200" dirty="0">
                <a:solidFill>
                  <a:schemeClr val="tx1"/>
                </a:solidFill>
                <a:effectLst/>
                <a:latin typeface="+mn-lt"/>
                <a:ea typeface="+mn-ea"/>
                <a:cs typeface="+mn-cs"/>
              </a:rPr>
              <a:t>license data by industry code (manufacturing, technology, media, medical, banking, entertainment, production, incubators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Land use plan and circulation element(systematic upgrade and ongoing maintenance of a transportation </a:t>
            </a:r>
            <a:r>
              <a:rPr lang="en-US" sz="1200" kern="1200" dirty="0" smtClean="0">
                <a:solidFill>
                  <a:schemeClr val="tx1"/>
                </a:solidFill>
                <a:effectLst/>
                <a:latin typeface="+mn-lt"/>
                <a:ea typeface="+mn-ea"/>
                <a:cs typeface="+mn-cs"/>
              </a:rPr>
              <a:t>system)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Redevelopment </a:t>
            </a:r>
            <a:r>
              <a:rPr lang="en-US" sz="1200" kern="1200" dirty="0">
                <a:solidFill>
                  <a:schemeClr val="tx1"/>
                </a:solidFill>
                <a:effectLst/>
                <a:latin typeface="+mn-lt"/>
                <a:ea typeface="+mn-ea"/>
                <a:cs typeface="+mn-cs"/>
              </a:rPr>
              <a:t>data</a:t>
            </a:r>
            <a:endParaRPr lang="en-US" dirty="0"/>
          </a:p>
          <a:p>
            <a:pPr marL="171450" indent="-171450">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Small businesses</a:t>
            </a:r>
          </a:p>
          <a:p>
            <a:pPr marL="171450" indent="-171450">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Large business</a:t>
            </a:r>
          </a:p>
          <a:p>
            <a:pPr marL="171450" indent="-171450">
              <a:buClr>
                <a:srgbClr val="BB0F20"/>
              </a:buClr>
              <a:buSzPct val="120000"/>
              <a:buFont typeface="Arial" panose="020B0604020202020204" pitchFamily="34" charset="0"/>
              <a:buChar char="•"/>
            </a:pPr>
            <a:r>
              <a:rPr lang="en-US" sz="1200" dirty="0">
                <a:solidFill>
                  <a:schemeClr val="tx1"/>
                </a:solidFill>
                <a:latin typeface="Arial Narrow" panose="020B0606020202030204" pitchFamily="34" charset="0"/>
              </a:rPr>
              <a:t>Business park</a:t>
            </a:r>
          </a:p>
          <a:p>
            <a:pPr marL="174625" indent="-174625">
              <a:buClr>
                <a:srgbClr val="BB0F20"/>
              </a:buClr>
              <a:buSzPct val="120000"/>
              <a:buFont typeface="Arial" panose="020B0604020202020204" pitchFamily="34" charset="0"/>
              <a:buChar char="•"/>
            </a:pPr>
            <a:endParaRPr lang="en-US" sz="1200" dirty="0">
              <a:solidFill>
                <a:schemeClr val="tx1"/>
              </a:solidFill>
              <a:latin typeface="Arial Narrow" panose="020B0606020202030204" pitchFamily="34" charset="0"/>
            </a:endParaRPr>
          </a:p>
          <a:p>
            <a:r>
              <a:rPr lang="en-US" sz="1200" dirty="0">
                <a:solidFill>
                  <a:schemeClr val="tx1"/>
                </a:solidFill>
                <a:latin typeface="Arial Narrow" panose="020B0606020202030204" pitchFamily="34" charset="0"/>
              </a:rPr>
              <a:t>Utilities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Communities should always plan for the future by adding fiber and conduit that exceeds the plan’s initial estimates. The expense of adding fiber and conduit during the initial construction phase will be far less than adding it later. Adding structural supports on towers during construction will open up future revenue opportunities from other network operators that are willing to lease tower space for their equipment. Broadband networks and innovative ideas to use them are always growing. The network design should accommodate locations where future development may occur, such as proposed sites for industrial parks, government offices, healthcare facilities and other community buildings.</a:t>
            </a:r>
          </a:p>
          <a:p>
            <a:r>
              <a:rPr lang="en-US" dirty="0"/>
              <a:t>Ways</a:t>
            </a:r>
            <a:r>
              <a:rPr lang="en-US" baseline="0" dirty="0"/>
              <a:t> to identify potential users, uses or customers include</a:t>
            </a:r>
          </a:p>
          <a:p>
            <a:pPr marL="171450" indent="-171450">
              <a:buFont typeface="Arial" panose="020B0604020202020204" pitchFamily="34" charset="0"/>
              <a:buChar char="•"/>
            </a:pPr>
            <a:r>
              <a:rPr lang="en-US" baseline="0" dirty="0"/>
              <a:t>Speaking engagements</a:t>
            </a:r>
          </a:p>
          <a:p>
            <a:pPr marL="171450" indent="-171450">
              <a:buFont typeface="Arial" panose="020B0604020202020204" pitchFamily="34" charset="0"/>
              <a:buChar char="•"/>
            </a:pPr>
            <a:r>
              <a:rPr lang="en-US" baseline="0" dirty="0"/>
              <a:t>Working with government and community boards of directors</a:t>
            </a:r>
          </a:p>
          <a:p>
            <a:pPr marL="171450" indent="-171450">
              <a:buFont typeface="Arial" panose="020B0604020202020204" pitchFamily="34" charset="0"/>
              <a:buChar char="•"/>
            </a:pPr>
            <a:r>
              <a:rPr lang="en-US" baseline="0" dirty="0"/>
              <a:t>Surveys</a:t>
            </a:r>
          </a:p>
          <a:p>
            <a:pPr marL="171450" indent="-171450">
              <a:buFont typeface="Arial" panose="020B0604020202020204" pitchFamily="34" charset="0"/>
              <a:buChar char="•"/>
            </a:pPr>
            <a:r>
              <a:rPr lang="en-US" baseline="0" dirty="0"/>
              <a:t>One-on one meetings</a:t>
            </a:r>
          </a:p>
          <a:p>
            <a:pPr marL="171450" indent="-171450">
              <a:buFont typeface="Arial" panose="020B0604020202020204" pitchFamily="34" charset="0"/>
              <a:buChar char="•"/>
            </a:pPr>
            <a:r>
              <a:rPr lang="en-US" baseline="0" dirty="0"/>
              <a:t>Participation in forums and public meetings</a:t>
            </a:r>
          </a:p>
          <a:p>
            <a:pPr marL="171450" indent="-171450">
              <a:buFont typeface="Arial" panose="020B0604020202020204" pitchFamily="34" charset="0"/>
              <a:buChar char="•"/>
            </a:pPr>
            <a:r>
              <a:rPr lang="en-US" baseline="0" dirty="0"/>
              <a:t>Workshops</a:t>
            </a:r>
          </a:p>
          <a:p>
            <a:pPr marL="0" indent="0">
              <a:buFont typeface="Arial" panose="020B0604020202020204" pitchFamily="34" charset="0"/>
              <a:buNone/>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156141-CEA2-4404-BFFB-1B2C77659E7A}" type="slidenum">
              <a:rPr lang="en-US" altLang="en-US" smtClean="0"/>
              <a:pPr fontAlgn="base">
                <a:spcBef>
                  <a:spcPct val="0"/>
                </a:spcBef>
                <a:spcAft>
                  <a:spcPct val="0"/>
                </a:spcAft>
              </a:pPr>
              <a:t>7</a:t>
            </a:fld>
            <a:endParaRPr lang="en-US" altLang="en-US" dirty="0"/>
          </a:p>
        </p:txBody>
      </p:sp>
    </p:spTree>
    <p:extLst>
      <p:ext uri="{BB962C8B-B14F-4D97-AF65-F5344CB8AC3E}">
        <p14:creationId xmlns:p14="http://schemas.microsoft.com/office/powerpoint/2010/main" val="82596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chemeClr val="tx2"/>
                </a:solidFill>
              </a:rPr>
              <a:t>Once</a:t>
            </a:r>
            <a:r>
              <a:rPr lang="en-US" baseline="0" dirty="0">
                <a:solidFill>
                  <a:schemeClr val="tx2"/>
                </a:solidFill>
              </a:rPr>
              <a:t> a community determines the broadband infrastructure and capacity it needs</a:t>
            </a:r>
            <a:r>
              <a:rPr lang="en-US" baseline="0" dirty="0" smtClean="0">
                <a:solidFill>
                  <a:schemeClr val="tx2"/>
                </a:solidFill>
              </a:rPr>
              <a:t>, </a:t>
            </a:r>
            <a:r>
              <a:rPr lang="en-US" baseline="0" dirty="0">
                <a:solidFill>
                  <a:schemeClr val="tx2"/>
                </a:solidFill>
              </a:rPr>
              <a:t>the resources that it or its partners can devote to the project, and the financial ramifications of various options, it is time to move forward with the primary implementation strategy.  </a:t>
            </a:r>
            <a:r>
              <a:rPr lang="en-US" dirty="0">
                <a:solidFill>
                  <a:schemeClr val="tx2"/>
                </a:solidFill>
              </a:rPr>
              <a:t>A community can choose an implementation strategy based on strengths, weaknesses, and capabilities and</a:t>
            </a:r>
            <a:r>
              <a:rPr lang="en-US" baseline="0" dirty="0">
                <a:solidFill>
                  <a:schemeClr val="tx2"/>
                </a:solidFill>
              </a:rPr>
              <a:t> those of their potential partners, along with the market demand and needs of their end users. Communities should evaluate the degree to which they want to take on a significant role in a complex broadband infrastructure project. </a:t>
            </a:r>
            <a:endParaRPr lang="en-US" dirty="0">
              <a:solidFill>
                <a:schemeClr val="tx2"/>
              </a:solidFill>
            </a:endParaRPr>
          </a:p>
          <a:p>
            <a:pPr eaLnBrk="1" hangingPunct="1">
              <a:spcBef>
                <a:spcPct val="0"/>
              </a:spcBef>
            </a:pPr>
            <a:endParaRPr lang="en-US" altLang="en-US" dirty="0" smtClean="0">
              <a:solidFill>
                <a:schemeClr val="tx2"/>
              </a:solidFill>
            </a:endParaRPr>
          </a:p>
          <a:p>
            <a:r>
              <a:rPr lang="en-US" altLang="en-US" dirty="0" smtClean="0">
                <a:solidFill>
                  <a:schemeClr val="tx2"/>
                </a:solidFill>
              </a:rPr>
              <a:t>Option </a:t>
            </a:r>
            <a:r>
              <a:rPr lang="en-US" altLang="en-US" dirty="0">
                <a:solidFill>
                  <a:schemeClr val="tx2"/>
                </a:solidFill>
              </a:rPr>
              <a:t>1: </a:t>
            </a:r>
            <a:r>
              <a:rPr lang="en-US" sz="1200" b="1" dirty="0">
                <a:solidFill>
                  <a:schemeClr val="bg1"/>
                </a:solidFill>
              </a:rPr>
              <a:t>Encourage provider to extend/build network and/or provide service: </a:t>
            </a:r>
            <a:r>
              <a:rPr lang="en-US" sz="1200" b="0" dirty="0" smtClean="0">
                <a:solidFill>
                  <a:schemeClr val="bg1"/>
                </a:solidFill>
              </a:rPr>
              <a:t>Find</a:t>
            </a:r>
            <a:r>
              <a:rPr lang="en-US" sz="1200" b="0" baseline="0" dirty="0" smtClean="0">
                <a:solidFill>
                  <a:schemeClr val="bg1"/>
                </a:solidFill>
              </a:rPr>
              <a:t> out w</a:t>
            </a:r>
            <a:r>
              <a:rPr lang="en-US" sz="1200" kern="1200" dirty="0" smtClean="0">
                <a:solidFill>
                  <a:schemeClr val="tx1"/>
                </a:solidFill>
                <a:effectLst/>
                <a:latin typeface="+mn-lt"/>
                <a:ea typeface="+mn-ea"/>
                <a:cs typeface="+mn-cs"/>
              </a:rPr>
              <a:t>ho provides high-speed Internet service to local residents and businesses. It may be more than the cable company. Are discounted and/or low cost subscriptions offered to low-income residents?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Digital literacy and public computing: Who offers digital skills classes? Where are public computer centers located? Is training targeted to particular segments of the community (e.g. seniors, immigrants)?  </a:t>
            </a:r>
          </a:p>
          <a:p>
            <a:r>
              <a:rPr lang="en-US" sz="1200" kern="1200" dirty="0" smtClean="0">
                <a:solidFill>
                  <a:schemeClr val="tx1"/>
                </a:solidFill>
                <a:effectLst/>
                <a:latin typeface="+mn-lt"/>
                <a:ea typeface="+mn-ea"/>
                <a:cs typeface="+mn-cs"/>
              </a:rPr>
              <a:t>Internet adoption and use: Is public Wi-Fi available? Where? Do any organizations offer discounted or refurbished computers to residents in need?</a:t>
            </a:r>
          </a:p>
          <a:p>
            <a:pPr marL="171450" indent="-171450">
              <a:buFont typeface="Arial" panose="020B0604020202020204" pitchFamily="34" charset="0"/>
              <a:buChar char="•"/>
            </a:pPr>
            <a:r>
              <a:rPr lang="en-US" sz="1200" dirty="0" smtClean="0"/>
              <a:t>Work with a MM Provider to expand to targeted customer</a:t>
            </a:r>
          </a:p>
          <a:p>
            <a:pPr marL="171450" indent="-171450">
              <a:spcBef>
                <a:spcPts val="0"/>
              </a:spcBef>
              <a:buFont typeface="Arial" panose="020B0604020202020204" pitchFamily="34" charset="0"/>
              <a:buChar char="•"/>
            </a:pPr>
            <a:r>
              <a:rPr lang="en-US" sz="1200" dirty="0" smtClean="0"/>
              <a:t>Encourage </a:t>
            </a:r>
            <a:r>
              <a:rPr lang="en-US" sz="1200" dirty="0"/>
              <a:t>a LM Provider to expand service area</a:t>
            </a:r>
          </a:p>
          <a:p>
            <a:pPr marL="171450" indent="-171450">
              <a:spcBef>
                <a:spcPts val="0"/>
              </a:spcBef>
              <a:buFont typeface="Arial" panose="020B0604020202020204" pitchFamily="34" charset="0"/>
              <a:buChar char="•"/>
            </a:pPr>
            <a:r>
              <a:rPr lang="en-US" sz="1200" dirty="0"/>
              <a:t>Encourage existing providers to includes capacity and or services</a:t>
            </a:r>
          </a:p>
          <a:p>
            <a:pPr marL="0" indent="0">
              <a:spcBef>
                <a:spcPts val="0"/>
              </a:spcBef>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spcBef>
                <a:spcPts val="0"/>
              </a:spcBef>
              <a:buFont typeface="Arial" panose="020B0604020202020204" pitchFamily="34" charset="0"/>
              <a:buNone/>
            </a:pPr>
            <a:r>
              <a:rPr lang="en-US" sz="1200" b="0" i="0" u="none" strike="noStrike" kern="1200" baseline="0" dirty="0" smtClean="0">
                <a:solidFill>
                  <a:schemeClr val="tx1"/>
                </a:solidFill>
                <a:latin typeface="+mn-lt"/>
                <a:ea typeface="+mn-ea"/>
                <a:cs typeface="+mn-cs"/>
              </a:rPr>
              <a:t>Typically</a:t>
            </a:r>
            <a:r>
              <a:rPr lang="en-US" sz="1200" b="0" i="0" u="none" strike="noStrike" kern="1200" baseline="0" dirty="0">
                <a:solidFill>
                  <a:schemeClr val="tx1"/>
                </a:solidFill>
                <a:latin typeface="+mn-lt"/>
                <a:ea typeface="+mn-ea"/>
                <a:cs typeface="+mn-cs"/>
              </a:rPr>
              <a:t>, integrating the demand side for broadband is important to encourage other broadband providers to increase supply by building or expanding their networks. Communities have several ways to incentivize this outcome, such as leveraging their buying power by aggregating the broadband demand of several government departments. In this scenario, all departments would collectively form one long-term customer contract for the broadband network. Governments can also take the initiative to assess broadband demand from local institutions in addition to their own departments to help broadband </a:t>
            </a:r>
            <a:r>
              <a:rPr lang="en-US" sz="1200" b="0" i="0" u="none" strike="noStrike" kern="1200" baseline="0" dirty="0" smtClean="0">
                <a:solidFill>
                  <a:schemeClr val="tx1"/>
                </a:solidFill>
                <a:latin typeface="+mn-lt"/>
                <a:ea typeface="+mn-ea"/>
                <a:cs typeface="+mn-cs"/>
              </a:rPr>
              <a:t>providers. </a:t>
            </a:r>
            <a:endParaRPr lang="en-US" sz="1200" dirty="0"/>
          </a:p>
          <a:p>
            <a:pPr eaLnBrk="1" hangingPunct="1">
              <a:spcBef>
                <a:spcPct val="0"/>
              </a:spcBef>
            </a:pPr>
            <a:endParaRPr lang="en-US" altLang="en-US" dirty="0">
              <a:solidFill>
                <a:schemeClr val="tx2"/>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chemeClr val="tx2"/>
                </a:solidFill>
              </a:rPr>
              <a:t>Option 2: </a:t>
            </a:r>
            <a:r>
              <a:rPr lang="en-US" sz="1200" b="1" dirty="0">
                <a:solidFill>
                  <a:schemeClr val="bg1"/>
                </a:solidFill>
              </a:rPr>
              <a:t>Run network on another provider’s network: </a:t>
            </a:r>
            <a:r>
              <a:rPr lang="en-US" sz="1200" b="1" kern="1200" dirty="0">
                <a:solidFill>
                  <a:schemeClr val="tx1"/>
                </a:solidFill>
                <a:effectLst/>
                <a:latin typeface="+mn-lt"/>
                <a:ea typeface="+mn-ea"/>
                <a:cs typeface="+mn-cs"/>
              </a:rPr>
              <a:t>VPN ?   leased lines? Strands of fiber? Dark fiber</a:t>
            </a:r>
            <a:endParaRPr lang="en-US" sz="1200" b="1" dirty="0">
              <a:solidFill>
                <a:schemeClr val="bg1"/>
              </a:solidFill>
            </a:endParaRPr>
          </a:p>
          <a:p>
            <a:pPr marL="171450" indent="-171450">
              <a:spcBef>
                <a:spcPts val="0"/>
              </a:spcBef>
              <a:buFont typeface="Arial" panose="020B0604020202020204" pitchFamily="34" charset="0"/>
              <a:buChar char="•"/>
            </a:pPr>
            <a:r>
              <a:rPr lang="en-US" sz="1200" dirty="0"/>
              <a:t>Serve local government and or community anchor institutions</a:t>
            </a:r>
          </a:p>
          <a:p>
            <a:pPr marL="171450" indent="-171450">
              <a:spcBef>
                <a:spcPts val="0"/>
              </a:spcBef>
              <a:buFont typeface="Arial" panose="020B0604020202020204" pitchFamily="34" charset="0"/>
              <a:buChar char="•"/>
            </a:pPr>
            <a:r>
              <a:rPr lang="en-US" sz="1200" dirty="0"/>
              <a:t>Manage networks of regional facilities via a MM network</a:t>
            </a:r>
          </a:p>
          <a:p>
            <a:pPr marL="0" indent="0">
              <a:spcBef>
                <a:spcPts val="0"/>
              </a:spcBef>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spcBef>
                <a:spcPts val="0"/>
              </a:spcBef>
              <a:buFont typeface="Arial" panose="020B0604020202020204" pitchFamily="34" charset="0"/>
              <a:buNone/>
            </a:pPr>
            <a:r>
              <a:rPr lang="en-US" sz="1200" b="0" i="0" u="none" strike="noStrike" kern="1200" baseline="0" dirty="0" smtClean="0">
                <a:solidFill>
                  <a:schemeClr val="tx1"/>
                </a:solidFill>
                <a:latin typeface="+mn-lt"/>
                <a:ea typeface="+mn-ea"/>
                <a:cs typeface="+mn-cs"/>
              </a:rPr>
              <a:t>Communities </a:t>
            </a:r>
            <a:r>
              <a:rPr lang="en-US" sz="1200" b="0" i="0" u="none" strike="noStrike" kern="1200" baseline="0" dirty="0">
                <a:solidFill>
                  <a:schemeClr val="tx1"/>
                </a:solidFill>
                <a:latin typeface="+mn-lt"/>
                <a:ea typeface="+mn-ea"/>
                <a:cs typeface="+mn-cs"/>
              </a:rPr>
              <a:t>can buy services from a broadband provider, freeing them from the responsibility of managing equipment, networks or other implementation duties. Others may choose to run virtual networks over another provider’s broadband infrastructure. By doing so, they can serve local and tribal government facilities and other CAIs as well as manage networks of regional facilities via a middle-mile network. If a local or tribal government operates its own virtual network, it is usually responsible for the equipment, operations and management of the virtual network.</a:t>
            </a:r>
            <a:endParaRPr lang="en-US" altLang="en-US" dirty="0">
              <a:solidFill>
                <a:schemeClr val="tx2"/>
              </a:solidFill>
            </a:endParaRPr>
          </a:p>
          <a:p>
            <a:pPr eaLnBrk="1" hangingPunct="1">
              <a:spcBef>
                <a:spcPct val="0"/>
              </a:spcBef>
            </a:pPr>
            <a:endParaRPr lang="en-US" altLang="en-US" dirty="0">
              <a:solidFill>
                <a:schemeClr val="tx2"/>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chemeClr val="tx2"/>
                </a:solidFill>
              </a:rPr>
              <a:t>Option</a:t>
            </a:r>
            <a:r>
              <a:rPr lang="en-US" altLang="en-US" baseline="0" dirty="0">
                <a:solidFill>
                  <a:schemeClr val="tx2"/>
                </a:solidFill>
              </a:rPr>
              <a:t> 3: </a:t>
            </a:r>
            <a:r>
              <a:rPr lang="en-US" sz="1200" b="1" dirty="0">
                <a:solidFill>
                  <a:schemeClr val="bg1"/>
                </a:solidFill>
              </a:rPr>
              <a:t>Build or extend network</a:t>
            </a:r>
          </a:p>
          <a:p>
            <a:pPr marL="171450" indent="-171450">
              <a:spcBef>
                <a:spcPts val="0"/>
              </a:spcBef>
              <a:buFont typeface="Arial" panose="020B0604020202020204" pitchFamily="34" charset="0"/>
              <a:buChar char="•"/>
            </a:pPr>
            <a:r>
              <a:rPr lang="en-US" sz="1200" dirty="0"/>
              <a:t>Participate in a partnership that owns and operates a network. There are a variety of possibilities here for communities.</a:t>
            </a:r>
            <a:r>
              <a:rPr lang="en-US" sz="1200" baseline="0" dirty="0"/>
              <a:t> </a:t>
            </a:r>
            <a:r>
              <a:rPr lang="en-US" sz="1200" b="0" i="0" u="none" strike="noStrike" kern="1200" baseline="0" dirty="0">
                <a:solidFill>
                  <a:schemeClr val="tx1"/>
                </a:solidFill>
                <a:latin typeface="+mn-lt"/>
                <a:ea typeface="+mn-ea"/>
                <a:cs typeface="+mn-cs"/>
              </a:rPr>
              <a:t>An effective broadband partnership spreads the risks and costs related to necessary capital investment, execution challenges and adoption hurdles between the private and public sector </a:t>
            </a:r>
            <a:endParaRPr lang="en-US" sz="1200" dirty="0"/>
          </a:p>
          <a:p>
            <a:pPr marL="171450" indent="-171450">
              <a:spcBef>
                <a:spcPts val="0"/>
              </a:spcBef>
              <a:buFont typeface="Arial" panose="020B0604020202020204" pitchFamily="34" charset="0"/>
              <a:buChar char="•"/>
            </a:pPr>
            <a:r>
              <a:rPr lang="en-US" sz="1200" dirty="0"/>
              <a:t>Interconnect a network with other provider networks. For example connect the communities institutional</a:t>
            </a:r>
            <a:r>
              <a:rPr lang="en-US" sz="1200" baseline="0" dirty="0"/>
              <a:t> network to a open access middle mile network</a:t>
            </a:r>
            <a:endParaRPr lang="en-US" sz="1200" dirty="0"/>
          </a:p>
          <a:p>
            <a:pPr marL="171450" indent="-171450">
              <a:spcBef>
                <a:spcPts val="0"/>
              </a:spcBef>
              <a:buFont typeface="Arial" panose="020B0604020202020204" pitchFamily="34" charset="0"/>
              <a:buChar char="•"/>
            </a:pPr>
            <a:r>
              <a:rPr lang="en-US" sz="1200" dirty="0"/>
              <a:t>Own, build or extend a network. This is of course subject to state law restrictions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t>
            </a:r>
            <a:r>
              <a:rPr lang="en-US" sz="1200" b="0" i="0" u="none" strike="noStrike" kern="1200" baseline="0" dirty="0">
                <a:solidFill>
                  <a:schemeClr val="tx1"/>
                </a:solidFill>
                <a:latin typeface="+mn-lt"/>
                <a:ea typeface="+mn-ea"/>
                <a:cs typeface="+mn-cs"/>
              </a:rPr>
              <a:t>broadband network implementation strategy is used when communities seek to: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Participate in a partnership that owns and operates a broadband network.</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Interconnect a network with those of other broadband providers.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Own, build or extend its own broadband network.</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Own, build or extend a broadband network but have it operated and/or services provided by one or more separate entities.</a:t>
            </a:r>
          </a:p>
          <a:p>
            <a:endParaRPr lang="en-US" sz="1200" b="0" i="0" u="none" strike="noStrike" kern="1200" baseline="0" dirty="0">
              <a:solidFill>
                <a:schemeClr val="tx1"/>
              </a:solidFill>
              <a:latin typeface="+mn-lt"/>
              <a:ea typeface="+mn-ea"/>
              <a:cs typeface="+mn-cs"/>
            </a:endParaRPr>
          </a:p>
          <a:p>
            <a:r>
              <a:rPr lang="en-US" sz="1200" b="0" i="0" u="sng" strike="noStrike" kern="1200" baseline="0" dirty="0">
                <a:solidFill>
                  <a:schemeClr val="tx1"/>
                </a:solidFill>
                <a:latin typeface="+mn-lt"/>
                <a:ea typeface="+mn-ea"/>
                <a:cs typeface="+mn-cs"/>
              </a:rPr>
              <a:t>Communities need to decide what level of involvement they have the capacity for-</a:t>
            </a:r>
            <a:endParaRPr lang="en-US" sz="1200" u="sng"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Option 1 requires little hands-on implementation responsibilities but calls for significant political action to update and streamline regulatory requirements to incentivize a broadband provider to build or extend a middle-mile or last-mile broadband network.</a:t>
            </a:r>
          </a:p>
          <a:p>
            <a:r>
              <a:rPr lang="en-US" sz="1200" b="0" i="0" u="none" strike="noStrike" kern="1200" baseline="0" dirty="0" smtClean="0">
                <a:solidFill>
                  <a:schemeClr val="tx1"/>
                </a:solidFill>
                <a:latin typeface="+mn-lt"/>
                <a:ea typeface="+mn-ea"/>
                <a:cs typeface="+mn-cs"/>
              </a:rPr>
              <a:t>Option 2: requires </a:t>
            </a:r>
            <a:r>
              <a:rPr lang="en-US" sz="1200" b="0" i="0" u="none" strike="noStrike" kern="1200" baseline="0" dirty="0">
                <a:solidFill>
                  <a:schemeClr val="tx1"/>
                </a:solidFill>
                <a:latin typeface="+mn-lt"/>
                <a:ea typeface="+mn-ea"/>
                <a:cs typeface="+mn-cs"/>
              </a:rPr>
              <a:t>a local or tribal government to have the financial resources to enter into a contract with a broadband service provider. Contracts may range from ones where the broadband provider provides all services and equipment to where the local or tribal government (and any partners) purchases capacity, provides the equipment and manages the network services it offers.</a:t>
            </a:r>
          </a:p>
          <a:p>
            <a:r>
              <a:rPr lang="en-US" sz="1200" b="0" i="0" u="none" strike="noStrike" kern="1200" baseline="0" dirty="0" smtClean="0">
                <a:solidFill>
                  <a:schemeClr val="tx1"/>
                </a:solidFill>
                <a:latin typeface="+mn-lt"/>
                <a:ea typeface="+mn-ea"/>
                <a:cs typeface="+mn-cs"/>
              </a:rPr>
              <a:t>Option </a:t>
            </a:r>
            <a:r>
              <a:rPr lang="en-US" sz="1200" b="0" i="0" u="none" strike="noStrike" kern="1200" baseline="0" dirty="0">
                <a:solidFill>
                  <a:schemeClr val="tx1"/>
                </a:solidFill>
                <a:latin typeface="+mn-lt"/>
                <a:ea typeface="+mn-ea"/>
                <a:cs typeface="+mn-cs"/>
              </a:rPr>
              <a:t>3 requires significant resources to build infrastructure, whether alone or with partners, and sustained oversight and staff effort to ensure network engineering, construction, marketing, customer support and management tasks are being carried out according to the project plan.</a:t>
            </a:r>
          </a:p>
          <a:p>
            <a:pPr marL="0" indent="0">
              <a:spcBef>
                <a:spcPts val="0"/>
              </a:spcBef>
              <a:buFont typeface="Arial" panose="020B0604020202020204" pitchFamily="34" charset="0"/>
              <a:buNone/>
            </a:pPr>
            <a:endParaRPr lang="en-US" sz="1200" dirty="0"/>
          </a:p>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802330-6CA2-431F-80DF-6CF8A80B02E2}" type="slidenum">
              <a:rPr lang="en-US" altLang="en-US" smtClean="0"/>
              <a:pPr fontAlgn="base">
                <a:spcBef>
                  <a:spcPct val="0"/>
                </a:spcBef>
                <a:spcAft>
                  <a:spcPct val="0"/>
                </a:spcAft>
              </a:pPr>
              <a:t>8</a:t>
            </a:fld>
            <a:endParaRPr lang="en-US" altLang="en-US" dirty="0"/>
          </a:p>
        </p:txBody>
      </p:sp>
    </p:spTree>
    <p:extLst>
      <p:ext uri="{BB962C8B-B14F-4D97-AF65-F5344CB8AC3E}">
        <p14:creationId xmlns:p14="http://schemas.microsoft.com/office/powerpoint/2010/main" val="67926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a:t>
            </a:r>
            <a:r>
              <a:rPr lang="en-US" dirty="0" smtClean="0"/>
              <a:t>2: </a:t>
            </a:r>
            <a:r>
              <a:rPr lang="en-US" dirty="0"/>
              <a:t>communities can research the customers, offerings and the market</a:t>
            </a:r>
          </a:p>
          <a:p>
            <a:endParaRPr lang="en-US" b="1" dirty="0"/>
          </a:p>
          <a:p>
            <a:r>
              <a:rPr lang="en-US" b="1" dirty="0" smtClean="0"/>
              <a:t>Factors </a:t>
            </a:r>
            <a:r>
              <a:rPr lang="en-US" b="1" dirty="0"/>
              <a:t>for consideration:</a:t>
            </a:r>
          </a:p>
          <a:p>
            <a:pPr marL="0" indent="0">
              <a:buFont typeface="Arial" panose="020B0604020202020204" pitchFamily="34" charset="0"/>
              <a:buNone/>
            </a:pPr>
            <a:r>
              <a:rPr lang="en-US" b="1" dirty="0"/>
              <a:t>Demographic data</a:t>
            </a:r>
            <a:r>
              <a:rPr lang="en-US" dirty="0"/>
              <a:t>: Age, Education, Employment, Income</a:t>
            </a:r>
          </a:p>
          <a:p>
            <a:pPr lvl="0"/>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Housing </a:t>
            </a:r>
            <a:r>
              <a:rPr lang="en-US" sz="1200" b="0" kern="1200" dirty="0">
                <a:solidFill>
                  <a:schemeClr val="tx1"/>
                </a:solidFill>
                <a:effectLst/>
                <a:latin typeface="+mn-lt"/>
                <a:ea typeface="+mn-ea"/>
                <a:cs typeface="+mn-cs"/>
              </a:rPr>
              <a:t>Trends </a:t>
            </a:r>
            <a:endParaRPr lang="en-US" sz="16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Location of new developments</a:t>
            </a:r>
            <a:endParaRPr lang="en-US" sz="16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MDUs</a:t>
            </a:r>
            <a:endParaRPr lang="en-US" sz="16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Rental or home </a:t>
            </a:r>
            <a:r>
              <a:rPr lang="en-US" sz="1200" b="0" kern="1200" dirty="0" smtClean="0">
                <a:solidFill>
                  <a:schemeClr val="tx1"/>
                </a:solidFill>
                <a:effectLst/>
                <a:latin typeface="+mn-lt"/>
                <a:ea typeface="+mn-ea"/>
                <a:cs typeface="+mn-cs"/>
              </a:rPr>
              <a:t>ownership</a:t>
            </a:r>
            <a:r>
              <a:rPr lang="en-US" sz="1200" b="0" kern="1200" dirty="0">
                <a:solidFill>
                  <a:schemeClr val="tx1"/>
                </a:solidFill>
                <a:effectLst/>
                <a:latin typeface="+mn-lt"/>
                <a:ea typeface="+mn-ea"/>
                <a:cs typeface="+mn-cs"/>
              </a:rPr>
              <a:t> </a:t>
            </a:r>
            <a:endParaRPr lang="en-US" sz="16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Employment</a:t>
            </a:r>
            <a:endParaRPr lang="en-US" sz="16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Occupation Profiles, Unemployment, Home Prices Direction</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Location of new business parks, Revitalization plans</a:t>
            </a:r>
          </a:p>
          <a:p>
            <a:endParaRPr lang="en-US" dirty="0"/>
          </a:p>
          <a:p>
            <a:r>
              <a:rPr lang="en-US" b="1" dirty="0" smtClean="0"/>
              <a:t>Resources</a:t>
            </a:r>
          </a:p>
          <a:p>
            <a:pPr marL="171450" indent="-171450">
              <a:buFont typeface="Arial" panose="020B0604020202020204" pitchFamily="34" charset="0"/>
              <a:buChar char="•"/>
            </a:pPr>
            <a:r>
              <a:rPr lang="en-US" sz="1200" dirty="0" smtClean="0"/>
              <a:t>Government </a:t>
            </a:r>
            <a:r>
              <a:rPr lang="en-US" sz="1200" dirty="0"/>
              <a:t>or partner-owned </a:t>
            </a:r>
            <a:r>
              <a:rPr lang="en-US" sz="1200" dirty="0" smtClean="0"/>
              <a:t>assets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Does </a:t>
            </a:r>
            <a:r>
              <a:rPr lang="en-US" sz="1200" kern="1200" dirty="0">
                <a:solidFill>
                  <a:schemeClr val="tx1"/>
                </a:solidFill>
                <a:effectLst/>
                <a:latin typeface="+mn-lt"/>
                <a:ea typeface="+mn-ea"/>
                <a:cs typeface="+mn-cs"/>
              </a:rPr>
              <a:t>the local government have its own inward looking institutional network (INET)?</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Is the INET owned by the government or the result of a cable franchise and if so when does the franchise expire?</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Does the INET serve schools or libraries?</a:t>
            </a:r>
            <a:endParaRPr lang="en-US" sz="16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Has the government replaced T1 leased lines with fiber for internal communications?</a:t>
            </a:r>
            <a:endParaRPr lang="en-US" sz="1600" kern="1200" dirty="0">
              <a:solidFill>
                <a:schemeClr val="tx1"/>
              </a:solidFill>
              <a:effectLst/>
              <a:latin typeface="+mn-lt"/>
              <a:ea typeface="+mn-ea"/>
              <a:cs typeface="+mn-cs"/>
            </a:endParaRPr>
          </a:p>
          <a:p>
            <a:pPr marL="174625" indent="-174625">
              <a:spcBef>
                <a:spcPts val="0"/>
              </a:spcBef>
              <a:buFont typeface="Arial" panose="020B0604020202020204" pitchFamily="34" charset="0"/>
              <a:buChar char="•"/>
            </a:pPr>
            <a:r>
              <a:rPr lang="en-US" sz="1200" dirty="0"/>
              <a:t>Personnel resources and expertise</a:t>
            </a:r>
          </a:p>
          <a:p>
            <a:pPr marL="174625" indent="-174625">
              <a:spcBef>
                <a:spcPts val="0"/>
              </a:spcBef>
              <a:buFont typeface="Arial" panose="020B0604020202020204" pitchFamily="34" charset="0"/>
              <a:buChar char="•"/>
            </a:pPr>
            <a:r>
              <a:rPr lang="en-US" sz="1200" dirty="0"/>
              <a:t>Funding availability</a:t>
            </a:r>
          </a:p>
          <a:p>
            <a:endParaRPr lang="en-US" b="1" dirty="0"/>
          </a:p>
          <a:p>
            <a:r>
              <a:rPr lang="en-US" b="1" dirty="0"/>
              <a:t>Potential</a:t>
            </a:r>
            <a:r>
              <a:rPr lang="en-US" b="1" baseline="0" dirty="0"/>
              <a:t> community uses</a:t>
            </a:r>
          </a:p>
          <a:p>
            <a:pPr marL="174625" indent="-174625">
              <a:spcBef>
                <a:spcPts val="0"/>
              </a:spcBef>
              <a:buFont typeface="Arial" panose="020B0604020202020204" pitchFamily="34" charset="0"/>
              <a:buChar char="•"/>
            </a:pPr>
            <a:r>
              <a:rPr lang="en-US" sz="1200" dirty="0"/>
              <a:t>E-Commerce</a:t>
            </a:r>
          </a:p>
          <a:p>
            <a:pPr marL="174625" indent="-174625">
              <a:spcBef>
                <a:spcPts val="0"/>
              </a:spcBef>
              <a:buFont typeface="Arial" panose="020B0604020202020204" pitchFamily="34" charset="0"/>
              <a:buChar char="•"/>
            </a:pPr>
            <a:r>
              <a:rPr lang="en-US" sz="1200" dirty="0"/>
              <a:t>Educational and health </a:t>
            </a:r>
            <a:r>
              <a:rPr lang="en-US" sz="1200" dirty="0" smtClean="0"/>
              <a:t>opportunities</a:t>
            </a:r>
          </a:p>
          <a:p>
            <a:pPr marL="174625" indent="-174625">
              <a:spcBef>
                <a:spcPts val="0"/>
              </a:spcBef>
              <a:buFont typeface="Arial" panose="020B0604020202020204" pitchFamily="34" charset="0"/>
              <a:buChar char="•"/>
            </a:pPr>
            <a:r>
              <a:rPr lang="en-US" sz="1200" dirty="0" smtClean="0"/>
              <a:t>Economic Development</a:t>
            </a:r>
          </a:p>
          <a:p>
            <a:pPr marL="0" indent="0">
              <a:spcBef>
                <a:spcPts val="0"/>
              </a:spcBef>
              <a:buFont typeface="Courier New" panose="02070309020205020404" pitchFamily="49" charset="0"/>
              <a:buNone/>
            </a:pPr>
            <a:r>
              <a:rPr lang="en-US" sz="1200" kern="1200" dirty="0" smtClean="0">
                <a:solidFill>
                  <a:schemeClr val="tx1"/>
                </a:solidFill>
                <a:effectLst/>
                <a:latin typeface="+mn-lt"/>
                <a:ea typeface="+mn-ea"/>
                <a:cs typeface="+mn-cs"/>
              </a:rPr>
              <a:t>	Has </a:t>
            </a:r>
            <a:r>
              <a:rPr lang="en-US" sz="1200" kern="1200" dirty="0">
                <a:solidFill>
                  <a:schemeClr val="tx1"/>
                </a:solidFill>
                <a:effectLst/>
                <a:latin typeface="+mn-lt"/>
                <a:ea typeface="+mn-ea"/>
                <a:cs typeface="+mn-cs"/>
              </a:rPr>
              <a:t>the local government created a Tax Increment Financing (TIF) district?</a:t>
            </a:r>
            <a:r>
              <a:rPr lang="en-US" sz="1600" kern="120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ublic financing method used as a subsidy for infrastructure based on improving property values)</a:t>
            </a:r>
            <a:endParaRPr lang="en-US" sz="16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Has </a:t>
            </a:r>
            <a:r>
              <a:rPr lang="en-US" sz="1200" kern="1200" dirty="0">
                <a:solidFill>
                  <a:schemeClr val="tx1"/>
                </a:solidFill>
                <a:effectLst/>
                <a:latin typeface="+mn-lt"/>
                <a:ea typeface="+mn-ea"/>
                <a:cs typeface="+mn-cs"/>
              </a:rPr>
              <a:t>the local government supported a Business Improvement District (BID)?</a:t>
            </a:r>
            <a:r>
              <a:rPr lang="en-US" sz="1600" kern="1200" dirty="0">
                <a:solidFill>
                  <a:schemeClr val="tx1"/>
                </a:solidFill>
                <a:effectLst/>
                <a:latin typeface="+mn-lt"/>
                <a:ea typeface="+mn-ea"/>
                <a:cs typeface="+mn-cs"/>
              </a:rPr>
              <a:t> (B</a:t>
            </a:r>
            <a:r>
              <a:rPr lang="en-US" sz="1200" kern="1200" dirty="0">
                <a:solidFill>
                  <a:schemeClr val="tx1"/>
                </a:solidFill>
                <a:effectLst/>
                <a:latin typeface="+mn-lt"/>
                <a:ea typeface="+mn-ea"/>
                <a:cs typeface="+mn-cs"/>
              </a:rPr>
              <a:t>usinesses pay an additional tax (or levy) in order to fund projects within the district's boundaries)</a:t>
            </a:r>
            <a:r>
              <a:rPr lang="en-US" sz="1800" dirty="0"/>
              <a:t> </a:t>
            </a:r>
          </a:p>
          <a:p>
            <a:endParaRPr lang="en-US" baseline="0" dirty="0"/>
          </a:p>
          <a:p>
            <a:r>
              <a:rPr lang="en-US" b="1" baseline="0" dirty="0"/>
              <a:t>Market</a:t>
            </a:r>
          </a:p>
          <a:p>
            <a:pPr marL="174625" indent="-174625">
              <a:spcBef>
                <a:spcPts val="0"/>
              </a:spcBef>
              <a:buFont typeface="Arial" panose="020B0604020202020204" pitchFamily="34" charset="0"/>
              <a:buChar char="•"/>
            </a:pPr>
            <a:r>
              <a:rPr lang="en-US" sz="1200" dirty="0"/>
              <a:t>Current product offerings and pricing, Gaps in service offerings and infrastructure</a:t>
            </a:r>
          </a:p>
          <a:p>
            <a:endParaRPr lang="en-US" baseline="0" dirty="0"/>
          </a:p>
          <a:p>
            <a:r>
              <a:rPr lang="en-US" b="1" baseline="0" dirty="0"/>
              <a:t>Barriers to entry</a:t>
            </a:r>
          </a:p>
          <a:p>
            <a:r>
              <a:rPr lang="en-US" sz="1200" dirty="0"/>
              <a:t>Elements that might hinder broadband service deployment. Look at what the local community  can offer or make easier</a:t>
            </a:r>
            <a:r>
              <a:rPr lang="en-US" sz="1200" baseline="0" dirty="0"/>
              <a:t> such as one stop permitting or time certain review for ROW </a:t>
            </a:r>
            <a:r>
              <a:rPr lang="en-US" sz="1200" baseline="0" dirty="0" smtClean="0"/>
              <a:t>use </a:t>
            </a:r>
            <a:r>
              <a:rPr lang="en-US" sz="1200" baseline="0" dirty="0"/>
              <a:t>or </a:t>
            </a:r>
            <a:r>
              <a:rPr lang="en-US" sz="1200" baseline="0" dirty="0" smtClean="0"/>
              <a:t>making </a:t>
            </a:r>
            <a:r>
              <a:rPr lang="en-US" sz="1200" baseline="0" dirty="0"/>
              <a:t>assets available. </a:t>
            </a:r>
            <a:endParaRPr lang="en-US" sz="1200" kern="1200" dirty="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Plots </a:t>
            </a:r>
            <a:r>
              <a:rPr lang="en-US" sz="1200" kern="1200" dirty="0">
                <a:solidFill>
                  <a:schemeClr val="tx1"/>
                </a:solidFill>
                <a:effectLst/>
                <a:latin typeface="+mn-lt"/>
                <a:ea typeface="+mn-ea"/>
                <a:cs typeface="+mn-cs"/>
              </a:rPr>
              <a:t>of local land suitable for node or NOC </a:t>
            </a:r>
            <a:r>
              <a:rPr lang="en-US" sz="1200" kern="1200" dirty="0" smtClean="0">
                <a:solidFill>
                  <a:schemeClr val="tx1"/>
                </a:solidFill>
                <a:effectLst/>
                <a:latin typeface="+mn-lt"/>
                <a:ea typeface="+mn-ea"/>
                <a:cs typeface="+mn-cs"/>
              </a:rPr>
              <a:t>locations;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Inside </a:t>
            </a:r>
            <a:r>
              <a:rPr lang="en-US" sz="1200" kern="1200" dirty="0">
                <a:solidFill>
                  <a:schemeClr val="tx1"/>
                </a:solidFill>
                <a:effectLst/>
                <a:latin typeface="+mn-lt"/>
                <a:ea typeface="+mn-ea"/>
                <a:cs typeface="+mn-cs"/>
              </a:rPr>
              <a:t>space of government building for hub locations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his </a:t>
            </a:r>
            <a:r>
              <a:rPr lang="en-US" sz="1200" kern="1200" dirty="0">
                <a:solidFill>
                  <a:schemeClr val="tx1"/>
                </a:solidFill>
                <a:effectLst/>
                <a:latin typeface="+mn-lt"/>
                <a:ea typeface="+mn-ea"/>
                <a:cs typeface="+mn-cs"/>
              </a:rPr>
              <a:t>can be used to attract private investment or the community can put in conduit or fiber itself as the cost can be greatly reduced.</a:t>
            </a:r>
          </a:p>
          <a:p>
            <a:pPr lvl="0"/>
            <a:r>
              <a:rPr lang="en-US" sz="1200" kern="1200" dirty="0">
                <a:solidFill>
                  <a:schemeClr val="tx1"/>
                </a:solidFill>
                <a:effectLst/>
                <a:latin typeface="+mn-lt"/>
                <a:ea typeface="+mn-ea"/>
                <a:cs typeface="+mn-cs"/>
              </a:rPr>
              <a:t>Is a dig once policy in effect?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Planned street resurfacing- when and where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Planned sidewalk repairs-when and where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Planned underground public works projects-when and where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Scheduled underground permits to contractors and telecommunications companies</a:t>
            </a:r>
          </a:p>
          <a:p>
            <a:endParaRPr lang="en-US" dirty="0"/>
          </a:p>
        </p:txBody>
      </p:sp>
      <p:sp>
        <p:nvSpPr>
          <p:cNvPr id="4" name="Slide Number Placeholder 3"/>
          <p:cNvSpPr>
            <a:spLocks noGrp="1"/>
          </p:cNvSpPr>
          <p:nvPr>
            <p:ph type="sldNum" sz="quarter" idx="10"/>
          </p:nvPr>
        </p:nvSpPr>
        <p:spPr/>
        <p:txBody>
          <a:bodyPr/>
          <a:lstStyle/>
          <a:p>
            <a:pPr>
              <a:defRPr/>
            </a:pPr>
            <a:fld id="{E7111E5A-13BD-4869-BB7F-6CAFC20B77E7}" type="slidenum">
              <a:rPr lang="en-US" smtClean="0"/>
              <a:pPr>
                <a:defRPr/>
              </a:pPr>
              <a:t>9</a:t>
            </a:fld>
            <a:endParaRPr lang="en-US" dirty="0"/>
          </a:p>
        </p:txBody>
      </p:sp>
    </p:spTree>
    <p:extLst>
      <p:ext uri="{BB962C8B-B14F-4D97-AF65-F5344CB8AC3E}">
        <p14:creationId xmlns:p14="http://schemas.microsoft.com/office/powerpoint/2010/main" val="1147896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0913" y="0"/>
            <a:ext cx="3821112" cy="734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8397" y="1154447"/>
            <a:ext cx="3800192" cy="2387600"/>
          </a:xfrm>
        </p:spPr>
        <p:txBody>
          <a:bodyPr anchor="b"/>
          <a:lstStyle>
            <a:lvl1pPr algn="l">
              <a:defRPr sz="3713" b="0" cap="none" spc="0" baseline="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88397" y="3671209"/>
            <a:ext cx="3800192" cy="1655762"/>
          </a:xfrm>
        </p:spPr>
        <p:txBody>
          <a:bodyPr/>
          <a:lstStyle>
            <a:lvl1pPr marL="0" indent="0" algn="l">
              <a:buNone/>
              <a:defRPr sz="1350" b="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200365122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olvetica Rg" panose="020B06030306020200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747828417"/>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869162107"/>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B3909342-D5FB-44C1-A6EF-A5C829F68247}" type="datetimeFigureOut">
              <a:rPr lang="en-US"/>
              <a:pPr>
                <a:defRPr/>
              </a:pPr>
              <a:t>9/18/2017</a:t>
            </a:fld>
            <a:endParaRPr lang="en-US" dirty="0"/>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defRPr>
            </a:lvl1pPr>
          </a:lstStyle>
          <a:p>
            <a:pPr>
              <a:defRPr/>
            </a:pPr>
            <a:fld id="{A11A0BCB-84F7-47AA-AACD-7ACB05ED26F1}" type="slidenum">
              <a:rPr lang="en-US"/>
              <a:pPr>
                <a:defRPr/>
              </a:pPr>
              <a:t>‹#›</a:t>
            </a:fld>
            <a:endParaRPr lang="en-US" dirty="0"/>
          </a:p>
        </p:txBody>
      </p:sp>
    </p:spTree>
    <p:extLst>
      <p:ext uri="{BB962C8B-B14F-4D97-AF65-F5344CB8AC3E}">
        <p14:creationId xmlns:p14="http://schemas.microsoft.com/office/powerpoint/2010/main" val="137131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7" name="TextBox 9"/>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04FE04D7-A31F-4CEA-8E5B-AB52D7C7D49B}" type="slidenum">
              <a:rPr lang="en-US" altLang="en-US" sz="800" smtClean="0">
                <a:solidFill>
                  <a:srgbClr val="8497B0"/>
                </a:solidFill>
              </a:rPr>
              <a:pPr algn="r" eaLnBrk="1" hangingPunct="1">
                <a:defRPr/>
              </a:pPr>
              <a:t>‹#›</a:t>
            </a:fld>
            <a:endParaRPr lang="en-US" altLang="en-US" sz="800" dirty="0">
              <a:solidFill>
                <a:srgbClr val="8497B0"/>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78966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7" name="TextBox 9"/>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860E37BB-CA77-4970-9A2B-74561E75EC3C}" type="slidenum">
              <a:rPr lang="en-US" altLang="en-US" sz="800" smtClean="0">
                <a:solidFill>
                  <a:srgbClr val="8497B0"/>
                </a:solidFill>
              </a:rPr>
              <a:pPr algn="r" eaLnBrk="1" hangingPunct="1">
                <a:defRPr/>
              </a:pPr>
              <a:t>‹#›</a:t>
            </a:fld>
            <a:endParaRPr lang="en-US" altLang="en-US" sz="800" dirty="0">
              <a:solidFill>
                <a:srgbClr val="8497B0"/>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349881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act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163" y="76200"/>
            <a:ext cx="421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5729288"/>
            <a:ext cx="1247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4">
            <a:extLst>
              <a:ext uri="{28A0092B-C50C-407E-A947-70E740481C1C}">
                <a14:useLocalDpi xmlns:a14="http://schemas.microsoft.com/office/drawing/2010/main" val="0"/>
              </a:ext>
            </a:extLst>
          </a:blip>
          <a:srcRect r="49150" b="32397"/>
          <a:stretch>
            <a:fillRect/>
          </a:stretch>
        </p:blipFill>
        <p:spPr bwMode="auto">
          <a:xfrm>
            <a:off x="1768475" y="5341938"/>
            <a:ext cx="12049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49613" y="5594350"/>
            <a:ext cx="8651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8397" y="1154447"/>
            <a:ext cx="3800192" cy="2387600"/>
          </a:xfrm>
        </p:spPr>
        <p:txBody>
          <a:bodyPr anchor="t"/>
          <a:lstStyle>
            <a:lvl1pPr algn="ctr">
              <a:defRPr sz="1400" b="0" cap="none" spc="0" baseline="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88397" y="3671209"/>
            <a:ext cx="3800192" cy="1655762"/>
          </a:xfrm>
        </p:spPr>
        <p:txBody>
          <a:bodyPr/>
          <a:lstStyle>
            <a:lvl1pPr marL="0" indent="0" algn="ctr">
              <a:buNone/>
              <a:defRPr sz="1800" b="0" cap="none" spc="0">
                <a:ln w="0"/>
                <a:solidFill>
                  <a:schemeClr val="tx1"/>
                </a:solidFill>
                <a:effectLst/>
                <a:latin typeface="Coolvetica Rg" panose="020B06030306020200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0987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7" name="TextBox 9"/>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fld id="{F93175A5-6385-4CA2-AB64-7FF09E71290C}" type="slidenum">
              <a:rPr lang="en-US" altLang="en-US" sz="800" smtClean="0">
                <a:solidFill>
                  <a:srgbClr val="8497B0"/>
                </a:solidFill>
              </a:rPr>
              <a:pPr algn="r" eaLnBrk="1" hangingPunct="1">
                <a:defRPr/>
              </a:pPr>
              <a:t>‹#›</a:t>
            </a:fld>
            <a:endParaRPr lang="en-US" altLang="en-US" sz="800" dirty="0">
              <a:solidFill>
                <a:srgbClr val="8497B0"/>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74630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164513" y="6589713"/>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fontAlgn="auto" hangingPunct="1">
              <a:spcBef>
                <a:spcPts val="0"/>
              </a:spcBef>
              <a:spcAft>
                <a:spcPts val="0"/>
              </a:spcAft>
              <a:defRPr/>
            </a:pPr>
            <a:fld id="{FB7E195F-08BB-47C6-BC98-096708050D42}" type="slidenum">
              <a:rPr lang="en-US" altLang="en-US" sz="800" smtClean="0">
                <a:solidFill>
                  <a:srgbClr val="848484"/>
                </a:solidFill>
              </a:rPr>
              <a:pPr algn="r" eaLnBrk="1" fontAlgn="auto" hangingPunct="1">
                <a:spcBef>
                  <a:spcPts val="0"/>
                </a:spcBef>
                <a:spcAft>
                  <a:spcPts val="0"/>
                </a:spcAft>
                <a:defRPr/>
              </a:pPr>
              <a:t>‹#›</a:t>
            </a:fld>
            <a:endParaRPr lang="en-US" altLang="en-US" sz="800" dirty="0">
              <a:solidFill>
                <a:srgbClr val="848484"/>
              </a:solidFill>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p:nvPr>
        </p:nvSpPr>
        <p:spPr>
          <a:xfrm>
            <a:off x="685800" y="691051"/>
            <a:ext cx="7772400" cy="451948"/>
          </a:xfrm>
        </p:spPr>
        <p:txBody>
          <a:bodyPr/>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10"/>
          <p:cNvSpPr>
            <a:spLocks noGrp="1"/>
          </p:cNvSpPr>
          <p:nvPr>
            <p:ph type="body" sz="quarter" idx="14"/>
          </p:nvPr>
        </p:nvSpPr>
        <p:spPr>
          <a:xfrm>
            <a:off x="685800" y="6564565"/>
            <a:ext cx="5029200" cy="147733"/>
          </a:xfrm>
        </p:spPr>
        <p:txBody>
          <a:bodyPr anchor="b">
            <a:spAutoFit/>
          </a:bodyPr>
          <a:lstStyle>
            <a:lvl1pPr>
              <a:defRPr sz="800" baseline="0">
                <a:solidFill>
                  <a:schemeClr val="tx2">
                    <a:lumMod val="60000"/>
                    <a:lumOff val="4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419607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11077"/>
            <a:ext cx="7886700" cy="830074"/>
          </a:xfrm>
        </p:spPr>
        <p:txBody>
          <a:bodyPr/>
          <a:lstStyle>
            <a:lvl1pPr algn="ctr">
              <a:defRPr sz="2700" b="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89777610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4763" y="2719388"/>
            <a:ext cx="9144001" cy="1444625"/>
          </a:xfrm>
          <a:prstGeom prst="rect">
            <a:avLst/>
          </a:prstGeom>
          <a:solidFill>
            <a:srgbClr val="FEC55F"/>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en-US" sz="1013"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itle 1"/>
          <p:cNvSpPr>
            <a:spLocks noGrp="1"/>
          </p:cNvSpPr>
          <p:nvPr>
            <p:ph type="title"/>
          </p:nvPr>
        </p:nvSpPr>
        <p:spPr>
          <a:xfrm>
            <a:off x="623888" y="2887200"/>
            <a:ext cx="7886700" cy="943200"/>
          </a:xfrm>
        </p:spPr>
        <p:txBody>
          <a:bodyPr anchor="b"/>
          <a:lstStyle>
            <a:lvl1pPr algn="ctr">
              <a:defRPr sz="2700" b="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lgn="ctr">
              <a:buNone/>
              <a:defRPr sz="1350" b="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09180336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txBox="1">
            <a:spLocks/>
          </p:cNvSpPr>
          <p:nvPr/>
        </p:nvSpPr>
        <p:spPr>
          <a:xfrm>
            <a:off x="628650" y="377825"/>
            <a:ext cx="7886700" cy="830263"/>
          </a:xfrm>
          <a:prstGeom prst="rect">
            <a:avLst/>
          </a:prstGeom>
        </p:spPr>
        <p:txBody>
          <a:bodyPr lIns="68580" tIns="34290" rIns="68580" bIns="34290" anchor="ctr">
            <a:normAutofit/>
          </a:bodyPr>
          <a:lstStyle>
            <a:lvl1pPr algn="ctr" defTabSz="685800" rtl="0" eaLnBrk="1" latinLnBrk="0" hangingPunct="1">
              <a:lnSpc>
                <a:spcPct val="90000"/>
              </a:lnSpc>
              <a:spcBef>
                <a:spcPct val="0"/>
              </a:spcBef>
              <a:buNone/>
              <a:defRPr sz="3600" b="0" kern="120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ea typeface="+mj-ea"/>
                <a:cs typeface="+mj-cs"/>
              </a:defRPr>
            </a:lvl1pPr>
          </a:lstStyle>
          <a:p>
            <a:pPr fontAlgn="auto">
              <a:spcAft>
                <a:spcPts val="0"/>
              </a:spcAft>
              <a:defRPr/>
            </a:pPr>
            <a:r>
              <a:rPr lang="en-US" sz="2700" dirty="0"/>
              <a:t>Click To Edit Master Title Style</a:t>
            </a:r>
          </a:p>
        </p:txBody>
      </p:sp>
      <p:sp>
        <p:nvSpPr>
          <p:cNvPr id="3" name="Content Placeholder 2"/>
          <p:cNvSpPr>
            <a:spLocks noGrp="1"/>
          </p:cNvSpPr>
          <p:nvPr>
            <p:ph sz="half" idx="1"/>
          </p:nvPr>
        </p:nvSpPr>
        <p:spPr>
          <a:xfrm>
            <a:off x="621450" y="152687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687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02372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808474"/>
          </a:xfrm>
        </p:spPr>
        <p:txBody>
          <a:bodyPr/>
          <a:lstStyle>
            <a:lvl1pPr algn="ctr">
              <a:defRPr sz="2700" b="0" cap="none" spc="0">
                <a:ln w="0"/>
                <a:solidFill>
                  <a:schemeClr val="tx1"/>
                </a:solidFill>
                <a:effectLst>
                  <a:outerShdw blurRad="38100" dist="19050" dir="2700000" algn="tl" rotWithShape="0">
                    <a:schemeClr val="dk1">
                      <a:alpha val="40000"/>
                    </a:schemeClr>
                  </a:outerShdw>
                </a:effectLst>
                <a:latin typeface="Coolvetica Rg" panose="020B06030306020200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421963"/>
            <a:ext cx="3868340" cy="823912"/>
          </a:xfrm>
        </p:spPr>
        <p:txBody>
          <a:bodyPr anchor="b"/>
          <a:lstStyle>
            <a:lvl1pPr marL="0" indent="0">
              <a:buNone/>
              <a:defRPr sz="1350" b="1">
                <a:latin typeface="Coolvetica Rg" panose="020B06030306020200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2602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421963"/>
            <a:ext cx="3887391" cy="823912"/>
          </a:xfrm>
        </p:spPr>
        <p:txBody>
          <a:bodyPr anchor="b"/>
          <a:lstStyle>
            <a:lvl1pPr marL="0" indent="0">
              <a:buNone/>
              <a:defRPr sz="1350" b="1">
                <a:latin typeface="Coolvetica Rg" panose="020B06030306020200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2602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129237902"/>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88474"/>
          </a:xfrm>
        </p:spPr>
        <p:txBody>
          <a:bodyPr/>
          <a:lstStyle>
            <a:lvl1pPr algn="ctr">
              <a:defRPr sz="2700">
                <a:latin typeface="Coolvetica Rg" panose="020B0603030602020004" pitchFamily="34" charset="0"/>
              </a:defRPr>
            </a:lvl1p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742568758"/>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32857211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atin typeface="Coolvetica Rg" panose="020B0603030602020004" pitchFamily="34" charset="0"/>
              </a:defRPr>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52214847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atin typeface="Coolvetica Rg" panose="020B0603030602020004" pitchFamily="34" charset="0"/>
              </a:defRPr>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60259183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154738"/>
            <a:ext cx="91440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28950" y="65151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675" b="1">
                <a:solidFill>
                  <a:schemeClr val="tx1"/>
                </a:solidFill>
                <a:latin typeface="+mn-lt"/>
              </a:defRPr>
            </a:lvl1pPr>
          </a:lstStyle>
          <a:p>
            <a:pPr>
              <a:defRPr/>
            </a:pPr>
            <a:endParaRPr lang="en-US" dirty="0"/>
          </a:p>
        </p:txBody>
      </p:sp>
      <p:pic>
        <p:nvPicPr>
          <p:cNvPr id="1031" name="Picture 3"/>
          <p:cNvPicPr>
            <a:picLocks noChangeAspect="1"/>
          </p:cNvPicPr>
          <p:nvPr/>
        </p:nvPicPr>
        <p:blipFill>
          <a:blip r:embed="rId21"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021638" y="5951538"/>
            <a:ext cx="11096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50" r:id="rId4"/>
    <p:sldLayoutId id="2147483741" r:id="rId5"/>
    <p:sldLayoutId id="2147483742" r:id="rId6"/>
    <p:sldLayoutId id="2147483743" r:id="rId7"/>
    <p:sldLayoutId id="2147483744" r:id="rId8"/>
    <p:sldLayoutId id="2147483745" r:id="rId9"/>
    <p:sldLayoutId id="2147483746" r:id="rId10"/>
    <p:sldLayoutId id="2147483747" r:id="rId11"/>
    <p:sldLayoutId id="2147483751" r:id="rId12"/>
    <p:sldLayoutId id="2147483752" r:id="rId13"/>
    <p:sldLayoutId id="2147483753" r:id="rId14"/>
    <p:sldLayoutId id="2147483754" r:id="rId15"/>
    <p:sldLayoutId id="2147483755" r:id="rId16"/>
    <p:sldLayoutId id="2147483756" r:id="rId17"/>
  </p:sldLayoutIdLst>
  <p:transition spd="med">
    <p:fade thruBlk="1"/>
  </p:transition>
  <p:txStyles>
    <p:titleStyle>
      <a:lvl1pPr algn="ctr" defTabSz="514350" rtl="0" eaLnBrk="0" fontAlgn="base" hangingPunct="0">
        <a:lnSpc>
          <a:spcPct val="90000"/>
        </a:lnSpc>
        <a:spcBef>
          <a:spcPct val="0"/>
        </a:spcBef>
        <a:spcAft>
          <a:spcPct val="0"/>
        </a:spcAft>
        <a:defRPr sz="2400" kern="1200">
          <a:solidFill>
            <a:schemeClr val="tx1"/>
          </a:solidFill>
          <a:latin typeface="Coolvetica Rg" panose="020B0603030602020004" pitchFamily="34" charset="0"/>
          <a:ea typeface="+mj-ea"/>
          <a:cs typeface="+mj-cs"/>
        </a:defRPr>
      </a:lvl1pPr>
      <a:lvl2pPr algn="ctr" defTabSz="514350" rtl="0" eaLnBrk="0" fontAlgn="base" hangingPunct="0">
        <a:lnSpc>
          <a:spcPct val="90000"/>
        </a:lnSpc>
        <a:spcBef>
          <a:spcPct val="0"/>
        </a:spcBef>
        <a:spcAft>
          <a:spcPct val="0"/>
        </a:spcAft>
        <a:defRPr sz="2400">
          <a:solidFill>
            <a:schemeClr val="tx1"/>
          </a:solidFill>
          <a:latin typeface="Coolvetica Rg" pitchFamily="34" charset="0"/>
        </a:defRPr>
      </a:lvl2pPr>
      <a:lvl3pPr algn="ctr" defTabSz="514350" rtl="0" eaLnBrk="0" fontAlgn="base" hangingPunct="0">
        <a:lnSpc>
          <a:spcPct val="90000"/>
        </a:lnSpc>
        <a:spcBef>
          <a:spcPct val="0"/>
        </a:spcBef>
        <a:spcAft>
          <a:spcPct val="0"/>
        </a:spcAft>
        <a:defRPr sz="2400">
          <a:solidFill>
            <a:schemeClr val="tx1"/>
          </a:solidFill>
          <a:latin typeface="Coolvetica Rg" pitchFamily="34" charset="0"/>
        </a:defRPr>
      </a:lvl3pPr>
      <a:lvl4pPr algn="ctr" defTabSz="514350" rtl="0" eaLnBrk="0" fontAlgn="base" hangingPunct="0">
        <a:lnSpc>
          <a:spcPct val="90000"/>
        </a:lnSpc>
        <a:spcBef>
          <a:spcPct val="0"/>
        </a:spcBef>
        <a:spcAft>
          <a:spcPct val="0"/>
        </a:spcAft>
        <a:defRPr sz="2400">
          <a:solidFill>
            <a:schemeClr val="tx1"/>
          </a:solidFill>
          <a:latin typeface="Coolvetica Rg" pitchFamily="34" charset="0"/>
        </a:defRPr>
      </a:lvl4pPr>
      <a:lvl5pPr algn="ctr" defTabSz="514350" rtl="0" eaLnBrk="0" fontAlgn="base" hangingPunct="0">
        <a:lnSpc>
          <a:spcPct val="90000"/>
        </a:lnSpc>
        <a:spcBef>
          <a:spcPct val="0"/>
        </a:spcBef>
        <a:spcAft>
          <a:spcPct val="0"/>
        </a:spcAft>
        <a:defRPr sz="2400">
          <a:solidFill>
            <a:schemeClr val="tx1"/>
          </a:solidFill>
          <a:latin typeface="Coolvetica Rg" pitchFamily="34" charset="0"/>
        </a:defRPr>
      </a:lvl5pPr>
      <a:lvl6pPr marL="457200" algn="ctr" defTabSz="514350" rtl="0" fontAlgn="base">
        <a:lnSpc>
          <a:spcPct val="90000"/>
        </a:lnSpc>
        <a:spcBef>
          <a:spcPct val="0"/>
        </a:spcBef>
        <a:spcAft>
          <a:spcPct val="0"/>
        </a:spcAft>
        <a:defRPr sz="2400">
          <a:solidFill>
            <a:schemeClr val="tx1"/>
          </a:solidFill>
          <a:latin typeface="Coolvetica Rg" pitchFamily="34" charset="0"/>
        </a:defRPr>
      </a:lvl6pPr>
      <a:lvl7pPr marL="914400" algn="ctr" defTabSz="514350" rtl="0" fontAlgn="base">
        <a:lnSpc>
          <a:spcPct val="90000"/>
        </a:lnSpc>
        <a:spcBef>
          <a:spcPct val="0"/>
        </a:spcBef>
        <a:spcAft>
          <a:spcPct val="0"/>
        </a:spcAft>
        <a:defRPr sz="2400">
          <a:solidFill>
            <a:schemeClr val="tx1"/>
          </a:solidFill>
          <a:latin typeface="Coolvetica Rg" pitchFamily="34" charset="0"/>
        </a:defRPr>
      </a:lvl7pPr>
      <a:lvl8pPr marL="1371600" algn="ctr" defTabSz="514350" rtl="0" fontAlgn="base">
        <a:lnSpc>
          <a:spcPct val="90000"/>
        </a:lnSpc>
        <a:spcBef>
          <a:spcPct val="0"/>
        </a:spcBef>
        <a:spcAft>
          <a:spcPct val="0"/>
        </a:spcAft>
        <a:defRPr sz="2400">
          <a:solidFill>
            <a:schemeClr val="tx1"/>
          </a:solidFill>
          <a:latin typeface="Coolvetica Rg" pitchFamily="34" charset="0"/>
        </a:defRPr>
      </a:lvl8pPr>
      <a:lvl9pPr marL="1828800" algn="ctr" defTabSz="514350" rtl="0" fontAlgn="base">
        <a:lnSpc>
          <a:spcPct val="90000"/>
        </a:lnSpc>
        <a:spcBef>
          <a:spcPct val="0"/>
        </a:spcBef>
        <a:spcAft>
          <a:spcPct val="0"/>
        </a:spcAft>
        <a:defRPr sz="2400">
          <a:solidFill>
            <a:schemeClr val="tx1"/>
          </a:solidFill>
          <a:latin typeface="Coolvetica Rg"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eaLnBrk="0" fontAlgn="base" hangingPunct="0">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http://www.ntia.doc.gov/broadbandusa" TargetMode="External"/><Relationship Id="rId3" Type="http://schemas.openxmlformats.org/officeDocument/2006/relationships/hyperlink" Target="http://www2.ntia.doc.gov/files/broadband_fed_funding_guide.pdf" TargetMode="External"/><Relationship Id="rId7" Type="http://schemas.openxmlformats.org/officeDocument/2006/relationships/hyperlink" Target="mailto:broadbandusa@ntia.doc.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www2.ntia.doc.gov/files/stakeholderoutreach_082616.pdf" TargetMode="External"/><Relationship Id="rId11" Type="http://schemas.openxmlformats.org/officeDocument/2006/relationships/image" Target="../media/image4.png"/><Relationship Id="rId5" Type="http://schemas.openxmlformats.org/officeDocument/2006/relationships/hyperlink" Target="http://www2.ntia.doc.gov/files/ntia_planning_community_broadband_roadmap_051616.pdf" TargetMode="External"/><Relationship Id="rId10" Type="http://schemas.openxmlformats.org/officeDocument/2006/relationships/image" Target="../media/image10.png"/><Relationship Id="rId4" Type="http://schemas.openxmlformats.org/officeDocument/2006/relationships/hyperlink" Target="http://www2.ntia.doc.gov/files/ntia_ppp_010515.pdf"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570" y="1485417"/>
            <a:ext cx="5118100" cy="2145678"/>
          </a:xfrm>
        </p:spPr>
        <p:txBody>
          <a:bodyPr rtlCol="0">
            <a:normAutofit/>
          </a:bodyPr>
          <a:lstStyle/>
          <a:p>
            <a:pPr eaLnBrk="1" fontAlgn="auto" hangingPunct="1">
              <a:spcAft>
                <a:spcPts val="0"/>
              </a:spcAft>
              <a:defRPr/>
            </a:pPr>
            <a:r>
              <a:rPr lang="en-US" sz="3200" dirty="0">
                <a:effectLst/>
                <a:latin typeface="Coolvetica Rg"/>
                <a:cs typeface="Arial" panose="020B0604020202020204" pitchFamily="34" charset="0"/>
              </a:rPr>
              <a:t>Developing a Community Broadband Roadmap</a:t>
            </a:r>
            <a:endParaRPr lang="en-US" sz="3200" dirty="0">
              <a:latin typeface="Coolvetica Rg"/>
              <a:cs typeface="Arial" panose="020B0604020202020204" pitchFamily="34" charset="0"/>
            </a:endParaRPr>
          </a:p>
          <a:p>
            <a:pPr eaLnBrk="1" fontAlgn="auto" hangingPunct="1">
              <a:spcAft>
                <a:spcPts val="0"/>
              </a:spcAft>
              <a:defRPr/>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563" y="3086266"/>
            <a:ext cx="4225331" cy="25418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6140442"/>
            <a:ext cx="717558" cy="71755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768" y="2475201"/>
            <a:ext cx="3203258" cy="2668541"/>
          </a:xfrm>
          <a:prstGeom prst="rect">
            <a:avLst/>
          </a:prstGeom>
        </p:spPr>
      </p:pic>
      <p:sp>
        <p:nvSpPr>
          <p:cNvPr id="28674" name="Title 1"/>
          <p:cNvSpPr>
            <a:spLocks noGrp="1"/>
          </p:cNvSpPr>
          <p:nvPr>
            <p:ph type="title"/>
          </p:nvPr>
        </p:nvSpPr>
        <p:spPr>
          <a:xfrm>
            <a:off x="628650" y="785905"/>
            <a:ext cx="7886700" cy="830262"/>
          </a:xfrm>
        </p:spPr>
        <p:txBody>
          <a:bodyPr/>
          <a:lstStyle/>
          <a:p>
            <a:pPr eaLnBrk="1" hangingPunct="1"/>
            <a:r>
              <a:rPr lang="en-US" dirty="0"/>
              <a:t>Consider the Market’s Operational Elements</a:t>
            </a:r>
            <a:endParaRPr lang="en-US" altLang="en-US" dirty="0">
              <a:ln>
                <a:noFill/>
              </a:ln>
              <a:effectLst/>
            </a:endParaRPr>
          </a:p>
        </p:txBody>
      </p:sp>
      <p:sp>
        <p:nvSpPr>
          <p:cNvPr id="7" name="Rectangle 6"/>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2" name="Oval 1"/>
          <p:cNvSpPr/>
          <p:nvPr/>
        </p:nvSpPr>
        <p:spPr>
          <a:xfrm>
            <a:off x="1130939" y="1616167"/>
            <a:ext cx="2347660" cy="23476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130939" y="4127157"/>
            <a:ext cx="2347660" cy="23476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732281" y="4127157"/>
            <a:ext cx="2347660" cy="23476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732281" y="1634534"/>
            <a:ext cx="2347660" cy="234766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12556" y="2227868"/>
            <a:ext cx="2184425" cy="1754326"/>
          </a:xfrm>
          <a:prstGeom prst="rect">
            <a:avLst/>
          </a:prstGeom>
          <a:noFill/>
        </p:spPr>
        <p:txBody>
          <a:bodyPr wrap="square" rtlCol="0">
            <a:spAutoFit/>
          </a:bodyPr>
          <a:lstStyle/>
          <a:p>
            <a:pPr algn="ctr"/>
            <a:r>
              <a:rPr lang="en-US" dirty="0"/>
              <a:t>Network growth rate</a:t>
            </a:r>
          </a:p>
          <a:p>
            <a:pPr algn="ctr"/>
            <a:r>
              <a:rPr lang="en-US" dirty="0"/>
              <a:t>Nationwide trends</a:t>
            </a:r>
          </a:p>
          <a:p>
            <a:pPr algn="ctr"/>
            <a:r>
              <a:rPr lang="en-US" dirty="0"/>
              <a:t>Fiber to community Smart Cites </a:t>
            </a:r>
          </a:p>
          <a:p>
            <a:endParaRPr lang="en-US" dirty="0"/>
          </a:p>
          <a:p>
            <a:endParaRPr lang="en-US" dirty="0"/>
          </a:p>
        </p:txBody>
      </p:sp>
      <p:sp>
        <p:nvSpPr>
          <p:cNvPr id="18" name="TextBox 17"/>
          <p:cNvSpPr txBox="1"/>
          <p:nvPr/>
        </p:nvSpPr>
        <p:spPr>
          <a:xfrm>
            <a:off x="1212555" y="4741335"/>
            <a:ext cx="2184425" cy="1754326"/>
          </a:xfrm>
          <a:prstGeom prst="rect">
            <a:avLst/>
          </a:prstGeom>
          <a:noFill/>
        </p:spPr>
        <p:txBody>
          <a:bodyPr wrap="square" rtlCol="0">
            <a:spAutoFit/>
          </a:bodyPr>
          <a:lstStyle/>
          <a:p>
            <a:pPr algn="ctr"/>
            <a:r>
              <a:rPr lang="en-US" dirty="0"/>
              <a:t>Service offerings</a:t>
            </a:r>
          </a:p>
          <a:p>
            <a:pPr algn="ctr"/>
            <a:r>
              <a:rPr lang="en-US" dirty="0"/>
              <a:t>Reliability of service</a:t>
            </a:r>
          </a:p>
          <a:p>
            <a:pPr algn="ctr"/>
            <a:r>
              <a:rPr lang="en-US" dirty="0"/>
              <a:t>Market share </a:t>
            </a:r>
          </a:p>
          <a:p>
            <a:pPr algn="ctr"/>
            <a:r>
              <a:rPr lang="en-US" dirty="0"/>
              <a:t>Customer base</a:t>
            </a:r>
          </a:p>
          <a:p>
            <a:pPr algn="ctr"/>
            <a:endParaRPr lang="en-US" dirty="0"/>
          </a:p>
          <a:p>
            <a:pPr algn="ctr"/>
            <a:endParaRPr lang="en-US" dirty="0"/>
          </a:p>
        </p:txBody>
      </p:sp>
      <p:sp>
        <p:nvSpPr>
          <p:cNvPr id="19" name="TextBox 18"/>
          <p:cNvSpPr txBox="1"/>
          <p:nvPr/>
        </p:nvSpPr>
        <p:spPr>
          <a:xfrm>
            <a:off x="5813899" y="2110066"/>
            <a:ext cx="2184425" cy="2031325"/>
          </a:xfrm>
          <a:prstGeom prst="rect">
            <a:avLst/>
          </a:prstGeom>
          <a:noFill/>
        </p:spPr>
        <p:txBody>
          <a:bodyPr wrap="square" rtlCol="0">
            <a:spAutoFit/>
          </a:bodyPr>
          <a:lstStyle/>
          <a:p>
            <a:pPr algn="ctr"/>
            <a:r>
              <a:rPr lang="en-US" dirty="0"/>
              <a:t>Estimated 3 to 5 year subscribership rates</a:t>
            </a:r>
          </a:p>
          <a:p>
            <a:pPr algn="ctr"/>
            <a:r>
              <a:rPr lang="en-US" dirty="0"/>
              <a:t>Market fluctuation factors</a:t>
            </a:r>
          </a:p>
          <a:p>
            <a:pPr algn="ctr"/>
            <a:r>
              <a:rPr lang="en-US" dirty="0"/>
              <a:t>Speed and capacity</a:t>
            </a:r>
          </a:p>
          <a:p>
            <a:pPr algn="ctr"/>
            <a:endParaRPr lang="en-US" dirty="0"/>
          </a:p>
          <a:p>
            <a:pPr algn="ctr"/>
            <a:endParaRPr lang="en-US" dirty="0"/>
          </a:p>
        </p:txBody>
      </p:sp>
      <p:sp>
        <p:nvSpPr>
          <p:cNvPr id="20" name="TextBox 19"/>
          <p:cNvSpPr txBox="1"/>
          <p:nvPr/>
        </p:nvSpPr>
        <p:spPr>
          <a:xfrm>
            <a:off x="5514576" y="4658102"/>
            <a:ext cx="2783069" cy="2031325"/>
          </a:xfrm>
          <a:prstGeom prst="rect">
            <a:avLst/>
          </a:prstGeom>
          <a:noFill/>
        </p:spPr>
        <p:txBody>
          <a:bodyPr wrap="square" rtlCol="0">
            <a:spAutoFit/>
          </a:bodyPr>
          <a:lstStyle/>
          <a:p>
            <a:pPr algn="ctr"/>
            <a:r>
              <a:rPr lang="en-US" dirty="0"/>
              <a:t>Residences</a:t>
            </a:r>
          </a:p>
          <a:p>
            <a:pPr algn="ctr"/>
            <a:r>
              <a:rPr lang="en-US" dirty="0"/>
              <a:t>Businesses</a:t>
            </a:r>
          </a:p>
          <a:p>
            <a:pPr algn="ctr"/>
            <a:r>
              <a:rPr lang="en-US" dirty="0"/>
              <a:t>Community </a:t>
            </a:r>
          </a:p>
          <a:p>
            <a:pPr algn="ctr"/>
            <a:r>
              <a:rPr lang="en-US" dirty="0"/>
              <a:t>Organizations</a:t>
            </a:r>
          </a:p>
          <a:p>
            <a:pPr algn="ctr"/>
            <a:r>
              <a:rPr lang="en-US" dirty="0"/>
              <a:t>Smart Cities</a:t>
            </a:r>
          </a:p>
          <a:p>
            <a:endParaRPr lang="en-US" dirty="0"/>
          </a:p>
          <a:p>
            <a:endParaRPr lang="en-US" dirty="0"/>
          </a:p>
        </p:txBody>
      </p:sp>
      <p:sp>
        <p:nvSpPr>
          <p:cNvPr id="4" name="TextBox 3"/>
          <p:cNvSpPr txBox="1"/>
          <p:nvPr/>
        </p:nvSpPr>
        <p:spPr>
          <a:xfrm>
            <a:off x="1082982" y="1775717"/>
            <a:ext cx="2733955" cy="523220"/>
          </a:xfrm>
          <a:prstGeom prst="rect">
            <a:avLst/>
          </a:prstGeom>
          <a:noFill/>
        </p:spPr>
        <p:txBody>
          <a:bodyPr wrap="square" rtlCol="0">
            <a:spAutoFit/>
          </a:bodyPr>
          <a:lstStyle/>
          <a:p>
            <a:r>
              <a:rPr lang="en-US" sz="2800" b="1" dirty="0">
                <a:solidFill>
                  <a:schemeClr val="accent1">
                    <a:lumMod val="50000"/>
                  </a:schemeClr>
                </a:solidFill>
              </a:rPr>
              <a:t>Industry Trends</a:t>
            </a:r>
          </a:p>
        </p:txBody>
      </p:sp>
      <p:sp>
        <p:nvSpPr>
          <p:cNvPr id="21" name="TextBox 20"/>
          <p:cNvSpPr txBox="1"/>
          <p:nvPr/>
        </p:nvSpPr>
        <p:spPr>
          <a:xfrm>
            <a:off x="5693833" y="4218115"/>
            <a:ext cx="2733955" cy="523220"/>
          </a:xfrm>
          <a:prstGeom prst="rect">
            <a:avLst/>
          </a:prstGeom>
          <a:noFill/>
        </p:spPr>
        <p:txBody>
          <a:bodyPr wrap="square" rtlCol="0">
            <a:spAutoFit/>
          </a:bodyPr>
          <a:lstStyle/>
          <a:p>
            <a:r>
              <a:rPr lang="en-US" sz="2800" b="1" dirty="0">
                <a:solidFill>
                  <a:schemeClr val="accent1">
                    <a:lumMod val="50000"/>
                  </a:schemeClr>
                </a:solidFill>
              </a:rPr>
              <a:t>Target Customer</a:t>
            </a:r>
          </a:p>
        </p:txBody>
      </p:sp>
      <p:sp>
        <p:nvSpPr>
          <p:cNvPr id="22" name="TextBox 21"/>
          <p:cNvSpPr txBox="1"/>
          <p:nvPr/>
        </p:nvSpPr>
        <p:spPr>
          <a:xfrm>
            <a:off x="5648885" y="1650904"/>
            <a:ext cx="2733955" cy="523220"/>
          </a:xfrm>
          <a:prstGeom prst="rect">
            <a:avLst/>
          </a:prstGeom>
          <a:noFill/>
        </p:spPr>
        <p:txBody>
          <a:bodyPr wrap="square" rtlCol="0">
            <a:spAutoFit/>
          </a:bodyPr>
          <a:lstStyle/>
          <a:p>
            <a:r>
              <a:rPr lang="en-US" sz="2800" b="1" dirty="0">
                <a:solidFill>
                  <a:schemeClr val="accent1">
                    <a:lumMod val="50000"/>
                  </a:schemeClr>
                </a:solidFill>
              </a:rPr>
              <a:t>Current Demand</a:t>
            </a:r>
          </a:p>
        </p:txBody>
      </p:sp>
      <p:sp>
        <p:nvSpPr>
          <p:cNvPr id="23" name="TextBox 22"/>
          <p:cNvSpPr txBox="1"/>
          <p:nvPr/>
        </p:nvSpPr>
        <p:spPr>
          <a:xfrm>
            <a:off x="1082982" y="4260948"/>
            <a:ext cx="2733955" cy="523220"/>
          </a:xfrm>
          <a:prstGeom prst="rect">
            <a:avLst/>
          </a:prstGeom>
          <a:noFill/>
        </p:spPr>
        <p:txBody>
          <a:bodyPr wrap="square" rtlCol="0">
            <a:spAutoFit/>
          </a:bodyPr>
          <a:lstStyle/>
          <a:p>
            <a:r>
              <a:rPr lang="en-US" sz="2800" b="1" dirty="0">
                <a:solidFill>
                  <a:schemeClr val="accent1">
                    <a:lumMod val="50000"/>
                  </a:schemeClr>
                </a:solidFill>
              </a:rPr>
              <a:t>Provider Analysis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7611" y="3700653"/>
            <a:ext cx="2681416" cy="2008710"/>
          </a:xfrm>
          <a:prstGeom prst="rect">
            <a:avLst/>
          </a:prstGeom>
        </p:spPr>
      </p:pic>
      <p:sp>
        <p:nvSpPr>
          <p:cNvPr id="30722" name="Title 1"/>
          <p:cNvSpPr>
            <a:spLocks noGrp="1"/>
          </p:cNvSpPr>
          <p:nvPr>
            <p:ph type="title"/>
          </p:nvPr>
        </p:nvSpPr>
        <p:spPr>
          <a:xfrm>
            <a:off x="-348180" y="827604"/>
            <a:ext cx="7886700" cy="830262"/>
          </a:xfrm>
        </p:spPr>
        <p:txBody>
          <a:bodyPr/>
          <a:lstStyle/>
          <a:p>
            <a:pPr eaLnBrk="1" hangingPunct="1"/>
            <a:r>
              <a:rPr lang="en-US" dirty="0"/>
              <a:t>Step 3: Determine Future Service Offerings</a:t>
            </a:r>
            <a:endParaRPr lang="en-US" altLang="en-US" dirty="0">
              <a:ln>
                <a:noFill/>
              </a:ln>
              <a:effectLst>
                <a:outerShdw blurRad="38100" dist="38100" dir="2700000" algn="tl">
                  <a:srgbClr val="000000">
                    <a:alpha val="43137"/>
                  </a:srgbClr>
                </a:outerShdw>
              </a:effectLst>
            </a:endParaRPr>
          </a:p>
        </p:txBody>
      </p:sp>
      <p:sp>
        <p:nvSpPr>
          <p:cNvPr id="3" name="Rectangle 2"/>
          <p:cNvSpPr/>
          <p:nvPr/>
        </p:nvSpPr>
        <p:spPr>
          <a:xfrm>
            <a:off x="394770" y="1614310"/>
            <a:ext cx="7143750" cy="1938992"/>
          </a:xfrm>
          <a:prstGeom prst="rect">
            <a:avLst/>
          </a:prstGeom>
        </p:spPr>
        <p:txBody>
          <a:bodyPr wrap="square">
            <a:spAutoFit/>
          </a:bodyPr>
          <a:lstStyle/>
          <a:p>
            <a:pPr marL="342900" indent="-342900">
              <a:buFont typeface="Arial" panose="020B0604020202020204" pitchFamily="34" charset="0"/>
              <a:buChar char="•"/>
            </a:pPr>
            <a:r>
              <a:rPr lang="en-US" sz="2400" dirty="0"/>
              <a:t>Identifying demand allows leaders to:</a:t>
            </a:r>
          </a:p>
          <a:p>
            <a:pPr marL="800100" lvl="1" indent="-342900">
              <a:buFont typeface="Courier New" panose="02070309020205020404" pitchFamily="49" charset="0"/>
              <a:buChar char="o"/>
            </a:pPr>
            <a:r>
              <a:rPr lang="en-US" sz="2400" dirty="0"/>
              <a:t>Select service offerings</a:t>
            </a:r>
          </a:p>
          <a:p>
            <a:pPr marL="800100" lvl="1" indent="-342900">
              <a:buFont typeface="Courier New" panose="02070309020205020404" pitchFamily="49" charset="0"/>
              <a:buChar char="o"/>
            </a:pPr>
            <a:r>
              <a:rPr lang="en-US" sz="2400" dirty="0"/>
              <a:t>Determine pricing structure</a:t>
            </a:r>
          </a:p>
          <a:p>
            <a:pPr marL="800100" lvl="1" indent="-342900">
              <a:buFont typeface="Courier New" panose="02070309020205020404" pitchFamily="49" charset="0"/>
              <a:buChar char="o"/>
            </a:pPr>
            <a:r>
              <a:rPr lang="en-US" sz="2400" dirty="0"/>
              <a:t>Forecast revenue and expenses</a:t>
            </a:r>
          </a:p>
          <a:p>
            <a:endParaRPr lang="en-US" sz="2400" dirty="0"/>
          </a:p>
        </p:txBody>
      </p:sp>
      <p:sp>
        <p:nvSpPr>
          <p:cNvPr id="18" name="Rectangle 17"/>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4" name="Rectangle 3"/>
          <p:cNvSpPr/>
          <p:nvPr/>
        </p:nvSpPr>
        <p:spPr>
          <a:xfrm>
            <a:off x="394770" y="3492067"/>
            <a:ext cx="5202841" cy="1938992"/>
          </a:xfrm>
          <a:prstGeom prst="rect">
            <a:avLst/>
          </a:prstGeom>
        </p:spPr>
        <p:txBody>
          <a:bodyPr wrap="square">
            <a:spAutoFit/>
          </a:bodyPr>
          <a:lstStyle/>
          <a:p>
            <a:pPr marL="285750" indent="-285750">
              <a:buFont typeface="Arial" panose="020B0604020202020204" pitchFamily="34" charset="0"/>
              <a:buChar char="•"/>
            </a:pPr>
            <a:r>
              <a:rPr lang="en-US" sz="2400" dirty="0"/>
              <a:t>Forecasting future offerings:</a:t>
            </a:r>
          </a:p>
          <a:p>
            <a:pPr marL="742950" lvl="1" indent="-285750">
              <a:buFont typeface="Courier New" panose="02070309020205020404" pitchFamily="49" charset="0"/>
              <a:buChar char="o"/>
            </a:pPr>
            <a:r>
              <a:rPr lang="en-US" sz="2400" dirty="0"/>
              <a:t>Gives a prediction for the community, partners and funders</a:t>
            </a:r>
          </a:p>
          <a:p>
            <a:pPr marL="742950" lvl="1" indent="-285750">
              <a:buFont typeface="Courier New" panose="02070309020205020404" pitchFamily="49" charset="0"/>
              <a:buChar char="o"/>
            </a:pPr>
            <a:r>
              <a:rPr lang="en-US" sz="2400" dirty="0"/>
              <a:t>Demonstrates growth potential</a:t>
            </a:r>
          </a:p>
          <a:p>
            <a:pPr marL="742950" lvl="1" indent="-285750">
              <a:buFont typeface="Courier New" panose="02070309020205020404" pitchFamily="49" charset="0"/>
              <a:buChar char="o"/>
            </a:pPr>
            <a:r>
              <a:rPr lang="en-US" sz="2400" dirty="0"/>
              <a:t>Illustrates risk</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7611" y="1795479"/>
            <a:ext cx="3072538" cy="1754761"/>
          </a:xfrm>
          <a:prstGeom prst="ellipse">
            <a:avLst/>
          </a:prstGeom>
          <a:ln>
            <a:noFill/>
          </a:ln>
          <a:effectLst>
            <a:softEdge rad="112500"/>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24885" y="774674"/>
            <a:ext cx="7886700" cy="830262"/>
          </a:xfrm>
        </p:spPr>
        <p:txBody>
          <a:bodyPr/>
          <a:lstStyle/>
          <a:p>
            <a:pPr eaLnBrk="1" hangingPunct="1"/>
            <a:r>
              <a:rPr lang="en-US" altLang="en-US" dirty="0">
                <a:ln>
                  <a:noFill/>
                </a:ln>
                <a:effectLst>
                  <a:outerShdw blurRad="38100" dist="38100" dir="2700000" algn="tl">
                    <a:srgbClr val="000000">
                      <a:alpha val="43137"/>
                    </a:srgbClr>
                  </a:outerShdw>
                </a:effectLst>
              </a:rPr>
              <a:t>Consider Customers and Benefits</a:t>
            </a:r>
          </a:p>
        </p:txBody>
      </p:sp>
      <p:sp>
        <p:nvSpPr>
          <p:cNvPr id="24" name="Rectangle 23"/>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cxnSp>
        <p:nvCxnSpPr>
          <p:cNvPr id="32" name="Straight Connector 31"/>
          <p:cNvCxnSpPr/>
          <p:nvPr/>
        </p:nvCxnSpPr>
        <p:spPr>
          <a:xfrm>
            <a:off x="837568" y="4830912"/>
            <a:ext cx="82178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17112" y="1773305"/>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Construction</a:t>
            </a:r>
          </a:p>
        </p:txBody>
      </p:sp>
      <p:sp>
        <p:nvSpPr>
          <p:cNvPr id="18" name="Rounded Rectangle 17"/>
          <p:cNvSpPr/>
          <p:nvPr/>
        </p:nvSpPr>
        <p:spPr>
          <a:xfrm>
            <a:off x="317112" y="3339117"/>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Potential Benefits</a:t>
            </a:r>
          </a:p>
        </p:txBody>
      </p:sp>
      <p:sp>
        <p:nvSpPr>
          <p:cNvPr id="19" name="Rounded Rectangle 18"/>
          <p:cNvSpPr/>
          <p:nvPr/>
        </p:nvSpPr>
        <p:spPr>
          <a:xfrm>
            <a:off x="5929370" y="1773304"/>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Product Offerings</a:t>
            </a:r>
          </a:p>
        </p:txBody>
      </p:sp>
      <p:sp>
        <p:nvSpPr>
          <p:cNvPr id="21" name="Rounded Rectangle 20"/>
          <p:cNvSpPr/>
          <p:nvPr/>
        </p:nvSpPr>
        <p:spPr>
          <a:xfrm>
            <a:off x="3050247" y="3341327"/>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Customer Base</a:t>
            </a:r>
          </a:p>
        </p:txBody>
      </p:sp>
      <p:sp>
        <p:nvSpPr>
          <p:cNvPr id="22" name="Rounded Rectangle 21"/>
          <p:cNvSpPr/>
          <p:nvPr/>
        </p:nvSpPr>
        <p:spPr>
          <a:xfrm>
            <a:off x="3050247" y="4762274"/>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Solution Orientation</a:t>
            </a:r>
          </a:p>
        </p:txBody>
      </p:sp>
      <p:sp>
        <p:nvSpPr>
          <p:cNvPr id="27" name="Rounded Rectangle 26"/>
          <p:cNvSpPr/>
          <p:nvPr/>
        </p:nvSpPr>
        <p:spPr>
          <a:xfrm>
            <a:off x="3050247" y="1773305"/>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Partners</a:t>
            </a:r>
          </a:p>
        </p:txBody>
      </p:sp>
      <p:sp>
        <p:nvSpPr>
          <p:cNvPr id="28" name="Rounded Rectangle 27"/>
          <p:cNvSpPr/>
          <p:nvPr/>
        </p:nvSpPr>
        <p:spPr>
          <a:xfrm>
            <a:off x="317112" y="4762274"/>
            <a:ext cx="2191310" cy="4942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Funding</a:t>
            </a:r>
          </a:p>
        </p:txBody>
      </p:sp>
      <p:sp>
        <p:nvSpPr>
          <p:cNvPr id="4" name="TextBox 3"/>
          <p:cNvSpPr txBox="1"/>
          <p:nvPr/>
        </p:nvSpPr>
        <p:spPr>
          <a:xfrm>
            <a:off x="317112" y="2309889"/>
            <a:ext cx="2191310" cy="1107996"/>
          </a:xfrm>
          <a:prstGeom prst="rect">
            <a:avLst/>
          </a:prstGeom>
          <a:noFill/>
        </p:spPr>
        <p:txBody>
          <a:bodyPr wrap="square" rtlCol="0">
            <a:spAutoFit/>
          </a:bodyPr>
          <a:lstStyle/>
          <a:p>
            <a:r>
              <a:rPr lang="en-US" sz="1600" dirty="0"/>
              <a:t>Expand an existing network or build a new network?</a:t>
            </a:r>
          </a:p>
          <a:p>
            <a:endParaRPr lang="en-US" dirty="0"/>
          </a:p>
        </p:txBody>
      </p:sp>
      <p:sp>
        <p:nvSpPr>
          <p:cNvPr id="29" name="TextBox 28"/>
          <p:cNvSpPr txBox="1"/>
          <p:nvPr/>
        </p:nvSpPr>
        <p:spPr>
          <a:xfrm>
            <a:off x="320914" y="3912337"/>
            <a:ext cx="2469524" cy="846386"/>
          </a:xfrm>
          <a:prstGeom prst="rect">
            <a:avLst/>
          </a:prstGeom>
          <a:noFill/>
        </p:spPr>
        <p:txBody>
          <a:bodyPr wrap="square" rtlCol="0">
            <a:spAutoFit/>
          </a:bodyPr>
          <a:lstStyle/>
          <a:p>
            <a:pPr marL="0" lvl="1" eaLnBrk="1" fontAlgn="auto" hangingPunct="1">
              <a:spcBef>
                <a:spcPts val="400"/>
              </a:spcBef>
              <a:spcAft>
                <a:spcPts val="600"/>
              </a:spcAft>
              <a:defRPr/>
            </a:pPr>
            <a:r>
              <a:rPr lang="en-US" sz="1600" dirty="0"/>
              <a:t>What benefits does the new project provide?</a:t>
            </a:r>
          </a:p>
          <a:p>
            <a:endParaRPr lang="en-US" sz="1200" dirty="0"/>
          </a:p>
        </p:txBody>
      </p:sp>
      <p:sp>
        <p:nvSpPr>
          <p:cNvPr id="34" name="TextBox 33"/>
          <p:cNvSpPr txBox="1"/>
          <p:nvPr/>
        </p:nvSpPr>
        <p:spPr>
          <a:xfrm>
            <a:off x="3050247" y="2335261"/>
            <a:ext cx="2191310" cy="861774"/>
          </a:xfrm>
          <a:prstGeom prst="rect">
            <a:avLst/>
          </a:prstGeom>
          <a:noFill/>
        </p:spPr>
        <p:txBody>
          <a:bodyPr wrap="square" rtlCol="0">
            <a:spAutoFit/>
          </a:bodyPr>
          <a:lstStyle/>
          <a:p>
            <a:r>
              <a:rPr lang="en-US" sz="1600" dirty="0"/>
              <a:t>Do partners bring a complementary skillset?</a:t>
            </a:r>
          </a:p>
          <a:p>
            <a:endParaRPr lang="en-US" dirty="0"/>
          </a:p>
        </p:txBody>
      </p:sp>
      <p:sp>
        <p:nvSpPr>
          <p:cNvPr id="35" name="TextBox 34"/>
          <p:cNvSpPr txBox="1"/>
          <p:nvPr/>
        </p:nvSpPr>
        <p:spPr>
          <a:xfrm>
            <a:off x="3050247" y="5323150"/>
            <a:ext cx="2191310" cy="861774"/>
          </a:xfrm>
          <a:prstGeom prst="rect">
            <a:avLst/>
          </a:prstGeom>
          <a:noFill/>
        </p:spPr>
        <p:txBody>
          <a:bodyPr wrap="square" rtlCol="0">
            <a:spAutoFit/>
          </a:bodyPr>
          <a:lstStyle/>
          <a:p>
            <a:r>
              <a:rPr lang="en-US" sz="1600" dirty="0"/>
              <a:t>Will a network will alleviate any problems?</a:t>
            </a:r>
          </a:p>
          <a:p>
            <a:endParaRPr lang="en-US" dirty="0"/>
          </a:p>
        </p:txBody>
      </p:sp>
      <p:sp>
        <p:nvSpPr>
          <p:cNvPr id="36" name="TextBox 35"/>
          <p:cNvSpPr txBox="1"/>
          <p:nvPr/>
        </p:nvSpPr>
        <p:spPr>
          <a:xfrm>
            <a:off x="3050247" y="3896949"/>
            <a:ext cx="2324942" cy="861774"/>
          </a:xfrm>
          <a:prstGeom prst="rect">
            <a:avLst/>
          </a:prstGeom>
          <a:noFill/>
        </p:spPr>
        <p:txBody>
          <a:bodyPr wrap="square" rtlCol="0">
            <a:spAutoFit/>
          </a:bodyPr>
          <a:lstStyle/>
          <a:p>
            <a:r>
              <a:rPr lang="en-US" sz="1600" dirty="0"/>
              <a:t>Customer base size? Who will use the service?</a:t>
            </a:r>
          </a:p>
          <a:p>
            <a:endParaRPr lang="en-US" dirty="0"/>
          </a:p>
        </p:txBody>
      </p:sp>
      <p:sp>
        <p:nvSpPr>
          <p:cNvPr id="37" name="TextBox 36"/>
          <p:cNvSpPr txBox="1"/>
          <p:nvPr/>
        </p:nvSpPr>
        <p:spPr>
          <a:xfrm>
            <a:off x="317112" y="5323150"/>
            <a:ext cx="2191310" cy="861774"/>
          </a:xfrm>
          <a:prstGeom prst="rect">
            <a:avLst/>
          </a:prstGeom>
          <a:noFill/>
        </p:spPr>
        <p:txBody>
          <a:bodyPr wrap="square" rtlCol="0">
            <a:spAutoFit/>
          </a:bodyPr>
          <a:lstStyle/>
          <a:p>
            <a:r>
              <a:rPr lang="en-US" sz="1600" dirty="0"/>
              <a:t>What financing sources are available?</a:t>
            </a:r>
          </a:p>
          <a:p>
            <a:endParaRPr lang="en-US" dirty="0"/>
          </a:p>
        </p:txBody>
      </p:sp>
      <p:sp>
        <p:nvSpPr>
          <p:cNvPr id="39" name="TextBox 38"/>
          <p:cNvSpPr txBox="1"/>
          <p:nvPr/>
        </p:nvSpPr>
        <p:spPr>
          <a:xfrm>
            <a:off x="5929370" y="2319710"/>
            <a:ext cx="2191310" cy="1107996"/>
          </a:xfrm>
          <a:prstGeom prst="rect">
            <a:avLst/>
          </a:prstGeom>
          <a:noFill/>
        </p:spPr>
        <p:txBody>
          <a:bodyPr wrap="square" rtlCol="0">
            <a:spAutoFit/>
          </a:bodyPr>
          <a:lstStyle/>
          <a:p>
            <a:r>
              <a:rPr lang="en-US" sz="1600" dirty="0"/>
              <a:t>Services and offerings? What differentiates them? </a:t>
            </a:r>
          </a:p>
          <a:p>
            <a:endParaRPr lang="en-US" dirty="0"/>
          </a:p>
        </p:txBody>
      </p:sp>
      <p:sp>
        <p:nvSpPr>
          <p:cNvPr id="6" name="Cloud Callout 5"/>
          <p:cNvSpPr/>
          <p:nvPr/>
        </p:nvSpPr>
        <p:spPr>
          <a:xfrm rot="1223996">
            <a:off x="5783382" y="3339117"/>
            <a:ext cx="2868411" cy="2283207"/>
          </a:xfrm>
          <a:prstGeom prst="cloudCallou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566" y="3791124"/>
            <a:ext cx="1836695" cy="1379191"/>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5223"/>
            <a:ext cx="7886700" cy="1325563"/>
          </a:xfrm>
        </p:spPr>
        <p:txBody>
          <a:bodyPr/>
          <a:lstStyle/>
          <a:p>
            <a:r>
              <a:rPr lang="en-US" sz="2800" dirty="0"/>
              <a:t>Base Pricing Structure on Demand and Service Offerings</a:t>
            </a:r>
            <a:endParaRPr lang="en-US" sz="2700" dirty="0">
              <a:effectLst>
                <a:outerShdw blurRad="38100" dist="38100" dir="2700000" algn="tl">
                  <a:srgbClr val="000000">
                    <a:alpha val="43137"/>
                  </a:srgbClr>
                </a:outerShdw>
              </a:effectLst>
            </a:endParaRPr>
          </a:p>
        </p:txBody>
      </p:sp>
      <p:sp>
        <p:nvSpPr>
          <p:cNvPr id="15" name="Rectangle 14"/>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5" name="Left-Right Arrow 4"/>
          <p:cNvSpPr/>
          <p:nvPr/>
        </p:nvSpPr>
        <p:spPr>
          <a:xfrm rot="5400000">
            <a:off x="-982102" y="3593038"/>
            <a:ext cx="4808382" cy="304800"/>
          </a:xfrm>
          <a:prstGeom prst="lef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74490" y="1593328"/>
            <a:ext cx="1910862" cy="400110"/>
          </a:xfrm>
          <a:prstGeom prst="rect">
            <a:avLst/>
          </a:prstGeom>
          <a:noFill/>
        </p:spPr>
        <p:txBody>
          <a:bodyPr wrap="square" rtlCol="0">
            <a:spAutoFit/>
          </a:bodyPr>
          <a:lstStyle/>
          <a:p>
            <a:r>
              <a:rPr lang="en-US" sz="2000" b="1" dirty="0"/>
              <a:t>Cost-Based</a:t>
            </a:r>
          </a:p>
        </p:txBody>
      </p:sp>
      <p:sp>
        <p:nvSpPr>
          <p:cNvPr id="22" name="TextBox 21"/>
          <p:cNvSpPr txBox="1"/>
          <p:nvPr/>
        </p:nvSpPr>
        <p:spPr>
          <a:xfrm>
            <a:off x="1627544" y="2708968"/>
            <a:ext cx="1910862" cy="400110"/>
          </a:xfrm>
          <a:prstGeom prst="rect">
            <a:avLst/>
          </a:prstGeom>
          <a:noFill/>
        </p:spPr>
        <p:txBody>
          <a:bodyPr wrap="square" rtlCol="0">
            <a:spAutoFit/>
          </a:bodyPr>
          <a:lstStyle/>
          <a:p>
            <a:r>
              <a:rPr lang="en-US" sz="2000" b="1" dirty="0"/>
              <a:t>Value-Based</a:t>
            </a:r>
          </a:p>
        </p:txBody>
      </p:sp>
      <p:sp>
        <p:nvSpPr>
          <p:cNvPr id="20" name="TextBox 19"/>
          <p:cNvSpPr txBox="1"/>
          <p:nvPr/>
        </p:nvSpPr>
        <p:spPr>
          <a:xfrm>
            <a:off x="1607204" y="1898738"/>
            <a:ext cx="3208316" cy="646331"/>
          </a:xfrm>
          <a:prstGeom prst="rect">
            <a:avLst/>
          </a:prstGeom>
          <a:noFill/>
        </p:spPr>
        <p:txBody>
          <a:bodyPr wrap="square" rtlCol="0">
            <a:spAutoFit/>
          </a:bodyPr>
          <a:lstStyle/>
          <a:p>
            <a:r>
              <a:rPr lang="en-US" dirty="0"/>
              <a:t>Price based on costs and estimated total return </a:t>
            </a:r>
          </a:p>
        </p:txBody>
      </p:sp>
      <p:sp>
        <p:nvSpPr>
          <p:cNvPr id="27" name="TextBox 26"/>
          <p:cNvSpPr txBox="1"/>
          <p:nvPr/>
        </p:nvSpPr>
        <p:spPr>
          <a:xfrm>
            <a:off x="1634701" y="3070615"/>
            <a:ext cx="3807247" cy="646331"/>
          </a:xfrm>
          <a:prstGeom prst="rect">
            <a:avLst/>
          </a:prstGeom>
          <a:noFill/>
        </p:spPr>
        <p:txBody>
          <a:bodyPr wrap="square" rtlCol="0">
            <a:spAutoFit/>
          </a:bodyPr>
          <a:lstStyle/>
          <a:p>
            <a:r>
              <a:rPr lang="en-US" dirty="0"/>
              <a:t>Price based on the value customers/users place on a product</a:t>
            </a:r>
          </a:p>
        </p:txBody>
      </p:sp>
      <p:sp>
        <p:nvSpPr>
          <p:cNvPr id="28" name="TextBox 27"/>
          <p:cNvSpPr txBox="1"/>
          <p:nvPr/>
        </p:nvSpPr>
        <p:spPr>
          <a:xfrm>
            <a:off x="1627544" y="5479209"/>
            <a:ext cx="3318544" cy="646331"/>
          </a:xfrm>
          <a:prstGeom prst="rect">
            <a:avLst/>
          </a:prstGeom>
          <a:noFill/>
        </p:spPr>
        <p:txBody>
          <a:bodyPr wrap="square" rtlCol="0">
            <a:spAutoFit/>
          </a:bodyPr>
          <a:lstStyle/>
          <a:p>
            <a:r>
              <a:rPr lang="en-US" dirty="0"/>
              <a:t>Services offered to meet community goals</a:t>
            </a:r>
          </a:p>
        </p:txBody>
      </p:sp>
      <p:sp>
        <p:nvSpPr>
          <p:cNvPr id="30" name="TextBox 29"/>
          <p:cNvSpPr txBox="1"/>
          <p:nvPr/>
        </p:nvSpPr>
        <p:spPr>
          <a:xfrm>
            <a:off x="1627463" y="4246774"/>
            <a:ext cx="3830595" cy="646331"/>
          </a:xfrm>
          <a:prstGeom prst="rect">
            <a:avLst/>
          </a:prstGeom>
          <a:noFill/>
        </p:spPr>
        <p:txBody>
          <a:bodyPr wrap="square" rtlCol="0">
            <a:spAutoFit/>
          </a:bodyPr>
          <a:lstStyle/>
          <a:p>
            <a:r>
              <a:rPr lang="en-US" dirty="0"/>
              <a:t>Services priced competitively with market prices</a:t>
            </a:r>
          </a:p>
        </p:txBody>
      </p:sp>
      <p:sp>
        <p:nvSpPr>
          <p:cNvPr id="21" name="TextBox 20"/>
          <p:cNvSpPr txBox="1"/>
          <p:nvPr/>
        </p:nvSpPr>
        <p:spPr>
          <a:xfrm>
            <a:off x="1627544" y="3858400"/>
            <a:ext cx="1910862" cy="400110"/>
          </a:xfrm>
          <a:prstGeom prst="rect">
            <a:avLst/>
          </a:prstGeom>
          <a:noFill/>
        </p:spPr>
        <p:txBody>
          <a:bodyPr wrap="square" rtlCol="0">
            <a:spAutoFit/>
          </a:bodyPr>
          <a:lstStyle/>
          <a:p>
            <a:r>
              <a:rPr lang="en-US" sz="2000" b="1" dirty="0"/>
              <a:t>Penetration</a:t>
            </a:r>
          </a:p>
        </p:txBody>
      </p:sp>
      <p:sp>
        <p:nvSpPr>
          <p:cNvPr id="23" name="TextBox 22"/>
          <p:cNvSpPr txBox="1"/>
          <p:nvPr/>
        </p:nvSpPr>
        <p:spPr>
          <a:xfrm>
            <a:off x="1627463" y="5079099"/>
            <a:ext cx="1910862" cy="400110"/>
          </a:xfrm>
          <a:prstGeom prst="rect">
            <a:avLst/>
          </a:prstGeom>
          <a:noFill/>
        </p:spPr>
        <p:txBody>
          <a:bodyPr wrap="square" rtlCol="0">
            <a:spAutoFit/>
          </a:bodyPr>
          <a:lstStyle/>
          <a:p>
            <a:r>
              <a:rPr lang="en-US" sz="2000" b="1" dirty="0"/>
              <a:t>Service-Based</a:t>
            </a:r>
          </a:p>
        </p:txBody>
      </p:sp>
      <p:cxnSp>
        <p:nvCxnSpPr>
          <p:cNvPr id="6" name="Straight Connector 5"/>
          <p:cNvCxnSpPr/>
          <p:nvPr/>
        </p:nvCxnSpPr>
        <p:spPr>
          <a:xfrm>
            <a:off x="1078647" y="1811879"/>
            <a:ext cx="55605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92575" y="2909023"/>
            <a:ext cx="55605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78647" y="4058455"/>
            <a:ext cx="55605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78647" y="5279154"/>
            <a:ext cx="55605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948" y="2536009"/>
            <a:ext cx="3350171" cy="1886231"/>
          </a:xfrm>
          <a:prstGeom prst="rect">
            <a:avLst/>
          </a:prstGeom>
          <a:effectLst>
            <a:outerShdw blurRad="152400" dist="317500" dir="5400000" sx="90000" sy="-19000" rotWithShape="0">
              <a:prstClr val="black">
                <a:alpha val="15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flipH="1">
            <a:off x="2753606" y="4660205"/>
            <a:ext cx="6004070" cy="80560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p:cNvSpPr/>
          <p:nvPr/>
        </p:nvSpPr>
        <p:spPr>
          <a:xfrm flipH="1">
            <a:off x="2753606" y="3174679"/>
            <a:ext cx="6004070" cy="103298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0419" y="3152380"/>
            <a:ext cx="1046105" cy="1046105"/>
          </a:xfrm>
          <a:prstGeom prst="rect">
            <a:avLst/>
          </a:prstGeom>
        </p:spPr>
      </p:pic>
      <p:sp>
        <p:nvSpPr>
          <p:cNvPr id="3" name="Title 2"/>
          <p:cNvSpPr>
            <a:spLocks noGrp="1"/>
          </p:cNvSpPr>
          <p:nvPr>
            <p:ph type="title"/>
          </p:nvPr>
        </p:nvSpPr>
        <p:spPr>
          <a:xfrm>
            <a:off x="628650" y="621087"/>
            <a:ext cx="7886700" cy="1325563"/>
          </a:xfrm>
        </p:spPr>
        <p:txBody>
          <a:bodyPr/>
          <a:lstStyle/>
          <a:p>
            <a:r>
              <a:rPr lang="en-US" sz="2700" dirty="0">
                <a:effectLst>
                  <a:outerShdw blurRad="38100" dist="38100" dir="2700000" algn="tl">
                    <a:srgbClr val="000000">
                      <a:alpha val="43137"/>
                    </a:srgbClr>
                  </a:outerShdw>
                </a:effectLst>
              </a:rPr>
              <a:t>Step 4: Consider Requirements for Implementation</a:t>
            </a:r>
          </a:p>
        </p:txBody>
      </p:sp>
      <p:sp>
        <p:nvSpPr>
          <p:cNvPr id="23" name="Rectangle 22"/>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5" name="TextBox 4"/>
          <p:cNvSpPr txBox="1"/>
          <p:nvPr/>
        </p:nvSpPr>
        <p:spPr>
          <a:xfrm>
            <a:off x="1339361" y="2054445"/>
            <a:ext cx="2520778" cy="461665"/>
          </a:xfrm>
          <a:prstGeom prst="rect">
            <a:avLst/>
          </a:prstGeom>
          <a:noFill/>
        </p:spPr>
        <p:txBody>
          <a:bodyPr wrap="square" rtlCol="0">
            <a:spAutoFit/>
          </a:bodyPr>
          <a:lstStyle/>
          <a:p>
            <a:r>
              <a:rPr lang="en-US" sz="2400" b="1" dirty="0">
                <a:solidFill>
                  <a:schemeClr val="accent1">
                    <a:lumMod val="50000"/>
                  </a:schemeClr>
                </a:solidFill>
              </a:rPr>
              <a:t>Planning</a:t>
            </a:r>
          </a:p>
        </p:txBody>
      </p:sp>
      <p:sp>
        <p:nvSpPr>
          <p:cNvPr id="12" name="TextBox 11"/>
          <p:cNvSpPr txBox="1"/>
          <p:nvPr/>
        </p:nvSpPr>
        <p:spPr>
          <a:xfrm>
            <a:off x="1339361" y="3444599"/>
            <a:ext cx="2520778" cy="461665"/>
          </a:xfrm>
          <a:prstGeom prst="rect">
            <a:avLst/>
          </a:prstGeom>
          <a:noFill/>
        </p:spPr>
        <p:txBody>
          <a:bodyPr wrap="square" rtlCol="0">
            <a:spAutoFit/>
          </a:bodyPr>
          <a:lstStyle/>
          <a:p>
            <a:r>
              <a:rPr lang="en-US" sz="2400" b="1" dirty="0">
                <a:solidFill>
                  <a:schemeClr val="accent1">
                    <a:lumMod val="50000"/>
                  </a:schemeClr>
                </a:solidFill>
              </a:rPr>
              <a:t>Logistical</a:t>
            </a:r>
          </a:p>
        </p:txBody>
      </p:sp>
      <p:sp>
        <p:nvSpPr>
          <p:cNvPr id="13" name="TextBox 12"/>
          <p:cNvSpPr txBox="1"/>
          <p:nvPr/>
        </p:nvSpPr>
        <p:spPr>
          <a:xfrm>
            <a:off x="1374558" y="4811352"/>
            <a:ext cx="2520778" cy="461665"/>
          </a:xfrm>
          <a:prstGeom prst="rect">
            <a:avLst/>
          </a:prstGeom>
          <a:noFill/>
        </p:spPr>
        <p:txBody>
          <a:bodyPr wrap="square" rtlCol="0">
            <a:spAutoFit/>
          </a:bodyPr>
          <a:lstStyle/>
          <a:p>
            <a:r>
              <a:rPr lang="en-US" sz="2400" b="1" dirty="0">
                <a:solidFill>
                  <a:schemeClr val="accent1">
                    <a:lumMod val="50000"/>
                  </a:schemeClr>
                </a:solidFill>
              </a:rPr>
              <a:t>Financial</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56" y="1723792"/>
            <a:ext cx="1118102" cy="111810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933" y="4508971"/>
            <a:ext cx="1066428" cy="1066428"/>
          </a:xfrm>
          <a:prstGeom prst="rect">
            <a:avLst/>
          </a:prstGeom>
        </p:spPr>
      </p:pic>
      <p:sp>
        <p:nvSpPr>
          <p:cNvPr id="14" name="Pentagon 13"/>
          <p:cNvSpPr/>
          <p:nvPr/>
        </p:nvSpPr>
        <p:spPr>
          <a:xfrm flipH="1">
            <a:off x="2756871" y="1880039"/>
            <a:ext cx="6004070" cy="80560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236699" y="1946650"/>
            <a:ext cx="3892378" cy="646331"/>
          </a:xfrm>
          <a:prstGeom prst="rect">
            <a:avLst/>
          </a:prstGeom>
          <a:noFill/>
        </p:spPr>
        <p:txBody>
          <a:bodyPr wrap="square" rtlCol="0">
            <a:spAutoFit/>
          </a:bodyPr>
          <a:lstStyle/>
          <a:p>
            <a:pPr marL="285750" indent="-285750">
              <a:buFont typeface="Arial" panose="020B0604020202020204" pitchFamily="34" charset="0"/>
              <a:buChar char="•"/>
            </a:pPr>
            <a:r>
              <a:rPr lang="en-US" dirty="0"/>
              <a:t>Organizational Structure</a:t>
            </a:r>
          </a:p>
          <a:p>
            <a:pPr marL="285750" indent="-285750">
              <a:buFont typeface="Arial" panose="020B0604020202020204" pitchFamily="34" charset="0"/>
              <a:buChar char="•"/>
            </a:pPr>
            <a:r>
              <a:rPr lang="en-US" dirty="0"/>
              <a:t>Project Timelines</a:t>
            </a:r>
          </a:p>
        </p:txBody>
      </p:sp>
      <p:sp>
        <p:nvSpPr>
          <p:cNvPr id="21" name="TextBox 20"/>
          <p:cNvSpPr txBox="1"/>
          <p:nvPr/>
        </p:nvSpPr>
        <p:spPr>
          <a:xfrm>
            <a:off x="5973205" y="1934511"/>
            <a:ext cx="3892378" cy="369332"/>
          </a:xfrm>
          <a:prstGeom prst="rect">
            <a:avLst/>
          </a:prstGeom>
          <a:noFill/>
        </p:spPr>
        <p:txBody>
          <a:bodyPr wrap="square" rtlCol="0">
            <a:spAutoFit/>
          </a:bodyPr>
          <a:lstStyle/>
          <a:p>
            <a:pPr marL="285750" indent="-285750">
              <a:buFont typeface="Arial" panose="020B0604020202020204" pitchFamily="34" charset="0"/>
              <a:buChar char="•"/>
            </a:pPr>
            <a:r>
              <a:rPr lang="en-US" dirty="0"/>
              <a:t>Roles &amp; Responsibilities</a:t>
            </a:r>
          </a:p>
        </p:txBody>
      </p:sp>
      <p:sp>
        <p:nvSpPr>
          <p:cNvPr id="26" name="TextBox 25"/>
          <p:cNvSpPr txBox="1"/>
          <p:nvPr/>
        </p:nvSpPr>
        <p:spPr>
          <a:xfrm>
            <a:off x="6008731" y="3244831"/>
            <a:ext cx="3892378" cy="923330"/>
          </a:xfrm>
          <a:prstGeom prst="rect">
            <a:avLst/>
          </a:prstGeom>
          <a:noFill/>
        </p:spPr>
        <p:txBody>
          <a:bodyPr wrap="square" rtlCol="0">
            <a:spAutoFit/>
          </a:bodyPr>
          <a:lstStyle/>
          <a:p>
            <a:pPr marL="285750" indent="-285750">
              <a:buFont typeface="Arial" panose="020B0604020202020204" pitchFamily="34" charset="0"/>
              <a:buChar char="•"/>
            </a:pPr>
            <a:r>
              <a:rPr lang="en-US" dirty="0"/>
              <a:t>Delivery of Service</a:t>
            </a:r>
          </a:p>
          <a:p>
            <a:pPr marL="285750" indent="-285750">
              <a:buFont typeface="Arial" panose="020B0604020202020204" pitchFamily="34" charset="0"/>
              <a:buChar char="•"/>
            </a:pPr>
            <a:r>
              <a:rPr lang="en-US" dirty="0"/>
              <a:t>Network Expansion</a:t>
            </a:r>
          </a:p>
          <a:p>
            <a:pPr marL="285750" indent="-285750">
              <a:buFont typeface="Arial" panose="020B0604020202020204" pitchFamily="34" charset="0"/>
              <a:buChar char="•"/>
            </a:pPr>
            <a:r>
              <a:rPr lang="en-US" dirty="0"/>
              <a:t>Network Implementation</a:t>
            </a:r>
          </a:p>
        </p:txBody>
      </p:sp>
      <p:sp>
        <p:nvSpPr>
          <p:cNvPr id="28" name="TextBox 27"/>
          <p:cNvSpPr txBox="1"/>
          <p:nvPr/>
        </p:nvSpPr>
        <p:spPr>
          <a:xfrm>
            <a:off x="3236699" y="3244831"/>
            <a:ext cx="2772032"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Staff</a:t>
            </a:r>
          </a:p>
          <a:p>
            <a:pPr marL="285750" indent="-285750">
              <a:buFont typeface="Arial" panose="020B0604020202020204" pitchFamily="34" charset="0"/>
              <a:buChar char="•"/>
            </a:pPr>
            <a:r>
              <a:rPr lang="en-US" dirty="0"/>
              <a:t>Operational Costs</a:t>
            </a:r>
          </a:p>
          <a:p>
            <a:pPr marL="285750" indent="-285750">
              <a:buFont typeface="Arial" panose="020B0604020202020204" pitchFamily="34" charset="0"/>
              <a:buChar char="•"/>
            </a:pPr>
            <a:r>
              <a:rPr lang="en-US" dirty="0"/>
              <a:t>Service Purchasing</a:t>
            </a:r>
          </a:p>
        </p:txBody>
      </p:sp>
      <p:sp>
        <p:nvSpPr>
          <p:cNvPr id="29" name="TextBox 28"/>
          <p:cNvSpPr txBox="1"/>
          <p:nvPr/>
        </p:nvSpPr>
        <p:spPr>
          <a:xfrm>
            <a:off x="6008731" y="4739843"/>
            <a:ext cx="3892378" cy="646331"/>
          </a:xfrm>
          <a:prstGeom prst="rect">
            <a:avLst/>
          </a:prstGeom>
          <a:noFill/>
        </p:spPr>
        <p:txBody>
          <a:bodyPr wrap="square" rtlCol="0">
            <a:spAutoFit/>
          </a:bodyPr>
          <a:lstStyle/>
          <a:p>
            <a:pPr marL="285750" indent="-285750">
              <a:buFont typeface="Arial" panose="020B0604020202020204" pitchFamily="34" charset="0"/>
              <a:buChar char="•"/>
            </a:pPr>
            <a:r>
              <a:rPr lang="en-US" dirty="0"/>
              <a:t>Debt Repayment</a:t>
            </a:r>
          </a:p>
          <a:p>
            <a:pPr marL="285750" indent="-285750">
              <a:buFont typeface="Arial" panose="020B0604020202020204" pitchFamily="34" charset="0"/>
              <a:buChar char="•"/>
            </a:pPr>
            <a:r>
              <a:rPr lang="en-US" dirty="0"/>
              <a:t>Cost Savings</a:t>
            </a:r>
          </a:p>
        </p:txBody>
      </p:sp>
      <p:sp>
        <p:nvSpPr>
          <p:cNvPr id="33" name="TextBox 32"/>
          <p:cNvSpPr txBox="1"/>
          <p:nvPr/>
        </p:nvSpPr>
        <p:spPr>
          <a:xfrm>
            <a:off x="3236699" y="4739843"/>
            <a:ext cx="2037685" cy="646331"/>
          </a:xfrm>
          <a:prstGeom prst="rect">
            <a:avLst/>
          </a:prstGeom>
          <a:noFill/>
        </p:spPr>
        <p:txBody>
          <a:bodyPr wrap="square" rtlCol="0">
            <a:spAutoFit/>
          </a:bodyPr>
          <a:lstStyle/>
          <a:p>
            <a:pPr marL="285750" indent="-285750">
              <a:buFont typeface="Arial" panose="020B0604020202020204" pitchFamily="34" charset="0"/>
              <a:buChar char="•"/>
            </a:pPr>
            <a:r>
              <a:rPr lang="en-US" dirty="0"/>
              <a:t>Cost Controls</a:t>
            </a:r>
          </a:p>
          <a:p>
            <a:pPr marL="285750" indent="-285750">
              <a:buFont typeface="Arial" panose="020B0604020202020204" pitchFamily="34" charset="0"/>
              <a:buChar char="•"/>
            </a:pPr>
            <a:r>
              <a:rPr lang="en-US" dirty="0"/>
              <a:t>Financing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078934" y="5276323"/>
            <a:ext cx="6932141" cy="271144"/>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941294"/>
            <a:ext cx="7886700" cy="830074"/>
          </a:xfrm>
        </p:spPr>
        <p:txBody>
          <a:bodyPr/>
          <a:lstStyle/>
          <a:p>
            <a:r>
              <a:rPr lang="en-US" dirty="0"/>
              <a:t>Step 5: Communicate Financial Info Using Pro Formas</a:t>
            </a:r>
          </a:p>
        </p:txBody>
      </p:sp>
      <p:sp>
        <p:nvSpPr>
          <p:cNvPr id="4" name="Rectangle 3"/>
          <p:cNvSpPr/>
          <p:nvPr/>
        </p:nvSpPr>
        <p:spPr>
          <a:xfrm>
            <a:off x="547469" y="2012779"/>
            <a:ext cx="8049061" cy="2800767"/>
          </a:xfrm>
          <a:prstGeom prst="rect">
            <a:avLst/>
          </a:prstGeom>
        </p:spPr>
        <p:txBody>
          <a:bodyPr wrap="square">
            <a:spAutoFit/>
          </a:bodyPr>
          <a:lstStyle/>
          <a:p>
            <a:pPr marL="285750" indent="-285750">
              <a:buFont typeface="Arial" panose="020B0604020202020204" pitchFamily="34" charset="0"/>
              <a:buChar char="•"/>
            </a:pPr>
            <a:r>
              <a:rPr lang="en-US" sz="2200" dirty="0"/>
              <a:t>Pro forma financial statements help us understand project viability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Communities can include pro formas with:</a:t>
            </a:r>
          </a:p>
          <a:p>
            <a:pPr marL="742950" lvl="1" indent="-285750">
              <a:buFont typeface="Courier New" panose="02070309020205020404" pitchFamily="49" charset="0"/>
              <a:buChar char="o"/>
            </a:pPr>
            <a:r>
              <a:rPr lang="en-US" sz="2200" dirty="0"/>
              <a:t>Detailed costs and expenses</a:t>
            </a:r>
          </a:p>
          <a:p>
            <a:pPr marL="742950" lvl="1" indent="-285750">
              <a:buFont typeface="Courier New" panose="02070309020205020404" pitchFamily="49" charset="0"/>
              <a:buChar char="o"/>
            </a:pPr>
            <a:r>
              <a:rPr lang="en-US" sz="2200" dirty="0"/>
              <a:t>Financial flows</a:t>
            </a:r>
          </a:p>
          <a:p>
            <a:pPr marL="742950" lvl="1" indent="-285750">
              <a:buFont typeface="Courier New" panose="02070309020205020404" pitchFamily="49" charset="0"/>
              <a:buChar char="o"/>
            </a:pPr>
            <a:r>
              <a:rPr lang="en-US" sz="2200" dirty="0"/>
              <a:t>Contributions of partners</a:t>
            </a:r>
          </a:p>
          <a:p>
            <a:pPr marL="742950" lvl="1" indent="-285750">
              <a:buFont typeface="Courier New" panose="02070309020205020404" pitchFamily="49" charset="0"/>
              <a:buChar char="o"/>
            </a:pPr>
            <a:r>
              <a:rPr lang="en-US" sz="2200" dirty="0"/>
              <a:t>Potential cost savings</a:t>
            </a:r>
          </a:p>
          <a:p>
            <a:pPr marL="342900" indent="-342900">
              <a:buFont typeface="Arial" panose="020B0604020202020204" pitchFamily="34" charset="0"/>
              <a:buChar char="•"/>
            </a:pPr>
            <a:endParaRPr lang="en-US" sz="2200" dirty="0"/>
          </a:p>
        </p:txBody>
      </p:sp>
      <p:sp>
        <p:nvSpPr>
          <p:cNvPr id="15" name="Rectangle 14"/>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3" name="Oval 2"/>
          <p:cNvSpPr/>
          <p:nvPr/>
        </p:nvSpPr>
        <p:spPr>
          <a:xfrm>
            <a:off x="1608462" y="4813546"/>
            <a:ext cx="1217868" cy="12178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28763" y="4769798"/>
            <a:ext cx="1217868" cy="12178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649064" y="4791673"/>
            <a:ext cx="1217868" cy="12178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169365" y="4813546"/>
            <a:ext cx="1217868" cy="12178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04102" y="5077441"/>
            <a:ext cx="1426587" cy="646331"/>
          </a:xfrm>
          <a:prstGeom prst="rect">
            <a:avLst/>
          </a:prstGeom>
          <a:noFill/>
        </p:spPr>
        <p:txBody>
          <a:bodyPr wrap="square" rtlCol="0">
            <a:spAutoFit/>
          </a:bodyPr>
          <a:lstStyle/>
          <a:p>
            <a:pPr algn="ctr"/>
            <a:r>
              <a:rPr lang="en-US" b="1" dirty="0"/>
              <a:t>Income Statement</a:t>
            </a:r>
          </a:p>
        </p:txBody>
      </p:sp>
      <p:sp>
        <p:nvSpPr>
          <p:cNvPr id="14" name="TextBox 13"/>
          <p:cNvSpPr txBox="1"/>
          <p:nvPr/>
        </p:nvSpPr>
        <p:spPr>
          <a:xfrm>
            <a:off x="4547266" y="5126953"/>
            <a:ext cx="1426587" cy="646331"/>
          </a:xfrm>
          <a:prstGeom prst="rect">
            <a:avLst/>
          </a:prstGeom>
          <a:noFill/>
        </p:spPr>
        <p:txBody>
          <a:bodyPr wrap="square" rtlCol="0">
            <a:spAutoFit/>
          </a:bodyPr>
          <a:lstStyle/>
          <a:p>
            <a:pPr algn="ctr"/>
            <a:r>
              <a:rPr lang="en-US" b="1" dirty="0"/>
              <a:t>Balance Sheet</a:t>
            </a:r>
          </a:p>
        </p:txBody>
      </p:sp>
      <p:sp>
        <p:nvSpPr>
          <p:cNvPr id="19" name="TextBox 18"/>
          <p:cNvSpPr txBox="1"/>
          <p:nvPr/>
        </p:nvSpPr>
        <p:spPr>
          <a:xfrm>
            <a:off x="3032487" y="4988453"/>
            <a:ext cx="1426587" cy="923330"/>
          </a:xfrm>
          <a:prstGeom prst="rect">
            <a:avLst/>
          </a:prstGeom>
          <a:noFill/>
        </p:spPr>
        <p:txBody>
          <a:bodyPr wrap="square" rtlCol="0">
            <a:spAutoFit/>
          </a:bodyPr>
          <a:lstStyle/>
          <a:p>
            <a:pPr algn="ctr"/>
            <a:r>
              <a:rPr lang="en-US" b="1" dirty="0"/>
              <a:t>Statement </a:t>
            </a:r>
          </a:p>
          <a:p>
            <a:pPr algn="ctr"/>
            <a:r>
              <a:rPr lang="en-US" b="1" dirty="0"/>
              <a:t>of Cash Flows</a:t>
            </a:r>
          </a:p>
        </p:txBody>
      </p:sp>
      <p:sp>
        <p:nvSpPr>
          <p:cNvPr id="20" name="TextBox 19"/>
          <p:cNvSpPr txBox="1"/>
          <p:nvPr/>
        </p:nvSpPr>
        <p:spPr>
          <a:xfrm>
            <a:off x="6022411" y="5215940"/>
            <a:ext cx="1426587" cy="369332"/>
          </a:xfrm>
          <a:prstGeom prst="rect">
            <a:avLst/>
          </a:prstGeom>
          <a:noFill/>
        </p:spPr>
        <p:txBody>
          <a:bodyPr wrap="square" rtlCol="0">
            <a:spAutoFit/>
          </a:bodyPr>
          <a:lstStyle/>
          <a:p>
            <a:pPr algn="ctr"/>
            <a:r>
              <a:rPr lang="en-US" b="1" dirty="0"/>
              <a:t>Analysis</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625" y="2752014"/>
            <a:ext cx="1697216" cy="1697216"/>
          </a:xfrm>
          <a:prstGeom prst="rect">
            <a:avLst/>
          </a:prstGeom>
        </p:spPr>
      </p:pic>
    </p:spTree>
    <p:extLst>
      <p:ext uri="{BB962C8B-B14F-4D97-AF65-F5344CB8AC3E}">
        <p14:creationId xmlns:p14="http://schemas.microsoft.com/office/powerpoint/2010/main" val="3772990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294"/>
            <a:ext cx="7886700" cy="830074"/>
          </a:xfrm>
        </p:spPr>
        <p:txBody>
          <a:bodyPr/>
          <a:lstStyle/>
          <a:p>
            <a:pPr algn="l"/>
            <a:r>
              <a:rPr lang="en-US" dirty="0"/>
              <a:t>Tailor Pro Formas to Key Network Considerations </a:t>
            </a:r>
          </a:p>
        </p:txBody>
      </p:sp>
      <p:sp>
        <p:nvSpPr>
          <p:cNvPr id="15" name="Rectangle 14"/>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390" y="2477530"/>
            <a:ext cx="2904565" cy="20574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628651" y="1771368"/>
            <a:ext cx="6958398" cy="4770537"/>
          </a:xfrm>
          <a:prstGeom prst="rect">
            <a:avLst/>
          </a:prstGeom>
          <a:noFill/>
        </p:spPr>
        <p:txBody>
          <a:bodyPr wrap="square" rtlCol="0">
            <a:spAutoFit/>
          </a:bodyPr>
          <a:lstStyle/>
          <a:p>
            <a:pPr marL="342900" indent="-342900">
              <a:buClr>
                <a:schemeClr val="accent1">
                  <a:lumMod val="50000"/>
                </a:schemeClr>
              </a:buClr>
              <a:buFont typeface="Arial" panose="020B0604020202020204" pitchFamily="34" charset="0"/>
              <a:buChar char="•"/>
            </a:pPr>
            <a:r>
              <a:rPr lang="en-US" sz="2200" dirty="0">
                <a:solidFill>
                  <a:schemeClr val="accent1">
                    <a:lumMod val="75000"/>
                  </a:schemeClr>
                </a:solidFill>
              </a:rPr>
              <a:t>Income Statement</a:t>
            </a:r>
          </a:p>
          <a:p>
            <a:r>
              <a:rPr lang="en-US" sz="2200" dirty="0"/>
              <a:t>	</a:t>
            </a:r>
            <a:r>
              <a:rPr lang="en-US" dirty="0">
                <a:solidFill>
                  <a:srgbClr val="000000"/>
                </a:solidFill>
                <a:cs typeface="Arial Narrow"/>
              </a:rPr>
              <a:t>Wholesale, retail sales data, revenue, and </a:t>
            </a:r>
          </a:p>
          <a:p>
            <a:r>
              <a:rPr lang="en-US" dirty="0">
                <a:solidFill>
                  <a:srgbClr val="000000"/>
                </a:solidFill>
                <a:cs typeface="Arial Narrow"/>
              </a:rPr>
              <a:t>	network operations </a:t>
            </a:r>
          </a:p>
          <a:p>
            <a:pPr marL="342900" indent="-342900">
              <a:buClr>
                <a:schemeClr val="accent1">
                  <a:lumMod val="50000"/>
                </a:schemeClr>
              </a:buClr>
              <a:buFont typeface="Arial" panose="020B0604020202020204" pitchFamily="34" charset="0"/>
              <a:buChar char="•"/>
            </a:pPr>
            <a:r>
              <a:rPr lang="en-US" sz="2200" dirty="0">
                <a:solidFill>
                  <a:schemeClr val="accent1">
                    <a:lumMod val="75000"/>
                  </a:schemeClr>
                </a:solidFill>
              </a:rPr>
              <a:t>Statement of Cash Flows</a:t>
            </a:r>
          </a:p>
          <a:p>
            <a:pPr>
              <a:buClr>
                <a:schemeClr val="accent1">
                  <a:lumMod val="50000"/>
                </a:schemeClr>
              </a:buClr>
            </a:pPr>
            <a:r>
              <a:rPr lang="en-US" sz="2200" dirty="0"/>
              <a:t>	</a:t>
            </a:r>
            <a:r>
              <a:rPr lang="en-US" dirty="0">
                <a:solidFill>
                  <a:srgbClr val="000000"/>
                </a:solidFill>
                <a:cs typeface="Arial Narrow"/>
              </a:rPr>
              <a:t>Payments from customers, users, partners, </a:t>
            </a:r>
          </a:p>
          <a:p>
            <a:pPr>
              <a:buClr>
                <a:schemeClr val="accent1">
                  <a:lumMod val="50000"/>
                </a:schemeClr>
              </a:buClr>
            </a:pPr>
            <a:r>
              <a:rPr lang="en-US" dirty="0">
                <a:solidFill>
                  <a:srgbClr val="000000"/>
                </a:solidFill>
                <a:cs typeface="Arial Narrow"/>
              </a:rPr>
              <a:t>	liability/ debt repayment, equipment </a:t>
            </a:r>
          </a:p>
          <a:p>
            <a:pPr>
              <a:buClr>
                <a:schemeClr val="accent1">
                  <a:lumMod val="50000"/>
                </a:schemeClr>
              </a:buClr>
            </a:pPr>
            <a:r>
              <a:rPr lang="en-US" dirty="0">
                <a:solidFill>
                  <a:srgbClr val="000000"/>
                </a:solidFill>
                <a:cs typeface="Arial Narrow"/>
              </a:rPr>
              <a:t>	depreciation, investments</a:t>
            </a:r>
          </a:p>
          <a:p>
            <a:pPr marL="342900" indent="-342900">
              <a:buClr>
                <a:schemeClr val="accent1">
                  <a:lumMod val="50000"/>
                </a:schemeClr>
              </a:buClr>
              <a:buFont typeface="Arial" panose="020B0604020202020204" pitchFamily="34" charset="0"/>
              <a:buChar char="•"/>
            </a:pPr>
            <a:r>
              <a:rPr lang="en-US" sz="2200" dirty="0">
                <a:solidFill>
                  <a:schemeClr val="accent1">
                    <a:lumMod val="75000"/>
                  </a:schemeClr>
                </a:solidFill>
                <a:cs typeface="Arial Narrow"/>
              </a:rPr>
              <a:t>Balance Sheet</a:t>
            </a:r>
          </a:p>
          <a:p>
            <a:pPr>
              <a:buClr>
                <a:schemeClr val="accent1">
                  <a:lumMod val="50000"/>
                </a:schemeClr>
              </a:buClr>
            </a:pPr>
            <a:r>
              <a:rPr lang="en-US" sz="2000" dirty="0">
                <a:solidFill>
                  <a:srgbClr val="000000"/>
                </a:solidFill>
                <a:cs typeface="Arial Narrow"/>
              </a:rPr>
              <a:t>	</a:t>
            </a:r>
            <a:r>
              <a:rPr lang="en-US" dirty="0">
                <a:cs typeface="Arial Narrow"/>
              </a:rPr>
              <a:t>Inventory, cash, customer accounts owed, </a:t>
            </a:r>
          </a:p>
          <a:p>
            <a:pPr>
              <a:buClr>
                <a:schemeClr val="accent1">
                  <a:lumMod val="50000"/>
                </a:schemeClr>
              </a:buClr>
            </a:pPr>
            <a:r>
              <a:rPr lang="en-US" dirty="0">
                <a:cs typeface="Arial Narrow"/>
              </a:rPr>
              <a:t>	debts from financing/or leasing</a:t>
            </a:r>
            <a:endParaRPr lang="en-US" dirty="0">
              <a:solidFill>
                <a:srgbClr val="000000"/>
              </a:solidFill>
              <a:cs typeface="Arial Narrow"/>
            </a:endParaRPr>
          </a:p>
          <a:p>
            <a:pPr marL="342900" indent="-342900">
              <a:buClr>
                <a:schemeClr val="accent1">
                  <a:lumMod val="50000"/>
                </a:schemeClr>
              </a:buClr>
              <a:buFont typeface="Arial" panose="020B0604020202020204" pitchFamily="34" charset="0"/>
              <a:buChar char="•"/>
            </a:pPr>
            <a:r>
              <a:rPr lang="en-US" sz="2200" dirty="0">
                <a:solidFill>
                  <a:schemeClr val="accent1">
                    <a:lumMod val="75000"/>
                  </a:schemeClr>
                </a:solidFill>
                <a:cs typeface="Arial Narrow"/>
              </a:rPr>
              <a:t>Outcome Analysis</a:t>
            </a:r>
          </a:p>
          <a:p>
            <a:pPr>
              <a:buClr>
                <a:schemeClr val="accent1">
                  <a:lumMod val="50000"/>
                </a:schemeClr>
              </a:buClr>
            </a:pPr>
            <a:r>
              <a:rPr lang="en-US" sz="2000" dirty="0">
                <a:solidFill>
                  <a:srgbClr val="000000"/>
                </a:solidFill>
                <a:cs typeface="Arial Narrow"/>
              </a:rPr>
              <a:t>	</a:t>
            </a:r>
            <a:r>
              <a:rPr lang="en-US" dirty="0">
                <a:solidFill>
                  <a:srgbClr val="000000"/>
                </a:solidFill>
                <a:cs typeface="Arial Narrow"/>
              </a:rPr>
              <a:t>Cost savings, community achievements, revenue </a:t>
            </a:r>
          </a:p>
          <a:p>
            <a:pPr>
              <a:buClr>
                <a:schemeClr val="accent1">
                  <a:lumMod val="50000"/>
                </a:schemeClr>
              </a:buClr>
            </a:pPr>
            <a:r>
              <a:rPr lang="en-US" dirty="0">
                <a:solidFill>
                  <a:srgbClr val="000000"/>
                </a:solidFill>
                <a:cs typeface="Arial Narrow"/>
              </a:rPr>
              <a:t>	needed to cover costs</a:t>
            </a:r>
            <a:endParaRPr lang="en-US" dirty="0">
              <a:solidFill>
                <a:schemeClr val="accent1">
                  <a:lumMod val="60000"/>
                  <a:lumOff val="40000"/>
                </a:schemeClr>
              </a:solidFill>
              <a:cs typeface="Arial Narrow"/>
            </a:endParaRPr>
          </a:p>
          <a:p>
            <a:pPr>
              <a:buClr>
                <a:schemeClr val="accent1">
                  <a:lumMod val="50000"/>
                </a:schemeClr>
              </a:buClr>
            </a:pPr>
            <a:endParaRPr lang="en-US" sz="2000" dirty="0">
              <a:solidFill>
                <a:srgbClr val="000000"/>
              </a:solidFill>
              <a:cs typeface="Arial Narrow"/>
            </a:endParaRPr>
          </a:p>
          <a:p>
            <a:pPr>
              <a:buClr>
                <a:schemeClr val="accent1">
                  <a:lumMod val="50000"/>
                </a:schemeClr>
              </a:buClr>
            </a:pPr>
            <a:endParaRPr lang="en-US" sz="2200" dirty="0"/>
          </a:p>
        </p:txBody>
      </p:sp>
    </p:spTree>
    <p:extLst>
      <p:ext uri="{BB962C8B-B14F-4D97-AF65-F5344CB8AC3E}">
        <p14:creationId xmlns:p14="http://schemas.microsoft.com/office/powerpoint/2010/main" val="210946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574275" y="913027"/>
            <a:ext cx="3114958" cy="55517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Revenue or Cost Savings</a:t>
            </a:r>
          </a:p>
        </p:txBody>
      </p:sp>
      <p:sp>
        <p:nvSpPr>
          <p:cNvPr id="8" name="Rounded Rectangle 7"/>
          <p:cNvSpPr/>
          <p:nvPr/>
        </p:nvSpPr>
        <p:spPr>
          <a:xfrm>
            <a:off x="5606257" y="5665837"/>
            <a:ext cx="3026279" cy="55517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Expenses</a:t>
            </a:r>
          </a:p>
        </p:txBody>
      </p:sp>
      <p:sp>
        <p:nvSpPr>
          <p:cNvPr id="11" name="Right Arrow 10"/>
          <p:cNvSpPr/>
          <p:nvPr/>
        </p:nvSpPr>
        <p:spPr>
          <a:xfrm rot="16200000">
            <a:off x="6087268" y="3290118"/>
            <a:ext cx="4343664" cy="40777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5400000">
            <a:off x="4115003" y="3475474"/>
            <a:ext cx="4422319" cy="40777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7979" y="967729"/>
            <a:ext cx="7886700" cy="830074"/>
          </a:xfrm>
        </p:spPr>
        <p:txBody>
          <a:bodyPr/>
          <a:lstStyle/>
          <a:p>
            <a:r>
              <a:rPr lang="en-US" dirty="0"/>
              <a:t>Sustainability Evaluations</a:t>
            </a:r>
          </a:p>
        </p:txBody>
      </p:sp>
      <p:sp>
        <p:nvSpPr>
          <p:cNvPr id="4" name="Rectangle 3"/>
          <p:cNvSpPr/>
          <p:nvPr/>
        </p:nvSpPr>
        <p:spPr>
          <a:xfrm>
            <a:off x="227282" y="1687812"/>
            <a:ext cx="5127152" cy="2462213"/>
          </a:xfrm>
          <a:prstGeom prst="rect">
            <a:avLst/>
          </a:prstGeom>
        </p:spPr>
        <p:txBody>
          <a:bodyPr wrap="square">
            <a:spAutoFit/>
          </a:bodyPr>
          <a:lstStyle/>
          <a:p>
            <a:pPr marL="285750" indent="-285750">
              <a:buFont typeface="Arial" panose="020B0604020202020204" pitchFamily="34" charset="0"/>
              <a:buChar char="•"/>
            </a:pPr>
            <a:r>
              <a:rPr lang="en-US" sz="2200" dirty="0"/>
              <a:t>Revenue and expense information shows a sustainability plan</a:t>
            </a:r>
          </a:p>
          <a:p>
            <a:pPr marL="285750" indent="-285750">
              <a:buFont typeface="Arial" panose="020B0604020202020204" pitchFamily="34" charset="0"/>
              <a:buChar char="•"/>
            </a:pPr>
            <a:r>
              <a:rPr lang="en-US" sz="2200" dirty="0"/>
              <a:t>Communities/partners are interested in: </a:t>
            </a:r>
          </a:p>
          <a:p>
            <a:pPr marL="742950" lvl="1" indent="-285750">
              <a:buFont typeface="Courier New" panose="02070309020205020404" pitchFamily="49" charset="0"/>
              <a:buChar char="o"/>
            </a:pPr>
            <a:r>
              <a:rPr lang="en-US" sz="2200" dirty="0"/>
              <a:t>Return on investment </a:t>
            </a:r>
          </a:p>
          <a:p>
            <a:pPr marL="742950" lvl="1" indent="-285750">
              <a:buFont typeface="Courier New" panose="02070309020205020404" pitchFamily="49" charset="0"/>
              <a:buChar char="o"/>
            </a:pPr>
            <a:r>
              <a:rPr lang="en-US" sz="2200" dirty="0"/>
              <a:t>Mitigation plan</a:t>
            </a:r>
          </a:p>
          <a:p>
            <a:pPr marL="742950" lvl="1" indent="-285750">
              <a:buFont typeface="Courier New" panose="02070309020205020404" pitchFamily="49" charset="0"/>
              <a:buChar char="o"/>
            </a:pPr>
            <a:r>
              <a:rPr lang="en-US" sz="2200" dirty="0"/>
              <a:t>Maintaining the network</a:t>
            </a:r>
          </a:p>
          <a:p>
            <a:pPr marL="342900" indent="-342900">
              <a:buFont typeface="Arial" panose="020B0604020202020204" pitchFamily="34" charset="0"/>
              <a:buChar char="•"/>
            </a:pPr>
            <a:endParaRPr lang="en-US" sz="2200" dirty="0"/>
          </a:p>
        </p:txBody>
      </p:sp>
      <p:sp>
        <p:nvSpPr>
          <p:cNvPr id="15" name="Rectangle 14"/>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22" name="Rounded Rectangle 21"/>
          <p:cNvSpPr/>
          <p:nvPr/>
        </p:nvSpPr>
        <p:spPr>
          <a:xfrm>
            <a:off x="5606257" y="2298986"/>
            <a:ext cx="3082976" cy="54779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830893" y="2389744"/>
            <a:ext cx="2734951" cy="338554"/>
          </a:xfrm>
          <a:prstGeom prst="rect">
            <a:avLst/>
          </a:prstGeom>
          <a:noFill/>
        </p:spPr>
        <p:txBody>
          <a:bodyPr wrap="square" rtlCol="0">
            <a:spAutoFit/>
          </a:bodyPr>
          <a:lstStyle/>
          <a:p>
            <a:pPr algn="ctr"/>
            <a:r>
              <a:rPr lang="en-US" sz="1600" dirty="0"/>
              <a:t>Price or Service Structure</a:t>
            </a:r>
          </a:p>
        </p:txBody>
      </p:sp>
      <p:sp>
        <p:nvSpPr>
          <p:cNvPr id="7" name="Rounded Rectangle 6"/>
          <p:cNvSpPr/>
          <p:nvPr/>
        </p:nvSpPr>
        <p:spPr>
          <a:xfrm>
            <a:off x="5631188" y="1712708"/>
            <a:ext cx="3082976" cy="44408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637786" y="4258052"/>
            <a:ext cx="3026279" cy="54779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36799" y="1795571"/>
            <a:ext cx="1574760" cy="338554"/>
          </a:xfrm>
          <a:prstGeom prst="rect">
            <a:avLst/>
          </a:prstGeom>
          <a:noFill/>
        </p:spPr>
        <p:txBody>
          <a:bodyPr wrap="square" rtlCol="0">
            <a:spAutoFit/>
          </a:bodyPr>
          <a:lstStyle/>
          <a:p>
            <a:r>
              <a:rPr lang="en-US" sz="1600" dirty="0"/>
              <a:t>Customer Base</a:t>
            </a:r>
          </a:p>
        </p:txBody>
      </p:sp>
      <p:sp>
        <p:nvSpPr>
          <p:cNvPr id="25" name="Rounded Rectangle 24"/>
          <p:cNvSpPr/>
          <p:nvPr/>
        </p:nvSpPr>
        <p:spPr>
          <a:xfrm>
            <a:off x="5643653" y="4920453"/>
            <a:ext cx="3026279" cy="54779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108144" y="5030340"/>
            <a:ext cx="2228493" cy="338554"/>
          </a:xfrm>
          <a:prstGeom prst="rect">
            <a:avLst/>
          </a:prstGeom>
          <a:noFill/>
        </p:spPr>
        <p:txBody>
          <a:bodyPr wrap="square" rtlCol="0">
            <a:spAutoFit/>
          </a:bodyPr>
          <a:lstStyle/>
          <a:p>
            <a:pPr algn="ctr"/>
            <a:r>
              <a:rPr lang="en-US" sz="1600" dirty="0"/>
              <a:t>Operational Costs</a:t>
            </a:r>
          </a:p>
        </p:txBody>
      </p:sp>
      <p:sp>
        <p:nvSpPr>
          <p:cNvPr id="14" name="TextBox 13"/>
          <p:cNvSpPr txBox="1"/>
          <p:nvPr/>
        </p:nvSpPr>
        <p:spPr>
          <a:xfrm>
            <a:off x="6174266" y="4343565"/>
            <a:ext cx="2048207" cy="338554"/>
          </a:xfrm>
          <a:prstGeom prst="rect">
            <a:avLst/>
          </a:prstGeom>
          <a:noFill/>
        </p:spPr>
        <p:txBody>
          <a:bodyPr wrap="square" rtlCol="0">
            <a:spAutoFit/>
          </a:bodyPr>
          <a:lstStyle/>
          <a:p>
            <a:pPr algn="ctr"/>
            <a:r>
              <a:rPr lang="en-US" sz="1600" dirty="0"/>
              <a:t>Network Maintenance</a:t>
            </a:r>
          </a:p>
        </p:txBody>
      </p:sp>
      <p:sp>
        <p:nvSpPr>
          <p:cNvPr id="28" name="Rounded Rectangle 27"/>
          <p:cNvSpPr/>
          <p:nvPr/>
        </p:nvSpPr>
        <p:spPr>
          <a:xfrm>
            <a:off x="5643653" y="2965348"/>
            <a:ext cx="3058045" cy="54779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618721" y="3622555"/>
            <a:ext cx="3058045" cy="547798"/>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035590" y="2950081"/>
            <a:ext cx="2373603" cy="584775"/>
          </a:xfrm>
          <a:prstGeom prst="rect">
            <a:avLst/>
          </a:prstGeom>
          <a:noFill/>
        </p:spPr>
        <p:txBody>
          <a:bodyPr wrap="square" rtlCol="0">
            <a:spAutoFit/>
          </a:bodyPr>
          <a:lstStyle/>
          <a:p>
            <a:pPr algn="ctr"/>
            <a:r>
              <a:rPr lang="en-US" sz="1600" dirty="0"/>
              <a:t>Marketing and Operational Costs</a:t>
            </a:r>
          </a:p>
        </p:txBody>
      </p:sp>
      <p:sp>
        <p:nvSpPr>
          <p:cNvPr id="6" name="TextBox 5"/>
          <p:cNvSpPr txBox="1"/>
          <p:nvPr/>
        </p:nvSpPr>
        <p:spPr>
          <a:xfrm>
            <a:off x="6082680" y="3626672"/>
            <a:ext cx="2279425" cy="584775"/>
          </a:xfrm>
          <a:prstGeom prst="rect">
            <a:avLst/>
          </a:prstGeom>
          <a:noFill/>
        </p:spPr>
        <p:txBody>
          <a:bodyPr wrap="square" rtlCol="0">
            <a:spAutoFit/>
          </a:bodyPr>
          <a:lstStyle/>
          <a:p>
            <a:pPr algn="ctr"/>
            <a:r>
              <a:rPr lang="en-US" sz="1600" dirty="0"/>
              <a:t>Equipment/Construction Costs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855" y="4093444"/>
            <a:ext cx="3171779" cy="1585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087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294"/>
            <a:ext cx="7886700" cy="830074"/>
          </a:xfrm>
        </p:spPr>
        <p:txBody>
          <a:bodyPr/>
          <a:lstStyle/>
          <a:p>
            <a:pPr algn="l"/>
            <a:r>
              <a:rPr lang="en-US" dirty="0"/>
              <a:t>Consider These Questions:</a:t>
            </a:r>
          </a:p>
        </p:txBody>
      </p:sp>
      <p:sp>
        <p:nvSpPr>
          <p:cNvPr id="4" name="Rectangle 3"/>
          <p:cNvSpPr/>
          <p:nvPr/>
        </p:nvSpPr>
        <p:spPr>
          <a:xfrm>
            <a:off x="442633" y="1925896"/>
            <a:ext cx="8049061" cy="2944396"/>
          </a:xfrm>
          <a:prstGeom prst="rect">
            <a:avLst/>
          </a:prstGeom>
        </p:spPr>
        <p:txBody>
          <a:bodyPr wrap="square">
            <a:spAutoFit/>
          </a:bodyPr>
          <a:lstStyle/>
          <a:p>
            <a:pPr marL="342900" indent="-342900">
              <a:spcAft>
                <a:spcPts val="1600"/>
              </a:spcAft>
              <a:buClr>
                <a:schemeClr val="accent1">
                  <a:lumMod val="50000"/>
                </a:schemeClr>
              </a:buClr>
              <a:buFont typeface="Arial" panose="020B0604020202020204" pitchFamily="34" charset="0"/>
              <a:buChar char="•"/>
            </a:pPr>
            <a:r>
              <a:rPr lang="en-US" sz="2200" dirty="0"/>
              <a:t>What are your community’s objectives?</a:t>
            </a:r>
          </a:p>
          <a:p>
            <a:pPr marL="342900" indent="-342900">
              <a:spcAft>
                <a:spcPts val="1600"/>
              </a:spcAft>
              <a:buClr>
                <a:schemeClr val="accent1">
                  <a:lumMod val="50000"/>
                </a:schemeClr>
              </a:buClr>
              <a:buFont typeface="Arial" panose="020B0604020202020204" pitchFamily="34" charset="0"/>
              <a:buChar char="•"/>
            </a:pPr>
            <a:r>
              <a:rPr lang="en-US" sz="2200" dirty="0"/>
              <a:t>What is your targeted customer base?</a:t>
            </a:r>
          </a:p>
          <a:p>
            <a:pPr marL="342900" indent="-342900">
              <a:spcAft>
                <a:spcPts val="1600"/>
              </a:spcAft>
              <a:buClr>
                <a:schemeClr val="accent1">
                  <a:lumMod val="50000"/>
                </a:schemeClr>
              </a:buClr>
              <a:buFont typeface="Arial" panose="020B0604020202020204" pitchFamily="34" charset="0"/>
              <a:buChar char="•"/>
            </a:pPr>
            <a:r>
              <a:rPr lang="en-US" sz="2200" dirty="0"/>
              <a:t>What is the customer demand?</a:t>
            </a:r>
          </a:p>
          <a:p>
            <a:pPr marL="342900" indent="-342900">
              <a:spcAft>
                <a:spcPts val="1600"/>
              </a:spcAft>
              <a:buClr>
                <a:schemeClr val="accent1">
                  <a:lumMod val="50000"/>
                </a:schemeClr>
              </a:buClr>
              <a:buFont typeface="Arial" panose="020B0604020202020204" pitchFamily="34" charset="0"/>
              <a:buChar char="•"/>
            </a:pPr>
            <a:r>
              <a:rPr lang="en-US" sz="2200" dirty="0"/>
              <a:t>What are the operational requirements?</a:t>
            </a:r>
          </a:p>
          <a:p>
            <a:pPr marL="342900" indent="-342900">
              <a:buClr>
                <a:schemeClr val="accent1">
                  <a:lumMod val="50000"/>
                </a:schemeClr>
              </a:buClr>
              <a:buFont typeface="Arial" panose="020B0604020202020204" pitchFamily="34" charset="0"/>
              <a:buChar char="•"/>
            </a:pPr>
            <a:r>
              <a:rPr lang="en-US" sz="2200" dirty="0"/>
              <a:t>How can you best achieve sustainability?</a:t>
            </a:r>
          </a:p>
          <a:p>
            <a:pPr marL="342900" indent="-342900">
              <a:buFont typeface="Arial" panose="020B0604020202020204" pitchFamily="34" charset="0"/>
              <a:buChar char="•"/>
            </a:pPr>
            <a:endParaRPr lang="en-US" sz="2200" dirty="0"/>
          </a:p>
        </p:txBody>
      </p:sp>
      <p:sp>
        <p:nvSpPr>
          <p:cNvPr id="15" name="Rectangle 14"/>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1765" y="1874003"/>
            <a:ext cx="2429929" cy="24299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2544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0761" y="1288714"/>
            <a:ext cx="7886700" cy="830074"/>
          </a:xfrm>
        </p:spPr>
        <p:txBody>
          <a:bodyPr/>
          <a:lstStyle/>
          <a:p>
            <a:r>
              <a:rPr lang="en-US" sz="4400" dirty="0"/>
              <a:t>Questions?</a:t>
            </a:r>
          </a:p>
        </p:txBody>
      </p:sp>
      <p:sp>
        <p:nvSpPr>
          <p:cNvPr id="6" name="Rectangle 5"/>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838" y="2329249"/>
            <a:ext cx="5622324" cy="281116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77" y="2790615"/>
            <a:ext cx="8534860" cy="943200"/>
          </a:xfrm>
        </p:spPr>
        <p:txBody>
          <a:bodyPr/>
          <a:lstStyle/>
          <a:p>
            <a:r>
              <a:rPr lang="en-US" sz="2800" dirty="0"/>
              <a:t>Part 3: Building Broadband Infrastructure </a:t>
            </a:r>
            <a:br>
              <a:rPr lang="en-US" sz="2800" dirty="0"/>
            </a:br>
            <a:r>
              <a:rPr lang="en-US" sz="2800" dirty="0"/>
              <a:t>Business Plans</a:t>
            </a:r>
          </a:p>
        </p:txBody>
      </p:sp>
      <p:sp>
        <p:nvSpPr>
          <p:cNvPr id="6" name="Rectangle 5"/>
          <p:cNvSpPr/>
          <p:nvPr/>
        </p:nvSpPr>
        <p:spPr>
          <a:xfrm>
            <a:off x="0" y="0"/>
            <a:ext cx="9144000" cy="94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21924" y="941294"/>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4"/>
            <a:ext cx="3333344" cy="736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160" y="3857883"/>
            <a:ext cx="3615680" cy="21297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135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011" y="1278392"/>
            <a:ext cx="5015754" cy="1477328"/>
          </a:xfrm>
          <a:prstGeom prst="rect">
            <a:avLst/>
          </a:prstGeom>
        </p:spPr>
        <p:txBody>
          <a:bodyPr wrap="square">
            <a:spAutoFit/>
          </a:bodyPr>
          <a:lstStyle/>
          <a:p>
            <a:pPr marL="0" indent="0">
              <a:buNone/>
            </a:pPr>
            <a:r>
              <a:rPr lang="en-US" b="1" dirty="0"/>
              <a:t>Resources</a:t>
            </a:r>
          </a:p>
          <a:p>
            <a:pPr marL="285750" indent="-285750">
              <a:buFont typeface="Arial" panose="020B0604020202020204" pitchFamily="34" charset="0"/>
              <a:buChar char="•"/>
            </a:pPr>
            <a:r>
              <a:rPr lang="en-US" dirty="0">
                <a:hlinkClick r:id="rId3"/>
              </a:rPr>
              <a:t>Federal Funding Guide</a:t>
            </a:r>
            <a:endParaRPr lang="en-US" dirty="0"/>
          </a:p>
          <a:p>
            <a:pPr marL="285750" indent="-285750">
              <a:buFont typeface="Arial" panose="020B0604020202020204" pitchFamily="34" charset="0"/>
              <a:buChar char="•"/>
            </a:pPr>
            <a:r>
              <a:rPr lang="en-US" dirty="0">
                <a:hlinkClick r:id="rId4"/>
              </a:rPr>
              <a:t>Public-Private Partnerships Guide</a:t>
            </a:r>
            <a:endParaRPr lang="en-US" dirty="0"/>
          </a:p>
          <a:p>
            <a:pPr marL="285750" indent="-285750">
              <a:buFont typeface="Arial" panose="020B0604020202020204" pitchFamily="34" charset="0"/>
              <a:buChar char="•"/>
            </a:pPr>
            <a:r>
              <a:rPr lang="en-US" dirty="0">
                <a:hlinkClick r:id="rId5"/>
              </a:rPr>
              <a:t>Community Broadband Roadmap Toolkit</a:t>
            </a:r>
            <a:endParaRPr lang="en-US" dirty="0"/>
          </a:p>
          <a:p>
            <a:pPr marL="285750" indent="-285750">
              <a:buFont typeface="Arial" panose="020B0604020202020204" pitchFamily="34" charset="0"/>
              <a:buChar char="•"/>
            </a:pPr>
            <a:r>
              <a:rPr lang="en-US" dirty="0">
                <a:hlinkClick r:id="rId6"/>
              </a:rPr>
              <a:t>Introduction to Stakeholder Outreach</a:t>
            </a:r>
            <a:endParaRPr lang="en-US" dirty="0"/>
          </a:p>
        </p:txBody>
      </p:sp>
      <p:sp>
        <p:nvSpPr>
          <p:cNvPr id="5" name="Rectangle 4"/>
          <p:cNvSpPr/>
          <p:nvPr/>
        </p:nvSpPr>
        <p:spPr>
          <a:xfrm>
            <a:off x="632011" y="2896161"/>
            <a:ext cx="4572000" cy="2492990"/>
          </a:xfrm>
          <a:prstGeom prst="rect">
            <a:avLst/>
          </a:prstGeom>
        </p:spPr>
        <p:txBody>
          <a:bodyPr>
            <a:spAutoFit/>
          </a:bodyPr>
          <a:lstStyle/>
          <a:p>
            <a:pPr marL="0" indent="0">
              <a:buFont typeface="Arial" panose="020B0604020202020204" pitchFamily="34" charset="0"/>
              <a:buNone/>
            </a:pPr>
            <a:r>
              <a:rPr lang="en-US" b="1" dirty="0"/>
              <a:t>For General Information: </a:t>
            </a:r>
          </a:p>
          <a:p>
            <a:pPr marL="739775">
              <a:lnSpc>
                <a:spcPct val="150000"/>
              </a:lnSpc>
            </a:pPr>
            <a:r>
              <a:rPr lang="en-US" dirty="0"/>
              <a:t>202-482-2048</a:t>
            </a:r>
          </a:p>
          <a:p>
            <a:pPr marL="739775">
              <a:lnSpc>
                <a:spcPct val="150000"/>
              </a:lnSpc>
            </a:pPr>
            <a:r>
              <a:rPr lang="en-US" sz="1600" dirty="0">
                <a:hlinkClick r:id="rId7"/>
              </a:rPr>
              <a:t>broadbandusa@ntia.doc.gov</a:t>
            </a:r>
            <a:endParaRPr lang="en-US" sz="1600" dirty="0"/>
          </a:p>
          <a:p>
            <a:pPr marL="739775">
              <a:lnSpc>
                <a:spcPct val="150000"/>
              </a:lnSpc>
            </a:pPr>
            <a:r>
              <a:rPr lang="en-US" sz="1600" dirty="0">
                <a:hlinkClick r:id="rId8"/>
              </a:rPr>
              <a:t>http://www.ntia.doc.gov/broadbandusa</a:t>
            </a:r>
            <a:endParaRPr lang="en-US" sz="1600" dirty="0"/>
          </a:p>
          <a:p>
            <a:pPr marL="0" indent="0">
              <a:buNone/>
            </a:pPr>
            <a:endParaRPr lang="en-US" b="1" dirty="0"/>
          </a:p>
          <a:p>
            <a:pPr marL="0" indent="0">
              <a:buNone/>
            </a:pPr>
            <a:r>
              <a:rPr lang="en-US" b="1" dirty="0"/>
              <a:t>To Request Technical Assistance: </a:t>
            </a:r>
          </a:p>
          <a:p>
            <a:pPr marL="739775">
              <a:lnSpc>
                <a:spcPct val="150000"/>
              </a:lnSpc>
            </a:pPr>
            <a:r>
              <a:rPr lang="en-US" dirty="0"/>
              <a:t>Submit Intake Form</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7649" y="6069170"/>
            <a:ext cx="672669" cy="672669"/>
          </a:xfrm>
          <a:prstGeom prst="rect">
            <a:avLst/>
          </a:prstGeom>
        </p:spPr>
      </p:pic>
      <p:sp>
        <p:nvSpPr>
          <p:cNvPr id="10" name="Rectangle 9"/>
          <p:cNvSpPr/>
          <p:nvPr/>
        </p:nvSpPr>
        <p:spPr>
          <a:xfrm>
            <a:off x="1"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6996" y="89188"/>
            <a:ext cx="4217232" cy="6858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1924" y="799976"/>
            <a:ext cx="9144000" cy="857250"/>
          </a:xfrm>
        </p:spPr>
        <p:txBody>
          <a:bodyPr/>
          <a:lstStyle/>
          <a:p>
            <a:pPr eaLnBrk="1" hangingPunct="1"/>
            <a:r>
              <a:rPr lang="en-US" sz="2700" dirty="0">
                <a:effectLst>
                  <a:outerShdw blurRad="38100" dist="38100" dir="2700000" algn="tl">
                    <a:srgbClr val="000000">
                      <a:alpha val="43137"/>
                    </a:srgbClr>
                  </a:outerShdw>
                </a:effectLst>
              </a:rPr>
              <a:t>Part II Recap</a:t>
            </a:r>
            <a:endParaRPr lang="en-US" altLang="en-US" sz="2700" dirty="0">
              <a:effectLst>
                <a:outerShdw blurRad="38100" dist="38100" dir="2700000" algn="tl">
                  <a:srgbClr val="000000">
                    <a:alpha val="43137"/>
                  </a:srgbClr>
                </a:outerShdw>
              </a:effectLst>
            </a:endParaRPr>
          </a:p>
        </p:txBody>
      </p:sp>
      <p:sp>
        <p:nvSpPr>
          <p:cNvPr id="2" name="Content Placeholder 1"/>
          <p:cNvSpPr>
            <a:spLocks noGrp="1"/>
          </p:cNvSpPr>
          <p:nvPr>
            <p:ph sz="half" idx="1"/>
          </p:nvPr>
        </p:nvSpPr>
        <p:spPr>
          <a:xfrm>
            <a:off x="478026" y="1753980"/>
            <a:ext cx="7348330" cy="2403960"/>
          </a:xfrm>
        </p:spPr>
        <p:txBody>
          <a:bodyPr/>
          <a:lstStyle/>
          <a:p>
            <a:r>
              <a:rPr lang="en-US" sz="2200" dirty="0"/>
              <a:t>What will you gain from a partner?:</a:t>
            </a:r>
          </a:p>
          <a:p>
            <a:pPr lvl="1"/>
            <a:r>
              <a:rPr lang="en-US" sz="2200" dirty="0"/>
              <a:t>Filling a knowledge gap?</a:t>
            </a:r>
          </a:p>
          <a:p>
            <a:pPr lvl="1"/>
            <a:r>
              <a:rPr lang="en-US" sz="2200" dirty="0"/>
              <a:t>Reaching new stakeholders?</a:t>
            </a:r>
          </a:p>
          <a:p>
            <a:pPr lvl="1"/>
            <a:r>
              <a:rPr lang="en-US" sz="2200" dirty="0"/>
              <a:t>Accessing additional funding sources?</a:t>
            </a:r>
          </a:p>
          <a:p>
            <a:pPr marL="231775" lvl="1" indent="0">
              <a:buNone/>
            </a:pPr>
            <a:endParaRPr lang="en-US" sz="2200" dirty="0"/>
          </a:p>
          <a:p>
            <a:r>
              <a:rPr lang="en-US" sz="2200" dirty="0"/>
              <a:t>Identify potential partners that increase: </a:t>
            </a:r>
          </a:p>
          <a:p>
            <a:pPr lvl="1"/>
            <a:r>
              <a:rPr lang="en-US" sz="2200" dirty="0"/>
              <a:t>Cost-Sharing</a:t>
            </a:r>
          </a:p>
          <a:p>
            <a:pPr lvl="1"/>
            <a:r>
              <a:rPr lang="en-US" sz="2200" dirty="0"/>
              <a:t>Revenue Potential</a:t>
            </a:r>
          </a:p>
          <a:p>
            <a:pPr lvl="1"/>
            <a:r>
              <a:rPr lang="en-US" sz="2200" dirty="0"/>
              <a:t>Expertise and Support</a:t>
            </a:r>
          </a:p>
          <a:p>
            <a:pPr lvl="1"/>
            <a:r>
              <a:rPr lang="en-US" sz="2200" dirty="0"/>
              <a:t>Institutional Collaboration</a:t>
            </a:r>
          </a:p>
          <a:p>
            <a:pPr marL="0" indent="0">
              <a:buNone/>
            </a:pPr>
            <a:endParaRPr lang="en-US" sz="2400" dirty="0"/>
          </a:p>
        </p:txBody>
      </p:sp>
      <p:sp>
        <p:nvSpPr>
          <p:cNvPr id="10" name="Rectangle 9"/>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721" y="2457202"/>
            <a:ext cx="2944512" cy="2103223"/>
          </a:xfrm>
          <a:prstGeom prst="rect">
            <a:avLst/>
          </a:prstGeom>
          <a:solidFill>
            <a:srgbClr val="FFFFFF">
              <a:shade val="85000"/>
            </a:srgbClr>
          </a:solidFill>
          <a:ln w="190500" cap="sq">
            <a:solidFill>
              <a:schemeClr val="accent1">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1234798" y="767537"/>
            <a:ext cx="6878279" cy="830263"/>
          </a:xfrm>
        </p:spPr>
        <p:txBody>
          <a:bodyPr/>
          <a:lstStyle/>
          <a:p>
            <a:pPr eaLnBrk="1" hangingPunct="1"/>
            <a:r>
              <a:rPr lang="en-US" dirty="0"/>
              <a:t>Part III: Building a Business Plan</a:t>
            </a:r>
            <a:endParaRPr lang="en-US" altLang="en-US" dirty="0">
              <a:ln>
                <a:noFill/>
              </a:ln>
              <a:effectLst/>
            </a:endParaRPr>
          </a:p>
        </p:txBody>
      </p:sp>
      <p:sp>
        <p:nvSpPr>
          <p:cNvPr id="2" name="Rectangle 1"/>
          <p:cNvSpPr/>
          <p:nvPr/>
        </p:nvSpPr>
        <p:spPr>
          <a:xfrm>
            <a:off x="282085" y="1717012"/>
            <a:ext cx="7129001" cy="3816429"/>
          </a:xfrm>
          <a:prstGeom prst="rect">
            <a:avLst/>
          </a:prstGeom>
        </p:spPr>
        <p:txBody>
          <a:bodyPr wrap="square">
            <a:spAutoFit/>
          </a:bodyPr>
          <a:lstStyle/>
          <a:p>
            <a:pPr marL="342900" indent="-342900">
              <a:buFont typeface="Arial" panose="020B0604020202020204" pitchFamily="34" charset="0"/>
              <a:buChar char="•"/>
            </a:pPr>
            <a:r>
              <a:rPr lang="en-US" sz="2200" dirty="0"/>
              <a:t>Key aspects of network planning:</a:t>
            </a:r>
          </a:p>
          <a:p>
            <a:pPr marL="800100" lvl="1" indent="-342900">
              <a:buFont typeface="Courier New" panose="02070309020205020404" pitchFamily="49" charset="0"/>
              <a:buChar char="o"/>
            </a:pPr>
            <a:r>
              <a:rPr lang="en-US" sz="2200" dirty="0"/>
              <a:t>What is available in the marketplace?</a:t>
            </a:r>
          </a:p>
          <a:p>
            <a:pPr marL="800100" lvl="1" indent="-342900">
              <a:buFont typeface="Courier New" panose="02070309020205020404" pitchFamily="49" charset="0"/>
              <a:buChar char="o"/>
            </a:pPr>
            <a:r>
              <a:rPr lang="en-US" sz="2200" dirty="0"/>
              <a:t>Users and customers needs </a:t>
            </a:r>
          </a:p>
          <a:p>
            <a:pPr marL="800100" lvl="1" indent="-342900">
              <a:buFont typeface="Courier New" panose="02070309020205020404" pitchFamily="49" charset="0"/>
              <a:buChar char="o"/>
            </a:pPr>
            <a:r>
              <a:rPr lang="en-US" sz="2200" dirty="0"/>
              <a:t>How can a network meet needs?</a:t>
            </a:r>
          </a:p>
          <a:p>
            <a:pPr marL="574675" lvl="1"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Critical components of a business plan:</a:t>
            </a:r>
          </a:p>
          <a:p>
            <a:pPr marL="800100" lvl="1" indent="-342900">
              <a:buFont typeface="Courier New" panose="02070309020205020404" pitchFamily="49" charset="0"/>
              <a:buChar char="o"/>
            </a:pPr>
            <a:r>
              <a:rPr lang="en-US" sz="2200" dirty="0"/>
              <a:t>Overview</a:t>
            </a:r>
          </a:p>
          <a:p>
            <a:pPr marL="800100" lvl="1" indent="-342900">
              <a:buFont typeface="Courier New" panose="02070309020205020404" pitchFamily="49" charset="0"/>
              <a:buChar char="o"/>
            </a:pPr>
            <a:r>
              <a:rPr lang="en-US" sz="2200" dirty="0"/>
              <a:t>Network highlights</a:t>
            </a:r>
          </a:p>
          <a:p>
            <a:pPr marL="800100" lvl="1" indent="-342900">
              <a:buFont typeface="Courier New" panose="02070309020205020404" pitchFamily="49" charset="0"/>
              <a:buChar char="o"/>
            </a:pPr>
            <a:r>
              <a:rPr lang="en-US" sz="2200" dirty="0"/>
              <a:t>Detailed financial information</a:t>
            </a:r>
          </a:p>
          <a:p>
            <a:pPr marL="800100" lvl="1" indent="-342900">
              <a:buFont typeface="Courier New" panose="02070309020205020404" pitchFamily="49" charset="0"/>
              <a:buChar char="o"/>
            </a:pPr>
            <a:r>
              <a:rPr lang="en-US" sz="2200" dirty="0"/>
              <a:t>Implementation strategy</a:t>
            </a:r>
          </a:p>
          <a:p>
            <a:pPr marL="800100" lvl="1" indent="-342900">
              <a:buFont typeface="Courier New" panose="02070309020205020404" pitchFamily="49" charset="0"/>
              <a:buChar char="o"/>
            </a:pPr>
            <a:r>
              <a:rPr lang="en-US" sz="2200" dirty="0"/>
              <a:t>Role of Partners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11" name="Rectangle 10"/>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075" y="2764854"/>
            <a:ext cx="3234690" cy="215265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9643" y="1017308"/>
            <a:ext cx="7230653" cy="830262"/>
          </a:xfrm>
        </p:spPr>
        <p:txBody>
          <a:bodyPr/>
          <a:lstStyle/>
          <a:p>
            <a:pPr eaLnBrk="1" hangingPunct="1"/>
            <a:r>
              <a:rPr lang="en-US" dirty="0"/>
              <a:t>5 Key Steps to Developing a Business Plan</a:t>
            </a:r>
            <a:endParaRPr lang="en-US" altLang="en-US" dirty="0">
              <a:ln>
                <a:noFill/>
              </a:ln>
              <a:effectLst>
                <a:outerShdw blurRad="38100" dist="38100" dir="2700000" algn="tl">
                  <a:srgbClr val="000000">
                    <a:alpha val="43137"/>
                  </a:srgbClr>
                </a:outerShdw>
              </a:effectLst>
            </a:endParaRPr>
          </a:p>
        </p:txBody>
      </p:sp>
      <p:sp>
        <p:nvSpPr>
          <p:cNvPr id="2" name="Rectangle 1"/>
          <p:cNvSpPr/>
          <p:nvPr/>
        </p:nvSpPr>
        <p:spPr>
          <a:xfrm>
            <a:off x="699401" y="1962359"/>
            <a:ext cx="7488636" cy="3785652"/>
          </a:xfrm>
          <a:prstGeom prst="rect">
            <a:avLst/>
          </a:prstGeom>
        </p:spPr>
        <p:txBody>
          <a:bodyPr wrap="square">
            <a:spAutoFit/>
          </a:bodyPr>
          <a:lstStyle/>
          <a:p>
            <a:pPr marL="336550" lvl="1" indent="0">
              <a:spcAft>
                <a:spcPts val="0"/>
              </a:spcAft>
              <a:buClr>
                <a:schemeClr val="tx2"/>
              </a:buClr>
              <a:buNone/>
            </a:pPr>
            <a:r>
              <a:rPr lang="en-US" sz="2400" b="1" dirty="0"/>
              <a:t>	Step 1. </a:t>
            </a:r>
            <a:r>
              <a:rPr lang="en-US" sz="2400" dirty="0"/>
              <a:t>Make decisions on network types based on 	community roadmap &amp; partnership assessment</a:t>
            </a:r>
          </a:p>
          <a:p>
            <a:pPr marL="336550" lvl="1" indent="0">
              <a:spcAft>
                <a:spcPts val="0"/>
              </a:spcAft>
              <a:buClr>
                <a:schemeClr val="tx2"/>
              </a:buClr>
              <a:buNone/>
            </a:pPr>
            <a:endParaRPr lang="en-US" sz="2400" b="1" dirty="0"/>
          </a:p>
          <a:p>
            <a:pPr marL="336550" lvl="1" indent="0">
              <a:spcAft>
                <a:spcPts val="0"/>
              </a:spcAft>
              <a:buClr>
                <a:schemeClr val="tx2"/>
              </a:buClr>
              <a:buNone/>
            </a:pPr>
            <a:r>
              <a:rPr lang="en-US" sz="2400" b="1" dirty="0"/>
              <a:t>	Step 2. </a:t>
            </a:r>
            <a:r>
              <a:rPr lang="en-US" sz="2400" dirty="0"/>
              <a:t>Perform research</a:t>
            </a:r>
          </a:p>
          <a:p>
            <a:pPr marL="336550" lvl="1" indent="0">
              <a:spcAft>
                <a:spcPts val="0"/>
              </a:spcAft>
              <a:buClr>
                <a:schemeClr val="tx2"/>
              </a:buClr>
              <a:buNone/>
            </a:pPr>
            <a:endParaRPr lang="en-US" sz="2400" dirty="0"/>
          </a:p>
          <a:p>
            <a:pPr marL="336550" lvl="1" indent="0">
              <a:spcAft>
                <a:spcPts val="0"/>
              </a:spcAft>
              <a:buClr>
                <a:schemeClr val="tx2"/>
              </a:buClr>
              <a:buNone/>
            </a:pPr>
            <a:r>
              <a:rPr lang="en-US" sz="2400" b="1" dirty="0"/>
              <a:t>	Step 3. </a:t>
            </a:r>
            <a:r>
              <a:rPr lang="en-US" sz="2400" dirty="0"/>
              <a:t>Determine demand offering</a:t>
            </a:r>
          </a:p>
          <a:p>
            <a:pPr marL="336550" lvl="1" indent="0">
              <a:spcAft>
                <a:spcPts val="0"/>
              </a:spcAft>
              <a:buClr>
                <a:schemeClr val="tx2"/>
              </a:buClr>
              <a:buNone/>
            </a:pPr>
            <a:endParaRPr lang="en-US" sz="2400" dirty="0"/>
          </a:p>
          <a:p>
            <a:pPr marL="336550" lvl="1" indent="0">
              <a:spcAft>
                <a:spcPts val="0"/>
              </a:spcAft>
              <a:buClr>
                <a:schemeClr val="tx2"/>
              </a:buClr>
              <a:buNone/>
            </a:pPr>
            <a:r>
              <a:rPr lang="en-US" sz="2400" b="1" dirty="0"/>
              <a:t>	Step 4. </a:t>
            </a:r>
            <a:r>
              <a:rPr lang="en-US" sz="2400" dirty="0"/>
              <a:t>Consider operational requirements</a:t>
            </a:r>
          </a:p>
          <a:p>
            <a:pPr marL="336550" lvl="1" indent="0">
              <a:spcAft>
                <a:spcPts val="0"/>
              </a:spcAft>
              <a:buClr>
                <a:schemeClr val="tx2"/>
              </a:buClr>
              <a:buNone/>
            </a:pPr>
            <a:endParaRPr lang="en-US" sz="2400" dirty="0"/>
          </a:p>
          <a:p>
            <a:pPr marL="336550" lvl="1" indent="0">
              <a:spcAft>
                <a:spcPts val="0"/>
              </a:spcAft>
              <a:buClr>
                <a:schemeClr val="tx2"/>
              </a:buClr>
              <a:buNone/>
            </a:pPr>
            <a:r>
              <a:rPr lang="en-US" sz="2400" b="1" dirty="0"/>
              <a:t>	Step 5: </a:t>
            </a:r>
            <a:r>
              <a:rPr lang="en-US" sz="2400" dirty="0"/>
              <a:t>Document financial projections</a:t>
            </a:r>
            <a:endParaRPr lang="en-US" sz="2400" b="1" dirty="0"/>
          </a:p>
        </p:txBody>
      </p:sp>
      <p:sp>
        <p:nvSpPr>
          <p:cNvPr id="9" name="Rectangle 8"/>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pic>
        <p:nvPicPr>
          <p:cNvPr id="12" name="Picture 11"/>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8167" y="4530853"/>
            <a:ext cx="604480" cy="612648"/>
          </a:xfrm>
          <a:prstGeom prst="rect">
            <a:avLst/>
          </a:prstGeom>
        </p:spPr>
      </p:pic>
      <p:pic>
        <p:nvPicPr>
          <p:cNvPr id="14" name="Picture 13"/>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9400" y="2985809"/>
            <a:ext cx="600485" cy="608601"/>
          </a:xfrm>
          <a:prstGeom prst="rect">
            <a:avLst/>
          </a:prstGeom>
        </p:spPr>
      </p:pic>
      <p:pic>
        <p:nvPicPr>
          <p:cNvPr id="15" name="Picture 14"/>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38711" y="2095852"/>
            <a:ext cx="607389" cy="612648"/>
          </a:xfrm>
          <a:prstGeom prst="rect">
            <a:avLst/>
          </a:prstGeom>
        </p:spPr>
      </p:pic>
      <p:pic>
        <p:nvPicPr>
          <p:cNvPr id="16" name="Picture 15"/>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836" y="5207685"/>
            <a:ext cx="590503" cy="612648"/>
          </a:xfrm>
          <a:prstGeom prst="rect">
            <a:avLst/>
          </a:prstGeom>
        </p:spPr>
      </p:pic>
      <p:pic>
        <p:nvPicPr>
          <p:cNvPr id="21" name="Picture 20"/>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585" y="3705463"/>
            <a:ext cx="604479" cy="61264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2542919" y="3745154"/>
            <a:ext cx="635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71750" y="2914574"/>
            <a:ext cx="635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42919" y="4541444"/>
            <a:ext cx="635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10790" y="5345354"/>
            <a:ext cx="635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571750" y="2083994"/>
            <a:ext cx="635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625618"/>
            <a:ext cx="7886700" cy="1325563"/>
          </a:xfrm>
        </p:spPr>
        <p:txBody>
          <a:bodyPr/>
          <a:lstStyle/>
          <a:p>
            <a:r>
              <a:rPr lang="en-US" sz="2700" dirty="0">
                <a:effectLst>
                  <a:outerShdw blurRad="38100" dist="38100" dir="2700000" algn="tl">
                    <a:srgbClr val="000000">
                      <a:alpha val="43137"/>
                    </a:srgbClr>
                  </a:outerShdw>
                </a:effectLst>
              </a:rPr>
              <a:t>Step 1: Review Network Types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201" y="6064623"/>
            <a:ext cx="636876" cy="636876"/>
          </a:xfrm>
          <a:prstGeom prst="rect">
            <a:avLst/>
          </a:prstGeom>
        </p:spPr>
      </p:pic>
      <p:sp>
        <p:nvSpPr>
          <p:cNvPr id="7" name="Rectangle 6"/>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6" name="Rounded Rectangle 5"/>
          <p:cNvSpPr/>
          <p:nvPr/>
        </p:nvSpPr>
        <p:spPr>
          <a:xfrm>
            <a:off x="282085" y="1805902"/>
            <a:ext cx="2578568" cy="556184"/>
          </a:xfrm>
          <a:prstGeom prst="round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Institutional Network</a:t>
            </a:r>
          </a:p>
        </p:txBody>
      </p:sp>
      <p:sp>
        <p:nvSpPr>
          <p:cNvPr id="15" name="TextBox 14"/>
          <p:cNvSpPr txBox="1"/>
          <p:nvPr/>
        </p:nvSpPr>
        <p:spPr>
          <a:xfrm>
            <a:off x="3207218" y="1884024"/>
            <a:ext cx="5250841" cy="646331"/>
          </a:xfrm>
          <a:prstGeom prst="rect">
            <a:avLst/>
          </a:prstGeom>
          <a:noFill/>
        </p:spPr>
        <p:txBody>
          <a:bodyPr wrap="square" rtlCol="0">
            <a:spAutoFit/>
          </a:bodyPr>
          <a:lstStyle/>
          <a:p>
            <a:r>
              <a:rPr lang="en-US" dirty="0">
                <a:solidFill>
                  <a:schemeClr val="accent1">
                    <a:lumMod val="50000"/>
                  </a:schemeClr>
                </a:solidFill>
                <a:cs typeface="Arial Narrow"/>
              </a:rPr>
              <a:t>Network that connects community organizations </a:t>
            </a:r>
          </a:p>
          <a:p>
            <a:endParaRPr lang="en-US" dirty="0"/>
          </a:p>
        </p:txBody>
      </p:sp>
      <p:sp>
        <p:nvSpPr>
          <p:cNvPr id="16" name="TextBox 15"/>
          <p:cNvSpPr txBox="1"/>
          <p:nvPr/>
        </p:nvSpPr>
        <p:spPr>
          <a:xfrm>
            <a:off x="3207218" y="2584883"/>
            <a:ext cx="5079532" cy="923330"/>
          </a:xfrm>
          <a:prstGeom prst="rect">
            <a:avLst/>
          </a:prstGeom>
          <a:noFill/>
        </p:spPr>
        <p:txBody>
          <a:bodyPr wrap="square" rtlCol="0">
            <a:spAutoFit/>
          </a:bodyPr>
          <a:lstStyle/>
          <a:p>
            <a:pPr>
              <a:buClr>
                <a:schemeClr val="tx2"/>
              </a:buClr>
            </a:pPr>
            <a:r>
              <a:rPr lang="en-US" dirty="0">
                <a:solidFill>
                  <a:schemeClr val="accent1">
                    <a:lumMod val="50000"/>
                  </a:schemeClr>
                </a:solidFill>
                <a:cs typeface="Arial Narrow"/>
              </a:rPr>
              <a:t>Network that provides service from an Internet Point-of-Presence</a:t>
            </a:r>
          </a:p>
          <a:p>
            <a:endParaRPr lang="en-US" dirty="0">
              <a:solidFill>
                <a:schemeClr val="accent1">
                  <a:lumMod val="50000"/>
                </a:schemeClr>
              </a:solidFill>
            </a:endParaRPr>
          </a:p>
        </p:txBody>
      </p:sp>
      <p:sp>
        <p:nvSpPr>
          <p:cNvPr id="18" name="TextBox 17"/>
          <p:cNvSpPr txBox="1"/>
          <p:nvPr/>
        </p:nvSpPr>
        <p:spPr>
          <a:xfrm>
            <a:off x="3207218" y="4346739"/>
            <a:ext cx="5061514" cy="646331"/>
          </a:xfrm>
          <a:prstGeom prst="rect">
            <a:avLst/>
          </a:prstGeom>
          <a:noFill/>
        </p:spPr>
        <p:txBody>
          <a:bodyPr wrap="square" rtlCol="0">
            <a:spAutoFit/>
          </a:bodyPr>
          <a:lstStyle/>
          <a:p>
            <a:r>
              <a:rPr lang="en-US" dirty="0">
                <a:solidFill>
                  <a:schemeClr val="accent1">
                    <a:lumMod val="50000"/>
                  </a:schemeClr>
                </a:solidFill>
                <a:cs typeface="Arial Narrow"/>
              </a:rPr>
              <a:t>A connection of two networks at a designated point</a:t>
            </a:r>
          </a:p>
          <a:p>
            <a:endParaRPr lang="en-US" dirty="0">
              <a:solidFill>
                <a:schemeClr val="accent1">
                  <a:lumMod val="50000"/>
                </a:schemeClr>
              </a:solidFill>
            </a:endParaRPr>
          </a:p>
        </p:txBody>
      </p:sp>
      <p:sp>
        <p:nvSpPr>
          <p:cNvPr id="19" name="TextBox 18"/>
          <p:cNvSpPr txBox="1"/>
          <p:nvPr/>
        </p:nvSpPr>
        <p:spPr>
          <a:xfrm>
            <a:off x="3207218" y="3548756"/>
            <a:ext cx="5147972" cy="646331"/>
          </a:xfrm>
          <a:prstGeom prst="rect">
            <a:avLst/>
          </a:prstGeom>
          <a:noFill/>
        </p:spPr>
        <p:txBody>
          <a:bodyPr wrap="square" rtlCol="0">
            <a:spAutoFit/>
          </a:bodyPr>
          <a:lstStyle/>
          <a:p>
            <a:pPr>
              <a:buClr>
                <a:schemeClr val="tx2"/>
              </a:buClr>
            </a:pPr>
            <a:r>
              <a:rPr lang="en-US" dirty="0">
                <a:solidFill>
                  <a:schemeClr val="accent1">
                    <a:lumMod val="50000"/>
                  </a:schemeClr>
                </a:solidFill>
                <a:cs typeface="Arial Narrow"/>
              </a:rPr>
              <a:t>Network that provides service to an end user</a:t>
            </a:r>
          </a:p>
          <a:p>
            <a:endParaRPr lang="en-US" dirty="0">
              <a:solidFill>
                <a:schemeClr val="accent1">
                  <a:lumMod val="50000"/>
                </a:schemeClr>
              </a:solidFill>
            </a:endParaRPr>
          </a:p>
        </p:txBody>
      </p:sp>
      <p:sp>
        <p:nvSpPr>
          <p:cNvPr id="17" name="Rounded Rectangle 16"/>
          <p:cNvSpPr/>
          <p:nvPr/>
        </p:nvSpPr>
        <p:spPr>
          <a:xfrm>
            <a:off x="282085" y="2659333"/>
            <a:ext cx="2578568" cy="508544"/>
          </a:xfrm>
          <a:prstGeom prst="round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Middle-Mile</a:t>
            </a:r>
          </a:p>
        </p:txBody>
      </p:sp>
      <p:sp>
        <p:nvSpPr>
          <p:cNvPr id="20" name="Rounded Rectangle 19"/>
          <p:cNvSpPr/>
          <p:nvPr/>
        </p:nvSpPr>
        <p:spPr>
          <a:xfrm>
            <a:off x="282085" y="3460067"/>
            <a:ext cx="2578568" cy="521020"/>
          </a:xfrm>
          <a:prstGeom prst="round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Last-Mile</a:t>
            </a:r>
          </a:p>
        </p:txBody>
      </p:sp>
      <p:sp>
        <p:nvSpPr>
          <p:cNvPr id="21" name="Rounded Rectangle 20"/>
          <p:cNvSpPr/>
          <p:nvPr/>
        </p:nvSpPr>
        <p:spPr>
          <a:xfrm>
            <a:off x="282085" y="4274730"/>
            <a:ext cx="2578568" cy="509591"/>
          </a:xfrm>
          <a:prstGeom prst="round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Interconnection</a:t>
            </a:r>
          </a:p>
        </p:txBody>
      </p:sp>
      <p:sp>
        <p:nvSpPr>
          <p:cNvPr id="22" name="Rounded Rectangle 21"/>
          <p:cNvSpPr/>
          <p:nvPr/>
        </p:nvSpPr>
        <p:spPr>
          <a:xfrm>
            <a:off x="282085" y="5077964"/>
            <a:ext cx="2578568" cy="516385"/>
          </a:xfrm>
          <a:prstGeom prst="roundRect">
            <a:avLst/>
          </a:prstGeom>
          <a:solidFill>
            <a:schemeClr val="accent1">
              <a:lumMod val="40000"/>
              <a:lumOff val="6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Open Access</a:t>
            </a:r>
          </a:p>
        </p:txBody>
      </p:sp>
      <p:sp>
        <p:nvSpPr>
          <p:cNvPr id="23" name="TextBox 22"/>
          <p:cNvSpPr txBox="1"/>
          <p:nvPr/>
        </p:nvSpPr>
        <p:spPr>
          <a:xfrm>
            <a:off x="3207218" y="5168804"/>
            <a:ext cx="5814858" cy="646331"/>
          </a:xfrm>
          <a:prstGeom prst="rect">
            <a:avLst/>
          </a:prstGeom>
          <a:noFill/>
        </p:spPr>
        <p:txBody>
          <a:bodyPr wrap="square" rtlCol="0">
            <a:spAutoFit/>
          </a:bodyPr>
          <a:lstStyle/>
          <a:p>
            <a:r>
              <a:rPr lang="en-US" dirty="0">
                <a:solidFill>
                  <a:schemeClr val="accent1">
                    <a:lumMod val="50000"/>
                  </a:schemeClr>
                </a:solidFill>
                <a:cs typeface="Arial Narrow"/>
              </a:rPr>
              <a:t>A network providing non- discriminatory, wholesale service </a:t>
            </a:r>
          </a:p>
          <a:p>
            <a:endParaRPr lang="en-US"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09194" y="4079260"/>
            <a:ext cx="3174148" cy="4308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609194" y="1770012"/>
            <a:ext cx="3174148" cy="4308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043360" y="4058728"/>
            <a:ext cx="3174148" cy="4308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043360" y="1763155"/>
            <a:ext cx="3174148" cy="43088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777618"/>
            <a:ext cx="7886700" cy="830262"/>
          </a:xfrm>
        </p:spPr>
        <p:txBody>
          <a:bodyPr rtlCol="0">
            <a:normAutofit/>
          </a:bodyPr>
          <a:lstStyle/>
          <a:p>
            <a:pPr eaLnBrk="1" fontAlgn="auto" hangingPunct="1">
              <a:spcAft>
                <a:spcPts val="0"/>
              </a:spcAft>
              <a:defRPr/>
            </a:pPr>
            <a:r>
              <a:rPr lang="en-US" dirty="0"/>
              <a:t>Identify Potential Uses, Users or Customers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45" y="6015382"/>
            <a:ext cx="699563" cy="699563"/>
          </a:xfrm>
          <a:prstGeom prst="rect">
            <a:avLst/>
          </a:prstGeom>
        </p:spPr>
      </p:pic>
      <p:sp>
        <p:nvSpPr>
          <p:cNvPr id="8" name="Rectangle 7"/>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4" name="TextBox 3"/>
          <p:cNvSpPr txBox="1"/>
          <p:nvPr/>
        </p:nvSpPr>
        <p:spPr>
          <a:xfrm>
            <a:off x="737855" y="1755799"/>
            <a:ext cx="1779378" cy="430887"/>
          </a:xfrm>
          <a:prstGeom prst="rect">
            <a:avLst/>
          </a:prstGeom>
          <a:noFill/>
        </p:spPr>
        <p:txBody>
          <a:bodyPr wrap="square" rtlCol="0">
            <a:spAutoFit/>
          </a:bodyPr>
          <a:lstStyle/>
          <a:p>
            <a:r>
              <a:rPr lang="en-US" sz="2200" dirty="0"/>
              <a:t>Residential </a:t>
            </a:r>
          </a:p>
        </p:txBody>
      </p:sp>
      <p:sp>
        <p:nvSpPr>
          <p:cNvPr id="32" name="TextBox 31"/>
          <p:cNvSpPr txBox="1"/>
          <p:nvPr/>
        </p:nvSpPr>
        <p:spPr>
          <a:xfrm>
            <a:off x="779333" y="4058117"/>
            <a:ext cx="1779378" cy="430887"/>
          </a:xfrm>
          <a:prstGeom prst="rect">
            <a:avLst/>
          </a:prstGeom>
          <a:noFill/>
        </p:spPr>
        <p:txBody>
          <a:bodyPr wrap="square" rtlCol="0">
            <a:spAutoFit/>
          </a:bodyPr>
          <a:lstStyle/>
          <a:p>
            <a:r>
              <a:rPr lang="en-US" sz="2200" dirty="0"/>
              <a:t>Businesses</a:t>
            </a:r>
          </a:p>
        </p:txBody>
      </p:sp>
      <p:sp>
        <p:nvSpPr>
          <p:cNvPr id="23" name="Oval 22"/>
          <p:cNvSpPr/>
          <p:nvPr/>
        </p:nvSpPr>
        <p:spPr>
          <a:xfrm>
            <a:off x="609194" y="2343889"/>
            <a:ext cx="1334530" cy="133453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179020" y="1763155"/>
            <a:ext cx="1779378" cy="430887"/>
          </a:xfrm>
          <a:prstGeom prst="rect">
            <a:avLst/>
          </a:prstGeom>
          <a:noFill/>
        </p:spPr>
        <p:txBody>
          <a:bodyPr wrap="square" rtlCol="0">
            <a:spAutoFit/>
          </a:bodyPr>
          <a:lstStyle/>
          <a:p>
            <a:r>
              <a:rPr lang="en-US" sz="2200" dirty="0"/>
              <a:t>Institutions </a:t>
            </a:r>
          </a:p>
        </p:txBody>
      </p:sp>
      <p:sp>
        <p:nvSpPr>
          <p:cNvPr id="34" name="TextBox 33"/>
          <p:cNvSpPr txBox="1"/>
          <p:nvPr/>
        </p:nvSpPr>
        <p:spPr>
          <a:xfrm>
            <a:off x="5205406" y="4058729"/>
            <a:ext cx="1779378" cy="430887"/>
          </a:xfrm>
          <a:prstGeom prst="rect">
            <a:avLst/>
          </a:prstGeom>
          <a:noFill/>
        </p:spPr>
        <p:txBody>
          <a:bodyPr wrap="square" rtlCol="0">
            <a:spAutoFit/>
          </a:bodyPr>
          <a:lstStyle/>
          <a:p>
            <a:r>
              <a:rPr lang="en-US" sz="2200" dirty="0"/>
              <a:t>Smart Cities </a:t>
            </a:r>
          </a:p>
        </p:txBody>
      </p:sp>
      <p:sp>
        <p:nvSpPr>
          <p:cNvPr id="22" name="Oval 21"/>
          <p:cNvSpPr/>
          <p:nvPr/>
        </p:nvSpPr>
        <p:spPr>
          <a:xfrm>
            <a:off x="628650" y="4693478"/>
            <a:ext cx="1334530" cy="133453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333" y="2481738"/>
            <a:ext cx="990578" cy="990578"/>
          </a:xfrm>
          <a:prstGeom prst="rect">
            <a:avLst/>
          </a:prstGeom>
        </p:spPr>
      </p:pic>
      <p:sp>
        <p:nvSpPr>
          <p:cNvPr id="14" name="Oval 13"/>
          <p:cNvSpPr/>
          <p:nvPr/>
        </p:nvSpPr>
        <p:spPr>
          <a:xfrm>
            <a:off x="5043360" y="2319271"/>
            <a:ext cx="1334530" cy="133453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8194" y="2435098"/>
            <a:ext cx="1024861" cy="1024861"/>
          </a:xfrm>
          <a:prstGeom prst="rect">
            <a:avLst/>
          </a:prstGeom>
        </p:spPr>
      </p:pic>
      <p:sp>
        <p:nvSpPr>
          <p:cNvPr id="13" name="Oval 12"/>
          <p:cNvSpPr/>
          <p:nvPr/>
        </p:nvSpPr>
        <p:spPr>
          <a:xfrm>
            <a:off x="5198194" y="4781696"/>
            <a:ext cx="1160709" cy="11607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Oval 23"/>
          <p:cNvSpPr/>
          <p:nvPr/>
        </p:nvSpPr>
        <p:spPr>
          <a:xfrm>
            <a:off x="5060163" y="4670071"/>
            <a:ext cx="1334530" cy="133453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377889" y="2363032"/>
            <a:ext cx="4572000" cy="1200329"/>
          </a:xfrm>
          <a:prstGeom prst="rect">
            <a:avLst/>
          </a:prstGeom>
        </p:spPr>
        <p:txBody>
          <a:bodyPr>
            <a:spAutoFit/>
          </a:bodyPr>
          <a:lstStyle/>
          <a:p>
            <a:pPr marL="285750" indent="-285750">
              <a:buFont typeface="Arial" panose="020B0604020202020204" pitchFamily="34" charset="0"/>
              <a:buChar char="•"/>
            </a:pPr>
            <a:r>
              <a:rPr lang="en-US" dirty="0"/>
              <a:t>Local governments</a:t>
            </a:r>
          </a:p>
          <a:p>
            <a:pPr marL="285750" indent="-285750">
              <a:buFont typeface="Arial" panose="020B0604020202020204" pitchFamily="34" charset="0"/>
              <a:buChar char="•"/>
            </a:pPr>
            <a:r>
              <a:rPr lang="en-US" dirty="0"/>
              <a:t>Schools and libraries</a:t>
            </a:r>
          </a:p>
          <a:p>
            <a:pPr marL="285750" indent="-285750">
              <a:buFont typeface="Arial" panose="020B0604020202020204" pitchFamily="34" charset="0"/>
              <a:buChar char="•"/>
            </a:pPr>
            <a:r>
              <a:rPr lang="en-US" dirty="0"/>
              <a:t>healthcare sites</a:t>
            </a:r>
          </a:p>
          <a:p>
            <a:pPr marL="285750" indent="-285750">
              <a:buFont typeface="Arial" panose="020B0604020202020204" pitchFamily="34" charset="0"/>
              <a:buChar char="•"/>
            </a:pPr>
            <a:r>
              <a:rPr lang="en-US" dirty="0"/>
              <a:t>Community centers</a:t>
            </a:r>
          </a:p>
        </p:txBody>
      </p:sp>
      <p:sp>
        <p:nvSpPr>
          <p:cNvPr id="18" name="Rectangle 17"/>
          <p:cNvSpPr/>
          <p:nvPr/>
        </p:nvSpPr>
        <p:spPr>
          <a:xfrm>
            <a:off x="6394693" y="4760580"/>
            <a:ext cx="4572000" cy="1200329"/>
          </a:xfrm>
          <a:prstGeom prst="rect">
            <a:avLst/>
          </a:prstGeom>
        </p:spPr>
        <p:txBody>
          <a:bodyPr>
            <a:spAutoFit/>
          </a:bodyPr>
          <a:lstStyle/>
          <a:p>
            <a:pPr marL="285750" indent="-285750">
              <a:buFont typeface="Arial" panose="020B0604020202020204" pitchFamily="34" charset="0"/>
              <a:buChar char="•"/>
            </a:pPr>
            <a:r>
              <a:rPr lang="en-US" dirty="0"/>
              <a:t>Smart grids </a:t>
            </a:r>
          </a:p>
          <a:p>
            <a:pPr marL="285750" indent="-285750">
              <a:buFont typeface="Arial" panose="020B0604020202020204" pitchFamily="34" charset="0"/>
              <a:buChar char="•"/>
            </a:pPr>
            <a:r>
              <a:rPr lang="en-US" dirty="0"/>
              <a:t>Environment</a:t>
            </a:r>
          </a:p>
          <a:p>
            <a:pPr marL="285750" indent="-285750">
              <a:buFont typeface="Arial" panose="020B0604020202020204" pitchFamily="34" charset="0"/>
              <a:buChar char="•"/>
            </a:pPr>
            <a:r>
              <a:rPr lang="en-US" dirty="0"/>
              <a:t>Health &amp; Water</a:t>
            </a:r>
          </a:p>
          <a:p>
            <a:pPr marL="285750" indent="-285750">
              <a:buFont typeface="Arial" panose="020B0604020202020204" pitchFamily="34" charset="0"/>
              <a:buChar char="•"/>
            </a:pPr>
            <a:r>
              <a:rPr lang="en-US" dirty="0"/>
              <a:t>Public-Wi-Fi</a:t>
            </a:r>
          </a:p>
        </p:txBody>
      </p:sp>
      <p:sp>
        <p:nvSpPr>
          <p:cNvPr id="19" name="Rectangle 18"/>
          <p:cNvSpPr/>
          <p:nvPr/>
        </p:nvSpPr>
        <p:spPr>
          <a:xfrm>
            <a:off x="1971703" y="4804272"/>
            <a:ext cx="2590610" cy="1200329"/>
          </a:xfrm>
          <a:prstGeom prst="rect">
            <a:avLst/>
          </a:prstGeom>
        </p:spPr>
        <p:txBody>
          <a:bodyPr wrap="square">
            <a:spAutoFit/>
          </a:bodyPr>
          <a:lstStyle/>
          <a:p>
            <a:pPr marL="285750" indent="-285750">
              <a:buFont typeface="Arial" panose="020B0604020202020204" pitchFamily="34" charset="0"/>
              <a:buChar char="•"/>
            </a:pPr>
            <a:r>
              <a:rPr lang="en-US" dirty="0"/>
              <a:t>Small businesses</a:t>
            </a:r>
          </a:p>
          <a:p>
            <a:pPr marL="285750" indent="-285750">
              <a:buFont typeface="Arial" panose="020B0604020202020204" pitchFamily="34" charset="0"/>
              <a:buChar char="•"/>
            </a:pPr>
            <a:r>
              <a:rPr lang="en-US" dirty="0"/>
              <a:t>Large business</a:t>
            </a:r>
          </a:p>
          <a:p>
            <a:pPr marL="285750" indent="-285750">
              <a:buFont typeface="Arial" panose="020B0604020202020204" pitchFamily="34" charset="0"/>
              <a:buChar char="•"/>
            </a:pPr>
            <a:r>
              <a:rPr lang="en-US" dirty="0"/>
              <a:t>Business park</a:t>
            </a:r>
          </a:p>
          <a:p>
            <a:pPr marL="285750" indent="-285750">
              <a:buFont typeface="Arial" panose="020B0604020202020204" pitchFamily="34" charset="0"/>
              <a:buChar char="•"/>
            </a:pPr>
            <a:r>
              <a:rPr lang="en-US" dirty="0"/>
              <a:t>Utilities</a:t>
            </a:r>
          </a:p>
        </p:txBody>
      </p:sp>
      <p:sp>
        <p:nvSpPr>
          <p:cNvPr id="20" name="Rectangle 19"/>
          <p:cNvSpPr/>
          <p:nvPr/>
        </p:nvSpPr>
        <p:spPr>
          <a:xfrm>
            <a:off x="2054814" y="2413955"/>
            <a:ext cx="4572000" cy="923330"/>
          </a:xfrm>
          <a:prstGeom prst="rect">
            <a:avLst/>
          </a:prstGeom>
        </p:spPr>
        <p:txBody>
          <a:bodyPr>
            <a:spAutoFit/>
          </a:bodyPr>
          <a:lstStyle/>
          <a:p>
            <a:pPr marL="285750" indent="-285750">
              <a:buFont typeface="Arial" panose="020B0604020202020204" pitchFamily="34" charset="0"/>
              <a:buChar char="•"/>
            </a:pPr>
            <a:r>
              <a:rPr lang="en-US" dirty="0"/>
              <a:t>Defined community </a:t>
            </a:r>
          </a:p>
          <a:p>
            <a:pPr marL="285750" indent="-285750">
              <a:buFont typeface="Arial" panose="020B0604020202020204" pitchFamily="34" charset="0"/>
              <a:buChar char="•"/>
            </a:pPr>
            <a:r>
              <a:rPr lang="en-US" dirty="0"/>
              <a:t>Multi-family </a:t>
            </a:r>
          </a:p>
          <a:p>
            <a:r>
              <a:rPr lang="en-US" dirty="0"/>
              <a:t>      residences</a:t>
            </a: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786" y="4652545"/>
            <a:ext cx="1699675" cy="1416396"/>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493" y="4949836"/>
            <a:ext cx="870576" cy="8705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031306" y="4928631"/>
            <a:ext cx="5699532" cy="1077218"/>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dirty="0"/>
              <a:t>Participate in a partnership that owns and operates a network</a:t>
            </a:r>
          </a:p>
          <a:p>
            <a:pPr marL="285750" indent="-285750">
              <a:spcBef>
                <a:spcPts val="0"/>
              </a:spcBef>
              <a:buFont typeface="Arial" panose="020B0604020202020204" pitchFamily="34" charset="0"/>
              <a:buChar char="•"/>
            </a:pPr>
            <a:r>
              <a:rPr lang="en-US" sz="1600" dirty="0"/>
              <a:t>Interconnect a network with other providers</a:t>
            </a:r>
          </a:p>
          <a:p>
            <a:pPr marL="285750" indent="-285750">
              <a:spcBef>
                <a:spcPts val="0"/>
              </a:spcBef>
              <a:buFont typeface="Arial" panose="020B0604020202020204" pitchFamily="34" charset="0"/>
              <a:buChar char="•"/>
            </a:pPr>
            <a:r>
              <a:rPr lang="en-US" sz="1600" dirty="0"/>
              <a:t>Own, build or extend a network</a:t>
            </a:r>
          </a:p>
          <a:p>
            <a:endParaRPr lang="en-US" sz="1600" dirty="0"/>
          </a:p>
        </p:txBody>
      </p:sp>
      <p:sp>
        <p:nvSpPr>
          <p:cNvPr id="32" name="Rectangle 31"/>
          <p:cNvSpPr/>
          <p:nvPr/>
        </p:nvSpPr>
        <p:spPr>
          <a:xfrm>
            <a:off x="1555662" y="4923193"/>
            <a:ext cx="5997039" cy="8092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6959" y="3618431"/>
            <a:ext cx="6009911" cy="7815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67544" y="2238948"/>
            <a:ext cx="5997039" cy="81817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Title 1"/>
          <p:cNvSpPr>
            <a:spLocks noGrp="1"/>
          </p:cNvSpPr>
          <p:nvPr>
            <p:ph type="title"/>
          </p:nvPr>
        </p:nvSpPr>
        <p:spPr>
          <a:xfrm>
            <a:off x="1513464" y="1006628"/>
            <a:ext cx="6081434" cy="830262"/>
          </a:xfrm>
        </p:spPr>
        <p:txBody>
          <a:bodyPr/>
          <a:lstStyle/>
          <a:p>
            <a:pPr eaLnBrk="1" hangingPunct="1"/>
            <a:r>
              <a:rPr lang="en-US" dirty="0"/>
              <a:t>Choosing an Implementation Strategy</a:t>
            </a:r>
            <a:r>
              <a:rPr lang="en-US" altLang="en-US" sz="2800" dirty="0">
                <a:ln>
                  <a:noFill/>
                </a:ln>
                <a:effectLst/>
              </a:rPr>
              <a:t>	</a:t>
            </a:r>
          </a:p>
        </p:txBody>
      </p:sp>
      <p:sp>
        <p:nvSpPr>
          <p:cNvPr id="6" name="Rectangle 5"/>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21" name="Rectangle 20"/>
          <p:cNvSpPr/>
          <p:nvPr/>
        </p:nvSpPr>
        <p:spPr>
          <a:xfrm>
            <a:off x="1678730" y="1917325"/>
            <a:ext cx="5897728" cy="3097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Encourage provider to extend network &amp; provide service</a:t>
            </a:r>
          </a:p>
        </p:txBody>
      </p:sp>
      <p:sp>
        <p:nvSpPr>
          <p:cNvPr id="23" name="Rectangle 22"/>
          <p:cNvSpPr/>
          <p:nvPr/>
        </p:nvSpPr>
        <p:spPr>
          <a:xfrm>
            <a:off x="1749498" y="4609917"/>
            <a:ext cx="5814603" cy="3097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Build or extend network</a:t>
            </a:r>
          </a:p>
        </p:txBody>
      </p:sp>
      <p:sp>
        <p:nvSpPr>
          <p:cNvPr id="24" name="Rectangle 23"/>
          <p:cNvSpPr/>
          <p:nvPr/>
        </p:nvSpPr>
        <p:spPr>
          <a:xfrm>
            <a:off x="1715084" y="3301414"/>
            <a:ext cx="5718065" cy="3097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Run network on another provider’s network</a:t>
            </a:r>
          </a:p>
        </p:txBody>
      </p:sp>
      <p:sp>
        <p:nvSpPr>
          <p:cNvPr id="4" name="Oval 3"/>
          <p:cNvSpPr/>
          <p:nvPr/>
        </p:nvSpPr>
        <p:spPr>
          <a:xfrm>
            <a:off x="722596" y="1842827"/>
            <a:ext cx="1308711" cy="130871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rnard MT Condensed" panose="02050806060905020404" pitchFamily="18" charset="0"/>
                <a:cs typeface="Aharoni" panose="02010803020104030203" pitchFamily="2" charset="-79"/>
              </a:rPr>
              <a:t>1</a:t>
            </a:r>
          </a:p>
        </p:txBody>
      </p:sp>
      <p:sp>
        <p:nvSpPr>
          <p:cNvPr id="29" name="Oval 28"/>
          <p:cNvSpPr/>
          <p:nvPr/>
        </p:nvSpPr>
        <p:spPr>
          <a:xfrm>
            <a:off x="7148945" y="3163524"/>
            <a:ext cx="1308711" cy="130871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rnard MT Condensed" panose="02050806060905020404" pitchFamily="18" charset="0"/>
              </a:rPr>
              <a:t>2</a:t>
            </a:r>
          </a:p>
        </p:txBody>
      </p:sp>
      <p:sp>
        <p:nvSpPr>
          <p:cNvPr id="30" name="Oval 29"/>
          <p:cNvSpPr/>
          <p:nvPr/>
        </p:nvSpPr>
        <p:spPr>
          <a:xfrm>
            <a:off x="722595" y="4494714"/>
            <a:ext cx="1308711" cy="130871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rnard MT Condensed" panose="02050806060905020404" pitchFamily="18" charset="0"/>
              </a:rPr>
              <a:t>3</a:t>
            </a:r>
          </a:p>
        </p:txBody>
      </p:sp>
      <p:sp>
        <p:nvSpPr>
          <p:cNvPr id="18" name="TextBox 17"/>
          <p:cNvSpPr txBox="1"/>
          <p:nvPr/>
        </p:nvSpPr>
        <p:spPr>
          <a:xfrm>
            <a:off x="2118847" y="2225268"/>
            <a:ext cx="5279482" cy="1077218"/>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dirty="0"/>
              <a:t>Work with a MM Provider to expand to targeted customer</a:t>
            </a:r>
          </a:p>
          <a:p>
            <a:pPr marL="285750" indent="-285750">
              <a:spcBef>
                <a:spcPts val="0"/>
              </a:spcBef>
              <a:buFont typeface="Arial" panose="020B0604020202020204" pitchFamily="34" charset="0"/>
              <a:buChar char="•"/>
            </a:pPr>
            <a:r>
              <a:rPr lang="en-US" sz="1600" dirty="0"/>
              <a:t>Encourage a LM Provider to expand service area</a:t>
            </a:r>
          </a:p>
          <a:p>
            <a:pPr marL="285750" indent="-285750">
              <a:spcBef>
                <a:spcPts val="0"/>
              </a:spcBef>
              <a:buFont typeface="Arial" panose="020B0604020202020204" pitchFamily="34" charset="0"/>
              <a:buChar char="•"/>
            </a:pPr>
            <a:r>
              <a:rPr lang="en-US" sz="1600" dirty="0"/>
              <a:t>Encourage existing providers to include capacity</a:t>
            </a:r>
          </a:p>
          <a:p>
            <a:endParaRPr lang="en-US" sz="1600" dirty="0"/>
          </a:p>
        </p:txBody>
      </p:sp>
      <p:sp>
        <p:nvSpPr>
          <p:cNvPr id="33" name="TextBox 32"/>
          <p:cNvSpPr txBox="1"/>
          <p:nvPr/>
        </p:nvSpPr>
        <p:spPr>
          <a:xfrm>
            <a:off x="1869463" y="3716835"/>
            <a:ext cx="5279482" cy="584775"/>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dirty="0"/>
              <a:t>Serve local government</a:t>
            </a:r>
          </a:p>
          <a:p>
            <a:pPr marL="285750" indent="-285750">
              <a:spcBef>
                <a:spcPts val="0"/>
              </a:spcBef>
              <a:buFont typeface="Arial" panose="020B0604020202020204" pitchFamily="34" charset="0"/>
              <a:buChar char="•"/>
            </a:pPr>
            <a:r>
              <a:rPr lang="en-US" sz="1600" dirty="0"/>
              <a:t>Manage networks of regional facilities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211262" y="745793"/>
            <a:ext cx="8721476" cy="830262"/>
          </a:xfrm>
        </p:spPr>
        <p:txBody>
          <a:bodyPr/>
          <a:lstStyle/>
          <a:p>
            <a:pPr eaLnBrk="1" hangingPunct="1"/>
            <a:r>
              <a:rPr lang="en-US" dirty="0"/>
              <a:t>Step 2: Research Customers, Offerings and the Market</a:t>
            </a:r>
            <a:endParaRPr lang="en-US" altLang="en-US" dirty="0">
              <a:ln>
                <a:noFill/>
              </a:ln>
              <a:effectLst>
                <a:outerShdw blurRad="38100" dist="38100" dir="2700000" algn="tl">
                  <a:srgbClr val="000000">
                    <a:alpha val="43137"/>
                  </a:srgbClr>
                </a:outerShdw>
              </a:effectLst>
            </a:endParaRPr>
          </a:p>
        </p:txBody>
      </p:sp>
      <p:sp>
        <p:nvSpPr>
          <p:cNvPr id="12" name="Rectangle 11"/>
          <p:cNvSpPr/>
          <p:nvPr/>
        </p:nvSpPr>
        <p:spPr>
          <a:xfrm>
            <a:off x="0" y="0"/>
            <a:ext cx="9144000" cy="838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21924" y="767537"/>
            <a:ext cx="89001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 y="102635"/>
            <a:ext cx="3011241" cy="66490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85" y="5987667"/>
            <a:ext cx="717558" cy="717558"/>
          </a:xfrm>
          <a:prstGeom prst="rect">
            <a:avLst/>
          </a:prstGeom>
        </p:spPr>
      </p:pic>
      <p:sp>
        <p:nvSpPr>
          <p:cNvPr id="22" name="TextBox 21"/>
          <p:cNvSpPr txBox="1"/>
          <p:nvPr/>
        </p:nvSpPr>
        <p:spPr>
          <a:xfrm>
            <a:off x="1613066" y="5048660"/>
            <a:ext cx="1629508" cy="338554"/>
          </a:xfrm>
          <a:prstGeom prst="rect">
            <a:avLst/>
          </a:prstGeom>
          <a:noFill/>
        </p:spPr>
        <p:txBody>
          <a:bodyPr wrap="square" rtlCol="0">
            <a:spAutoFit/>
          </a:bodyPr>
          <a:lstStyle/>
          <a:p>
            <a:pPr algn="ctr"/>
            <a:r>
              <a:rPr lang="en-US" sz="1600" dirty="0">
                <a:solidFill>
                  <a:schemeClr val="bg1"/>
                </a:solidFill>
              </a:rPr>
              <a:t>Expertise</a:t>
            </a:r>
          </a:p>
        </p:txBody>
      </p:sp>
      <p:sp>
        <p:nvSpPr>
          <p:cNvPr id="30" name="TextBox 29"/>
          <p:cNvSpPr txBox="1"/>
          <p:nvPr/>
        </p:nvSpPr>
        <p:spPr>
          <a:xfrm>
            <a:off x="4293043" y="1969096"/>
            <a:ext cx="1629508" cy="338554"/>
          </a:xfrm>
          <a:prstGeom prst="rect">
            <a:avLst/>
          </a:prstGeom>
          <a:noFill/>
        </p:spPr>
        <p:txBody>
          <a:bodyPr wrap="square" rtlCol="0">
            <a:spAutoFit/>
          </a:bodyPr>
          <a:lstStyle/>
          <a:p>
            <a:pPr algn="ctr"/>
            <a:r>
              <a:rPr lang="en-US" sz="1600" dirty="0">
                <a:solidFill>
                  <a:schemeClr val="bg1"/>
                </a:solidFill>
              </a:rPr>
              <a:t>Funding</a:t>
            </a:r>
          </a:p>
        </p:txBody>
      </p:sp>
      <p:sp>
        <p:nvSpPr>
          <p:cNvPr id="2" name="TextBox 1"/>
          <p:cNvSpPr txBox="1"/>
          <p:nvPr/>
        </p:nvSpPr>
        <p:spPr>
          <a:xfrm>
            <a:off x="318695" y="1463374"/>
            <a:ext cx="3087988" cy="400110"/>
          </a:xfrm>
          <a:prstGeom prst="rect">
            <a:avLst/>
          </a:prstGeom>
          <a:noFill/>
        </p:spPr>
        <p:txBody>
          <a:bodyPr wrap="square" rtlCol="0">
            <a:spAutoFit/>
          </a:bodyPr>
          <a:lstStyle/>
          <a:p>
            <a:r>
              <a:rPr lang="en-US" sz="2000" dirty="0"/>
              <a:t>Factors for Consideration</a:t>
            </a:r>
          </a:p>
        </p:txBody>
      </p:sp>
      <p:sp>
        <p:nvSpPr>
          <p:cNvPr id="3" name="Isosceles Triangle 2"/>
          <p:cNvSpPr/>
          <p:nvPr/>
        </p:nvSpPr>
        <p:spPr>
          <a:xfrm rot="5400000">
            <a:off x="340580" y="2010355"/>
            <a:ext cx="699161" cy="56570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1038253" y="2071212"/>
            <a:ext cx="3087988" cy="369332"/>
          </a:xfrm>
          <a:prstGeom prst="rect">
            <a:avLst/>
          </a:prstGeom>
          <a:noFill/>
        </p:spPr>
        <p:txBody>
          <a:bodyPr wrap="square" rtlCol="0">
            <a:spAutoFit/>
          </a:bodyPr>
          <a:lstStyle/>
          <a:p>
            <a:r>
              <a:rPr lang="en-US" b="1" dirty="0"/>
              <a:t>Demographics</a:t>
            </a:r>
          </a:p>
        </p:txBody>
      </p:sp>
      <p:sp>
        <p:nvSpPr>
          <p:cNvPr id="38" name="Isosceles Triangle 37"/>
          <p:cNvSpPr/>
          <p:nvPr/>
        </p:nvSpPr>
        <p:spPr>
          <a:xfrm rot="5400000">
            <a:off x="343041" y="3444567"/>
            <a:ext cx="699161" cy="56570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p:cNvSpPr/>
          <p:nvPr/>
        </p:nvSpPr>
        <p:spPr>
          <a:xfrm rot="5400000">
            <a:off x="340579" y="4811480"/>
            <a:ext cx="699161" cy="56570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755577" y="4145578"/>
            <a:ext cx="1769625" cy="369332"/>
          </a:xfrm>
          <a:prstGeom prst="rect">
            <a:avLst/>
          </a:prstGeom>
          <a:noFill/>
        </p:spPr>
        <p:txBody>
          <a:bodyPr wrap="square" rtlCol="0">
            <a:spAutoFit/>
          </a:bodyPr>
          <a:lstStyle/>
          <a:p>
            <a:r>
              <a:rPr lang="en-US" b="1" dirty="0"/>
              <a:t>Barriers to Entry</a:t>
            </a:r>
          </a:p>
        </p:txBody>
      </p:sp>
      <p:sp>
        <p:nvSpPr>
          <p:cNvPr id="41" name="TextBox 40"/>
          <p:cNvSpPr txBox="1"/>
          <p:nvPr/>
        </p:nvSpPr>
        <p:spPr>
          <a:xfrm>
            <a:off x="4736883" y="2348983"/>
            <a:ext cx="978288" cy="369332"/>
          </a:xfrm>
          <a:prstGeom prst="rect">
            <a:avLst/>
          </a:prstGeom>
          <a:noFill/>
        </p:spPr>
        <p:txBody>
          <a:bodyPr wrap="square" rtlCol="0">
            <a:spAutoFit/>
          </a:bodyPr>
          <a:lstStyle/>
          <a:p>
            <a:r>
              <a:rPr lang="en-US" b="1" dirty="0"/>
              <a:t>Market</a:t>
            </a:r>
          </a:p>
        </p:txBody>
      </p:sp>
      <p:sp>
        <p:nvSpPr>
          <p:cNvPr id="42" name="TextBox 41"/>
          <p:cNvSpPr txBox="1"/>
          <p:nvPr/>
        </p:nvSpPr>
        <p:spPr>
          <a:xfrm>
            <a:off x="1059565" y="3531762"/>
            <a:ext cx="3087988" cy="369332"/>
          </a:xfrm>
          <a:prstGeom prst="rect">
            <a:avLst/>
          </a:prstGeom>
          <a:noFill/>
        </p:spPr>
        <p:txBody>
          <a:bodyPr wrap="square" rtlCol="0">
            <a:spAutoFit/>
          </a:bodyPr>
          <a:lstStyle/>
          <a:p>
            <a:r>
              <a:rPr lang="en-US" b="1" dirty="0"/>
              <a:t>Resources</a:t>
            </a:r>
          </a:p>
        </p:txBody>
      </p:sp>
      <p:sp>
        <p:nvSpPr>
          <p:cNvPr id="43" name="TextBox 42"/>
          <p:cNvSpPr txBox="1"/>
          <p:nvPr/>
        </p:nvSpPr>
        <p:spPr>
          <a:xfrm>
            <a:off x="982395" y="4873776"/>
            <a:ext cx="3087988" cy="369332"/>
          </a:xfrm>
          <a:prstGeom prst="rect">
            <a:avLst/>
          </a:prstGeom>
          <a:noFill/>
        </p:spPr>
        <p:txBody>
          <a:bodyPr wrap="square" rtlCol="0">
            <a:spAutoFit/>
          </a:bodyPr>
          <a:lstStyle/>
          <a:p>
            <a:r>
              <a:rPr lang="en-US" b="1" dirty="0"/>
              <a:t>Community Uses</a:t>
            </a:r>
          </a:p>
        </p:txBody>
      </p:sp>
      <p:sp>
        <p:nvSpPr>
          <p:cNvPr id="44" name="TextBox 43"/>
          <p:cNvSpPr txBox="1"/>
          <p:nvPr/>
        </p:nvSpPr>
        <p:spPr>
          <a:xfrm>
            <a:off x="1059565" y="2343592"/>
            <a:ext cx="1692939" cy="1077218"/>
          </a:xfrm>
          <a:prstGeom prst="rect">
            <a:avLst/>
          </a:prstGeom>
          <a:noFill/>
        </p:spPr>
        <p:txBody>
          <a:bodyPr wrap="square" rtlCol="0">
            <a:spAutoFit/>
          </a:bodyPr>
          <a:lstStyle/>
          <a:p>
            <a:r>
              <a:rPr lang="en-US" sz="1600" dirty="0"/>
              <a:t>Age</a:t>
            </a:r>
          </a:p>
          <a:p>
            <a:r>
              <a:rPr lang="en-US" sz="1600" dirty="0"/>
              <a:t>Education</a:t>
            </a:r>
          </a:p>
          <a:p>
            <a:r>
              <a:rPr lang="en-US" sz="1600" dirty="0"/>
              <a:t>Employment</a:t>
            </a:r>
          </a:p>
          <a:p>
            <a:r>
              <a:rPr lang="en-US" sz="1600" dirty="0"/>
              <a:t>Income</a:t>
            </a:r>
          </a:p>
        </p:txBody>
      </p:sp>
      <p:sp>
        <p:nvSpPr>
          <p:cNvPr id="45" name="TextBox 44"/>
          <p:cNvSpPr txBox="1"/>
          <p:nvPr/>
        </p:nvSpPr>
        <p:spPr>
          <a:xfrm>
            <a:off x="1048406" y="3870294"/>
            <a:ext cx="3087988" cy="830997"/>
          </a:xfrm>
          <a:prstGeom prst="rect">
            <a:avLst/>
          </a:prstGeom>
          <a:noFill/>
        </p:spPr>
        <p:txBody>
          <a:bodyPr wrap="square" rtlCol="0">
            <a:spAutoFit/>
          </a:bodyPr>
          <a:lstStyle/>
          <a:p>
            <a:pPr marL="174625" indent="-174625">
              <a:spcBef>
                <a:spcPts val="0"/>
              </a:spcBef>
            </a:pPr>
            <a:r>
              <a:rPr lang="en-US" sz="1600" dirty="0"/>
              <a:t>Government assets</a:t>
            </a:r>
          </a:p>
          <a:p>
            <a:pPr marL="174625" indent="-174625">
              <a:spcBef>
                <a:spcPts val="0"/>
              </a:spcBef>
            </a:pPr>
            <a:r>
              <a:rPr lang="en-US" sz="1600" dirty="0"/>
              <a:t>Personnel resources/expertise</a:t>
            </a:r>
          </a:p>
          <a:p>
            <a:pPr marL="174625" indent="-174625">
              <a:spcBef>
                <a:spcPts val="0"/>
              </a:spcBef>
            </a:pPr>
            <a:r>
              <a:rPr lang="en-US" sz="1600" dirty="0"/>
              <a:t>Funding availability</a:t>
            </a:r>
          </a:p>
        </p:txBody>
      </p:sp>
      <p:sp>
        <p:nvSpPr>
          <p:cNvPr id="46" name="TextBox 45"/>
          <p:cNvSpPr txBox="1"/>
          <p:nvPr/>
        </p:nvSpPr>
        <p:spPr>
          <a:xfrm>
            <a:off x="4755577" y="4514910"/>
            <a:ext cx="2200893" cy="584775"/>
          </a:xfrm>
          <a:prstGeom prst="rect">
            <a:avLst/>
          </a:prstGeom>
          <a:noFill/>
        </p:spPr>
        <p:txBody>
          <a:bodyPr wrap="square" rtlCol="0">
            <a:spAutoFit/>
          </a:bodyPr>
          <a:lstStyle/>
          <a:p>
            <a:r>
              <a:rPr lang="en-US" sz="1600" dirty="0"/>
              <a:t>Elements that might hinder deployment</a:t>
            </a:r>
          </a:p>
        </p:txBody>
      </p:sp>
      <p:sp>
        <p:nvSpPr>
          <p:cNvPr id="47" name="TextBox 46"/>
          <p:cNvSpPr txBox="1"/>
          <p:nvPr/>
        </p:nvSpPr>
        <p:spPr>
          <a:xfrm>
            <a:off x="1048406" y="5205261"/>
            <a:ext cx="3087988" cy="1077218"/>
          </a:xfrm>
          <a:prstGeom prst="rect">
            <a:avLst/>
          </a:prstGeom>
          <a:noFill/>
        </p:spPr>
        <p:txBody>
          <a:bodyPr wrap="square" rtlCol="0">
            <a:spAutoFit/>
          </a:bodyPr>
          <a:lstStyle/>
          <a:p>
            <a:pPr marL="174625" indent="-174625">
              <a:spcBef>
                <a:spcPts val="0"/>
              </a:spcBef>
            </a:pPr>
            <a:r>
              <a:rPr lang="en-US" sz="1600" dirty="0"/>
              <a:t>E-Commerce</a:t>
            </a:r>
          </a:p>
          <a:p>
            <a:pPr marL="174625" indent="-174625">
              <a:spcBef>
                <a:spcPts val="0"/>
              </a:spcBef>
            </a:pPr>
            <a:r>
              <a:rPr lang="en-US" sz="1600" dirty="0"/>
              <a:t>Educational and health opportunities</a:t>
            </a:r>
          </a:p>
          <a:p>
            <a:pPr marL="174625" indent="-174625">
              <a:spcBef>
                <a:spcPts val="0"/>
              </a:spcBef>
            </a:pPr>
            <a:r>
              <a:rPr lang="en-US" sz="1600" dirty="0"/>
              <a:t>Economic Development</a:t>
            </a:r>
          </a:p>
        </p:txBody>
      </p:sp>
      <p:sp>
        <p:nvSpPr>
          <p:cNvPr id="48" name="TextBox 47"/>
          <p:cNvSpPr txBox="1"/>
          <p:nvPr/>
        </p:nvSpPr>
        <p:spPr>
          <a:xfrm>
            <a:off x="4736883" y="2580436"/>
            <a:ext cx="1945480" cy="1077218"/>
          </a:xfrm>
          <a:prstGeom prst="rect">
            <a:avLst/>
          </a:prstGeom>
          <a:noFill/>
        </p:spPr>
        <p:txBody>
          <a:bodyPr wrap="square" rtlCol="0">
            <a:spAutoFit/>
          </a:bodyPr>
          <a:lstStyle/>
          <a:p>
            <a:r>
              <a:rPr lang="en-US" sz="1600" dirty="0"/>
              <a:t>Product offerings and pricing</a:t>
            </a:r>
          </a:p>
          <a:p>
            <a:r>
              <a:rPr lang="en-US" sz="1600" dirty="0"/>
              <a:t>Gaps in service offerings</a:t>
            </a:r>
          </a:p>
        </p:txBody>
      </p:sp>
      <p:sp>
        <p:nvSpPr>
          <p:cNvPr id="49" name="Isosceles Triangle 48"/>
          <p:cNvSpPr/>
          <p:nvPr/>
        </p:nvSpPr>
        <p:spPr>
          <a:xfrm rot="5400000">
            <a:off x="4123144" y="4047392"/>
            <a:ext cx="699161" cy="56570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rot="5400000">
            <a:off x="4123144" y="2289736"/>
            <a:ext cx="699161" cy="565705"/>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5592" y="1924209"/>
            <a:ext cx="2247915" cy="2997220"/>
          </a:xfrm>
          <a:prstGeom prst="rect">
            <a:avLst/>
          </a:prstGeom>
        </p:spPr>
      </p:pic>
    </p:spTree>
  </p:cSld>
  <p:clrMapOvr>
    <a:masterClrMapping/>
  </p:clrMapOvr>
  <p:transition advClick="0"/>
</p:sld>
</file>

<file path=ppt/theme/theme1.xml><?xml version="1.0" encoding="utf-8"?>
<a:theme xmlns:a="http://schemas.openxmlformats.org/drawingml/2006/main" name="SET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T2015" id="{8F677189-9710-45A3-9AC2-039E1B4E1DB6}" vid="{EC296831-94E6-49F1-B23B-39E4EB4526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SET2015</Template>
  <TotalTime>5342</TotalTime>
  <Words>4016</Words>
  <Application>Microsoft Office PowerPoint</Application>
  <PresentationFormat>On-screen Show (4:3)</PresentationFormat>
  <Paragraphs>594</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Aharoni</vt:lpstr>
      <vt:lpstr>Arial</vt:lpstr>
      <vt:lpstr>Arial Narrow</vt:lpstr>
      <vt:lpstr>Bernard MT Condensed</vt:lpstr>
      <vt:lpstr>Calibri</vt:lpstr>
      <vt:lpstr>Coolvetica Rg</vt:lpstr>
      <vt:lpstr>Courier New</vt:lpstr>
      <vt:lpstr>Franklin Gothic Demi Cond</vt:lpstr>
      <vt:lpstr>Wingdings</vt:lpstr>
      <vt:lpstr>SET2015</vt:lpstr>
      <vt:lpstr>PowerPoint Presentation</vt:lpstr>
      <vt:lpstr>Part 3: Building Broadband Infrastructure  Business Plans</vt:lpstr>
      <vt:lpstr>Part II Recap</vt:lpstr>
      <vt:lpstr>Part III: Building a Business Plan</vt:lpstr>
      <vt:lpstr>5 Key Steps to Developing a Business Plan</vt:lpstr>
      <vt:lpstr>Step 1: Review Network Types</vt:lpstr>
      <vt:lpstr>Identify Potential Uses, Users or Customers</vt:lpstr>
      <vt:lpstr>Choosing an Implementation Strategy </vt:lpstr>
      <vt:lpstr>Step 2: Research Customers, Offerings and the Market</vt:lpstr>
      <vt:lpstr>Consider the Market’s Operational Elements</vt:lpstr>
      <vt:lpstr>Step 3: Determine Future Service Offerings</vt:lpstr>
      <vt:lpstr>Consider Customers and Benefits</vt:lpstr>
      <vt:lpstr>Base Pricing Structure on Demand and Service Offerings</vt:lpstr>
      <vt:lpstr>Step 4: Consider Requirements for Implementation</vt:lpstr>
      <vt:lpstr>Step 5: Communicate Financial Info Using Pro Formas</vt:lpstr>
      <vt:lpstr>Tailor Pro Formas to Key Network Considerations </vt:lpstr>
      <vt:lpstr>Sustainability Evaluations</vt:lpstr>
      <vt:lpstr>Consider These Questions: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Chance McDavid</dc:creator>
  <cp:lastModifiedBy>agecon</cp:lastModifiedBy>
  <cp:revision>298</cp:revision>
  <dcterms:created xsi:type="dcterms:W3CDTF">2015-05-26T16:32:58Z</dcterms:created>
  <dcterms:modified xsi:type="dcterms:W3CDTF">2017-09-18T21:00:19Z</dcterms:modified>
</cp:coreProperties>
</file>