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70" r:id="rId3"/>
    <p:sldId id="271" r:id="rId4"/>
    <p:sldId id="272" r:id="rId5"/>
    <p:sldId id="273" r:id="rId6"/>
    <p:sldId id="280" r:id="rId7"/>
    <p:sldId id="259" r:id="rId8"/>
    <p:sldId id="278" r:id="rId9"/>
    <p:sldId id="282" r:id="rId10"/>
    <p:sldId id="275" r:id="rId11"/>
    <p:sldId id="276" r:id="rId12"/>
    <p:sldId id="277" r:id="rId13"/>
    <p:sldId id="281" r:id="rId14"/>
    <p:sldId id="279" r:id="rId15"/>
    <p:sldId id="274"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7937" autoAdjust="0"/>
  </p:normalViewPr>
  <p:slideViewPr>
    <p:cSldViewPr snapToGrid="0">
      <p:cViewPr varScale="1">
        <p:scale>
          <a:sx n="80" d="100"/>
          <a:sy n="80" d="100"/>
        </p:scale>
        <p:origin x="2496" y="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2C52AD-8D02-4786-A578-FBA39EFD767D}" type="doc">
      <dgm:prSet loTypeId="urn:microsoft.com/office/officeart/2005/8/layout/equation1" loCatId="relationship" qsTypeId="urn:microsoft.com/office/officeart/2005/8/quickstyle/3d9" qsCatId="3D" csTypeId="urn:microsoft.com/office/officeart/2005/8/colors/accent1_2" csCatId="accent1" phldr="1"/>
      <dgm:spPr/>
    </dgm:pt>
    <dgm:pt modelId="{2BA2E074-5A03-41C7-B42F-45BC28DEBAF9}">
      <dgm:prSet phldrT="[Text]"/>
      <dgm:spPr/>
      <dgm:t>
        <a:bodyPr/>
        <a:lstStyle/>
        <a:p>
          <a:r>
            <a:rPr lang="en-US" dirty="0" smtClean="0"/>
            <a:t>1</a:t>
          </a:r>
          <a:endParaRPr lang="en-US" dirty="0"/>
        </a:p>
      </dgm:t>
    </dgm:pt>
    <dgm:pt modelId="{0E633B03-8CBF-4FD2-A18D-96B6E54B429B}" type="parTrans" cxnId="{1573C220-E180-437C-B1DE-DC4861DB6381}">
      <dgm:prSet/>
      <dgm:spPr/>
      <dgm:t>
        <a:bodyPr/>
        <a:lstStyle/>
        <a:p>
          <a:endParaRPr lang="en-US"/>
        </a:p>
      </dgm:t>
    </dgm:pt>
    <dgm:pt modelId="{28B5DD74-844A-448C-8A44-5ECE8BCEC641}" type="sibTrans" cxnId="{1573C220-E180-437C-B1DE-DC4861DB6381}">
      <dgm:prSet/>
      <dgm:spPr/>
      <dgm:t>
        <a:bodyPr/>
        <a:lstStyle/>
        <a:p>
          <a:endParaRPr lang="en-US"/>
        </a:p>
      </dgm:t>
    </dgm:pt>
    <dgm:pt modelId="{38F25D52-4EE9-4CD9-9DCF-F8E0767E8E72}">
      <dgm:prSet phldrT="[Text]"/>
      <dgm:spPr/>
      <dgm:t>
        <a:bodyPr/>
        <a:lstStyle/>
        <a:p>
          <a:r>
            <a:rPr lang="en-US" dirty="0" smtClean="0"/>
            <a:t>1</a:t>
          </a:r>
          <a:endParaRPr lang="en-US" dirty="0"/>
        </a:p>
      </dgm:t>
    </dgm:pt>
    <dgm:pt modelId="{50A50CB3-D5B6-4E0F-AFC3-8C9D131DA2A8}" type="parTrans" cxnId="{96210CC5-AB06-4F28-BA68-DCE707ADE5BC}">
      <dgm:prSet/>
      <dgm:spPr/>
      <dgm:t>
        <a:bodyPr/>
        <a:lstStyle/>
        <a:p>
          <a:endParaRPr lang="en-US"/>
        </a:p>
      </dgm:t>
    </dgm:pt>
    <dgm:pt modelId="{9C17C861-2C72-4DCF-81CC-36E2C957EE44}" type="sibTrans" cxnId="{96210CC5-AB06-4F28-BA68-DCE707ADE5BC}">
      <dgm:prSet/>
      <dgm:spPr/>
      <dgm:t>
        <a:bodyPr/>
        <a:lstStyle/>
        <a:p>
          <a:endParaRPr lang="en-US"/>
        </a:p>
      </dgm:t>
    </dgm:pt>
    <dgm:pt modelId="{F33597D8-5952-40CD-B176-88D040D7D075}">
      <dgm:prSet phldrT="[Text]"/>
      <dgm:spPr/>
      <dgm:t>
        <a:bodyPr/>
        <a:lstStyle/>
        <a:p>
          <a:r>
            <a:rPr lang="en-US" dirty="0" smtClean="0"/>
            <a:t>3</a:t>
          </a:r>
          <a:endParaRPr lang="en-US" dirty="0"/>
        </a:p>
      </dgm:t>
    </dgm:pt>
    <dgm:pt modelId="{E87F9898-2401-4C1D-89ED-06B771CD9B8B}" type="parTrans" cxnId="{16E8E713-284D-47D4-83DA-D069146B0424}">
      <dgm:prSet/>
      <dgm:spPr/>
      <dgm:t>
        <a:bodyPr/>
        <a:lstStyle/>
        <a:p>
          <a:endParaRPr lang="en-US"/>
        </a:p>
      </dgm:t>
    </dgm:pt>
    <dgm:pt modelId="{83A943C9-938E-46E1-A0AB-BC3E731EE362}" type="sibTrans" cxnId="{16E8E713-284D-47D4-83DA-D069146B0424}">
      <dgm:prSet/>
      <dgm:spPr/>
      <dgm:t>
        <a:bodyPr/>
        <a:lstStyle/>
        <a:p>
          <a:endParaRPr lang="en-US"/>
        </a:p>
      </dgm:t>
    </dgm:pt>
    <dgm:pt modelId="{A8AAA326-52FA-4C9B-9861-4C4AF76B3421}" type="pres">
      <dgm:prSet presAssocID="{182C52AD-8D02-4786-A578-FBA39EFD767D}" presName="linearFlow" presStyleCnt="0">
        <dgm:presLayoutVars>
          <dgm:dir/>
          <dgm:resizeHandles val="exact"/>
        </dgm:presLayoutVars>
      </dgm:prSet>
      <dgm:spPr/>
    </dgm:pt>
    <dgm:pt modelId="{CFBDEDBB-E375-47AB-BB24-D8C457716DA6}" type="pres">
      <dgm:prSet presAssocID="{2BA2E074-5A03-41C7-B42F-45BC28DEBAF9}" presName="node" presStyleLbl="node1" presStyleIdx="0" presStyleCnt="3">
        <dgm:presLayoutVars>
          <dgm:bulletEnabled val="1"/>
        </dgm:presLayoutVars>
      </dgm:prSet>
      <dgm:spPr/>
      <dgm:t>
        <a:bodyPr/>
        <a:lstStyle/>
        <a:p>
          <a:endParaRPr lang="en-US"/>
        </a:p>
      </dgm:t>
    </dgm:pt>
    <dgm:pt modelId="{5C0284FC-772B-4F1E-A3FD-D3CD438408AE}" type="pres">
      <dgm:prSet presAssocID="{28B5DD74-844A-448C-8A44-5ECE8BCEC641}" presName="spacerL" presStyleCnt="0"/>
      <dgm:spPr/>
    </dgm:pt>
    <dgm:pt modelId="{619A77D9-D2F2-4489-82B3-A97FC6312397}" type="pres">
      <dgm:prSet presAssocID="{28B5DD74-844A-448C-8A44-5ECE8BCEC641}" presName="sibTrans" presStyleLbl="sibTrans2D1" presStyleIdx="0" presStyleCnt="2"/>
      <dgm:spPr/>
      <dgm:t>
        <a:bodyPr/>
        <a:lstStyle/>
        <a:p>
          <a:endParaRPr lang="en-US"/>
        </a:p>
      </dgm:t>
    </dgm:pt>
    <dgm:pt modelId="{4F621F15-0D2C-4C04-95A6-2D8CDCAAD8AA}" type="pres">
      <dgm:prSet presAssocID="{28B5DD74-844A-448C-8A44-5ECE8BCEC641}" presName="spacerR" presStyleCnt="0"/>
      <dgm:spPr/>
    </dgm:pt>
    <dgm:pt modelId="{1ED6A431-F639-4EC4-A9DC-E943B8608C7C}" type="pres">
      <dgm:prSet presAssocID="{38F25D52-4EE9-4CD9-9DCF-F8E0767E8E72}" presName="node" presStyleLbl="node1" presStyleIdx="1" presStyleCnt="3">
        <dgm:presLayoutVars>
          <dgm:bulletEnabled val="1"/>
        </dgm:presLayoutVars>
      </dgm:prSet>
      <dgm:spPr/>
      <dgm:t>
        <a:bodyPr/>
        <a:lstStyle/>
        <a:p>
          <a:endParaRPr lang="en-US"/>
        </a:p>
      </dgm:t>
    </dgm:pt>
    <dgm:pt modelId="{71AFB356-9A0D-43C8-BB28-7BD518127A6E}" type="pres">
      <dgm:prSet presAssocID="{9C17C861-2C72-4DCF-81CC-36E2C957EE44}" presName="spacerL" presStyleCnt="0"/>
      <dgm:spPr/>
    </dgm:pt>
    <dgm:pt modelId="{95C87330-D35B-4CCB-B235-29F693E6C7D6}" type="pres">
      <dgm:prSet presAssocID="{9C17C861-2C72-4DCF-81CC-36E2C957EE44}" presName="sibTrans" presStyleLbl="sibTrans2D1" presStyleIdx="1" presStyleCnt="2"/>
      <dgm:spPr/>
      <dgm:t>
        <a:bodyPr/>
        <a:lstStyle/>
        <a:p>
          <a:endParaRPr lang="en-US"/>
        </a:p>
      </dgm:t>
    </dgm:pt>
    <dgm:pt modelId="{F817506A-0DFB-4AB3-9209-7E0E7C40D499}" type="pres">
      <dgm:prSet presAssocID="{9C17C861-2C72-4DCF-81CC-36E2C957EE44}" presName="spacerR" presStyleCnt="0"/>
      <dgm:spPr/>
    </dgm:pt>
    <dgm:pt modelId="{1E86CA43-F409-4B12-943E-B00578613337}" type="pres">
      <dgm:prSet presAssocID="{F33597D8-5952-40CD-B176-88D040D7D075}" presName="node" presStyleLbl="node1" presStyleIdx="2" presStyleCnt="3">
        <dgm:presLayoutVars>
          <dgm:bulletEnabled val="1"/>
        </dgm:presLayoutVars>
      </dgm:prSet>
      <dgm:spPr/>
      <dgm:t>
        <a:bodyPr/>
        <a:lstStyle/>
        <a:p>
          <a:endParaRPr lang="en-US"/>
        </a:p>
      </dgm:t>
    </dgm:pt>
  </dgm:ptLst>
  <dgm:cxnLst>
    <dgm:cxn modelId="{16E8E713-284D-47D4-83DA-D069146B0424}" srcId="{182C52AD-8D02-4786-A578-FBA39EFD767D}" destId="{F33597D8-5952-40CD-B176-88D040D7D075}" srcOrd="2" destOrd="0" parTransId="{E87F9898-2401-4C1D-89ED-06B771CD9B8B}" sibTransId="{83A943C9-938E-46E1-A0AB-BC3E731EE362}"/>
    <dgm:cxn modelId="{96210CC5-AB06-4F28-BA68-DCE707ADE5BC}" srcId="{182C52AD-8D02-4786-A578-FBA39EFD767D}" destId="{38F25D52-4EE9-4CD9-9DCF-F8E0767E8E72}" srcOrd="1" destOrd="0" parTransId="{50A50CB3-D5B6-4E0F-AFC3-8C9D131DA2A8}" sibTransId="{9C17C861-2C72-4DCF-81CC-36E2C957EE44}"/>
    <dgm:cxn modelId="{9218B3C1-EDB4-4039-95BA-4B173FF6185E}" type="presOf" srcId="{28B5DD74-844A-448C-8A44-5ECE8BCEC641}" destId="{619A77D9-D2F2-4489-82B3-A97FC6312397}" srcOrd="0" destOrd="0" presId="urn:microsoft.com/office/officeart/2005/8/layout/equation1"/>
    <dgm:cxn modelId="{3FFC1367-DBB9-4428-A937-277647EEFD44}" type="presOf" srcId="{9C17C861-2C72-4DCF-81CC-36E2C957EE44}" destId="{95C87330-D35B-4CCB-B235-29F693E6C7D6}" srcOrd="0" destOrd="0" presId="urn:microsoft.com/office/officeart/2005/8/layout/equation1"/>
    <dgm:cxn modelId="{FFBA3CE1-45F8-41CC-9355-7D3F9FD84F53}" type="presOf" srcId="{2BA2E074-5A03-41C7-B42F-45BC28DEBAF9}" destId="{CFBDEDBB-E375-47AB-BB24-D8C457716DA6}" srcOrd="0" destOrd="0" presId="urn:microsoft.com/office/officeart/2005/8/layout/equation1"/>
    <dgm:cxn modelId="{B523551E-8C58-4BB1-BF0D-DD29169EAA33}" type="presOf" srcId="{F33597D8-5952-40CD-B176-88D040D7D075}" destId="{1E86CA43-F409-4B12-943E-B00578613337}" srcOrd="0" destOrd="0" presId="urn:microsoft.com/office/officeart/2005/8/layout/equation1"/>
    <dgm:cxn modelId="{E3DA5159-B0C0-4BAA-9AD6-72A8B7A4E676}" type="presOf" srcId="{38F25D52-4EE9-4CD9-9DCF-F8E0767E8E72}" destId="{1ED6A431-F639-4EC4-A9DC-E943B8608C7C}" srcOrd="0" destOrd="0" presId="urn:microsoft.com/office/officeart/2005/8/layout/equation1"/>
    <dgm:cxn modelId="{1573C220-E180-437C-B1DE-DC4861DB6381}" srcId="{182C52AD-8D02-4786-A578-FBA39EFD767D}" destId="{2BA2E074-5A03-41C7-B42F-45BC28DEBAF9}" srcOrd="0" destOrd="0" parTransId="{0E633B03-8CBF-4FD2-A18D-96B6E54B429B}" sibTransId="{28B5DD74-844A-448C-8A44-5ECE8BCEC641}"/>
    <dgm:cxn modelId="{C9AC767B-D15A-4562-81CE-310AD71AA7C5}" type="presOf" srcId="{182C52AD-8D02-4786-A578-FBA39EFD767D}" destId="{A8AAA326-52FA-4C9B-9861-4C4AF76B3421}" srcOrd="0" destOrd="0" presId="urn:microsoft.com/office/officeart/2005/8/layout/equation1"/>
    <dgm:cxn modelId="{3ED8483C-70CA-46DD-B914-22EC9427307C}" type="presParOf" srcId="{A8AAA326-52FA-4C9B-9861-4C4AF76B3421}" destId="{CFBDEDBB-E375-47AB-BB24-D8C457716DA6}" srcOrd="0" destOrd="0" presId="urn:microsoft.com/office/officeart/2005/8/layout/equation1"/>
    <dgm:cxn modelId="{504D9018-C7F3-4CD1-BE2A-4E303256AF9A}" type="presParOf" srcId="{A8AAA326-52FA-4C9B-9861-4C4AF76B3421}" destId="{5C0284FC-772B-4F1E-A3FD-D3CD438408AE}" srcOrd="1" destOrd="0" presId="urn:microsoft.com/office/officeart/2005/8/layout/equation1"/>
    <dgm:cxn modelId="{883A3CAE-5207-4AC8-B446-530D89D495AB}" type="presParOf" srcId="{A8AAA326-52FA-4C9B-9861-4C4AF76B3421}" destId="{619A77D9-D2F2-4489-82B3-A97FC6312397}" srcOrd="2" destOrd="0" presId="urn:microsoft.com/office/officeart/2005/8/layout/equation1"/>
    <dgm:cxn modelId="{B163A7BF-ECA4-426C-AEFB-01B73ABF91EC}" type="presParOf" srcId="{A8AAA326-52FA-4C9B-9861-4C4AF76B3421}" destId="{4F621F15-0D2C-4C04-95A6-2D8CDCAAD8AA}" srcOrd="3" destOrd="0" presId="urn:microsoft.com/office/officeart/2005/8/layout/equation1"/>
    <dgm:cxn modelId="{C0EEE479-55C7-4EB1-A951-3740E5E62B08}" type="presParOf" srcId="{A8AAA326-52FA-4C9B-9861-4C4AF76B3421}" destId="{1ED6A431-F639-4EC4-A9DC-E943B8608C7C}" srcOrd="4" destOrd="0" presId="urn:microsoft.com/office/officeart/2005/8/layout/equation1"/>
    <dgm:cxn modelId="{F68982E1-282C-4EC7-AE0C-725E6BF669B7}" type="presParOf" srcId="{A8AAA326-52FA-4C9B-9861-4C4AF76B3421}" destId="{71AFB356-9A0D-43C8-BB28-7BD518127A6E}" srcOrd="5" destOrd="0" presId="urn:microsoft.com/office/officeart/2005/8/layout/equation1"/>
    <dgm:cxn modelId="{02C12155-D1F3-43A5-9A81-053C6FFD9A79}" type="presParOf" srcId="{A8AAA326-52FA-4C9B-9861-4C4AF76B3421}" destId="{95C87330-D35B-4CCB-B235-29F693E6C7D6}" srcOrd="6" destOrd="0" presId="urn:microsoft.com/office/officeart/2005/8/layout/equation1"/>
    <dgm:cxn modelId="{F04C9A6E-17A4-4DA4-877F-686A0EC2DAE8}" type="presParOf" srcId="{A8AAA326-52FA-4C9B-9861-4C4AF76B3421}" destId="{F817506A-0DFB-4AB3-9209-7E0E7C40D499}" srcOrd="7" destOrd="0" presId="urn:microsoft.com/office/officeart/2005/8/layout/equation1"/>
    <dgm:cxn modelId="{B5D92EE7-1643-48E2-AEA1-93E7CF43AB55}" type="presParOf" srcId="{A8AAA326-52FA-4C9B-9861-4C4AF76B3421}" destId="{1E86CA43-F409-4B12-943E-B00578613337}" srcOrd="8" destOrd="0" presId="urn:microsoft.com/office/officeart/2005/8/layout/equati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934F98-3C3D-4C1A-98DC-C25BC5DAC8B0}"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74B784E8-2373-4EFE-A72B-DBC8CD00D211}">
      <dgm:prSet phldrT="[Text]"/>
      <dgm:spPr/>
      <dgm:t>
        <a:bodyPr/>
        <a:lstStyle/>
        <a:p>
          <a:r>
            <a:rPr lang="en-US" dirty="0" smtClean="0"/>
            <a:t>Publically Acceptable</a:t>
          </a:r>
          <a:endParaRPr lang="en-US" dirty="0"/>
        </a:p>
      </dgm:t>
    </dgm:pt>
    <dgm:pt modelId="{4FEE7FF0-FA09-4D38-932C-87C352D4090D}" type="parTrans" cxnId="{946ABAC5-9A08-4463-8736-20477AEDBB93}">
      <dgm:prSet/>
      <dgm:spPr/>
      <dgm:t>
        <a:bodyPr/>
        <a:lstStyle/>
        <a:p>
          <a:endParaRPr lang="en-US"/>
        </a:p>
      </dgm:t>
    </dgm:pt>
    <dgm:pt modelId="{A339AF1B-BCD9-426C-B3F7-C9FA45682CD0}" type="sibTrans" cxnId="{946ABAC5-9A08-4463-8736-20477AEDBB93}">
      <dgm:prSet/>
      <dgm:spPr/>
      <dgm:t>
        <a:bodyPr/>
        <a:lstStyle/>
        <a:p>
          <a:endParaRPr lang="en-US"/>
        </a:p>
      </dgm:t>
    </dgm:pt>
    <dgm:pt modelId="{0750E706-5473-47F4-9A4D-7CAD895B60F8}">
      <dgm:prSet phldrT="[Text]"/>
      <dgm:spPr/>
      <dgm:t>
        <a:bodyPr/>
        <a:lstStyle/>
        <a:p>
          <a:r>
            <a:rPr lang="en-US" dirty="0" smtClean="0"/>
            <a:t>Financially</a:t>
          </a:r>
        </a:p>
        <a:p>
          <a:r>
            <a:rPr lang="en-US" dirty="0" smtClean="0"/>
            <a:t>Viable</a:t>
          </a:r>
          <a:endParaRPr lang="en-US" dirty="0"/>
        </a:p>
      </dgm:t>
    </dgm:pt>
    <dgm:pt modelId="{8B458DEF-CD26-412A-B1FE-A46A7373ABC1}" type="parTrans" cxnId="{97ECD885-E12F-4D9B-931C-615514119103}">
      <dgm:prSet/>
      <dgm:spPr/>
      <dgm:t>
        <a:bodyPr/>
        <a:lstStyle/>
        <a:p>
          <a:endParaRPr lang="en-US"/>
        </a:p>
      </dgm:t>
    </dgm:pt>
    <dgm:pt modelId="{BCA93028-AA11-421D-933B-499824D4AB84}" type="sibTrans" cxnId="{97ECD885-E12F-4D9B-931C-615514119103}">
      <dgm:prSet/>
      <dgm:spPr/>
      <dgm:t>
        <a:bodyPr/>
        <a:lstStyle/>
        <a:p>
          <a:endParaRPr lang="en-US"/>
        </a:p>
      </dgm:t>
    </dgm:pt>
    <dgm:pt modelId="{562013E8-B7CE-4184-8F33-6E7E459113B2}">
      <dgm:prSet/>
      <dgm:spPr/>
      <dgm:t>
        <a:bodyPr/>
        <a:lstStyle/>
        <a:p>
          <a:r>
            <a:rPr lang="en-US" dirty="0" smtClean="0"/>
            <a:t>Scientifically Compatible</a:t>
          </a:r>
        </a:p>
      </dgm:t>
    </dgm:pt>
    <dgm:pt modelId="{B0990E72-10E0-4201-9A35-3AEF56777D43}" type="parTrans" cxnId="{5C342126-0CDD-480D-BF89-6E4AE426BF85}">
      <dgm:prSet/>
      <dgm:spPr/>
      <dgm:t>
        <a:bodyPr/>
        <a:lstStyle/>
        <a:p>
          <a:endParaRPr lang="en-US"/>
        </a:p>
      </dgm:t>
    </dgm:pt>
    <dgm:pt modelId="{A6E125F2-29BA-4D46-9202-12B863744860}" type="sibTrans" cxnId="{5C342126-0CDD-480D-BF89-6E4AE426BF85}">
      <dgm:prSet/>
      <dgm:spPr/>
      <dgm:t>
        <a:bodyPr/>
        <a:lstStyle/>
        <a:p>
          <a:endParaRPr lang="en-US"/>
        </a:p>
      </dgm:t>
    </dgm:pt>
    <dgm:pt modelId="{55A21AED-A588-4A34-844C-28E835E94982}">
      <dgm:prSet/>
      <dgm:spPr/>
      <dgm:t>
        <a:bodyPr/>
        <a:lstStyle/>
        <a:p>
          <a:r>
            <a:rPr lang="en-US" dirty="0" smtClean="0"/>
            <a:t>Technically Feasible</a:t>
          </a:r>
          <a:endParaRPr lang="en-US" dirty="0"/>
        </a:p>
      </dgm:t>
    </dgm:pt>
    <dgm:pt modelId="{DB852895-33C5-44C7-AFD4-09A9443B9F21}" type="parTrans" cxnId="{86111BC8-1743-49B3-AC88-DC33783CF775}">
      <dgm:prSet/>
      <dgm:spPr/>
      <dgm:t>
        <a:bodyPr/>
        <a:lstStyle/>
        <a:p>
          <a:endParaRPr lang="en-US"/>
        </a:p>
      </dgm:t>
    </dgm:pt>
    <dgm:pt modelId="{AC1DF654-3473-4380-AE03-8C5A759A24D5}" type="sibTrans" cxnId="{86111BC8-1743-49B3-AC88-DC33783CF775}">
      <dgm:prSet/>
      <dgm:spPr/>
      <dgm:t>
        <a:bodyPr/>
        <a:lstStyle/>
        <a:p>
          <a:endParaRPr lang="en-US"/>
        </a:p>
      </dgm:t>
    </dgm:pt>
    <dgm:pt modelId="{C5A755DB-4387-4152-88E9-8FD3805ECAE3}">
      <dgm:prSet/>
      <dgm:spPr/>
      <dgm:t>
        <a:bodyPr/>
        <a:lstStyle/>
        <a:p>
          <a:r>
            <a:rPr lang="en-US" dirty="0" smtClean="0"/>
            <a:t>Environmentally Responsible</a:t>
          </a:r>
          <a:endParaRPr lang="en-US" dirty="0"/>
        </a:p>
      </dgm:t>
    </dgm:pt>
    <dgm:pt modelId="{15B933DF-401D-40D6-BB35-F6B04F34A12E}" type="parTrans" cxnId="{7604B33E-91B4-4274-A610-0004E60CCC9D}">
      <dgm:prSet/>
      <dgm:spPr/>
      <dgm:t>
        <a:bodyPr/>
        <a:lstStyle/>
        <a:p>
          <a:endParaRPr lang="en-US"/>
        </a:p>
      </dgm:t>
    </dgm:pt>
    <dgm:pt modelId="{7B25C71A-BB67-411E-9426-DCBE639E715A}" type="sibTrans" cxnId="{7604B33E-91B4-4274-A610-0004E60CCC9D}">
      <dgm:prSet/>
      <dgm:spPr/>
      <dgm:t>
        <a:bodyPr/>
        <a:lstStyle/>
        <a:p>
          <a:endParaRPr lang="en-US"/>
        </a:p>
      </dgm:t>
    </dgm:pt>
    <dgm:pt modelId="{9E15F15B-25C9-440A-AF2F-C03BFB4AD445}" type="pres">
      <dgm:prSet presAssocID="{32934F98-3C3D-4C1A-98DC-C25BC5DAC8B0}" presName="compositeShape" presStyleCnt="0">
        <dgm:presLayoutVars>
          <dgm:chMax val="7"/>
          <dgm:dir/>
          <dgm:resizeHandles val="exact"/>
        </dgm:presLayoutVars>
      </dgm:prSet>
      <dgm:spPr/>
      <dgm:t>
        <a:bodyPr/>
        <a:lstStyle/>
        <a:p>
          <a:endParaRPr lang="en-US"/>
        </a:p>
      </dgm:t>
    </dgm:pt>
    <dgm:pt modelId="{17753CBD-4FFD-457A-B811-42035D3DE718}" type="pres">
      <dgm:prSet presAssocID="{74B784E8-2373-4EFE-A72B-DBC8CD00D211}" presName="circ1" presStyleLbl="vennNode1" presStyleIdx="0" presStyleCnt="5" custScaleX="134778" custScaleY="137321"/>
      <dgm:spPr/>
      <dgm:t>
        <a:bodyPr/>
        <a:lstStyle/>
        <a:p>
          <a:endParaRPr lang="en-US"/>
        </a:p>
      </dgm:t>
    </dgm:pt>
    <dgm:pt modelId="{189D476C-435D-4C02-ABEE-A242D00968C4}" type="pres">
      <dgm:prSet presAssocID="{74B784E8-2373-4EFE-A72B-DBC8CD00D211}" presName="circ1Tx" presStyleLbl="revTx" presStyleIdx="0" presStyleCnt="0" custLinFactNeighborX="-940" custLinFactNeighborY="11716">
        <dgm:presLayoutVars>
          <dgm:chMax val="0"/>
          <dgm:chPref val="0"/>
          <dgm:bulletEnabled val="1"/>
        </dgm:presLayoutVars>
      </dgm:prSet>
      <dgm:spPr/>
      <dgm:t>
        <a:bodyPr/>
        <a:lstStyle/>
        <a:p>
          <a:endParaRPr lang="en-US"/>
        </a:p>
      </dgm:t>
    </dgm:pt>
    <dgm:pt modelId="{5178C472-694E-40F1-A094-38364CB550A0}" type="pres">
      <dgm:prSet presAssocID="{0750E706-5473-47F4-9A4D-7CAD895B60F8}" presName="circ2" presStyleLbl="vennNode1" presStyleIdx="1" presStyleCnt="5" custScaleX="134778" custScaleY="137321"/>
      <dgm:spPr/>
      <dgm:t>
        <a:bodyPr/>
        <a:lstStyle/>
        <a:p>
          <a:endParaRPr lang="en-US"/>
        </a:p>
      </dgm:t>
    </dgm:pt>
    <dgm:pt modelId="{04576564-AE51-4AA3-AF53-B66AC2E0D36D}" type="pres">
      <dgm:prSet presAssocID="{0750E706-5473-47F4-9A4D-7CAD895B60F8}" presName="circ2Tx" presStyleLbl="revTx" presStyleIdx="0" presStyleCnt="0" custLinFactNeighborX="-9266" custLinFactNeighborY="-10950">
        <dgm:presLayoutVars>
          <dgm:chMax val="0"/>
          <dgm:chPref val="0"/>
          <dgm:bulletEnabled val="1"/>
        </dgm:presLayoutVars>
      </dgm:prSet>
      <dgm:spPr/>
      <dgm:t>
        <a:bodyPr/>
        <a:lstStyle/>
        <a:p>
          <a:endParaRPr lang="en-US"/>
        </a:p>
      </dgm:t>
    </dgm:pt>
    <dgm:pt modelId="{72441584-C15A-4FEF-9DD2-25CB683679AF}" type="pres">
      <dgm:prSet presAssocID="{562013E8-B7CE-4184-8F33-6E7E459113B2}" presName="circ3" presStyleLbl="vennNode1" presStyleIdx="2" presStyleCnt="5" custScaleX="134778" custScaleY="137321"/>
      <dgm:spPr/>
    </dgm:pt>
    <dgm:pt modelId="{B2533FD7-ECA9-4BA3-8429-FB7B3743F299}" type="pres">
      <dgm:prSet presAssocID="{562013E8-B7CE-4184-8F33-6E7E459113B2}" presName="circ3Tx" presStyleLbl="revTx" presStyleIdx="0" presStyleCnt="0">
        <dgm:presLayoutVars>
          <dgm:chMax val="0"/>
          <dgm:chPref val="0"/>
          <dgm:bulletEnabled val="1"/>
        </dgm:presLayoutVars>
      </dgm:prSet>
      <dgm:spPr/>
      <dgm:t>
        <a:bodyPr/>
        <a:lstStyle/>
        <a:p>
          <a:endParaRPr lang="en-US"/>
        </a:p>
      </dgm:t>
    </dgm:pt>
    <dgm:pt modelId="{0E2BFC11-4E7D-4C21-B4C3-779C6E1A88BA}" type="pres">
      <dgm:prSet presAssocID="{55A21AED-A588-4A34-844C-28E835E94982}" presName="circ4" presStyleLbl="vennNode1" presStyleIdx="3" presStyleCnt="5" custScaleX="134778" custScaleY="137321"/>
      <dgm:spPr/>
    </dgm:pt>
    <dgm:pt modelId="{ADCDE98A-824F-4B79-97AE-E0670C609735}" type="pres">
      <dgm:prSet presAssocID="{55A21AED-A588-4A34-844C-28E835E94982}" presName="circ4Tx" presStyleLbl="revTx" presStyleIdx="0" presStyleCnt="0">
        <dgm:presLayoutVars>
          <dgm:chMax val="0"/>
          <dgm:chPref val="0"/>
          <dgm:bulletEnabled val="1"/>
        </dgm:presLayoutVars>
      </dgm:prSet>
      <dgm:spPr/>
      <dgm:t>
        <a:bodyPr/>
        <a:lstStyle/>
        <a:p>
          <a:endParaRPr lang="en-US"/>
        </a:p>
      </dgm:t>
    </dgm:pt>
    <dgm:pt modelId="{F5260099-CD61-466B-835A-957DB60F38A6}" type="pres">
      <dgm:prSet presAssocID="{C5A755DB-4387-4152-88E9-8FD3805ECAE3}" presName="circ5" presStyleLbl="vennNode1" presStyleIdx="4" presStyleCnt="5" custScaleX="134778" custScaleY="137321"/>
      <dgm:spPr/>
    </dgm:pt>
    <dgm:pt modelId="{D874B2A7-AD88-4975-80F5-0CFC4CE190F2}" type="pres">
      <dgm:prSet presAssocID="{C5A755DB-4387-4152-88E9-8FD3805ECAE3}" presName="circ5Tx" presStyleLbl="revTx" presStyleIdx="0" presStyleCnt="0">
        <dgm:presLayoutVars>
          <dgm:chMax val="0"/>
          <dgm:chPref val="0"/>
          <dgm:bulletEnabled val="1"/>
        </dgm:presLayoutVars>
      </dgm:prSet>
      <dgm:spPr/>
      <dgm:t>
        <a:bodyPr/>
        <a:lstStyle/>
        <a:p>
          <a:endParaRPr lang="en-US"/>
        </a:p>
      </dgm:t>
    </dgm:pt>
  </dgm:ptLst>
  <dgm:cxnLst>
    <dgm:cxn modelId="{16148CA8-F610-4156-9C7C-40284A8304D7}" type="presOf" srcId="{55A21AED-A588-4A34-844C-28E835E94982}" destId="{ADCDE98A-824F-4B79-97AE-E0670C609735}" srcOrd="0" destOrd="0" presId="urn:microsoft.com/office/officeart/2005/8/layout/venn1"/>
    <dgm:cxn modelId="{7604B33E-91B4-4274-A610-0004E60CCC9D}" srcId="{32934F98-3C3D-4C1A-98DC-C25BC5DAC8B0}" destId="{C5A755DB-4387-4152-88E9-8FD3805ECAE3}" srcOrd="4" destOrd="0" parTransId="{15B933DF-401D-40D6-BB35-F6B04F34A12E}" sibTransId="{7B25C71A-BB67-411E-9426-DCBE639E715A}"/>
    <dgm:cxn modelId="{946ABAC5-9A08-4463-8736-20477AEDBB93}" srcId="{32934F98-3C3D-4C1A-98DC-C25BC5DAC8B0}" destId="{74B784E8-2373-4EFE-A72B-DBC8CD00D211}" srcOrd="0" destOrd="0" parTransId="{4FEE7FF0-FA09-4D38-932C-87C352D4090D}" sibTransId="{A339AF1B-BCD9-426C-B3F7-C9FA45682CD0}"/>
    <dgm:cxn modelId="{86111BC8-1743-49B3-AC88-DC33783CF775}" srcId="{32934F98-3C3D-4C1A-98DC-C25BC5DAC8B0}" destId="{55A21AED-A588-4A34-844C-28E835E94982}" srcOrd="3" destOrd="0" parTransId="{DB852895-33C5-44C7-AFD4-09A9443B9F21}" sibTransId="{AC1DF654-3473-4380-AE03-8C5A759A24D5}"/>
    <dgm:cxn modelId="{5F3BA7E2-EA2A-43B0-B673-EB1CEA0B4B68}" type="presOf" srcId="{C5A755DB-4387-4152-88E9-8FD3805ECAE3}" destId="{D874B2A7-AD88-4975-80F5-0CFC4CE190F2}" srcOrd="0" destOrd="0" presId="urn:microsoft.com/office/officeart/2005/8/layout/venn1"/>
    <dgm:cxn modelId="{2B3EC47B-FB58-451A-8ACA-539E2223474C}" type="presOf" srcId="{562013E8-B7CE-4184-8F33-6E7E459113B2}" destId="{B2533FD7-ECA9-4BA3-8429-FB7B3743F299}" srcOrd="0" destOrd="0" presId="urn:microsoft.com/office/officeart/2005/8/layout/venn1"/>
    <dgm:cxn modelId="{0CFAD52C-6094-44A3-8903-F97E9A858C47}" type="presOf" srcId="{32934F98-3C3D-4C1A-98DC-C25BC5DAC8B0}" destId="{9E15F15B-25C9-440A-AF2F-C03BFB4AD445}" srcOrd="0" destOrd="0" presId="urn:microsoft.com/office/officeart/2005/8/layout/venn1"/>
    <dgm:cxn modelId="{55584CB9-BEB6-4A11-A4A3-CD3821831582}" type="presOf" srcId="{0750E706-5473-47F4-9A4D-7CAD895B60F8}" destId="{04576564-AE51-4AA3-AF53-B66AC2E0D36D}" srcOrd="0" destOrd="0" presId="urn:microsoft.com/office/officeart/2005/8/layout/venn1"/>
    <dgm:cxn modelId="{C7823C52-5CA0-449D-8901-3C2749E0D144}" type="presOf" srcId="{74B784E8-2373-4EFE-A72B-DBC8CD00D211}" destId="{189D476C-435D-4C02-ABEE-A242D00968C4}" srcOrd="0" destOrd="0" presId="urn:microsoft.com/office/officeart/2005/8/layout/venn1"/>
    <dgm:cxn modelId="{5C342126-0CDD-480D-BF89-6E4AE426BF85}" srcId="{32934F98-3C3D-4C1A-98DC-C25BC5DAC8B0}" destId="{562013E8-B7CE-4184-8F33-6E7E459113B2}" srcOrd="2" destOrd="0" parTransId="{B0990E72-10E0-4201-9A35-3AEF56777D43}" sibTransId="{A6E125F2-29BA-4D46-9202-12B863744860}"/>
    <dgm:cxn modelId="{97ECD885-E12F-4D9B-931C-615514119103}" srcId="{32934F98-3C3D-4C1A-98DC-C25BC5DAC8B0}" destId="{0750E706-5473-47F4-9A4D-7CAD895B60F8}" srcOrd="1" destOrd="0" parTransId="{8B458DEF-CD26-412A-B1FE-A46A7373ABC1}" sibTransId="{BCA93028-AA11-421D-933B-499824D4AB84}"/>
    <dgm:cxn modelId="{2FFE2918-6DFC-4374-967E-275DC1345A1A}" type="presParOf" srcId="{9E15F15B-25C9-440A-AF2F-C03BFB4AD445}" destId="{17753CBD-4FFD-457A-B811-42035D3DE718}" srcOrd="0" destOrd="0" presId="urn:microsoft.com/office/officeart/2005/8/layout/venn1"/>
    <dgm:cxn modelId="{1171FAD0-F721-4411-A437-9027ABDD8EEB}" type="presParOf" srcId="{9E15F15B-25C9-440A-AF2F-C03BFB4AD445}" destId="{189D476C-435D-4C02-ABEE-A242D00968C4}" srcOrd="1" destOrd="0" presId="urn:microsoft.com/office/officeart/2005/8/layout/venn1"/>
    <dgm:cxn modelId="{054B58C7-BB75-471F-B12C-D923AAA0E845}" type="presParOf" srcId="{9E15F15B-25C9-440A-AF2F-C03BFB4AD445}" destId="{5178C472-694E-40F1-A094-38364CB550A0}" srcOrd="2" destOrd="0" presId="urn:microsoft.com/office/officeart/2005/8/layout/venn1"/>
    <dgm:cxn modelId="{A20F02E5-ADD6-48B4-AC57-B7AF07F9D29F}" type="presParOf" srcId="{9E15F15B-25C9-440A-AF2F-C03BFB4AD445}" destId="{04576564-AE51-4AA3-AF53-B66AC2E0D36D}" srcOrd="3" destOrd="0" presId="urn:microsoft.com/office/officeart/2005/8/layout/venn1"/>
    <dgm:cxn modelId="{2313B264-962C-4FCA-B02F-3F8602A0581C}" type="presParOf" srcId="{9E15F15B-25C9-440A-AF2F-C03BFB4AD445}" destId="{72441584-C15A-4FEF-9DD2-25CB683679AF}" srcOrd="4" destOrd="0" presId="urn:microsoft.com/office/officeart/2005/8/layout/venn1"/>
    <dgm:cxn modelId="{B779F181-A1A3-4B1E-ACB7-45F84DD3A01A}" type="presParOf" srcId="{9E15F15B-25C9-440A-AF2F-C03BFB4AD445}" destId="{B2533FD7-ECA9-4BA3-8429-FB7B3743F299}" srcOrd="5" destOrd="0" presId="urn:microsoft.com/office/officeart/2005/8/layout/venn1"/>
    <dgm:cxn modelId="{07049F69-0CBE-4B1F-B667-FDBC1E3BCDAE}" type="presParOf" srcId="{9E15F15B-25C9-440A-AF2F-C03BFB4AD445}" destId="{0E2BFC11-4E7D-4C21-B4C3-779C6E1A88BA}" srcOrd="6" destOrd="0" presId="urn:microsoft.com/office/officeart/2005/8/layout/venn1"/>
    <dgm:cxn modelId="{4E909AEB-D732-4EB0-9AAB-9D804EBEC270}" type="presParOf" srcId="{9E15F15B-25C9-440A-AF2F-C03BFB4AD445}" destId="{ADCDE98A-824F-4B79-97AE-E0670C609735}" srcOrd="7" destOrd="0" presId="urn:microsoft.com/office/officeart/2005/8/layout/venn1"/>
    <dgm:cxn modelId="{C5EAD69A-0731-431E-947E-BC69A51BAA0F}" type="presParOf" srcId="{9E15F15B-25C9-440A-AF2F-C03BFB4AD445}" destId="{F5260099-CD61-466B-835A-957DB60F38A6}" srcOrd="8" destOrd="0" presId="urn:microsoft.com/office/officeart/2005/8/layout/venn1"/>
    <dgm:cxn modelId="{9B435759-82CD-4C0C-8CF8-160E0E32A1C4}" type="presParOf" srcId="{9E15F15B-25C9-440A-AF2F-C03BFB4AD445}" destId="{D874B2A7-AD88-4975-80F5-0CFC4CE190F2}" srcOrd="9"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86367-64DA-4BE1-8A2A-200F93B6D5DF}" type="datetimeFigureOut">
              <a:rPr lang="en-US" smtClean="0"/>
              <a:t>9/29/2015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98B2B-DEE2-49A9-8031-2770EB7127D0}" type="slidenum">
              <a:rPr lang="en-US" smtClean="0"/>
              <a:t>‹#›</a:t>
            </a:fld>
            <a:endParaRPr lang="en-US"/>
          </a:p>
        </p:txBody>
      </p:sp>
    </p:spTree>
    <p:extLst>
      <p:ext uri="{BB962C8B-B14F-4D97-AF65-F5344CB8AC3E}">
        <p14:creationId xmlns:p14="http://schemas.microsoft.com/office/powerpoint/2010/main" val="482978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Have this slide up when people enter</a:t>
            </a:r>
            <a:r>
              <a:rPr lang="en-US" baseline="0" dirty="0" smtClean="0"/>
              <a:t> the room.  As you begin, welcome people and explain to participants that you will be leading introductions in just a few minutes, but for now want to provide an overview of LEAD.</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5CE98B2B-DEE2-49A9-8031-2770EB7127D0}" type="slidenum">
              <a:rPr lang="en-US" smtClean="0"/>
              <a:t>1</a:t>
            </a:fld>
            <a:endParaRPr lang="en-US"/>
          </a:p>
        </p:txBody>
      </p:sp>
    </p:spTree>
    <p:extLst>
      <p:ext uri="{BB962C8B-B14F-4D97-AF65-F5344CB8AC3E}">
        <p14:creationId xmlns:p14="http://schemas.microsoft.com/office/powerpoint/2010/main" val="2413977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Explain the sweet spot concept</a:t>
            </a:r>
            <a:r>
              <a:rPr lang="en-US" baseline="0" dirty="0" smtClean="0"/>
              <a:t> depicted in the diagram above.  Note that c</a:t>
            </a:r>
            <a:r>
              <a:rPr lang="en-US" dirty="0" smtClean="0"/>
              <a:t>ommunities have a variety of interlaced components</a:t>
            </a:r>
            <a:r>
              <a:rPr lang="en-US" baseline="0" dirty="0" smtClean="0"/>
              <a:t>, all of which matter and help to shape the choices within a community.  But like the tennis racket, there is a “sweet spot” that helps maximize power and minimize effort through combined resources and support.  Some of these interacting forces include:</a:t>
            </a:r>
          </a:p>
          <a:p>
            <a:pPr marL="171450" indent="-171450">
              <a:buFont typeface="Arial" panose="020B0604020202020204" pitchFamily="34" charset="0"/>
              <a:buChar char="•"/>
            </a:pPr>
            <a:r>
              <a:rPr lang="en-US" baseline="0" dirty="0" smtClean="0"/>
              <a:t>What is environmentally responsible – does not destroy the natural resources available to a community</a:t>
            </a:r>
          </a:p>
          <a:p>
            <a:pPr marL="171450" indent="-171450">
              <a:buFont typeface="Arial" panose="020B0604020202020204" pitchFamily="34" charset="0"/>
              <a:buChar char="•"/>
            </a:pPr>
            <a:r>
              <a:rPr lang="en-US" baseline="0" dirty="0" smtClean="0"/>
              <a:t>Technically feasible – actually can be done, from a technical standpoint</a:t>
            </a:r>
          </a:p>
          <a:p>
            <a:pPr marL="171450" indent="-171450">
              <a:buFont typeface="Arial" panose="020B0604020202020204" pitchFamily="34" charset="0"/>
              <a:buChar char="•"/>
            </a:pPr>
            <a:r>
              <a:rPr lang="en-US" baseline="0" dirty="0" smtClean="0"/>
              <a:t>Scientifically compatible – considers the data and scientific input of the situation</a:t>
            </a:r>
          </a:p>
          <a:p>
            <a:pPr marL="171450" indent="-171450">
              <a:buFont typeface="Arial" panose="020B0604020202020204" pitchFamily="34" charset="0"/>
              <a:buChar char="•"/>
            </a:pPr>
            <a:r>
              <a:rPr lang="en-US" baseline="0" dirty="0" smtClean="0"/>
              <a:t>Financially viable – stays within the confines of what the community can afford</a:t>
            </a:r>
          </a:p>
          <a:p>
            <a:pPr marL="171450" indent="-171450">
              <a:buFont typeface="Arial" panose="020B0604020202020204" pitchFamily="34" charset="0"/>
              <a:buChar char="•"/>
            </a:pPr>
            <a:r>
              <a:rPr lang="en-US" baseline="0" dirty="0" smtClean="0"/>
              <a:t>Publically acceptable – honors the values, concerns, and interests of the people that live within the community.</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Often planning considers a few of these circles, but may disregard others.  The “sweet spot” though, looks for the overlap of what works for each of these components together.  That interconnection of interests gives the community the most power to move the initiative toward success.</a:t>
            </a:r>
            <a:endParaRPr lang="en-US" dirty="0" smtClean="0"/>
          </a:p>
          <a:p>
            <a:endParaRPr lang="en-US" dirty="0" smtClean="0"/>
          </a:p>
          <a:p>
            <a:endParaRPr lang="en-US" dirty="0" smtClean="0"/>
          </a:p>
          <a:p>
            <a:r>
              <a:rPr lang="en-US" b="1" dirty="0" smtClean="0"/>
              <a:t>Time</a:t>
            </a:r>
            <a:r>
              <a:rPr lang="en-US" dirty="0" smtClean="0"/>
              <a:t>:</a:t>
            </a:r>
            <a:r>
              <a:rPr lang="en-US" baseline="0" dirty="0" smtClean="0"/>
              <a:t>  5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5CE98B2B-DEE2-49A9-8031-2770EB7127D0}" type="slidenum">
              <a:rPr lang="en-US" smtClean="0"/>
              <a:t>10</a:t>
            </a:fld>
            <a:endParaRPr lang="en-US"/>
          </a:p>
        </p:txBody>
      </p:sp>
    </p:spTree>
    <p:extLst>
      <p:ext uri="{BB962C8B-B14F-4D97-AF65-F5344CB8AC3E}">
        <p14:creationId xmlns:p14="http://schemas.microsoft.com/office/powerpoint/2010/main" val="401319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Instructions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During</a:t>
            </a:r>
            <a:r>
              <a:rPr lang="en-US" sz="1200" kern="1200" baseline="0" dirty="0" smtClean="0">
                <a:solidFill>
                  <a:schemeClr val="tx1"/>
                </a:solidFill>
                <a:effectLst/>
                <a:latin typeface="+mn-lt"/>
                <a:ea typeface="+mn-ea"/>
                <a:cs typeface="+mn-cs"/>
              </a:rPr>
              <a:t> the next few minutes, participants need to develop a list of people and groups to invite to the civic forum.  Below (and represented on the slide) are a few ideas to get them started.  However, the point is to invite as many people from as diverse a perspective as possible to ensure that plans moving forward are very reflective of the community.</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Suggested invitation list includes (but not limited to):</a:t>
            </a: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Industry and financial leaders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Representatives of faith-based organizations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Entrepreneurs/small business leaders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County Extension Service personnel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State and federal Congressional representatives or staff</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Local and regional government representatives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Minority and women-owned business owners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Chamber of Commerce, economic development, and/or tourism organizations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Workforce Development Board representatives from the area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Educational leaders and organizations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Nonprofit, voluntary and civic-minded organizations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Community foundations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Rural cooperatives</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Consider,</a:t>
            </a:r>
            <a:r>
              <a:rPr lang="en-US" sz="1200" kern="1200" baseline="0" dirty="0" smtClean="0">
                <a:solidFill>
                  <a:schemeClr val="tx1"/>
                </a:solidFill>
                <a:effectLst/>
                <a:latin typeface="+mn-lt"/>
                <a:ea typeface="+mn-ea"/>
                <a:cs typeface="+mn-cs"/>
              </a:rPr>
              <a:t> too, how to reach multi-generations, different ethnic and racial groups, varying socio-economic sectors.</a:t>
            </a:r>
            <a:endParaRPr lang="en-US" sz="1200" kern="1200" dirty="0" smtClean="0">
              <a:solidFill>
                <a:schemeClr val="tx1"/>
              </a:solidFill>
              <a:effectLst/>
              <a:latin typeface="+mn-lt"/>
              <a:ea typeface="+mn-ea"/>
              <a:cs typeface="+mn-cs"/>
            </a:endParaRPr>
          </a:p>
          <a:p>
            <a:endParaRPr lang="en-US" dirty="0" smtClean="0"/>
          </a:p>
          <a:p>
            <a:r>
              <a:rPr lang="en-US" dirty="0" smtClean="0"/>
              <a:t>Using a flipchart page, generate</a:t>
            </a:r>
            <a:r>
              <a:rPr lang="en-US" baseline="0" dirty="0" smtClean="0"/>
              <a:t> a list of people, organizations, groups that need to receive an invitation.</a:t>
            </a:r>
          </a:p>
          <a:p>
            <a:endParaRPr lang="en-US" baseline="0" dirty="0" smtClean="0"/>
          </a:p>
          <a:p>
            <a:r>
              <a:rPr lang="en-US" b="1" baseline="0" dirty="0" smtClean="0"/>
              <a:t>Time</a:t>
            </a:r>
            <a:r>
              <a:rPr lang="en-US" baseline="0" dirty="0" smtClean="0"/>
              <a:t>:  15 minutes</a:t>
            </a:r>
          </a:p>
          <a:p>
            <a:endParaRPr lang="en-US" baseline="0" dirty="0" smtClean="0"/>
          </a:p>
          <a:p>
            <a:r>
              <a:rPr lang="en-US" b="1" baseline="0" dirty="0" smtClean="0"/>
              <a:t>Materials</a:t>
            </a:r>
            <a:r>
              <a:rPr lang="en-US" baseline="0" dirty="0" smtClean="0"/>
              <a:t>:  Flip chart and markers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CE98B2B-DEE2-49A9-8031-2770EB7127D0}" type="slidenum">
              <a:rPr lang="en-US" smtClean="0"/>
              <a:t>11</a:t>
            </a:fld>
            <a:endParaRPr lang="en-US"/>
          </a:p>
        </p:txBody>
      </p:sp>
    </p:spTree>
    <p:extLst>
      <p:ext uri="{BB962C8B-B14F-4D97-AF65-F5344CB8AC3E}">
        <p14:creationId xmlns:p14="http://schemas.microsoft.com/office/powerpoint/2010/main" val="546310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Using the list just generated, form</a:t>
            </a:r>
            <a:r>
              <a:rPr lang="en-US" baseline="0" dirty="0" smtClean="0"/>
              <a:t> an invitation strategy.  A few guiding thoughts are on the screen.  Ultimately, the team needs to determine exactly how to reach out to each of the groups/individuals identified.  For each listing, have the group consider the best way to reach that person/group, keeping in mind that no one strategy will work for all groups.  For example, while a newspaper advertisement may be a great strategy to reach some sectors of the community, chances are very high that it will not reach them all.  Likewise, social media might get attention for some, while others are not engaged.  And keep in mind that face-to-face invitations are always better than broad stroke approaches.  So encourage the group to consider the right strategies for each group.</a:t>
            </a:r>
          </a:p>
          <a:p>
            <a:endParaRPr lang="en-US" baseline="0" dirty="0" smtClean="0"/>
          </a:p>
          <a:p>
            <a:r>
              <a:rPr lang="en-US" baseline="0" dirty="0" smtClean="0"/>
              <a:t>Once the strategies are identified, recruit individuals to take ownership of each strategy, whether these are one-on-one contacts (visits, phone calls, etc.) or broad approaches such as posting  in the newspaper or social media.  Get commitments to cover all aspects.</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b="1" dirty="0" smtClean="0"/>
              <a:t>Time</a:t>
            </a:r>
            <a:r>
              <a:rPr lang="en-US" dirty="0" smtClean="0"/>
              <a:t>:  10 minutes</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b="1" dirty="0" smtClean="0"/>
              <a:t>Materials</a:t>
            </a:r>
            <a:r>
              <a:rPr lang="en-US" dirty="0" smtClean="0"/>
              <a:t>:</a:t>
            </a:r>
            <a:r>
              <a:rPr lang="en-US" baseline="0" dirty="0" smtClean="0"/>
              <a:t>  Flip chart list from previous slide and marker to record commitments.</a:t>
            </a:r>
            <a:endParaRPr lang="en-US" dirty="0"/>
          </a:p>
        </p:txBody>
      </p:sp>
      <p:sp>
        <p:nvSpPr>
          <p:cNvPr id="4" name="Slide Number Placeholder 3"/>
          <p:cNvSpPr>
            <a:spLocks noGrp="1"/>
          </p:cNvSpPr>
          <p:nvPr>
            <p:ph type="sldNum" sz="quarter" idx="10"/>
          </p:nvPr>
        </p:nvSpPr>
        <p:spPr/>
        <p:txBody>
          <a:bodyPr/>
          <a:lstStyle/>
          <a:p>
            <a:fld id="{5CE98B2B-DEE2-49A9-8031-2770EB7127D0}" type="slidenum">
              <a:rPr lang="en-US" smtClean="0"/>
              <a:t>12</a:t>
            </a:fld>
            <a:endParaRPr lang="en-US"/>
          </a:p>
        </p:txBody>
      </p:sp>
    </p:spTree>
    <p:extLst>
      <p:ext uri="{BB962C8B-B14F-4D97-AF65-F5344CB8AC3E}">
        <p14:creationId xmlns:p14="http://schemas.microsoft.com/office/powerpoint/2010/main" val="78559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Discuss these key questions</a:t>
            </a:r>
            <a:r>
              <a:rPr lang="en-US" baseline="0" dirty="0" smtClean="0"/>
              <a:t> around the civic forum.  Consider the guiding questions below.  Refer to instructions in the coaches’ guide for the details of these questions, but ensure the local participants take ownership of the steps below and others they may identify.</a:t>
            </a:r>
          </a:p>
          <a:p>
            <a:endParaRPr lang="en-US" baseline="0" dirty="0" smtClean="0"/>
          </a:p>
          <a:p>
            <a:r>
              <a:rPr lang="en-US" baseline="0" dirty="0" smtClean="0"/>
              <a:t>Where should we host the forum?</a:t>
            </a:r>
          </a:p>
          <a:p>
            <a:pPr marL="171450" indent="-171450">
              <a:buFont typeface="Arial" panose="020B0604020202020204" pitchFamily="34" charset="0"/>
              <a:buChar char="•"/>
            </a:pPr>
            <a:r>
              <a:rPr lang="en-US" baseline="0" dirty="0" smtClean="0"/>
              <a:t>Where are people comfortable meeting?</a:t>
            </a:r>
          </a:p>
          <a:p>
            <a:pPr marL="171450" indent="-171450">
              <a:buFont typeface="Arial" panose="020B0604020202020204" pitchFamily="34" charset="0"/>
              <a:buChar char="•"/>
            </a:pPr>
            <a:r>
              <a:rPr lang="en-US" baseline="0" dirty="0" smtClean="0"/>
              <a:t>Where can we set up round tables for 6-10 people each?</a:t>
            </a:r>
          </a:p>
          <a:p>
            <a:pPr marL="171450" indent="-171450">
              <a:buFont typeface="Arial" panose="020B0604020202020204" pitchFamily="34" charset="0"/>
              <a:buChar char="•"/>
            </a:pPr>
            <a:r>
              <a:rPr lang="en-US" baseline="0" dirty="0" smtClean="0"/>
              <a:t>Where can people get to easily?</a:t>
            </a:r>
          </a:p>
          <a:p>
            <a:pPr marL="171450" indent="-171450">
              <a:buFont typeface="Arial" panose="020B0604020202020204" pitchFamily="34" charset="0"/>
              <a:buChar char="•"/>
            </a:pPr>
            <a:r>
              <a:rPr lang="en-US" baseline="0" dirty="0" smtClean="0"/>
              <a:t>Who will take responsibility for securing the location?</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When should we host the forum?</a:t>
            </a:r>
          </a:p>
          <a:p>
            <a:pPr marL="171450" indent="-171450">
              <a:buFont typeface="Arial" panose="020B0604020202020204" pitchFamily="34" charset="0"/>
              <a:buChar char="•"/>
            </a:pPr>
            <a:r>
              <a:rPr lang="en-US" baseline="0" dirty="0" smtClean="0"/>
              <a:t>When during a normal week are people most likely to come considering your invitation list?  Work day? Evenings? Weekends?</a:t>
            </a:r>
          </a:p>
          <a:p>
            <a:pPr marL="171450" indent="-171450">
              <a:buFont typeface="Arial" panose="020B0604020202020204" pitchFamily="34" charset="0"/>
              <a:buChar char="•"/>
            </a:pPr>
            <a:r>
              <a:rPr lang="en-US" baseline="0" dirty="0" smtClean="0"/>
              <a:t>When are there big events in the community that might compete for attendance?  </a:t>
            </a:r>
          </a:p>
          <a:p>
            <a:endParaRPr lang="en-US" baseline="0" dirty="0" smtClean="0"/>
          </a:p>
          <a:p>
            <a:r>
              <a:rPr lang="en-US" dirty="0" smtClean="0"/>
              <a:t>How do we prepare for the forum? </a:t>
            </a:r>
          </a:p>
          <a:p>
            <a:pPr marL="171450" indent="-171450">
              <a:buFont typeface="Arial" panose="020B0604020202020204" pitchFamily="34" charset="0"/>
              <a:buChar char="•"/>
            </a:pPr>
            <a:r>
              <a:rPr lang="en-US" baseline="0" dirty="0" smtClean="0"/>
              <a:t>Who can manage registration?</a:t>
            </a:r>
          </a:p>
          <a:p>
            <a:pPr marL="171450" indent="-171450">
              <a:buFont typeface="Arial" panose="020B0604020202020204" pitchFamily="34" charset="0"/>
              <a:buChar char="•"/>
            </a:pPr>
            <a:r>
              <a:rPr lang="en-US" baseline="0" dirty="0" smtClean="0"/>
              <a:t>Who can manage sign-ins?</a:t>
            </a:r>
          </a:p>
          <a:p>
            <a:pPr marL="171450" indent="-171450">
              <a:buFont typeface="Arial" panose="020B0604020202020204" pitchFamily="34" charset="0"/>
              <a:buChar char="•"/>
            </a:pPr>
            <a:r>
              <a:rPr lang="en-US" baseline="0" dirty="0" smtClean="0"/>
              <a:t>Who can take responsibility for gathering the notes from the forum and typing them (they will be on flip charts)</a:t>
            </a:r>
          </a:p>
          <a:p>
            <a:pPr marL="171450" indent="-171450">
              <a:buFont typeface="Arial" panose="020B0604020202020204" pitchFamily="34" charset="0"/>
              <a:buChar char="•"/>
            </a:pPr>
            <a:r>
              <a:rPr lang="en-US" baseline="0" dirty="0" smtClean="0"/>
              <a:t>Who can provide a welcome?</a:t>
            </a:r>
          </a:p>
          <a:p>
            <a:endParaRPr lang="en-US" baseline="0" dirty="0" smtClean="0"/>
          </a:p>
          <a:p>
            <a:r>
              <a:rPr lang="en-US" b="1" baseline="0" dirty="0" smtClean="0"/>
              <a:t>Time</a:t>
            </a:r>
            <a:r>
              <a:rPr lang="en-US" baseline="0" dirty="0" smtClean="0"/>
              <a:t>:  10 minutes</a:t>
            </a:r>
          </a:p>
          <a:p>
            <a:endParaRPr lang="en-US" baseline="0" dirty="0" smtClean="0"/>
          </a:p>
          <a:p>
            <a:r>
              <a:rPr lang="en-US" b="1" baseline="0" dirty="0" smtClean="0"/>
              <a:t>Materials</a:t>
            </a:r>
            <a:r>
              <a:rPr lang="en-US" baseline="0" dirty="0" smtClean="0"/>
              <a:t>:  none</a:t>
            </a:r>
          </a:p>
        </p:txBody>
      </p:sp>
      <p:sp>
        <p:nvSpPr>
          <p:cNvPr id="4" name="Slide Number Placeholder 3"/>
          <p:cNvSpPr>
            <a:spLocks noGrp="1"/>
          </p:cNvSpPr>
          <p:nvPr>
            <p:ph type="sldNum" sz="quarter" idx="10"/>
          </p:nvPr>
        </p:nvSpPr>
        <p:spPr/>
        <p:txBody>
          <a:bodyPr/>
          <a:lstStyle/>
          <a:p>
            <a:fld id="{5CE98B2B-DEE2-49A9-8031-2770EB7127D0}" type="slidenum">
              <a:rPr lang="en-US" smtClean="0"/>
              <a:t>13</a:t>
            </a:fld>
            <a:endParaRPr lang="en-US"/>
          </a:p>
        </p:txBody>
      </p:sp>
    </p:spTree>
    <p:extLst>
      <p:ext uri="{BB962C8B-B14F-4D97-AF65-F5344CB8AC3E}">
        <p14:creationId xmlns:p14="http://schemas.microsoft.com/office/powerpoint/2010/main" val="161444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This</a:t>
            </a:r>
            <a:r>
              <a:rPr lang="en-US" baseline="0" dirty="0" smtClean="0"/>
              <a:t> slide provides an overview of next steps. </a:t>
            </a:r>
            <a:r>
              <a:rPr lang="en-US" dirty="0" smtClean="0"/>
              <a:t>Make</a:t>
            </a:r>
            <a:r>
              <a:rPr lang="en-US" baseline="0" dirty="0" smtClean="0"/>
              <a:t> sure the group is clear on the next meeting date/time.</a:t>
            </a:r>
          </a:p>
          <a:p>
            <a:endParaRPr lang="en-US" baseline="0" dirty="0" smtClean="0"/>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 </a:t>
            </a:r>
            <a:endParaRPr lang="en-US" dirty="0"/>
          </a:p>
        </p:txBody>
      </p:sp>
      <p:sp>
        <p:nvSpPr>
          <p:cNvPr id="4" name="Slide Number Placeholder 3"/>
          <p:cNvSpPr>
            <a:spLocks noGrp="1"/>
          </p:cNvSpPr>
          <p:nvPr>
            <p:ph type="sldNum" sz="quarter" idx="10"/>
          </p:nvPr>
        </p:nvSpPr>
        <p:spPr/>
        <p:txBody>
          <a:bodyPr/>
          <a:lstStyle/>
          <a:p>
            <a:pPr>
              <a:defRPr/>
            </a:pPr>
            <a:fld id="{A0805641-A2A9-4008-8801-DE9A8981C8B3}" type="slidenum">
              <a:rPr lang="en-US" smtClean="0"/>
              <a:pPr>
                <a:defRPr/>
              </a:pPr>
              <a:t>14</a:t>
            </a:fld>
            <a:endParaRPr lang="en-US" dirty="0"/>
          </a:p>
        </p:txBody>
      </p:sp>
    </p:spTree>
    <p:extLst>
      <p:ext uri="{BB962C8B-B14F-4D97-AF65-F5344CB8AC3E}">
        <p14:creationId xmlns:p14="http://schemas.microsoft.com/office/powerpoint/2010/main" val="326956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  Insert</a:t>
            </a:r>
            <a:r>
              <a:rPr lang="en-US" baseline="0" dirty="0" smtClean="0"/>
              <a:t> your state logos and coaches’ contact information on this slide.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0805641-A2A9-4008-8801-DE9A8981C8B3}" type="slidenum">
              <a:rPr lang="en-US" smtClean="0"/>
              <a:pPr>
                <a:defRPr/>
              </a:pPr>
              <a:t>15</a:t>
            </a:fld>
            <a:endParaRPr lang="en-US" dirty="0"/>
          </a:p>
        </p:txBody>
      </p:sp>
    </p:spTree>
    <p:extLst>
      <p:ext uri="{BB962C8B-B14F-4D97-AF65-F5344CB8AC3E}">
        <p14:creationId xmlns:p14="http://schemas.microsoft.com/office/powerpoint/2010/main" val="1340577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Instructions</a:t>
            </a:r>
            <a:r>
              <a:rPr lang="en-US" dirty="0" smtClean="0"/>
              <a:t>:</a:t>
            </a:r>
          </a:p>
          <a:p>
            <a:endParaRPr lang="en-US" dirty="0" smtClean="0"/>
          </a:p>
          <a:p>
            <a:r>
              <a:rPr lang="en-US" i="1" dirty="0" smtClean="0"/>
              <a:t>Review the next three slides for the</a:t>
            </a:r>
            <a:r>
              <a:rPr lang="en-US" i="1" baseline="0" dirty="0" smtClean="0"/>
              <a:t> sake of newcomers to the group.</a:t>
            </a:r>
            <a:endParaRPr lang="en-US" i="1" dirty="0" smtClean="0"/>
          </a:p>
          <a:p>
            <a:endParaRPr lang="en-US" dirty="0" smtClean="0"/>
          </a:p>
          <a:p>
            <a:r>
              <a:rPr lang="en-US" dirty="0" smtClean="0"/>
              <a:t>Building off the LEAD Acronym,</a:t>
            </a:r>
            <a:r>
              <a:rPr lang="en-US" baseline="0" dirty="0" smtClean="0"/>
              <a:t> discuss the purpose of LEAD.</a:t>
            </a:r>
          </a:p>
          <a:p>
            <a:endParaRPr lang="en-US" baseline="0" dirty="0" smtClean="0"/>
          </a:p>
          <a:p>
            <a:r>
              <a:rPr lang="en-US" baseline="0" dirty="0" smtClean="0"/>
              <a:t>Ultimately, LEAD is an opportunity for the community to bring together a larger set of partners to focus on 1-3 opportunities for action that can serve to strengthen the community/region for future economic growth.  </a:t>
            </a:r>
          </a:p>
          <a:p>
            <a:endParaRPr lang="en-US" baseline="0" dirty="0" smtClean="0"/>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pPr>
              <a:defRPr/>
            </a:pPr>
            <a:fld id="{A0805641-A2A9-4008-8801-DE9A8981C8B3}" type="slidenum">
              <a:rPr lang="en-US" smtClean="0"/>
              <a:pPr>
                <a:defRPr/>
              </a:pPr>
              <a:t>2</a:t>
            </a:fld>
            <a:endParaRPr lang="en-US" dirty="0"/>
          </a:p>
        </p:txBody>
      </p:sp>
    </p:spTree>
    <p:extLst>
      <p:ext uri="{BB962C8B-B14F-4D97-AF65-F5344CB8AC3E}">
        <p14:creationId xmlns:p14="http://schemas.microsoft.com/office/powerpoint/2010/main" val="1419054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Describe</a:t>
            </a:r>
            <a:r>
              <a:rPr lang="en-US" baseline="0" dirty="0" smtClean="0"/>
              <a:t> the four basic steps to LEAD.</a:t>
            </a:r>
          </a:p>
          <a:p>
            <a:endParaRPr lang="en-US" baseline="0" dirty="0" smtClean="0"/>
          </a:p>
          <a:p>
            <a:r>
              <a:rPr lang="en-US" baseline="0" dirty="0" smtClean="0"/>
              <a:t>Explain that today’s meeting is a result of the first step in which key LEAD team members were identified and invited to join today’s discussion.</a:t>
            </a:r>
          </a:p>
          <a:p>
            <a:endParaRPr lang="en-US" baseline="0" dirty="0" smtClean="0"/>
          </a:p>
          <a:p>
            <a:r>
              <a:rPr lang="en-US" baseline="0" dirty="0" smtClean="0"/>
              <a:t>The team’s second task will be to host a civic forum to explore the community’s interests and concerns.  This will be discussed in more detail later in this session.</a:t>
            </a:r>
          </a:p>
          <a:p>
            <a:endParaRPr lang="en-US" baseline="0" dirty="0" smtClean="0"/>
          </a:p>
          <a:p>
            <a:r>
              <a:rPr lang="en-US" baseline="0" dirty="0" smtClean="0"/>
              <a:t>From these, the community’s top opportunities will be identified and a plan of action will be developed to guide future work.</a:t>
            </a:r>
          </a:p>
          <a:p>
            <a:endParaRPr lang="en-US" baseline="0" dirty="0" smtClean="0"/>
          </a:p>
          <a:p>
            <a:r>
              <a:rPr lang="en-US" baseline="0" dirty="0" smtClean="0"/>
              <a:t>Finally, and most importantly, the team will take action on the plan.</a:t>
            </a:r>
          </a:p>
          <a:p>
            <a:endParaRPr lang="en-US" baseline="0" dirty="0" smtClean="0"/>
          </a:p>
          <a:p>
            <a:r>
              <a:rPr lang="en-US" b="1" baseline="0" dirty="0" smtClean="0"/>
              <a:t>Time</a:t>
            </a:r>
            <a:r>
              <a:rPr lang="en-US" baseline="0" dirty="0" smtClean="0"/>
              <a:t>:  5 minutes</a:t>
            </a:r>
          </a:p>
          <a:p>
            <a:endParaRPr lang="en-US" baseline="0" dirty="0" smtClean="0"/>
          </a:p>
          <a:p>
            <a:r>
              <a:rPr lang="en-US" b="1" baseline="0" dirty="0" smtClean="0"/>
              <a:t>Materials</a:t>
            </a:r>
            <a:r>
              <a:rPr lang="en-US" baseline="0" dirty="0" smtClean="0"/>
              <a:t>:  none </a:t>
            </a:r>
          </a:p>
          <a:p>
            <a:endParaRPr lang="en-US" baseline="0" dirty="0" smtClean="0"/>
          </a:p>
        </p:txBody>
      </p:sp>
      <p:sp>
        <p:nvSpPr>
          <p:cNvPr id="4" name="Slide Number Placeholder 3"/>
          <p:cNvSpPr>
            <a:spLocks noGrp="1"/>
          </p:cNvSpPr>
          <p:nvPr>
            <p:ph type="sldNum" sz="quarter" idx="10"/>
          </p:nvPr>
        </p:nvSpPr>
        <p:spPr/>
        <p:txBody>
          <a:bodyPr/>
          <a:lstStyle/>
          <a:p>
            <a:pPr>
              <a:defRPr/>
            </a:pPr>
            <a:fld id="{A0805641-A2A9-4008-8801-DE9A8981C8B3}" type="slidenum">
              <a:rPr lang="en-US" smtClean="0"/>
              <a:pPr>
                <a:defRPr/>
              </a:pPr>
              <a:t>3</a:t>
            </a:fld>
            <a:endParaRPr lang="en-US" dirty="0"/>
          </a:p>
        </p:txBody>
      </p:sp>
    </p:spTree>
    <p:extLst>
      <p:ext uri="{BB962C8B-B14F-4D97-AF65-F5344CB8AC3E}">
        <p14:creationId xmlns:p14="http://schemas.microsoft.com/office/powerpoint/2010/main" val="177262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normAutofit/>
          </a:bodyPr>
          <a:lstStyle/>
          <a:p>
            <a:r>
              <a:rPr lang="en-US" sz="1200" b="1" kern="1200" dirty="0" smtClean="0">
                <a:solidFill>
                  <a:schemeClr val="tx1"/>
                </a:solidFill>
                <a:latin typeface="+mn-lt"/>
                <a:ea typeface="ＭＳ Ｐゴシック" charset="0"/>
                <a:cs typeface="ＭＳ Ｐゴシック" charset="0"/>
              </a:rPr>
              <a:t>Instructions</a:t>
            </a:r>
            <a:endParaRPr lang="en-US" sz="1200" kern="1200" dirty="0" smtClean="0">
              <a:solidFill>
                <a:schemeClr val="tx1"/>
              </a:solidFill>
              <a:latin typeface="+mn-lt"/>
              <a:ea typeface="ＭＳ Ｐゴシック" charset="0"/>
              <a:cs typeface="ＭＳ Ｐゴシック" charset="0"/>
            </a:endParaRPr>
          </a:p>
          <a:p>
            <a:r>
              <a:rPr lang="en-US" sz="1200" b="1" kern="1200" dirty="0" smtClean="0">
                <a:solidFill>
                  <a:schemeClr val="tx1"/>
                </a:solidFill>
                <a:latin typeface="+mn-lt"/>
                <a:ea typeface="ＭＳ Ｐゴシック" charset="0"/>
                <a:cs typeface="ＭＳ Ｐゴシック" charset="0"/>
              </a:rPr>
              <a:t> </a:t>
            </a:r>
            <a:endParaRPr lang="en-US" sz="1200" kern="1200" dirty="0" smtClean="0">
              <a:solidFill>
                <a:schemeClr val="tx1"/>
              </a:solidFill>
              <a:latin typeface="+mn-lt"/>
              <a:ea typeface="ＭＳ Ｐゴシック" charset="0"/>
              <a:cs typeface="ＭＳ Ｐゴシック" charset="0"/>
            </a:endParaRPr>
          </a:p>
          <a:p>
            <a:r>
              <a:rPr lang="en-US" sz="1200" kern="1200" dirty="0" smtClean="0">
                <a:solidFill>
                  <a:schemeClr val="tx1"/>
                </a:solidFill>
                <a:latin typeface="+mn-lt"/>
                <a:ea typeface="ＭＳ Ｐゴシック" charset="0"/>
                <a:cs typeface="ＭＳ Ｐゴシック" charset="0"/>
              </a:rPr>
              <a:t>Working together, the LEAD Team will aim toward these four goals (see slide):</a:t>
            </a:r>
          </a:p>
          <a:p>
            <a:r>
              <a:rPr lang="en-US" sz="1200" kern="1200" dirty="0" smtClean="0">
                <a:solidFill>
                  <a:schemeClr val="tx1"/>
                </a:solidFill>
                <a:latin typeface="+mn-lt"/>
                <a:ea typeface="ＭＳ Ｐゴシック" charset="0"/>
                <a:cs typeface="ＭＳ Ｐゴシック" charset="0"/>
              </a:rPr>
              <a:t> </a:t>
            </a:r>
          </a:p>
          <a:p>
            <a:pPr marL="171450" lvl="0" indent="-171450">
              <a:buFont typeface="Arial" panose="020B0604020202020204" pitchFamily="34" charset="0"/>
              <a:buChar char="•"/>
            </a:pPr>
            <a:r>
              <a:rPr lang="en-US" sz="1200" kern="1200" dirty="0" smtClean="0">
                <a:solidFill>
                  <a:schemeClr val="tx1"/>
                </a:solidFill>
                <a:latin typeface="+mn-lt"/>
                <a:ea typeface="ＭＳ Ｐゴシック" charset="0"/>
                <a:cs typeface="ＭＳ Ｐゴシック" charset="0"/>
              </a:rPr>
              <a:t>Build and expand relationships that may help strengthen the economic development</a:t>
            </a:r>
            <a:r>
              <a:rPr lang="en-US" sz="1200" kern="1200" baseline="0" dirty="0" smtClean="0">
                <a:solidFill>
                  <a:schemeClr val="tx1"/>
                </a:solidFill>
                <a:latin typeface="+mn-lt"/>
                <a:ea typeface="ＭＳ Ｐゴシック" charset="0"/>
                <a:cs typeface="ＭＳ Ｐゴシック" charset="0"/>
              </a:rPr>
              <a:t> </a:t>
            </a:r>
            <a:r>
              <a:rPr lang="en-US" sz="1200" kern="1200" dirty="0" smtClean="0">
                <a:solidFill>
                  <a:schemeClr val="tx1"/>
                </a:solidFill>
                <a:latin typeface="+mn-lt"/>
                <a:ea typeface="ＭＳ Ｐゴシック" charset="0"/>
                <a:cs typeface="ＭＳ Ｐゴシック" charset="0"/>
              </a:rPr>
              <a:t>efforts.</a:t>
            </a:r>
          </a:p>
          <a:p>
            <a:pPr marL="171450" indent="-171450" eaLnBrk="1" hangingPunct="1">
              <a:buClr>
                <a:schemeClr val="accent4"/>
              </a:buClr>
              <a:buFont typeface="Arial" panose="020B0604020202020204" pitchFamily="34" charset="0"/>
              <a:buChar char="•"/>
              <a:defRPr/>
            </a:pPr>
            <a:r>
              <a:rPr lang="en-US" dirty="0" smtClean="0"/>
              <a:t>Explore ways to build the economy through expanded partnerships.  In today’s economy, successful</a:t>
            </a:r>
            <a:r>
              <a:rPr lang="en-US" baseline="0" dirty="0" smtClean="0"/>
              <a:t> communities/regions use the strengths of innovative partners to strengthen economic efforts.</a:t>
            </a:r>
          </a:p>
          <a:p>
            <a:pPr marL="171450" indent="-171450" eaLnBrk="1" hangingPunct="1">
              <a:buClr>
                <a:schemeClr val="accent4"/>
              </a:buClr>
              <a:buFont typeface="Arial" panose="020B0604020202020204" pitchFamily="34" charset="0"/>
              <a:buChar char="•"/>
              <a:defRPr/>
            </a:pPr>
            <a:r>
              <a:rPr lang="en-US" baseline="0" dirty="0" smtClean="0"/>
              <a:t>Establish a plan of action on a small set (possibly only one) opportunity that can pave the way for future economic growth.</a:t>
            </a:r>
          </a:p>
          <a:p>
            <a:pPr marL="171450" indent="-171450" eaLnBrk="1" hangingPunct="1">
              <a:buClr>
                <a:schemeClr val="accent4"/>
              </a:buClr>
              <a:buFont typeface="Arial" panose="020B0604020202020204" pitchFamily="34" charset="0"/>
              <a:buChar char="•"/>
              <a:defRPr/>
            </a:pPr>
            <a:r>
              <a:rPr lang="en-US" baseline="0" dirty="0" smtClean="0"/>
              <a:t>Implement the plan – many plans fall short of this final step.  However, by selecting a small, focal point for the work, the team can generate positive movement.</a:t>
            </a:r>
          </a:p>
          <a:p>
            <a:pPr marL="171450" indent="-171450" eaLnBrk="1" hangingPunct="1">
              <a:buClr>
                <a:schemeClr val="accent4"/>
              </a:buClr>
              <a:buFont typeface="Arial" panose="020B0604020202020204" pitchFamily="34" charset="0"/>
              <a:buChar char="•"/>
              <a:defRPr/>
            </a:pPr>
            <a:endParaRPr lang="en-US" baseline="0" dirty="0" smtClean="0"/>
          </a:p>
          <a:p>
            <a:pPr marL="171450" indent="-171450" eaLnBrk="1" hangingPunct="1">
              <a:buClr>
                <a:schemeClr val="accent4"/>
              </a:buClr>
              <a:buFont typeface="Arial" panose="020B0604020202020204" pitchFamily="34" charset="0"/>
              <a:buChar char="•"/>
              <a:defRPr/>
            </a:pPr>
            <a:endParaRPr lang="en-US" baseline="0" dirty="0" smtClean="0"/>
          </a:p>
          <a:p>
            <a:pPr marL="0" indent="0" eaLnBrk="1" hangingPunct="1">
              <a:buClr>
                <a:schemeClr val="accent4"/>
              </a:buClr>
              <a:buFont typeface="Arial" panose="020B0604020202020204" pitchFamily="34" charset="0"/>
              <a:buNone/>
              <a:defRPr/>
            </a:pPr>
            <a:r>
              <a:rPr lang="en-US" b="1" baseline="0" dirty="0" smtClean="0"/>
              <a:t>Time</a:t>
            </a:r>
            <a:r>
              <a:rPr lang="en-US" baseline="0" dirty="0" smtClean="0"/>
              <a:t>: 5 minutes</a:t>
            </a:r>
          </a:p>
          <a:p>
            <a:pPr marL="0" indent="0" eaLnBrk="1" hangingPunct="1">
              <a:buClr>
                <a:schemeClr val="accent4"/>
              </a:buClr>
              <a:buFont typeface="Arial" panose="020B0604020202020204" pitchFamily="34" charset="0"/>
              <a:buNone/>
              <a:defRPr/>
            </a:pPr>
            <a:endParaRPr lang="en-US" baseline="0" dirty="0" smtClean="0"/>
          </a:p>
          <a:p>
            <a:pPr marL="0" indent="0" eaLnBrk="1" hangingPunct="1">
              <a:buClr>
                <a:schemeClr val="accent4"/>
              </a:buClr>
              <a:buFont typeface="Arial" panose="020B0604020202020204" pitchFamily="34" charset="0"/>
              <a:buNone/>
              <a:defRPr/>
            </a:pPr>
            <a:r>
              <a:rPr lang="en-US" b="1" baseline="0" dirty="0" smtClean="0"/>
              <a:t>Materials</a:t>
            </a:r>
            <a:r>
              <a:rPr lang="en-US" baseline="0" dirty="0" smtClean="0"/>
              <a:t>:  None</a:t>
            </a:r>
          </a:p>
        </p:txBody>
      </p:sp>
      <p:sp>
        <p:nvSpPr>
          <p:cNvPr id="52227" name="Slide Number Placeholder 3"/>
          <p:cNvSpPr>
            <a:spLocks noGrp="1"/>
          </p:cNvSpPr>
          <p:nvPr>
            <p:ph type="sldNum" sz="quarter" idx="5"/>
          </p:nvPr>
        </p:nvSpPr>
        <p:spPr bwMode="auto">
          <a:noFill/>
          <a:ln>
            <a:miter lim="800000"/>
            <a:headEnd/>
            <a:tailEnd/>
          </a:ln>
        </p:spPr>
        <p:txBody>
          <a:bodyPr/>
          <a:lstStyle/>
          <a:p>
            <a:fld id="{858B6488-96F6-4C73-B731-8D28E95B1AA7}" type="slidenum">
              <a:rPr lang="en-US"/>
              <a:pPr/>
              <a:t>4</a:t>
            </a:fld>
            <a:endParaRPr lang="en-US" dirty="0"/>
          </a:p>
        </p:txBody>
      </p:sp>
    </p:spTree>
    <p:extLst>
      <p:ext uri="{BB962C8B-B14F-4D97-AF65-F5344CB8AC3E}">
        <p14:creationId xmlns:p14="http://schemas.microsoft.com/office/powerpoint/2010/main" val="1768270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Instructions:</a:t>
            </a:r>
            <a:r>
              <a:rPr lang="en-US" b="1" baseline="0" dirty="0" smtClean="0"/>
              <a:t>  </a:t>
            </a:r>
            <a:r>
              <a:rPr lang="en-US" b="1" dirty="0" smtClean="0"/>
              <a:t>  </a:t>
            </a:r>
            <a:r>
              <a:rPr lang="en-US" b="0" dirty="0" smtClean="0"/>
              <a:t>Use</a:t>
            </a:r>
            <a:r>
              <a:rPr lang="en-US" b="0" baseline="0" dirty="0" smtClean="0"/>
              <a:t> the </a:t>
            </a:r>
            <a:r>
              <a:rPr lang="en-US" dirty="0" smtClean="0"/>
              <a:t>Community Capitals Framework to lead the group introductions and to help newcomers understand the framework in real time.</a:t>
            </a:r>
          </a:p>
          <a:p>
            <a:endParaRPr lang="en-US" altLang="en-US" dirty="0" smtClean="0"/>
          </a:p>
          <a:p>
            <a:r>
              <a:rPr lang="en-US" sz="1200" b="0" i="0" kern="1200" dirty="0" smtClean="0">
                <a:solidFill>
                  <a:schemeClr val="tx1"/>
                </a:solidFill>
                <a:effectLst/>
                <a:latin typeface="+mn-lt"/>
                <a:ea typeface="+mn-ea"/>
                <a:cs typeface="+mn-cs"/>
              </a:rPr>
              <a:t>Briefly explain that the di</a:t>
            </a:r>
            <a:r>
              <a:rPr lang="en-US" sz="1200" b="0" i="0" kern="1200" baseline="0" dirty="0" smtClean="0">
                <a:solidFill>
                  <a:schemeClr val="tx1"/>
                </a:solidFill>
                <a:effectLst/>
                <a:latin typeface="+mn-lt"/>
                <a:ea typeface="+mn-ea"/>
                <a:cs typeface="+mn-cs"/>
              </a:rPr>
              <a:t>agram depicts the seven Community Capitals:  </a:t>
            </a:r>
            <a:r>
              <a:rPr lang="en-US" sz="1200" b="1" kern="1200" dirty="0" smtClean="0">
                <a:solidFill>
                  <a:schemeClr val="tx1"/>
                </a:solidFill>
                <a:effectLst/>
                <a:latin typeface="+mn-lt"/>
                <a:ea typeface="+mn-ea"/>
                <a:cs typeface="+mn-cs"/>
              </a:rPr>
              <a:t>Natural, Cultural, Human, Social, Political, Financial and Built. </a:t>
            </a:r>
            <a:r>
              <a:rPr lang="en-US" altLang="en-US" dirty="0" smtClean="0"/>
              <a:t>Strong and resilient regions are ones that have worked to build and sustain these seven community capitals. </a:t>
            </a:r>
            <a:endParaRPr lang="en-US" dirty="0" smtClean="0"/>
          </a:p>
          <a:p>
            <a:endParaRPr lang="en-US" sz="1200" kern="1200" dirty="0" smtClean="0">
              <a:solidFill>
                <a:schemeClr val="tx1"/>
              </a:solidFill>
              <a:effectLst/>
              <a:latin typeface="+mn-lt"/>
              <a:ea typeface="+mn-ea"/>
              <a:cs typeface="+mn-cs"/>
            </a:endParaRPr>
          </a:p>
          <a:p>
            <a:pPr>
              <a:defRPr/>
            </a:pPr>
            <a:r>
              <a:rPr lang="en-US" dirty="0" smtClean="0"/>
              <a:t>Distribute the handout titled, ‘Promoting </a:t>
            </a:r>
            <a:r>
              <a:rPr lang="en-US" baseline="0" dirty="0" smtClean="0"/>
              <a:t>Vitality and Sustainability: </a:t>
            </a:r>
            <a:r>
              <a:rPr lang="en-US" dirty="0" smtClean="0"/>
              <a:t>The Community Capitals Framework’ and have participants follow along as you briefly discuss the different capitals. (Draw</a:t>
            </a:r>
            <a:r>
              <a:rPr lang="en-US" baseline="0" dirty="0" smtClean="0"/>
              <a:t> attention to page 5 of the document)</a:t>
            </a:r>
            <a:r>
              <a:rPr lang="en-US" dirty="0" smtClean="0"/>
              <a:t>. The article provides participants with more detailed information on each capital, including examples of each type.  </a:t>
            </a:r>
            <a:endParaRPr lang="en-US" b="1" i="1" dirty="0" smtClean="0"/>
          </a:p>
          <a:p>
            <a:pPr>
              <a:defRPr/>
            </a:pPr>
            <a:endParaRPr lang="en-US" b="1" i="1" dirty="0" smtClean="0"/>
          </a:p>
          <a:p>
            <a:pPr>
              <a:defRPr/>
            </a:pPr>
            <a:r>
              <a:rPr lang="en-US" dirty="0" smtClean="0"/>
              <a:t>Briefly define the capitals and ensure that all have a good understanding before</a:t>
            </a:r>
            <a:r>
              <a:rPr lang="en-US" baseline="0" dirty="0" smtClean="0"/>
              <a:t> moving forward.</a:t>
            </a:r>
          </a:p>
          <a:p>
            <a:pPr>
              <a:defRPr/>
            </a:pPr>
            <a:endParaRPr lang="en-US" baseline="0" dirty="0" smtClean="0"/>
          </a:p>
          <a:p>
            <a:pPr>
              <a:defRPr/>
            </a:pPr>
            <a:r>
              <a:rPr lang="en-US" baseline="0" dirty="0" smtClean="0"/>
              <a:t>Once the capitals are reviewed, begin the introduction process.  Prior to the activity, place the separate emblems (see coaches’ packet) on flip chart pages around the room using one emblem on one chart page (seven total chart pages).  Ask individuals to go stand at the chart that best represents the way that they or their organization contributes to the capitals.  (If someone sees a connection to more than one, ask them to pick one for now.)</a:t>
            </a:r>
          </a:p>
          <a:p>
            <a:pPr>
              <a:defRPr/>
            </a:pPr>
            <a:endParaRPr lang="en-US" baseline="0" dirty="0" smtClean="0"/>
          </a:p>
          <a:p>
            <a:pPr>
              <a:defRPr/>
            </a:pPr>
            <a:r>
              <a:rPr lang="en-US" baseline="0" dirty="0" smtClean="0"/>
              <a:t>In groups around the capital selected, ask participants to list the resources they/their organizations have that contribute to building that capital.</a:t>
            </a:r>
          </a:p>
          <a:p>
            <a:pPr>
              <a:defRPr/>
            </a:pPr>
            <a:endParaRPr lang="en-US" baseline="0" dirty="0" smtClean="0"/>
          </a:p>
          <a:p>
            <a:pPr>
              <a:defRPr/>
            </a:pPr>
            <a:r>
              <a:rPr lang="en-US" baseline="0" dirty="0" smtClean="0"/>
              <a:t>Going group by group, ask participants to introduce themselves and tell how they/their organizations contribute to the capital.</a:t>
            </a:r>
          </a:p>
          <a:p>
            <a:pPr>
              <a:defRPr/>
            </a:pPr>
            <a:endParaRPr lang="en-US" baseline="0" dirty="0" smtClean="0"/>
          </a:p>
          <a:p>
            <a:pPr>
              <a:defRPr/>
            </a:pPr>
            <a:r>
              <a:rPr lang="en-US" baseline="0" dirty="0" smtClean="0"/>
              <a:t>Once introductions are complete, ask if any of the capitals are underrepresented in the group, or if obvious partners are missing from any one group.  Note these at the bottom of each chart paper as potential future partners.</a:t>
            </a:r>
          </a:p>
          <a:p>
            <a:pPr>
              <a:defRPr/>
            </a:pPr>
            <a:endParaRPr lang="en-US" baseline="0" dirty="0" smtClean="0"/>
          </a:p>
          <a:p>
            <a:r>
              <a:rPr lang="en-US" b="1" i="0" dirty="0" smtClean="0"/>
              <a:t>Materials:  </a:t>
            </a:r>
          </a:p>
          <a:p>
            <a:pPr marL="171450" indent="-171450">
              <a:buFont typeface="Arial" panose="020B0604020202020204" pitchFamily="34" charset="0"/>
              <a:buChar char="•"/>
            </a:pPr>
            <a:r>
              <a:rPr lang="en-US" b="0" i="0" dirty="0" smtClean="0"/>
              <a:t>Handout:</a:t>
            </a:r>
            <a:r>
              <a:rPr lang="en-US" b="0" i="0" baseline="0" dirty="0" smtClean="0"/>
              <a:t>  </a:t>
            </a:r>
            <a:r>
              <a:rPr lang="en-US" b="0" dirty="0" smtClean="0"/>
              <a:t>Promoting </a:t>
            </a:r>
            <a:r>
              <a:rPr lang="en-US" dirty="0" smtClean="0"/>
              <a:t>Community Vitality and Sustainability: The Community Capitals Framework</a:t>
            </a:r>
          </a:p>
          <a:p>
            <a:pPr marL="171450" indent="-171450">
              <a:buFont typeface="Arial" panose="020B0604020202020204" pitchFamily="34" charset="0"/>
              <a:buChar char="•"/>
            </a:pPr>
            <a:r>
              <a:rPr lang="en-US" b="0" i="0" dirty="0" smtClean="0"/>
              <a:t>Capitals emblems on chart paper</a:t>
            </a:r>
            <a:endParaRPr lang="en-US" b="0" i="0" baseline="0" dirty="0" smtClean="0"/>
          </a:p>
          <a:p>
            <a:pPr marL="171450" indent="-171450">
              <a:buFont typeface="Arial" panose="020B0604020202020204" pitchFamily="34" charset="0"/>
              <a:buChar char="•"/>
            </a:pPr>
            <a:r>
              <a:rPr lang="en-US" b="0" i="0" baseline="0" dirty="0" smtClean="0"/>
              <a:t>Markers</a:t>
            </a:r>
            <a:endParaRPr lang="en-US" b="0" i="0" dirty="0" smtClean="0"/>
          </a:p>
          <a:p>
            <a:endParaRPr lang="en-US" dirty="0" smtClean="0"/>
          </a:p>
          <a:p>
            <a:r>
              <a:rPr lang="en-US" b="1" dirty="0" smtClean="0"/>
              <a:t>Time</a:t>
            </a:r>
            <a:r>
              <a:rPr lang="en-US" dirty="0" smtClean="0"/>
              <a:t>:  30 minutes</a:t>
            </a:r>
            <a:endParaRPr lang="en-US" dirty="0"/>
          </a:p>
        </p:txBody>
      </p:sp>
      <p:sp>
        <p:nvSpPr>
          <p:cNvPr id="4" name="Slide Number Placeholder 3"/>
          <p:cNvSpPr>
            <a:spLocks noGrp="1"/>
          </p:cNvSpPr>
          <p:nvPr>
            <p:ph type="sldNum" sz="quarter" idx="10"/>
          </p:nvPr>
        </p:nvSpPr>
        <p:spPr/>
        <p:txBody>
          <a:bodyPr/>
          <a:lstStyle/>
          <a:p>
            <a:fld id="{FAE92EC2-7E93-4275-AADC-9B4F144FA9D3}"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43726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Explain the “spiraling up” effect that happens among the various community</a:t>
            </a:r>
            <a:r>
              <a:rPr lang="en-US" baseline="0" dirty="0" smtClean="0"/>
              <a:t> capitals as a way of reinforcing the importance of having all capitals represented.  Make the three points on the slide.  </a:t>
            </a:r>
          </a:p>
          <a:p>
            <a:endParaRPr lang="en-US" baseline="0" dirty="0" smtClean="0"/>
          </a:p>
          <a:p>
            <a:r>
              <a:rPr lang="en-US" baseline="0" dirty="0" smtClean="0"/>
              <a:t>Ask participants if they can think of any examples where they have seen that occur (or where it might occur) within their community.</a:t>
            </a:r>
          </a:p>
          <a:p>
            <a:endParaRPr lang="en-US" baseline="0" dirty="0" smtClean="0"/>
          </a:p>
          <a:p>
            <a:r>
              <a:rPr lang="en-US" baseline="0" dirty="0" smtClean="0"/>
              <a:t>If no one has ideas, be prepared to ask prompts or give an example from your own experience.</a:t>
            </a:r>
          </a:p>
          <a:p>
            <a:endParaRPr lang="en-US" baseline="0" dirty="0" smtClean="0"/>
          </a:p>
          <a:p>
            <a:r>
              <a:rPr lang="en-US" baseline="0" dirty="0" smtClean="0"/>
              <a:t>Possible prompts:</a:t>
            </a:r>
          </a:p>
          <a:p>
            <a:endParaRPr lang="en-US" baseline="0" dirty="0" smtClean="0"/>
          </a:p>
          <a:p>
            <a:pPr marL="171450" indent="-171450">
              <a:buFont typeface="Arial" panose="020B0604020202020204" pitchFamily="34" charset="0"/>
              <a:buChar char="•"/>
            </a:pPr>
            <a:r>
              <a:rPr lang="en-US" baseline="0" dirty="0" smtClean="0"/>
              <a:t>Imagine that human capital (individual skills or abilities) were improved in this community.  What other capitals might be built as a result? (possible answers – financial as people qualified for better jobs; social as the learners may now be connected to more people through the process, etc.)</a:t>
            </a:r>
          </a:p>
          <a:p>
            <a:pPr marL="171450" indent="-171450">
              <a:buFont typeface="Arial" panose="020B0604020202020204" pitchFamily="34" charset="0"/>
              <a:buChar char="•"/>
            </a:pPr>
            <a:r>
              <a:rPr lang="en-US" baseline="0" dirty="0" smtClean="0"/>
              <a:t>Frame other similar questions as needed to help participants understand the intricate connections.</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1" baseline="0" dirty="0" smtClean="0"/>
              <a:t>Time</a:t>
            </a:r>
            <a:r>
              <a:rPr lang="en-US" baseline="0" dirty="0" smtClean="0"/>
              <a:t>:  5 minutes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Materials</a:t>
            </a:r>
            <a:r>
              <a:rPr lang="en-US" baseline="0" dirty="0" smtClean="0"/>
              <a:t>:  None</a:t>
            </a:r>
          </a:p>
          <a:p>
            <a:pPr marL="171450" indent="-171450">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5CE98B2B-DEE2-49A9-8031-2770EB7127D0}" type="slidenum">
              <a:rPr lang="en-US" smtClean="0"/>
              <a:t>6</a:t>
            </a:fld>
            <a:endParaRPr lang="en-US"/>
          </a:p>
        </p:txBody>
      </p:sp>
    </p:spTree>
    <p:extLst>
      <p:ext uri="{BB962C8B-B14F-4D97-AF65-F5344CB8AC3E}">
        <p14:creationId xmlns:p14="http://schemas.microsoft.com/office/powerpoint/2010/main" val="115417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i="1" dirty="0" smtClean="0"/>
              <a:t>Instructions:</a:t>
            </a:r>
          </a:p>
          <a:p>
            <a:endParaRPr lang="en-US" dirty="0" smtClean="0"/>
          </a:p>
          <a:p>
            <a:r>
              <a:rPr lang="en-US" dirty="0" smtClean="0"/>
              <a:t>This “collaboration math” is a simple way to illustrate</a:t>
            </a:r>
            <a:r>
              <a:rPr lang="en-US" baseline="0" dirty="0" smtClean="0"/>
              <a:t> how working together across capitals with the spiraling up  that occurs results in more than by working individually</a:t>
            </a:r>
            <a:r>
              <a:rPr lang="en-US" dirty="0" smtClean="0"/>
              <a:t>.</a:t>
            </a:r>
          </a:p>
          <a:p>
            <a:endParaRPr lang="en-US" dirty="0" smtClean="0"/>
          </a:p>
          <a:p>
            <a:r>
              <a:rPr lang="en-US" b="1" dirty="0" smtClean="0"/>
              <a:t>Time</a:t>
            </a:r>
            <a:r>
              <a:rPr lang="en-US" dirty="0" smtClean="0"/>
              <a:t>:  1 minute</a:t>
            </a:r>
          </a:p>
          <a:p>
            <a:endParaRPr lang="en-US" dirty="0" smtClean="0"/>
          </a:p>
          <a:p>
            <a:r>
              <a:rPr lang="en-US" b="1" dirty="0" smtClean="0"/>
              <a:t>Materials</a:t>
            </a:r>
            <a:r>
              <a:rPr lang="en-US" dirty="0" smtClean="0"/>
              <a:t>:</a:t>
            </a:r>
            <a:r>
              <a:rPr lang="en-US" baseline="0" dirty="0" smtClean="0"/>
              <a:t>  none</a:t>
            </a:r>
            <a:endParaRPr lang="en-US" dirty="0" smtClean="0"/>
          </a:p>
          <a:p>
            <a:endParaRPr lang="en-US" b="1" dirty="0" smtClean="0"/>
          </a:p>
        </p:txBody>
      </p:sp>
      <p:sp>
        <p:nvSpPr>
          <p:cNvPr id="4" name="Slide Number Placeholder 3"/>
          <p:cNvSpPr>
            <a:spLocks noGrp="1"/>
          </p:cNvSpPr>
          <p:nvPr>
            <p:ph type="sldNum" sz="quarter" idx="5"/>
          </p:nvPr>
        </p:nvSpPr>
        <p:spPr/>
        <p:txBody>
          <a:bodyPr/>
          <a:lstStyle/>
          <a:p>
            <a:pPr>
              <a:defRPr/>
            </a:pPr>
            <a:fld id="{4FA47513-4C47-4905-B6C5-05BD80334064}" type="slidenum">
              <a:rPr lang="en-US" smtClean="0"/>
              <a:pPr>
                <a:defRPr/>
              </a:pPr>
              <a:t>7</a:t>
            </a:fld>
            <a:endParaRPr lang="en-US" dirty="0"/>
          </a:p>
        </p:txBody>
      </p:sp>
    </p:spTree>
    <p:extLst>
      <p:ext uri="{BB962C8B-B14F-4D97-AF65-F5344CB8AC3E}">
        <p14:creationId xmlns:p14="http://schemas.microsoft.com/office/powerpoint/2010/main" val="10956900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p>
          <a:p>
            <a:endParaRPr lang="en-US" dirty="0" smtClean="0"/>
          </a:p>
          <a:p>
            <a:r>
              <a:rPr lang="en-US" dirty="0" smtClean="0"/>
              <a:t>This slide makes</a:t>
            </a:r>
            <a:r>
              <a:rPr lang="en-US" baseline="0" dirty="0" smtClean="0"/>
              <a:t> a transition for planning for the civic forum, which is the team’s next task.</a:t>
            </a:r>
          </a:p>
          <a:p>
            <a:endParaRPr lang="en-US" baseline="0" dirty="0" smtClean="0"/>
          </a:p>
          <a:p>
            <a:r>
              <a:rPr lang="en-US" baseline="0" dirty="0" smtClean="0"/>
              <a:t>Briefly explain what a civic forum is:  a process by which community members from all walks of life help shape the course of the planning process.</a:t>
            </a:r>
          </a:p>
          <a:p>
            <a:endParaRPr lang="en-US" baseline="0" dirty="0" smtClean="0"/>
          </a:p>
          <a:p>
            <a:r>
              <a:rPr lang="en-US" baseline="0" dirty="0" smtClean="0"/>
              <a:t>Some may not understand the value of the forum.  The next slide guides a brief discussion on the topic.</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endParaRPr lang="en-US" dirty="0"/>
          </a:p>
        </p:txBody>
      </p:sp>
      <p:sp>
        <p:nvSpPr>
          <p:cNvPr id="4" name="Slide Number Placeholder 3"/>
          <p:cNvSpPr>
            <a:spLocks noGrp="1"/>
          </p:cNvSpPr>
          <p:nvPr>
            <p:ph type="sldNum" sz="quarter" idx="10"/>
          </p:nvPr>
        </p:nvSpPr>
        <p:spPr/>
        <p:txBody>
          <a:bodyPr/>
          <a:lstStyle/>
          <a:p>
            <a:fld id="{5CE98B2B-DEE2-49A9-8031-2770EB7127D0}" type="slidenum">
              <a:rPr lang="en-US" smtClean="0"/>
              <a:t>8</a:t>
            </a:fld>
            <a:endParaRPr lang="en-US"/>
          </a:p>
        </p:txBody>
      </p:sp>
    </p:spTree>
    <p:extLst>
      <p:ext uri="{BB962C8B-B14F-4D97-AF65-F5344CB8AC3E}">
        <p14:creationId xmlns:p14="http://schemas.microsoft.com/office/powerpoint/2010/main" val="421228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Instructions</a:t>
            </a:r>
            <a:r>
              <a:rPr lang="en-US" dirty="0" smtClean="0"/>
              <a:t>:</a:t>
            </a:r>
            <a:r>
              <a:rPr lang="en-US" baseline="0" dirty="0" smtClean="0"/>
              <a:t>  On a tennis racket is a place called the “sweet spot.”  It is the place on the racket where the player can hit the ball to get the most energy with the least amount of effort.  Communities have the same kind of sweet spot.</a:t>
            </a:r>
          </a:p>
          <a:p>
            <a:endParaRPr lang="en-US" baseline="0" dirty="0" smtClean="0"/>
          </a:p>
          <a:p>
            <a:r>
              <a:rPr lang="en-US" b="1" baseline="0" dirty="0" smtClean="0"/>
              <a:t>Time</a:t>
            </a:r>
            <a:r>
              <a:rPr lang="en-US" baseline="0" dirty="0" smtClean="0"/>
              <a:t>:  1 minute</a:t>
            </a:r>
          </a:p>
          <a:p>
            <a:endParaRPr lang="en-US" baseline="0" dirty="0" smtClean="0"/>
          </a:p>
          <a:p>
            <a:r>
              <a:rPr lang="en-US" b="1" baseline="0" dirty="0" smtClean="0"/>
              <a:t>Materials</a:t>
            </a:r>
            <a:r>
              <a:rPr lang="en-US" baseline="0" dirty="0" smtClean="0"/>
              <a:t>:  none</a:t>
            </a:r>
          </a:p>
        </p:txBody>
      </p:sp>
      <p:sp>
        <p:nvSpPr>
          <p:cNvPr id="4" name="Slide Number Placeholder 3"/>
          <p:cNvSpPr>
            <a:spLocks noGrp="1"/>
          </p:cNvSpPr>
          <p:nvPr>
            <p:ph type="sldNum" sz="quarter" idx="10"/>
          </p:nvPr>
        </p:nvSpPr>
        <p:spPr/>
        <p:txBody>
          <a:bodyPr/>
          <a:lstStyle/>
          <a:p>
            <a:fld id="{5CE98B2B-DEE2-49A9-8031-2770EB7127D0}" type="slidenum">
              <a:rPr lang="en-US" smtClean="0"/>
              <a:t>9</a:t>
            </a:fld>
            <a:endParaRPr lang="en-US"/>
          </a:p>
        </p:txBody>
      </p:sp>
    </p:spTree>
    <p:extLst>
      <p:ext uri="{BB962C8B-B14F-4D97-AF65-F5344CB8AC3E}">
        <p14:creationId xmlns:p14="http://schemas.microsoft.com/office/powerpoint/2010/main" val="1089069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a:solidFill>
            <a:srgbClr val="046738"/>
          </a:solidFill>
        </p:spPr>
        <p:style>
          <a:lnRef idx="1">
            <a:schemeClr val="accent1"/>
          </a:lnRef>
          <a:fillRef idx="3">
            <a:schemeClr val="accent1"/>
          </a:fillRef>
          <a:effectRef idx="2">
            <a:schemeClr val="accent1"/>
          </a:effectRef>
          <a:fontRef idx="none"/>
        </p:style>
        <p:txBody>
          <a:bodyPr/>
          <a:lstStyle>
            <a:lvl1pPr>
              <a:defRPr b="1" cap="none" spc="0">
                <a:ln w="10160">
                  <a:noFill/>
                  <a:prstDash val="solid"/>
                </a:ln>
                <a:solidFill>
                  <a:srgbClr val="FFFFFF"/>
                </a:solidFill>
                <a:effectLst>
                  <a:outerShdw blurRad="38100" dist="22860" dir="5400000" algn="tl" rotWithShape="0">
                    <a:srgbClr val="000000">
                      <a:alpha val="30000"/>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0BBF8-4F05-4497-94A6-8213326C2E38}"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87717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BBF8-4F05-4497-94A6-8213326C2E38}"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680905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6"/>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6"/>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BBF8-4F05-4497-94A6-8213326C2E38}"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565011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userDrawn="1"/>
        </p:nvSpPr>
        <p:spPr>
          <a:xfrm>
            <a:off x="4610100" y="381000"/>
            <a:ext cx="4343400" cy="5257800"/>
          </a:xfrm>
          <a:prstGeom prst="rect">
            <a:avLst/>
          </a:prstGeom>
          <a:solidFill>
            <a:srgbClr val="046738"/>
          </a:solidFill>
          <a:ln>
            <a:solidFill>
              <a:srgbClr val="0467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userDrawn="1"/>
        </p:nvSpPr>
        <p:spPr>
          <a:xfrm>
            <a:off x="4838700" y="655008"/>
            <a:ext cx="3886200" cy="400110"/>
          </a:xfrm>
          <a:prstGeom prst="rect">
            <a:avLst/>
          </a:prstGeom>
          <a:noFill/>
        </p:spPr>
        <p:txBody>
          <a:bodyPr wrap="square" rtlCol="0">
            <a:spAutoFit/>
          </a:bodyPr>
          <a:lstStyle/>
          <a:p>
            <a:r>
              <a:rPr lang="en-US" sz="2000" dirty="0" smtClean="0">
                <a:solidFill>
                  <a:schemeClr val="bg1"/>
                </a:solidFill>
              </a:rPr>
              <a:t>Contact Information:</a:t>
            </a:r>
            <a:endParaRPr lang="en-US" sz="2000" dirty="0">
              <a:solidFill>
                <a:schemeClr val="bg1"/>
              </a:solidFill>
            </a:endParaRPr>
          </a:p>
        </p:txBody>
      </p:sp>
      <p:sp>
        <p:nvSpPr>
          <p:cNvPr id="8" name="Text Placeholder 7"/>
          <p:cNvSpPr>
            <a:spLocks noGrp="1"/>
          </p:cNvSpPr>
          <p:nvPr>
            <p:ph type="body" sz="quarter" idx="12" hasCustomPrompt="1"/>
          </p:nvPr>
        </p:nvSpPr>
        <p:spPr>
          <a:xfrm>
            <a:off x="4953000" y="1143000"/>
            <a:ext cx="3657600" cy="4267200"/>
          </a:xfrm>
        </p:spPr>
        <p:txBody>
          <a:bodyPr>
            <a:normAutofit/>
          </a:bodyPr>
          <a:lstStyle>
            <a:lvl1pPr marL="0" indent="0">
              <a:buNone/>
              <a:defRPr sz="1600" baseline="0">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Replace with coaches’ information</a:t>
            </a:r>
            <a:endParaRPr lang="en-US" dirty="0"/>
          </a:p>
        </p:txBody>
      </p:sp>
      <p:sp>
        <p:nvSpPr>
          <p:cNvPr id="10" name="Picture Placeholder 9"/>
          <p:cNvSpPr>
            <a:spLocks noGrp="1"/>
          </p:cNvSpPr>
          <p:nvPr>
            <p:ph type="pic" sz="quarter" idx="13" hasCustomPrompt="1"/>
          </p:nvPr>
        </p:nvSpPr>
        <p:spPr>
          <a:xfrm>
            <a:off x="533400" y="1143000"/>
            <a:ext cx="3733800" cy="3810000"/>
          </a:xfrm>
        </p:spPr>
        <p:txBody>
          <a:bodyPr/>
          <a:lstStyle>
            <a:lvl1pPr>
              <a:defRPr/>
            </a:lvl1pPr>
          </a:lstStyle>
          <a:p>
            <a:r>
              <a:rPr lang="en-US" dirty="0" smtClean="0"/>
              <a:t>Place state logos here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5832647"/>
            <a:ext cx="825048" cy="565158"/>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14800" y="5715000"/>
            <a:ext cx="900528" cy="900528"/>
          </a:xfrm>
          <a:prstGeom prst="rect">
            <a:avLst/>
          </a:prstGeom>
        </p:spPr>
      </p:pic>
      <p:sp>
        <p:nvSpPr>
          <p:cNvPr id="15" name="TextBox 14"/>
          <p:cNvSpPr txBox="1"/>
          <p:nvPr userDrawn="1"/>
        </p:nvSpPr>
        <p:spPr>
          <a:xfrm>
            <a:off x="3124200" y="5825807"/>
            <a:ext cx="990600" cy="553998"/>
          </a:xfrm>
          <a:prstGeom prst="rect">
            <a:avLst/>
          </a:prstGeom>
          <a:noFill/>
        </p:spPr>
        <p:txBody>
          <a:bodyPr wrap="square" rtlCol="0">
            <a:spAutoFit/>
          </a:bodyPr>
          <a:lstStyle/>
          <a:p>
            <a:r>
              <a:rPr lang="en-US" sz="1000" dirty="0" smtClean="0"/>
              <a:t>Rural</a:t>
            </a:r>
            <a:r>
              <a:rPr lang="en-US" sz="1000" baseline="0" dirty="0" smtClean="0"/>
              <a:t> Development &amp; NIFA</a:t>
            </a:r>
          </a:p>
        </p:txBody>
      </p:sp>
      <p:sp>
        <p:nvSpPr>
          <p:cNvPr id="16" name="TextBox 15"/>
          <p:cNvSpPr txBox="1"/>
          <p:nvPr userDrawn="1"/>
        </p:nvSpPr>
        <p:spPr>
          <a:xfrm>
            <a:off x="205650" y="5470276"/>
            <a:ext cx="2286000" cy="338554"/>
          </a:xfrm>
          <a:prstGeom prst="rect">
            <a:avLst/>
          </a:prstGeom>
          <a:noFill/>
        </p:spPr>
        <p:txBody>
          <a:bodyPr wrap="square" rtlCol="0">
            <a:spAutoFit/>
          </a:bodyPr>
          <a:lstStyle/>
          <a:p>
            <a:r>
              <a:rPr lang="en-US" sz="1600" dirty="0" smtClean="0"/>
              <a:t>National Partners:</a:t>
            </a:r>
            <a:endParaRPr lang="en-US" sz="1600" dirty="0"/>
          </a:p>
        </p:txBody>
      </p:sp>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l="19697"/>
          <a:stretch/>
        </p:blipFill>
        <p:spPr>
          <a:xfrm>
            <a:off x="852745" y="5805488"/>
            <a:ext cx="1357055" cy="595312"/>
          </a:xfrm>
          <a:prstGeom prst="rect">
            <a:avLst/>
          </a:prstGeom>
        </p:spPr>
      </p:pic>
    </p:spTree>
    <p:extLst>
      <p:ext uri="{BB962C8B-B14F-4D97-AF65-F5344CB8AC3E}">
        <p14:creationId xmlns:p14="http://schemas.microsoft.com/office/powerpoint/2010/main" val="12593484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BBF8-4F05-4497-94A6-8213326C2E38}"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987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0BBF8-4F05-4497-94A6-8213326C2E38}" type="datetimeFigureOut">
              <a:rPr lang="en-US" smtClean="0"/>
              <a:t>9/29/2015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56291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0BBF8-4F05-4497-94A6-8213326C2E38}"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871555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0BBF8-4F05-4497-94A6-8213326C2E38}" type="datetimeFigureOut">
              <a:rPr lang="en-US" smtClean="0"/>
              <a:t>9/29/2015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6663142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0BBF8-4F05-4497-94A6-8213326C2E38}" type="datetimeFigureOut">
              <a:rPr lang="en-US" smtClean="0"/>
              <a:t>9/29/2015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61687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0BBF8-4F05-4497-94A6-8213326C2E38}" type="datetimeFigureOut">
              <a:rPr lang="en-US" smtClean="0"/>
              <a:t>9/29/2015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283607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0BBF8-4F05-4497-94A6-8213326C2E38}"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94941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0BBF8-4F05-4497-94A6-8213326C2E38}" type="datetimeFigureOut">
              <a:rPr lang="en-US" smtClean="0"/>
              <a:t>9/29/2015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158246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14" cstate="print">
            <a:extLst>
              <a:ext uri="{28A0092B-C50C-407E-A947-70E740481C1C}">
                <a14:useLocalDpi xmlns:a14="http://schemas.microsoft.com/office/drawing/2010/main" val="0"/>
              </a:ext>
            </a:extLst>
          </a:blip>
          <a:srcRect l="6878" t="81664"/>
          <a:stretch/>
        </p:blipFill>
        <p:spPr>
          <a:xfrm>
            <a:off x="0" y="6043550"/>
            <a:ext cx="7213146" cy="79585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060065" y="5337510"/>
            <a:ext cx="1957796" cy="1501896"/>
          </a:xfrm>
          <a:prstGeom prst="rect">
            <a:avLst/>
          </a:prstGeom>
        </p:spPr>
      </p:pic>
      <p:pic>
        <p:nvPicPr>
          <p:cNvPr id="10" name="Picture 9"/>
          <p:cNvPicPr>
            <a:picLocks noChangeAspect="1"/>
          </p:cNvPicPr>
          <p:nvPr userDrawn="1"/>
        </p:nvPicPr>
        <p:blipFill rotWithShape="1">
          <a:blip r:embed="rId16" cstate="print">
            <a:extLst>
              <a:ext uri="{28A0092B-C50C-407E-A947-70E740481C1C}">
                <a14:useLocalDpi xmlns:a14="http://schemas.microsoft.com/office/drawing/2010/main" val="0"/>
              </a:ext>
            </a:extLst>
          </a:blip>
          <a:srcRect l="25562" r="24836" b="48307"/>
          <a:stretch/>
        </p:blipFill>
        <p:spPr>
          <a:xfrm>
            <a:off x="-24938" y="0"/>
            <a:ext cx="1548938" cy="2243654"/>
          </a:xfrm>
          <a:prstGeom prst="rect">
            <a:avLst/>
          </a:prstGeom>
        </p:spPr>
      </p:pic>
      <p:sp>
        <p:nvSpPr>
          <p:cNvPr id="2" name="Title Placeholder 1"/>
          <p:cNvSpPr>
            <a:spLocks noGrp="1"/>
          </p:cNvSpPr>
          <p:nvPr>
            <p:ph type="title"/>
          </p:nvPr>
        </p:nvSpPr>
        <p:spPr>
          <a:xfrm>
            <a:off x="457200" y="274638"/>
            <a:ext cx="8229600" cy="1143000"/>
          </a:xfrm>
          <a:prstGeom prst="rect">
            <a:avLst/>
          </a:prstGeom>
          <a:noFill/>
          <a:ln>
            <a:noFill/>
          </a:ln>
        </p:spPr>
        <p:style>
          <a:lnRef idx="1">
            <a:schemeClr val="accent1"/>
          </a:lnRef>
          <a:fillRef idx="3">
            <a:schemeClr val="accent1"/>
          </a:fillRef>
          <a:effectRef idx="2">
            <a:schemeClr val="accent1"/>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BBF8-4F05-4497-94A6-8213326C2E38}" type="datetimeFigureOut">
              <a:rPr lang="en-US" smtClean="0"/>
              <a:t>9/29/2015</a:t>
            </a:fld>
            <a:endParaRPr lang="en-US"/>
          </a:p>
        </p:txBody>
      </p:sp>
      <p:sp>
        <p:nvSpPr>
          <p:cNvPr id="5" name="Footer Placeholder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571243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defTabSz="914354" rtl="0" eaLnBrk="1" latinLnBrk="0" hangingPunct="1">
        <a:spcBef>
          <a:spcPct val="0"/>
        </a:spcBef>
        <a:buNone/>
        <a:defRPr sz="4400" b="0" kern="1200" cap="none" spc="0">
          <a:ln w="0"/>
          <a:solidFill>
            <a:schemeClr val="tx1"/>
          </a:solidFill>
          <a:effectLst>
            <a:outerShdw blurRad="38100" dist="19050" dir="2700000" algn="tl" rotWithShape="0">
              <a:schemeClr val="dk1">
                <a:alpha val="40000"/>
              </a:schemeClr>
            </a:outerShdw>
          </a:effectLst>
          <a:latin typeface="+mj-lt"/>
          <a:ea typeface="+mj-ea"/>
          <a:cs typeface="+mj-cs"/>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13" indent="-285737" algn="l" defTabSz="91435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42" indent="-228589" algn="l" defTabSz="91435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20"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98"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tags" Target="../tags/tag3.xml"/><Relationship Id="rId7" Type="http://schemas.openxmlformats.org/officeDocument/2006/relationships/diagramLayout" Target="../diagrams/layou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notesSlide" Target="../notesSlides/notesSlide7.xml"/><Relationship Id="rId10" Type="http://schemas.microsoft.com/office/2007/relationships/diagramDrawing" Target="../diagrams/drawing1.xml"/><Relationship Id="rId4" Type="http://schemas.openxmlformats.org/officeDocument/2006/relationships/slideLayout" Target="../slideLayouts/slideLayout2.xml"/><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Gearing Up to LEAD</a:t>
            </a:r>
            <a:endParaRPr lang="en-US" dirty="0"/>
          </a:p>
        </p:txBody>
      </p:sp>
      <p:sp>
        <p:nvSpPr>
          <p:cNvPr id="3" name="Subtitle 2"/>
          <p:cNvSpPr>
            <a:spLocks noGrp="1"/>
          </p:cNvSpPr>
          <p:nvPr>
            <p:ph type="subTitle" idx="1"/>
          </p:nvPr>
        </p:nvSpPr>
        <p:spPr/>
        <p:txBody>
          <a:bodyPr/>
          <a:lstStyle/>
          <a:p>
            <a:r>
              <a:rPr lang="en-US" dirty="0" smtClean="0"/>
              <a:t>Session 2</a:t>
            </a:r>
            <a:endParaRPr lang="en-US" dirty="0"/>
          </a:p>
        </p:txBody>
      </p:sp>
    </p:spTree>
    <p:extLst>
      <p:ext uri="{BB962C8B-B14F-4D97-AF65-F5344CB8AC3E}">
        <p14:creationId xmlns:p14="http://schemas.microsoft.com/office/powerpoint/2010/main" val="320077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3560" y="198915"/>
            <a:ext cx="6400800" cy="1143000"/>
          </a:xfrm>
        </p:spPr>
        <p:txBody>
          <a:bodyPr>
            <a:normAutofit fontScale="90000"/>
          </a:bodyPr>
          <a:lstStyle/>
          <a:p>
            <a:r>
              <a:rPr lang="en-US" dirty="0" smtClean="0"/>
              <a:t>Finding the Dialogue Sweet Spot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0624895"/>
              </p:ext>
            </p:extLst>
          </p:nvPr>
        </p:nvGraphicFramePr>
        <p:xfrm>
          <a:off x="1440180" y="1417638"/>
          <a:ext cx="6705600" cy="4830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gular Pentagon 4"/>
          <p:cNvSpPr/>
          <p:nvPr/>
        </p:nvSpPr>
        <p:spPr>
          <a:xfrm>
            <a:off x="4229100" y="3771900"/>
            <a:ext cx="1066800" cy="914400"/>
          </a:xfrm>
          <a:prstGeom prst="pentag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4922520" y="827008"/>
            <a:ext cx="1981200" cy="3402092"/>
          </a:xfrm>
          <a:prstGeom prst="straightConnector1">
            <a:avLst/>
          </a:prstGeom>
          <a:ln w="57150">
            <a:solidFill>
              <a:schemeClr val="tx1"/>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3169920" y="5433060"/>
            <a:ext cx="6096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712720" y="3787140"/>
            <a:ext cx="381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846320" y="236982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057900" y="3261757"/>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928360" y="5219700"/>
            <a:ext cx="457200" cy="152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699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1881"/>
            <a:ext cx="8229600" cy="1143000"/>
          </a:xfrm>
        </p:spPr>
        <p:txBody>
          <a:bodyPr/>
          <a:lstStyle/>
          <a:p>
            <a:r>
              <a:rPr lang="en-US" dirty="0" smtClean="0"/>
              <a:t>Who to Invite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58393" y="4874218"/>
            <a:ext cx="1938842" cy="1454131"/>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0302" y="968360"/>
            <a:ext cx="1884034" cy="12986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3188" y="3504931"/>
            <a:ext cx="1496772" cy="199569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3545" y="1498247"/>
            <a:ext cx="1390874" cy="2095584"/>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988" y="3907197"/>
            <a:ext cx="1671610" cy="167161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3891" y="4980474"/>
            <a:ext cx="1920778" cy="1413634"/>
          </a:xfrm>
          <a:prstGeom prst="rect">
            <a:avLst/>
          </a:prstGeom>
        </p:spPr>
      </p:pic>
      <p:pic>
        <p:nvPicPr>
          <p:cNvPr id="12" name="Picture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5918" y="940464"/>
            <a:ext cx="1777074" cy="130942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71351" y="1367215"/>
            <a:ext cx="1905000" cy="1905000"/>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39143" y="2423844"/>
            <a:ext cx="3238500" cy="2162175"/>
          </a:xfrm>
          <a:prstGeom prst="rect">
            <a:avLst/>
          </a:prstGeom>
        </p:spPr>
      </p:pic>
    </p:spTree>
    <p:extLst>
      <p:ext uri="{BB962C8B-B14F-4D97-AF65-F5344CB8AC3E}">
        <p14:creationId xmlns:p14="http://schemas.microsoft.com/office/powerpoint/2010/main" val="27117285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Invite</a:t>
            </a:r>
            <a:endParaRPr lang="en-US" dirty="0"/>
          </a:p>
        </p:txBody>
      </p:sp>
      <p:sp>
        <p:nvSpPr>
          <p:cNvPr id="3" name="Content Placeholder 2"/>
          <p:cNvSpPr>
            <a:spLocks noGrp="1"/>
          </p:cNvSpPr>
          <p:nvPr>
            <p:ph idx="1"/>
          </p:nvPr>
        </p:nvSpPr>
        <p:spPr>
          <a:xfrm>
            <a:off x="457200" y="1600206"/>
            <a:ext cx="3568700" cy="4525963"/>
          </a:xfrm>
        </p:spPr>
        <p:txBody>
          <a:bodyPr>
            <a:normAutofit/>
          </a:bodyPr>
          <a:lstStyle/>
          <a:p>
            <a:r>
              <a:rPr lang="en-US" dirty="0" smtClean="0"/>
              <a:t>Specific individuals to invite</a:t>
            </a:r>
          </a:p>
          <a:p>
            <a:r>
              <a:rPr lang="en-US" dirty="0" smtClean="0"/>
              <a:t>Getting the word out to a broader audience</a:t>
            </a:r>
          </a:p>
          <a:p>
            <a:r>
              <a:rPr lang="en-US" dirty="0" smtClean="0"/>
              <a:t>Using media and social media</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1500" y="1282706"/>
            <a:ext cx="4305300" cy="2870200"/>
          </a:xfrm>
          <a:prstGeom prst="rect">
            <a:avLst/>
          </a:prstGeom>
        </p:spPr>
      </p:pic>
      <p:sp>
        <p:nvSpPr>
          <p:cNvPr id="5" name="TextBox 4"/>
          <p:cNvSpPr txBox="1"/>
          <p:nvPr/>
        </p:nvSpPr>
        <p:spPr>
          <a:xfrm>
            <a:off x="4572000" y="4546600"/>
            <a:ext cx="4000500" cy="120032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3600" dirty="0" smtClean="0">
                <a:latin typeface="Bauhaus 93" panose="04030905020B02020C02" pitchFamily="82" charset="0"/>
              </a:rPr>
              <a:t>One Size DOES NOT Fit All</a:t>
            </a:r>
            <a:endParaRPr lang="en-US" sz="3600" dirty="0">
              <a:latin typeface="Bauhaus 93" panose="04030905020B02020C02" pitchFamily="82" charset="0"/>
            </a:endParaRPr>
          </a:p>
        </p:txBody>
      </p:sp>
    </p:spTree>
    <p:extLst>
      <p:ext uri="{BB962C8B-B14F-4D97-AF65-F5344CB8AC3E}">
        <p14:creationId xmlns:p14="http://schemas.microsoft.com/office/powerpoint/2010/main" val="1668149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8877" y="1716655"/>
            <a:ext cx="6955287" cy="4340958"/>
          </a:xfrm>
          <a:prstGeom prst="rect">
            <a:avLst/>
          </a:prstGeom>
        </p:spPr>
      </p:pic>
      <p:sp>
        <p:nvSpPr>
          <p:cNvPr id="2" name="Title 1"/>
          <p:cNvSpPr>
            <a:spLocks noGrp="1"/>
          </p:cNvSpPr>
          <p:nvPr>
            <p:ph type="title"/>
          </p:nvPr>
        </p:nvSpPr>
        <p:spPr/>
        <p:txBody>
          <a:bodyPr/>
          <a:lstStyle/>
          <a:p>
            <a:r>
              <a:rPr lang="en-US" dirty="0" smtClean="0"/>
              <a:t>Getting Ready</a:t>
            </a:r>
            <a:endParaRPr lang="en-US" dirty="0"/>
          </a:p>
        </p:txBody>
      </p:sp>
      <p:sp>
        <p:nvSpPr>
          <p:cNvPr id="5" name="Rectangle 4"/>
          <p:cNvSpPr/>
          <p:nvPr/>
        </p:nvSpPr>
        <p:spPr>
          <a:xfrm rot="19156567">
            <a:off x="304800" y="1233114"/>
            <a:ext cx="2427268"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Where?</a:t>
            </a:r>
            <a:endParaRPr lang="en-US" sz="5400" dirty="0">
              <a:ln w="0"/>
              <a:effectLst>
                <a:outerShdw blurRad="38100" dist="19050" dir="2700000" algn="tl" rotWithShape="0">
                  <a:schemeClr val="dk1">
                    <a:alpha val="40000"/>
                  </a:schemeClr>
                </a:outerShdw>
              </a:effectLst>
            </a:endParaRPr>
          </a:p>
        </p:txBody>
      </p:sp>
      <p:sp>
        <p:nvSpPr>
          <p:cNvPr id="6" name="Rectangle 5"/>
          <p:cNvSpPr/>
          <p:nvPr/>
        </p:nvSpPr>
        <p:spPr>
          <a:xfrm rot="1826075">
            <a:off x="6959534" y="1274862"/>
            <a:ext cx="220925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When?</a:t>
            </a: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3691627" y="5726470"/>
            <a:ext cx="1789785"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How?</a:t>
            </a:r>
            <a:endParaRPr lang="en-US" sz="54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67373" y="2694133"/>
            <a:ext cx="3381312" cy="2243600"/>
          </a:xfrm>
          <a:prstGeom prst="rect">
            <a:avLst/>
          </a:prstGeom>
        </p:spPr>
      </p:pic>
    </p:spTree>
    <p:extLst>
      <p:ext uri="{BB962C8B-B14F-4D97-AF65-F5344CB8AC3E}">
        <p14:creationId xmlns:p14="http://schemas.microsoft.com/office/powerpoint/2010/main" val="1647442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a:xfrm>
            <a:off x="107385" y="1575154"/>
            <a:ext cx="6096000" cy="2590794"/>
          </a:xfrm>
        </p:spPr>
        <p:txBody>
          <a:bodyPr/>
          <a:lstStyle/>
          <a:p>
            <a:r>
              <a:rPr lang="en-US" dirty="0" smtClean="0"/>
              <a:t>Prepare for the Civic Forum</a:t>
            </a:r>
          </a:p>
          <a:p>
            <a:r>
              <a:rPr lang="en-US" dirty="0" smtClean="0"/>
              <a:t>Review the meeting schedule</a:t>
            </a:r>
          </a:p>
          <a:p>
            <a:r>
              <a:rPr lang="en-US" dirty="0" smtClean="0"/>
              <a:t>Other steps?</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3570" y="1417638"/>
            <a:ext cx="2855768" cy="25908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1404" y="3461623"/>
            <a:ext cx="3004503" cy="2253377"/>
          </a:xfrm>
          <a:prstGeom prst="rect">
            <a:avLst/>
          </a:prstGeom>
        </p:spPr>
      </p:pic>
    </p:spTree>
    <p:extLst>
      <p:ext uri="{BB962C8B-B14F-4D97-AF65-F5344CB8AC3E}">
        <p14:creationId xmlns:p14="http://schemas.microsoft.com/office/powerpoint/2010/main" val="2712516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endParaRPr lang="en-US"/>
          </a:p>
        </p:txBody>
      </p:sp>
      <p:sp>
        <p:nvSpPr>
          <p:cNvPr id="3" name="Picture Placeholder 2"/>
          <p:cNvSpPr>
            <a:spLocks noGrp="1"/>
          </p:cNvSpPr>
          <p:nvPr>
            <p:ph type="pic" sz="quarter" idx="13"/>
          </p:nvPr>
        </p:nvSpPr>
        <p:spPr/>
      </p:sp>
    </p:spTree>
    <p:extLst>
      <p:ext uri="{BB962C8B-B14F-4D97-AF65-F5344CB8AC3E}">
        <p14:creationId xmlns:p14="http://schemas.microsoft.com/office/powerpoint/2010/main" val="1380552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LEAD?</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6000" b="1" dirty="0" smtClean="0">
                <a:solidFill>
                  <a:schemeClr val="accent1">
                    <a:lumMod val="75000"/>
                  </a:schemeClr>
                </a:solidFill>
              </a:rPr>
              <a:t>L</a:t>
            </a:r>
            <a:r>
              <a:rPr lang="en-US" sz="4000" b="1" dirty="0" smtClean="0">
                <a:solidFill>
                  <a:schemeClr val="accent1">
                    <a:lumMod val="75000"/>
                  </a:schemeClr>
                </a:solidFill>
              </a:rPr>
              <a:t>eaders</a:t>
            </a:r>
            <a:r>
              <a:rPr lang="en-US" dirty="0" smtClean="0">
                <a:solidFill>
                  <a:schemeClr val="accent1">
                    <a:lumMod val="75000"/>
                  </a:schemeClr>
                </a:solidFill>
              </a:rPr>
              <a:t> </a:t>
            </a:r>
            <a:r>
              <a:rPr lang="en-US" dirty="0" smtClean="0"/>
              <a:t>– Focuses on building and strengthening leadership skills in the community</a:t>
            </a:r>
          </a:p>
          <a:p>
            <a:pPr marL="0" indent="0">
              <a:buNone/>
            </a:pPr>
            <a:r>
              <a:rPr lang="en-US" sz="6500" b="1" dirty="0">
                <a:solidFill>
                  <a:schemeClr val="accent1">
                    <a:lumMod val="75000"/>
                  </a:schemeClr>
                </a:solidFill>
              </a:rPr>
              <a:t>E</a:t>
            </a:r>
            <a:r>
              <a:rPr lang="en-US" sz="4000" b="1" dirty="0">
                <a:solidFill>
                  <a:schemeClr val="accent1">
                    <a:lumMod val="75000"/>
                  </a:schemeClr>
                </a:solidFill>
              </a:rPr>
              <a:t>conomic</a:t>
            </a:r>
            <a:r>
              <a:rPr lang="en-US" dirty="0" smtClean="0"/>
              <a:t> – Concentrates on opportunities to enhance the local economy</a:t>
            </a:r>
          </a:p>
          <a:p>
            <a:pPr marL="0" indent="0">
              <a:buNone/>
            </a:pPr>
            <a:r>
              <a:rPr lang="en-US" sz="6500" b="1" dirty="0">
                <a:solidFill>
                  <a:schemeClr val="accent1">
                    <a:lumMod val="75000"/>
                  </a:schemeClr>
                </a:solidFill>
              </a:rPr>
              <a:t>A</a:t>
            </a:r>
            <a:r>
              <a:rPr lang="en-US" sz="4000" b="1" dirty="0">
                <a:solidFill>
                  <a:schemeClr val="accent1">
                    <a:lumMod val="75000"/>
                  </a:schemeClr>
                </a:solidFill>
              </a:rPr>
              <a:t>lliance</a:t>
            </a:r>
            <a:r>
              <a:rPr lang="en-US" dirty="0" smtClean="0"/>
              <a:t> – Fosters the development of new partnerships within the community</a:t>
            </a:r>
          </a:p>
          <a:p>
            <a:pPr marL="0" indent="0">
              <a:buNone/>
            </a:pPr>
            <a:r>
              <a:rPr lang="en-US" sz="7100" b="1" dirty="0">
                <a:solidFill>
                  <a:schemeClr val="accent1">
                    <a:lumMod val="75000"/>
                  </a:schemeClr>
                </a:solidFill>
              </a:rPr>
              <a:t>D</a:t>
            </a:r>
            <a:r>
              <a:rPr lang="en-US" sz="4000" b="1" dirty="0">
                <a:solidFill>
                  <a:schemeClr val="accent1">
                    <a:lumMod val="75000"/>
                  </a:schemeClr>
                </a:solidFill>
              </a:rPr>
              <a:t>evelopment</a:t>
            </a:r>
            <a:r>
              <a:rPr lang="en-US" dirty="0" smtClean="0"/>
              <a:t> – Gets things done!</a:t>
            </a:r>
          </a:p>
          <a:p>
            <a:pPr marL="457176" lvl="1" indent="0">
              <a:buNone/>
            </a:pPr>
            <a:endParaRPr lang="en-US" dirty="0"/>
          </a:p>
        </p:txBody>
      </p:sp>
    </p:spTree>
    <p:extLst>
      <p:ext uri="{BB962C8B-B14F-4D97-AF65-F5344CB8AC3E}">
        <p14:creationId xmlns:p14="http://schemas.microsoft.com/office/powerpoint/2010/main" val="8296683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the Steps of LEAD</a:t>
            </a:r>
            <a:endParaRPr lang="en-US" dirty="0"/>
          </a:p>
        </p:txBody>
      </p:sp>
      <p:sp>
        <p:nvSpPr>
          <p:cNvPr id="3" name="Content Placeholder 2"/>
          <p:cNvSpPr>
            <a:spLocks noGrp="1"/>
          </p:cNvSpPr>
          <p:nvPr>
            <p:ph idx="1"/>
          </p:nvPr>
        </p:nvSpPr>
        <p:spPr>
          <a:xfrm>
            <a:off x="457200" y="1600206"/>
            <a:ext cx="4724400" cy="4525963"/>
          </a:xfrm>
        </p:spPr>
        <p:txBody>
          <a:bodyPr>
            <a:normAutofit fontScale="92500"/>
          </a:bodyPr>
          <a:lstStyle/>
          <a:p>
            <a:r>
              <a:rPr lang="en-US" dirty="0" smtClean="0"/>
              <a:t>Identify members for a strong </a:t>
            </a:r>
            <a:r>
              <a:rPr lang="en-US" dirty="0"/>
              <a:t>t</a:t>
            </a:r>
            <a:r>
              <a:rPr lang="en-US" dirty="0" smtClean="0"/>
              <a:t>eam</a:t>
            </a:r>
          </a:p>
          <a:p>
            <a:r>
              <a:rPr lang="en-US" dirty="0" smtClean="0"/>
              <a:t>Explore the community’s interests and concerns</a:t>
            </a:r>
          </a:p>
          <a:p>
            <a:r>
              <a:rPr lang="en-US" dirty="0" smtClean="0"/>
              <a:t>Generate a plan of action to pursue at least one opportunity</a:t>
            </a:r>
          </a:p>
          <a:p>
            <a:r>
              <a:rPr lang="en-US" dirty="0" smtClean="0"/>
              <a:t>Take action to accomplish the plan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9128" y="1455201"/>
            <a:ext cx="2744513" cy="418359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7181922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p:nvPr>
        </p:nvSpPr>
        <p:spPr bwMode="auto"/>
        <p:txBody>
          <a:bodyPr wrap="square" numCol="1" anchorCtr="0" compatLnSpc="1">
            <a:prstTxWarp prst="textNoShape">
              <a:avLst/>
            </a:prstTxWarp>
            <a:normAutofit/>
          </a:bodyPr>
          <a:lstStyle/>
          <a:p>
            <a:pPr eaLnBrk="1" hangingPunct="1"/>
            <a:r>
              <a:rPr lang="en-US" dirty="0" smtClean="0">
                <a:ea typeface="ＭＳ Ｐゴシック" charset="-128"/>
              </a:rPr>
              <a:t>Goals of the LEAD Team</a:t>
            </a:r>
          </a:p>
        </p:txBody>
      </p:sp>
      <p:sp>
        <p:nvSpPr>
          <p:cNvPr id="7" name="Content Placeholder 6"/>
          <p:cNvSpPr>
            <a:spLocks noGrp="1"/>
          </p:cNvSpPr>
          <p:nvPr>
            <p:ph idx="1"/>
          </p:nvPr>
        </p:nvSpPr>
        <p:spPr>
          <a:xfrm>
            <a:off x="2817030" y="2132013"/>
            <a:ext cx="6308725" cy="3962400"/>
          </a:xfrm>
        </p:spPr>
        <p:txBody>
          <a:bodyPr>
            <a:normAutofit/>
          </a:bodyPr>
          <a:lstStyle/>
          <a:p>
            <a:pPr indent="-274320" eaLnBrk="1" hangingPunct="1">
              <a:buClr>
                <a:schemeClr val="accent4"/>
              </a:buClr>
              <a:buFont typeface="Wingdings" pitchFamily="-109" charset="2"/>
              <a:buChar char="§"/>
              <a:defRPr/>
            </a:pPr>
            <a:r>
              <a:rPr lang="en-US" dirty="0" smtClean="0"/>
              <a:t>Build and expand relationships</a:t>
            </a:r>
          </a:p>
          <a:p>
            <a:pPr indent="-274320" eaLnBrk="1" hangingPunct="1">
              <a:buClr>
                <a:schemeClr val="accent4"/>
              </a:buClr>
              <a:buFont typeface="Wingdings" pitchFamily="-109" charset="2"/>
              <a:buChar char="§"/>
              <a:defRPr/>
            </a:pPr>
            <a:r>
              <a:rPr lang="en-US" dirty="0" smtClean="0"/>
              <a:t>Explore ways to build the economy through expanded partnerships</a:t>
            </a:r>
          </a:p>
          <a:p>
            <a:pPr indent="-274320" eaLnBrk="1" hangingPunct="1">
              <a:buClr>
                <a:schemeClr val="accent4"/>
              </a:buClr>
              <a:buFont typeface="Wingdings" pitchFamily="-109" charset="2"/>
              <a:buChar char="§"/>
              <a:defRPr/>
            </a:pPr>
            <a:r>
              <a:rPr lang="en-US" dirty="0" smtClean="0"/>
              <a:t>Establish a plan of action</a:t>
            </a:r>
          </a:p>
          <a:p>
            <a:pPr indent="-274320" eaLnBrk="1" hangingPunct="1">
              <a:buClr>
                <a:schemeClr val="accent4"/>
              </a:buClr>
              <a:buFont typeface="Wingdings" pitchFamily="-109" charset="2"/>
              <a:buChar char="§"/>
              <a:defRPr/>
            </a:pPr>
            <a:r>
              <a:rPr lang="en-US" b="1" i="1" dirty="0" smtClean="0"/>
              <a:t>Implement</a:t>
            </a:r>
            <a:endParaRPr lang="en-US" b="1" i="1" dirty="0"/>
          </a:p>
        </p:txBody>
      </p:sp>
      <p:sp>
        <p:nvSpPr>
          <p:cNvPr id="51204" name="Slide Number Placeholder 1"/>
          <p:cNvSpPr>
            <a:spLocks noGrp="1"/>
          </p:cNvSpPr>
          <p:nvPr>
            <p:ph type="sldNum" sz="quarter" idx="4294967295"/>
          </p:nvPr>
        </p:nvSpPr>
        <p:spPr bwMode="auto">
          <a:xfrm>
            <a:off x="7772400" y="6324600"/>
            <a:ext cx="1371600" cy="457200"/>
          </a:xfrm>
          <a:prstGeom prst="rect">
            <a:avLst/>
          </a:prstGeom>
          <a:noFill/>
          <a:ln>
            <a:miter lim="800000"/>
            <a:headEnd/>
            <a:tailEnd/>
          </a:ln>
        </p:spPr>
        <p:txBody>
          <a:bodyPr/>
          <a:lstStyle/>
          <a:p>
            <a:fld id="{4CC6BAAF-5BDA-4986-90BA-0AE5D6B15CAD}" type="slidenum">
              <a:rPr lang="en-US"/>
              <a:pPr/>
              <a:t>4</a:t>
            </a:fld>
            <a:endParaRPr lang="en-US" dirty="0"/>
          </a:p>
        </p:txBody>
      </p:sp>
      <p:pic>
        <p:nvPicPr>
          <p:cNvPr id="51203" name="Picture 4" descr="C:\Users\work\AppData\Local\Microsoft\Windows\Temporary Internet Files\Content.IE5\VQANABMN\MP900448695[1].jpg"/>
          <p:cNvPicPr>
            <a:picLocks noChangeAspect="1" noChangeArrowheads="1"/>
          </p:cNvPicPr>
          <p:nvPr/>
        </p:nvPicPr>
        <p:blipFill>
          <a:blip r:embed="rId3"/>
          <a:srcRect/>
          <a:stretch>
            <a:fillRect/>
          </a:stretch>
        </p:blipFill>
        <p:spPr bwMode="auto">
          <a:xfrm>
            <a:off x="444500" y="2132013"/>
            <a:ext cx="1922463" cy="3201987"/>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p14="http://schemas.microsoft.com/office/powerpoint/2010/main" val="2748414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237" y="152399"/>
            <a:ext cx="8229600" cy="1143000"/>
          </a:xfrm>
        </p:spPr>
        <p:txBody>
          <a:bodyPr>
            <a:normAutofit fontScale="90000"/>
          </a:bodyPr>
          <a:lstStyle/>
          <a:p>
            <a:r>
              <a:rPr lang="en-US" dirty="0" smtClean="0"/>
              <a:t>Who is at the Table?</a:t>
            </a:r>
            <a:br>
              <a:rPr lang="en-US" dirty="0" smtClean="0"/>
            </a:br>
            <a:endParaRPr lang="en-US"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95399"/>
            <a:ext cx="5227800" cy="5159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
          <p:cNvSpPr txBox="1">
            <a:spLocks noChangeArrowheads="1"/>
          </p:cNvSpPr>
          <p:nvPr/>
        </p:nvSpPr>
        <p:spPr bwMode="auto">
          <a:xfrm>
            <a:off x="1600200" y="6300696"/>
            <a:ext cx="65808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FF0066"/>
                </a:solidFill>
                <a:latin typeface="Times New Roman" pitchFamily="18" charset="0"/>
              </a:defRPr>
            </a:lvl1pPr>
            <a:lvl2pPr marL="742950" indent="-285750">
              <a:defRPr sz="2400">
                <a:solidFill>
                  <a:srgbClr val="FF0066"/>
                </a:solidFill>
                <a:latin typeface="Times New Roman" pitchFamily="18" charset="0"/>
              </a:defRPr>
            </a:lvl2pPr>
            <a:lvl3pPr marL="1143000" indent="-228600">
              <a:defRPr sz="2400">
                <a:solidFill>
                  <a:srgbClr val="FF0066"/>
                </a:solidFill>
                <a:latin typeface="Times New Roman" pitchFamily="18" charset="0"/>
              </a:defRPr>
            </a:lvl3pPr>
            <a:lvl4pPr marL="1600200" indent="-228600">
              <a:defRPr sz="2400">
                <a:solidFill>
                  <a:srgbClr val="FF0066"/>
                </a:solidFill>
                <a:latin typeface="Times New Roman" pitchFamily="18" charset="0"/>
              </a:defRPr>
            </a:lvl4pPr>
            <a:lvl5pPr marL="2057400" indent="-228600">
              <a:defRPr sz="2400">
                <a:solidFill>
                  <a:srgbClr val="FF0066"/>
                </a:solidFill>
                <a:latin typeface="Times New Roman" pitchFamily="18" charset="0"/>
              </a:defRPr>
            </a:lvl5pPr>
            <a:lvl6pPr marL="2514600" indent="-228600" eaLnBrk="0" fontAlgn="base" hangingPunct="0">
              <a:spcBef>
                <a:spcPct val="0"/>
              </a:spcBef>
              <a:spcAft>
                <a:spcPct val="0"/>
              </a:spcAft>
              <a:defRPr sz="2400">
                <a:solidFill>
                  <a:srgbClr val="FF0066"/>
                </a:solidFill>
                <a:latin typeface="Times New Roman" pitchFamily="18" charset="0"/>
              </a:defRPr>
            </a:lvl6pPr>
            <a:lvl7pPr marL="2971800" indent="-228600" eaLnBrk="0" fontAlgn="base" hangingPunct="0">
              <a:spcBef>
                <a:spcPct val="0"/>
              </a:spcBef>
              <a:spcAft>
                <a:spcPct val="0"/>
              </a:spcAft>
              <a:defRPr sz="2400">
                <a:solidFill>
                  <a:srgbClr val="FF0066"/>
                </a:solidFill>
                <a:latin typeface="Times New Roman" pitchFamily="18" charset="0"/>
              </a:defRPr>
            </a:lvl7pPr>
            <a:lvl8pPr marL="3429000" indent="-228600" eaLnBrk="0" fontAlgn="base" hangingPunct="0">
              <a:spcBef>
                <a:spcPct val="0"/>
              </a:spcBef>
              <a:spcAft>
                <a:spcPct val="0"/>
              </a:spcAft>
              <a:defRPr sz="2400">
                <a:solidFill>
                  <a:srgbClr val="FF0066"/>
                </a:solidFill>
                <a:latin typeface="Times New Roman" pitchFamily="18" charset="0"/>
              </a:defRPr>
            </a:lvl8pPr>
            <a:lvl9pPr marL="3886200" indent="-228600" eaLnBrk="0" fontAlgn="base" hangingPunct="0">
              <a:spcBef>
                <a:spcPct val="0"/>
              </a:spcBef>
              <a:spcAft>
                <a:spcPct val="0"/>
              </a:spcAft>
              <a:defRPr sz="2400">
                <a:solidFill>
                  <a:srgbClr val="FF0066"/>
                </a:solidFill>
                <a:latin typeface="Times New Roman" pitchFamily="18" charset="0"/>
              </a:defRPr>
            </a:lvl9pPr>
          </a:lstStyle>
          <a:p>
            <a:r>
              <a:rPr lang="en-US" altLang="en-US" sz="1400" i="1" dirty="0">
                <a:solidFill>
                  <a:schemeClr val="tx1"/>
                </a:solidFill>
                <a:latin typeface="Calibri" pitchFamily="34" charset="0"/>
                <a:ea typeface="Calibri" pitchFamily="34" charset="0"/>
                <a:cs typeface="Calibri" pitchFamily="34" charset="0"/>
              </a:rPr>
              <a:t>Source</a:t>
            </a:r>
            <a:r>
              <a:rPr lang="en-US" altLang="en-US" sz="1400" dirty="0">
                <a:solidFill>
                  <a:schemeClr val="tx1"/>
                </a:solidFill>
                <a:latin typeface="Calibri" pitchFamily="34" charset="0"/>
                <a:ea typeface="Calibri" pitchFamily="34" charset="0"/>
                <a:cs typeface="Calibri" pitchFamily="34" charset="0"/>
              </a:rPr>
              <a:t>:  </a:t>
            </a:r>
            <a:r>
              <a:rPr lang="en-US" altLang="en-US" sz="1400" dirty="0" smtClean="0">
                <a:solidFill>
                  <a:schemeClr val="tx1"/>
                </a:solidFill>
                <a:latin typeface="Calibri" pitchFamily="34" charset="0"/>
                <a:ea typeface="Calibri" pitchFamily="34" charset="0"/>
                <a:cs typeface="Calibri" pitchFamily="34" charset="0"/>
              </a:rPr>
              <a:t>Chart </a:t>
            </a:r>
            <a:r>
              <a:rPr lang="en-US" altLang="en-US" sz="1400" dirty="0">
                <a:solidFill>
                  <a:schemeClr val="tx1"/>
                </a:solidFill>
                <a:latin typeface="Calibri" pitchFamily="34" charset="0"/>
                <a:ea typeface="Calibri" pitchFamily="34" charset="0"/>
                <a:cs typeface="Calibri" pitchFamily="34" charset="0"/>
              </a:rPr>
              <a:t>developed by the Purdue Center for Regional Development</a:t>
            </a:r>
          </a:p>
        </p:txBody>
      </p:sp>
      <p:sp>
        <p:nvSpPr>
          <p:cNvPr id="3" name="TextBox 2"/>
          <p:cNvSpPr txBox="1"/>
          <p:nvPr/>
        </p:nvSpPr>
        <p:spPr>
          <a:xfrm>
            <a:off x="3581400" y="3274826"/>
            <a:ext cx="1828800" cy="923330"/>
          </a:xfrm>
          <a:prstGeom prst="rect">
            <a:avLst/>
          </a:prstGeom>
          <a:solidFill>
            <a:schemeClr val="bg1"/>
          </a:solidFill>
          <a:effectLst>
            <a:softEdge rad="63500"/>
          </a:effectLst>
        </p:spPr>
        <p:txBody>
          <a:bodyPr wrap="square" rtlCol="0">
            <a:spAutoFit/>
          </a:bodyPr>
          <a:lstStyle/>
          <a:p>
            <a:pPr algn="ctr"/>
            <a:r>
              <a:rPr lang="en-US" dirty="0" smtClean="0"/>
              <a:t>Vibrant and </a:t>
            </a:r>
          </a:p>
          <a:p>
            <a:pPr algn="ctr"/>
            <a:r>
              <a:rPr lang="en-US" dirty="0" smtClean="0"/>
              <a:t>Economically</a:t>
            </a:r>
          </a:p>
          <a:p>
            <a:pPr algn="ctr"/>
            <a:r>
              <a:rPr lang="en-US" dirty="0" smtClean="0"/>
              <a:t>Healthy Places</a:t>
            </a:r>
            <a:endParaRPr lang="en-US" dirty="0"/>
          </a:p>
        </p:txBody>
      </p:sp>
    </p:spTree>
    <p:extLst>
      <p:ext uri="{BB962C8B-B14F-4D97-AF65-F5344CB8AC3E}">
        <p14:creationId xmlns:p14="http://schemas.microsoft.com/office/powerpoint/2010/main" val="2841488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6876"/>
          <a:stretch/>
        </p:blipFill>
        <p:spPr>
          <a:xfrm>
            <a:off x="881037" y="1549400"/>
            <a:ext cx="3690963" cy="4402138"/>
          </a:xfrm>
          <a:prstGeom prst="rect">
            <a:avLst/>
          </a:prstGeom>
        </p:spPr>
      </p:pic>
      <p:sp>
        <p:nvSpPr>
          <p:cNvPr id="2" name="Title 1"/>
          <p:cNvSpPr>
            <a:spLocks noGrp="1"/>
          </p:cNvSpPr>
          <p:nvPr>
            <p:ph type="title"/>
          </p:nvPr>
        </p:nvSpPr>
        <p:spPr/>
        <p:txBody>
          <a:bodyPr/>
          <a:lstStyle/>
          <a:p>
            <a:r>
              <a:rPr lang="en-US" dirty="0" smtClean="0"/>
              <a:t>Spiraling Up</a:t>
            </a:r>
            <a:endParaRPr lang="en-US" dirty="0"/>
          </a:p>
        </p:txBody>
      </p:sp>
      <p:sp>
        <p:nvSpPr>
          <p:cNvPr id="8" name="Content Placeholder 7"/>
          <p:cNvSpPr>
            <a:spLocks noGrp="1"/>
          </p:cNvSpPr>
          <p:nvPr>
            <p:ph sz="half" idx="2"/>
          </p:nvPr>
        </p:nvSpPr>
        <p:spPr>
          <a:xfrm>
            <a:off x="4648200" y="1549400"/>
            <a:ext cx="4038600" cy="4132269"/>
          </a:xfrm>
        </p:spPr>
        <p:txBody>
          <a:bodyPr/>
          <a:lstStyle/>
          <a:p>
            <a:pPr marL="0" indent="0" algn="ctr">
              <a:buNone/>
            </a:pPr>
            <a:r>
              <a:rPr lang="en-US" dirty="0" smtClean="0"/>
              <a:t>Capitals tend to build upon each other.</a:t>
            </a:r>
          </a:p>
          <a:p>
            <a:pPr marL="0" indent="0" algn="ctr">
              <a:buNone/>
            </a:pPr>
            <a:endParaRPr lang="en-US" dirty="0" smtClean="0"/>
          </a:p>
          <a:p>
            <a:pPr marL="0" indent="0" algn="ctr">
              <a:buNone/>
            </a:pPr>
            <a:r>
              <a:rPr lang="en-US" dirty="0" smtClean="0"/>
              <a:t>Building one leads to building another.</a:t>
            </a:r>
          </a:p>
          <a:p>
            <a:pPr marL="0" indent="0" algn="ctr">
              <a:buNone/>
            </a:pPr>
            <a:endParaRPr lang="en-US" dirty="0"/>
          </a:p>
          <a:p>
            <a:pPr marL="0" indent="0" algn="ctr">
              <a:buNone/>
            </a:pPr>
            <a:r>
              <a:rPr lang="en-US" dirty="0" smtClean="0"/>
              <a:t>Together the community is strengthened.</a:t>
            </a:r>
            <a:endParaRPr lang="en-US" dirty="0"/>
          </a:p>
        </p:txBody>
      </p:sp>
    </p:spTree>
    <p:extLst>
      <p:ext uri="{BB962C8B-B14F-4D97-AF65-F5344CB8AC3E}">
        <p14:creationId xmlns:p14="http://schemas.microsoft.com/office/powerpoint/2010/main" val="347447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Collaboration Math</a:t>
            </a:r>
            <a:endParaRPr lang="en-US" dirty="0"/>
          </a:p>
        </p:txBody>
      </p:sp>
      <p:graphicFrame>
        <p:nvGraphicFramePr>
          <p:cNvPr id="3" name="Diagram 2"/>
          <p:cNvGraphicFramePr/>
          <p:nvPr/>
        </p:nvGraphicFramePr>
        <p:xfrm>
          <a:off x="1543050" y="1543050"/>
          <a:ext cx="6172200" cy="29146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4" name="Title 1"/>
          <p:cNvSpPr txBox="1">
            <a:spLocks/>
          </p:cNvSpPr>
          <p:nvPr>
            <p:custDataLst>
              <p:tags r:id="rId3"/>
            </p:custDataLst>
          </p:nvPr>
        </p:nvSpPr>
        <p:spPr bwMode="auto">
          <a:xfrm>
            <a:off x="2171700" y="4000500"/>
            <a:ext cx="5829300" cy="102870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eaLnBrk="0" fontAlgn="base" hangingPunct="0">
              <a:spcBef>
                <a:spcPct val="0"/>
              </a:spcBef>
              <a:spcAft>
                <a:spcPct val="0"/>
              </a:spcAft>
              <a:defRPr/>
            </a:pPr>
            <a:r>
              <a:rPr lang="en-US" sz="2700" kern="0" dirty="0">
                <a:solidFill>
                  <a:schemeClr val="tx2"/>
                </a:solidFill>
                <a:ea typeface="+mj-ea"/>
                <a:cs typeface="+mj-cs"/>
              </a:rPr>
              <a:t>The whole is greater than </a:t>
            </a:r>
            <a:br>
              <a:rPr lang="en-US" sz="2700" kern="0" dirty="0">
                <a:solidFill>
                  <a:schemeClr val="tx2"/>
                </a:solidFill>
                <a:ea typeface="+mj-ea"/>
                <a:cs typeface="+mj-cs"/>
              </a:rPr>
            </a:br>
            <a:r>
              <a:rPr lang="en-US" sz="2700" kern="0" dirty="0">
                <a:solidFill>
                  <a:schemeClr val="tx2"/>
                </a:solidFill>
                <a:ea typeface="+mj-ea"/>
                <a:cs typeface="+mj-cs"/>
              </a:rPr>
              <a:t>the sum of the parts.</a:t>
            </a:r>
            <a:r>
              <a:rPr lang="en-US" sz="3000" b="1" kern="0" cap="all" dirty="0">
                <a:solidFill>
                  <a:schemeClr val="tx2"/>
                </a:solidFill>
                <a:latin typeface="+mj-lt"/>
                <a:ea typeface="+mj-ea"/>
                <a:cs typeface="+mj-cs"/>
              </a:rPr>
              <a:t/>
            </a:r>
            <a:br>
              <a:rPr lang="en-US" sz="3000" b="1" kern="0" cap="all" dirty="0">
                <a:solidFill>
                  <a:schemeClr val="tx2"/>
                </a:solidFill>
                <a:latin typeface="+mj-lt"/>
                <a:ea typeface="+mj-ea"/>
                <a:cs typeface="+mj-cs"/>
              </a:rPr>
            </a:br>
            <a:r>
              <a:rPr lang="en-US" sz="3000" b="1" kern="0" cap="all" dirty="0">
                <a:solidFill>
                  <a:schemeClr val="tx2"/>
                </a:solidFill>
                <a:latin typeface="+mj-lt"/>
                <a:ea typeface="+mj-ea"/>
                <a:cs typeface="+mj-cs"/>
              </a:rPr>
              <a:t/>
            </a:r>
            <a:br>
              <a:rPr lang="en-US" sz="3000" b="1" kern="0" cap="all" dirty="0">
                <a:solidFill>
                  <a:schemeClr val="tx2"/>
                </a:solidFill>
                <a:latin typeface="+mj-lt"/>
                <a:ea typeface="+mj-ea"/>
                <a:cs typeface="+mj-cs"/>
              </a:rPr>
            </a:br>
            <a:r>
              <a:rPr lang="en-US" sz="3000" b="1" kern="0" cap="all" dirty="0">
                <a:solidFill>
                  <a:schemeClr val="tx2"/>
                </a:solidFill>
                <a:latin typeface="+mj-lt"/>
                <a:ea typeface="+mj-ea"/>
                <a:cs typeface="+mj-cs"/>
              </a:rPr>
              <a:t/>
            </a:r>
            <a:br>
              <a:rPr lang="en-US" sz="3000" b="1" kern="0" cap="all" dirty="0">
                <a:solidFill>
                  <a:schemeClr val="tx2"/>
                </a:solidFill>
                <a:latin typeface="+mj-lt"/>
                <a:ea typeface="+mj-ea"/>
                <a:cs typeface="+mj-cs"/>
              </a:rPr>
            </a:br>
            <a:r>
              <a:rPr lang="en-US" sz="3000" b="1" kern="0" cap="all" dirty="0">
                <a:solidFill>
                  <a:schemeClr val="tx2"/>
                </a:solidFill>
                <a:latin typeface="+mj-lt"/>
                <a:ea typeface="+mj-ea"/>
                <a:cs typeface="+mj-cs"/>
              </a:rPr>
              <a:t/>
            </a:r>
            <a:br>
              <a:rPr lang="en-US" sz="3000" b="1" kern="0" cap="all" dirty="0">
                <a:solidFill>
                  <a:schemeClr val="tx2"/>
                </a:solidFill>
                <a:latin typeface="+mj-lt"/>
                <a:ea typeface="+mj-ea"/>
                <a:cs typeface="+mj-cs"/>
              </a:rPr>
            </a:br>
            <a:endParaRPr lang="en-US" sz="3000" b="1" kern="0" cap="all" dirty="0">
              <a:solidFill>
                <a:schemeClr val="tx2"/>
              </a:solidFill>
              <a:latin typeface="+mj-lt"/>
              <a:ea typeface="+mj-ea"/>
              <a:cs typeface="+mj-cs"/>
            </a:endParaRPr>
          </a:p>
        </p:txBody>
      </p:sp>
    </p:spTree>
    <p:custDataLst>
      <p:tags r:id="rId1"/>
    </p:custDataLst>
    <p:extLst>
      <p:ext uri="{BB962C8B-B14F-4D97-AF65-F5344CB8AC3E}">
        <p14:creationId xmlns:p14="http://schemas.microsoft.com/office/powerpoint/2010/main" val="452886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973" y="2715268"/>
            <a:ext cx="7772400" cy="1362075"/>
          </a:xfrm>
        </p:spPr>
        <p:txBody>
          <a:bodyPr/>
          <a:lstStyle/>
          <a:p>
            <a:r>
              <a:rPr lang="en-US" dirty="0" smtClean="0"/>
              <a:t>Civic Forum:  Why it matters</a:t>
            </a:r>
            <a:endParaRPr lang="en-US" dirty="0"/>
          </a:p>
        </p:txBody>
      </p:sp>
    </p:spTree>
    <p:extLst>
      <p:ext uri="{BB962C8B-B14F-4D97-AF65-F5344CB8AC3E}">
        <p14:creationId xmlns:p14="http://schemas.microsoft.com/office/powerpoint/2010/main" val="956234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the Sweet Spot</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126" y="1648738"/>
            <a:ext cx="4341748" cy="4341748"/>
          </a:xfrm>
          <a:prstGeom prst="rect">
            <a:avLst/>
          </a:prstGeom>
        </p:spPr>
      </p:pic>
    </p:spTree>
    <p:extLst>
      <p:ext uri="{BB962C8B-B14F-4D97-AF65-F5344CB8AC3E}">
        <p14:creationId xmlns:p14="http://schemas.microsoft.com/office/powerpoint/2010/main" val="25539858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Oq2DtKxZrHsxRVUh9PsbOM"/>
</p:tagLst>
</file>

<file path=ppt/tags/tag2.xml><?xml version="1.0" encoding="utf-8"?>
<p:tagLst xmlns:a="http://schemas.openxmlformats.org/drawingml/2006/main" xmlns:r="http://schemas.openxmlformats.org/officeDocument/2006/relationships" xmlns:p="http://schemas.openxmlformats.org/presentationml/2006/main">
  <p:tag name="DVSHAPEID" val="yVZoqGaNDJnbkcuAqnwa6F"/>
</p:tagLst>
</file>

<file path=ppt/tags/tag3.xml><?xml version="1.0" encoding="utf-8"?>
<p:tagLst xmlns:a="http://schemas.openxmlformats.org/drawingml/2006/main" xmlns:r="http://schemas.openxmlformats.org/officeDocument/2006/relationships" xmlns:p="http://schemas.openxmlformats.org/presentationml/2006/main">
  <p:tag name="DVSHAPEID" val="yVZoqGaNDJnbkcuAqnwa6F"/>
</p:tagLst>
</file>

<file path=ppt/theme/theme1.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1240</TotalTime>
  <Words>2002</Words>
  <Application>Microsoft Office PowerPoint</Application>
  <PresentationFormat>On-screen Show (4:3)</PresentationFormat>
  <Paragraphs>259</Paragraphs>
  <Slides>15</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ＭＳ Ｐゴシック</vt:lpstr>
      <vt:lpstr>Arial</vt:lpstr>
      <vt:lpstr>Bauhaus 93</vt:lpstr>
      <vt:lpstr>Calibri</vt:lpstr>
      <vt:lpstr>Franklin Gothic Book</vt:lpstr>
      <vt:lpstr>Franklin Gothic Medium</vt:lpstr>
      <vt:lpstr>Wingdings</vt:lpstr>
      <vt:lpstr>Theme1</vt:lpstr>
      <vt:lpstr>Gearing Up to LEAD</vt:lpstr>
      <vt:lpstr>What is LEAD?</vt:lpstr>
      <vt:lpstr>What Are the Steps of LEAD</vt:lpstr>
      <vt:lpstr>Goals of the LEAD Team</vt:lpstr>
      <vt:lpstr>Who is at the Table? </vt:lpstr>
      <vt:lpstr>Spiraling Up</vt:lpstr>
      <vt:lpstr>Collaboration Math</vt:lpstr>
      <vt:lpstr>Civic Forum:  Why it matters</vt:lpstr>
      <vt:lpstr>Finding the Sweet Spot</vt:lpstr>
      <vt:lpstr>Finding the Dialogue Sweet Spot</vt:lpstr>
      <vt:lpstr>Who to Invite</vt:lpstr>
      <vt:lpstr>How to Invite</vt:lpstr>
      <vt:lpstr>Getting Ready</vt:lpstr>
      <vt:lpstr>Next Steps</vt:lpstr>
      <vt:lpstr>PowerPoint Presentation</vt:lpstr>
    </vt:vector>
  </TitlesOfParts>
  <Company>MSU Extension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Extension Service</dc:creator>
  <cp:lastModifiedBy>Rachel Welborn</cp:lastModifiedBy>
  <cp:revision>31</cp:revision>
  <dcterms:created xsi:type="dcterms:W3CDTF">2015-09-14T16:22:11Z</dcterms:created>
  <dcterms:modified xsi:type="dcterms:W3CDTF">2015-09-29T20:05:58Z</dcterms:modified>
</cp:coreProperties>
</file>