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16"/>
  </p:notesMasterIdLst>
  <p:handoutMasterIdLst>
    <p:handoutMasterId r:id="rId17"/>
  </p:handoutMasterIdLst>
  <p:sldIdLst>
    <p:sldId id="335" r:id="rId3"/>
    <p:sldId id="310" r:id="rId4"/>
    <p:sldId id="313" r:id="rId5"/>
    <p:sldId id="327" r:id="rId6"/>
    <p:sldId id="338" r:id="rId7"/>
    <p:sldId id="317" r:id="rId8"/>
    <p:sldId id="308" r:id="rId9"/>
    <p:sldId id="325" r:id="rId10"/>
    <p:sldId id="326" r:id="rId11"/>
    <p:sldId id="329" r:id="rId12"/>
    <p:sldId id="337" r:id="rId13"/>
    <p:sldId id="311" r:id="rId14"/>
    <p:sldId id="336" r:id="rId15"/>
  </p:sldIdLst>
  <p:sldSz cx="9144000" cy="6858000" type="screen4x3"/>
  <p:notesSz cx="6858000" cy="9296400"/>
  <p:defaultTextStyle>
    <a:defPPr>
      <a:defRPr lang="en-US"/>
    </a:defPPr>
    <a:lvl1pPr algn="ctr"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ctr"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ctr"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ctr"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ctr"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4008">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11" autoAdjust="0"/>
    <p:restoredTop sz="75539" autoAdjust="0"/>
  </p:normalViewPr>
  <p:slideViewPr>
    <p:cSldViewPr snapToGrid="0" snapToObjects="1">
      <p:cViewPr varScale="1">
        <p:scale>
          <a:sx n="100" d="100"/>
          <a:sy n="100" d="100"/>
        </p:scale>
        <p:origin x="1536" y="72"/>
      </p:cViewPr>
      <p:guideLst>
        <p:guide orient="horz" pos="4008"/>
        <p:guide/>
      </p:guideLst>
    </p:cSldViewPr>
  </p:slideViewPr>
  <p:notesTextViewPr>
    <p:cViewPr>
      <p:scale>
        <a:sx n="100" d="100"/>
        <a:sy n="100" d="100"/>
      </p:scale>
      <p:origin x="0" y="-24"/>
    </p:cViewPr>
  </p:notesTextViewPr>
  <p:sorterViewPr>
    <p:cViewPr>
      <p:scale>
        <a:sx n="100" d="100"/>
        <a:sy n="100" d="100"/>
      </p:scale>
      <p:origin x="0" y="0"/>
    </p:cViewPr>
  </p:sorterViewPr>
  <p:notesViewPr>
    <p:cSldViewPr snapToGrid="0" snapToObjects="1">
      <p:cViewPr>
        <p:scale>
          <a:sx n="75" d="100"/>
          <a:sy n="75" d="100"/>
        </p:scale>
        <p:origin x="-217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 qsCatId="simple" csTypeId="urn:microsoft.com/office/officeart/2005/8/colors/accent1_2"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BF514992-D875-47E3-AECE-BEF31BEE5A2A}" srcId="{EA12F45B-70E3-41EE-9B6E-F3751C79A411}" destId="{26AA3C8E-5D44-45BA-AF18-6A7C5AA4374B}" srcOrd="5" destOrd="0" parTransId="{7581E1AC-DA49-46D4-A8E9-D22DD6A7B0DC}" sibTransId="{843C0B07-45C1-48BD-B5F4-A68293E65A6E}"/>
    <dgm:cxn modelId="{A6DB2CF0-7642-C54C-8C7A-AFB369095C30}" type="presOf" srcId="{F648FC9F-F710-4BC0-8461-F07051D930E4}" destId="{5F74F48F-077E-4711-BFA6-D20F68BAC635}" srcOrd="0" destOrd="0" presId="urn:microsoft.com/office/officeart/2005/8/layout/chevron1"/>
    <dgm:cxn modelId="{6EC42B73-FA74-8E4D-BE92-F70F1F3E111E}" type="presOf" srcId="{26AA3C8E-5D44-45BA-AF18-6A7C5AA4374B}" destId="{DA0AE92D-0136-4374-929B-6A7A14E672D7}" srcOrd="0" destOrd="0" presId="urn:microsoft.com/office/officeart/2005/8/layout/chevron1"/>
    <dgm:cxn modelId="{E3605B02-0F16-AD4F-AFC4-80E74F41D826}" type="presOf" srcId="{274F715C-E483-4A13-9420-86F9B9AE7DEF}" destId="{8EE97939-552D-4454-ABDB-149A76500EB4}" srcOrd="0" destOrd="0" presId="urn:microsoft.com/office/officeart/2005/8/layout/chevron1"/>
    <dgm:cxn modelId="{2C065A68-557C-DC45-9515-0C89A944B029}" type="presOf" srcId="{50011194-B1A8-4174-A538-A0651591FDFA}" destId="{1B2FC9D2-5B1C-43C8-81FF-52BCB715F5F8}" srcOrd="0" destOrd="0" presId="urn:microsoft.com/office/officeart/2005/8/layout/chevron1"/>
    <dgm:cxn modelId="{3CC0F135-0A61-E347-A975-8813637AC9CE}" type="presOf" srcId="{EA12F45B-70E3-41EE-9B6E-F3751C79A411}" destId="{E10991D6-4A75-4699-90A7-D93696155ADF}" srcOrd="0" destOrd="0" presId="urn:microsoft.com/office/officeart/2005/8/layout/chevron1"/>
    <dgm:cxn modelId="{96CA83A9-2E62-1B4C-937B-0AC416530151}" type="presOf" srcId="{61A0F5FD-BC79-48CC-88C9-5596389EED5D}" destId="{8E2CBBA0-D83F-4B7A-BFDA-78741764DE8B}" srcOrd="0" destOrd="0" presId="urn:microsoft.com/office/officeart/2005/8/layout/chevron1"/>
    <dgm:cxn modelId="{CA8A0CDA-3AE9-1142-A6E1-5502A255AEAE}" type="presOf" srcId="{955BBC17-4A81-4ED6-89EC-B7567C2207E3}" destId="{2865979D-0148-4B84-A10B-7D80075E2248}"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D33460CC-C26E-46F8-8A8C-D9ED46F43DB3}" srcId="{EA12F45B-70E3-41EE-9B6E-F3751C79A411}" destId="{955BBC17-4A81-4ED6-89EC-B7567C2207E3}" srcOrd="2" destOrd="0" parTransId="{2E3DFECD-B000-4A79-8385-DAD698BD22E3}" sibTransId="{9FEB1A22-2BFD-4101-8290-13D191471C01}"/>
    <dgm:cxn modelId="{340C9EF8-83B7-4AC9-B9BB-F4BF3C3FD7B9}" srcId="{EA12F45B-70E3-41EE-9B6E-F3751C79A411}" destId="{50011194-B1A8-4174-A538-A0651591FDFA}" srcOrd="4" destOrd="0" parTransId="{22C039AD-0148-4D6A-9A25-87EEB92B8B01}" sibTransId="{6FAAD3AC-B014-4B61-89EF-5C04299E5263}"/>
    <dgm:cxn modelId="{CC167810-56E0-44FB-A714-38B75CB8C16D}" srcId="{EA12F45B-70E3-41EE-9B6E-F3751C79A411}" destId="{61A0F5FD-BC79-48CC-88C9-5596389EED5D}" srcOrd="3" destOrd="0" parTransId="{0053BB19-28F4-46C9-AB83-1DADE26781C4}" sibTransId="{5A3A4432-1AC2-4867-86F6-C67B03B2DD84}"/>
    <dgm:cxn modelId="{F27A0526-7BDA-4162-920D-E421DFF7B147}" srcId="{EA12F45B-70E3-41EE-9B6E-F3751C79A411}" destId="{F648FC9F-F710-4BC0-8461-F07051D930E4}" srcOrd="1" destOrd="0" parTransId="{9C506C3F-E978-41DA-B603-31C5F6BBC878}" sibTransId="{1DA1911D-4985-4BA6-97F0-1D2588ED0F0E}"/>
    <dgm:cxn modelId="{6C10337C-F48C-7A4B-AFA2-C995B61CEFF1}" type="presParOf" srcId="{E10991D6-4A75-4699-90A7-D93696155ADF}" destId="{8EE97939-552D-4454-ABDB-149A76500EB4}" srcOrd="0" destOrd="0" presId="urn:microsoft.com/office/officeart/2005/8/layout/chevron1"/>
    <dgm:cxn modelId="{04796F0E-7866-E348-AF57-A2477458A2D1}" type="presParOf" srcId="{E10991D6-4A75-4699-90A7-D93696155ADF}" destId="{6D4301FD-1114-4281-A897-BF844A450DD6}" srcOrd="1" destOrd="0" presId="urn:microsoft.com/office/officeart/2005/8/layout/chevron1"/>
    <dgm:cxn modelId="{680D9CA8-D5AE-7E45-AAA2-4C106287001C}" type="presParOf" srcId="{E10991D6-4A75-4699-90A7-D93696155ADF}" destId="{5F74F48F-077E-4711-BFA6-D20F68BAC635}" srcOrd="2" destOrd="0" presId="urn:microsoft.com/office/officeart/2005/8/layout/chevron1"/>
    <dgm:cxn modelId="{BCA5D252-0276-4540-8BD3-20E425D6E227}" type="presParOf" srcId="{E10991D6-4A75-4699-90A7-D93696155ADF}" destId="{0D36DFA2-AF33-467A-A47F-2DF32D7E46FE}" srcOrd="3" destOrd="0" presId="urn:microsoft.com/office/officeart/2005/8/layout/chevron1"/>
    <dgm:cxn modelId="{9BAD33DE-922F-674D-87A1-EFDF39D97E13}" type="presParOf" srcId="{E10991D6-4A75-4699-90A7-D93696155ADF}" destId="{2865979D-0148-4B84-A10B-7D80075E2248}" srcOrd="4" destOrd="0" presId="urn:microsoft.com/office/officeart/2005/8/layout/chevron1"/>
    <dgm:cxn modelId="{5D7A2B8A-895A-D04B-845A-3FCE9F9EFEDE}" type="presParOf" srcId="{E10991D6-4A75-4699-90A7-D93696155ADF}" destId="{4701EECB-C185-478C-AA99-545EA1E52B37}" srcOrd="5" destOrd="0" presId="urn:microsoft.com/office/officeart/2005/8/layout/chevron1"/>
    <dgm:cxn modelId="{B2DBE5D5-8E3B-0F48-A561-B2641ECFD0F4}" type="presParOf" srcId="{E10991D6-4A75-4699-90A7-D93696155ADF}" destId="{8E2CBBA0-D83F-4B7A-BFDA-78741764DE8B}" srcOrd="6" destOrd="0" presId="urn:microsoft.com/office/officeart/2005/8/layout/chevron1"/>
    <dgm:cxn modelId="{58422E29-0AD3-2C4C-A5A5-59053C762BDC}" type="presParOf" srcId="{E10991D6-4A75-4699-90A7-D93696155ADF}" destId="{2548E712-63EA-4880-BFCD-D16A8E216388}" srcOrd="7" destOrd="0" presId="urn:microsoft.com/office/officeart/2005/8/layout/chevron1"/>
    <dgm:cxn modelId="{536D7EAB-9142-CD4E-B1F5-7897B718636B}" type="presParOf" srcId="{E10991D6-4A75-4699-90A7-D93696155ADF}" destId="{1B2FC9D2-5B1C-43C8-81FF-52BCB715F5F8}" srcOrd="8" destOrd="0" presId="urn:microsoft.com/office/officeart/2005/8/layout/chevron1"/>
    <dgm:cxn modelId="{FEAAF379-9D33-4D44-A954-3852A27447B0}" type="presParOf" srcId="{E10991D6-4A75-4699-90A7-D93696155ADF}" destId="{4A9A62C3-5E19-4525-8831-130C76EB5E70}" srcOrd="9" destOrd="0" presId="urn:microsoft.com/office/officeart/2005/8/layout/chevron1"/>
    <dgm:cxn modelId="{B56B3B59-E534-E14D-975F-09CF9F973788}"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321420" y="435605"/>
        <a:ext cx="951473"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748630" y="435605"/>
        <a:ext cx="951473"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3175840" y="435605"/>
        <a:ext cx="951473"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603050" y="435605"/>
        <a:ext cx="951473"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6030260" y="435605"/>
        <a:ext cx="951473"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457470" y="435605"/>
        <a:ext cx="951473" cy="6343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BCCE2E5-B593-4E68-8045-B3F54F43D373}" type="datetime1">
              <a:rPr lang="en-US"/>
              <a:pPr/>
              <a:t>12/5/2014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1720D3F-0CFA-4858-A061-CA66B70868D5}" type="slidenum">
              <a:rPr lang="en-US"/>
              <a:pPr/>
              <a:t>‹#›</a:t>
            </a:fld>
            <a:endParaRPr lang="en-US" dirty="0"/>
          </a:p>
        </p:txBody>
      </p:sp>
    </p:spTree>
    <p:extLst>
      <p:ext uri="{BB962C8B-B14F-4D97-AF65-F5344CB8AC3E}">
        <p14:creationId xmlns:p14="http://schemas.microsoft.com/office/powerpoint/2010/main" val="1474425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ＭＳ Ｐゴシック" charset="-128"/>
                <a:cs typeface="ＭＳ Ｐゴシック" charset="-128"/>
              </a:defRPr>
            </a:lvl1pPr>
          </a:lstStyle>
          <a:p>
            <a:pPr>
              <a:defRPr/>
            </a:pPr>
            <a:endParaRPr lang="en-US" dirty="0"/>
          </a:p>
        </p:txBody>
      </p:sp>
      <p:sp>
        <p:nvSpPr>
          <p:cNvPr id="5325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19E87988-98F3-4C43-AB5F-44CFD5605F57}" type="datetime1">
              <a:rPr lang="en-US"/>
              <a:pPr/>
              <a:t>12/5/2014</a:t>
            </a:fld>
            <a:endParaRPr lang="en-US" dirty="0"/>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ＭＳ Ｐゴシック" charset="-128"/>
                <a:cs typeface="ＭＳ Ｐゴシック" charset="-128"/>
              </a:defRPr>
            </a:lvl1pPr>
          </a:lstStyle>
          <a:p>
            <a:pPr>
              <a:defRPr/>
            </a:pPr>
            <a:endParaRPr lang="en-US" dirty="0"/>
          </a:p>
        </p:txBody>
      </p:sp>
      <p:sp>
        <p:nvSpPr>
          <p:cNvPr id="5325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DA62CE0-7F1E-4E3B-9028-EE6C87363B6C}" type="slidenum">
              <a:rPr lang="en-US"/>
              <a:pPr/>
              <a:t>‹#›</a:t>
            </a:fld>
            <a:endParaRPr lang="en-US" dirty="0"/>
          </a:p>
        </p:txBody>
      </p:sp>
    </p:spTree>
    <p:extLst>
      <p:ext uri="{BB962C8B-B14F-4D97-AF65-F5344CB8AC3E}">
        <p14:creationId xmlns:p14="http://schemas.microsoft.com/office/powerpoint/2010/main" val="8026282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200" kern="1200" dirty="0" smtClean="0">
                <a:solidFill>
                  <a:schemeClr val="tx1"/>
                </a:solidFill>
                <a:latin typeface="Calibri" charset="0"/>
                <a:ea typeface="ＭＳ Ｐゴシック" charset="-128"/>
                <a:cs typeface="ＭＳ Ｐゴシック" charset="-128"/>
              </a:rPr>
              <a:t>Display the Welcome Slide so participants see it when they enter the room.</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Welcome participants and allow time for introductions if participants are not already acquainted. </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Introduce today’s session. </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During this session, participants will be developing the details of the community’s disaster plan.</a:t>
            </a:r>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extLst>
      <p:ext uri="{BB962C8B-B14F-4D97-AF65-F5344CB8AC3E}">
        <p14:creationId xmlns:p14="http://schemas.microsoft.com/office/powerpoint/2010/main" val="411274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marL="0" marR="0">
              <a:spcBef>
                <a:spcPts val="0"/>
              </a:spcBef>
              <a:spcAft>
                <a:spcPts val="0"/>
              </a:spcAft>
            </a:pPr>
            <a:r>
              <a:rPr lang="en-US" sz="1200" dirty="0" smtClean="0">
                <a:latin typeface="Calibri"/>
                <a:ea typeface="Times New Roman"/>
              </a:rPr>
              <a:t>There are stories of communities where a church has been identified in the plan as a shelter but no one at the church knew this or, the church did not have the capacity to shelter the number of people intended.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An Emergency Operations Plan is of little value if few in the community know of its existence or what it says. Thus, it is critical to develop an aggressive community education process.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To accomplish this, you first need to develop a “public” version of the plan. This is a version that removes all sensitive material from the plan.</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Then develop a set of talking points that explain the key things everyone should know. Some examples include:</a:t>
            </a:r>
            <a:endParaRPr lang="en-US" sz="1200" dirty="0" smtClean="0">
              <a:latin typeface="Times New Roman"/>
              <a:ea typeface="Times New Roman"/>
            </a:endParaRPr>
          </a:p>
          <a:p>
            <a:pPr marL="342900" marR="0" lvl="0" indent="-342900">
              <a:spcBef>
                <a:spcPts val="200"/>
              </a:spcBef>
              <a:spcAft>
                <a:spcPts val="200"/>
              </a:spcAft>
              <a:buFont typeface="Wingdings"/>
              <a:buChar char=""/>
            </a:pPr>
            <a:r>
              <a:rPr lang="en-US" dirty="0" smtClean="0">
                <a:latin typeface="Calibri"/>
              </a:rPr>
              <a:t>Why do we need to be a </a:t>
            </a:r>
            <a:r>
              <a:rPr lang="en-US" dirty="0" err="1" smtClean="0">
                <a:latin typeface="Calibri"/>
              </a:rPr>
              <a:t>ReadyCommunity</a:t>
            </a:r>
            <a:r>
              <a:rPr lang="en-US" dirty="0" smtClean="0">
                <a:latin typeface="Calibri"/>
              </a:rPr>
              <a:t>?</a:t>
            </a:r>
            <a:endParaRPr lang="en-US" dirty="0" smtClean="0"/>
          </a:p>
          <a:p>
            <a:pPr marL="342900" marR="0" lvl="0" indent="-342900">
              <a:spcBef>
                <a:spcPts val="200"/>
              </a:spcBef>
              <a:spcAft>
                <a:spcPts val="200"/>
              </a:spcAft>
              <a:buFont typeface="Wingdings"/>
              <a:buChar char=""/>
            </a:pPr>
            <a:r>
              <a:rPr lang="en-US" dirty="0" smtClean="0">
                <a:latin typeface="Calibri"/>
              </a:rPr>
              <a:t>What are the biggest risks we face?</a:t>
            </a:r>
            <a:endParaRPr lang="en-US" dirty="0" smtClean="0"/>
          </a:p>
          <a:p>
            <a:pPr marL="342900" marR="0" lvl="0" indent="-342900">
              <a:spcBef>
                <a:spcPts val="200"/>
              </a:spcBef>
              <a:spcAft>
                <a:spcPts val="200"/>
              </a:spcAft>
              <a:buFont typeface="Wingdings"/>
              <a:buChar char=""/>
            </a:pPr>
            <a:r>
              <a:rPr lang="en-US" dirty="0" smtClean="0">
                <a:latin typeface="Calibri"/>
              </a:rPr>
              <a:t>What is going to happen in our community in an emergency?</a:t>
            </a:r>
            <a:endParaRPr lang="en-US" dirty="0" smtClean="0"/>
          </a:p>
          <a:p>
            <a:pPr marL="342900" marR="0" lvl="0" indent="-342900">
              <a:spcBef>
                <a:spcPts val="200"/>
              </a:spcBef>
              <a:spcAft>
                <a:spcPts val="200"/>
              </a:spcAft>
              <a:buFont typeface="Wingdings"/>
              <a:buChar char=""/>
            </a:pPr>
            <a:r>
              <a:rPr lang="en-US" dirty="0" smtClean="0">
                <a:latin typeface="Calibri"/>
              </a:rPr>
              <a:t>What should individuals do to prepare?</a:t>
            </a:r>
            <a:endParaRPr lang="en-US" dirty="0" smtClean="0"/>
          </a:p>
          <a:p>
            <a:pPr marL="342900" marR="0" lvl="0" indent="-342900">
              <a:spcBef>
                <a:spcPts val="200"/>
              </a:spcBef>
              <a:spcAft>
                <a:spcPts val="200"/>
              </a:spcAft>
              <a:buFont typeface="Wingdings"/>
              <a:buChar char=""/>
            </a:pPr>
            <a:r>
              <a:rPr lang="en-US" dirty="0" smtClean="0">
                <a:latin typeface="Calibri"/>
              </a:rPr>
              <a:t>What can individuals do to help the community respond to an emergency?</a:t>
            </a:r>
            <a:endParaRPr lang="en-US" dirty="0" smtClean="0"/>
          </a:p>
          <a:p>
            <a:pPr marL="22860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r>
              <a:rPr lang="en-US" sz="1200" dirty="0" smtClean="0">
                <a:latin typeface="Calibri"/>
                <a:ea typeface="Times New Roman"/>
                <a:cs typeface="Times New Roman"/>
              </a:rPr>
              <a:t>Handout 5 is a template that can help the planning team quickly develop a useable document.</a:t>
            </a:r>
          </a:p>
          <a:p>
            <a:endParaRPr lang="en-US" sz="1200" dirty="0" smtClean="0">
              <a:latin typeface="Calibri"/>
              <a:cs typeface="Times New Roman"/>
            </a:endParaRPr>
          </a:p>
          <a:p>
            <a:r>
              <a:rPr lang="en-US" sz="1200" kern="1200" dirty="0" smtClean="0">
                <a:solidFill>
                  <a:schemeClr val="tx1"/>
                </a:solidFill>
                <a:latin typeface="Calibri" charset="0"/>
                <a:ea typeface="ＭＳ Ｐゴシック" charset="-128"/>
                <a:cs typeface="ＭＳ Ｐゴシック" charset="-128"/>
              </a:rPr>
              <a:t>Note to the facilitator: Secure commitment from an individual or team to draft a public document for use at the next session. The Ready Community Brochure Template is provided as one optional tool, but the team may choose another format</a:t>
            </a:r>
            <a:endParaRPr lang="en-US" dirty="0" smtClean="0">
              <a:latin typeface="Calibri" pitchFamily="34" charset="0"/>
            </a:endParaRPr>
          </a:p>
        </p:txBody>
      </p:sp>
    </p:spTree>
    <p:extLst>
      <p:ext uri="{BB962C8B-B14F-4D97-AF65-F5344CB8AC3E}">
        <p14:creationId xmlns:p14="http://schemas.microsoft.com/office/powerpoint/2010/main" val="71772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marL="0" marR="0">
              <a:spcBef>
                <a:spcPts val="0"/>
              </a:spcBef>
              <a:spcAft>
                <a:spcPts val="0"/>
              </a:spcAft>
            </a:pPr>
            <a:r>
              <a:rPr lang="en-US" sz="1200" dirty="0" smtClean="0">
                <a:latin typeface="Calibri"/>
                <a:ea typeface="Times New Roman"/>
              </a:rPr>
              <a:t>To be successful, you must avoid the “</a:t>
            </a:r>
            <a:r>
              <a:rPr lang="en-US" sz="1200" dirty="0" err="1" smtClean="0">
                <a:latin typeface="Calibri"/>
                <a:ea typeface="Times New Roman"/>
              </a:rPr>
              <a:t>Mikey</a:t>
            </a:r>
            <a:r>
              <a:rPr lang="en-US" sz="1200" dirty="0" smtClean="0">
                <a:latin typeface="Calibri"/>
                <a:ea typeface="Times New Roman"/>
              </a:rPr>
              <a:t> syndrome” which is completing the plan and then saying, “OK Director of Emergency Operations, this is now YOUR responsibility.”</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It is not just </a:t>
            </a:r>
            <a:r>
              <a:rPr lang="en-US" sz="1200" dirty="0" err="1" smtClean="0">
                <a:latin typeface="Calibri"/>
                <a:ea typeface="Times New Roman"/>
              </a:rPr>
              <a:t>Mikey’s</a:t>
            </a:r>
            <a:r>
              <a:rPr lang="en-US" sz="1200" dirty="0" smtClean="0">
                <a:latin typeface="Calibri"/>
                <a:ea typeface="Times New Roman"/>
              </a:rPr>
              <a:t> responsibility. Becoming and staying a ReadyCommunity is everyone’s responsibility.</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When an emergency occurs, our lives, our welfare, and our property will depend on whether we as a community have acted to insure that that the Emergency Operations Plan is a living document.</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Be sure to ask participants:</a:t>
            </a:r>
            <a:endParaRPr lang="en-US" sz="1200" dirty="0" smtClean="0">
              <a:latin typeface="Times New Roman"/>
              <a:ea typeface="Times New Roman"/>
            </a:endParaRPr>
          </a:p>
          <a:p>
            <a:pPr marL="342900" marR="0" lvl="0" indent="-342900">
              <a:spcBef>
                <a:spcPts val="0"/>
              </a:spcBef>
              <a:spcAft>
                <a:spcPts val="0"/>
              </a:spcAft>
              <a:buFont typeface="Symbol"/>
              <a:buChar char=""/>
            </a:pPr>
            <a:r>
              <a:rPr lang="en-US" sz="1200" dirty="0" smtClean="0">
                <a:latin typeface="Calibri"/>
                <a:ea typeface="Times New Roman"/>
              </a:rPr>
              <a:t>Where can we share information?</a:t>
            </a:r>
            <a:endParaRPr lang="en-US" sz="1200" dirty="0" smtClean="0">
              <a:latin typeface="Times New Roman"/>
              <a:ea typeface="Times New Roman"/>
            </a:endParaRPr>
          </a:p>
          <a:p>
            <a:pPr marL="342900" marR="0" lvl="0" indent="-342900">
              <a:spcBef>
                <a:spcPts val="0"/>
              </a:spcBef>
              <a:spcAft>
                <a:spcPts val="0"/>
              </a:spcAft>
              <a:buFont typeface="Symbol"/>
              <a:buChar char=""/>
            </a:pPr>
            <a:r>
              <a:rPr lang="en-US" sz="1200" dirty="0" smtClean="0">
                <a:latin typeface="Calibri"/>
                <a:ea typeface="Times New Roman"/>
              </a:rPr>
              <a:t>What ways do people in this community get information?</a:t>
            </a:r>
            <a:endParaRPr lang="en-US" sz="1200" dirty="0" smtClean="0">
              <a:latin typeface="Times New Roman"/>
              <a:ea typeface="Times New Roman"/>
            </a:endParaRPr>
          </a:p>
          <a:p>
            <a:pPr marL="0" marR="0">
              <a:spcBef>
                <a:spcPts val="0"/>
              </a:spcBef>
              <a:spcAft>
                <a:spcPts val="0"/>
              </a:spcAft>
            </a:pPr>
            <a:r>
              <a:rPr lang="en-US" sz="1200" b="1"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In Step Six, we will discuss further how to sustain the community’s commitment to being a ReadyCommunity.</a:t>
            </a:r>
            <a:endParaRPr lang="en-US" sz="1200" dirty="0" smtClean="0">
              <a:latin typeface="Times New Roman"/>
              <a:ea typeface="Times New Roman"/>
            </a:endParaRPr>
          </a:p>
          <a:p>
            <a:pPr marL="0" marR="0">
              <a:spcBef>
                <a:spcPts val="600"/>
              </a:spcBef>
              <a:spcAft>
                <a:spcPts val="0"/>
              </a:spcAft>
            </a:pPr>
            <a:r>
              <a:rPr lang="en-US" sz="1200" dirty="0" smtClean="0">
                <a:latin typeface="Calibri"/>
                <a:ea typeface="Times New Roman"/>
              </a:rPr>
              <a:t>Sample debrief questions</a:t>
            </a:r>
            <a:endParaRPr lang="en-US" sz="1200" dirty="0" smtClean="0">
              <a:latin typeface="Times New Roman"/>
              <a:ea typeface="Times New Roman"/>
            </a:endParaRPr>
          </a:p>
          <a:p>
            <a:pPr marL="342900" marR="0" lvl="0" indent="-342900">
              <a:spcBef>
                <a:spcPts val="600"/>
              </a:spcBef>
              <a:spcAft>
                <a:spcPts val="0"/>
              </a:spcAft>
              <a:buFont typeface="Symbol"/>
              <a:buChar char=""/>
            </a:pPr>
            <a:r>
              <a:rPr lang="en-US" sz="1200" dirty="0" smtClean="0">
                <a:latin typeface="Calibri"/>
                <a:ea typeface="Times New Roman"/>
              </a:rPr>
              <a:t>What are the most important communication avenues we have readily available and are already using</a:t>
            </a:r>
            <a:endParaRPr lang="en-US" sz="1200" dirty="0" smtClean="0">
              <a:latin typeface="Times New Roman"/>
              <a:ea typeface="Times New Roman"/>
            </a:endParaRPr>
          </a:p>
          <a:p>
            <a:pPr marL="342900" marR="0" lvl="0" indent="-342900">
              <a:spcBef>
                <a:spcPts val="600"/>
              </a:spcBef>
              <a:spcAft>
                <a:spcPts val="0"/>
              </a:spcAft>
              <a:buFont typeface="Symbol"/>
              <a:buChar char=""/>
            </a:pPr>
            <a:r>
              <a:rPr lang="en-US" sz="1200" dirty="0" smtClean="0">
                <a:latin typeface="Calibri"/>
                <a:ea typeface="Times New Roman"/>
              </a:rPr>
              <a:t>What others could or should we consider incorporating? What would need to happen to make this a reality</a:t>
            </a:r>
            <a:r>
              <a:rPr lang="en-US" sz="1200" dirty="0" smtClean="0">
                <a:latin typeface="Calibri"/>
                <a:ea typeface="Times New Roman"/>
              </a:rPr>
              <a:t>?</a:t>
            </a:r>
          </a:p>
          <a:p>
            <a:pPr marL="0" marR="0" lvl="0" indent="0">
              <a:spcBef>
                <a:spcPts val="600"/>
              </a:spcBef>
              <a:spcAft>
                <a:spcPts val="0"/>
              </a:spcAft>
              <a:buFont typeface="Symbol"/>
              <a:buNone/>
            </a:pPr>
            <a:endParaRPr lang="en-US" sz="1200" dirty="0" smtClean="0">
              <a:latin typeface="Times New Roman"/>
              <a:ea typeface="Times New Roman"/>
            </a:endParaRPr>
          </a:p>
          <a:p>
            <a:r>
              <a:rPr lang="en-US" sz="1200" dirty="0" smtClean="0">
                <a:latin typeface="Calibri"/>
                <a:ea typeface="Times New Roman"/>
                <a:cs typeface="Times New Roman"/>
              </a:rPr>
              <a:t>Does our entire communication plan reach the whole spectrum of community? Go back to the list of hard to reach audiences (step one). Does the communication plan address these concerns?</a:t>
            </a:r>
            <a:endParaRPr lang="en-US" dirty="0" smtClean="0">
              <a:latin typeface="Calibri" pitchFamily="34" charset="0"/>
            </a:endParaRPr>
          </a:p>
        </p:txBody>
      </p:sp>
    </p:spTree>
    <p:extLst>
      <p:ext uri="{BB962C8B-B14F-4D97-AF65-F5344CB8AC3E}">
        <p14:creationId xmlns:p14="http://schemas.microsoft.com/office/powerpoint/2010/main" val="161324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z="1200" kern="1200" dirty="0" smtClean="0">
                <a:solidFill>
                  <a:schemeClr val="tx1"/>
                </a:solidFill>
                <a:latin typeface="Calibri" charset="0"/>
                <a:ea typeface="ＭＳ Ｐゴシック" charset="-128"/>
                <a:cs typeface="ＭＳ Ｐゴシック" charset="-128"/>
              </a:rPr>
              <a:t>Review any items that the group needs to consider in preparation for the next step: Implement and Maintain the Plan.</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The slide provides some structure to this discussion, but feel free to add other items that are relevant to the group.</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List “To do” items on the flip chart and ask for volunteer(s) to complete each one by the next meeting.</a:t>
            </a:r>
            <a:endParaRPr lang="en-US" dirty="0" smtClean="0">
              <a:latin typeface="Calibri" pitchFamily="34" charset="0"/>
            </a:endParaRPr>
          </a:p>
        </p:txBody>
      </p:sp>
    </p:spTree>
    <p:extLst>
      <p:ext uri="{BB962C8B-B14F-4D97-AF65-F5344CB8AC3E}">
        <p14:creationId xmlns:p14="http://schemas.microsoft.com/office/powerpoint/2010/main" val="413960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charset="0"/>
                <a:ea typeface="ＭＳ Ｐゴシック" charset="-128"/>
                <a:cs typeface="ＭＳ Ｐゴシック" charset="-128"/>
              </a:rPr>
              <a:t>Thank the team for their great work today.</a:t>
            </a:r>
          </a:p>
          <a:p>
            <a:r>
              <a:rPr lang="en-US" sz="1200" kern="1200" dirty="0" smtClean="0">
                <a:solidFill>
                  <a:schemeClr val="tx1"/>
                </a:solidFill>
                <a:latin typeface="Calibri" charset="0"/>
                <a:ea typeface="ＭＳ Ｐゴシック" charset="-128"/>
                <a:cs typeface="ＭＳ Ｐゴシック" charset="-128"/>
              </a:rPr>
              <a:t> </a:t>
            </a:r>
          </a:p>
          <a:p>
            <a:r>
              <a:rPr lang="en-US" sz="1200" kern="1200" smtClean="0">
                <a:solidFill>
                  <a:schemeClr val="tx1"/>
                </a:solidFill>
                <a:latin typeface="Calibri" charset="0"/>
                <a:ea typeface="ＭＳ Ｐゴシック" charset="-128"/>
                <a:cs typeface="ＭＳ Ｐゴシック" charset="-128"/>
              </a:rPr>
              <a:t>Be sure to include your contact information as well as the local point person’s contact information so that all participants can stay connected to the planning process.</a:t>
            </a:r>
            <a:endParaRPr lang="en-US"/>
          </a:p>
        </p:txBody>
      </p:sp>
      <p:sp>
        <p:nvSpPr>
          <p:cNvPr id="4" name="Slide Number Placeholder 3"/>
          <p:cNvSpPr>
            <a:spLocks noGrp="1"/>
          </p:cNvSpPr>
          <p:nvPr>
            <p:ph type="sldNum" sz="quarter" idx="10"/>
          </p:nvPr>
        </p:nvSpPr>
        <p:spPr/>
        <p:txBody>
          <a:bodyPr/>
          <a:lstStyle/>
          <a:p>
            <a:fld id="{3DA62CE0-7F1E-4E3B-9028-EE6C87363B6C}" type="slidenum">
              <a:rPr lang="en-US" smtClean="0"/>
              <a:pPr/>
              <a:t>13</a:t>
            </a:fld>
            <a:endParaRPr lang="en-US" dirty="0"/>
          </a:p>
        </p:txBody>
      </p:sp>
    </p:spTree>
    <p:extLst>
      <p:ext uri="{BB962C8B-B14F-4D97-AF65-F5344CB8AC3E}">
        <p14:creationId xmlns:p14="http://schemas.microsoft.com/office/powerpoint/2010/main" val="76814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z="1200" kern="1200" dirty="0" smtClean="0">
                <a:solidFill>
                  <a:schemeClr val="tx1"/>
                </a:solidFill>
                <a:latin typeface="Calibri" charset="0"/>
                <a:ea typeface="ＭＳ Ｐゴシック" charset="-128"/>
                <a:cs typeface="ＭＳ Ｐゴシック" charset="-128"/>
              </a:rPr>
              <a:t>As discussed in Step Four, the </a:t>
            </a:r>
            <a:r>
              <a:rPr lang="en-US" sz="1200" kern="1200" dirty="0" err="1" smtClean="0">
                <a:solidFill>
                  <a:schemeClr val="tx1"/>
                </a:solidFill>
                <a:latin typeface="Calibri" charset="0"/>
                <a:ea typeface="ＭＳ Ｐゴシック" charset="-128"/>
                <a:cs typeface="ＭＳ Ｐゴシック" charset="-128"/>
              </a:rPr>
              <a:t>ReadyCommunity</a:t>
            </a:r>
            <a:r>
              <a:rPr lang="en-US" sz="1200" kern="1200" dirty="0" smtClean="0">
                <a:solidFill>
                  <a:schemeClr val="tx1"/>
                </a:solidFill>
                <a:latin typeface="Calibri" charset="0"/>
                <a:ea typeface="ＭＳ Ｐゴシック" charset="-128"/>
                <a:cs typeface="ＭＳ Ｐゴシック" charset="-128"/>
              </a:rPr>
              <a:t> process follows six basic steps as outlined in CPG 101 and shown here.</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Today we are beginning our work on Step Five – Prepare, Review, and Approve the Plan.</a:t>
            </a:r>
            <a:endParaRPr lang="en-US" dirty="0" smtClean="0">
              <a:latin typeface="Calibri" pitchFamily="34" charset="0"/>
            </a:endParaRPr>
          </a:p>
        </p:txBody>
      </p:sp>
      <p:sp>
        <p:nvSpPr>
          <p:cNvPr id="35843" name="Slide Number Placeholder 3"/>
          <p:cNvSpPr>
            <a:spLocks noGrp="1"/>
          </p:cNvSpPr>
          <p:nvPr>
            <p:ph type="sldNum" sz="quarter" idx="5"/>
          </p:nvPr>
        </p:nvSpPr>
        <p:spPr>
          <a:noFill/>
        </p:spPr>
        <p:txBody>
          <a:bodyPr/>
          <a:lstStyle/>
          <a:p>
            <a:fld id="{4596882B-DD76-427E-BBB2-F4A4BCDE669E}" type="slidenum">
              <a:rPr lang="en-US"/>
              <a:pPr/>
              <a:t>2</a:t>
            </a:fld>
            <a:endParaRPr lang="en-US" dirty="0"/>
          </a:p>
        </p:txBody>
      </p:sp>
    </p:spTree>
    <p:extLst>
      <p:ext uri="{BB962C8B-B14F-4D97-AF65-F5344CB8AC3E}">
        <p14:creationId xmlns:p14="http://schemas.microsoft.com/office/powerpoint/2010/main" val="279888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marL="0" marR="0">
              <a:spcBef>
                <a:spcPts val="0"/>
              </a:spcBef>
              <a:spcAft>
                <a:spcPts val="0"/>
              </a:spcAft>
            </a:pPr>
            <a:r>
              <a:rPr lang="en-US" sz="1200" dirty="0" smtClean="0">
                <a:latin typeface="Calibri"/>
                <a:ea typeface="Times New Roman"/>
              </a:rPr>
              <a:t>The purpose of Step Five is to move the planning team toward the completion of the planning process itself.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These are the tasks for developing the plan</a:t>
            </a:r>
            <a:r>
              <a:rPr lang="en-US" sz="1200" dirty="0" smtClean="0">
                <a:latin typeface="Calibri"/>
                <a:ea typeface="Times New Roman"/>
              </a:rPr>
              <a:t>:</a:t>
            </a:r>
          </a:p>
          <a:p>
            <a:pPr marL="0" marR="0">
              <a:spcBef>
                <a:spcPts val="0"/>
              </a:spcBef>
              <a:spcAft>
                <a:spcPts val="0"/>
              </a:spcAft>
            </a:pPr>
            <a:endParaRPr lang="en-US" sz="1200" dirty="0" smtClean="0">
              <a:latin typeface="Times New Roman"/>
              <a:ea typeface="Times New Roman"/>
            </a:endParaRPr>
          </a:p>
          <a:p>
            <a:pPr marL="342900" marR="0" lvl="0" indent="-342900">
              <a:spcBef>
                <a:spcPts val="0"/>
              </a:spcBef>
              <a:spcAft>
                <a:spcPts val="0"/>
              </a:spcAft>
              <a:buFont typeface="+mj-lt"/>
              <a:buAutoNum type="arabicPeriod"/>
              <a:tabLst>
                <a:tab pos="457200" algn="l"/>
              </a:tabLst>
            </a:pPr>
            <a:r>
              <a:rPr lang="en-US" sz="1200" b="1" dirty="0" smtClean="0">
                <a:latin typeface="Calibri"/>
                <a:ea typeface="Times New Roman"/>
              </a:rPr>
              <a:t>Refine</a:t>
            </a:r>
            <a:r>
              <a:rPr lang="en-US" sz="1200" dirty="0" smtClean="0">
                <a:latin typeface="Calibri"/>
                <a:ea typeface="Times New Roman"/>
              </a:rPr>
              <a:t> the plan based on group feedback</a:t>
            </a:r>
            <a:endParaRPr lang="en-US" sz="1200" dirty="0" smtClean="0">
              <a:latin typeface="Times New Roman"/>
              <a:ea typeface="Times New Roman"/>
            </a:endParaRPr>
          </a:p>
          <a:p>
            <a:pPr marL="45720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mj-lt"/>
              <a:buAutoNum type="arabicPeriod" startAt="2"/>
              <a:tabLst>
                <a:tab pos="457200" algn="l"/>
              </a:tabLst>
            </a:pPr>
            <a:r>
              <a:rPr lang="en-US" sz="1200" b="1" dirty="0" smtClean="0">
                <a:latin typeface="Calibri"/>
                <a:ea typeface="Times New Roman"/>
              </a:rPr>
              <a:t>Complete</a:t>
            </a:r>
            <a:r>
              <a:rPr lang="en-US" sz="1200" dirty="0" smtClean="0">
                <a:latin typeface="Calibri"/>
                <a:ea typeface="Times New Roman"/>
              </a:rPr>
              <a:t> the written plan</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mj-lt"/>
              <a:buAutoNum type="arabicPeriod" startAt="3"/>
              <a:tabLst>
                <a:tab pos="457200" algn="l"/>
              </a:tabLst>
            </a:pPr>
            <a:r>
              <a:rPr lang="en-US" sz="1200" b="1" dirty="0" smtClean="0">
                <a:latin typeface="Calibri"/>
                <a:ea typeface="Times New Roman"/>
              </a:rPr>
              <a:t>Evaluate</a:t>
            </a:r>
            <a:r>
              <a:rPr lang="en-US" sz="1200" dirty="0" smtClean="0">
                <a:latin typeface="Calibri"/>
                <a:ea typeface="Times New Roman"/>
              </a:rPr>
              <a:t> the plan to fit county/state guidelines</a:t>
            </a:r>
            <a:endParaRPr lang="en-US" sz="1200" dirty="0" smtClean="0">
              <a:latin typeface="Times New Roman"/>
              <a:ea typeface="Times New Roman"/>
            </a:endParaRPr>
          </a:p>
          <a:p>
            <a:pPr marL="45720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mj-lt"/>
              <a:buAutoNum type="arabicPeriod" startAt="4"/>
              <a:tabLst>
                <a:tab pos="457200" algn="l"/>
              </a:tabLst>
            </a:pPr>
            <a:r>
              <a:rPr lang="en-US" sz="1200" b="1" dirty="0" smtClean="0">
                <a:latin typeface="Calibri"/>
                <a:ea typeface="Times New Roman"/>
              </a:rPr>
              <a:t>Submit </a:t>
            </a:r>
            <a:r>
              <a:rPr lang="en-US" sz="1200" dirty="0" smtClean="0">
                <a:latin typeface="Calibri"/>
                <a:ea typeface="Times New Roman"/>
              </a:rPr>
              <a:t>the plan to appropriate elected officials for approval</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mj-lt"/>
              <a:buAutoNum type="arabicPeriod" startAt="5"/>
              <a:tabLst>
                <a:tab pos="457200" algn="l"/>
              </a:tabLst>
            </a:pPr>
            <a:r>
              <a:rPr lang="en-US" sz="1200" b="1" dirty="0" smtClean="0">
                <a:latin typeface="Calibri"/>
                <a:ea typeface="Times New Roman"/>
              </a:rPr>
              <a:t>Share</a:t>
            </a:r>
            <a:r>
              <a:rPr lang="en-US" sz="1200" dirty="0" smtClean="0">
                <a:latin typeface="Calibri"/>
                <a:ea typeface="Times New Roman"/>
              </a:rPr>
              <a:t> the plan with the public, especially with vulnerable populations in the community</a:t>
            </a:r>
            <a:endParaRPr lang="en-US" sz="1200" dirty="0" smtClean="0">
              <a:latin typeface="Times New Roman"/>
              <a:ea typeface="Times New Roman"/>
            </a:endParaRPr>
          </a:p>
          <a:p>
            <a:pPr eaLnBrk="1" hangingPunct="1"/>
            <a:endParaRPr lang="en-US" dirty="0" smtClean="0">
              <a:latin typeface="Calibri" pitchFamily="34" charset="0"/>
            </a:endParaRPr>
          </a:p>
        </p:txBody>
      </p:sp>
      <p:sp>
        <p:nvSpPr>
          <p:cNvPr id="37891" name="Slide Number Placeholder 3"/>
          <p:cNvSpPr>
            <a:spLocks noGrp="1"/>
          </p:cNvSpPr>
          <p:nvPr>
            <p:ph type="sldNum" sz="quarter" idx="5"/>
          </p:nvPr>
        </p:nvSpPr>
        <p:spPr>
          <a:noFill/>
        </p:spPr>
        <p:txBody>
          <a:bodyPr/>
          <a:lstStyle/>
          <a:p>
            <a:fld id="{1321DDF0-066E-4491-BF7F-63C32EA84A9E}" type="slidenum">
              <a:rPr lang="en-US"/>
              <a:pPr/>
              <a:t>3</a:t>
            </a:fld>
            <a:endParaRPr lang="en-US" dirty="0"/>
          </a:p>
        </p:txBody>
      </p:sp>
    </p:spTree>
    <p:extLst>
      <p:ext uri="{BB962C8B-B14F-4D97-AF65-F5344CB8AC3E}">
        <p14:creationId xmlns:p14="http://schemas.microsoft.com/office/powerpoint/2010/main" val="113916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z="1200" kern="1200" dirty="0" smtClean="0">
                <a:solidFill>
                  <a:schemeClr val="tx1"/>
                </a:solidFill>
                <a:latin typeface="Calibri" charset="0"/>
                <a:ea typeface="ＭＳ Ｐゴシック" charset="-128"/>
                <a:cs typeface="ＭＳ Ｐゴシック" charset="-128"/>
              </a:rPr>
              <a:t>Through this process you have completed several key components for an Emergency Operations </a:t>
            </a:r>
            <a:r>
              <a:rPr lang="en-US" sz="1200" kern="1200" smtClean="0">
                <a:solidFill>
                  <a:schemeClr val="tx1"/>
                </a:solidFill>
                <a:latin typeface="Calibri" charset="0"/>
                <a:ea typeface="ＭＳ Ｐゴシック" charset="-128"/>
                <a:cs typeface="ＭＳ Ｐゴシック" charset="-128"/>
              </a:rPr>
              <a:t>Plan.</a:t>
            </a:r>
            <a:endParaRPr lang="en-US" sz="1200" kern="1200" dirty="0" smtClean="0">
              <a:solidFill>
                <a:schemeClr val="tx1"/>
              </a:solidFill>
              <a:latin typeface="Calibri" charset="0"/>
              <a:ea typeface="ＭＳ Ｐゴシック" charset="-128"/>
              <a:cs typeface="ＭＳ Ｐゴシック" charset="-128"/>
            </a:endParaRP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The Emergency Support Function worksheets you completed in Steps Three and Four will provide details of your plan along with the Action Plans from Step Four.</a:t>
            </a:r>
          </a:p>
          <a:p>
            <a:r>
              <a:rPr lang="en-US" sz="1200" kern="1200" dirty="0" smtClean="0">
                <a:solidFill>
                  <a:schemeClr val="tx1"/>
                </a:solidFill>
                <a:latin typeface="Calibri" charset="0"/>
                <a:ea typeface="ＭＳ Ｐゴシック" charset="-128"/>
                <a:cs typeface="ＭＳ Ｐゴシック" charset="-128"/>
              </a:rPr>
              <a:t> </a:t>
            </a:r>
          </a:p>
          <a:p>
            <a:endParaRPr lang="en-US" dirty="0" smtClean="0">
              <a:latin typeface="Calibri" pitchFamily="34" charset="0"/>
            </a:endParaRPr>
          </a:p>
        </p:txBody>
      </p:sp>
    </p:spTree>
    <p:extLst>
      <p:ext uri="{BB962C8B-B14F-4D97-AF65-F5344CB8AC3E}">
        <p14:creationId xmlns:p14="http://schemas.microsoft.com/office/powerpoint/2010/main" val="7190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charset="0"/>
                <a:ea typeface="ＭＳ Ｐゴシック" charset="-128"/>
                <a:cs typeface="ＭＳ Ｐゴシック" charset="-128"/>
              </a:rPr>
              <a:t>Allow time for the team that was drafting the content of the overarching Emergency Operation plan to present an overview. </a:t>
            </a:r>
            <a:endParaRPr lang="en-US" dirty="0"/>
          </a:p>
        </p:txBody>
      </p:sp>
      <p:sp>
        <p:nvSpPr>
          <p:cNvPr id="4" name="Slide Number Placeholder 3"/>
          <p:cNvSpPr>
            <a:spLocks noGrp="1"/>
          </p:cNvSpPr>
          <p:nvPr>
            <p:ph type="sldNum" sz="quarter" idx="10"/>
          </p:nvPr>
        </p:nvSpPr>
        <p:spPr/>
        <p:txBody>
          <a:bodyPr/>
          <a:lstStyle/>
          <a:p>
            <a:fld id="{3DA62CE0-7F1E-4E3B-9028-EE6C87363B6C}" type="slidenum">
              <a:rPr lang="en-US" smtClean="0"/>
              <a:pPr/>
              <a:t>5</a:t>
            </a:fld>
            <a:endParaRPr lang="en-US" dirty="0"/>
          </a:p>
        </p:txBody>
      </p:sp>
    </p:spTree>
    <p:extLst>
      <p:ext uri="{BB962C8B-B14F-4D97-AF65-F5344CB8AC3E}">
        <p14:creationId xmlns:p14="http://schemas.microsoft.com/office/powerpoint/2010/main" val="206192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marL="0" marR="0">
              <a:spcBef>
                <a:spcPts val="0"/>
              </a:spcBef>
              <a:spcAft>
                <a:spcPts val="0"/>
              </a:spcAft>
            </a:pPr>
            <a:r>
              <a:rPr lang="en-US" sz="1200" dirty="0" smtClean="0">
                <a:latin typeface="Calibri"/>
                <a:ea typeface="Times New Roman"/>
              </a:rPr>
              <a:t>As the team prepares to get the final plan in writing, this slide provides some “big picture” guidance on what the final plan should accomplish.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The Plan should: </a:t>
            </a:r>
            <a:endParaRPr lang="en-US" sz="1200" dirty="0" smtClean="0">
              <a:latin typeface="Times New Roman"/>
              <a:ea typeface="Times New Roman"/>
            </a:endParaRPr>
          </a:p>
          <a:p>
            <a:pPr marL="342900" marR="0" lvl="0" indent="-342900">
              <a:spcBef>
                <a:spcPts val="0"/>
              </a:spcBef>
              <a:spcAft>
                <a:spcPts val="0"/>
              </a:spcAft>
              <a:buFont typeface="Wingdings"/>
              <a:buChar char=""/>
            </a:pPr>
            <a:r>
              <a:rPr lang="en-US" sz="1200" dirty="0" smtClean="0">
                <a:latin typeface="Calibri"/>
                <a:ea typeface="Times New Roman"/>
              </a:rPr>
              <a:t>Provide enough detail so people can act but not so much as to confuse what is expected</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Wingdings"/>
              <a:buChar char=""/>
            </a:pPr>
            <a:r>
              <a:rPr lang="en-US" sz="1200" dirty="0" smtClean="0">
                <a:latin typeface="Calibri"/>
                <a:ea typeface="Times New Roman"/>
              </a:rPr>
              <a:t>Be organized so it is easy to find information quickly</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Wingdings"/>
              <a:buChar char=""/>
            </a:pPr>
            <a:r>
              <a:rPr lang="en-US" sz="1200" dirty="0" smtClean="0">
                <a:latin typeface="Calibri"/>
                <a:ea typeface="Times New Roman"/>
              </a:rPr>
              <a:t>Provide general guidance, especially where unique or unexpected conditions can require adaptive responses</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342900" marR="0" lvl="0" indent="-342900">
              <a:spcBef>
                <a:spcPts val="0"/>
              </a:spcBef>
              <a:spcAft>
                <a:spcPts val="0"/>
              </a:spcAft>
              <a:buFont typeface="Wingdings"/>
              <a:buChar char=""/>
            </a:pPr>
            <a:r>
              <a:rPr lang="en-US" sz="1200" dirty="0" smtClean="0">
                <a:latin typeface="Calibri"/>
                <a:ea typeface="Times New Roman"/>
              </a:rPr>
              <a:t>Be accessible in multiple formats (full version, abridged version that can be easily transported by key personnel, public version [will be discussed more fully later in this session</a:t>
            </a:r>
            <a:r>
              <a:rPr lang="en-US" sz="1200" dirty="0" smtClean="0">
                <a:latin typeface="Calibri"/>
                <a:ea typeface="Times New Roman"/>
              </a:rPr>
              <a:t>])</a:t>
            </a:r>
          </a:p>
          <a:p>
            <a:pPr marL="342900" marR="0" lvl="0" indent="-342900">
              <a:spcBef>
                <a:spcPts val="0"/>
              </a:spcBef>
              <a:spcAft>
                <a:spcPts val="0"/>
              </a:spcAft>
              <a:buFont typeface="Wingdings"/>
              <a:buChar char=""/>
            </a:pPr>
            <a:endParaRPr lang="en-US" sz="1200" dirty="0" smtClean="0">
              <a:latin typeface="Calibri"/>
              <a:ea typeface="Times New Roman"/>
            </a:endParaRPr>
          </a:p>
          <a:p>
            <a:pPr marL="0" marR="0" lvl="0" indent="0">
              <a:spcBef>
                <a:spcPts val="0"/>
              </a:spcBef>
              <a:spcAft>
                <a:spcPts val="0"/>
              </a:spcAft>
              <a:buFont typeface="Wingdings"/>
              <a:buNone/>
            </a:pPr>
            <a:r>
              <a:rPr lang="en-US" sz="1200" dirty="0" smtClean="0">
                <a:latin typeface="Calibri"/>
                <a:ea typeface="Times New Roman"/>
              </a:rPr>
              <a:t>Use</a:t>
            </a:r>
            <a:r>
              <a:rPr lang="en-US" sz="1200" baseline="0" dirty="0" smtClean="0">
                <a:latin typeface="Calibri"/>
                <a:ea typeface="Times New Roman"/>
              </a:rPr>
              <a:t> Handout 1:  Evaluating the Plan to think through different aspects of the plan.</a:t>
            </a:r>
            <a:endParaRPr lang="en-US" sz="1200" dirty="0">
              <a:latin typeface="Times New Roman"/>
              <a:ea typeface="Times New Roman"/>
            </a:endParaRPr>
          </a:p>
        </p:txBody>
      </p:sp>
      <p:sp>
        <p:nvSpPr>
          <p:cNvPr id="46083" name="Slide Number Placeholder 3"/>
          <p:cNvSpPr>
            <a:spLocks noGrp="1"/>
          </p:cNvSpPr>
          <p:nvPr>
            <p:ph type="sldNum" sz="quarter" idx="5"/>
          </p:nvPr>
        </p:nvSpPr>
        <p:spPr>
          <a:noFill/>
        </p:spPr>
        <p:txBody>
          <a:bodyPr/>
          <a:lstStyle/>
          <a:p>
            <a:fld id="{A64DF48D-A38F-47B2-88E6-246CCEFFF609}" type="slidenum">
              <a:rPr lang="en-US"/>
              <a:pPr/>
              <a:t>6</a:t>
            </a:fld>
            <a:endParaRPr lang="en-US" dirty="0"/>
          </a:p>
        </p:txBody>
      </p:sp>
    </p:spTree>
    <p:extLst>
      <p:ext uri="{BB962C8B-B14F-4D97-AF65-F5344CB8AC3E}">
        <p14:creationId xmlns:p14="http://schemas.microsoft.com/office/powerpoint/2010/main" val="398758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r>
              <a:rPr lang="en-US" sz="1200" kern="1200" dirty="0" smtClean="0">
                <a:solidFill>
                  <a:schemeClr val="tx1"/>
                </a:solidFill>
                <a:latin typeface="Calibri" charset="0"/>
                <a:ea typeface="ＭＳ Ｐゴシック" charset="-128"/>
                <a:cs typeface="ＭＳ Ｐゴシック" charset="-128"/>
              </a:rPr>
              <a:t>At this point, it would be helpful to use a scenario to conduct a final evaluation of the plan’s adequacy for preparing the community to respond to an emergency situation.</a:t>
            </a:r>
          </a:p>
          <a:p>
            <a:r>
              <a:rPr lang="en-US" sz="1200" kern="1200" dirty="0" smtClean="0">
                <a:solidFill>
                  <a:schemeClr val="tx1"/>
                </a:solidFill>
                <a:latin typeface="Calibri" charset="0"/>
                <a:ea typeface="ＭＳ Ｐゴシック" charset="-128"/>
                <a:cs typeface="ＭＳ Ｐゴシック" charset="-128"/>
              </a:rPr>
              <a:t> </a:t>
            </a:r>
          </a:p>
          <a:p>
            <a:r>
              <a:rPr lang="en-US" sz="1200" kern="1200" dirty="0" smtClean="0">
                <a:solidFill>
                  <a:schemeClr val="tx1"/>
                </a:solidFill>
                <a:latin typeface="Calibri" charset="0"/>
                <a:ea typeface="ＭＳ Ｐゴシック" charset="-128"/>
                <a:cs typeface="ＭＳ Ｐゴシック" charset="-128"/>
              </a:rPr>
              <a:t>Test our plan by walking through a situation we might face to see what might happen.</a:t>
            </a:r>
          </a:p>
          <a:p>
            <a:r>
              <a:rPr lang="en-US" sz="1200" kern="1200" dirty="0" smtClean="0">
                <a:solidFill>
                  <a:schemeClr val="tx1"/>
                </a:solidFill>
                <a:latin typeface="Calibri" charset="0"/>
                <a:ea typeface="ＭＳ Ｐゴシック" charset="-128"/>
                <a:cs typeface="ＭＳ Ｐゴシック" charset="-128"/>
              </a:rPr>
              <a:t> </a:t>
            </a:r>
          </a:p>
          <a:p>
            <a:r>
              <a:rPr lang="en-US" sz="1200" i="1" kern="1200" dirty="0" smtClean="0">
                <a:solidFill>
                  <a:schemeClr val="tx1"/>
                </a:solidFill>
                <a:latin typeface="Calibri" charset="0"/>
                <a:ea typeface="ＭＳ Ｐゴシック" charset="-128"/>
                <a:cs typeface="ＭＳ Ｐゴシック" charset="-128"/>
              </a:rPr>
              <a:t>Note to facilitator: You may want to change the graphics on this slide to represent your scenario.</a:t>
            </a:r>
            <a:endParaRPr lang="en-US" sz="1200" kern="1200" dirty="0" smtClean="0">
              <a:solidFill>
                <a:schemeClr val="tx1"/>
              </a:solidFill>
              <a:latin typeface="Calibri" charset="0"/>
              <a:ea typeface="ＭＳ Ｐゴシック" charset="-128"/>
              <a:cs typeface="ＭＳ Ｐゴシック" charset="-128"/>
            </a:endParaRPr>
          </a:p>
          <a:p>
            <a:r>
              <a:rPr lang="en-US" sz="1200" kern="1200" dirty="0" smtClean="0">
                <a:solidFill>
                  <a:schemeClr val="tx1"/>
                </a:solidFill>
                <a:latin typeface="Calibri" charset="0"/>
                <a:ea typeface="ＭＳ Ｐゴシック" charset="-128"/>
                <a:cs typeface="ＭＳ Ｐゴシック" charset="-128"/>
              </a:rPr>
              <a:t> </a:t>
            </a:r>
          </a:p>
          <a:p>
            <a:r>
              <a:rPr lang="en-US" sz="1200" i="1" kern="1200" dirty="0" smtClean="0">
                <a:solidFill>
                  <a:schemeClr val="tx1"/>
                </a:solidFill>
                <a:latin typeface="Calibri" charset="0"/>
                <a:ea typeface="ＭＳ Ｐゴシック" charset="-128"/>
                <a:cs typeface="ＭＳ Ｐゴシック" charset="-128"/>
              </a:rPr>
              <a:t>It would be best to use a scenario that the planning group has developed to illustrate an emergency or disaster situation that has affected the community in the past. </a:t>
            </a:r>
            <a:endParaRPr lang="en-US" sz="1200" kern="1200" dirty="0" smtClean="0">
              <a:solidFill>
                <a:schemeClr val="tx1"/>
              </a:solidFill>
              <a:latin typeface="Calibri" charset="0"/>
              <a:ea typeface="ＭＳ Ｐゴシック" charset="-128"/>
              <a:cs typeface="ＭＳ Ｐゴシック" charset="-128"/>
            </a:endParaRPr>
          </a:p>
          <a:p>
            <a:r>
              <a:rPr lang="en-US" sz="1200" i="1" kern="1200" dirty="0" smtClean="0">
                <a:solidFill>
                  <a:schemeClr val="tx1"/>
                </a:solidFill>
                <a:latin typeface="Calibri" charset="0"/>
                <a:ea typeface="ＭＳ Ｐゴシック" charset="-128"/>
                <a:cs typeface="ＭＳ Ｐゴシック" charset="-128"/>
              </a:rPr>
              <a:t> </a:t>
            </a:r>
            <a:endParaRPr lang="en-US" sz="1200" kern="1200" dirty="0" smtClean="0">
              <a:solidFill>
                <a:schemeClr val="tx1"/>
              </a:solidFill>
              <a:latin typeface="Calibri" charset="0"/>
              <a:ea typeface="ＭＳ Ｐゴシック" charset="-128"/>
              <a:cs typeface="ＭＳ Ｐゴシック" charset="-128"/>
            </a:endParaRPr>
          </a:p>
          <a:p>
            <a:r>
              <a:rPr lang="en-US" sz="1200" i="1" kern="1200" dirty="0" smtClean="0">
                <a:solidFill>
                  <a:schemeClr val="tx1"/>
                </a:solidFill>
                <a:latin typeface="Calibri" charset="0"/>
                <a:ea typeface="ＭＳ Ｐゴシック" charset="-128"/>
                <a:cs typeface="ＭＳ Ｐゴシック" charset="-128"/>
              </a:rPr>
              <a:t> If the group has not developed a scenario that reflects an emergency situation that has been or could be encountered, </a:t>
            </a:r>
            <a:r>
              <a:rPr lang="en-US" sz="1200" i="1" kern="1200" dirty="0" smtClean="0">
                <a:solidFill>
                  <a:schemeClr val="tx1"/>
                </a:solidFill>
                <a:latin typeface="Calibri" charset="0"/>
                <a:ea typeface="ＭＳ Ｐゴシック" charset="-128"/>
                <a:cs typeface="ＭＳ Ｐゴシック" charset="-128"/>
              </a:rPr>
              <a:t>you may use </a:t>
            </a:r>
            <a:r>
              <a:rPr lang="en-US" sz="1200" i="1" kern="1200" dirty="0" smtClean="0">
                <a:solidFill>
                  <a:schemeClr val="tx1"/>
                </a:solidFill>
                <a:latin typeface="Calibri" charset="0"/>
                <a:ea typeface="ＭＳ Ｐゴシック" charset="-128"/>
                <a:cs typeface="ＭＳ Ｐゴシック" charset="-128"/>
              </a:rPr>
              <a:t>the scenario provided by distributing Handout </a:t>
            </a:r>
            <a:r>
              <a:rPr lang="en-US" sz="1200" i="1" kern="1200" dirty="0" smtClean="0">
                <a:solidFill>
                  <a:schemeClr val="tx1"/>
                </a:solidFill>
                <a:latin typeface="Calibri" charset="0"/>
                <a:ea typeface="ＭＳ Ｐゴシック" charset="-128"/>
                <a:cs typeface="ＭＳ Ｐゴシック" charset="-128"/>
              </a:rPr>
              <a:t>2 </a:t>
            </a:r>
            <a:r>
              <a:rPr lang="en-US" sz="1200" i="1" kern="1200" dirty="0" smtClean="0">
                <a:solidFill>
                  <a:schemeClr val="tx1"/>
                </a:solidFill>
                <a:latin typeface="Calibri" charset="0"/>
                <a:ea typeface="ＭＳ Ｐゴシック" charset="-128"/>
                <a:cs typeface="ＭＳ Ｐゴシック" charset="-128"/>
              </a:rPr>
              <a:t>– Scenario: Ice Storm.</a:t>
            </a:r>
            <a:endParaRPr lang="en-US" dirty="0" smtClean="0">
              <a:latin typeface="Calibri" pitchFamily="34" charset="0"/>
            </a:endParaRPr>
          </a:p>
        </p:txBody>
      </p:sp>
    </p:spTree>
    <p:extLst>
      <p:ext uri="{BB962C8B-B14F-4D97-AF65-F5344CB8AC3E}">
        <p14:creationId xmlns:p14="http://schemas.microsoft.com/office/powerpoint/2010/main" val="341535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marL="0" marR="0">
              <a:spcBef>
                <a:spcPts val="0"/>
              </a:spcBef>
              <a:spcAft>
                <a:spcPts val="0"/>
              </a:spcAft>
            </a:pPr>
            <a:r>
              <a:rPr lang="en-US" sz="1200" dirty="0" smtClean="0">
                <a:solidFill>
                  <a:srgbClr val="000000"/>
                </a:solidFill>
                <a:latin typeface="Calibri"/>
                <a:ea typeface="Calibri"/>
                <a:cs typeface="Calibri"/>
              </a:rPr>
              <a:t>It is important to evaluate the plan this scenario.</a:t>
            </a:r>
          </a:p>
          <a:p>
            <a:pPr marL="0" marR="0">
              <a:spcBef>
                <a:spcPts val="0"/>
              </a:spcBef>
              <a:spcAft>
                <a:spcPts val="0"/>
              </a:spcAft>
            </a:pPr>
            <a:r>
              <a:rPr lang="en-US" sz="1200" dirty="0" smtClean="0">
                <a:solidFill>
                  <a:srgbClr val="000000"/>
                </a:solidFill>
                <a:latin typeface="Calibri"/>
                <a:ea typeface="Calibri"/>
                <a:cs typeface="Calibri"/>
              </a:rPr>
              <a:t> </a:t>
            </a:r>
          </a:p>
          <a:p>
            <a:pPr marL="0" marR="0">
              <a:spcBef>
                <a:spcPts val="0"/>
              </a:spcBef>
              <a:spcAft>
                <a:spcPts val="0"/>
              </a:spcAft>
            </a:pPr>
            <a:r>
              <a:rPr lang="en-US" sz="1200" dirty="0" smtClean="0">
                <a:solidFill>
                  <a:srgbClr val="000000"/>
                </a:solidFill>
                <a:latin typeface="Calibri"/>
                <a:ea typeface="Calibri"/>
                <a:cs typeface="Calibri"/>
              </a:rPr>
              <a:t>A more complete list of questions to evaluate the community’s plan is included on pages 4-18 – 4-25 of CPG 101. </a:t>
            </a:r>
          </a:p>
          <a:p>
            <a:pPr marL="0" marR="0">
              <a:spcBef>
                <a:spcPts val="0"/>
              </a:spcBef>
              <a:spcAft>
                <a:spcPts val="0"/>
              </a:spcAft>
            </a:pPr>
            <a:r>
              <a:rPr lang="en-US" sz="1200" dirty="0" smtClean="0">
                <a:latin typeface="Calibri"/>
                <a:ea typeface="Times New Roman"/>
              </a:rPr>
              <a:t> </a:t>
            </a:r>
            <a:endParaRPr lang="en-US" sz="1200" dirty="0" smtClean="0">
              <a:latin typeface="Times New Roman"/>
              <a:ea typeface="Times New Roman"/>
            </a:endParaRPr>
          </a:p>
          <a:p>
            <a:pPr marL="0" marR="0">
              <a:spcBef>
                <a:spcPts val="0"/>
              </a:spcBef>
              <a:spcAft>
                <a:spcPts val="0"/>
              </a:spcAft>
            </a:pPr>
            <a:r>
              <a:rPr lang="en-US" sz="1200" dirty="0" smtClean="0">
                <a:latin typeface="Calibri"/>
                <a:ea typeface="Times New Roman"/>
              </a:rPr>
              <a:t>Distribute Handout </a:t>
            </a:r>
            <a:r>
              <a:rPr lang="en-US" sz="1200" dirty="0" smtClean="0">
                <a:latin typeface="Calibri"/>
                <a:ea typeface="Times New Roman"/>
              </a:rPr>
              <a:t>3 if you selected your own scenario or Handout 4 if you used the ice storm scenario (Ice </a:t>
            </a:r>
            <a:r>
              <a:rPr lang="en-US" sz="1200" dirty="0" smtClean="0">
                <a:latin typeface="Calibri"/>
                <a:ea typeface="Times New Roman"/>
              </a:rPr>
              <a:t>Storm Scenario Evaluation </a:t>
            </a:r>
            <a:r>
              <a:rPr lang="en-US" sz="1200" dirty="0" smtClean="0">
                <a:latin typeface="Calibri"/>
                <a:ea typeface="Times New Roman"/>
              </a:rPr>
              <a:t>Worksheet).</a:t>
            </a:r>
            <a:endParaRPr lang="en-US" sz="1200" dirty="0" smtClean="0">
              <a:latin typeface="Times New Roman"/>
              <a:ea typeface="Times New Roman"/>
            </a:endParaRPr>
          </a:p>
          <a:p>
            <a:pPr marL="0" marR="0">
              <a:spcBef>
                <a:spcPts val="0"/>
              </a:spcBef>
              <a:spcAft>
                <a:spcPts val="0"/>
              </a:spcAft>
            </a:pPr>
            <a:r>
              <a:rPr lang="en-US" sz="1200" dirty="0" smtClean="0">
                <a:solidFill>
                  <a:srgbClr val="000000"/>
                </a:solidFill>
                <a:latin typeface="Calibri"/>
                <a:ea typeface="Calibri"/>
                <a:cs typeface="Calibri"/>
              </a:rPr>
              <a:t> </a:t>
            </a:r>
          </a:p>
          <a:p>
            <a:pPr marL="0" marR="0">
              <a:spcBef>
                <a:spcPts val="0"/>
              </a:spcBef>
              <a:spcAft>
                <a:spcPts val="0"/>
              </a:spcAft>
            </a:pPr>
            <a:r>
              <a:rPr lang="en-US" sz="1200" dirty="0" smtClean="0">
                <a:solidFill>
                  <a:srgbClr val="000000"/>
                </a:solidFill>
                <a:latin typeface="Calibri"/>
                <a:ea typeface="Calibri"/>
                <a:cs typeface="Calibri"/>
              </a:rPr>
              <a:t>Using the handout and this slide, walk through each question and allow the planning team to answer and discuss each one. </a:t>
            </a:r>
          </a:p>
          <a:p>
            <a:pPr marL="0" marR="0">
              <a:spcBef>
                <a:spcPts val="0"/>
              </a:spcBef>
              <a:spcAft>
                <a:spcPts val="0"/>
              </a:spcAft>
            </a:pPr>
            <a:r>
              <a:rPr lang="en-US" sz="1200" dirty="0" smtClean="0">
                <a:solidFill>
                  <a:srgbClr val="000000"/>
                </a:solidFill>
                <a:latin typeface="Calibri"/>
                <a:ea typeface="Calibri"/>
                <a:cs typeface="Calibri"/>
              </a:rPr>
              <a:t> </a:t>
            </a:r>
          </a:p>
          <a:p>
            <a:pPr marL="0" marR="0">
              <a:spcBef>
                <a:spcPts val="0"/>
              </a:spcBef>
              <a:spcAft>
                <a:spcPts val="0"/>
              </a:spcAft>
            </a:pPr>
            <a:r>
              <a:rPr lang="en-US" sz="1200" dirty="0" smtClean="0">
                <a:solidFill>
                  <a:srgbClr val="000000"/>
                </a:solidFill>
                <a:latin typeface="Calibri"/>
                <a:ea typeface="Calibri"/>
                <a:cs typeface="Calibri"/>
              </a:rPr>
              <a:t>Use these questions to evaluate the plan's performance in a scenario situation:</a:t>
            </a:r>
          </a:p>
          <a:p>
            <a:pPr marL="342900" marR="0" lvl="0" indent="-342900">
              <a:spcBef>
                <a:spcPts val="0"/>
              </a:spcBef>
              <a:spcAft>
                <a:spcPts val="0"/>
              </a:spcAft>
              <a:buFont typeface="Wingdings"/>
              <a:buChar char=""/>
            </a:pPr>
            <a:r>
              <a:rPr lang="en-US" sz="1200" dirty="0" smtClean="0">
                <a:solidFill>
                  <a:srgbClr val="000000"/>
                </a:solidFill>
                <a:latin typeface="Calibri"/>
                <a:ea typeface="Calibri"/>
                <a:cs typeface="Calibri"/>
              </a:rPr>
              <a:t>Did an action, process, decision, or the timing make the situation better or worse?</a:t>
            </a:r>
          </a:p>
          <a:p>
            <a:pPr marL="457200" marR="0">
              <a:spcBef>
                <a:spcPts val="0"/>
              </a:spcBef>
              <a:spcAft>
                <a:spcPts val="0"/>
              </a:spcAft>
            </a:pPr>
            <a:r>
              <a:rPr lang="en-US" sz="1200" dirty="0" smtClean="0">
                <a:solidFill>
                  <a:srgbClr val="000000"/>
                </a:solidFill>
                <a:latin typeface="Calibri"/>
                <a:ea typeface="Calibri"/>
                <a:cs typeface="Calibri"/>
              </a:rPr>
              <a:t> </a:t>
            </a:r>
          </a:p>
          <a:p>
            <a:pPr marL="342900" marR="0" lvl="0" indent="-342900">
              <a:spcBef>
                <a:spcPts val="0"/>
              </a:spcBef>
              <a:spcAft>
                <a:spcPts val="0"/>
              </a:spcAft>
              <a:buFont typeface="Wingdings"/>
              <a:buChar char=""/>
            </a:pPr>
            <a:r>
              <a:rPr lang="en-US" sz="1200" dirty="0" smtClean="0">
                <a:solidFill>
                  <a:srgbClr val="000000"/>
                </a:solidFill>
                <a:latin typeface="Calibri"/>
                <a:ea typeface="Calibri"/>
                <a:cs typeface="Calibri"/>
              </a:rPr>
              <a:t>What parts of the action, process, decision, or timing make it something that:</a:t>
            </a:r>
          </a:p>
          <a:p>
            <a:pPr marL="742950" marR="0" lvl="1" indent="-285750">
              <a:spcBef>
                <a:spcPts val="0"/>
              </a:spcBef>
              <a:spcAft>
                <a:spcPts val="0"/>
              </a:spcAft>
              <a:buFont typeface="Courier New"/>
              <a:buChar char="o"/>
            </a:pPr>
            <a:r>
              <a:rPr lang="en-US" sz="1200" dirty="0" smtClean="0">
                <a:solidFill>
                  <a:srgbClr val="000000"/>
                </a:solidFill>
                <a:latin typeface="Calibri"/>
                <a:ea typeface="Calibri"/>
                <a:cs typeface="Times New Roman"/>
              </a:rPr>
              <a:t>Must remain in the plan because of its effectiveness?</a:t>
            </a:r>
          </a:p>
          <a:p>
            <a:pPr marL="742950" marR="0" lvl="1" indent="-285750">
              <a:spcBef>
                <a:spcPts val="0"/>
              </a:spcBef>
              <a:spcAft>
                <a:spcPts val="0"/>
              </a:spcAft>
              <a:buFont typeface="Courier New"/>
              <a:buChar char="o"/>
            </a:pPr>
            <a:r>
              <a:rPr lang="en-US" sz="1200" dirty="0" smtClean="0">
                <a:solidFill>
                  <a:srgbClr val="000000"/>
                </a:solidFill>
                <a:latin typeface="Calibri"/>
                <a:ea typeface="Calibri"/>
                <a:cs typeface="Times New Roman"/>
              </a:rPr>
              <a:t>Should be removed from the plan or altered because it was ineffective?</a:t>
            </a:r>
          </a:p>
          <a:p>
            <a:pPr marL="914400" marR="0">
              <a:spcBef>
                <a:spcPts val="0"/>
              </a:spcBef>
              <a:spcAft>
                <a:spcPts val="0"/>
              </a:spcAft>
            </a:pPr>
            <a:r>
              <a:rPr lang="en-US" sz="1200" dirty="0" smtClean="0">
                <a:solidFill>
                  <a:srgbClr val="000000"/>
                </a:solidFill>
                <a:latin typeface="Calibri"/>
                <a:ea typeface="Calibri"/>
                <a:cs typeface="Calibri"/>
              </a:rPr>
              <a:t> </a:t>
            </a:r>
          </a:p>
          <a:p>
            <a:pPr marL="342900" marR="0" lvl="0" indent="-342900">
              <a:spcBef>
                <a:spcPts val="0"/>
              </a:spcBef>
              <a:spcAft>
                <a:spcPts val="0"/>
              </a:spcAft>
              <a:buFont typeface="Wingdings"/>
              <a:buChar char=""/>
            </a:pPr>
            <a:r>
              <a:rPr lang="en-US" sz="1200" dirty="0" smtClean="0">
                <a:solidFill>
                  <a:srgbClr val="000000"/>
                </a:solidFill>
                <a:latin typeface="Calibri"/>
                <a:ea typeface="Calibri"/>
                <a:cs typeface="Calibri"/>
              </a:rPr>
              <a:t>Did the scenario identify any new courses of action?</a:t>
            </a:r>
          </a:p>
          <a:p>
            <a:pPr marL="228600" marR="0">
              <a:spcBef>
                <a:spcPts val="0"/>
              </a:spcBef>
              <a:spcAft>
                <a:spcPts val="0"/>
              </a:spcAft>
            </a:pPr>
            <a:r>
              <a:rPr lang="en-US" sz="1200" dirty="0" smtClean="0">
                <a:solidFill>
                  <a:srgbClr val="000000"/>
                </a:solidFill>
                <a:latin typeface="Calibri"/>
                <a:ea typeface="Calibri"/>
                <a:cs typeface="Calibri"/>
              </a:rPr>
              <a:t> </a:t>
            </a:r>
          </a:p>
          <a:p>
            <a:r>
              <a:rPr lang="en-US" sz="1200" dirty="0" smtClean="0">
                <a:latin typeface="Times New Roman"/>
                <a:ea typeface="Times New Roman"/>
              </a:rPr>
              <a:t>Did the plan ensure that the community’s special needs population received the kinds of assistance that would aid their safety and health?</a:t>
            </a:r>
            <a:endParaRPr lang="en-US" dirty="0" smtClean="0">
              <a:latin typeface="Calibri" pitchFamily="34" charset="0"/>
            </a:endParaRPr>
          </a:p>
        </p:txBody>
      </p:sp>
      <p:sp>
        <p:nvSpPr>
          <p:cNvPr id="64515" name="Slide Number Placeholder 3"/>
          <p:cNvSpPr>
            <a:spLocks noGrp="1"/>
          </p:cNvSpPr>
          <p:nvPr>
            <p:ph type="sldNum" sz="quarter" idx="5"/>
          </p:nvPr>
        </p:nvSpPr>
        <p:spPr>
          <a:noFill/>
        </p:spPr>
        <p:txBody>
          <a:bodyPr/>
          <a:lstStyle/>
          <a:p>
            <a:fld id="{83ED59BF-5CB5-457F-85F8-FABE238F929C}" type="slidenum">
              <a:rPr lang="en-US"/>
              <a:pPr/>
              <a:t>8</a:t>
            </a:fld>
            <a:endParaRPr lang="en-US" dirty="0"/>
          </a:p>
        </p:txBody>
      </p:sp>
    </p:spTree>
    <p:extLst>
      <p:ext uri="{BB962C8B-B14F-4D97-AF65-F5344CB8AC3E}">
        <p14:creationId xmlns:p14="http://schemas.microsoft.com/office/powerpoint/2010/main" val="255218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marL="0" marR="0">
              <a:spcBef>
                <a:spcPts val="0"/>
              </a:spcBef>
              <a:spcAft>
                <a:spcPts val="0"/>
              </a:spcAft>
            </a:pPr>
            <a:r>
              <a:rPr lang="en-US" sz="1200" b="1" dirty="0" smtClean="0">
                <a:solidFill>
                  <a:srgbClr val="000000"/>
                </a:solidFill>
                <a:latin typeface="Calibri"/>
                <a:ea typeface="Calibri"/>
                <a:cs typeface="Calibri"/>
              </a:rPr>
              <a:t>Approval</a:t>
            </a:r>
            <a:endParaRPr lang="en-US" sz="1200" dirty="0" smtClean="0">
              <a:solidFill>
                <a:srgbClr val="000000"/>
              </a:solidFill>
              <a:latin typeface="Calibri"/>
              <a:ea typeface="Calibri"/>
              <a:cs typeface="Calibri"/>
            </a:endParaRPr>
          </a:p>
          <a:p>
            <a:pPr marL="0" marR="0">
              <a:spcBef>
                <a:spcPts val="0"/>
              </a:spcBef>
              <a:spcAft>
                <a:spcPts val="0"/>
              </a:spcAft>
            </a:pPr>
            <a:r>
              <a:rPr lang="en-US" sz="1200" dirty="0" smtClean="0">
                <a:solidFill>
                  <a:srgbClr val="000000"/>
                </a:solidFill>
                <a:latin typeface="Calibri"/>
                <a:ea typeface="Calibri"/>
                <a:cs typeface="Calibri"/>
              </a:rPr>
              <a:t>Once the plan has been revised based on its evaluation, it is time for local officials to approve and adopt it, which should:</a:t>
            </a:r>
          </a:p>
          <a:p>
            <a:pPr marL="0" marR="0">
              <a:spcBef>
                <a:spcPts val="0"/>
              </a:spcBef>
              <a:spcAft>
                <a:spcPts val="0"/>
              </a:spcAft>
            </a:pPr>
            <a:r>
              <a:rPr lang="en-US" sz="1200" dirty="0" smtClean="0">
                <a:solidFill>
                  <a:srgbClr val="000000"/>
                </a:solidFill>
                <a:latin typeface="Calibri"/>
                <a:ea typeface="Calibri"/>
                <a:cs typeface="Calibri"/>
              </a:rPr>
              <a:t> </a:t>
            </a:r>
          </a:p>
          <a:p>
            <a:pPr marL="342900" marR="0" lvl="0" indent="-342900">
              <a:spcBef>
                <a:spcPts val="0"/>
              </a:spcBef>
              <a:spcAft>
                <a:spcPts val="0"/>
              </a:spcAft>
              <a:buFont typeface="Wingdings"/>
              <a:buChar char=""/>
            </a:pPr>
            <a:r>
              <a:rPr lang="en-US" sz="1200" dirty="0" smtClean="0">
                <a:solidFill>
                  <a:srgbClr val="000000"/>
                </a:solidFill>
                <a:latin typeface="Calibri"/>
                <a:ea typeface="Calibri"/>
                <a:cs typeface="Calibri"/>
              </a:rPr>
              <a:t>Occur using a formal process based on state/county statute, law, or ordinance.</a:t>
            </a:r>
          </a:p>
          <a:p>
            <a:pPr marL="228600" marR="0">
              <a:spcBef>
                <a:spcPts val="0"/>
              </a:spcBef>
              <a:spcAft>
                <a:spcPts val="0"/>
              </a:spcAft>
            </a:pPr>
            <a:r>
              <a:rPr lang="en-US" sz="1200" dirty="0" smtClean="0">
                <a:solidFill>
                  <a:srgbClr val="000000"/>
                </a:solidFill>
                <a:latin typeface="Calibri"/>
                <a:ea typeface="Calibri"/>
                <a:cs typeface="Calibri"/>
              </a:rPr>
              <a:t> </a:t>
            </a:r>
          </a:p>
          <a:p>
            <a:pPr marL="342900" marR="0" lvl="0" indent="-342900">
              <a:spcBef>
                <a:spcPts val="0"/>
              </a:spcBef>
              <a:spcAft>
                <a:spcPts val="0"/>
              </a:spcAft>
              <a:buFont typeface="Wingdings"/>
              <a:buChar char=""/>
            </a:pPr>
            <a:r>
              <a:rPr lang="en-US" sz="1200" dirty="0" smtClean="0">
                <a:solidFill>
                  <a:srgbClr val="000000"/>
                </a:solidFill>
                <a:latin typeface="Calibri"/>
                <a:ea typeface="Calibri"/>
                <a:cs typeface="Calibri"/>
              </a:rPr>
              <a:t>Establish the authority for the plan.</a:t>
            </a:r>
          </a:p>
          <a:p>
            <a:pPr marL="0" marR="0">
              <a:spcBef>
                <a:spcPts val="0"/>
              </a:spcBef>
              <a:spcAft>
                <a:spcPts val="0"/>
              </a:spcAft>
            </a:pPr>
            <a:r>
              <a:rPr lang="en-US" sz="1200" dirty="0" smtClean="0">
                <a:solidFill>
                  <a:srgbClr val="000000"/>
                </a:solidFill>
                <a:latin typeface="Calibri"/>
                <a:ea typeface="Calibri"/>
                <a:cs typeface="Calibri"/>
              </a:rPr>
              <a:t> </a:t>
            </a:r>
          </a:p>
          <a:p>
            <a:pPr marL="0" marR="0">
              <a:spcBef>
                <a:spcPts val="0"/>
              </a:spcBef>
              <a:spcAft>
                <a:spcPts val="0"/>
              </a:spcAft>
            </a:pPr>
            <a:r>
              <a:rPr lang="en-US" sz="1200" b="1" dirty="0" smtClean="0">
                <a:solidFill>
                  <a:srgbClr val="000000"/>
                </a:solidFill>
                <a:latin typeface="Calibri"/>
                <a:ea typeface="Calibri"/>
                <a:cs typeface="Calibri"/>
              </a:rPr>
              <a:t>Distribution</a:t>
            </a:r>
            <a:endParaRPr lang="en-US" sz="1200" dirty="0" smtClean="0">
              <a:solidFill>
                <a:srgbClr val="000000"/>
              </a:solidFill>
              <a:latin typeface="Calibri"/>
              <a:ea typeface="Calibri"/>
              <a:cs typeface="Calibri"/>
            </a:endParaRPr>
          </a:p>
          <a:p>
            <a:pPr marL="0" marR="0">
              <a:spcBef>
                <a:spcPts val="0"/>
              </a:spcBef>
              <a:spcAft>
                <a:spcPts val="0"/>
              </a:spcAft>
            </a:pPr>
            <a:r>
              <a:rPr lang="en-US" sz="1200" dirty="0" smtClean="0">
                <a:solidFill>
                  <a:srgbClr val="000000"/>
                </a:solidFill>
                <a:latin typeface="Calibri"/>
                <a:ea typeface="Calibri"/>
                <a:cs typeface="Calibri"/>
              </a:rPr>
              <a:t>The plan should be distributed throughout the community to key persons and organizations that need access to information they need to guide their actions.</a:t>
            </a:r>
            <a:endParaRPr lang="en-US" sz="1200" dirty="0">
              <a:solidFill>
                <a:srgbClr val="000000"/>
              </a:solidFill>
              <a:latin typeface="Calibri"/>
              <a:ea typeface="Calibri"/>
              <a:cs typeface="Calibri"/>
            </a:endParaRPr>
          </a:p>
        </p:txBody>
      </p:sp>
      <p:sp>
        <p:nvSpPr>
          <p:cNvPr id="66563" name="Slide Number Placeholder 3"/>
          <p:cNvSpPr>
            <a:spLocks noGrp="1"/>
          </p:cNvSpPr>
          <p:nvPr>
            <p:ph type="sldNum" sz="quarter" idx="5"/>
          </p:nvPr>
        </p:nvSpPr>
        <p:spPr>
          <a:noFill/>
        </p:spPr>
        <p:txBody>
          <a:bodyPr/>
          <a:lstStyle/>
          <a:p>
            <a:fld id="{1FBC6729-F25D-41D0-B29D-B9190787E503}" type="slidenum">
              <a:rPr lang="en-US"/>
              <a:pPr/>
              <a:t>9</a:t>
            </a:fld>
            <a:endParaRPr lang="en-US" dirty="0"/>
          </a:p>
        </p:txBody>
      </p:sp>
    </p:spTree>
    <p:extLst>
      <p:ext uri="{BB962C8B-B14F-4D97-AF65-F5344CB8AC3E}">
        <p14:creationId xmlns:p14="http://schemas.microsoft.com/office/powerpoint/2010/main" val="36512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a:lvl1pPr>
          </a:lstStyle>
          <a:p>
            <a:fld id="{F0863718-238F-474B-94B4-EA57766DF9EE}" type="datetime1">
              <a:rPr lang="en-US"/>
              <a:pPr/>
              <a:t>12/5/2014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fld id="{39BAF2C4-0978-4A3E-9EB3-F02E5ADEB14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fld id="{5DA17296-651B-4260-9D12-DB73C0BFF132}" type="datetime1">
              <a:rPr lang="en-US"/>
              <a:pPr/>
              <a:t>12/5/2014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F9AB8AE2-E9A8-4BBF-9BB1-11487E6F470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AD5AC247-16F7-4849-AA95-64589A1EA775}" type="datetime1">
              <a:rPr lang="en-US"/>
              <a:pPr/>
              <a:t>12/5/2014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fld id="{1B9861F7-29FC-43E4-A57D-BDF441B3389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fld id="{1A93CF93-2312-457D-A3CF-6F582C736F23}" type="datetime1">
              <a:rPr lang="en-US"/>
              <a:pPr/>
              <a:t>12/5/2014</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fld id="{55E8ECC8-A404-4BC4-8E4F-3054484BE4BB}"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Date Placeholder 3"/>
          <p:cNvSpPr>
            <a:spLocks noGrp="1"/>
          </p:cNvSpPr>
          <p:nvPr>
            <p:ph type="dt" sz="half" idx="10"/>
          </p:nvPr>
        </p:nvSpPr>
        <p:spPr/>
        <p:txBody>
          <a:bodyPr/>
          <a:lstStyle>
            <a:lvl1pPr>
              <a:defRPr/>
            </a:lvl1pPr>
          </a:lstStyle>
          <a:p>
            <a:fld id="{95601F8B-4811-4752-9747-D4560C9CCBEB}" type="datetime1">
              <a:rPr lang="en-US"/>
              <a:pPr/>
              <a:t>12/5/2014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2FB50D14-E7F3-48F7-9E08-9B29CF84BF90}"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61219" y="1593641"/>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1862693" y="1593641"/>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04471" y="1593641"/>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fld id="{0E4CEDD3-5379-40CB-AEBB-30EF1D23D2F6}" type="datetime1">
              <a:rPr lang="en-US"/>
              <a:pPr/>
              <a:t>12/5/2014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D9A3E6AE-69EC-4BFE-9519-0CF6D9749F6B}"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12/5/2014</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extLst>
      <p:ext uri="{BB962C8B-B14F-4D97-AF65-F5344CB8AC3E}">
        <p14:creationId xmlns:p14="http://schemas.microsoft.com/office/powerpoint/2010/main" val="941649080"/>
      </p:ext>
    </p:extLst>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95BA569-525A-4068-9E84-E452D55476D0}" type="datetime1">
              <a:rPr lang="en-US"/>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19DA2E2-76AE-499F-A8EB-31FC17425DCA}"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8D5A25-C43B-4FCF-B77D-E1CF342A8AB9}" type="datetime1">
              <a:rPr lang="en-US"/>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5ECDB40-62F2-47C1-B01F-B94E274772EA}"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FF34687-CB5B-4E64-8FF1-E2C75972DFE8}" type="datetime1">
              <a:rPr lang="en-US"/>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9C48F8A-1F00-4C8F-A2D9-02871F6380D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9DB-FC1F-46CD-BC86-CA87968A671C}" type="datetime1">
              <a:rPr lang="en-US"/>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1AC1A7A-A981-41C8-A834-334F7FA8A04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fld id="{A901439A-9769-4971-847A-1C4767A279C3}" type="datetime1">
              <a:rPr lang="en-US"/>
              <a:pPr/>
              <a:t>12/5/2014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BC4C6B9C-E575-4297-AE37-AA820FBBDD16}"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E7C671D-C72B-4F42-BAE3-50C9658035A7}" type="datetime1">
              <a:rPr lang="en-US"/>
              <a:pPr/>
              <a:t>12/5/2014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FFA6DD7-768A-49BB-9138-BA09EDCE7453}"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87D9520-F839-42B6-AE8C-81E2C0C775C6}" type="datetime1">
              <a:rPr lang="en-US"/>
              <a:pPr/>
              <a:t>12/5/2014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11B62ED-683D-4835-A49F-930F1B68130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1A63F8-BB70-471E-9CE8-A439E23EC5E9}" type="datetime1">
              <a:rPr lang="en-US"/>
              <a:pPr/>
              <a:t>12/5/2014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CD268385-91E9-4777-9A9A-2EE954A3AB6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3084D7A-4FE8-41ED-8E01-2D774E5BF60A}" type="datetime1">
              <a:rPr lang="en-US"/>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661EAF6-0D1D-4458-8FCF-8729A1D10EC7}"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169961A-8C7D-4BA5-8ABE-BD10C1617636}" type="datetime1">
              <a:rPr lang="en-US"/>
              <a:pPr/>
              <a:t>12/5/2014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7D27E5B-F0D2-4898-B727-68D8ECB85CC4}"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A42256-8E84-499A-8D0C-40EEBEEA9E2B}" type="datetime1">
              <a:rPr lang="en-US"/>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30C4CC-BCA4-4F10-B7E3-806EB2120DD0}"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164C299-3A0B-41F6-98E9-7A9B3284AC50}" type="datetime1">
              <a:rPr lang="en-US"/>
              <a:pPr/>
              <a:t>12/5/2014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7B328FC-CB2C-448A-8761-C0110F5A282B}"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a:lvl1pPr>
          </a:lstStyle>
          <a:p>
            <a:fld id="{388181FC-DA82-473C-BB15-AA7FF746574D}" type="datetime1">
              <a:rPr lang="en-US"/>
              <a:pPr/>
              <a:t>12/5/2014</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fld id="{D75EFA97-A4A7-4172-93C5-1BD29AF574F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403738CB-9BCE-4C34-AEF6-113F9EC972D7}" type="datetime1">
              <a:rPr lang="en-US"/>
              <a:pPr/>
              <a:t>12/5/2014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944A9416-4A5C-4FFD-BF53-795B3779520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algn="l"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fld id="{C059E96C-2E13-4FC5-8496-E9CC07541CDE}" type="datetime1">
              <a:rPr lang="en-US"/>
              <a:pPr/>
              <a:t>12/5/2014</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fld id="{16444030-342F-4F9E-8302-D789F0E821B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fld id="{CCB5D5EE-42DE-40AC-8B0F-9A89989B2D76}" type="datetime1">
              <a:rPr lang="en-US"/>
              <a:pPr/>
              <a:t>12/5/2014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A7FD0A2C-AC00-4F63-ABC5-C2488DAE34F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fld id="{C84AB18F-19C3-423B-817E-BE196AA892C6}" type="datetime1">
              <a:rPr lang="en-US"/>
              <a:pPr/>
              <a:t>12/5/2014</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fld id="{BEA607CC-B51F-41FF-AE97-947AE820003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6" name="Date Placeholder 1"/>
          <p:cNvSpPr>
            <a:spLocks noGrp="1"/>
          </p:cNvSpPr>
          <p:nvPr>
            <p:ph type="dt" sz="half" idx="10"/>
          </p:nvPr>
        </p:nvSpPr>
        <p:spPr/>
        <p:txBody>
          <a:bodyPr/>
          <a:lstStyle>
            <a:lvl1pPr>
              <a:defRPr/>
            </a:lvl1pPr>
          </a:lstStyle>
          <a:p>
            <a:fld id="{CEDBF906-5A9A-4235-B1A2-D4A0B9EFDF91}" type="datetime1">
              <a:rPr lang="en-US"/>
              <a:pPr/>
              <a:t>12/5/2014</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fld id="{195A1CCC-FA49-4C72-AE0D-D933CC79920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a:lvl1pPr>
          </a:lstStyle>
          <a:p>
            <a:fld id="{367867FA-BF0E-46F4-8D8F-55772F64924A}" type="datetime1">
              <a:rPr lang="en-US"/>
              <a:pPr/>
              <a:t>12/5/2014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fld id="{76280F8B-B667-414A-A798-6DBBB3FE8EC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defRPr>
            </a:lvl1pPr>
          </a:lstStyle>
          <a:p>
            <a:fld id="{EA599974-49BA-46A6-87D0-D975B6863052}" type="datetime1">
              <a:rPr lang="en-US"/>
              <a:pPr/>
              <a:t>12/5/2014</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pitchFamily="34" charset="0"/>
              </a:defRPr>
            </a:lvl1pPr>
          </a:lstStyle>
          <a:p>
            <a:fld id="{77E4EABB-5220-409B-85DB-96A68DEEB901}" type="slidenum">
              <a:rPr lang="en-US"/>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Lst>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5pPr>
      <a:lvl6pPr marL="4572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77E1A36A-A572-43DA-A805-1FF5089B2331}" type="datetime1">
              <a:rPr lang="en-US"/>
              <a:pPr/>
              <a:t>12/5/2014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C2B64C1-6236-4089-9BD1-076005E26C4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154" r:id="rId1"/>
    <p:sldLayoutId id="2147484153" r:id="rId2"/>
    <p:sldLayoutId id="2147484152" r:id="rId3"/>
    <p:sldLayoutId id="2147484151" r:id="rId4"/>
    <p:sldLayoutId id="2147484150" r:id="rId5"/>
    <p:sldLayoutId id="2147484149" r:id="rId6"/>
    <p:sldLayoutId id="2147484148" r:id="rId7"/>
    <p:sldLayoutId id="2147484147" r:id="rId8"/>
    <p:sldLayoutId id="2147484146" r:id="rId9"/>
    <p:sldLayoutId id="2147484145" r:id="rId10"/>
    <p:sldLayoutId id="214748414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2800" dirty="0" smtClean="0"/>
              <a:t>STEP FIVE – Prepare, Review, and Approve the Plan</a:t>
            </a:r>
            <a:endParaRPr lang="en-US" sz="2800" dirty="0"/>
          </a:p>
        </p:txBody>
      </p:sp>
      <p:pic>
        <p:nvPicPr>
          <p:cNvPr id="1025" name="Picture 1" descr="ReadyCommunityLOGO2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30070" b="-30070"/>
          <a:stretch>
            <a:fillRect/>
          </a:stretch>
        </p:blipFill>
        <p:spPr bwMode="auto">
          <a:xfrm>
            <a:off x="284163" y="444500"/>
            <a:ext cx="8574087" cy="436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5454242"/>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sz="3800" dirty="0" smtClean="0">
                <a:ea typeface="ＭＳ Ｐゴシック" charset="-128"/>
              </a:rPr>
              <a:t>Community Education and Preparation</a:t>
            </a:r>
          </a:p>
        </p:txBody>
      </p:sp>
      <p:sp>
        <p:nvSpPr>
          <p:cNvPr id="92163" name="Rectangle 3"/>
          <p:cNvSpPr>
            <a:spLocks noGrp="1"/>
          </p:cNvSpPr>
          <p:nvPr>
            <p:ph type="body" idx="4294967295"/>
          </p:nvPr>
        </p:nvSpPr>
        <p:spPr>
          <a:xfrm>
            <a:off x="2403475" y="2082800"/>
            <a:ext cx="6391275" cy="4229100"/>
          </a:xfrm>
        </p:spPr>
        <p:txBody>
          <a:bodyPr/>
          <a:lstStyle/>
          <a:p>
            <a:pPr indent="-274320">
              <a:lnSpc>
                <a:spcPct val="90000"/>
              </a:lnSpc>
              <a:buClr>
                <a:schemeClr val="accent4">
                  <a:lumMod val="50000"/>
                </a:schemeClr>
              </a:buClr>
            </a:pPr>
            <a:endParaRPr lang="en-US" dirty="0" smtClean="0">
              <a:ea typeface="ＭＳ Ｐゴシック" charset="-128"/>
            </a:endParaRPr>
          </a:p>
          <a:p>
            <a:pPr indent="-274320">
              <a:lnSpc>
                <a:spcPct val="90000"/>
              </a:lnSpc>
              <a:buClr>
                <a:schemeClr val="accent4">
                  <a:lumMod val="50000"/>
                </a:schemeClr>
              </a:buClr>
            </a:pPr>
            <a:r>
              <a:rPr lang="en-US" dirty="0" smtClean="0">
                <a:ea typeface="ＭＳ Ｐゴシック" charset="-128"/>
              </a:rPr>
              <a:t>Develop a “public” version of the plan</a:t>
            </a:r>
          </a:p>
          <a:p>
            <a:pPr lvl="1" indent="-274320">
              <a:lnSpc>
                <a:spcPct val="90000"/>
              </a:lnSpc>
              <a:buClr>
                <a:schemeClr val="accent4">
                  <a:lumMod val="50000"/>
                </a:schemeClr>
              </a:buClr>
            </a:pPr>
            <a:r>
              <a:rPr lang="en-US" dirty="0" smtClean="0">
                <a:ea typeface="ＭＳ Ｐゴシック" charset="-128"/>
              </a:rPr>
              <a:t>Information They Need</a:t>
            </a:r>
          </a:p>
          <a:p>
            <a:pPr lvl="1" indent="-274320">
              <a:lnSpc>
                <a:spcPct val="90000"/>
              </a:lnSpc>
              <a:buClr>
                <a:schemeClr val="accent4">
                  <a:lumMod val="50000"/>
                </a:schemeClr>
              </a:buClr>
            </a:pPr>
            <a:r>
              <a:rPr lang="en-US" dirty="0" smtClean="0">
                <a:ea typeface="ＭＳ Ｐゴシック" charset="-128"/>
              </a:rPr>
              <a:t>Social Media</a:t>
            </a:r>
          </a:p>
          <a:p>
            <a:pPr lvl="1" indent="-274320">
              <a:lnSpc>
                <a:spcPct val="90000"/>
              </a:lnSpc>
              <a:buClr>
                <a:schemeClr val="accent4">
                  <a:lumMod val="50000"/>
                </a:schemeClr>
              </a:buClr>
            </a:pPr>
            <a:r>
              <a:rPr lang="en-US" dirty="0" smtClean="0">
                <a:ea typeface="ＭＳ Ｐゴシック" charset="-128"/>
              </a:rPr>
              <a:t>Local Media</a:t>
            </a:r>
          </a:p>
          <a:p>
            <a:pPr indent="-274320">
              <a:lnSpc>
                <a:spcPct val="90000"/>
              </a:lnSpc>
              <a:buClr>
                <a:schemeClr val="accent4">
                  <a:lumMod val="50000"/>
                </a:schemeClr>
              </a:buClr>
            </a:pPr>
            <a:endParaRPr lang="en-US" dirty="0" smtClean="0">
              <a:ea typeface="ＭＳ Ｐゴシック" charset="-128"/>
            </a:endParaRPr>
          </a:p>
          <a:p>
            <a:pPr indent="-274320">
              <a:lnSpc>
                <a:spcPct val="90000"/>
              </a:lnSpc>
              <a:buClr>
                <a:schemeClr val="accent4">
                  <a:lumMod val="50000"/>
                </a:schemeClr>
              </a:buClr>
            </a:pPr>
            <a:r>
              <a:rPr lang="en-US" dirty="0" smtClean="0">
                <a:ea typeface="ＭＳ Ｐゴシック" charset="-128"/>
              </a:rPr>
              <a:t>Develop a set of talking points to explain.</a:t>
            </a:r>
          </a:p>
          <a:p>
            <a:pPr indent="-274320">
              <a:lnSpc>
                <a:spcPct val="90000"/>
              </a:lnSpc>
              <a:buClr>
                <a:schemeClr val="accent4">
                  <a:lumMod val="50000"/>
                </a:schemeClr>
              </a:buClr>
            </a:pPr>
            <a:endParaRPr lang="en-US" dirty="0" smtClean="0">
              <a:ea typeface="ＭＳ Ｐゴシック" charset="-128"/>
            </a:endParaRPr>
          </a:p>
          <a:p>
            <a:pPr>
              <a:lnSpc>
                <a:spcPct val="90000"/>
              </a:lnSpc>
            </a:pPr>
            <a:endParaRPr lang="en-US" sz="2000" dirty="0" smtClean="0">
              <a:ea typeface="ＭＳ Ｐゴシック" charset="-128"/>
            </a:endParaRPr>
          </a:p>
          <a:p>
            <a:pPr>
              <a:lnSpc>
                <a:spcPct val="90000"/>
              </a:lnSpc>
            </a:pPr>
            <a:endParaRPr lang="en-US" sz="1800" dirty="0" smtClean="0">
              <a:ea typeface="ＭＳ Ｐゴシック" charset="-128"/>
            </a:endParaRPr>
          </a:p>
        </p:txBody>
      </p:sp>
      <p:pic>
        <p:nvPicPr>
          <p:cNvPr id="3077" name="Picture 5" descr="C:\Documents and Settings\rachelw\Local Settings\Temporary Internet Files\Content.IE5\CGOP47IA\MP900433107[1].jpg"/>
          <p:cNvPicPr>
            <a:picLocks noChangeAspect="1" noChangeArrowheads="1"/>
          </p:cNvPicPr>
          <p:nvPr/>
        </p:nvPicPr>
        <p:blipFill>
          <a:blip r:embed="rId3"/>
          <a:srcRect/>
          <a:stretch>
            <a:fillRect/>
          </a:stretch>
        </p:blipFill>
        <p:spPr bwMode="auto">
          <a:xfrm>
            <a:off x="372011" y="2603500"/>
            <a:ext cx="1993364" cy="2985781"/>
          </a:xfrm>
          <a:prstGeom prst="roundRect">
            <a:avLst>
              <a:gd name="adj" fmla="val 4167"/>
            </a:avLst>
          </a:prstGeom>
          <a:solidFill>
            <a:srgbClr val="FFFFFF"/>
          </a:solidFill>
          <a:ln w="76200" cap="sq">
            <a:solidFill>
              <a:srgbClr val="EAEAEA"/>
            </a:solidFill>
            <a:miter lim="800000"/>
          </a:ln>
          <a:effectLst>
            <a:reflection blurRad="12700" stA="33000" endPos="2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ands_Small.jpg"/>
          <p:cNvPicPr>
            <a:picLocks noChangeAspect="1"/>
          </p:cNvPicPr>
          <p:nvPr/>
        </p:nvPicPr>
        <p:blipFill rotWithShape="1">
          <a:blip r:embed="rId3">
            <a:extLst>
              <a:ext uri="{28A0092B-C50C-407E-A947-70E740481C1C}">
                <a14:useLocalDpi xmlns:a14="http://schemas.microsoft.com/office/drawing/2010/main" val="0"/>
              </a:ext>
            </a:extLst>
          </a:blip>
          <a:srcRect t="21639" b="8923"/>
          <a:stretch/>
        </p:blipFill>
        <p:spPr>
          <a:xfrm>
            <a:off x="0" y="3225800"/>
            <a:ext cx="9144000" cy="3632200"/>
          </a:xfrm>
          <a:prstGeom prst="rect">
            <a:avLst/>
          </a:prstGeom>
        </p:spPr>
      </p:pic>
      <p:sp>
        <p:nvSpPr>
          <p:cNvPr id="94210"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sz="3800" dirty="0" smtClean="0">
                <a:ea typeface="ＭＳ Ｐゴシック" charset="-128"/>
              </a:rPr>
              <a:t>Looking Ahead: Sustaining the Plan</a:t>
            </a:r>
          </a:p>
        </p:txBody>
      </p:sp>
    </p:spTree>
    <p:extLst>
      <p:ext uri="{BB962C8B-B14F-4D97-AF65-F5344CB8AC3E}">
        <p14:creationId xmlns:p14="http://schemas.microsoft.com/office/powerpoint/2010/main" val="315179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p:txBody>
          <a:bodyPr wrap="square" numCol="1" anchorCtr="0" compatLnSpc="1">
            <a:prstTxWarp prst="textNoShape">
              <a:avLst/>
            </a:prstTxWarp>
          </a:bodyPr>
          <a:lstStyle/>
          <a:p>
            <a:r>
              <a:rPr lang="en-US" dirty="0" smtClean="0">
                <a:ea typeface="ＭＳ Ｐゴシック" charset="-128"/>
              </a:rPr>
              <a:t>Questions &amp; Discussion</a:t>
            </a:r>
          </a:p>
        </p:txBody>
      </p:sp>
      <p:sp>
        <p:nvSpPr>
          <p:cNvPr id="67586" name="Content Placeholder 2"/>
          <p:cNvSpPr>
            <a:spLocks noGrp="1"/>
          </p:cNvSpPr>
          <p:nvPr>
            <p:ph idx="1"/>
          </p:nvPr>
        </p:nvSpPr>
        <p:spPr>
          <a:xfrm>
            <a:off x="3379788" y="2133600"/>
            <a:ext cx="5478462" cy="3519488"/>
          </a:xfrm>
        </p:spPr>
        <p:txBody>
          <a:bodyPr/>
          <a:lstStyle/>
          <a:p>
            <a:pPr indent="-273050">
              <a:buClr>
                <a:schemeClr val="accent4">
                  <a:lumMod val="50000"/>
                </a:schemeClr>
              </a:buClr>
            </a:pPr>
            <a:r>
              <a:rPr lang="en-US" dirty="0" smtClean="0">
                <a:ea typeface="ＭＳ Ｐゴシック" charset="-128"/>
              </a:rPr>
              <a:t>Commitments</a:t>
            </a:r>
          </a:p>
          <a:p>
            <a:pPr indent="-273050">
              <a:buClr>
                <a:schemeClr val="accent4">
                  <a:lumMod val="50000"/>
                </a:schemeClr>
              </a:buClr>
            </a:pPr>
            <a:r>
              <a:rPr lang="en-US" dirty="0" smtClean="0">
                <a:ea typeface="ＭＳ Ｐゴシック" charset="-128"/>
              </a:rPr>
              <a:t>Timeline</a:t>
            </a:r>
          </a:p>
          <a:p>
            <a:pPr indent="-273050">
              <a:buClr>
                <a:schemeClr val="accent4">
                  <a:lumMod val="50000"/>
                </a:schemeClr>
              </a:buClr>
            </a:pPr>
            <a:r>
              <a:rPr lang="en-US" dirty="0" smtClean="0">
                <a:ea typeface="ＭＳ Ｐゴシック" charset="-128"/>
              </a:rPr>
              <a:t>Next meeting date</a:t>
            </a:r>
          </a:p>
          <a:p>
            <a:pPr indent="-273050">
              <a:buClr>
                <a:schemeClr val="accent4">
                  <a:lumMod val="50000"/>
                </a:schemeClr>
              </a:buClr>
            </a:pPr>
            <a:r>
              <a:rPr lang="en-US" dirty="0" smtClean="0">
                <a:ea typeface="ＭＳ Ｐゴシック" charset="-128"/>
              </a:rPr>
              <a:t>Other discussion/questions</a:t>
            </a:r>
          </a:p>
          <a:p>
            <a:pPr indent="-273050"/>
            <a:endParaRPr lang="en-US" dirty="0" smtClean="0">
              <a:ea typeface="ＭＳ Ｐゴシック" charset="-128"/>
            </a:endParaRPr>
          </a:p>
        </p:txBody>
      </p:sp>
      <p:pic>
        <p:nvPicPr>
          <p:cNvPr id="67587" name="Picture 5"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182563" y="1817688"/>
            <a:ext cx="2687637" cy="2687637"/>
          </a:xfrm>
          <a:prstGeom prst="rect">
            <a:avLst/>
          </a:prstGeom>
          <a:noFill/>
          <a:ln w="9525">
            <a:noFill/>
            <a:miter lim="800000"/>
            <a:headEnd/>
            <a:tailEnd/>
          </a:ln>
        </p:spPr>
      </p:pic>
      <p:sp>
        <p:nvSpPr>
          <p:cNvPr id="67588" name="Slide Number Placeholder 1"/>
          <p:cNvSpPr>
            <a:spLocks noGrp="1"/>
          </p:cNvSpPr>
          <p:nvPr>
            <p:ph type="sldNum" sz="quarter" idx="12"/>
          </p:nvPr>
        </p:nvSpPr>
        <p:spPr bwMode="auto">
          <a:noFill/>
          <a:ln>
            <a:miter lim="800000"/>
            <a:headEnd/>
            <a:tailEnd/>
          </a:ln>
        </p:spPr>
        <p:txBody>
          <a:bodyPr/>
          <a:lstStyle/>
          <a:p>
            <a:fld id="{C1C5D3CE-F152-482C-92BA-8965D163CE29}"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13</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 name="Picture 1" descr="ReadyCommunityLOGO2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2" y="1679014"/>
            <a:ext cx="6129337" cy="19447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38085305"/>
      </p:ext>
    </p:extLst>
  </p:cSld>
  <p:clrMapOvr>
    <a:masterClrMapping/>
  </p:clrMapOvr>
  <p:transition advClick="0">
    <p:sndAc>
      <p:stSnd>
        <p:snd r:embed="rId3"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wrap="square" numCol="1" anchorCtr="0" compatLnSpc="1">
            <a:prstTxWarp prst="textNoShape">
              <a:avLst/>
            </a:prstTxWarp>
          </a:bodyPr>
          <a:lstStyle/>
          <a:p>
            <a:r>
              <a:rPr lang="en-US" dirty="0" smtClean="0">
                <a:ea typeface="ＭＳ Ｐゴシック" charset="-128"/>
              </a:rPr>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8112"/>
          </a:xfrm>
          <a:prstGeom prst="rect">
            <a:avLst/>
          </a:prstGeom>
          <a:noFill/>
        </p:spPr>
        <p:txBody>
          <a:bodyPr>
            <a:spAutoFit/>
          </a:bodyPr>
          <a:lstStyle/>
          <a:p>
            <a:pPr algn="l">
              <a:defRPr/>
            </a:pPr>
            <a:r>
              <a:rPr lang="en-US" sz="2800" dirty="0">
                <a:solidFill>
                  <a:schemeClr val="accent1"/>
                </a:solidFill>
                <a:latin typeface="+mn-lt"/>
                <a:cs typeface="ＭＳ Ｐゴシック" charset="-128"/>
              </a:rPr>
              <a:t>Step 1:  </a:t>
            </a:r>
            <a:r>
              <a:rPr lang="en-US" sz="2800" dirty="0">
                <a:latin typeface="+mn-lt"/>
                <a:cs typeface="ＭＳ Ｐゴシック" charset="-128"/>
              </a:rPr>
              <a:t>Form a Collaborative Planning Team</a:t>
            </a:r>
          </a:p>
          <a:p>
            <a:pPr algn="l">
              <a:defRPr/>
            </a:pPr>
            <a:r>
              <a:rPr lang="en-US" sz="2800" dirty="0">
                <a:solidFill>
                  <a:schemeClr val="accent1"/>
                </a:solidFill>
                <a:latin typeface="+mn-lt"/>
                <a:cs typeface="ＭＳ Ｐゴシック" charset="-128"/>
              </a:rPr>
              <a:t>Step 2:  </a:t>
            </a:r>
            <a:r>
              <a:rPr lang="en-US" sz="2800" dirty="0">
                <a:latin typeface="+mn-lt"/>
                <a:cs typeface="ＭＳ Ｐゴシック" charset="-128"/>
              </a:rPr>
              <a:t>Understand the Situation</a:t>
            </a:r>
          </a:p>
          <a:p>
            <a:pPr algn="l">
              <a:defRPr/>
            </a:pPr>
            <a:r>
              <a:rPr lang="en-US" sz="2800" dirty="0">
                <a:solidFill>
                  <a:schemeClr val="accent1"/>
                </a:solidFill>
                <a:latin typeface="+mn-lt"/>
                <a:cs typeface="ＭＳ Ｐゴシック" charset="-128"/>
              </a:rPr>
              <a:t>Step 3:</a:t>
            </a:r>
            <a:r>
              <a:rPr lang="en-US" sz="2800" dirty="0">
                <a:latin typeface="+mn-lt"/>
                <a:cs typeface="ＭＳ Ｐゴシック" charset="-128"/>
              </a:rPr>
              <a:t>  Determine Goals &amp; </a:t>
            </a:r>
            <a:r>
              <a:rPr lang="en-US" sz="2800" dirty="0" smtClean="0">
                <a:latin typeface="+mn-lt"/>
                <a:cs typeface="ＭＳ Ｐゴシック" charset="-128"/>
              </a:rPr>
              <a:t>Actions</a:t>
            </a:r>
            <a:endParaRPr lang="en-US" sz="2800" dirty="0">
              <a:latin typeface="+mn-lt"/>
              <a:cs typeface="ＭＳ Ｐゴシック" charset="-128"/>
            </a:endParaRPr>
          </a:p>
          <a:p>
            <a:pPr algn="l">
              <a:defRPr/>
            </a:pPr>
            <a:r>
              <a:rPr lang="en-US" sz="2800" dirty="0">
                <a:solidFill>
                  <a:schemeClr val="accent1"/>
                </a:solidFill>
                <a:latin typeface="+mn-lt"/>
                <a:cs typeface="ＭＳ Ｐゴシック" charset="-128"/>
              </a:rPr>
              <a:t>Step 4:  </a:t>
            </a:r>
            <a:r>
              <a:rPr lang="en-US" sz="2800" dirty="0">
                <a:latin typeface="+mn-lt"/>
                <a:cs typeface="ＭＳ Ｐゴシック" charset="-128"/>
              </a:rPr>
              <a:t>Develop the Plan</a:t>
            </a:r>
          </a:p>
          <a:p>
            <a:pPr algn="l">
              <a:defRPr/>
            </a:pPr>
            <a:r>
              <a:rPr lang="en-US" sz="2800" b="1" dirty="0">
                <a:solidFill>
                  <a:schemeClr val="accent1"/>
                </a:solidFill>
                <a:latin typeface="+mn-lt"/>
                <a:cs typeface="ＭＳ Ｐゴシック" charset="-128"/>
              </a:rPr>
              <a:t>Step 5:  </a:t>
            </a:r>
            <a:r>
              <a:rPr lang="en-US" sz="2800" b="1" dirty="0">
                <a:latin typeface="+mn-lt"/>
                <a:cs typeface="ＭＳ Ｐゴシック" charset="-128"/>
              </a:rPr>
              <a:t>Prepare, Review, &amp; Approve the Plan</a:t>
            </a:r>
          </a:p>
          <a:p>
            <a:pPr algn="l">
              <a:defRPr/>
            </a:pPr>
            <a:r>
              <a:rPr lang="en-US" sz="2800" dirty="0">
                <a:solidFill>
                  <a:schemeClr val="accent1"/>
                </a:solidFill>
                <a:latin typeface="+mn-lt"/>
                <a:cs typeface="ＭＳ Ｐゴシック" charset="-128"/>
              </a:rPr>
              <a:t>Step 6:  </a:t>
            </a:r>
            <a:r>
              <a:rPr lang="en-US" sz="2800" dirty="0">
                <a:latin typeface="+mn-lt"/>
                <a:cs typeface="ＭＳ Ｐゴシック" charset="-128"/>
              </a:rPr>
              <a:t>Implement &amp; Maintain the Plan</a:t>
            </a:r>
          </a:p>
        </p:txBody>
      </p:sp>
      <p:sp>
        <p:nvSpPr>
          <p:cNvPr id="34820" name="Slide Number Placeholder 1"/>
          <p:cNvSpPr>
            <a:spLocks noGrp="1"/>
          </p:cNvSpPr>
          <p:nvPr>
            <p:ph type="sldNum" sz="quarter" idx="12"/>
          </p:nvPr>
        </p:nvSpPr>
        <p:spPr bwMode="auto">
          <a:noFill/>
          <a:ln>
            <a:miter lim="800000"/>
            <a:headEnd/>
            <a:tailEnd/>
          </a:ln>
        </p:spPr>
        <p:txBody>
          <a:bodyPr/>
          <a:lstStyle/>
          <a:p>
            <a:fld id="{3106789D-0CC9-4BC0-B214-344BC4AE9BD3}" type="slidenum">
              <a:rPr lang="en-US"/>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p:txBody>
          <a:bodyPr wrap="square" numCol="1" anchorCtr="0" compatLnSpc="1">
            <a:prstTxWarp prst="textNoShape">
              <a:avLst/>
            </a:prstTxWarp>
          </a:bodyPr>
          <a:lstStyle/>
          <a:p>
            <a:r>
              <a:rPr lang="en-US" dirty="0" smtClean="0">
                <a:ea typeface="ＭＳ Ｐゴシック" charset="-128"/>
              </a:rPr>
              <a:t>Overview</a:t>
            </a:r>
          </a:p>
        </p:txBody>
      </p:sp>
      <p:sp>
        <p:nvSpPr>
          <p:cNvPr id="6" name="Rectangle 8"/>
          <p:cNvSpPr txBox="1">
            <a:spLocks/>
          </p:cNvSpPr>
          <p:nvPr/>
        </p:nvSpPr>
        <p:spPr bwMode="auto">
          <a:xfrm>
            <a:off x="393700" y="2089150"/>
            <a:ext cx="8464550" cy="4132263"/>
          </a:xfrm>
          <a:prstGeom prst="rect">
            <a:avLst/>
          </a:prstGeom>
          <a:noFill/>
          <a:ln w="9525">
            <a:noFill/>
            <a:miter lim="800000"/>
            <a:headEnd/>
            <a:tailEnd/>
          </a:ln>
        </p:spPr>
        <p:txBody>
          <a:bodyPr/>
          <a:lstStyle/>
          <a:p>
            <a:pPr algn="l" defTabSz="914400" eaLnBrk="0" hangingPunct="0">
              <a:spcBef>
                <a:spcPts val="2000"/>
              </a:spcBef>
              <a:buClr>
                <a:srgbClr val="A6A6A6"/>
              </a:buClr>
              <a:buSzPct val="90000"/>
              <a:buFont typeface="Wingdings" pitchFamily="2" charset="2"/>
              <a:buNone/>
            </a:pPr>
            <a:r>
              <a:rPr lang="en-US" sz="2800" b="1" dirty="0" smtClean="0">
                <a:solidFill>
                  <a:schemeClr val="accent1"/>
                </a:solidFill>
                <a:latin typeface="Calibri" pitchFamily="34" charset="0"/>
              </a:rPr>
              <a:t>Developing the Plan:</a:t>
            </a:r>
            <a:endParaRPr lang="en-US" sz="2800" b="1" dirty="0">
              <a:solidFill>
                <a:schemeClr val="accent1"/>
              </a:solidFill>
              <a:latin typeface="Calibri" pitchFamily="34" charset="0"/>
            </a:endParaRPr>
          </a:p>
          <a:p>
            <a:pPr marL="457200" indent="-365760" algn="l" defTabSz="914400" eaLnBrk="0" hangingPunct="0">
              <a:spcBef>
                <a:spcPts val="1400"/>
              </a:spcBef>
              <a:buClr>
                <a:schemeClr val="accent4">
                  <a:lumMod val="50000"/>
                </a:schemeClr>
              </a:buClr>
              <a:buSzPct val="90000"/>
              <a:buFont typeface="Corbel" pitchFamily="34" charset="0"/>
              <a:buAutoNum type="arabicPeriod"/>
            </a:pPr>
            <a:r>
              <a:rPr lang="en-US" sz="2200" b="1" dirty="0" smtClean="0">
                <a:solidFill>
                  <a:schemeClr val="accent1"/>
                </a:solidFill>
                <a:latin typeface="Calibri" pitchFamily="34" charset="0"/>
              </a:rPr>
              <a:t>Refine</a:t>
            </a:r>
            <a:r>
              <a:rPr lang="en-US" sz="2200" dirty="0" smtClean="0">
                <a:solidFill>
                  <a:srgbClr val="262626"/>
                </a:solidFill>
                <a:latin typeface="Calibri" pitchFamily="34" charset="0"/>
              </a:rPr>
              <a:t> the plan based group feedback</a:t>
            </a:r>
          </a:p>
          <a:p>
            <a:pPr marL="457200" indent="-365760" algn="l" defTabSz="914400" eaLnBrk="0" hangingPunct="0">
              <a:spcBef>
                <a:spcPts val="1400"/>
              </a:spcBef>
              <a:buClr>
                <a:schemeClr val="accent4">
                  <a:lumMod val="50000"/>
                </a:schemeClr>
              </a:buClr>
              <a:buSzPct val="90000"/>
              <a:buFont typeface="Corbel" pitchFamily="34" charset="0"/>
              <a:buAutoNum type="arabicPeriod"/>
            </a:pPr>
            <a:r>
              <a:rPr lang="en-US" sz="2200" b="1" dirty="0" smtClean="0">
                <a:solidFill>
                  <a:schemeClr val="accent1"/>
                </a:solidFill>
                <a:latin typeface="Calibri" pitchFamily="34" charset="0"/>
              </a:rPr>
              <a:t>Complete</a:t>
            </a:r>
            <a:r>
              <a:rPr lang="en-US" sz="2200" dirty="0" smtClean="0">
                <a:solidFill>
                  <a:srgbClr val="262626"/>
                </a:solidFill>
                <a:latin typeface="Calibri" pitchFamily="34" charset="0"/>
              </a:rPr>
              <a:t> </a:t>
            </a:r>
            <a:r>
              <a:rPr lang="en-US" sz="2200" dirty="0" smtClean="0">
                <a:solidFill>
                  <a:srgbClr val="262626"/>
                </a:solidFill>
                <a:latin typeface="Calibri" pitchFamily="34" charset="0"/>
              </a:rPr>
              <a:t>the written plan</a:t>
            </a:r>
          </a:p>
          <a:p>
            <a:pPr marL="457200" indent="-365760" algn="l" defTabSz="914400" eaLnBrk="0" hangingPunct="0">
              <a:spcBef>
                <a:spcPts val="1400"/>
              </a:spcBef>
              <a:buClr>
                <a:schemeClr val="accent4">
                  <a:lumMod val="50000"/>
                </a:schemeClr>
              </a:buClr>
              <a:buSzPct val="90000"/>
              <a:buFont typeface="Corbel" pitchFamily="34" charset="0"/>
              <a:buAutoNum type="arabicPeriod"/>
            </a:pPr>
            <a:r>
              <a:rPr lang="en-US" sz="2200" b="1" dirty="0" smtClean="0">
                <a:solidFill>
                  <a:schemeClr val="accent1"/>
                </a:solidFill>
                <a:latin typeface="Calibri" pitchFamily="34" charset="0"/>
              </a:rPr>
              <a:t>Evaluate</a:t>
            </a:r>
            <a:r>
              <a:rPr lang="en-US" sz="2200" dirty="0" smtClean="0">
                <a:solidFill>
                  <a:srgbClr val="262626"/>
                </a:solidFill>
                <a:latin typeface="Calibri" pitchFamily="34" charset="0"/>
              </a:rPr>
              <a:t> </a:t>
            </a:r>
            <a:r>
              <a:rPr lang="en-US" sz="2200" dirty="0">
                <a:solidFill>
                  <a:srgbClr val="262626"/>
                </a:solidFill>
                <a:latin typeface="Calibri" pitchFamily="34" charset="0"/>
              </a:rPr>
              <a:t>the plan </a:t>
            </a:r>
            <a:r>
              <a:rPr lang="en-US" sz="2200" dirty="0" smtClean="0">
                <a:solidFill>
                  <a:srgbClr val="262626"/>
                </a:solidFill>
                <a:latin typeface="Calibri" pitchFamily="34" charset="0"/>
              </a:rPr>
              <a:t>to fit county/state guidelines</a:t>
            </a:r>
            <a:endParaRPr lang="en-US" sz="2200" dirty="0">
              <a:solidFill>
                <a:srgbClr val="262626"/>
              </a:solidFill>
              <a:latin typeface="Calibri" pitchFamily="34" charset="0"/>
            </a:endParaRPr>
          </a:p>
          <a:p>
            <a:pPr marL="457200" indent="-365760" algn="l" defTabSz="914400" eaLnBrk="0" hangingPunct="0">
              <a:spcBef>
                <a:spcPts val="1400"/>
              </a:spcBef>
              <a:buClr>
                <a:schemeClr val="accent4">
                  <a:lumMod val="50000"/>
                </a:schemeClr>
              </a:buClr>
              <a:buSzPct val="90000"/>
              <a:buFont typeface="Corbel" pitchFamily="34" charset="0"/>
              <a:buAutoNum type="arabicPeriod"/>
            </a:pPr>
            <a:r>
              <a:rPr lang="en-US" sz="2200" b="1" dirty="0" smtClean="0">
                <a:solidFill>
                  <a:schemeClr val="accent1"/>
                </a:solidFill>
                <a:latin typeface="Calibri" pitchFamily="34" charset="0"/>
              </a:rPr>
              <a:t>Submit</a:t>
            </a:r>
            <a:r>
              <a:rPr lang="en-US" sz="2200" dirty="0" smtClean="0">
                <a:solidFill>
                  <a:srgbClr val="262626"/>
                </a:solidFill>
                <a:latin typeface="Calibri" pitchFamily="34" charset="0"/>
              </a:rPr>
              <a:t> </a:t>
            </a:r>
            <a:r>
              <a:rPr lang="en-US" sz="2200" dirty="0">
                <a:solidFill>
                  <a:srgbClr val="262626"/>
                </a:solidFill>
                <a:latin typeface="Calibri" pitchFamily="34" charset="0"/>
              </a:rPr>
              <a:t>the plan to appropriate </a:t>
            </a:r>
            <a:r>
              <a:rPr lang="en-US" sz="2200" dirty="0" smtClean="0">
                <a:solidFill>
                  <a:srgbClr val="262626"/>
                </a:solidFill>
                <a:latin typeface="Calibri" pitchFamily="34" charset="0"/>
              </a:rPr>
              <a:t>elected officials </a:t>
            </a:r>
            <a:r>
              <a:rPr lang="en-US" sz="2200" dirty="0">
                <a:solidFill>
                  <a:srgbClr val="262626"/>
                </a:solidFill>
                <a:latin typeface="Calibri" pitchFamily="34" charset="0"/>
              </a:rPr>
              <a:t>for </a:t>
            </a:r>
            <a:r>
              <a:rPr lang="en-US" sz="2200" dirty="0" smtClean="0">
                <a:solidFill>
                  <a:srgbClr val="262626"/>
                </a:solidFill>
                <a:latin typeface="Calibri" pitchFamily="34" charset="0"/>
              </a:rPr>
              <a:t>approval </a:t>
            </a:r>
            <a:endParaRPr lang="en-US" sz="2200" dirty="0">
              <a:solidFill>
                <a:srgbClr val="262626"/>
              </a:solidFill>
              <a:latin typeface="Calibri" pitchFamily="34" charset="0"/>
            </a:endParaRPr>
          </a:p>
          <a:p>
            <a:pPr marL="457200" indent="-365760" algn="l" defTabSz="914400" eaLnBrk="0" hangingPunct="0">
              <a:spcBef>
                <a:spcPts val="1400"/>
              </a:spcBef>
              <a:buClr>
                <a:schemeClr val="accent4">
                  <a:lumMod val="50000"/>
                </a:schemeClr>
              </a:buClr>
              <a:buSzPct val="90000"/>
              <a:buFont typeface="Corbel" pitchFamily="34" charset="0"/>
              <a:buAutoNum type="arabicPeriod"/>
            </a:pPr>
            <a:r>
              <a:rPr lang="en-US" sz="2200" b="1" dirty="0" smtClean="0">
                <a:solidFill>
                  <a:schemeClr val="accent1"/>
                </a:solidFill>
                <a:latin typeface="Calibri" pitchFamily="34" charset="0"/>
              </a:rPr>
              <a:t>Share</a:t>
            </a:r>
            <a:r>
              <a:rPr lang="en-US" sz="2200" dirty="0" smtClean="0">
                <a:solidFill>
                  <a:srgbClr val="262626"/>
                </a:solidFill>
                <a:latin typeface="Calibri" pitchFamily="34" charset="0"/>
              </a:rPr>
              <a:t> the </a:t>
            </a:r>
            <a:r>
              <a:rPr lang="en-US" sz="2200" dirty="0">
                <a:solidFill>
                  <a:srgbClr val="262626"/>
                </a:solidFill>
                <a:latin typeface="Calibri" pitchFamily="34" charset="0"/>
              </a:rPr>
              <a:t>plan </a:t>
            </a:r>
            <a:r>
              <a:rPr lang="en-US" sz="2200" dirty="0" smtClean="0">
                <a:solidFill>
                  <a:srgbClr val="262626"/>
                </a:solidFill>
                <a:latin typeface="Calibri" pitchFamily="34" charset="0"/>
              </a:rPr>
              <a:t>with </a:t>
            </a:r>
            <a:r>
              <a:rPr lang="en-US" sz="2200" dirty="0">
                <a:solidFill>
                  <a:srgbClr val="262626"/>
                </a:solidFill>
                <a:latin typeface="Calibri" pitchFamily="34" charset="0"/>
              </a:rPr>
              <a:t>the </a:t>
            </a:r>
            <a:r>
              <a:rPr lang="en-US" sz="2200" dirty="0" smtClean="0">
                <a:solidFill>
                  <a:srgbClr val="262626"/>
                </a:solidFill>
                <a:latin typeface="Calibri" pitchFamily="34" charset="0"/>
              </a:rPr>
              <a:t>public</a:t>
            </a:r>
            <a:endParaRPr lang="en-US" sz="2200" dirty="0">
              <a:solidFill>
                <a:srgbClr val="262626"/>
              </a:solidFill>
              <a:latin typeface="Calibri" pitchFamily="34" charset="0"/>
            </a:endParaRPr>
          </a:p>
        </p:txBody>
      </p:sp>
      <p:sp>
        <p:nvSpPr>
          <p:cNvPr id="36868" name="Slide Number Placeholder 2"/>
          <p:cNvSpPr>
            <a:spLocks noGrp="1"/>
          </p:cNvSpPr>
          <p:nvPr>
            <p:ph type="sldNum" sz="quarter" idx="12"/>
          </p:nvPr>
        </p:nvSpPr>
        <p:spPr bwMode="auto">
          <a:noFill/>
          <a:ln>
            <a:miter lim="800000"/>
            <a:headEnd/>
            <a:tailEnd/>
          </a:ln>
        </p:spPr>
        <p:txBody>
          <a:bodyPr/>
          <a:lstStyle/>
          <a:p>
            <a:fld id="{77365D42-B2C2-49D7-ACB2-C901893059C2}" type="slidenum">
              <a:rPr lang="en-US"/>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ea typeface="ＭＳ Ｐゴシック" charset="-128"/>
              </a:rPr>
              <a:t>Assembling the Pieces</a:t>
            </a:r>
          </a:p>
        </p:txBody>
      </p:sp>
      <p:sp>
        <p:nvSpPr>
          <p:cNvPr id="86019" name="Rectangle 3"/>
          <p:cNvSpPr>
            <a:spLocks noGrp="1"/>
          </p:cNvSpPr>
          <p:nvPr>
            <p:ph type="body" idx="4294967295"/>
          </p:nvPr>
        </p:nvSpPr>
        <p:spPr>
          <a:xfrm>
            <a:off x="406400" y="2082801"/>
            <a:ext cx="8451850" cy="4087812"/>
          </a:xfrm>
        </p:spPr>
        <p:txBody>
          <a:bodyPr/>
          <a:lstStyle/>
          <a:p>
            <a:pPr>
              <a:buNone/>
            </a:pPr>
            <a:r>
              <a:rPr lang="en-US" sz="2800" b="1" dirty="0" smtClean="0">
                <a:solidFill>
                  <a:schemeClr val="accent1"/>
                </a:solidFill>
                <a:latin typeface="Calibri"/>
                <a:ea typeface="ＭＳ Ｐゴシック" charset="-128"/>
                <a:cs typeface="Calibri"/>
              </a:rPr>
              <a:t>Guides to Help:</a:t>
            </a:r>
          </a:p>
          <a:p>
            <a:pPr indent="-274320">
              <a:buClr>
                <a:schemeClr val="accent4">
                  <a:lumMod val="50000"/>
                </a:schemeClr>
              </a:buClr>
            </a:pPr>
            <a:r>
              <a:rPr lang="en-US" dirty="0" smtClean="0">
                <a:latin typeface="Calibri"/>
                <a:ea typeface="ＭＳ Ｐゴシック" charset="-128"/>
                <a:cs typeface="Calibri"/>
              </a:rPr>
              <a:t>Sample Emergency Operations Outline </a:t>
            </a:r>
          </a:p>
          <a:p>
            <a:pPr indent="-274320">
              <a:buClr>
                <a:schemeClr val="accent4">
                  <a:lumMod val="50000"/>
                </a:schemeClr>
              </a:buClr>
            </a:pPr>
            <a:r>
              <a:rPr lang="en-US" dirty="0" smtClean="0">
                <a:latin typeface="Calibri"/>
                <a:ea typeface="ＭＳ Ｐゴシック" charset="-128"/>
                <a:cs typeface="Calibri"/>
              </a:rPr>
              <a:t>ESF Worksheets from Steps Three and Four</a:t>
            </a:r>
          </a:p>
          <a:p>
            <a:pPr indent="-274320">
              <a:buClr>
                <a:schemeClr val="accent4">
                  <a:lumMod val="50000"/>
                </a:schemeClr>
              </a:buClr>
            </a:pPr>
            <a:r>
              <a:rPr lang="en-US" dirty="0" smtClean="0">
                <a:latin typeface="Calibri"/>
                <a:ea typeface="ＭＳ Ｐゴシック" charset="-128"/>
                <a:cs typeface="Calibri"/>
              </a:rPr>
              <a:t>Action Plans from Step Four</a:t>
            </a:r>
          </a:p>
          <a:p>
            <a:endParaRPr lang="en-US" sz="2800" dirty="0" smtClean="0">
              <a:ea typeface="ＭＳ Ｐゴシック" charset="-128"/>
            </a:endParaRPr>
          </a:p>
          <a:p>
            <a:endParaRPr lang="en-US" sz="2000" dirty="0" smtClean="0">
              <a:ea typeface="ＭＳ Ｐゴシック" charset="-128"/>
            </a:endParaRPr>
          </a:p>
          <a:p>
            <a:endParaRPr lang="en-US" sz="2000" dirty="0" smtClean="0">
              <a:ea typeface="ＭＳ Ｐゴシック" charset="-128"/>
            </a:endParaRPr>
          </a:p>
        </p:txBody>
      </p:sp>
      <p:pic>
        <p:nvPicPr>
          <p:cNvPr id="2054" name="Picture 6" descr="C:\Documents and Settings\rachelw\Local Settings\Temporary Internet Files\Content.IE5\7XDAQR6I\MP900430890[1].jpg"/>
          <p:cNvPicPr>
            <a:picLocks noChangeAspect="1" noChangeArrowheads="1"/>
          </p:cNvPicPr>
          <p:nvPr/>
        </p:nvPicPr>
        <p:blipFill>
          <a:blip r:embed="rId3"/>
          <a:srcRect/>
          <a:stretch>
            <a:fillRect/>
          </a:stretch>
        </p:blipFill>
        <p:spPr bwMode="auto">
          <a:xfrm>
            <a:off x="6335713" y="4368801"/>
            <a:ext cx="2471737" cy="1813251"/>
          </a:xfrm>
          <a:prstGeom prst="rect">
            <a:avLst/>
          </a:prstGeom>
          <a:noFill/>
          <a:effectLst>
            <a:reflection stA="50000" endPos="25000" dist="127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Plan </a:t>
            </a:r>
            <a:endParaRPr lang="en-US" dirty="0"/>
          </a:p>
        </p:txBody>
      </p:sp>
      <p:sp>
        <p:nvSpPr>
          <p:cNvPr id="3" name="Content Placeholder 2"/>
          <p:cNvSpPr>
            <a:spLocks noGrp="1"/>
          </p:cNvSpPr>
          <p:nvPr>
            <p:ph idx="1"/>
          </p:nvPr>
        </p:nvSpPr>
        <p:spPr>
          <a:xfrm>
            <a:off x="1728258" y="2133600"/>
            <a:ext cx="7077075" cy="3992563"/>
          </a:xfrm>
        </p:spPr>
        <p:txBody>
          <a:bodyPr/>
          <a:lstStyle/>
          <a:p>
            <a:pPr marL="0" indent="0">
              <a:buNone/>
            </a:pPr>
            <a:r>
              <a:rPr lang="en-US" b="1" dirty="0" smtClean="0">
                <a:solidFill>
                  <a:schemeClr val="accent1"/>
                </a:solidFill>
              </a:rPr>
              <a:t>Writing Team Overview</a:t>
            </a:r>
          </a:p>
          <a:p>
            <a:pPr marL="0" indent="0">
              <a:buNone/>
            </a:pP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BC4C6B9C-E575-4297-AE37-AA820FBBDD16}" type="slidenum">
              <a:rPr lang="en-US" smtClean="0"/>
              <a:pPr/>
              <a:t>5</a:t>
            </a:fld>
            <a:endParaRPr lang="en-US" dirty="0"/>
          </a:p>
        </p:txBody>
      </p:sp>
      <p:pic>
        <p:nvPicPr>
          <p:cNvPr id="24578" name="Picture 2" descr="http://lindagriffintharp.com/wp-content/uploads/2014/02/Writing.jpg"/>
          <p:cNvPicPr>
            <a:picLocks noChangeAspect="1" noChangeArrowheads="1"/>
          </p:cNvPicPr>
          <p:nvPr/>
        </p:nvPicPr>
        <p:blipFill>
          <a:blip r:embed="rId3"/>
          <a:srcRect/>
          <a:stretch>
            <a:fillRect/>
          </a:stretch>
        </p:blipFill>
        <p:spPr bwMode="auto">
          <a:xfrm>
            <a:off x="2860674" y="3046412"/>
            <a:ext cx="4108167" cy="3079751"/>
          </a:xfrm>
          <a:prstGeom prst="rect">
            <a:avLst/>
          </a:prstGeom>
          <a:noFill/>
        </p:spPr>
      </p:pic>
    </p:spTree>
    <p:extLst>
      <p:ext uri="{BB962C8B-B14F-4D97-AF65-F5344CB8AC3E}">
        <p14:creationId xmlns:p14="http://schemas.microsoft.com/office/powerpoint/2010/main" val="164624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p:txBody>
          <a:bodyPr wrap="square" numCol="1" anchorCtr="0" compatLnSpc="1">
            <a:prstTxWarp prst="textNoShape">
              <a:avLst/>
            </a:prstTxWarp>
          </a:bodyPr>
          <a:lstStyle/>
          <a:p>
            <a:r>
              <a:rPr lang="en-US" dirty="0" smtClean="0">
                <a:ea typeface="ＭＳ Ｐゴシック" charset="-128"/>
              </a:rPr>
              <a:t>Big Picture Ideas</a:t>
            </a:r>
          </a:p>
        </p:txBody>
      </p:sp>
      <p:sp>
        <p:nvSpPr>
          <p:cNvPr id="5" name="Rectangle 3"/>
          <p:cNvSpPr txBox="1">
            <a:spLocks/>
          </p:cNvSpPr>
          <p:nvPr/>
        </p:nvSpPr>
        <p:spPr bwMode="auto">
          <a:xfrm>
            <a:off x="284163" y="2102069"/>
            <a:ext cx="8574087" cy="4173537"/>
          </a:xfrm>
          <a:prstGeom prst="rect">
            <a:avLst/>
          </a:prstGeom>
          <a:noFill/>
          <a:ln w="9525">
            <a:noFill/>
            <a:miter lim="800000"/>
            <a:headEnd/>
            <a:tailEnd/>
          </a:ln>
        </p:spPr>
        <p:txBody>
          <a:bodyPr/>
          <a:lstStyle/>
          <a:p>
            <a:pPr marL="273050" lvl="1" indent="-273050" algn="l" defTabSz="914400" eaLnBrk="0" hangingPunct="0">
              <a:spcBef>
                <a:spcPts val="600"/>
              </a:spcBef>
              <a:spcAft>
                <a:spcPts val="600"/>
              </a:spcAft>
              <a:buClr>
                <a:srgbClr val="99CC00"/>
              </a:buClr>
              <a:buSzPct val="90000"/>
            </a:pPr>
            <a:r>
              <a:rPr lang="en-US" sz="2800" b="1" dirty="0" smtClean="0">
                <a:solidFill>
                  <a:schemeClr val="accent1"/>
                </a:solidFill>
                <a:latin typeface="Calibri" pitchFamily="34" charset="0"/>
              </a:rPr>
              <a:t>The Plan Should:</a:t>
            </a:r>
          </a:p>
          <a:p>
            <a:pPr marL="273050" lvl="1" indent="-273050" algn="l" defTabSz="914400" eaLnBrk="0" hangingPunct="0">
              <a:spcBef>
                <a:spcPts val="600"/>
              </a:spcBef>
              <a:spcAft>
                <a:spcPts val="600"/>
              </a:spcAft>
              <a:buClr>
                <a:schemeClr val="accent4">
                  <a:lumMod val="50000"/>
                </a:schemeClr>
              </a:buClr>
              <a:buSzPct val="90000"/>
              <a:buFont typeface="Wingdings" pitchFamily="2" charset="2"/>
              <a:buChar char="§"/>
            </a:pPr>
            <a:r>
              <a:rPr lang="en-US" sz="2400" b="1" dirty="0" smtClean="0">
                <a:solidFill>
                  <a:schemeClr val="accent1"/>
                </a:solidFill>
                <a:latin typeface="Calibri" pitchFamily="34" charset="0"/>
              </a:rPr>
              <a:t>Provide lots of detail</a:t>
            </a:r>
            <a:endParaRPr lang="en-US" sz="2400" dirty="0">
              <a:solidFill>
                <a:srgbClr val="262626"/>
              </a:solidFill>
              <a:latin typeface="Calibri" pitchFamily="34" charset="0"/>
            </a:endParaRPr>
          </a:p>
          <a:p>
            <a:pPr marL="273050" lvl="1" indent="-273050" algn="l" defTabSz="914400" eaLnBrk="0" hangingPunct="0">
              <a:spcBef>
                <a:spcPts val="600"/>
              </a:spcBef>
              <a:spcAft>
                <a:spcPts val="600"/>
              </a:spcAft>
              <a:buClr>
                <a:schemeClr val="accent4">
                  <a:lumMod val="50000"/>
                </a:schemeClr>
              </a:buClr>
              <a:buSzPct val="90000"/>
              <a:buFont typeface="Wingdings" pitchFamily="2" charset="2"/>
              <a:buChar char="§"/>
            </a:pPr>
            <a:r>
              <a:rPr lang="en-US" sz="2400" b="1" dirty="0" smtClean="0">
                <a:solidFill>
                  <a:schemeClr val="accent1"/>
                </a:solidFill>
                <a:latin typeface="Calibri" pitchFamily="34" charset="0"/>
              </a:rPr>
              <a:t>Be organized</a:t>
            </a:r>
            <a:endParaRPr lang="en-US" sz="2400" dirty="0">
              <a:solidFill>
                <a:srgbClr val="262626"/>
              </a:solidFill>
              <a:latin typeface="Calibri" pitchFamily="34" charset="0"/>
            </a:endParaRPr>
          </a:p>
          <a:p>
            <a:pPr marL="273050" lvl="1" indent="-273050" algn="l" defTabSz="914400" eaLnBrk="0" hangingPunct="0">
              <a:spcBef>
                <a:spcPts val="600"/>
              </a:spcBef>
              <a:spcAft>
                <a:spcPts val="600"/>
              </a:spcAft>
              <a:buClr>
                <a:schemeClr val="accent4">
                  <a:lumMod val="50000"/>
                </a:schemeClr>
              </a:buClr>
              <a:buSzPct val="90000"/>
              <a:buFont typeface="Wingdings" pitchFamily="2" charset="2"/>
              <a:buChar char="§"/>
            </a:pPr>
            <a:r>
              <a:rPr lang="en-US" sz="2400" b="1" dirty="0" smtClean="0">
                <a:solidFill>
                  <a:schemeClr val="accent1"/>
                </a:solidFill>
                <a:latin typeface="Calibri" pitchFamily="34" charset="0"/>
              </a:rPr>
              <a:t>Provide </a:t>
            </a:r>
            <a:r>
              <a:rPr lang="en-US" sz="2400" b="1" dirty="0">
                <a:solidFill>
                  <a:schemeClr val="accent1"/>
                </a:solidFill>
                <a:latin typeface="Calibri" pitchFamily="34" charset="0"/>
              </a:rPr>
              <a:t>general </a:t>
            </a:r>
            <a:r>
              <a:rPr lang="en-US" sz="2400" b="1" dirty="0" smtClean="0">
                <a:solidFill>
                  <a:schemeClr val="accent1"/>
                </a:solidFill>
                <a:latin typeface="Calibri" pitchFamily="34" charset="0"/>
              </a:rPr>
              <a:t>guidance</a:t>
            </a:r>
            <a:endParaRPr lang="en-US" sz="2400" dirty="0" smtClean="0">
              <a:solidFill>
                <a:srgbClr val="262626"/>
              </a:solidFill>
              <a:latin typeface="Calibri" pitchFamily="34" charset="0"/>
            </a:endParaRPr>
          </a:p>
          <a:p>
            <a:pPr marL="273050" lvl="1" indent="-273050" algn="l" defTabSz="914400" eaLnBrk="0" hangingPunct="0">
              <a:spcBef>
                <a:spcPts val="600"/>
              </a:spcBef>
              <a:spcAft>
                <a:spcPts val="600"/>
              </a:spcAft>
              <a:buClr>
                <a:schemeClr val="accent4">
                  <a:lumMod val="50000"/>
                </a:schemeClr>
              </a:buClr>
              <a:buSzPct val="90000"/>
              <a:buFont typeface="Wingdings" pitchFamily="2" charset="2"/>
              <a:buChar char="§"/>
            </a:pPr>
            <a:r>
              <a:rPr lang="en-US" sz="2400" b="1" dirty="0" smtClean="0">
                <a:solidFill>
                  <a:schemeClr val="accent1"/>
                </a:solidFill>
                <a:latin typeface="Calibri" pitchFamily="34" charset="0"/>
              </a:rPr>
              <a:t>Be accessible</a:t>
            </a:r>
            <a:endParaRPr lang="en-US" sz="2400" dirty="0">
              <a:solidFill>
                <a:srgbClr val="262626"/>
              </a:solidFill>
              <a:latin typeface="Calibri" pitchFamily="34" charset="0"/>
            </a:endParaRPr>
          </a:p>
        </p:txBody>
      </p:sp>
      <p:sp>
        <p:nvSpPr>
          <p:cNvPr id="45060" name="Slide Number Placeholder 2"/>
          <p:cNvSpPr>
            <a:spLocks noGrp="1"/>
          </p:cNvSpPr>
          <p:nvPr>
            <p:ph type="sldNum" sz="quarter" idx="12"/>
          </p:nvPr>
        </p:nvSpPr>
        <p:spPr bwMode="auto">
          <a:noFill/>
          <a:ln>
            <a:miter lim="800000"/>
            <a:headEnd/>
            <a:tailEnd/>
          </a:ln>
        </p:spPr>
        <p:txBody>
          <a:bodyPr/>
          <a:lstStyle/>
          <a:p>
            <a:fld id="{E16AF8C7-0AAE-4A24-9236-D3555B1B386D}" type="slidenum">
              <a:rPr lang="en-US"/>
              <a:pPr/>
              <a:t>6</a:t>
            </a:fld>
            <a:endParaRPr lang="en-US" dirty="0"/>
          </a:p>
        </p:txBody>
      </p:sp>
      <p:pic>
        <p:nvPicPr>
          <p:cNvPr id="17410" name="Picture 2" descr="http://3.bp.blogspot.com/-ZAv8cSeVS_A/UaEw5mWM4yI/AAAAAAAAJUc/OLH-pqlQ-iw/s1600/big+ideas.jpg"/>
          <p:cNvPicPr>
            <a:picLocks noChangeAspect="1" noChangeArrowheads="1"/>
          </p:cNvPicPr>
          <p:nvPr/>
        </p:nvPicPr>
        <p:blipFill>
          <a:blip r:embed="rId3"/>
          <a:srcRect/>
          <a:stretch>
            <a:fillRect/>
          </a:stretch>
        </p:blipFill>
        <p:spPr bwMode="auto">
          <a:xfrm>
            <a:off x="5181600" y="3367160"/>
            <a:ext cx="3365500" cy="25251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Testing the Plan</a:t>
            </a:r>
            <a:endParaRPr lang="en-US" dirty="0"/>
          </a:p>
        </p:txBody>
      </p:sp>
      <p:sp>
        <p:nvSpPr>
          <p:cNvPr id="61442" name="Slide Number Placeholder 1"/>
          <p:cNvSpPr>
            <a:spLocks noGrp="1"/>
          </p:cNvSpPr>
          <p:nvPr>
            <p:ph type="sldNum" sz="quarter" idx="12"/>
          </p:nvPr>
        </p:nvSpPr>
        <p:spPr/>
        <p:txBody>
          <a:bodyPr/>
          <a:lstStyle/>
          <a:p>
            <a:fld id="{64C27927-7AAD-4DB8-AB95-AB36EFB981BD}" type="slidenum">
              <a:rPr lang="en-US" smtClean="0"/>
              <a:pPr/>
              <a:t>7</a:t>
            </a:fld>
            <a:endParaRPr lang="en-US" dirty="0"/>
          </a:p>
        </p:txBody>
      </p:sp>
      <p:pic>
        <p:nvPicPr>
          <p:cNvPr id="2" name="Picture 1" descr="snowstorm_FEMA_XSMALL.jpg"/>
          <p:cNvPicPr>
            <a:picLocks noChangeAspect="1"/>
          </p:cNvPicPr>
          <p:nvPr/>
        </p:nvPicPr>
        <p:blipFill rotWithShape="1">
          <a:blip r:embed="rId3">
            <a:extLst>
              <a:ext uri="{28A0092B-C50C-407E-A947-70E740481C1C}">
                <a14:useLocalDpi xmlns:a14="http://schemas.microsoft.com/office/drawing/2010/main" val="0"/>
              </a:ext>
            </a:extLst>
          </a:blip>
          <a:srcRect b="18228"/>
          <a:stretch/>
        </p:blipFill>
        <p:spPr>
          <a:xfrm>
            <a:off x="785813" y="1943100"/>
            <a:ext cx="8072437" cy="43799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mbsUP_Down_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210" y="4470400"/>
            <a:ext cx="3595889" cy="2419982"/>
          </a:xfrm>
          <a:prstGeom prst="rect">
            <a:avLst/>
          </a:prstGeom>
        </p:spPr>
      </p:pic>
      <p:sp>
        <p:nvSpPr>
          <p:cNvPr id="63489" name="Title 1"/>
          <p:cNvSpPr>
            <a:spLocks noGrp="1"/>
          </p:cNvSpPr>
          <p:nvPr>
            <p:ph type="title"/>
          </p:nvPr>
        </p:nvSpPr>
        <p:spPr bwMode="auto"/>
        <p:txBody>
          <a:bodyPr wrap="square" numCol="1" anchorCtr="0" compatLnSpc="1">
            <a:prstTxWarp prst="textNoShape">
              <a:avLst/>
            </a:prstTxWarp>
            <a:normAutofit/>
          </a:bodyPr>
          <a:lstStyle/>
          <a:p>
            <a:r>
              <a:rPr lang="en-US" sz="4000" dirty="0" smtClean="0">
                <a:ea typeface="ＭＳ Ｐゴシック" charset="-128"/>
              </a:rPr>
              <a:t>Plan Assessment</a:t>
            </a:r>
          </a:p>
        </p:txBody>
      </p:sp>
      <p:sp>
        <p:nvSpPr>
          <p:cNvPr id="63490" name="Rectangle 3"/>
          <p:cNvSpPr txBox="1">
            <a:spLocks/>
          </p:cNvSpPr>
          <p:nvPr/>
        </p:nvSpPr>
        <p:spPr bwMode="auto">
          <a:xfrm>
            <a:off x="785812" y="2095500"/>
            <a:ext cx="7177087" cy="2819400"/>
          </a:xfrm>
          <a:prstGeom prst="rect">
            <a:avLst/>
          </a:prstGeom>
          <a:noFill/>
          <a:ln w="9525">
            <a:noFill/>
            <a:miter lim="800000"/>
            <a:headEnd/>
            <a:tailEnd/>
          </a:ln>
        </p:spPr>
        <p:txBody>
          <a:bodyPr/>
          <a:lstStyle/>
          <a:p>
            <a:pPr marL="344170" lvl="1" indent="-342900" algn="l" defTabSz="914400" eaLnBrk="0" hangingPunct="0">
              <a:spcBef>
                <a:spcPts val="600"/>
              </a:spcBef>
              <a:spcAft>
                <a:spcPts val="600"/>
              </a:spcAft>
              <a:buClr>
                <a:schemeClr val="accent2">
                  <a:lumMod val="75000"/>
                </a:schemeClr>
              </a:buClr>
              <a:buSzPct val="90000"/>
              <a:buFont typeface="Wingdings" charset="2"/>
              <a:buChar char="Ø"/>
            </a:pPr>
            <a:r>
              <a:rPr lang="en-US" sz="2400" dirty="0" smtClean="0">
                <a:solidFill>
                  <a:srgbClr val="262626"/>
                </a:solidFill>
                <a:latin typeface="Calibri" pitchFamily="34" charset="0"/>
              </a:rPr>
              <a:t>Did the plan make </a:t>
            </a:r>
            <a:r>
              <a:rPr lang="en-US" sz="2400" dirty="0">
                <a:solidFill>
                  <a:srgbClr val="262626"/>
                </a:solidFill>
                <a:latin typeface="Calibri" pitchFamily="34" charset="0"/>
              </a:rPr>
              <a:t>the situation better or worse?</a:t>
            </a:r>
          </a:p>
          <a:p>
            <a:pPr marL="344170" lvl="1" indent="-342900" algn="l" defTabSz="914400" eaLnBrk="0" hangingPunct="0">
              <a:spcBef>
                <a:spcPts val="600"/>
              </a:spcBef>
              <a:spcAft>
                <a:spcPts val="600"/>
              </a:spcAft>
              <a:buClr>
                <a:schemeClr val="accent2">
                  <a:lumMod val="75000"/>
                </a:schemeClr>
              </a:buClr>
              <a:buSzPct val="90000"/>
              <a:buFont typeface="Wingdings" charset="2"/>
              <a:buChar char="Ø"/>
            </a:pPr>
            <a:r>
              <a:rPr lang="en-US" sz="2400" dirty="0">
                <a:solidFill>
                  <a:srgbClr val="262626"/>
                </a:solidFill>
                <a:latin typeface="Calibri" pitchFamily="34" charset="0"/>
              </a:rPr>
              <a:t>What </a:t>
            </a:r>
            <a:r>
              <a:rPr lang="en-US" sz="2400" dirty="0" smtClean="0">
                <a:solidFill>
                  <a:srgbClr val="262626"/>
                </a:solidFill>
                <a:latin typeface="Calibri" pitchFamily="34" charset="0"/>
              </a:rPr>
              <a:t>parts of </a:t>
            </a:r>
            <a:r>
              <a:rPr lang="en-US" sz="2400" dirty="0">
                <a:solidFill>
                  <a:srgbClr val="262626"/>
                </a:solidFill>
                <a:latin typeface="Calibri" pitchFamily="34" charset="0"/>
              </a:rPr>
              <a:t>the </a:t>
            </a:r>
            <a:r>
              <a:rPr lang="en-US" sz="2400" dirty="0" smtClean="0">
                <a:solidFill>
                  <a:srgbClr val="262626"/>
                </a:solidFill>
                <a:latin typeface="Calibri" pitchFamily="34" charset="0"/>
              </a:rPr>
              <a:t>plan should:</a:t>
            </a:r>
            <a:endParaRPr lang="en-US" sz="2400" dirty="0">
              <a:solidFill>
                <a:srgbClr val="262626"/>
              </a:solidFill>
              <a:latin typeface="Calibri" pitchFamily="34" charset="0"/>
            </a:endParaRPr>
          </a:p>
          <a:p>
            <a:pPr marL="731520" lvl="2" indent="-273050" algn="l" defTabSz="914400" eaLnBrk="0" hangingPunct="0">
              <a:buClr>
                <a:schemeClr val="accent2">
                  <a:lumMod val="75000"/>
                </a:schemeClr>
              </a:buClr>
              <a:buSzPct val="90000"/>
              <a:buFont typeface="Wingdings" pitchFamily="2" charset="2"/>
              <a:buChar char="§"/>
            </a:pPr>
            <a:r>
              <a:rPr lang="en-US" sz="2400" dirty="0" smtClean="0">
                <a:solidFill>
                  <a:srgbClr val="262626"/>
                </a:solidFill>
                <a:latin typeface="Calibri" pitchFamily="34" charset="0"/>
              </a:rPr>
              <a:t>Remain?</a:t>
            </a:r>
            <a:endParaRPr lang="en-US" sz="2400" dirty="0">
              <a:solidFill>
                <a:srgbClr val="262626"/>
              </a:solidFill>
              <a:latin typeface="Calibri" pitchFamily="34" charset="0"/>
            </a:endParaRPr>
          </a:p>
          <a:p>
            <a:pPr marL="731520" lvl="2" indent="-273050" algn="l" defTabSz="914400" eaLnBrk="0" hangingPunct="0">
              <a:buClr>
                <a:schemeClr val="accent2">
                  <a:lumMod val="75000"/>
                </a:schemeClr>
              </a:buClr>
              <a:buSzPct val="90000"/>
              <a:buFont typeface="Wingdings" pitchFamily="2" charset="2"/>
              <a:buChar char="§"/>
            </a:pPr>
            <a:r>
              <a:rPr lang="en-US" sz="2400" dirty="0" smtClean="0">
                <a:solidFill>
                  <a:srgbClr val="262626"/>
                </a:solidFill>
                <a:latin typeface="Calibri" pitchFamily="34" charset="0"/>
              </a:rPr>
              <a:t>Be removed?</a:t>
            </a:r>
          </a:p>
          <a:p>
            <a:pPr marL="731520" lvl="2" indent="-273050" algn="l" defTabSz="914400" eaLnBrk="0" hangingPunct="0">
              <a:buClr>
                <a:schemeClr val="accent2">
                  <a:lumMod val="75000"/>
                </a:schemeClr>
              </a:buClr>
              <a:buSzPct val="90000"/>
              <a:buFont typeface="Wingdings" pitchFamily="2" charset="2"/>
              <a:buChar char="§"/>
            </a:pPr>
            <a:r>
              <a:rPr lang="en-US" sz="2400" dirty="0" smtClean="0">
                <a:solidFill>
                  <a:srgbClr val="262626"/>
                </a:solidFill>
                <a:latin typeface="Calibri" pitchFamily="34" charset="0"/>
              </a:rPr>
              <a:t>Be changed?</a:t>
            </a:r>
            <a:endParaRPr lang="en-US" sz="2400" dirty="0">
              <a:solidFill>
                <a:srgbClr val="262626"/>
              </a:solidFill>
              <a:latin typeface="Calibri" pitchFamily="34" charset="0"/>
            </a:endParaRPr>
          </a:p>
          <a:p>
            <a:pPr marL="344170" lvl="1" indent="-342900" algn="l" defTabSz="914400" eaLnBrk="0" hangingPunct="0">
              <a:spcBef>
                <a:spcPts val="1200"/>
              </a:spcBef>
              <a:spcAft>
                <a:spcPts val="600"/>
              </a:spcAft>
              <a:buClr>
                <a:schemeClr val="accent2">
                  <a:lumMod val="75000"/>
                </a:schemeClr>
              </a:buClr>
              <a:buSzPct val="90000"/>
              <a:buFont typeface="Wingdings" charset="2"/>
              <a:buChar char="Ø"/>
            </a:pPr>
            <a:r>
              <a:rPr lang="en-US" sz="2400" dirty="0">
                <a:solidFill>
                  <a:srgbClr val="262626"/>
                </a:solidFill>
                <a:latin typeface="Calibri" pitchFamily="34" charset="0"/>
              </a:rPr>
              <a:t>Did the scenario identify any new </a:t>
            </a:r>
            <a:r>
              <a:rPr lang="en-US" sz="2400" dirty="0" smtClean="0">
                <a:solidFill>
                  <a:srgbClr val="262626"/>
                </a:solidFill>
                <a:latin typeface="Calibri" pitchFamily="34" charset="0"/>
              </a:rPr>
              <a:t>action?</a:t>
            </a:r>
            <a:endParaRPr lang="en-US" sz="2400" dirty="0">
              <a:latin typeface="Calibri" pitchFamily="34" charset="0"/>
            </a:endParaRPr>
          </a:p>
        </p:txBody>
      </p:sp>
      <p:sp>
        <p:nvSpPr>
          <p:cNvPr id="63492" name="Slide Number Placeholder 1"/>
          <p:cNvSpPr>
            <a:spLocks noGrp="1"/>
          </p:cNvSpPr>
          <p:nvPr>
            <p:ph type="sldNum" sz="quarter" idx="12"/>
          </p:nvPr>
        </p:nvSpPr>
        <p:spPr bwMode="auto">
          <a:noFill/>
          <a:ln>
            <a:miter lim="800000"/>
            <a:headEnd/>
            <a:tailEnd/>
          </a:ln>
        </p:spPr>
        <p:txBody>
          <a:bodyPr/>
          <a:lstStyle/>
          <a:p>
            <a:fld id="{471C5096-8352-4181-845D-5B6CDDB003E1}" type="slidenum">
              <a:rPr lang="en-US"/>
              <a:pPr/>
              <a:t>8</a:t>
            </a:fld>
            <a:endParaRPr lang="en-US" dirty="0"/>
          </a:p>
        </p:txBody>
      </p:sp>
      <p:sp>
        <p:nvSpPr>
          <p:cNvPr id="6" name="TextBox 5"/>
          <p:cNvSpPr txBox="1"/>
          <p:nvPr/>
        </p:nvSpPr>
        <p:spPr>
          <a:xfrm>
            <a:off x="811213" y="4800600"/>
            <a:ext cx="6278563" cy="276999"/>
          </a:xfrm>
          <a:prstGeom prst="rect">
            <a:avLst/>
          </a:prstGeom>
          <a:noFill/>
        </p:spPr>
        <p:txBody>
          <a:bodyPr wrap="square" rtlCol="0">
            <a:spAutoFit/>
          </a:bodyPr>
          <a:lstStyle/>
          <a:p>
            <a:pPr marL="0" lvl="1" indent="-273050" algn="l" defTabSz="914400" eaLnBrk="0" hangingPunct="0">
              <a:spcBef>
                <a:spcPts val="600"/>
              </a:spcBef>
              <a:spcAft>
                <a:spcPts val="600"/>
              </a:spcAft>
              <a:buClr>
                <a:srgbClr val="A6A6A6"/>
              </a:buClr>
              <a:buSzPct val="90000"/>
            </a:pPr>
            <a:r>
              <a:rPr lang="en-US" sz="1200" dirty="0" smtClean="0">
                <a:latin typeface="Calibri" pitchFamily="34" charset="0"/>
              </a:rPr>
              <a:t>NOTE: See pages 4-18 – 4-25 of the CPG 101 for more detailed questions. </a:t>
            </a:r>
            <a:endParaRPr lang="en-US" sz="1200" dirty="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rovalStamp_XSmall.jpg"/>
          <p:cNvPicPr>
            <a:picLocks noChangeAspect="1"/>
          </p:cNvPicPr>
          <p:nvPr/>
        </p:nvPicPr>
        <p:blipFill>
          <a:blip r:embed="rId3">
            <a:extLst/>
          </a:blip>
          <a:stretch>
            <a:fillRect/>
          </a:stretch>
        </p:blipFill>
        <p:spPr>
          <a:xfrm>
            <a:off x="6697663" y="3901705"/>
            <a:ext cx="2209800" cy="2241919"/>
          </a:xfrm>
          <a:prstGeom prst="rect">
            <a:avLst/>
          </a:prstGeom>
          <a:effectLst>
            <a:reflection stA="50000" endPos="20000" dist="12700" dir="5400000" sy="-100000" algn="bl" rotWithShape="0"/>
          </a:effectLst>
        </p:spPr>
      </p:pic>
      <p:sp>
        <p:nvSpPr>
          <p:cNvPr id="65537" name="Title 1"/>
          <p:cNvSpPr>
            <a:spLocks noGrp="1"/>
          </p:cNvSpPr>
          <p:nvPr>
            <p:ph type="title"/>
          </p:nvPr>
        </p:nvSpPr>
        <p:spPr bwMode="auto"/>
        <p:txBody>
          <a:bodyPr wrap="square" numCol="1" anchorCtr="0" compatLnSpc="1">
            <a:prstTxWarp prst="textNoShape">
              <a:avLst/>
            </a:prstTxWarp>
          </a:bodyPr>
          <a:lstStyle/>
          <a:p>
            <a:r>
              <a:rPr lang="en-US" sz="3200" dirty="0" smtClean="0">
                <a:ea typeface="ＭＳ Ｐゴシック" charset="-128"/>
              </a:rPr>
              <a:t>Approval and Distribution of the Plan</a:t>
            </a:r>
          </a:p>
        </p:txBody>
      </p:sp>
      <p:sp>
        <p:nvSpPr>
          <p:cNvPr id="4" name="Rectangle 3"/>
          <p:cNvSpPr txBox="1">
            <a:spLocks/>
          </p:cNvSpPr>
          <p:nvPr/>
        </p:nvSpPr>
        <p:spPr bwMode="auto">
          <a:xfrm>
            <a:off x="785813" y="2100264"/>
            <a:ext cx="6235700" cy="4222750"/>
          </a:xfrm>
          <a:prstGeom prst="rect">
            <a:avLst/>
          </a:prstGeom>
          <a:noFill/>
          <a:ln w="9525">
            <a:noFill/>
            <a:miter lim="800000"/>
            <a:headEnd/>
            <a:tailEnd/>
          </a:ln>
        </p:spPr>
        <p:txBody>
          <a:bodyPr/>
          <a:lstStyle/>
          <a:p>
            <a:pPr marL="184150" algn="l" defTabSz="914400" eaLnBrk="0" hangingPunct="0">
              <a:spcBef>
                <a:spcPts val="800"/>
              </a:spcBef>
              <a:spcAft>
                <a:spcPts val="0"/>
              </a:spcAft>
              <a:buClr>
                <a:srgbClr val="99CC00"/>
              </a:buClr>
              <a:buSzPct val="90000"/>
            </a:pPr>
            <a:r>
              <a:rPr lang="en-US" sz="2000" b="1" dirty="0" smtClean="0">
                <a:solidFill>
                  <a:schemeClr val="accent1"/>
                </a:solidFill>
                <a:latin typeface="Calibri" pitchFamily="34" charset="0"/>
              </a:rPr>
              <a:t>Approval</a:t>
            </a:r>
            <a:r>
              <a:rPr lang="en-US" sz="2000" dirty="0" smtClean="0">
                <a:solidFill>
                  <a:srgbClr val="262626"/>
                </a:solidFill>
                <a:latin typeface="Calibri" pitchFamily="34" charset="0"/>
              </a:rPr>
              <a:t> </a:t>
            </a:r>
          </a:p>
          <a:p>
            <a:pPr marL="184150" algn="l" defTabSz="914400" eaLnBrk="0" hangingPunct="0">
              <a:spcBef>
                <a:spcPts val="200"/>
              </a:spcBef>
              <a:spcAft>
                <a:spcPts val="600"/>
              </a:spcAft>
              <a:buClr>
                <a:srgbClr val="99CC00"/>
              </a:buClr>
              <a:buSzPct val="90000"/>
            </a:pPr>
            <a:r>
              <a:rPr lang="en-US" sz="2000" dirty="0" smtClean="0">
                <a:solidFill>
                  <a:srgbClr val="262626"/>
                </a:solidFill>
                <a:latin typeface="Calibri" pitchFamily="34" charset="0"/>
              </a:rPr>
              <a:t>Local </a:t>
            </a:r>
            <a:r>
              <a:rPr lang="en-US" sz="2000" dirty="0">
                <a:solidFill>
                  <a:srgbClr val="262626"/>
                </a:solidFill>
                <a:latin typeface="Calibri" pitchFamily="34" charset="0"/>
              </a:rPr>
              <a:t>officials </a:t>
            </a:r>
            <a:r>
              <a:rPr lang="en-US" sz="2000" dirty="0" smtClean="0">
                <a:solidFill>
                  <a:srgbClr val="262626"/>
                </a:solidFill>
                <a:latin typeface="Calibri" pitchFamily="34" charset="0"/>
              </a:rPr>
              <a:t>approve the Plan:</a:t>
            </a:r>
            <a:endParaRPr lang="en-US" sz="2000" dirty="0">
              <a:solidFill>
                <a:srgbClr val="262626"/>
              </a:solidFill>
              <a:latin typeface="Calibri" pitchFamily="34" charset="0"/>
            </a:endParaRPr>
          </a:p>
          <a:p>
            <a:pPr marL="742950" lvl="1" indent="-274320" algn="l" defTabSz="914400" eaLnBrk="0" hangingPunct="0">
              <a:spcBef>
                <a:spcPts val="300"/>
              </a:spcBef>
              <a:spcAft>
                <a:spcPts val="300"/>
              </a:spcAft>
              <a:buClr>
                <a:schemeClr val="accent4">
                  <a:lumMod val="50000"/>
                </a:schemeClr>
              </a:buClr>
              <a:buSzPct val="90000"/>
              <a:buFont typeface="Wingdings" pitchFamily="2" charset="2"/>
              <a:buChar char="§"/>
            </a:pPr>
            <a:r>
              <a:rPr lang="en-US" sz="2000" dirty="0" smtClean="0">
                <a:solidFill>
                  <a:srgbClr val="262626"/>
                </a:solidFill>
                <a:latin typeface="Calibri" pitchFamily="34" charset="0"/>
              </a:rPr>
              <a:t>Occur using </a:t>
            </a:r>
            <a:r>
              <a:rPr lang="en-US" sz="2000" dirty="0">
                <a:solidFill>
                  <a:srgbClr val="262626"/>
                </a:solidFill>
                <a:latin typeface="Calibri" pitchFamily="34" charset="0"/>
              </a:rPr>
              <a:t>a formal process based on </a:t>
            </a:r>
            <a:r>
              <a:rPr lang="en-US" sz="2000" dirty="0" smtClean="0">
                <a:solidFill>
                  <a:srgbClr val="262626"/>
                </a:solidFill>
                <a:latin typeface="Calibri" pitchFamily="34" charset="0"/>
              </a:rPr>
              <a:t>your state/county statute</a:t>
            </a:r>
            <a:r>
              <a:rPr lang="en-US" sz="2000" dirty="0">
                <a:solidFill>
                  <a:srgbClr val="262626"/>
                </a:solidFill>
                <a:latin typeface="Calibri" pitchFamily="34" charset="0"/>
              </a:rPr>
              <a:t>, law, or </a:t>
            </a:r>
            <a:r>
              <a:rPr lang="en-US" sz="2000" dirty="0" smtClean="0">
                <a:solidFill>
                  <a:srgbClr val="262626"/>
                </a:solidFill>
                <a:latin typeface="Calibri" pitchFamily="34" charset="0"/>
              </a:rPr>
              <a:t>ordinance</a:t>
            </a:r>
            <a:endParaRPr lang="en-US" sz="2000" dirty="0">
              <a:solidFill>
                <a:srgbClr val="262626"/>
              </a:solidFill>
              <a:latin typeface="Calibri" pitchFamily="34" charset="0"/>
            </a:endParaRPr>
          </a:p>
          <a:p>
            <a:pPr marL="742950" lvl="1" indent="-274320" algn="l" defTabSz="914400" eaLnBrk="0" hangingPunct="0">
              <a:spcBef>
                <a:spcPts val="300"/>
              </a:spcBef>
              <a:spcAft>
                <a:spcPts val="300"/>
              </a:spcAft>
              <a:buClr>
                <a:schemeClr val="accent4">
                  <a:lumMod val="50000"/>
                </a:schemeClr>
              </a:buClr>
              <a:buSzPct val="90000"/>
              <a:buFont typeface="Wingdings" pitchFamily="2" charset="2"/>
              <a:buChar char="§"/>
            </a:pPr>
            <a:r>
              <a:rPr lang="en-US" sz="2000" dirty="0" smtClean="0">
                <a:solidFill>
                  <a:srgbClr val="262626"/>
                </a:solidFill>
                <a:latin typeface="Calibri" pitchFamily="34" charset="0"/>
              </a:rPr>
              <a:t>Establish </a:t>
            </a:r>
            <a:r>
              <a:rPr lang="en-US" sz="2000" dirty="0">
                <a:solidFill>
                  <a:srgbClr val="262626"/>
                </a:solidFill>
                <a:latin typeface="Calibri" pitchFamily="34" charset="0"/>
              </a:rPr>
              <a:t>the authority for the </a:t>
            </a:r>
            <a:r>
              <a:rPr lang="en-US" sz="2000" dirty="0" smtClean="0">
                <a:solidFill>
                  <a:srgbClr val="262626"/>
                </a:solidFill>
                <a:latin typeface="Calibri" pitchFamily="34" charset="0"/>
              </a:rPr>
              <a:t>plan</a:t>
            </a:r>
          </a:p>
          <a:p>
            <a:pPr marL="742950" lvl="1" indent="-274320" algn="l" defTabSz="914400" eaLnBrk="0" hangingPunct="0">
              <a:spcBef>
                <a:spcPts val="300"/>
              </a:spcBef>
              <a:spcAft>
                <a:spcPts val="300"/>
              </a:spcAft>
              <a:buClr>
                <a:schemeClr val="accent4">
                  <a:lumMod val="50000"/>
                </a:schemeClr>
              </a:buClr>
              <a:buSzPct val="90000"/>
            </a:pPr>
            <a:endParaRPr lang="en-US" sz="2000" dirty="0" smtClean="0">
              <a:solidFill>
                <a:srgbClr val="262626"/>
              </a:solidFill>
              <a:latin typeface="Calibri" pitchFamily="34" charset="0"/>
            </a:endParaRPr>
          </a:p>
          <a:p>
            <a:pPr marL="285750" indent="-274320" algn="l" defTabSz="914400" eaLnBrk="0" hangingPunct="0">
              <a:spcBef>
                <a:spcPts val="300"/>
              </a:spcBef>
              <a:spcAft>
                <a:spcPts val="300"/>
              </a:spcAft>
              <a:buClr>
                <a:schemeClr val="accent4">
                  <a:lumMod val="50000"/>
                </a:schemeClr>
              </a:buClr>
              <a:buSzPct val="90000"/>
            </a:pPr>
            <a:r>
              <a:rPr lang="en-US" sz="2000" b="1" dirty="0" smtClean="0">
                <a:solidFill>
                  <a:schemeClr val="accent1"/>
                </a:solidFill>
                <a:latin typeface="Calibri" pitchFamily="34" charset="0"/>
              </a:rPr>
              <a:t>   Distribution</a:t>
            </a:r>
            <a:endParaRPr lang="en-US" sz="2000" dirty="0" smtClean="0">
              <a:solidFill>
                <a:srgbClr val="262626"/>
              </a:solidFill>
              <a:latin typeface="Calibri" pitchFamily="34" charset="0"/>
            </a:endParaRPr>
          </a:p>
          <a:p>
            <a:pPr marL="742950" lvl="1" indent="-274320" algn="l" defTabSz="914400" eaLnBrk="0" hangingPunct="0">
              <a:spcBef>
                <a:spcPts val="300"/>
              </a:spcBef>
              <a:spcAft>
                <a:spcPts val="300"/>
              </a:spcAft>
              <a:buClr>
                <a:schemeClr val="accent4">
                  <a:lumMod val="50000"/>
                </a:schemeClr>
              </a:buClr>
              <a:buSzPct val="90000"/>
              <a:buFont typeface="Wingdings" pitchFamily="2" charset="2"/>
              <a:buChar char="§"/>
            </a:pPr>
            <a:r>
              <a:rPr lang="en-US" sz="2000" dirty="0" smtClean="0">
                <a:solidFill>
                  <a:srgbClr val="262626"/>
                </a:solidFill>
                <a:latin typeface="Calibri" pitchFamily="34" charset="0"/>
              </a:rPr>
              <a:t>To key persons and organizations that need this information to guide their actions</a:t>
            </a:r>
          </a:p>
          <a:p>
            <a:pPr marL="742950" lvl="1" indent="-274320" algn="l" defTabSz="914400" eaLnBrk="0" hangingPunct="0">
              <a:spcBef>
                <a:spcPts val="300"/>
              </a:spcBef>
              <a:spcAft>
                <a:spcPts val="300"/>
              </a:spcAft>
              <a:buClr>
                <a:schemeClr val="accent4">
                  <a:lumMod val="50000"/>
                </a:schemeClr>
              </a:buClr>
              <a:buSzPct val="90000"/>
              <a:buFont typeface="Wingdings" pitchFamily="2" charset="2"/>
              <a:buChar char="§"/>
            </a:pPr>
            <a:endParaRPr lang="en-US" sz="2000" dirty="0">
              <a:solidFill>
                <a:srgbClr val="262626"/>
              </a:solidFill>
              <a:latin typeface="Calibri" pitchFamily="34" charset="0"/>
            </a:endParaRPr>
          </a:p>
        </p:txBody>
      </p:sp>
      <p:sp>
        <p:nvSpPr>
          <p:cNvPr id="65540" name="Slide Number Placeholder 1"/>
          <p:cNvSpPr>
            <a:spLocks noGrp="1"/>
          </p:cNvSpPr>
          <p:nvPr>
            <p:ph type="sldNum" sz="quarter" idx="12"/>
          </p:nvPr>
        </p:nvSpPr>
        <p:spPr bwMode="auto">
          <a:noFill/>
          <a:ln>
            <a:miter lim="800000"/>
            <a:headEnd/>
            <a:tailEnd/>
          </a:ln>
        </p:spPr>
        <p:txBody>
          <a:bodyPr/>
          <a:lstStyle/>
          <a:p>
            <a:fld id="{CEF68D99-1674-43A9-8FCD-851DBF8FA86F}"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2947</TotalTime>
  <Words>659</Words>
  <Application>Microsoft Office PowerPoint</Application>
  <PresentationFormat>On-screen Show (4:3)</PresentationFormat>
  <Paragraphs>203</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Ｐゴシック</vt:lpstr>
      <vt:lpstr>Arial</vt:lpstr>
      <vt:lpstr>Calibri</vt:lpstr>
      <vt:lpstr>Corbel</vt:lpstr>
      <vt:lpstr>Courier New</vt:lpstr>
      <vt:lpstr>Symbol</vt:lpstr>
      <vt:lpstr>Times New Roman</vt:lpstr>
      <vt:lpstr>Wingdings</vt:lpstr>
      <vt:lpstr>ReadyCommunity</vt:lpstr>
      <vt:lpstr>Office Theme</vt:lpstr>
      <vt:lpstr>Building Disaster-Resilient Places</vt:lpstr>
      <vt:lpstr>A Review of What is Involved</vt:lpstr>
      <vt:lpstr>Overview</vt:lpstr>
      <vt:lpstr>Assembling the Pieces</vt:lpstr>
      <vt:lpstr>Overarching Plan </vt:lpstr>
      <vt:lpstr>Big Picture Ideas</vt:lpstr>
      <vt:lpstr>Testing the Plan</vt:lpstr>
      <vt:lpstr>Plan Assessment</vt:lpstr>
      <vt:lpstr>Approval and Distribution of the Plan</vt:lpstr>
      <vt:lpstr>Community Education and Preparation</vt:lpstr>
      <vt:lpstr>Looking Ahead: Sustaining the Plan</vt:lpstr>
      <vt:lpstr>Questions &amp; Discussion</vt:lpstr>
      <vt:lpstr>Contact Information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cld</dc:creator>
  <cp:lastModifiedBy>Extension Service</cp:lastModifiedBy>
  <cp:revision>225</cp:revision>
  <dcterms:created xsi:type="dcterms:W3CDTF">2012-05-01T17:59:25Z</dcterms:created>
  <dcterms:modified xsi:type="dcterms:W3CDTF">2014-12-05T22:15:58Z</dcterms:modified>
</cp:coreProperties>
</file>