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427" r:id="rId5"/>
    <p:sldId id="428" r:id="rId6"/>
    <p:sldId id="429" r:id="rId7"/>
    <p:sldId id="453" r:id="rId8"/>
    <p:sldId id="431" r:id="rId9"/>
    <p:sldId id="432" r:id="rId10"/>
    <p:sldId id="434" r:id="rId11"/>
    <p:sldId id="477" r:id="rId12"/>
    <p:sldId id="472" r:id="rId13"/>
    <p:sldId id="486" r:id="rId14"/>
    <p:sldId id="478" r:id="rId15"/>
    <p:sldId id="487" r:id="rId16"/>
    <p:sldId id="473" r:id="rId17"/>
    <p:sldId id="488" r:id="rId18"/>
    <p:sldId id="475" r:id="rId19"/>
    <p:sldId id="470" r:id="rId20"/>
    <p:sldId id="484" r:id="rId21"/>
    <p:sldId id="391" r:id="rId22"/>
  </p:sldIdLst>
  <p:sldSz cx="13004800" cy="7315200"/>
  <p:notesSz cx="7010400" cy="9296400"/>
  <p:embeddedFontLst>
    <p:embeddedFont>
      <p:font typeface="Arial Black" panose="020B0A04020102020204" pitchFamily="34" charset="0"/>
      <p:bold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F929BE-58E7-4CD2-9019-A205F87CE797}">
          <p14:sldIdLst>
            <p14:sldId id="427"/>
            <p14:sldId id="428"/>
            <p14:sldId id="429"/>
            <p14:sldId id="453"/>
            <p14:sldId id="431"/>
            <p14:sldId id="432"/>
            <p14:sldId id="434"/>
            <p14:sldId id="477"/>
            <p14:sldId id="472"/>
            <p14:sldId id="486"/>
            <p14:sldId id="478"/>
            <p14:sldId id="487"/>
            <p14:sldId id="473"/>
            <p14:sldId id="488"/>
            <p14:sldId id="475"/>
            <p14:sldId id="470"/>
            <p14:sldId id="484"/>
            <p14:sldId id="3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on, Adam (UMKC-Student)" initials="LA(S" lastIdx="1" clrIdx="0">
    <p:extLst>
      <p:ext uri="{19B8F6BF-5375-455C-9EA6-DF929625EA0E}">
        <p15:presenceInfo xmlns:p15="http://schemas.microsoft.com/office/powerpoint/2012/main" userId="S::amlbhp@umsystem.edu::ac001f5f-9ff5-490f-98e1-2a3719be593b" providerId="AD"/>
      </p:ext>
    </p:extLst>
  </p:cmAuthor>
  <p:cmAuthor id="2" name="McCarty, Marcus" initials="MM" lastIdx="1" clrIdx="1">
    <p:extLst>
      <p:ext uri="{19B8F6BF-5375-455C-9EA6-DF929625EA0E}">
        <p15:presenceInfo xmlns:p15="http://schemas.microsoft.com/office/powerpoint/2012/main" userId="S::mccartymc@umsystem.edu::44bce40d-0aaa-43e4-95da-dfd769bbb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CD6"/>
    <a:srgbClr val="F9FBFD"/>
    <a:srgbClr val="FFCD43"/>
    <a:srgbClr val="0E5197"/>
    <a:srgbClr val="3A97D7"/>
    <a:srgbClr val="0070C0"/>
    <a:srgbClr val="DEDEDF"/>
    <a:srgbClr val="D5D6D7"/>
    <a:srgbClr val="CEDFFE"/>
    <a:srgbClr val="CFD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55276" autoAdjust="0"/>
  </p:normalViewPr>
  <p:slideViewPr>
    <p:cSldViewPr>
      <p:cViewPr varScale="1">
        <p:scale>
          <a:sx n="60" d="100"/>
          <a:sy n="60" d="100"/>
        </p:scale>
        <p:origin x="2568"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F769B-935A-434D-A50C-3C33FF97B3D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EFFFB2-DFB5-4AEA-9F3B-DC18F2D7E978}">
      <dgm:prSet phldrT="[Text]"/>
      <dgm:spPr/>
      <dgm:t>
        <a:bodyPr/>
        <a:lstStyle/>
        <a:p>
          <a:r>
            <a:rPr lang="en-US" dirty="0"/>
            <a:t>Define internet safety for children</a:t>
          </a:r>
        </a:p>
      </dgm:t>
    </dgm:pt>
    <dgm:pt modelId="{541D7A1B-894F-4DFA-9714-BD37AA17AEF0}" type="parTrans" cxnId="{26B43614-51AC-4A21-BBFF-6042FF49A6FE}">
      <dgm:prSet/>
      <dgm:spPr/>
      <dgm:t>
        <a:bodyPr/>
        <a:lstStyle/>
        <a:p>
          <a:endParaRPr lang="en-US"/>
        </a:p>
      </dgm:t>
    </dgm:pt>
    <dgm:pt modelId="{B65386E8-CC32-4DBF-94D5-5860DED6A6EA}" type="sibTrans" cxnId="{26B43614-51AC-4A21-BBFF-6042FF49A6FE}">
      <dgm:prSet/>
      <dgm:spPr/>
      <dgm:t>
        <a:bodyPr/>
        <a:lstStyle/>
        <a:p>
          <a:endParaRPr lang="en-US"/>
        </a:p>
      </dgm:t>
    </dgm:pt>
    <dgm:pt modelId="{7D6366AE-3BC9-4F13-9BE0-3FE6A1E42578}">
      <dgm:prSet/>
      <dgm:spPr/>
      <dgm:t>
        <a:bodyPr/>
        <a:lstStyle/>
        <a:p>
          <a:r>
            <a:rPr lang="en-US" dirty="0"/>
            <a:t>Practice safe internet practices with your children</a:t>
          </a:r>
        </a:p>
      </dgm:t>
    </dgm:pt>
    <dgm:pt modelId="{C500F5F9-3E9D-4428-8823-AB4234EB33D9}" type="parTrans" cxnId="{A4E4530D-CF2C-4212-A860-16D3A1A6EE8C}">
      <dgm:prSet/>
      <dgm:spPr/>
      <dgm:t>
        <a:bodyPr/>
        <a:lstStyle/>
        <a:p>
          <a:endParaRPr lang="en-US"/>
        </a:p>
      </dgm:t>
    </dgm:pt>
    <dgm:pt modelId="{1F583CBB-16B8-4331-952A-A0F1FB874D00}" type="sibTrans" cxnId="{A4E4530D-CF2C-4212-A860-16D3A1A6EE8C}">
      <dgm:prSet/>
      <dgm:spPr/>
      <dgm:t>
        <a:bodyPr/>
        <a:lstStyle/>
        <a:p>
          <a:endParaRPr lang="en-US"/>
        </a:p>
      </dgm:t>
    </dgm:pt>
    <dgm:pt modelId="{7E024DBC-FA88-4FE7-96CF-CD38ED5A50C0}">
      <dgm:prSet phldrT="[Text]"/>
      <dgm:spPr/>
      <dgm:t>
        <a:bodyPr/>
        <a:lstStyle/>
        <a:p>
          <a:r>
            <a:rPr lang="en-US" dirty="0"/>
            <a:t>Explore how children are using the internet</a:t>
          </a:r>
        </a:p>
      </dgm:t>
    </dgm:pt>
    <dgm:pt modelId="{F1A3C26E-4B19-4E02-BEAC-7714A8B8FD4C}" type="parTrans" cxnId="{3B8AAEA3-0901-46AC-8E0D-80EA98DB27FF}">
      <dgm:prSet/>
      <dgm:spPr/>
      <dgm:t>
        <a:bodyPr/>
        <a:lstStyle/>
        <a:p>
          <a:endParaRPr lang="en-US"/>
        </a:p>
      </dgm:t>
    </dgm:pt>
    <dgm:pt modelId="{9769BA02-16E9-433C-AE18-7CD01E9C98A5}" type="sibTrans" cxnId="{3B8AAEA3-0901-46AC-8E0D-80EA98DB27FF}">
      <dgm:prSet/>
      <dgm:spPr/>
      <dgm:t>
        <a:bodyPr/>
        <a:lstStyle/>
        <a:p>
          <a:endParaRPr lang="en-US"/>
        </a:p>
      </dgm:t>
    </dgm:pt>
    <dgm:pt modelId="{38C93E50-8D1A-4F0F-8BE5-135921963A0F}">
      <dgm:prSet phldrT="[Text]"/>
      <dgm:spPr/>
      <dgm:t>
        <a:bodyPr/>
        <a:lstStyle/>
        <a:p>
          <a:r>
            <a:rPr lang="en-US" dirty="0"/>
            <a:t>Understand how to set boundaries and rules</a:t>
          </a:r>
        </a:p>
      </dgm:t>
    </dgm:pt>
    <dgm:pt modelId="{9B46FF5A-460E-4CD0-8E57-2DADA96B6CF1}" type="parTrans" cxnId="{B8C9EE4D-E3C3-4B54-875A-6AE2514AA02C}">
      <dgm:prSet/>
      <dgm:spPr/>
      <dgm:t>
        <a:bodyPr/>
        <a:lstStyle/>
        <a:p>
          <a:endParaRPr lang="en-US"/>
        </a:p>
      </dgm:t>
    </dgm:pt>
    <dgm:pt modelId="{89FB591D-FF01-41E0-AF5F-6A35B285B3EB}" type="sibTrans" cxnId="{B8C9EE4D-E3C3-4B54-875A-6AE2514AA02C}">
      <dgm:prSet/>
      <dgm:spPr/>
      <dgm:t>
        <a:bodyPr/>
        <a:lstStyle/>
        <a:p>
          <a:endParaRPr lang="en-US"/>
        </a:p>
      </dgm:t>
    </dgm:pt>
    <dgm:pt modelId="{87D6B0EF-00CC-404A-BF95-A924FF2146D0}" type="pres">
      <dgm:prSet presAssocID="{3BDF769B-935A-434D-A50C-3C33FF97B3D7}" presName="Name0" presStyleCnt="0">
        <dgm:presLayoutVars>
          <dgm:dir/>
          <dgm:animLvl val="lvl"/>
          <dgm:resizeHandles val="exact"/>
        </dgm:presLayoutVars>
      </dgm:prSet>
      <dgm:spPr/>
    </dgm:pt>
    <dgm:pt modelId="{E04A7CAD-B597-4A5C-97AC-74EC161AB01B}" type="pres">
      <dgm:prSet presAssocID="{7D6366AE-3BC9-4F13-9BE0-3FE6A1E42578}" presName="boxAndChildren" presStyleCnt="0"/>
      <dgm:spPr/>
    </dgm:pt>
    <dgm:pt modelId="{5376D542-69D0-432E-AE4E-96229CF5600B}" type="pres">
      <dgm:prSet presAssocID="{7D6366AE-3BC9-4F13-9BE0-3FE6A1E42578}" presName="parentTextBox" presStyleLbl="node1" presStyleIdx="0" presStyleCnt="4"/>
      <dgm:spPr/>
    </dgm:pt>
    <dgm:pt modelId="{EB979AE7-569D-49A9-8F33-EB71607AB98B}" type="pres">
      <dgm:prSet presAssocID="{89FB591D-FF01-41E0-AF5F-6A35B285B3EB}" presName="sp" presStyleCnt="0"/>
      <dgm:spPr/>
    </dgm:pt>
    <dgm:pt modelId="{A279EFB5-CB61-40E6-8D77-1D53E38C566F}" type="pres">
      <dgm:prSet presAssocID="{38C93E50-8D1A-4F0F-8BE5-135921963A0F}" presName="arrowAndChildren" presStyleCnt="0"/>
      <dgm:spPr/>
    </dgm:pt>
    <dgm:pt modelId="{1709CDCD-960A-420D-BE95-F73E6B8B3C11}" type="pres">
      <dgm:prSet presAssocID="{38C93E50-8D1A-4F0F-8BE5-135921963A0F}" presName="parentTextArrow" presStyleLbl="node1" presStyleIdx="1" presStyleCnt="4"/>
      <dgm:spPr/>
    </dgm:pt>
    <dgm:pt modelId="{C57A96C2-4270-4006-9986-492F608684F7}" type="pres">
      <dgm:prSet presAssocID="{9769BA02-16E9-433C-AE18-7CD01E9C98A5}" presName="sp" presStyleCnt="0"/>
      <dgm:spPr/>
    </dgm:pt>
    <dgm:pt modelId="{87A96B86-46DD-413B-92AA-4ACFBA7350E5}" type="pres">
      <dgm:prSet presAssocID="{7E024DBC-FA88-4FE7-96CF-CD38ED5A50C0}" presName="arrowAndChildren" presStyleCnt="0"/>
      <dgm:spPr/>
    </dgm:pt>
    <dgm:pt modelId="{AAB2C823-B89C-4692-A058-82DA2E86C54A}" type="pres">
      <dgm:prSet presAssocID="{7E024DBC-FA88-4FE7-96CF-CD38ED5A50C0}" presName="parentTextArrow" presStyleLbl="node1" presStyleIdx="2" presStyleCnt="4" custLinFactNeighborX="-42515" custLinFactNeighborY="-2176"/>
      <dgm:spPr/>
    </dgm:pt>
    <dgm:pt modelId="{9662AF0A-D77D-4254-90F6-0DE1B6E7302F}" type="pres">
      <dgm:prSet presAssocID="{B65386E8-CC32-4DBF-94D5-5860DED6A6EA}" presName="sp" presStyleCnt="0"/>
      <dgm:spPr/>
    </dgm:pt>
    <dgm:pt modelId="{11E8BFDF-900A-4E5C-AFD1-EE088789395E}" type="pres">
      <dgm:prSet presAssocID="{4BEFFFB2-DFB5-4AEA-9F3B-DC18F2D7E978}" presName="arrowAndChildren" presStyleCnt="0"/>
      <dgm:spPr/>
    </dgm:pt>
    <dgm:pt modelId="{85C82971-17C5-430A-A6EA-ED5487EA7B91}" type="pres">
      <dgm:prSet presAssocID="{4BEFFFB2-DFB5-4AEA-9F3B-DC18F2D7E978}" presName="parentTextArrow" presStyleLbl="node1" presStyleIdx="3" presStyleCnt="4" custLinFactNeighborX="-4192" custLinFactNeighborY="-221"/>
      <dgm:spPr/>
    </dgm:pt>
  </dgm:ptLst>
  <dgm:cxnLst>
    <dgm:cxn modelId="{A4E4530D-CF2C-4212-A860-16D3A1A6EE8C}" srcId="{3BDF769B-935A-434D-A50C-3C33FF97B3D7}" destId="{7D6366AE-3BC9-4F13-9BE0-3FE6A1E42578}" srcOrd="3" destOrd="0" parTransId="{C500F5F9-3E9D-4428-8823-AB4234EB33D9}" sibTransId="{1F583CBB-16B8-4331-952A-A0F1FB874D00}"/>
    <dgm:cxn modelId="{26B43614-51AC-4A21-BBFF-6042FF49A6FE}" srcId="{3BDF769B-935A-434D-A50C-3C33FF97B3D7}" destId="{4BEFFFB2-DFB5-4AEA-9F3B-DC18F2D7E978}" srcOrd="0" destOrd="0" parTransId="{541D7A1B-894F-4DFA-9714-BD37AA17AEF0}" sibTransId="{B65386E8-CC32-4DBF-94D5-5860DED6A6EA}"/>
    <dgm:cxn modelId="{60F72622-E076-413B-BCEE-00672653D9BD}" type="presOf" srcId="{4BEFFFB2-DFB5-4AEA-9F3B-DC18F2D7E978}" destId="{85C82971-17C5-430A-A6EA-ED5487EA7B91}" srcOrd="0" destOrd="0" presId="urn:microsoft.com/office/officeart/2005/8/layout/process4"/>
    <dgm:cxn modelId="{B0250038-7D69-4ADB-9938-00224043D1F1}" type="presOf" srcId="{38C93E50-8D1A-4F0F-8BE5-135921963A0F}" destId="{1709CDCD-960A-420D-BE95-F73E6B8B3C11}" srcOrd="0" destOrd="0" presId="urn:microsoft.com/office/officeart/2005/8/layout/process4"/>
    <dgm:cxn modelId="{B8C9EE4D-E3C3-4B54-875A-6AE2514AA02C}" srcId="{3BDF769B-935A-434D-A50C-3C33FF97B3D7}" destId="{38C93E50-8D1A-4F0F-8BE5-135921963A0F}" srcOrd="2" destOrd="0" parTransId="{9B46FF5A-460E-4CD0-8E57-2DADA96B6CF1}" sibTransId="{89FB591D-FF01-41E0-AF5F-6A35B285B3EB}"/>
    <dgm:cxn modelId="{A9BBC887-13F8-4889-AF65-4E90B233E0E9}" type="presOf" srcId="{7D6366AE-3BC9-4F13-9BE0-3FE6A1E42578}" destId="{5376D542-69D0-432E-AE4E-96229CF5600B}" srcOrd="0" destOrd="0" presId="urn:microsoft.com/office/officeart/2005/8/layout/process4"/>
    <dgm:cxn modelId="{DC92FB89-F4AD-46A3-ADD9-E51818AE7D33}" type="presOf" srcId="{3BDF769B-935A-434D-A50C-3C33FF97B3D7}" destId="{87D6B0EF-00CC-404A-BF95-A924FF2146D0}" srcOrd="0" destOrd="0" presId="urn:microsoft.com/office/officeart/2005/8/layout/process4"/>
    <dgm:cxn modelId="{3B8AAEA3-0901-46AC-8E0D-80EA98DB27FF}" srcId="{3BDF769B-935A-434D-A50C-3C33FF97B3D7}" destId="{7E024DBC-FA88-4FE7-96CF-CD38ED5A50C0}" srcOrd="1" destOrd="0" parTransId="{F1A3C26E-4B19-4E02-BEAC-7714A8B8FD4C}" sibTransId="{9769BA02-16E9-433C-AE18-7CD01E9C98A5}"/>
    <dgm:cxn modelId="{B2C999CF-4FE5-4D04-93E3-5129D3E3E4D8}" type="presOf" srcId="{7E024DBC-FA88-4FE7-96CF-CD38ED5A50C0}" destId="{AAB2C823-B89C-4692-A058-82DA2E86C54A}" srcOrd="0" destOrd="0" presId="urn:microsoft.com/office/officeart/2005/8/layout/process4"/>
    <dgm:cxn modelId="{DA538879-A74B-4524-A41E-C85E0D216A3B}" type="presParOf" srcId="{87D6B0EF-00CC-404A-BF95-A924FF2146D0}" destId="{E04A7CAD-B597-4A5C-97AC-74EC161AB01B}" srcOrd="0" destOrd="0" presId="urn:microsoft.com/office/officeart/2005/8/layout/process4"/>
    <dgm:cxn modelId="{4A0A251D-B695-445E-B6F4-8E0205416B9D}" type="presParOf" srcId="{E04A7CAD-B597-4A5C-97AC-74EC161AB01B}" destId="{5376D542-69D0-432E-AE4E-96229CF5600B}" srcOrd="0" destOrd="0" presId="urn:microsoft.com/office/officeart/2005/8/layout/process4"/>
    <dgm:cxn modelId="{2E031D4E-1ADC-4B14-A3EA-76A05C3A221B}" type="presParOf" srcId="{87D6B0EF-00CC-404A-BF95-A924FF2146D0}" destId="{EB979AE7-569D-49A9-8F33-EB71607AB98B}" srcOrd="1" destOrd="0" presId="urn:microsoft.com/office/officeart/2005/8/layout/process4"/>
    <dgm:cxn modelId="{2452FD63-F78C-452A-99E5-33FCA1A2FE04}" type="presParOf" srcId="{87D6B0EF-00CC-404A-BF95-A924FF2146D0}" destId="{A279EFB5-CB61-40E6-8D77-1D53E38C566F}" srcOrd="2" destOrd="0" presId="urn:microsoft.com/office/officeart/2005/8/layout/process4"/>
    <dgm:cxn modelId="{9733E108-3156-494E-88DA-4304487B30EE}" type="presParOf" srcId="{A279EFB5-CB61-40E6-8D77-1D53E38C566F}" destId="{1709CDCD-960A-420D-BE95-F73E6B8B3C11}" srcOrd="0" destOrd="0" presId="urn:microsoft.com/office/officeart/2005/8/layout/process4"/>
    <dgm:cxn modelId="{ECE190A3-97CD-4CE8-8733-7BEEE15BBAAD}" type="presParOf" srcId="{87D6B0EF-00CC-404A-BF95-A924FF2146D0}" destId="{C57A96C2-4270-4006-9986-492F608684F7}" srcOrd="3" destOrd="0" presId="urn:microsoft.com/office/officeart/2005/8/layout/process4"/>
    <dgm:cxn modelId="{41890C04-EDC1-4219-999C-81A222B3B6C1}" type="presParOf" srcId="{87D6B0EF-00CC-404A-BF95-A924FF2146D0}" destId="{87A96B86-46DD-413B-92AA-4ACFBA7350E5}" srcOrd="4" destOrd="0" presId="urn:microsoft.com/office/officeart/2005/8/layout/process4"/>
    <dgm:cxn modelId="{EC0B6D3C-2F01-4182-A796-A72FBE9E4E06}" type="presParOf" srcId="{87A96B86-46DD-413B-92AA-4ACFBA7350E5}" destId="{AAB2C823-B89C-4692-A058-82DA2E86C54A}" srcOrd="0" destOrd="0" presId="urn:microsoft.com/office/officeart/2005/8/layout/process4"/>
    <dgm:cxn modelId="{F77E6253-CF9D-4D3A-8590-E10C9221B929}" type="presParOf" srcId="{87D6B0EF-00CC-404A-BF95-A924FF2146D0}" destId="{9662AF0A-D77D-4254-90F6-0DE1B6E7302F}" srcOrd="5" destOrd="0" presId="urn:microsoft.com/office/officeart/2005/8/layout/process4"/>
    <dgm:cxn modelId="{14B8F555-B654-47C8-8227-DE764A0BBA40}" type="presParOf" srcId="{87D6B0EF-00CC-404A-BF95-A924FF2146D0}" destId="{11E8BFDF-900A-4E5C-AFD1-EE088789395E}" srcOrd="6" destOrd="0" presId="urn:microsoft.com/office/officeart/2005/8/layout/process4"/>
    <dgm:cxn modelId="{E240E478-4D5C-490C-8050-3B13E88EC710}" type="presParOf" srcId="{11E8BFDF-900A-4E5C-AFD1-EE088789395E}" destId="{85C82971-17C5-430A-A6EA-ED5487EA7B9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6D542-69D0-432E-AE4E-96229CF5600B}">
      <dsp:nvSpPr>
        <dsp:cNvPr id="0" name=""/>
        <dsp:cNvSpPr/>
      </dsp:nvSpPr>
      <dsp:spPr>
        <a:xfrm>
          <a:off x="0" y="4062533"/>
          <a:ext cx="8483600" cy="888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Practice safe internet practices with your children</a:t>
          </a:r>
        </a:p>
      </dsp:txBody>
      <dsp:txXfrm>
        <a:off x="0" y="4062533"/>
        <a:ext cx="8483600" cy="888782"/>
      </dsp:txXfrm>
    </dsp:sp>
    <dsp:sp modelId="{1709CDCD-960A-420D-BE95-F73E6B8B3C11}">
      <dsp:nvSpPr>
        <dsp:cNvPr id="0" name=""/>
        <dsp:cNvSpPr/>
      </dsp:nvSpPr>
      <dsp:spPr>
        <a:xfrm rot="10800000">
          <a:off x="0" y="2708916"/>
          <a:ext cx="8483600" cy="13669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Understand how to set boundaries and rules</a:t>
          </a:r>
        </a:p>
      </dsp:txBody>
      <dsp:txXfrm rot="10800000">
        <a:off x="0" y="2708916"/>
        <a:ext cx="8483600" cy="888202"/>
      </dsp:txXfrm>
    </dsp:sp>
    <dsp:sp modelId="{AAB2C823-B89C-4692-A058-82DA2E86C54A}">
      <dsp:nvSpPr>
        <dsp:cNvPr id="0" name=""/>
        <dsp:cNvSpPr/>
      </dsp:nvSpPr>
      <dsp:spPr>
        <a:xfrm rot="10800000">
          <a:off x="0" y="1325555"/>
          <a:ext cx="8483600" cy="13669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Explore how children are using the internet</a:t>
          </a:r>
        </a:p>
      </dsp:txBody>
      <dsp:txXfrm rot="10800000">
        <a:off x="0" y="1325555"/>
        <a:ext cx="8483600" cy="888202"/>
      </dsp:txXfrm>
    </dsp:sp>
    <dsp:sp modelId="{85C82971-17C5-430A-A6EA-ED5487EA7B91}">
      <dsp:nvSpPr>
        <dsp:cNvPr id="0" name=""/>
        <dsp:cNvSpPr/>
      </dsp:nvSpPr>
      <dsp:spPr>
        <a:xfrm rot="10800000">
          <a:off x="0" y="0"/>
          <a:ext cx="8483600" cy="13669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Define internet safety for children</a:t>
          </a:r>
        </a:p>
      </dsp:txBody>
      <dsp:txXfrm rot="10800000">
        <a:off x="0" y="0"/>
        <a:ext cx="8483600" cy="8882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4AD16E-2658-B34D-86D5-042195B32707}" type="datetimeFigureOut">
              <a:rPr lang="en-US" smtClean="0"/>
              <a:t>1/26/2024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E4174-4810-B64F-BC74-9939E9C39BD9}" type="slidenum">
              <a:rPr lang="en-US" smtClean="0"/>
              <a:t>‹#›</a:t>
            </a:fld>
            <a:endParaRPr lang="en-US" dirty="0"/>
          </a:p>
        </p:txBody>
      </p:sp>
    </p:spTree>
    <p:extLst>
      <p:ext uri="{BB962C8B-B14F-4D97-AF65-F5344CB8AC3E}">
        <p14:creationId xmlns:p14="http://schemas.microsoft.com/office/powerpoint/2010/main" val="5629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tc.gov/tips-advice/business-center/guidance/complying-coppa-frequently-asked-questions-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nsumernotice.org/data-protection/internet-safety-for-kid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wresearch.org/internet/2018/05/31/teens-social-media-technology-201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fekids.com/family-contract-for-online-safe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ssingkids.org/netsmartz/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holastic.com/parents/family-life/social-emotional-learning/technology-and-kids/keeping-kids-safe-onlin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nnectsafely.org/safetytip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sortino?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60529" TargetMode="External"/><Relationship Id="rId5" Type="http://schemas.openxmlformats.org/officeDocument/2006/relationships/hyperlink" Target="https://pixabay.com/users/wikiimages-1897/?utm_source=link-attribution&amp;utm_medium=referral&amp;utm_campaign=image&amp;utm_content=60529" TargetMode="External"/><Relationship Id="rId4" Type="http://schemas.openxmlformats.org/officeDocument/2006/relationships/hyperlink" Target="https://unsplash.com/photos/LqKhnDzSF-8?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this slide up as participants enter the room.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Encourage participants to bring personal laptops or tablets for activities. Additional devices can be provided by instructor or through partnerships. If devices are not available for all, instructor will need to demonstrate activities for all participants to see.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Copy of presentation slides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Handout: Saving, Recovering, and Sharing Data and Files</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r>
              <a:rPr lang="en-US" sz="1200" dirty="0">
                <a:latin typeface="Calibri" panose="020F0502020204030204" pitchFamily="34" charset="0"/>
              </a:rPr>
              <a:t>* Do not move or delete pictures/content off to the sides of the PowerPoint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61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Children’s Online privacy protection rule, 1990, was established in 1998 to create a safeguard like keeping children off social media under the age of 13.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The full act reads: </a:t>
            </a:r>
            <a:r>
              <a:rPr lang="en-US" sz="4000" b="0" i="0" dirty="0">
                <a:solidFill>
                  <a:srgbClr val="1B1B1B"/>
                </a:solidFill>
                <a:effectLst/>
                <a:latin typeface="Inter"/>
              </a:rPr>
              <a:t>This Act protects children's privacy by giving parents tools to control what information is collected from their children online. The Act requires the Commission to promulgate regulations requiring operators of commercial websites and online services directed to children under 13 or knowingly collecting personal information from children under 13 to: (a) notify parents of their information practices; (b) obtain verifiable parental consent for the collection, use, or disclosure of children’s personal information; (c) let parents prevent further maintenance or use or future collection of their child’s personal information; (d) provide parents access to their child’s personal information; (e) not require a child to provide more personal information than is reasonably necessary to participate in an activity; and (f) maintain reasonable procedures to protect the confidentiality, security, and integrity of the personal information. In order to encourage active industry self-regulation, the Act also includes a "safe harbor" provision allowing industry groups and others to request Commission approval of self-regulatory guidelines to govern participating websites’ compliance with the Rule. </a:t>
            </a:r>
          </a:p>
          <a:p>
            <a:endParaRPr lang="en-US" sz="4000" b="0" i="0" dirty="0">
              <a:solidFill>
                <a:srgbClr val="1B1B1B"/>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0" dirty="0">
                <a:solidFill>
                  <a:srgbClr val="1B1B1B"/>
                </a:solidFill>
                <a:effectLst/>
                <a:latin typeface="Inter"/>
              </a:rPr>
              <a:t>Source</a:t>
            </a:r>
            <a:r>
              <a:rPr lang="en-US" sz="4000" b="0" i="0" dirty="0">
                <a:solidFill>
                  <a:srgbClr val="1B1B1B"/>
                </a:solidFill>
                <a:effectLst/>
                <a:latin typeface="Inter"/>
              </a:rPr>
              <a:t>: </a:t>
            </a:r>
            <a:r>
              <a:rPr lang="en-US" sz="2800" dirty="0"/>
              <a:t>“The Federal Register.” </a:t>
            </a:r>
            <a:r>
              <a:rPr lang="en-US" sz="2800" i="1" dirty="0"/>
              <a:t>Federal Register : Request Access</a:t>
            </a:r>
            <a:r>
              <a:rPr lang="en-US" sz="2800" dirty="0"/>
              <a:t>, www.ecfr.gov/current/title-16/chapter-I/subchapter-C/part-312. Accessed 21 Jan.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4D4D4D"/>
                </a:solidFill>
                <a:effectLst/>
                <a:latin typeface="-apple-system"/>
              </a:rPr>
              <a:t>U.S. Federal Trade Commission. (2015, March 20). Complying with COPPA: Frequently Asked Questions. Retrieved from </a:t>
            </a:r>
            <a:r>
              <a:rPr lang="en-US" sz="2400" b="0" i="0" u="sng" dirty="0">
                <a:solidFill>
                  <a:srgbClr val="272284"/>
                </a:solidFill>
                <a:effectLst/>
                <a:latin typeface="-apple-system"/>
                <a:hlinkClick r:id="rId3"/>
              </a:rPr>
              <a:t>https://www.ftc.gov/tips-advice/business-center/guidance/complying-coppa-frequently-asked-questions-0</a:t>
            </a:r>
            <a:r>
              <a:rPr lang="en-US" sz="2400" b="0" i="0" u="sng" dirty="0">
                <a:solidFill>
                  <a:srgbClr val="272284"/>
                </a:solidFill>
                <a:effectLst/>
                <a:latin typeface="-apple-system"/>
              </a:rPr>
              <a:t>.</a:t>
            </a:r>
            <a:endParaRPr lang="en-US" sz="2400"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10</a:t>
            </a:fld>
            <a:endParaRPr lang="en-US" dirty="0"/>
          </a:p>
        </p:txBody>
      </p:sp>
    </p:spTree>
    <p:extLst>
      <p:ext uri="{BB962C8B-B14F-4D97-AF65-F5344CB8AC3E}">
        <p14:creationId xmlns:p14="http://schemas.microsoft.com/office/powerpoint/2010/main" val="418572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What are the dangers for children? Allow participants to list some potential answers before clicking to </a:t>
            </a:r>
            <a:r>
              <a:rPr lang="en-US" sz="1200" dirty="0" err="1">
                <a:latin typeface="Calibri" panose="020F0502020204030204" pitchFamily="34" charset="0"/>
                <a:ea typeface="Calibri" panose="020F0502020204030204" pitchFamily="34" charset="0"/>
              </a:rPr>
              <a:t>reviel</a:t>
            </a:r>
            <a:r>
              <a:rPr lang="en-US" sz="1200" dirty="0">
                <a:latin typeface="Calibri" panose="020F0502020204030204" pitchFamily="34" charset="0"/>
                <a:ea typeface="Calibri" panose="020F0502020204030204" pitchFamily="34" charset="0"/>
              </a:rPr>
              <a:t> the following list: </a:t>
            </a:r>
          </a:p>
          <a:p>
            <a:pPr marL="91440" indent="-182880">
              <a:buFont typeface="Arial" panose="020B0604020202020204" pitchFamily="34" charset="0"/>
              <a:buChar char="•"/>
            </a:pPr>
            <a:r>
              <a:rPr lang="en-US" sz="5400" dirty="0"/>
              <a:t>Websites with content not appropriate for kids </a:t>
            </a:r>
          </a:p>
          <a:p>
            <a:pPr marL="91440" indent="-182880">
              <a:buFont typeface="Arial" panose="020B0604020202020204" pitchFamily="34" charset="0"/>
              <a:buChar char="•"/>
            </a:pPr>
            <a:r>
              <a:rPr lang="en-US" sz="5400" dirty="0"/>
              <a:t>Cyberbullying </a:t>
            </a:r>
          </a:p>
          <a:p>
            <a:pPr marL="91440" indent="-182880">
              <a:buFont typeface="Arial" panose="020B0604020202020204" pitchFamily="34" charset="0"/>
              <a:buChar char="•"/>
            </a:pPr>
            <a:r>
              <a:rPr lang="en-US" sz="5400" dirty="0"/>
              <a:t>Malware on devices that is harmful or not appropriate for kids</a:t>
            </a:r>
          </a:p>
          <a:p>
            <a:pPr marL="91440" indent="-182880">
              <a:buFont typeface="Arial" panose="020B0604020202020204" pitchFamily="34" charset="0"/>
              <a:buChar char="•"/>
            </a:pPr>
            <a:r>
              <a:rPr lang="en-US" sz="5400" dirty="0"/>
              <a:t>Frauds and scams aimed at children</a:t>
            </a:r>
          </a:p>
          <a:p>
            <a:pPr marL="91440" indent="-182880">
              <a:buFont typeface="Arial" panose="020B0604020202020204" pitchFamily="34" charset="0"/>
              <a:buChar char="•"/>
            </a:pPr>
            <a:r>
              <a:rPr lang="en-US" sz="5400" dirty="0"/>
              <a:t>Sexting and harassment </a:t>
            </a:r>
          </a:p>
          <a:p>
            <a:pPr marL="685800" indent="-685800">
              <a:buFont typeface="Arial" panose="020B0604020202020204" pitchFamily="34" charset="0"/>
              <a:buChar char="•"/>
            </a:pPr>
            <a:endParaRPr lang="en-US" sz="5400" dirty="0"/>
          </a:p>
          <a:p>
            <a:pPr algn="l"/>
            <a:r>
              <a:rPr lang="en-US" sz="5400" b="1" dirty="0"/>
              <a:t>Source</a:t>
            </a:r>
            <a:r>
              <a:rPr lang="en-US" sz="5400" dirty="0"/>
              <a:t>: </a:t>
            </a:r>
            <a:r>
              <a:rPr lang="en-US" sz="5400" i="0" dirty="0">
                <a:solidFill>
                  <a:srgbClr val="222222"/>
                </a:solidFill>
                <a:effectLst/>
                <a:latin typeface="Aspira Webfont"/>
              </a:rPr>
              <a:t>Turner, T. </a:t>
            </a:r>
            <a:r>
              <a:rPr lang="en-US" sz="5400" dirty="0">
                <a:solidFill>
                  <a:srgbClr val="222222"/>
                </a:solidFill>
                <a:latin typeface="Aspira Webfont"/>
              </a:rPr>
              <a:t>(2023, May 20). </a:t>
            </a:r>
            <a:r>
              <a:rPr lang="en-US" sz="5400" i="0" dirty="0">
                <a:solidFill>
                  <a:srgbClr val="222222"/>
                </a:solidFill>
                <a:effectLst/>
                <a:latin typeface="Aspira Webfont"/>
              </a:rPr>
              <a:t>Internet Safety for Kids: Parents' Guide to Keeping Kids Safe Online. Consumer Notice. Retrieved from </a:t>
            </a:r>
            <a:r>
              <a:rPr lang="en-US" sz="5400" i="0" u="sng" dirty="0">
                <a:solidFill>
                  <a:srgbClr val="4727C3"/>
                </a:solidFill>
                <a:effectLst/>
                <a:latin typeface="Aspira Webfont"/>
                <a:hlinkClick r:id="rId3"/>
              </a:rPr>
              <a:t>https://www.consumernotice.org/data-protection/internet-safety-for-kids/</a:t>
            </a:r>
            <a:r>
              <a:rPr lang="en-US" sz="5400" i="0" u="sng" dirty="0">
                <a:solidFill>
                  <a:srgbClr val="4727C3"/>
                </a:solidFill>
                <a:effectLst/>
                <a:latin typeface="Aspira Webfont"/>
              </a:rPr>
              <a:t>.</a:t>
            </a:r>
          </a:p>
          <a:p>
            <a:endParaRPr lang="en-US" sz="280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11</a:t>
            </a:fld>
            <a:endParaRPr lang="en-US" dirty="0"/>
          </a:p>
        </p:txBody>
      </p:sp>
    </p:spTree>
    <p:extLst>
      <p:ext uri="{BB962C8B-B14F-4D97-AF65-F5344CB8AC3E}">
        <p14:creationId xmlns:p14="http://schemas.microsoft.com/office/powerpoint/2010/main" val="197067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6224">
              <a:lnSpc>
                <a:spcPct val="90000"/>
              </a:lnSpc>
              <a:spcAft>
                <a:spcPts val="564"/>
              </a:spcAft>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sz="1200" kern="1200" dirty="0">
                <a:solidFill>
                  <a:schemeClr val="tx1"/>
                </a:solidFill>
                <a:latin typeface="+mn-lt"/>
                <a:ea typeface="+mn-ea"/>
                <a:cs typeface="+mn-cs"/>
              </a:rPr>
              <a:t>The forms of dangers advance as children age.  Where pop-ups, malware, and inappropriate content may be the dangers for younger children, cyberbullying, harassment, and sexting can be more present for teens. </a:t>
            </a:r>
          </a:p>
          <a:p>
            <a:pPr defTabSz="696224">
              <a:lnSpc>
                <a:spcPct val="90000"/>
              </a:lnSpc>
              <a:spcAft>
                <a:spcPts val="564"/>
              </a:spcAft>
            </a:pPr>
            <a:endParaRPr lang="en-US" sz="1200" kern="1200" dirty="0">
              <a:solidFill>
                <a:schemeClr val="tx1"/>
              </a:solidFill>
              <a:latin typeface="+mn-lt"/>
              <a:ea typeface="+mn-ea"/>
              <a:cs typeface="+mn-cs"/>
            </a:endParaRPr>
          </a:p>
          <a:p>
            <a:pPr marL="0" marR="0" lvl="0" indent="0" algn="l" defTabSz="696224" rtl="0" eaLnBrk="1" fontAlgn="auto" latinLnBrk="0" hangingPunct="1">
              <a:lnSpc>
                <a:spcPct val="90000"/>
              </a:lnSpc>
              <a:spcBef>
                <a:spcPts val="0"/>
              </a:spcBef>
              <a:spcAft>
                <a:spcPts val="564"/>
              </a:spcAft>
              <a:buClrTx/>
              <a:buSzTx/>
              <a:buFontTx/>
              <a:buNone/>
              <a:tabLst/>
              <a:defRPr/>
            </a:pPr>
            <a:r>
              <a:rPr lang="en-US" sz="1200" b="1" kern="1200" dirty="0">
                <a:solidFill>
                  <a:schemeClr val="tx1"/>
                </a:solidFill>
                <a:latin typeface="+mn-lt"/>
                <a:ea typeface="+mn-ea"/>
                <a:cs typeface="+mn-cs"/>
              </a:rPr>
              <a:t>Source: </a:t>
            </a:r>
            <a:r>
              <a:rPr lang="en-US" sz="1200" b="0" i="0" dirty="0">
                <a:solidFill>
                  <a:srgbClr val="4D4D4D"/>
                </a:solidFill>
                <a:effectLst/>
                <a:latin typeface="-apple-system"/>
              </a:rPr>
              <a:t>Anderson, M. and Jiang, J. (2018, May 31). Teens, Social Media &amp; Technology 2018. Pew Research Center. Retrieved from </a:t>
            </a:r>
            <a:r>
              <a:rPr lang="en-US" sz="1200" b="0" i="0" u="sng" dirty="0">
                <a:solidFill>
                  <a:srgbClr val="272284"/>
                </a:solidFill>
                <a:effectLst/>
                <a:latin typeface="-apple-system"/>
                <a:hlinkClick r:id="rId3"/>
              </a:rPr>
              <a:t>https://www.pewresearch.org/internet/2018/05/31/teens-social-media-technology-2018/</a:t>
            </a:r>
            <a:r>
              <a:rPr lang="en-US" sz="1200" b="0" i="0" u="sng" dirty="0">
                <a:solidFill>
                  <a:srgbClr val="272284"/>
                </a:solidFill>
                <a:effectLst/>
                <a:latin typeface="-apple-system"/>
              </a:rPr>
              <a:t>.</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12</a:t>
            </a:fld>
            <a:endParaRPr lang="en-US" dirty="0"/>
          </a:p>
        </p:txBody>
      </p:sp>
    </p:spTree>
    <p:extLst>
      <p:ext uri="{BB962C8B-B14F-4D97-AF65-F5344CB8AC3E}">
        <p14:creationId xmlns:p14="http://schemas.microsoft.com/office/powerpoint/2010/main" val="312971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6224">
              <a:lnSpc>
                <a:spcPct val="90000"/>
              </a:lnSpc>
              <a:spcAft>
                <a:spcPts val="564"/>
              </a:spcAft>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What is the best way to set boundaries and rules? </a:t>
            </a:r>
          </a:p>
          <a:p>
            <a:pPr marL="171450" indent="-171450">
              <a:buFont typeface="Arial" panose="020B0604020202020204" pitchFamily="34" charset="0"/>
              <a:buChar char="•"/>
            </a:pPr>
            <a:r>
              <a:rPr lang="en-US" dirty="0"/>
              <a:t>Create an </a:t>
            </a:r>
            <a:r>
              <a:rPr lang="en-US" dirty="0">
                <a:hlinkClick r:id="rId3"/>
              </a:rPr>
              <a:t>online safety contract </a:t>
            </a:r>
            <a:r>
              <a:rPr lang="en-US" dirty="0"/>
              <a:t>with your children of what to do and not do on the internet.</a:t>
            </a:r>
          </a:p>
          <a:p>
            <a:pPr marL="171450" indent="-171450">
              <a:buFont typeface="Arial" panose="020B0604020202020204" pitchFamily="34" charset="0"/>
              <a:buChar char="•"/>
            </a:pPr>
            <a:r>
              <a:rPr lang="en-US" dirty="0"/>
              <a:t>Establish timeframes when your children can use the internet.</a:t>
            </a:r>
          </a:p>
          <a:p>
            <a:pPr marL="171450" indent="-171450">
              <a:buFont typeface="Arial" panose="020B0604020202020204" pitchFamily="34" charset="0"/>
              <a:buChar char="•"/>
            </a:pPr>
            <a:r>
              <a:rPr lang="en-US" dirty="0"/>
              <a:t>Keep children’s internet usage in sight. </a:t>
            </a:r>
          </a:p>
          <a:p>
            <a:pPr marL="171450" indent="-171450">
              <a:buFont typeface="Arial" panose="020B0604020202020204" pitchFamily="34" charset="0"/>
              <a:buChar char="•"/>
            </a:pPr>
            <a:r>
              <a:rPr lang="en-US" dirty="0"/>
              <a:t>Set ground rules with your children regarding internet use.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Go to link and show participants how to access the Family Contact for Online Safety. </a:t>
            </a:r>
          </a:p>
          <a:p>
            <a:pPr marL="0" indent="0">
              <a:buFont typeface="Arial" panose="020B0604020202020204" pitchFamily="34" charset="0"/>
              <a:buNone/>
            </a:pPr>
            <a:endParaRPr lang="en-US" dirty="0"/>
          </a:p>
          <a:p>
            <a:pPr algn="l"/>
            <a:r>
              <a:rPr lang="en-US" b="1" dirty="0"/>
              <a:t>Source</a:t>
            </a:r>
            <a:r>
              <a:rPr lang="en-US" dirty="0"/>
              <a:t>: </a:t>
            </a:r>
            <a:r>
              <a:rPr lang="en-US" sz="1200" b="0" i="0" dirty="0">
                <a:solidFill>
                  <a:srgbClr val="4D4D4D"/>
                </a:solidFill>
                <a:effectLst/>
                <a:latin typeface="-apple-system"/>
              </a:rPr>
              <a:t>SafeKids.com. (n.d.). Family Contract for Online Safety </a:t>
            </a:r>
            <a:r>
              <a:rPr lang="en-US" sz="1200" b="0" i="0" u="sng" dirty="0">
                <a:solidFill>
                  <a:srgbClr val="1B185B"/>
                </a:solidFill>
                <a:effectLst/>
                <a:latin typeface="-apple-system"/>
                <a:hlinkClick r:id="rId3"/>
              </a:rPr>
              <a:t>https://www.safekids.com/family-contract-for-online-safety/</a:t>
            </a:r>
            <a:r>
              <a:rPr lang="en-US" sz="1200" u="sng" dirty="0">
                <a:solidFill>
                  <a:srgbClr val="4D4D4D"/>
                </a:solidFill>
                <a:latin typeface="-apple-system"/>
              </a:rPr>
              <a:t>. </a:t>
            </a:r>
            <a:endParaRPr lang="en-US" sz="1200" dirty="0"/>
          </a:p>
          <a:p>
            <a:pPr defTabSz="696224">
              <a:lnSpc>
                <a:spcPct val="90000"/>
              </a:lnSpc>
              <a:spcAft>
                <a:spcPts val="564"/>
              </a:spcAft>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13</a:t>
            </a:fld>
            <a:endParaRPr lang="en-US" dirty="0"/>
          </a:p>
        </p:txBody>
      </p:sp>
    </p:spTree>
    <p:extLst>
      <p:ext uri="{BB962C8B-B14F-4D97-AF65-F5344CB8AC3E}">
        <p14:creationId xmlns:p14="http://schemas.microsoft.com/office/powerpoint/2010/main" val="410199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6224">
              <a:lnSpc>
                <a:spcPct val="90000"/>
              </a:lnSpc>
              <a:spcAft>
                <a:spcPts val="564"/>
              </a:spcAft>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Here are some sample ground rules: </a:t>
            </a:r>
          </a:p>
          <a:p>
            <a:pPr lvl="1">
              <a:lnSpc>
                <a:spcPct val="90000"/>
              </a:lnSpc>
              <a:buFont typeface="Arial" panose="020B0604020202020204" pitchFamily="34" charset="0"/>
              <a:buChar char="•"/>
            </a:pPr>
            <a:r>
              <a:rPr lang="en-US" sz="1200" dirty="0"/>
              <a:t>Don’t text with strangers.</a:t>
            </a:r>
          </a:p>
          <a:p>
            <a:pPr lvl="1">
              <a:lnSpc>
                <a:spcPct val="90000"/>
              </a:lnSpc>
              <a:buFont typeface="Arial" panose="020B0604020202020204" pitchFamily="34" charset="0"/>
              <a:buChar char="•"/>
            </a:pPr>
            <a:r>
              <a:rPr lang="en-US" sz="1200" dirty="0"/>
              <a:t>Don’t share personal information (your name, address, SSN, phone #).</a:t>
            </a:r>
          </a:p>
          <a:p>
            <a:pPr lvl="1">
              <a:lnSpc>
                <a:spcPct val="90000"/>
              </a:lnSpc>
              <a:buFont typeface="Arial" panose="020B0604020202020204" pitchFamily="34" charset="0"/>
              <a:buChar char="•"/>
            </a:pPr>
            <a:r>
              <a:rPr lang="en-US" sz="1200" dirty="0"/>
              <a:t>Don’t open an email from someone you do not know.</a:t>
            </a:r>
          </a:p>
          <a:p>
            <a:pPr lvl="1">
              <a:lnSpc>
                <a:spcPct val="90000"/>
              </a:lnSpc>
              <a:buFont typeface="Arial" panose="020B0604020202020204" pitchFamily="34" charset="0"/>
              <a:buChar char="•"/>
            </a:pPr>
            <a:r>
              <a:rPr lang="en-US" sz="1200" dirty="0"/>
              <a:t>If the message is hurtful or harassing, don’t respond!</a:t>
            </a:r>
          </a:p>
          <a:p>
            <a:pPr lvl="1">
              <a:lnSpc>
                <a:spcPct val="90000"/>
              </a:lnSpc>
              <a:buFont typeface="Arial" panose="020B0604020202020204" pitchFamily="34" charset="0"/>
              <a:buChar char="•"/>
            </a:pPr>
            <a:r>
              <a:rPr lang="en-US" sz="1200" dirty="0"/>
              <a:t>If you feel uncomfortable with something online, tell a parent/caregiver.</a:t>
            </a:r>
          </a:p>
          <a:p>
            <a:pPr lvl="0">
              <a:lnSpc>
                <a:spcPct val="90000"/>
              </a:lnSpc>
              <a:buFont typeface="Arial" panose="020B0604020202020204" pitchFamily="34" charset="0"/>
              <a:buNone/>
            </a:pPr>
            <a:r>
              <a:rPr lang="en-US" sz="1200" dirty="0"/>
              <a:t>Ask participants if they have any additional examples of some good ground rules. </a:t>
            </a:r>
          </a:p>
          <a:p>
            <a:pPr lvl="0">
              <a:lnSpc>
                <a:spcPct val="90000"/>
              </a:lnSpc>
              <a:buFont typeface="Arial" panose="020B0604020202020204" pitchFamily="34" charset="0"/>
              <a:buNone/>
            </a:pPr>
            <a:endParaRPr lang="en-US" sz="1200" dirty="0"/>
          </a:p>
          <a:p>
            <a:pPr algn="l"/>
            <a:r>
              <a:rPr lang="en-US" sz="1200" b="1" dirty="0"/>
              <a:t>Source: </a:t>
            </a:r>
            <a:r>
              <a:rPr lang="en-US" sz="1200" b="0" i="0" dirty="0" err="1">
                <a:solidFill>
                  <a:srgbClr val="4D4D4D"/>
                </a:solidFill>
                <a:effectLst/>
                <a:latin typeface="-apple-system"/>
              </a:rPr>
              <a:t>NetSmartz</a:t>
            </a:r>
            <a:r>
              <a:rPr lang="en-US" sz="1200" b="0" i="0" dirty="0">
                <a:solidFill>
                  <a:srgbClr val="4D4D4D"/>
                </a:solidFill>
                <a:effectLst/>
                <a:latin typeface="-apple-system"/>
              </a:rPr>
              <a:t>. (n.d.). Overview. National Center for Missing and Exploited Children. Retrieved from </a:t>
            </a:r>
            <a:r>
              <a:rPr lang="en-US" sz="1200" b="0" i="0" u="sng" dirty="0">
                <a:solidFill>
                  <a:srgbClr val="1B185B"/>
                </a:solidFill>
                <a:effectLst/>
                <a:latin typeface="-apple-system"/>
                <a:hlinkClick r:id="rId3"/>
              </a:rPr>
              <a:t>https://www.missingkids.org/netsmartz/resources</a:t>
            </a:r>
            <a:r>
              <a:rPr lang="en-US" sz="1200" b="0" i="0" u="sng" dirty="0">
                <a:solidFill>
                  <a:srgbClr val="1B185B"/>
                </a:solidFill>
                <a:effectLst/>
                <a:latin typeface="-apple-system"/>
              </a:rPr>
              <a:t>.</a:t>
            </a:r>
            <a:endParaRPr lang="en-US" sz="1200" b="0" i="0" dirty="0">
              <a:solidFill>
                <a:srgbClr val="4D4D4D"/>
              </a:solidFill>
              <a:effectLst/>
              <a:latin typeface="-apple-system"/>
            </a:endParaRPr>
          </a:p>
          <a:p>
            <a:pPr lvl="0">
              <a:lnSpc>
                <a:spcPct val="90000"/>
              </a:lnSpc>
              <a:buFont typeface="Arial" panose="020B0604020202020204" pitchFamily="34" charset="0"/>
              <a:buNone/>
            </a:pPr>
            <a:endParaRPr lang="en-US" sz="120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14</a:t>
            </a:fld>
            <a:endParaRPr lang="en-US" dirty="0"/>
          </a:p>
        </p:txBody>
      </p:sp>
    </p:spTree>
    <p:extLst>
      <p:ext uri="{BB962C8B-B14F-4D97-AF65-F5344CB8AC3E}">
        <p14:creationId xmlns:p14="http://schemas.microsoft.com/office/powerpoint/2010/main" val="224778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6224">
              <a:lnSpc>
                <a:spcPct val="90000"/>
              </a:lnSpc>
              <a:spcAft>
                <a:spcPts val="564"/>
              </a:spcAft>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Here are some ways you can incorporate safe internet practices with children: </a:t>
            </a:r>
          </a:p>
          <a:p>
            <a:pPr marL="171450" indent="-171450">
              <a:buFont typeface="Arial" panose="020B0604020202020204" pitchFamily="34" charset="0"/>
              <a:buChar char="•"/>
            </a:pPr>
            <a:r>
              <a:rPr lang="en-US" sz="1200" dirty="0"/>
              <a:t>Make computer time a part of family time</a:t>
            </a:r>
          </a:p>
          <a:p>
            <a:pPr marL="171450" indent="-171450">
              <a:buFont typeface="Arial" panose="020B0604020202020204" pitchFamily="34" charset="0"/>
              <a:buChar char="•"/>
            </a:pPr>
            <a:r>
              <a:rPr lang="en-US" sz="1200" dirty="0"/>
              <a:t>Set an example of safe use for your kids</a:t>
            </a:r>
          </a:p>
          <a:p>
            <a:pPr marL="171450" indent="-171450">
              <a:buFont typeface="Arial" panose="020B0604020202020204" pitchFamily="34" charset="0"/>
              <a:buChar char="•"/>
            </a:pPr>
            <a:r>
              <a:rPr lang="en-US" sz="1200" dirty="0"/>
              <a:t>Be clear that you will monitor browser history and know passwords</a:t>
            </a:r>
          </a:p>
          <a:p>
            <a:pPr marL="171450" indent="-171450">
              <a:buFont typeface="Arial" panose="020B0604020202020204" pitchFamily="34" charset="0"/>
              <a:buChar char="•"/>
            </a:pPr>
            <a:r>
              <a:rPr lang="en-US" sz="1200" dirty="0"/>
              <a:t>Set up password protection on the device</a:t>
            </a:r>
          </a:p>
          <a:p>
            <a:pPr marL="171450" indent="-171450">
              <a:buFont typeface="Arial" panose="020B0604020202020204" pitchFamily="34" charset="0"/>
              <a:buChar char="•"/>
            </a:pPr>
            <a:r>
              <a:rPr lang="en-US" sz="1200" dirty="0"/>
              <a:t>Update devices regularly</a:t>
            </a:r>
          </a:p>
          <a:p>
            <a:pPr defTabSz="696224">
              <a:lnSpc>
                <a:spcPct val="90000"/>
              </a:lnSpc>
              <a:spcAft>
                <a:spcPts val="564"/>
              </a:spcAft>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Source:  </a:t>
            </a:r>
            <a:r>
              <a:rPr lang="en-US" sz="1200" b="0" i="0" dirty="0">
                <a:solidFill>
                  <a:srgbClr val="4D4D4D"/>
                </a:solidFill>
                <a:effectLst/>
                <a:latin typeface="-apple-system"/>
              </a:rPr>
              <a:t>Scholastic Parents. (n.d.). Keeping Kids Safe Online. Retrieved from </a:t>
            </a:r>
            <a:r>
              <a:rPr lang="en-US" sz="1200" b="0" i="0" u="sng" dirty="0">
                <a:solidFill>
                  <a:srgbClr val="272284"/>
                </a:solidFill>
                <a:effectLst/>
                <a:latin typeface="-apple-system"/>
                <a:hlinkClick r:id="rId3"/>
              </a:rPr>
              <a:t>https://www.scholastic.com/parents/family-life/social-emotional-learning/technology-and-kids/keeping-kids-safe-online.html</a:t>
            </a:r>
            <a:r>
              <a:rPr lang="en-US" sz="1200" b="0" i="0" u="sng" dirty="0">
                <a:solidFill>
                  <a:srgbClr val="272284"/>
                </a:solidFill>
                <a:effectLst/>
                <a:latin typeface="-apple-system"/>
              </a:rPr>
              <a:t>.</a:t>
            </a:r>
            <a:endParaRPr lang="en-US" sz="1200" b="0" i="0" dirty="0">
              <a:solidFill>
                <a:srgbClr val="4D4D4D"/>
              </a:solidFill>
              <a:effectLst/>
              <a:latin typeface="-apple-system"/>
            </a:endParaRP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15</a:t>
            </a:fld>
            <a:endParaRPr lang="en-US" dirty="0"/>
          </a:p>
        </p:txBody>
      </p:sp>
    </p:spTree>
    <p:extLst>
      <p:ext uri="{BB962C8B-B14F-4D97-AF65-F5344CB8AC3E}">
        <p14:creationId xmlns:p14="http://schemas.microsoft.com/office/powerpoint/2010/main" val="29113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b="0" i="0" dirty="0">
                <a:solidFill>
                  <a:srgbClr val="040C28"/>
                </a:solidFill>
                <a:effectLst/>
                <a:latin typeface="Google Sans"/>
              </a:rPr>
              <a:t>Here are some safety step you can take: </a:t>
            </a:r>
          </a:p>
          <a:p>
            <a:pPr marL="171450" indent="-171450">
              <a:buFont typeface="Arial" panose="020B0604020202020204" pitchFamily="34" charset="0"/>
              <a:buChar char="•"/>
            </a:pPr>
            <a:r>
              <a:rPr lang="en-US" dirty="0"/>
              <a:t>Keep the computer for children’s access in an area where parents can monitor activity</a:t>
            </a:r>
          </a:p>
          <a:p>
            <a:pPr marL="171450" indent="-171450">
              <a:buFont typeface="Arial" panose="020B0604020202020204" pitchFamily="34" charset="0"/>
              <a:buChar char="•"/>
            </a:pPr>
            <a:r>
              <a:rPr lang="en-US" dirty="0"/>
              <a:t>Install parental control software</a:t>
            </a:r>
          </a:p>
          <a:p>
            <a:pPr marL="171450" indent="-171450">
              <a:buFont typeface="Arial" panose="020B0604020202020204" pitchFamily="34" charset="0"/>
              <a:buChar char="•"/>
            </a:pPr>
            <a:r>
              <a:rPr lang="en-US" dirty="0"/>
              <a:t>Use security software to protect against viruses.</a:t>
            </a:r>
          </a:p>
          <a:p>
            <a:pPr marL="171450" indent="-171450">
              <a:buFont typeface="Arial" panose="020B0604020202020204" pitchFamily="34" charset="0"/>
              <a:buChar char="•"/>
            </a:pPr>
            <a:r>
              <a:rPr lang="en-US" dirty="0"/>
              <a:t>Notice any changes in behavior for signs of cyberbullying or harassment. </a:t>
            </a:r>
          </a:p>
          <a:p>
            <a:pPr marL="171450" indent="-171450">
              <a:buFont typeface="Arial" panose="020B0604020202020204" pitchFamily="34" charset="0"/>
              <a:buChar char="•"/>
            </a:pPr>
            <a:r>
              <a:rPr lang="en-US" dirty="0"/>
              <a:t>Take action with your child and support him/her if you see harmful action.</a:t>
            </a:r>
          </a:p>
          <a:p>
            <a:endParaRPr lang="en-US" b="0" i="0" dirty="0">
              <a:solidFill>
                <a:srgbClr val="4D5156"/>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Source: </a:t>
            </a:r>
            <a:r>
              <a:rPr lang="en-US" sz="1200" b="0" i="0" dirty="0">
                <a:solidFill>
                  <a:srgbClr val="4D4D4D"/>
                </a:solidFill>
                <a:effectLst/>
                <a:latin typeface="-apple-system"/>
              </a:rPr>
              <a:t>ConnectSafely. (2018, May 6). Online Safety Tips. Retrieved from </a:t>
            </a:r>
            <a:r>
              <a:rPr lang="en-US" sz="1200" b="0" i="0" u="sng" dirty="0">
                <a:solidFill>
                  <a:srgbClr val="272284"/>
                </a:solidFill>
                <a:effectLst/>
                <a:latin typeface="-apple-system"/>
                <a:hlinkClick r:id="rId3"/>
              </a:rPr>
              <a:t>https://www.connectsafely.org/safetytips/</a:t>
            </a:r>
            <a:r>
              <a:rPr lang="en-US" sz="1200" b="0" i="0" u="sng" dirty="0">
                <a:solidFill>
                  <a:srgbClr val="272284"/>
                </a:solidFill>
                <a:effectLst/>
                <a:latin typeface="-apple-system"/>
              </a:rPr>
              <a:t>.</a:t>
            </a:r>
            <a:endParaRPr lang="en-US" sz="1200" b="0" i="0" dirty="0">
              <a:solidFill>
                <a:srgbClr val="4D4D4D"/>
              </a:solidFill>
              <a:effectLst/>
              <a:latin typeface="-apple-system"/>
            </a:endParaRP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16</a:t>
            </a:fld>
            <a:endParaRPr lang="en-US" dirty="0"/>
          </a:p>
        </p:txBody>
      </p:sp>
    </p:spTree>
    <p:extLst>
      <p:ext uri="{BB962C8B-B14F-4D97-AF65-F5344CB8AC3E}">
        <p14:creationId xmlns:p14="http://schemas.microsoft.com/office/powerpoint/2010/main" val="644160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b="0" i="0" dirty="0">
                <a:solidFill>
                  <a:srgbClr val="040C28"/>
                </a:solidFill>
                <a:effectLst/>
                <a:latin typeface="Google Sans"/>
              </a:rPr>
              <a:t>Summarize content covered in this lesson. </a:t>
            </a:r>
          </a:p>
          <a:p>
            <a:pPr marL="171450" indent="-171450">
              <a:buFont typeface="Arial" panose="020B0604020202020204" pitchFamily="34" charset="0"/>
              <a:buChar char="•"/>
            </a:pPr>
            <a:r>
              <a:rPr lang="en-US" dirty="0"/>
              <a:t>Internet use for kids can be positive with a few safety precautions.</a:t>
            </a:r>
          </a:p>
          <a:p>
            <a:pPr marL="171450" indent="-171450">
              <a:buFont typeface="Arial" panose="020B0604020202020204" pitchFamily="34" charset="0"/>
              <a:buChar char="•"/>
            </a:pPr>
            <a:r>
              <a:rPr lang="en-US" dirty="0"/>
              <a:t>Unchecked and unmonitored, there are dangers to children using the internet.</a:t>
            </a:r>
          </a:p>
          <a:p>
            <a:pPr marL="171450" indent="-171450">
              <a:buFont typeface="Arial" panose="020B0604020202020204" pitchFamily="34" charset="0"/>
              <a:buChar char="•"/>
            </a:pPr>
            <a:r>
              <a:rPr lang="en-US" dirty="0"/>
              <a:t>Set boundaries and practices to keep children safe. </a:t>
            </a:r>
          </a:p>
          <a:p>
            <a:pPr marL="171450" indent="-171450">
              <a:buFont typeface="Arial" panose="020B0604020202020204" pitchFamily="34" charset="0"/>
              <a:buChar char="•"/>
            </a:pPr>
            <a:r>
              <a:rPr lang="en-US" dirty="0"/>
              <a:t>Remain engaged in how  children are using devices.</a:t>
            </a:r>
          </a:p>
          <a:p>
            <a:endParaRPr lang="en-US" dirty="0"/>
          </a:p>
          <a:p>
            <a:endParaRPr lang="en-US" b="0" i="0" dirty="0">
              <a:solidFill>
                <a:srgbClr val="4D5156"/>
              </a:solidFill>
              <a:effectLst/>
              <a:latin typeface="Google Sans"/>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17</a:t>
            </a:fld>
            <a:endParaRPr lang="en-US" dirty="0"/>
          </a:p>
        </p:txBody>
      </p:sp>
    </p:spTree>
    <p:extLst>
      <p:ext uri="{BB962C8B-B14F-4D97-AF65-F5344CB8AC3E}">
        <p14:creationId xmlns:p14="http://schemas.microsoft.com/office/powerpoint/2010/main" val="3311377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add any text to promote next educational opportunity.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Thank participants for attendance, allow for questions and discussion, promote the next lesson, encourage evaluation participation.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18</a:t>
            </a:fld>
            <a:endParaRPr lang="en-US" dirty="0"/>
          </a:p>
        </p:txBody>
      </p:sp>
    </p:spTree>
    <p:extLst>
      <p:ext uri="{BB962C8B-B14F-4D97-AF65-F5344CB8AC3E}">
        <p14:creationId xmlns:p14="http://schemas.microsoft.com/office/powerpoint/2010/main" val="287107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Share this acknowledgment of the partnerships in the Bridging the Digital Divide.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21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work that went into this session.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26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Self introduction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4</a:t>
            </a:fld>
            <a:endParaRPr lang="en-US" dirty="0"/>
          </a:p>
        </p:txBody>
      </p:sp>
    </p:spTree>
    <p:extLst>
      <p:ext uri="{BB962C8B-B14F-4D97-AF65-F5344CB8AC3E}">
        <p14:creationId xmlns:p14="http://schemas.microsoft.com/office/powerpoint/2010/main" val="84503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This will be a general lesson about the following areas.</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2 Minutes</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57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Give time for participants to introduce themselves. You could also include a brief question for them to answer such as what motivated them to take this class? Encourage the 30 second rule: “In 30 seconds, share your name and answer…”</a:t>
            </a:r>
          </a:p>
          <a:p>
            <a:r>
              <a:rPr lang="en-US" sz="1200" dirty="0">
                <a:latin typeface="Calibri" panose="020F0502020204030204" pitchFamily="34" charset="0"/>
                <a:ea typeface="Calibri" panose="020F0502020204030204" pitchFamily="34" charset="0"/>
              </a:rPr>
              <a:t>You may also consider using a light-hearted questions such as: </a:t>
            </a:r>
          </a:p>
          <a:p>
            <a:pPr marL="171450" indent="-1714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If they have a particular question about saving or have encountered problems when trying to save and find their files. </a:t>
            </a:r>
            <a:endParaRPr lang="en-US" sz="1200"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was your first job?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hobby takes up most of your free time?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do you like your coffee?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r>
              <a:rPr lang="en-US" b="0" i="0" dirty="0">
                <a:solidFill>
                  <a:srgbClr val="111111"/>
                </a:solidFill>
                <a:effectLst/>
                <a:latin typeface="-apple-system"/>
              </a:rPr>
              <a:t>Photo by </a:t>
            </a:r>
            <a:r>
              <a:rPr lang="en-US" b="0" i="0" dirty="0">
                <a:solidFill>
                  <a:srgbClr val="767676"/>
                </a:solidFill>
                <a:effectLst/>
                <a:latin typeface="-apple-system"/>
                <a:hlinkClick r:id="rId3"/>
              </a:rPr>
              <a:t>Joshua </a:t>
            </a:r>
            <a:r>
              <a:rPr lang="en-US" b="0" i="0" dirty="0" err="1">
                <a:solidFill>
                  <a:srgbClr val="767676"/>
                </a:solidFill>
                <a:effectLst/>
                <a:latin typeface="-apple-system"/>
                <a:hlinkClick r:id="rId3"/>
              </a:rPr>
              <a:t>Sortino</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sz="1200" dirty="0">
              <a:latin typeface="Calibri" panose="020F0502020204030204" pitchFamily="34" charset="0"/>
            </a:endParaRPr>
          </a:p>
          <a:p>
            <a:endParaRPr lang="en-US" dirty="0"/>
          </a:p>
          <a:p>
            <a:r>
              <a:rPr lang="en-US" b="0" i="0" dirty="0">
                <a:solidFill>
                  <a:srgbClr val="191B26"/>
                </a:solidFill>
                <a:effectLst/>
                <a:latin typeface="Arial" panose="020B0604020202020204" pitchFamily="34" charset="0"/>
              </a:rPr>
              <a:t>Image by </a:t>
            </a:r>
            <a:r>
              <a:rPr lang="en-US" b="0" i="0" u="sng" dirty="0" err="1">
                <a:solidFill>
                  <a:srgbClr val="191B26"/>
                </a:solidFill>
                <a:effectLst/>
                <a:latin typeface="Arial" panose="020B0604020202020204" pitchFamily="34" charset="0"/>
                <a:hlinkClick r:id="rId5"/>
              </a:rPr>
              <a:t>WikiImages</a:t>
            </a:r>
            <a:r>
              <a:rPr lang="en-US" b="0" i="0" dirty="0">
                <a:solidFill>
                  <a:srgbClr val="191B26"/>
                </a:solidFill>
                <a:effectLst/>
                <a:latin typeface="Arial" panose="020B0604020202020204" pitchFamily="34" charset="0"/>
              </a:rPr>
              <a:t> from </a:t>
            </a:r>
            <a:r>
              <a:rPr lang="en-US" b="0" i="0" u="sng" dirty="0" err="1">
                <a:solidFill>
                  <a:srgbClr val="191B26"/>
                </a:solidFill>
                <a:effectLst/>
                <a:latin typeface="Arial" panose="020B0604020202020204" pitchFamily="34" charset="0"/>
                <a:hlinkClick r:id="rId6"/>
              </a:rPr>
              <a:t>Pixabay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87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We will now briefly discuss what is Internet Safety for Children? </a:t>
            </a:r>
          </a:p>
          <a:p>
            <a:pPr defTabSz="914378">
              <a:spcBef>
                <a:spcPct val="20000"/>
              </a:spcBef>
            </a:pPr>
            <a:r>
              <a:rPr lang="en-US" sz="2800" dirty="0"/>
              <a:t>Raising the awareness of how children are accessing the internet so that parents and caregivers may understand:</a:t>
            </a:r>
          </a:p>
          <a:p>
            <a:pPr marL="342892" lvl="1" indent="-342892" defTabSz="914378">
              <a:spcBef>
                <a:spcPct val="20000"/>
              </a:spcBef>
              <a:buFont typeface="Arial" pitchFamily="34" charset="0"/>
              <a:buChar char="•"/>
            </a:pPr>
            <a:r>
              <a:rPr lang="en-US" sz="2800" dirty="0"/>
              <a:t>What children are using on the internet?</a:t>
            </a:r>
          </a:p>
          <a:p>
            <a:pPr marL="342892" lvl="1" indent="-342892" defTabSz="914378">
              <a:spcBef>
                <a:spcPct val="20000"/>
              </a:spcBef>
              <a:buFont typeface="Arial" pitchFamily="34" charset="0"/>
              <a:buChar char="•"/>
            </a:pPr>
            <a:r>
              <a:rPr lang="en-US" sz="2800" dirty="0"/>
              <a:t>How to set boundaries and protections?</a:t>
            </a:r>
          </a:p>
          <a:p>
            <a:pPr marL="342892" lvl="1" indent="-342892" defTabSz="914378">
              <a:spcBef>
                <a:spcPct val="20000"/>
              </a:spcBef>
              <a:buFont typeface="Arial" pitchFamily="34" charset="0"/>
              <a:buChar char="•"/>
            </a:pPr>
            <a:r>
              <a:rPr lang="en-US" sz="2800" dirty="0"/>
              <a:t>What are simple, easy to use steps to keep children safe while maximizing the best of the internet?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p:txBody>
      </p:sp>
      <p:sp>
        <p:nvSpPr>
          <p:cNvPr id="4" name="Slide Number Placeholder 3"/>
          <p:cNvSpPr>
            <a:spLocks noGrp="1"/>
          </p:cNvSpPr>
          <p:nvPr>
            <p:ph type="sldNum" sz="quarter" idx="5"/>
          </p:nvPr>
        </p:nvSpPr>
        <p:spPr/>
        <p:txBody>
          <a:bodyPr/>
          <a:lstStyle/>
          <a:p>
            <a:fld id="{2ABE4174-4810-B64F-BC74-9939E9C39BD9}" type="slidenum">
              <a:rPr lang="en-US" smtClean="0"/>
              <a:t>7</a:t>
            </a:fld>
            <a:endParaRPr lang="en-US" dirty="0"/>
          </a:p>
        </p:txBody>
      </p:sp>
    </p:spTree>
    <p:extLst>
      <p:ext uri="{BB962C8B-B14F-4D97-AF65-F5344CB8AC3E}">
        <p14:creationId xmlns:p14="http://schemas.microsoft.com/office/powerpoint/2010/main" val="121924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latin typeface="Calibri" panose="020F0502020204030204" pitchFamily="34" charset="0"/>
                <a:ea typeface="Calibri" panose="020F0502020204030204" pitchFamily="34" charset="0"/>
              </a:rPr>
              <a:t>Instructions</a:t>
            </a:r>
            <a:r>
              <a:rPr lang="en-US" sz="800" dirty="0">
                <a:latin typeface="Calibri" panose="020F0502020204030204" pitchFamily="34" charset="0"/>
                <a:ea typeface="Calibri" panose="020F0502020204030204" pitchFamily="34" charset="0"/>
              </a:rPr>
              <a:t>: What is positive about children accessing the internet? </a:t>
            </a:r>
          </a:p>
          <a:p>
            <a:endParaRPr lang="en-US" sz="800" dirty="0">
              <a:latin typeface="Calibri" panose="020F0502020204030204" pitchFamily="34" charset="0"/>
              <a:ea typeface="Calibri" panose="020F0502020204030204" pitchFamily="34" charset="0"/>
            </a:endParaRPr>
          </a:p>
          <a:p>
            <a:r>
              <a:rPr lang="en-US" sz="800" dirty="0">
                <a:latin typeface="Calibri" panose="020F0502020204030204" pitchFamily="34" charset="0"/>
                <a:ea typeface="Calibri" panose="020F0502020204030204" pitchFamily="34" charset="0"/>
              </a:rPr>
              <a:t>Ask participant to name any other positives they can think of. </a:t>
            </a:r>
          </a:p>
          <a:p>
            <a:endParaRPr lang="en-US" sz="800" dirty="0">
              <a:latin typeface="Calibri" panose="020F0502020204030204" pitchFamily="34" charset="0"/>
              <a:ea typeface="Calibri" panose="020F0502020204030204" pitchFamily="34" charset="0"/>
            </a:endParaRPr>
          </a:p>
          <a:p>
            <a:r>
              <a:rPr lang="en-US" sz="800" dirty="0">
                <a:latin typeface="Calibri" panose="020F0502020204030204" pitchFamily="34" charset="0"/>
                <a:ea typeface="Calibri" panose="020F0502020204030204" pitchFamily="34" charset="0"/>
              </a:rPr>
              <a:t>Then click to review list of items on the slide: </a:t>
            </a:r>
          </a:p>
          <a:p>
            <a:pPr marL="457200" indent="-457200">
              <a:buFont typeface="Arial" panose="020B0604020202020204" pitchFamily="34" charset="0"/>
              <a:buChar char="•"/>
            </a:pPr>
            <a:r>
              <a:rPr lang="en-US" sz="1200" dirty="0"/>
              <a:t>Educational games</a:t>
            </a:r>
          </a:p>
          <a:p>
            <a:pPr marL="457200" indent="-457200">
              <a:buFont typeface="Arial" panose="020B0604020202020204" pitchFamily="34" charset="0"/>
              <a:buChar char="•"/>
            </a:pPr>
            <a:r>
              <a:rPr lang="en-US" sz="1200" dirty="0"/>
              <a:t>Homework/schoolwork</a:t>
            </a:r>
          </a:p>
          <a:p>
            <a:pPr marL="457200" indent="-457200">
              <a:buFont typeface="Arial" panose="020B0604020202020204" pitchFamily="34" charset="0"/>
              <a:buChar char="•"/>
            </a:pPr>
            <a:r>
              <a:rPr lang="en-US" sz="1200" dirty="0"/>
              <a:t>Exploring new things</a:t>
            </a:r>
          </a:p>
          <a:p>
            <a:pPr marL="457200" indent="-457200">
              <a:buFont typeface="Arial" panose="020B0604020202020204" pitchFamily="34" charset="0"/>
              <a:buChar char="•"/>
            </a:pPr>
            <a:r>
              <a:rPr lang="en-US" sz="1200" dirty="0"/>
              <a:t>Teaching and alternate forms of learning (homeschooling)</a:t>
            </a:r>
          </a:p>
          <a:p>
            <a:pPr marL="457200" indent="-457200">
              <a:buFont typeface="Arial" panose="020B0604020202020204" pitchFamily="34" charset="0"/>
              <a:buChar char="•"/>
            </a:pPr>
            <a:r>
              <a:rPr lang="en-US" sz="1200" dirty="0"/>
              <a:t>Communicating with parents when away from home</a:t>
            </a:r>
          </a:p>
          <a:p>
            <a:pPr marL="457200" indent="-457200">
              <a:buFont typeface="Arial" panose="020B0604020202020204" pitchFamily="34" charset="0"/>
              <a:buChar char="•"/>
            </a:pPr>
            <a:r>
              <a:rPr lang="en-US" sz="1200" dirty="0"/>
              <a:t>Connecting with friends online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8</a:t>
            </a:fld>
            <a:endParaRPr lang="en-US" dirty="0"/>
          </a:p>
        </p:txBody>
      </p:sp>
    </p:spTree>
    <p:extLst>
      <p:ext uri="{BB962C8B-B14F-4D97-AF65-F5344CB8AC3E}">
        <p14:creationId xmlns:p14="http://schemas.microsoft.com/office/powerpoint/2010/main" val="13330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This graph from the PEW Research Center shows the engagement of children with different digital devices. </a:t>
            </a:r>
          </a:p>
          <a:p>
            <a:r>
              <a:rPr lang="en-US" sz="1200" dirty="0">
                <a:latin typeface="Calibri" panose="020F0502020204030204" pitchFamily="34" charset="0"/>
                <a:ea typeface="Calibri" panose="020F0502020204030204" pitchFamily="34" charset="0"/>
              </a:rPr>
              <a:t>Highlight key areas on this graph such as ages associated with each device. </a:t>
            </a:r>
          </a:p>
          <a:p>
            <a:endParaRPr lang="en-US" sz="1200"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Source</a:t>
            </a:r>
            <a:r>
              <a:rPr lang="en-US" sz="1200" dirty="0">
                <a:latin typeface="Calibri" panose="020F0502020204030204" pitchFamily="34" charset="0"/>
                <a:ea typeface="Calibri" panose="020F0502020204030204" pitchFamily="34" charset="0"/>
              </a:rPr>
              <a:t>: </a:t>
            </a:r>
            <a:r>
              <a:rPr lang="en-US" sz="2800" b="0" i="0" dirty="0" err="1">
                <a:solidFill>
                  <a:srgbClr val="4D4D4D"/>
                </a:solidFill>
                <a:effectLst/>
                <a:latin typeface="-apple-system"/>
              </a:rPr>
              <a:t>Auxier</a:t>
            </a:r>
            <a:r>
              <a:rPr lang="en-US" sz="2800" b="0" i="0" dirty="0">
                <a:solidFill>
                  <a:srgbClr val="4D4D4D"/>
                </a:solidFill>
                <a:effectLst/>
                <a:latin typeface="-apple-system"/>
              </a:rPr>
              <a:t>, B., Anderson, M., Perrin, A., and Turner, E. (2020). Parenting Children in the Age of Screens. Pew Research Center. Retrieved from https://www.pewresearch.org/internet/2020/07/28/parenting-children-in-the-age-of-screens/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9</a:t>
            </a:fld>
            <a:endParaRPr lang="en-US" dirty="0"/>
          </a:p>
        </p:txBody>
      </p:sp>
    </p:spTree>
    <p:extLst>
      <p:ext uri="{BB962C8B-B14F-4D97-AF65-F5344CB8AC3E}">
        <p14:creationId xmlns:p14="http://schemas.microsoft.com/office/powerpoint/2010/main" val="135318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609600" y="274638"/>
            <a:ext cx="5511800" cy="5287962"/>
          </a:xfrm>
        </p:spPr>
        <p:txBody>
          <a:bodyPr/>
          <a:lstStyle>
            <a:lvl1pPr>
              <a:defRPr>
                <a:latin typeface="Arial Black" panose="020B0A04020102020204" pitchFamily="34" charset="0"/>
              </a:defRPr>
            </a:lvl1pPr>
          </a:lstStyle>
          <a:p>
            <a:r>
              <a:rPr lang="en-US" dirty="0"/>
              <a:t>Click to edit Master title style</a:t>
            </a:r>
          </a:p>
        </p:txBody>
      </p:sp>
      <p:sp>
        <p:nvSpPr>
          <p:cNvPr id="12" name="Title 1">
            <a:extLst>
              <a:ext uri="{FF2B5EF4-FFF2-40B4-BE49-F238E27FC236}">
                <a16:creationId xmlns:a16="http://schemas.microsoft.com/office/drawing/2014/main" id="{C46B8FFF-B869-4000-92B7-A6525E3D47B5}"/>
              </a:ext>
            </a:extLst>
          </p:cNvPr>
          <p:cNvSpPr txBox="1">
            <a:spLocks/>
          </p:cNvSpPr>
          <p:nvPr userDrawn="1"/>
        </p:nvSpPr>
        <p:spPr>
          <a:xfrm>
            <a:off x="1570481" y="1090435"/>
            <a:ext cx="10363200" cy="1470025"/>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Calibri" panose="020F0502020204030204" pitchFamily="3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502400" y="274638"/>
            <a:ext cx="5892800" cy="5364162"/>
          </a:xfrm>
        </p:spPr>
        <p:txBody>
          <a:bodyPr/>
          <a:lstStyle/>
          <a:p>
            <a:endParaRPr lang="en-US" dirty="0"/>
          </a:p>
        </p:txBody>
      </p:sp>
    </p:spTree>
    <p:extLst>
      <p:ext uri="{BB962C8B-B14F-4D97-AF65-F5344CB8AC3E}">
        <p14:creationId xmlns:p14="http://schemas.microsoft.com/office/powerpoint/2010/main" val="380183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1/26/2024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1/26/2024</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1/26/2024</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1/26/2024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1/26/2024</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1/26/2024</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userDrawn="1"/>
        </p:nvSpPr>
        <p:spPr>
          <a:xfrm>
            <a:off x="5269447" y="3145651"/>
            <a:ext cx="5528322" cy="1615827"/>
          </a:xfrm>
          <a:prstGeom prst="rect">
            <a:avLst/>
          </a:prstGeom>
        </p:spPr>
        <p:txBody>
          <a:bodyPr wrap="square" lIns="0" tIns="0" rIns="0" bIns="0" rtlCol="0" anchor="t">
            <a:spAutoFit/>
          </a:bodyPr>
          <a:lstStyle/>
          <a:p>
            <a:pPr marL="571486" indent="-571486">
              <a:lnSpc>
                <a:spcPct val="150000"/>
              </a:lnSpc>
              <a:buFont typeface="Arial" panose="020B0604020202020204" pitchFamily="34" charset="0"/>
              <a:buChar char="•"/>
            </a:pPr>
            <a:r>
              <a:rPr lang="en-US" sz="2400" dirty="0">
                <a:solidFill>
                  <a:srgbClr val="FFFFFF"/>
                </a:solidFill>
                <a:latin typeface="Calibri" panose="020F0502020204030204" pitchFamily="34" charset="0"/>
              </a:rPr>
              <a:t>Text</a:t>
            </a:r>
          </a:p>
          <a:p>
            <a:pPr marL="571486" indent="-571486">
              <a:lnSpc>
                <a:spcPct val="150000"/>
              </a:lnSpc>
              <a:buFont typeface="Arial" panose="020B0604020202020204" pitchFamily="34" charset="0"/>
              <a:buChar char="•"/>
            </a:pPr>
            <a:r>
              <a:rPr lang="en-US" sz="2400" dirty="0">
                <a:solidFill>
                  <a:srgbClr val="FFFFFF"/>
                </a:solidFill>
                <a:latin typeface="Calibri" panose="020F0502020204030204" pitchFamily="34" charset="0"/>
              </a:rPr>
              <a:t>Text</a:t>
            </a:r>
          </a:p>
          <a:p>
            <a:pPr marL="571486" indent="-571486">
              <a:lnSpc>
                <a:spcPct val="150000"/>
              </a:lnSpc>
              <a:buFont typeface="Arial" panose="020B0604020202020204" pitchFamily="34" charset="0"/>
              <a:buChar char="•"/>
            </a:pPr>
            <a:r>
              <a:rPr lang="en-US" sz="2400" dirty="0">
                <a:solidFill>
                  <a:srgbClr val="FFFFFF"/>
                </a:solidFill>
                <a:latin typeface="Calibri" panose="020F0502020204030204" pitchFamily="34" charset="0"/>
              </a:rPr>
              <a:t>Text</a:t>
            </a:r>
          </a:p>
        </p:txBody>
      </p:sp>
      <p:sp>
        <p:nvSpPr>
          <p:cNvPr id="7" name="TextBox 6">
            <a:extLst>
              <a:ext uri="{FF2B5EF4-FFF2-40B4-BE49-F238E27FC236}">
                <a16:creationId xmlns:a16="http://schemas.microsoft.com/office/drawing/2014/main" id="{230C9434-2CD1-4E92-8E7C-6E6224E0B66F}"/>
              </a:ext>
            </a:extLst>
          </p:cNvPr>
          <p:cNvSpPr txBox="1"/>
          <p:nvPr userDrawn="1"/>
        </p:nvSpPr>
        <p:spPr>
          <a:xfrm>
            <a:off x="4445000" y="2512331"/>
            <a:ext cx="7353484" cy="584775"/>
          </a:xfrm>
          <a:prstGeom prst="rect">
            <a:avLst/>
          </a:prstGeom>
          <a:noFill/>
        </p:spPr>
        <p:txBody>
          <a:bodyPr wrap="square" rtlCol="0">
            <a:spAutoFit/>
          </a:bodyPr>
          <a:lstStyle/>
          <a:p>
            <a:r>
              <a:rPr lang="en-US" sz="3200" dirty="0">
                <a:solidFill>
                  <a:schemeClr val="bg1"/>
                </a:solidFill>
                <a:latin typeface="Calibri" panose="020F0502020204030204" pitchFamily="34" charset="0"/>
              </a:rPr>
              <a:t>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0"/>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1/26/2024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1303000" cy="4952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42515533-7C8E-4E36-A2A5-5CB3E75F26CE}"/>
              </a:ext>
            </a:extLst>
          </p:cNvPr>
          <p:cNvGrpSpPr/>
          <p:nvPr userDrawn="1"/>
        </p:nvGrpSpPr>
        <p:grpSpPr>
          <a:xfrm>
            <a:off x="183802" y="4725220"/>
            <a:ext cx="12627888" cy="2406135"/>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378"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safekids.com/family-contract-for-online-safet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9673B-F96E-5729-11AA-9ABC71EABC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968"/>
          <a:stretch/>
        </p:blipFill>
        <p:spPr>
          <a:xfrm>
            <a:off x="4910666" y="508245"/>
            <a:ext cx="7467601" cy="6298710"/>
          </a:xfrm>
          <a:prstGeom prst="rect">
            <a:avLst/>
          </a:prstGeom>
        </p:spPr>
      </p:pic>
      <p:sp>
        <p:nvSpPr>
          <p:cNvPr id="4" name="Rectangle 3">
            <a:extLst>
              <a:ext uri="{FF2B5EF4-FFF2-40B4-BE49-F238E27FC236}">
                <a16:creationId xmlns:a16="http://schemas.microsoft.com/office/drawing/2014/main" id="{BD8B35C1-F052-8066-CC41-4B4F61D612A0}"/>
              </a:ext>
            </a:extLst>
          </p:cNvPr>
          <p:cNvSpPr/>
          <p:nvPr/>
        </p:nvSpPr>
        <p:spPr>
          <a:xfrm>
            <a:off x="412654" y="533400"/>
            <a:ext cx="4523412" cy="6284964"/>
          </a:xfrm>
          <a:prstGeom prst="rect">
            <a:avLst/>
          </a:pr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9B653D-6C45-4C18-924C-97786B997E07}"/>
              </a:ext>
            </a:extLst>
          </p:cNvPr>
          <p:cNvSpPr>
            <a:spLocks noGrp="1"/>
          </p:cNvSpPr>
          <p:nvPr>
            <p:ph type="title"/>
          </p:nvPr>
        </p:nvSpPr>
        <p:spPr>
          <a:xfrm>
            <a:off x="406400" y="1676400"/>
            <a:ext cx="5334000" cy="3962400"/>
          </a:xfrm>
          <a:prstGeom prst="roundRect">
            <a:avLst/>
          </a:prstGeom>
          <a:noFill/>
          <a:ln>
            <a:noFill/>
          </a:ln>
          <a:effectLst/>
        </p:spPr>
        <p:style>
          <a:lnRef idx="2">
            <a:schemeClr val="accent1"/>
          </a:lnRef>
          <a:fillRef idx="1">
            <a:schemeClr val="lt1"/>
          </a:fillRef>
          <a:effectRef idx="0">
            <a:schemeClr val="accent1"/>
          </a:effectRef>
          <a:fontRef idx="minor">
            <a:schemeClr val="dk1"/>
          </a:fontRef>
        </p:style>
        <p:txBody>
          <a:bodyPr>
            <a:normAutofit/>
          </a:bodyPr>
          <a:lstStyle/>
          <a:p>
            <a:r>
              <a:rPr lang="en-US" b="1" dirty="0">
                <a:solidFill>
                  <a:schemeClr val="tx1"/>
                </a:solidFill>
              </a:rPr>
              <a:t>Internet Safety for Kids</a:t>
            </a:r>
            <a:endParaRPr lang="en-US" dirty="0">
              <a:solidFill>
                <a:schemeClr val="tx1"/>
              </a:solidFill>
            </a:endParaRPr>
          </a:p>
        </p:txBody>
      </p:sp>
    </p:spTree>
    <p:extLst>
      <p:ext uri="{BB962C8B-B14F-4D97-AF65-F5344CB8AC3E}">
        <p14:creationId xmlns:p14="http://schemas.microsoft.com/office/powerpoint/2010/main" val="550186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7A1A-6FC7-3D2C-2E31-8913B477CBBE}"/>
              </a:ext>
            </a:extLst>
          </p:cNvPr>
          <p:cNvSpPr>
            <a:spLocks noGrp="1"/>
          </p:cNvSpPr>
          <p:nvPr>
            <p:ph type="title"/>
          </p:nvPr>
        </p:nvSpPr>
        <p:spPr>
          <a:xfrm>
            <a:off x="0" y="457200"/>
            <a:ext cx="13004800" cy="1143000"/>
          </a:xfrm>
        </p:spPr>
        <p:txBody>
          <a:bodyPr>
            <a:noAutofit/>
          </a:bodyPr>
          <a:lstStyle/>
          <a:p>
            <a:r>
              <a:rPr lang="en-US" dirty="0"/>
              <a:t>Children’s Online Privacy </a:t>
            </a:r>
            <a:br>
              <a:rPr lang="en-US" dirty="0"/>
            </a:br>
            <a:r>
              <a:rPr lang="en-US" dirty="0"/>
              <a:t>Protection Rule, 1998</a:t>
            </a:r>
          </a:p>
        </p:txBody>
      </p:sp>
      <p:sp>
        <p:nvSpPr>
          <p:cNvPr id="3" name="Content Placeholder 2">
            <a:extLst>
              <a:ext uri="{FF2B5EF4-FFF2-40B4-BE49-F238E27FC236}">
                <a16:creationId xmlns:a16="http://schemas.microsoft.com/office/drawing/2014/main" id="{B9564C93-FA2D-CC32-63E2-80C75F093594}"/>
              </a:ext>
            </a:extLst>
          </p:cNvPr>
          <p:cNvSpPr>
            <a:spLocks noGrp="1"/>
          </p:cNvSpPr>
          <p:nvPr>
            <p:ph idx="1"/>
          </p:nvPr>
        </p:nvSpPr>
        <p:spPr>
          <a:xfrm>
            <a:off x="850900" y="2362200"/>
            <a:ext cx="11303000" cy="3733800"/>
          </a:xfrm>
        </p:spPr>
        <p:txBody>
          <a:bodyPr>
            <a:normAutofit/>
          </a:bodyPr>
          <a:lstStyle/>
          <a:p>
            <a:r>
              <a:rPr lang="en-US" sz="4000" b="0" i="0" dirty="0">
                <a:solidFill>
                  <a:srgbClr val="1A1A1A"/>
                </a:solidFill>
                <a:effectLst/>
                <a:latin typeface="BreveText"/>
              </a:rPr>
              <a:t>Creates safeguards like keeping children off of social media under the age of 13. </a:t>
            </a:r>
          </a:p>
          <a:p>
            <a:pPr lvl="1"/>
            <a:r>
              <a:rPr lang="en-US" sz="3600" dirty="0"/>
              <a:t>“prohibits unfair or deceptive acts or practices in connection with the collection, use, and/or disclosure of personal information from and about children on the Internet.” </a:t>
            </a:r>
          </a:p>
          <a:p>
            <a:pPr lvl="1"/>
            <a:endParaRPr lang="en-US" dirty="0"/>
          </a:p>
        </p:txBody>
      </p:sp>
    </p:spTree>
    <p:extLst>
      <p:ext uri="{BB962C8B-B14F-4D97-AF65-F5344CB8AC3E}">
        <p14:creationId xmlns:p14="http://schemas.microsoft.com/office/powerpoint/2010/main" val="3593140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0A4B-1AE9-8FD9-38C3-E07E11A108D2}"/>
              </a:ext>
            </a:extLst>
          </p:cNvPr>
          <p:cNvSpPr>
            <a:spLocks noGrp="1"/>
          </p:cNvSpPr>
          <p:nvPr>
            <p:ph type="title"/>
          </p:nvPr>
        </p:nvSpPr>
        <p:spPr>
          <a:xfrm>
            <a:off x="609600" y="274638"/>
            <a:ext cx="10972800" cy="1143000"/>
          </a:xfrm>
        </p:spPr>
        <p:txBody>
          <a:bodyPr anchor="ctr">
            <a:normAutofit/>
          </a:bodyPr>
          <a:lstStyle/>
          <a:p>
            <a:r>
              <a:rPr lang="en-US" dirty="0"/>
              <a:t>What are the dangers for children? </a:t>
            </a:r>
          </a:p>
        </p:txBody>
      </p:sp>
      <p:pic>
        <p:nvPicPr>
          <p:cNvPr id="5" name="Picture 4" descr="Hand on mouse">
            <a:extLst>
              <a:ext uri="{FF2B5EF4-FFF2-40B4-BE49-F238E27FC236}">
                <a16:creationId xmlns:a16="http://schemas.microsoft.com/office/drawing/2014/main" id="{A5F0D287-6225-AD0E-666A-B0290C07E8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584" r="-1" b="-1"/>
          <a:stretch/>
        </p:blipFill>
        <p:spPr>
          <a:xfrm>
            <a:off x="609600" y="1600201"/>
            <a:ext cx="5384800" cy="4525963"/>
          </a:xfrm>
          <a:prstGeom prst="hexagon">
            <a:avLst/>
          </a:prstGeom>
          <a:noFill/>
          <a:effectLst>
            <a:outerShdw blurRad="50800" dist="63500" dir="2700000" algn="tl" rotWithShape="0">
              <a:prstClr val="black">
                <a:alpha val="40000"/>
              </a:prstClr>
            </a:outerShdw>
          </a:effectLst>
        </p:spPr>
      </p:pic>
      <p:sp>
        <p:nvSpPr>
          <p:cNvPr id="4" name="Content Placeholder 2">
            <a:extLst>
              <a:ext uri="{FF2B5EF4-FFF2-40B4-BE49-F238E27FC236}">
                <a16:creationId xmlns:a16="http://schemas.microsoft.com/office/drawing/2014/main" id="{BB33DF3D-0B7C-8DAE-6978-37A87B6341FE}"/>
              </a:ext>
            </a:extLst>
          </p:cNvPr>
          <p:cNvSpPr txBox="1">
            <a:spLocks/>
          </p:cNvSpPr>
          <p:nvPr/>
        </p:nvSpPr>
        <p:spPr>
          <a:xfrm>
            <a:off x="6175829" y="2002859"/>
            <a:ext cx="6197600" cy="4952999"/>
          </a:xfrm>
          <a:prstGeom prst="rect">
            <a:avLst/>
          </a:prstGeom>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4400" dirty="0"/>
              <a:t>Inappropriate content</a:t>
            </a:r>
          </a:p>
          <a:p>
            <a:r>
              <a:rPr lang="en-US" sz="4400" dirty="0"/>
              <a:t>Cyberbullying </a:t>
            </a:r>
          </a:p>
          <a:p>
            <a:r>
              <a:rPr lang="en-US" sz="4400" dirty="0"/>
              <a:t>Malware </a:t>
            </a:r>
          </a:p>
          <a:p>
            <a:r>
              <a:rPr lang="en-US" sz="4400" dirty="0"/>
              <a:t>Frauds and scams </a:t>
            </a:r>
          </a:p>
          <a:p>
            <a:r>
              <a:rPr lang="en-US" sz="4400" dirty="0"/>
              <a:t>Sexting and harassment </a:t>
            </a:r>
          </a:p>
        </p:txBody>
      </p:sp>
    </p:spTree>
    <p:extLst>
      <p:ext uri="{BB962C8B-B14F-4D97-AF65-F5344CB8AC3E}">
        <p14:creationId xmlns:p14="http://schemas.microsoft.com/office/powerpoint/2010/main" val="3019896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E7468C-D713-EB3D-4A63-20B1550A6802}"/>
              </a:ext>
            </a:extLst>
          </p:cNvPr>
          <p:cNvSpPr>
            <a:spLocks noGrp="1"/>
          </p:cNvSpPr>
          <p:nvPr>
            <p:ph type="title"/>
          </p:nvPr>
        </p:nvSpPr>
        <p:spPr>
          <a:xfrm>
            <a:off x="609600" y="274638"/>
            <a:ext cx="10972800" cy="1143000"/>
          </a:xfrm>
        </p:spPr>
        <p:txBody>
          <a:bodyPr anchor="ctr">
            <a:normAutofit/>
          </a:bodyPr>
          <a:lstStyle/>
          <a:p>
            <a:r>
              <a:rPr lang="en-US" dirty="0"/>
              <a:t>Internet safety by age</a:t>
            </a:r>
          </a:p>
        </p:txBody>
      </p:sp>
      <p:sp>
        <p:nvSpPr>
          <p:cNvPr id="3" name="Content Placeholder 2">
            <a:extLst>
              <a:ext uri="{FF2B5EF4-FFF2-40B4-BE49-F238E27FC236}">
                <a16:creationId xmlns:a16="http://schemas.microsoft.com/office/drawing/2014/main" id="{2351EF46-4FB5-F881-D484-D607C68856D9}"/>
              </a:ext>
            </a:extLst>
          </p:cNvPr>
          <p:cNvSpPr>
            <a:spLocks/>
          </p:cNvSpPr>
          <p:nvPr/>
        </p:nvSpPr>
        <p:spPr>
          <a:xfrm>
            <a:off x="5207000" y="1752601"/>
            <a:ext cx="7315200" cy="4952999"/>
          </a:xfrm>
          <a:prstGeom prst="rect">
            <a:avLst/>
          </a:prstGeom>
        </p:spPr>
        <p:txBody>
          <a:bodyPr>
            <a:normAutofit/>
          </a:bodyPr>
          <a:lstStyle/>
          <a:p>
            <a:pPr defTabSz="696224">
              <a:lnSpc>
                <a:spcPct val="90000"/>
              </a:lnSpc>
              <a:spcAft>
                <a:spcPts val="564"/>
              </a:spcAft>
            </a:pPr>
            <a:r>
              <a:rPr lang="en-US" sz="3600" kern="1200" dirty="0">
                <a:solidFill>
                  <a:schemeClr val="tx1"/>
                </a:solidFill>
                <a:latin typeface="+mn-lt"/>
                <a:ea typeface="+mn-ea"/>
                <a:cs typeface="+mn-cs"/>
              </a:rPr>
              <a:t>The forms of dangers advance as children age.</a:t>
            </a:r>
          </a:p>
          <a:p>
            <a:pPr defTabSz="696224">
              <a:lnSpc>
                <a:spcPct val="90000"/>
              </a:lnSpc>
              <a:spcAft>
                <a:spcPts val="564"/>
              </a:spcAft>
            </a:pPr>
            <a:endParaRPr lang="en-US" sz="3600" kern="1200" dirty="0">
              <a:solidFill>
                <a:schemeClr val="tx1"/>
              </a:solidFill>
              <a:latin typeface="+mn-lt"/>
              <a:ea typeface="+mn-ea"/>
              <a:cs typeface="+mn-cs"/>
            </a:endParaRPr>
          </a:p>
          <a:p>
            <a:pPr defTabSz="696224">
              <a:lnSpc>
                <a:spcPct val="90000"/>
              </a:lnSpc>
              <a:spcAft>
                <a:spcPts val="564"/>
              </a:spcAft>
            </a:pPr>
            <a:r>
              <a:rPr lang="en-US" sz="3600" b="1" kern="1200" dirty="0">
                <a:solidFill>
                  <a:srgbClr val="047CD6"/>
                </a:solidFill>
                <a:latin typeface="+mn-lt"/>
                <a:ea typeface="+mn-ea"/>
                <a:cs typeface="+mn-cs"/>
              </a:rPr>
              <a:t>Younger Children:  </a:t>
            </a:r>
            <a:r>
              <a:rPr lang="en-US" sz="3600" kern="1200" dirty="0">
                <a:solidFill>
                  <a:schemeClr val="tx1"/>
                </a:solidFill>
                <a:latin typeface="+mn-lt"/>
                <a:ea typeface="+mn-ea"/>
                <a:cs typeface="+mn-cs"/>
              </a:rPr>
              <a:t>Pop-ups, malware, and inappropriate content </a:t>
            </a:r>
          </a:p>
          <a:p>
            <a:pPr defTabSz="696224">
              <a:lnSpc>
                <a:spcPct val="90000"/>
              </a:lnSpc>
              <a:spcAft>
                <a:spcPts val="564"/>
              </a:spcAft>
            </a:pPr>
            <a:endParaRPr lang="en-US" sz="3600" b="1" dirty="0">
              <a:solidFill>
                <a:srgbClr val="047CD6"/>
              </a:solidFill>
            </a:endParaRPr>
          </a:p>
          <a:p>
            <a:pPr defTabSz="696224">
              <a:lnSpc>
                <a:spcPct val="90000"/>
              </a:lnSpc>
              <a:spcAft>
                <a:spcPts val="564"/>
              </a:spcAft>
            </a:pPr>
            <a:r>
              <a:rPr lang="en-US" sz="3600" b="1" dirty="0">
                <a:solidFill>
                  <a:srgbClr val="047CD6"/>
                </a:solidFill>
              </a:rPr>
              <a:t>Teens: </a:t>
            </a:r>
            <a:r>
              <a:rPr lang="en-US" sz="3600" dirty="0"/>
              <a:t>C</a:t>
            </a:r>
            <a:r>
              <a:rPr lang="en-US" sz="3600" kern="1200" dirty="0">
                <a:solidFill>
                  <a:schemeClr val="tx1"/>
                </a:solidFill>
                <a:latin typeface="+mn-lt"/>
                <a:ea typeface="+mn-ea"/>
                <a:cs typeface="+mn-cs"/>
              </a:rPr>
              <a:t>yberbullying, harassment, and sexting</a:t>
            </a:r>
            <a:endParaRPr lang="en-US" dirty="0"/>
          </a:p>
        </p:txBody>
      </p:sp>
      <p:pic>
        <p:nvPicPr>
          <p:cNvPr id="7" name="Picture 6" descr="Two young boys using laptop">
            <a:extLst>
              <a:ext uri="{FF2B5EF4-FFF2-40B4-BE49-F238E27FC236}">
                <a16:creationId xmlns:a16="http://schemas.microsoft.com/office/drawing/2014/main" id="{2D14CD14-42FA-3F48-A4E7-4426044FD5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00" y="1392237"/>
            <a:ext cx="3749040" cy="2499360"/>
          </a:xfrm>
          <a:prstGeom prst="ellipse">
            <a:avLst/>
          </a:prstGeom>
          <a:effectLst>
            <a:outerShdw blurRad="63500" dist="76200" dir="5400000" sx="101000" sy="101000" algn="tl" rotWithShape="0">
              <a:prstClr val="black">
                <a:alpha val="40000"/>
              </a:prstClr>
            </a:outerShdw>
          </a:effectLst>
        </p:spPr>
      </p:pic>
      <p:pic>
        <p:nvPicPr>
          <p:cNvPr id="9" name="Picture 8" descr="Teenagers using laptop in library">
            <a:extLst>
              <a:ext uri="{FF2B5EF4-FFF2-40B4-BE49-F238E27FC236}">
                <a16:creationId xmlns:a16="http://schemas.microsoft.com/office/drawing/2014/main" id="{2348FDF6-E450-E84F-3423-B6EA626F4D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800" y="4152283"/>
            <a:ext cx="3749040" cy="2499360"/>
          </a:xfrm>
          <a:prstGeom prst="ellipse">
            <a:avLst/>
          </a:prstGeom>
          <a:effectLst>
            <a:outerShdw blurRad="50800" dist="76200" dir="4800000" sx="101000" sy="101000" algn="tl" rotWithShape="0">
              <a:prstClr val="black">
                <a:alpha val="40000"/>
              </a:prstClr>
            </a:outerShdw>
          </a:effectLst>
        </p:spPr>
      </p:pic>
    </p:spTree>
    <p:extLst>
      <p:ext uri="{BB962C8B-B14F-4D97-AF65-F5344CB8AC3E}">
        <p14:creationId xmlns:p14="http://schemas.microsoft.com/office/powerpoint/2010/main" val="1619306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93EC-386D-B611-09C5-738D0A7F5E36}"/>
              </a:ext>
            </a:extLst>
          </p:cNvPr>
          <p:cNvSpPr>
            <a:spLocks noGrp="1"/>
          </p:cNvSpPr>
          <p:nvPr>
            <p:ph type="title"/>
          </p:nvPr>
        </p:nvSpPr>
        <p:spPr>
          <a:xfrm>
            <a:off x="1016000" y="274638"/>
            <a:ext cx="10972800" cy="1630362"/>
          </a:xfrm>
        </p:spPr>
        <p:txBody>
          <a:bodyPr anchor="ctr">
            <a:normAutofit/>
          </a:bodyPr>
          <a:lstStyle/>
          <a:p>
            <a:pPr>
              <a:lnSpc>
                <a:spcPct val="90000"/>
              </a:lnSpc>
            </a:pPr>
            <a:r>
              <a:rPr lang="en-US" dirty="0"/>
              <a:t>What is the best way to set boundaries and rules? </a:t>
            </a:r>
          </a:p>
        </p:txBody>
      </p:sp>
      <p:sp>
        <p:nvSpPr>
          <p:cNvPr id="3" name="Content Placeholder 2">
            <a:extLst>
              <a:ext uri="{FF2B5EF4-FFF2-40B4-BE49-F238E27FC236}">
                <a16:creationId xmlns:a16="http://schemas.microsoft.com/office/drawing/2014/main" id="{7F71BAAD-D41B-546E-CAB1-F5C6B0A99C3F}"/>
              </a:ext>
            </a:extLst>
          </p:cNvPr>
          <p:cNvSpPr>
            <a:spLocks noGrp="1"/>
          </p:cNvSpPr>
          <p:nvPr>
            <p:ph sz="half" idx="1"/>
          </p:nvPr>
        </p:nvSpPr>
        <p:spPr>
          <a:xfrm>
            <a:off x="609600" y="1905000"/>
            <a:ext cx="11760200" cy="4221164"/>
          </a:xfrm>
        </p:spPr>
        <p:txBody>
          <a:bodyPr>
            <a:normAutofit/>
          </a:bodyPr>
          <a:lstStyle/>
          <a:p>
            <a:endParaRPr lang="en-US" dirty="0"/>
          </a:p>
          <a:p>
            <a:r>
              <a:rPr lang="en-US" sz="3600" dirty="0"/>
              <a:t>Create an </a:t>
            </a:r>
            <a:r>
              <a:rPr lang="en-US" sz="3600" b="1" dirty="0">
                <a:solidFill>
                  <a:srgbClr val="047CD6"/>
                </a:solidFill>
                <a:hlinkClick r:id="rId3">
                  <a:extLst>
                    <a:ext uri="{A12FA001-AC4F-418D-AE19-62706E023703}">
                      <ahyp:hlinkClr xmlns:ahyp="http://schemas.microsoft.com/office/drawing/2018/hyperlinkcolor" val="tx"/>
                    </a:ext>
                  </a:extLst>
                </a:hlinkClick>
              </a:rPr>
              <a:t>online safety contract </a:t>
            </a:r>
            <a:endParaRPr lang="en-US" sz="3600" b="1" dirty="0">
              <a:solidFill>
                <a:srgbClr val="047CD6"/>
              </a:solidFill>
            </a:endParaRPr>
          </a:p>
          <a:p>
            <a:pPr>
              <a:buClr>
                <a:schemeClr val="tx1"/>
              </a:buClr>
            </a:pPr>
            <a:r>
              <a:rPr lang="en-US" sz="3600" b="1" dirty="0">
                <a:solidFill>
                  <a:srgbClr val="047CD6"/>
                </a:solidFill>
              </a:rPr>
              <a:t>Establish timeframes </a:t>
            </a:r>
            <a:r>
              <a:rPr lang="en-US" sz="3600" dirty="0"/>
              <a:t>when your children can use the internet.</a:t>
            </a:r>
          </a:p>
          <a:p>
            <a:r>
              <a:rPr lang="en-US" sz="3600" dirty="0"/>
              <a:t>Keep internet usage </a:t>
            </a:r>
            <a:r>
              <a:rPr lang="en-US" sz="3600" b="1" dirty="0">
                <a:solidFill>
                  <a:srgbClr val="047CD6"/>
                </a:solidFill>
              </a:rPr>
              <a:t>in sight</a:t>
            </a:r>
            <a:r>
              <a:rPr lang="en-US" sz="3600" dirty="0"/>
              <a:t>. </a:t>
            </a:r>
          </a:p>
          <a:p>
            <a:pPr>
              <a:buClr>
                <a:schemeClr val="tx1"/>
              </a:buClr>
            </a:pPr>
            <a:r>
              <a:rPr lang="en-US" sz="3600" b="1" dirty="0">
                <a:solidFill>
                  <a:srgbClr val="047CD6"/>
                </a:solidFill>
              </a:rPr>
              <a:t>Set ground rules </a:t>
            </a:r>
            <a:r>
              <a:rPr lang="en-US" sz="3600" dirty="0"/>
              <a:t>regarding internet use.</a:t>
            </a:r>
          </a:p>
          <a:p>
            <a:pPr marL="0" indent="0">
              <a:buNone/>
            </a:pPr>
            <a:endParaRPr lang="en-US" dirty="0"/>
          </a:p>
          <a:p>
            <a:pPr marL="457188" lvl="1" indent="0">
              <a:buNone/>
            </a:pPr>
            <a:endParaRPr lang="en-US" sz="2800" dirty="0"/>
          </a:p>
          <a:p>
            <a:endParaRPr lang="en-US" dirty="0"/>
          </a:p>
        </p:txBody>
      </p:sp>
    </p:spTree>
    <p:extLst>
      <p:ext uri="{BB962C8B-B14F-4D97-AF65-F5344CB8AC3E}">
        <p14:creationId xmlns:p14="http://schemas.microsoft.com/office/powerpoint/2010/main" val="3875865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DBE6-3FFC-16D9-346C-F7458B93C6A6}"/>
              </a:ext>
            </a:extLst>
          </p:cNvPr>
          <p:cNvSpPr>
            <a:spLocks noGrp="1"/>
          </p:cNvSpPr>
          <p:nvPr>
            <p:ph type="title"/>
          </p:nvPr>
        </p:nvSpPr>
        <p:spPr>
          <a:xfrm>
            <a:off x="609600" y="274638"/>
            <a:ext cx="10972800" cy="1143000"/>
          </a:xfrm>
        </p:spPr>
        <p:txBody>
          <a:bodyPr anchor="ctr">
            <a:normAutofit/>
          </a:bodyPr>
          <a:lstStyle/>
          <a:p>
            <a:r>
              <a:rPr lang="en-US" dirty="0"/>
              <a:t>Sample ground rules</a:t>
            </a:r>
          </a:p>
        </p:txBody>
      </p:sp>
      <p:sp>
        <p:nvSpPr>
          <p:cNvPr id="4" name="Content Placeholder 3">
            <a:extLst>
              <a:ext uri="{FF2B5EF4-FFF2-40B4-BE49-F238E27FC236}">
                <a16:creationId xmlns:a16="http://schemas.microsoft.com/office/drawing/2014/main" id="{13BFCC78-CCDC-E9C4-6B03-2C97DDB3A50A}"/>
              </a:ext>
            </a:extLst>
          </p:cNvPr>
          <p:cNvSpPr>
            <a:spLocks noGrp="1"/>
          </p:cNvSpPr>
          <p:nvPr>
            <p:ph sz="half" idx="1"/>
          </p:nvPr>
        </p:nvSpPr>
        <p:spPr>
          <a:xfrm>
            <a:off x="609600" y="1600201"/>
            <a:ext cx="6731000" cy="4952999"/>
          </a:xfrm>
        </p:spPr>
        <p:txBody>
          <a:bodyPr>
            <a:normAutofit lnSpcReduction="10000"/>
          </a:bodyPr>
          <a:lstStyle/>
          <a:p>
            <a:pPr>
              <a:lnSpc>
                <a:spcPct val="90000"/>
              </a:lnSpc>
            </a:pPr>
            <a:r>
              <a:rPr lang="en-US" sz="3600" b="1" dirty="0">
                <a:solidFill>
                  <a:srgbClr val="047CD6"/>
                </a:solidFill>
              </a:rPr>
              <a:t>Don’t</a:t>
            </a:r>
            <a:r>
              <a:rPr lang="en-US" sz="3600" dirty="0"/>
              <a:t> text with strangers.</a:t>
            </a:r>
          </a:p>
          <a:p>
            <a:pPr>
              <a:lnSpc>
                <a:spcPct val="90000"/>
              </a:lnSpc>
            </a:pPr>
            <a:r>
              <a:rPr lang="en-US" sz="3600" b="1" dirty="0">
                <a:solidFill>
                  <a:srgbClr val="047CD6"/>
                </a:solidFill>
              </a:rPr>
              <a:t>Don’t</a:t>
            </a:r>
            <a:r>
              <a:rPr lang="en-US" sz="3600" dirty="0"/>
              <a:t> share personal information </a:t>
            </a:r>
          </a:p>
          <a:p>
            <a:pPr>
              <a:lnSpc>
                <a:spcPct val="90000"/>
              </a:lnSpc>
            </a:pPr>
            <a:r>
              <a:rPr lang="en-US" sz="3600" b="1" dirty="0">
                <a:solidFill>
                  <a:srgbClr val="047CD6"/>
                </a:solidFill>
              </a:rPr>
              <a:t>Don’t</a:t>
            </a:r>
            <a:r>
              <a:rPr lang="en-US" sz="3600" dirty="0"/>
              <a:t> open an email from someone you do not know.</a:t>
            </a:r>
          </a:p>
          <a:p>
            <a:pPr>
              <a:lnSpc>
                <a:spcPct val="90000"/>
              </a:lnSpc>
            </a:pPr>
            <a:r>
              <a:rPr lang="en-US" sz="3600" dirty="0"/>
              <a:t>If the message is hurtful or harassing, </a:t>
            </a:r>
            <a:r>
              <a:rPr lang="en-US" sz="3600" b="1" dirty="0">
                <a:solidFill>
                  <a:srgbClr val="047CD6"/>
                </a:solidFill>
              </a:rPr>
              <a:t>don’t respond</a:t>
            </a:r>
            <a:r>
              <a:rPr lang="en-US" sz="3600" dirty="0"/>
              <a:t>!</a:t>
            </a:r>
          </a:p>
          <a:p>
            <a:pPr>
              <a:lnSpc>
                <a:spcPct val="90000"/>
              </a:lnSpc>
            </a:pPr>
            <a:r>
              <a:rPr lang="en-US" sz="3600" dirty="0"/>
              <a:t>If you feel uncomfortable with something online, </a:t>
            </a:r>
            <a:r>
              <a:rPr lang="en-US" sz="3600" b="1" dirty="0">
                <a:solidFill>
                  <a:srgbClr val="047CD6"/>
                </a:solidFill>
              </a:rPr>
              <a:t>tell a parent/caregiver</a:t>
            </a:r>
            <a:r>
              <a:rPr lang="en-US" sz="3600" dirty="0"/>
              <a:t>.</a:t>
            </a:r>
          </a:p>
          <a:p>
            <a:pPr>
              <a:lnSpc>
                <a:spcPct val="90000"/>
              </a:lnSpc>
            </a:pPr>
            <a:endParaRPr lang="en-US" sz="2600" dirty="0"/>
          </a:p>
        </p:txBody>
      </p:sp>
      <p:pic>
        <p:nvPicPr>
          <p:cNvPr id="12" name="Content Placeholder 11" descr="Circle of hands holding smartphones">
            <a:extLst>
              <a:ext uri="{FF2B5EF4-FFF2-40B4-BE49-F238E27FC236}">
                <a16:creationId xmlns:a16="http://schemas.microsoft.com/office/drawing/2014/main" id="{EBBA634C-B863-75CD-23BD-919FC40073B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6621" r="3962" b="-1"/>
          <a:stretch/>
        </p:blipFill>
        <p:spPr>
          <a:xfrm>
            <a:off x="7340600" y="1752600"/>
            <a:ext cx="4944431" cy="4155830"/>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2980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275E-466F-D68A-9813-93238ED3B337}"/>
              </a:ext>
            </a:extLst>
          </p:cNvPr>
          <p:cNvSpPr>
            <a:spLocks noGrp="1"/>
          </p:cNvSpPr>
          <p:nvPr>
            <p:ph type="title"/>
          </p:nvPr>
        </p:nvSpPr>
        <p:spPr>
          <a:xfrm>
            <a:off x="0" y="274637"/>
            <a:ext cx="13004800" cy="1334903"/>
          </a:xfrm>
        </p:spPr>
        <p:txBody>
          <a:bodyPr vert="horz" lIns="91440" tIns="45720" rIns="91440" bIns="45720" rtlCol="0" anchor="ctr">
            <a:normAutofit/>
          </a:bodyPr>
          <a:lstStyle/>
          <a:p>
            <a:pPr>
              <a:lnSpc>
                <a:spcPct val="90000"/>
              </a:lnSpc>
            </a:pPr>
            <a:r>
              <a:rPr lang="en-US" b="1" kern="1200" dirty="0">
                <a:latin typeface="Arial Black" panose="020B0A04020102020204" pitchFamily="34" charset="0"/>
                <a:ea typeface="+mj-ea"/>
                <a:cs typeface="+mj-cs"/>
              </a:rPr>
              <a:t>How do we use safe internet practices </a:t>
            </a:r>
            <a:br>
              <a:rPr lang="en-US" b="1" kern="1200" dirty="0">
                <a:latin typeface="Arial Black" panose="020B0A04020102020204" pitchFamily="34" charset="0"/>
                <a:ea typeface="+mj-ea"/>
                <a:cs typeface="+mj-cs"/>
              </a:rPr>
            </a:br>
            <a:r>
              <a:rPr lang="en-US" b="1" kern="1200" dirty="0">
                <a:latin typeface="Arial Black" panose="020B0A04020102020204" pitchFamily="34" charset="0"/>
                <a:ea typeface="+mj-ea"/>
                <a:cs typeface="+mj-cs"/>
              </a:rPr>
              <a:t>with our children? </a:t>
            </a:r>
          </a:p>
        </p:txBody>
      </p:sp>
      <p:pic>
        <p:nvPicPr>
          <p:cNvPr id="26" name="Picture 25" descr="Father standing with child on shoulders indoors, both smiling with flexed arm muscles">
            <a:extLst>
              <a:ext uri="{FF2B5EF4-FFF2-40B4-BE49-F238E27FC236}">
                <a16:creationId xmlns:a16="http://schemas.microsoft.com/office/drawing/2014/main" id="{4A76A6AB-CA54-DAED-97FE-F4CDFA758A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08" r="20019"/>
          <a:stretch/>
        </p:blipFill>
        <p:spPr>
          <a:xfrm>
            <a:off x="711200" y="1981200"/>
            <a:ext cx="4153636" cy="4267200"/>
          </a:xfrm>
          <a:prstGeom prst="roundRect">
            <a:avLst/>
          </a:prstGeom>
          <a:ln>
            <a:noFill/>
          </a:ln>
          <a:effectLst>
            <a:outerShdw blurRad="292100" dist="139700" dir="2700000" algn="tl" rotWithShape="0">
              <a:srgbClr val="333333">
                <a:alpha val="65000"/>
              </a:srgbClr>
            </a:outerShdw>
          </a:effectLst>
        </p:spPr>
      </p:pic>
      <p:sp>
        <p:nvSpPr>
          <p:cNvPr id="29" name="Content Placeholder 2">
            <a:extLst>
              <a:ext uri="{FF2B5EF4-FFF2-40B4-BE49-F238E27FC236}">
                <a16:creationId xmlns:a16="http://schemas.microsoft.com/office/drawing/2014/main" id="{828CF6CA-8887-BBC2-80AE-349F6B822438}"/>
              </a:ext>
            </a:extLst>
          </p:cNvPr>
          <p:cNvSpPr>
            <a:spLocks noGrp="1"/>
          </p:cNvSpPr>
          <p:nvPr>
            <p:ph sz="quarter" idx="4"/>
          </p:nvPr>
        </p:nvSpPr>
        <p:spPr>
          <a:xfrm>
            <a:off x="5194300" y="1981200"/>
            <a:ext cx="7251700" cy="4419600"/>
          </a:xfrm>
        </p:spPr>
        <p:txBody>
          <a:bodyPr vert="horz" lIns="91440" tIns="45720" rIns="91440" bIns="45720" rtlCol="0">
            <a:normAutofit/>
          </a:bodyPr>
          <a:lstStyle/>
          <a:p>
            <a:r>
              <a:rPr lang="en-US" sz="3600" dirty="0"/>
              <a:t>Computer time is </a:t>
            </a:r>
            <a:r>
              <a:rPr lang="en-US" sz="3600" b="1" dirty="0">
                <a:solidFill>
                  <a:srgbClr val="047CD6"/>
                </a:solidFill>
              </a:rPr>
              <a:t>family time</a:t>
            </a:r>
          </a:p>
          <a:p>
            <a:pPr>
              <a:buClr>
                <a:schemeClr val="tx1"/>
              </a:buClr>
            </a:pPr>
            <a:r>
              <a:rPr lang="en-US" sz="3600" b="1" dirty="0">
                <a:solidFill>
                  <a:srgbClr val="047CD6"/>
                </a:solidFill>
              </a:rPr>
              <a:t>Set an example </a:t>
            </a:r>
            <a:r>
              <a:rPr lang="en-US" sz="3600" dirty="0"/>
              <a:t>of safe use </a:t>
            </a:r>
          </a:p>
          <a:p>
            <a:pPr>
              <a:buClr>
                <a:schemeClr val="tx1"/>
              </a:buClr>
            </a:pPr>
            <a:r>
              <a:rPr lang="en-US" sz="3600" b="1" dirty="0">
                <a:solidFill>
                  <a:srgbClr val="047CD6"/>
                </a:solidFill>
              </a:rPr>
              <a:t>Monitor</a:t>
            </a:r>
            <a:r>
              <a:rPr lang="en-US" sz="3600" dirty="0">
                <a:solidFill>
                  <a:srgbClr val="047CD6"/>
                </a:solidFill>
              </a:rPr>
              <a:t> </a:t>
            </a:r>
            <a:r>
              <a:rPr lang="en-US" sz="3600" dirty="0"/>
              <a:t>browser history and know passwords</a:t>
            </a:r>
          </a:p>
          <a:p>
            <a:r>
              <a:rPr lang="en-US" sz="3600" dirty="0"/>
              <a:t>Set up </a:t>
            </a:r>
            <a:r>
              <a:rPr lang="en-US" sz="3600" b="1" dirty="0">
                <a:solidFill>
                  <a:srgbClr val="047CD6"/>
                </a:solidFill>
              </a:rPr>
              <a:t>password protection </a:t>
            </a:r>
          </a:p>
          <a:p>
            <a:r>
              <a:rPr lang="en-US" sz="3600" b="1" dirty="0">
                <a:solidFill>
                  <a:srgbClr val="047CD6"/>
                </a:solidFill>
              </a:rPr>
              <a:t>Update</a:t>
            </a:r>
            <a:r>
              <a:rPr lang="en-US" sz="3600" dirty="0"/>
              <a:t> devices regularly</a:t>
            </a:r>
          </a:p>
        </p:txBody>
      </p:sp>
    </p:spTree>
    <p:extLst>
      <p:ext uri="{BB962C8B-B14F-4D97-AF65-F5344CB8AC3E}">
        <p14:creationId xmlns:p14="http://schemas.microsoft.com/office/powerpoint/2010/main" val="899570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CAC8-6B09-B775-8027-52BEDDD638DD}"/>
              </a:ext>
            </a:extLst>
          </p:cNvPr>
          <p:cNvSpPr>
            <a:spLocks noGrp="1"/>
          </p:cNvSpPr>
          <p:nvPr>
            <p:ph type="title"/>
          </p:nvPr>
        </p:nvSpPr>
        <p:spPr>
          <a:xfrm>
            <a:off x="609600" y="274638"/>
            <a:ext cx="10972800" cy="1143000"/>
          </a:xfrm>
        </p:spPr>
        <p:txBody>
          <a:bodyPr anchor="ctr">
            <a:normAutofit/>
          </a:bodyPr>
          <a:lstStyle/>
          <a:p>
            <a:r>
              <a:rPr lang="en-US" dirty="0"/>
              <a:t>Safety Steps </a:t>
            </a:r>
          </a:p>
        </p:txBody>
      </p:sp>
      <p:sp>
        <p:nvSpPr>
          <p:cNvPr id="12" name="Content Placeholder 2">
            <a:extLst>
              <a:ext uri="{FF2B5EF4-FFF2-40B4-BE49-F238E27FC236}">
                <a16:creationId xmlns:a16="http://schemas.microsoft.com/office/drawing/2014/main" id="{2C707E2E-1D66-B182-C4EF-09C0B5EFBE1E}"/>
              </a:ext>
            </a:extLst>
          </p:cNvPr>
          <p:cNvSpPr>
            <a:spLocks noGrp="1"/>
          </p:cNvSpPr>
          <p:nvPr>
            <p:ph sz="half" idx="1"/>
          </p:nvPr>
        </p:nvSpPr>
        <p:spPr>
          <a:xfrm>
            <a:off x="609600" y="1600201"/>
            <a:ext cx="6807200" cy="4876799"/>
          </a:xfrm>
        </p:spPr>
        <p:txBody>
          <a:bodyPr>
            <a:normAutofit lnSpcReduction="10000"/>
          </a:bodyPr>
          <a:lstStyle/>
          <a:p>
            <a:r>
              <a:rPr lang="en-US" sz="3200" dirty="0"/>
              <a:t>Keep the computer in an area where parents can </a:t>
            </a:r>
            <a:r>
              <a:rPr lang="en-US" sz="3200" b="1" dirty="0">
                <a:solidFill>
                  <a:srgbClr val="047CD6"/>
                </a:solidFill>
              </a:rPr>
              <a:t>monitor activity</a:t>
            </a:r>
          </a:p>
          <a:p>
            <a:r>
              <a:rPr lang="en-US" sz="3200" dirty="0"/>
              <a:t>Install </a:t>
            </a:r>
            <a:r>
              <a:rPr lang="en-US" sz="3200" b="1" dirty="0">
                <a:solidFill>
                  <a:srgbClr val="047CD6"/>
                </a:solidFill>
              </a:rPr>
              <a:t>parental control software</a:t>
            </a:r>
          </a:p>
          <a:p>
            <a:r>
              <a:rPr lang="en-US" sz="3200" dirty="0"/>
              <a:t>Use </a:t>
            </a:r>
            <a:r>
              <a:rPr lang="en-US" sz="3200" b="1" dirty="0">
                <a:solidFill>
                  <a:srgbClr val="047CD6"/>
                </a:solidFill>
              </a:rPr>
              <a:t>security software </a:t>
            </a:r>
            <a:r>
              <a:rPr lang="en-US" sz="3200" dirty="0"/>
              <a:t>to protect against viruses</a:t>
            </a:r>
          </a:p>
          <a:p>
            <a:r>
              <a:rPr lang="en-US" sz="3200" dirty="0"/>
              <a:t>Notice any </a:t>
            </a:r>
            <a:r>
              <a:rPr lang="en-US" sz="3200" b="1" dirty="0">
                <a:solidFill>
                  <a:srgbClr val="047CD6"/>
                </a:solidFill>
              </a:rPr>
              <a:t>changes in behavior </a:t>
            </a:r>
            <a:r>
              <a:rPr lang="en-US" sz="3200" dirty="0"/>
              <a:t>for signs of cyberbullying or harassment</a:t>
            </a:r>
          </a:p>
          <a:p>
            <a:r>
              <a:rPr lang="en-US" sz="3200" b="1" dirty="0">
                <a:solidFill>
                  <a:srgbClr val="047CD6"/>
                </a:solidFill>
              </a:rPr>
              <a:t>Take action </a:t>
            </a:r>
            <a:r>
              <a:rPr lang="en-US" sz="3200" dirty="0"/>
              <a:t>with your child and support him/her if you see harmful action</a:t>
            </a:r>
          </a:p>
        </p:txBody>
      </p:sp>
      <p:pic>
        <p:nvPicPr>
          <p:cNvPr id="7" name="Content Placeholder 6" descr="Boy and girl studying with laptop">
            <a:extLst>
              <a:ext uri="{FF2B5EF4-FFF2-40B4-BE49-F238E27FC236}">
                <a16:creationId xmlns:a16="http://schemas.microsoft.com/office/drawing/2014/main" id="{11804E25-95DC-8F4D-3BEE-E02A9421E93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1417" r="9166" b="-1"/>
          <a:stretch/>
        </p:blipFill>
        <p:spPr>
          <a:xfrm>
            <a:off x="7721600" y="2057400"/>
            <a:ext cx="4478206" cy="3763964"/>
          </a:xfrm>
          <a:prstGeom prst="rect">
            <a:avLst/>
          </a:prstGeom>
          <a:noFill/>
        </p:spPr>
      </p:pic>
    </p:spTree>
    <p:extLst>
      <p:ext uri="{BB962C8B-B14F-4D97-AF65-F5344CB8AC3E}">
        <p14:creationId xmlns:p14="http://schemas.microsoft.com/office/powerpoint/2010/main" val="3900425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0D902-2FD1-4662-D7DE-A4FEA2B72F86}"/>
              </a:ext>
            </a:extLst>
          </p:cNvPr>
          <p:cNvSpPr>
            <a:spLocks noGrp="1"/>
          </p:cNvSpPr>
          <p:nvPr>
            <p:ph type="title"/>
          </p:nvPr>
        </p:nvSpPr>
        <p:spPr/>
        <p:txBody>
          <a:bodyPr/>
          <a:lstStyle/>
          <a:p>
            <a:r>
              <a:rPr lang="en-US" dirty="0"/>
              <a:t>Summary</a:t>
            </a:r>
          </a:p>
        </p:txBody>
      </p:sp>
      <p:pic>
        <p:nvPicPr>
          <p:cNvPr id="6" name="Content Placeholder 5" descr="People in front of tablet">
            <a:extLst>
              <a:ext uri="{FF2B5EF4-FFF2-40B4-BE49-F238E27FC236}">
                <a16:creationId xmlns:a16="http://schemas.microsoft.com/office/drawing/2014/main" id="{49F9AEFD-C03D-669D-03BA-C0033073BB94}"/>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09600" y="2071314"/>
            <a:ext cx="4902404" cy="3262686"/>
          </a:xfrm>
        </p:spPr>
      </p:pic>
      <p:sp>
        <p:nvSpPr>
          <p:cNvPr id="4" name="Content Placeholder 3">
            <a:extLst>
              <a:ext uri="{FF2B5EF4-FFF2-40B4-BE49-F238E27FC236}">
                <a16:creationId xmlns:a16="http://schemas.microsoft.com/office/drawing/2014/main" id="{4E1A5147-7E4B-2689-5A87-B2E663E7D8A3}"/>
              </a:ext>
            </a:extLst>
          </p:cNvPr>
          <p:cNvSpPr>
            <a:spLocks noGrp="1"/>
          </p:cNvSpPr>
          <p:nvPr>
            <p:ph sz="half" idx="2"/>
          </p:nvPr>
        </p:nvSpPr>
        <p:spPr>
          <a:xfrm>
            <a:off x="5892800" y="1600201"/>
            <a:ext cx="6502400" cy="4800599"/>
          </a:xfrm>
        </p:spPr>
        <p:txBody>
          <a:bodyPr>
            <a:normAutofit/>
          </a:bodyPr>
          <a:lstStyle/>
          <a:p>
            <a:r>
              <a:rPr lang="en-US" sz="3200" dirty="0"/>
              <a:t>Internet use for kids can be positive with a few safety precautions.</a:t>
            </a:r>
          </a:p>
          <a:p>
            <a:r>
              <a:rPr lang="en-US" sz="3200" dirty="0"/>
              <a:t>Unchecked and unmonitored, there are dangers to children using the internet.</a:t>
            </a:r>
          </a:p>
          <a:p>
            <a:r>
              <a:rPr lang="en-US" sz="3200" dirty="0"/>
              <a:t>Set boundaries and practices to keep children safe. </a:t>
            </a:r>
          </a:p>
          <a:p>
            <a:r>
              <a:rPr lang="en-US" sz="3200" dirty="0"/>
              <a:t>Remain engaged in how  children are using devices.</a:t>
            </a:r>
          </a:p>
          <a:p>
            <a:endParaRPr lang="en-US" dirty="0"/>
          </a:p>
          <a:p>
            <a:endParaRPr lang="en-US" dirty="0"/>
          </a:p>
        </p:txBody>
      </p:sp>
    </p:spTree>
    <p:extLst>
      <p:ext uri="{BB962C8B-B14F-4D97-AF65-F5344CB8AC3E}">
        <p14:creationId xmlns:p14="http://schemas.microsoft.com/office/powerpoint/2010/main" val="422598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BF88C-D8E2-0C27-3A89-541789BEF6D3}"/>
              </a:ext>
            </a:extLst>
          </p:cNvPr>
          <p:cNvSpPr/>
          <p:nvPr/>
        </p:nvSpPr>
        <p:spPr>
          <a:xfrm>
            <a:off x="0" y="0"/>
            <a:ext cx="13004800" cy="73152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9FD878A5-D912-ED14-8ECB-C36DBCAE0DF8}"/>
              </a:ext>
            </a:extLst>
          </p:cNvPr>
          <p:cNvGrpSpPr/>
          <p:nvPr/>
        </p:nvGrpSpPr>
        <p:grpSpPr>
          <a:xfrm>
            <a:off x="3989272" y="1586127"/>
            <a:ext cx="7641387" cy="4125556"/>
            <a:chOff x="3423919" y="1955483"/>
            <a:chExt cx="7848600" cy="338994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0B02D110-B9C8-EB7B-E3DD-6E044DC88500}"/>
                </a:ext>
              </a:extLst>
            </p:cNvPr>
            <p:cNvSpPr/>
            <p:nvPr/>
          </p:nvSpPr>
          <p:spPr>
            <a:xfrm>
              <a:off x="4120314" y="4202427"/>
              <a:ext cx="7152205" cy="1143000"/>
            </a:xfrm>
            <a:prstGeom prst="rect">
              <a:avLst/>
            </a:prstGeom>
            <a:solidFill>
              <a:srgbClr val="00B05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Next Steps</a:t>
              </a:r>
            </a:p>
          </p:txBody>
        </p:sp>
        <p:sp>
          <p:nvSpPr>
            <p:cNvPr id="12" name="Rectangle 11">
              <a:extLst>
                <a:ext uri="{FF2B5EF4-FFF2-40B4-BE49-F238E27FC236}">
                  <a16:creationId xmlns:a16="http://schemas.microsoft.com/office/drawing/2014/main" id="{0FAD9C97-A9D7-13AB-A84D-B91AF8776D22}"/>
                </a:ext>
              </a:extLst>
            </p:cNvPr>
            <p:cNvSpPr/>
            <p:nvPr/>
          </p:nvSpPr>
          <p:spPr>
            <a:xfrm>
              <a:off x="3881119" y="3086100"/>
              <a:ext cx="7391400" cy="1143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Discussion</a:t>
              </a:r>
            </a:p>
          </p:txBody>
        </p:sp>
        <p:sp>
          <p:nvSpPr>
            <p:cNvPr id="28" name="Rectangle 27">
              <a:extLst>
                <a:ext uri="{FF2B5EF4-FFF2-40B4-BE49-F238E27FC236}">
                  <a16:creationId xmlns:a16="http://schemas.microsoft.com/office/drawing/2014/main" id="{64637F32-9E93-FF36-F167-65D0CFC53DC2}"/>
                </a:ext>
              </a:extLst>
            </p:cNvPr>
            <p:cNvSpPr/>
            <p:nvPr/>
          </p:nvSpPr>
          <p:spPr>
            <a:xfrm>
              <a:off x="3423919" y="1955483"/>
              <a:ext cx="7848600" cy="1143000"/>
            </a:xfrm>
            <a:prstGeom prst="rect">
              <a:avLst/>
            </a:prstGeom>
            <a:solidFill>
              <a:srgbClr val="CC66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Questions</a:t>
              </a:r>
            </a:p>
          </p:txBody>
        </p:sp>
      </p:grpSp>
      <p:sp>
        <p:nvSpPr>
          <p:cNvPr id="6" name="Oval 5">
            <a:extLst>
              <a:ext uri="{FF2B5EF4-FFF2-40B4-BE49-F238E27FC236}">
                <a16:creationId xmlns:a16="http://schemas.microsoft.com/office/drawing/2014/main" id="{7223185A-8ED0-2FC7-B20E-AFD763A9D512}"/>
              </a:ext>
            </a:extLst>
          </p:cNvPr>
          <p:cNvSpPr/>
          <p:nvPr/>
        </p:nvSpPr>
        <p:spPr>
          <a:xfrm>
            <a:off x="1374140" y="875542"/>
            <a:ext cx="5564116" cy="5564116"/>
          </a:xfrm>
          <a:prstGeom prst="ellipse">
            <a:avLst/>
          </a:prstGeom>
          <a:solidFill>
            <a:schemeClr val="bg1"/>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9" name="Graphic 8" descr="Customer review with solid fill">
            <a:extLst>
              <a:ext uri="{FF2B5EF4-FFF2-40B4-BE49-F238E27FC236}">
                <a16:creationId xmlns:a16="http://schemas.microsoft.com/office/drawing/2014/main" id="{EBA21F9E-ECC6-F7DA-C30C-98205054E2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8917" y="2365487"/>
            <a:ext cx="2411118" cy="2411118"/>
          </a:xfrm>
          <a:prstGeom prst="rect">
            <a:avLst/>
          </a:prstGeom>
          <a:effectLst>
            <a:outerShdw blurRad="50800" dist="38100" dir="2700000" algn="tl" rotWithShape="0">
              <a:prstClr val="black">
                <a:alpha val="40000"/>
              </a:prstClr>
            </a:outerShdw>
          </a:effectLst>
        </p:spPr>
      </p:pic>
      <p:pic>
        <p:nvPicPr>
          <p:cNvPr id="11" name="Graphic 10" descr="Question Mark with solid fill">
            <a:extLst>
              <a:ext uri="{FF2B5EF4-FFF2-40B4-BE49-F238E27FC236}">
                <a16:creationId xmlns:a16="http://schemas.microsoft.com/office/drawing/2014/main" id="{0F57251A-0766-683E-9D11-3DCE2B8D26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0552" y="1306757"/>
            <a:ext cx="2411118" cy="2411118"/>
          </a:xfrm>
          <a:prstGeom prst="rect">
            <a:avLst/>
          </a:prstGeom>
          <a:effectLst>
            <a:outerShdw blurRad="50800" dist="38100" dir="2700000" algn="tl" rotWithShape="0">
              <a:prstClr val="black">
                <a:alpha val="40000"/>
              </a:prstClr>
            </a:outerShdw>
          </a:effectLst>
        </p:spPr>
      </p:pic>
      <p:pic>
        <p:nvPicPr>
          <p:cNvPr id="20" name="Graphic 19" descr="End with solid fill">
            <a:extLst>
              <a:ext uri="{FF2B5EF4-FFF2-40B4-BE49-F238E27FC236}">
                <a16:creationId xmlns:a16="http://schemas.microsoft.com/office/drawing/2014/main" id="{670E899E-37EC-F16C-34B8-C8B1017F863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31008" y="4637501"/>
            <a:ext cx="1496130" cy="1496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70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3E29-392B-124E-1AAB-C099C6D51E13}"/>
              </a:ext>
            </a:extLst>
          </p:cNvPr>
          <p:cNvSpPr>
            <a:spLocks noGrp="1"/>
          </p:cNvSpPr>
          <p:nvPr>
            <p:ph type="title"/>
          </p:nvPr>
        </p:nvSpPr>
        <p:spPr>
          <a:xfrm>
            <a:off x="609600" y="274638"/>
            <a:ext cx="11379200" cy="1143000"/>
          </a:xfrm>
        </p:spPr>
        <p:txBody>
          <a:bodyPr>
            <a:normAutofit/>
          </a:bodyPr>
          <a:lstStyle/>
          <a:p>
            <a:r>
              <a:rPr lang="en-US" dirty="0"/>
              <a:t>Bridging the Digital Divide Partners</a:t>
            </a:r>
          </a:p>
        </p:txBody>
      </p:sp>
      <p:pic>
        <p:nvPicPr>
          <p:cNvPr id="4" name="Picture 3" descr="A close up of a logo&#10;&#10;Description automatically generated">
            <a:extLst>
              <a:ext uri="{FF2B5EF4-FFF2-40B4-BE49-F238E27FC236}">
                <a16:creationId xmlns:a16="http://schemas.microsoft.com/office/drawing/2014/main" id="{E0A3F4E0-1334-6CC3-FE29-66E209296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0" y="1761953"/>
            <a:ext cx="2579887" cy="951964"/>
          </a:xfrm>
          <a:prstGeom prst="rect">
            <a:avLst/>
          </a:prstGeom>
        </p:spPr>
      </p:pic>
      <p:pic>
        <p:nvPicPr>
          <p:cNvPr id="6" name="Picture 5" descr="A logo with blue and yellow text&#10;&#10;Description automatically generated">
            <a:extLst>
              <a:ext uri="{FF2B5EF4-FFF2-40B4-BE49-F238E27FC236}">
                <a16:creationId xmlns:a16="http://schemas.microsoft.com/office/drawing/2014/main" id="{599258F7-B0B2-321C-5FFE-D6A70B8F2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5533" y="1529220"/>
            <a:ext cx="2782885" cy="1208891"/>
          </a:xfrm>
          <a:prstGeom prst="rect">
            <a:avLst/>
          </a:prstGeom>
        </p:spPr>
      </p:pic>
      <p:pic>
        <p:nvPicPr>
          <p:cNvPr id="10" name="Picture 9" descr="A black background with a white letter and a black text&#10;&#10;Description automatically generated">
            <a:extLst>
              <a:ext uri="{FF2B5EF4-FFF2-40B4-BE49-F238E27FC236}">
                <a16:creationId xmlns:a16="http://schemas.microsoft.com/office/drawing/2014/main" id="{724509F6-108F-8288-0ED5-B24D04C1B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8418" y="3151543"/>
            <a:ext cx="1913442" cy="1913442"/>
          </a:xfrm>
          <a:prstGeom prst="rect">
            <a:avLst/>
          </a:prstGeom>
        </p:spPr>
      </p:pic>
      <p:pic>
        <p:nvPicPr>
          <p:cNvPr id="12" name="Picture 11" descr="A yellow and purple logo&#10;&#10;Description automatically generated">
            <a:extLst>
              <a:ext uri="{FF2B5EF4-FFF2-40B4-BE49-F238E27FC236}">
                <a16:creationId xmlns:a16="http://schemas.microsoft.com/office/drawing/2014/main" id="{78C70A1A-374C-9C27-F5A9-2256B68B36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0774" y="3197893"/>
            <a:ext cx="1892265" cy="1892265"/>
          </a:xfrm>
          <a:prstGeom prst="rect">
            <a:avLst/>
          </a:prstGeom>
        </p:spPr>
      </p:pic>
      <p:pic>
        <p:nvPicPr>
          <p:cNvPr id="14" name="Picture 13" descr="A close-up of a logo&#10;&#10;Description automatically generated">
            <a:extLst>
              <a:ext uri="{FF2B5EF4-FFF2-40B4-BE49-F238E27FC236}">
                <a16:creationId xmlns:a16="http://schemas.microsoft.com/office/drawing/2014/main" id="{D46FB64B-3B84-86B3-0EAB-3B9557E089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97239" y="3231259"/>
            <a:ext cx="2686667" cy="1535239"/>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8021CC2C-FEA8-BCC9-5278-6D424DD510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0894" y="3657600"/>
            <a:ext cx="4125820" cy="682559"/>
          </a:xfrm>
          <a:prstGeom prst="rect">
            <a:avLst/>
          </a:prstGeom>
        </p:spPr>
      </p:pic>
      <p:sp>
        <p:nvSpPr>
          <p:cNvPr id="19" name="TextBox 18">
            <a:extLst>
              <a:ext uri="{FF2B5EF4-FFF2-40B4-BE49-F238E27FC236}">
                <a16:creationId xmlns:a16="http://schemas.microsoft.com/office/drawing/2014/main" id="{12BF29A2-9F9F-2D56-7CF0-3B7DC99B938D}"/>
              </a:ext>
            </a:extLst>
          </p:cNvPr>
          <p:cNvSpPr txBox="1"/>
          <p:nvPr/>
        </p:nvSpPr>
        <p:spPr>
          <a:xfrm>
            <a:off x="569713" y="5794447"/>
            <a:ext cx="1186537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This project was funded by  Extension Foundation, New Technologies in Ag Education award #342090 and USDA NIFA award # 2022-68006-36496. The material is based upon work supported by the National Institute of Food and Agriculture, U.S. Department of Agriculture. Any opinions, findings, conclusions, or recommendations expressed in this publication are those of the author(s) and do not necessarily reflect the view of the U.S. </a:t>
            </a:r>
            <a:r>
              <a:rPr kumimoji="0" lang="en-US" sz="1600" b="0" i="0" u="none" strike="noStrike" kern="1200" cap="none" spc="0" normalizeH="0" baseline="0" noProof="0">
                <a:ln>
                  <a:noFill/>
                </a:ln>
                <a:solidFill>
                  <a:prstClr val="black"/>
                </a:solidFill>
                <a:effectLst/>
                <a:uLnTx/>
                <a:uFillTx/>
                <a:latin typeface="Calibri"/>
                <a:ea typeface="+mn-ea"/>
                <a:cs typeface="+mn-cs"/>
              </a:rPr>
              <a:t>Department of Agriculture.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black and orange sign with green and orange text&#10;&#10;Description automatically generated">
            <a:extLst>
              <a:ext uri="{FF2B5EF4-FFF2-40B4-BE49-F238E27FC236}">
                <a16:creationId xmlns:a16="http://schemas.microsoft.com/office/drawing/2014/main" id="{27175ED2-E263-375F-C69D-705D81776C2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712200" y="1914125"/>
            <a:ext cx="3047619" cy="647619"/>
          </a:xfrm>
          <a:prstGeom prst="rect">
            <a:avLst/>
          </a:prstGeom>
        </p:spPr>
      </p:pic>
    </p:spTree>
    <p:extLst>
      <p:ext uri="{BB962C8B-B14F-4D97-AF65-F5344CB8AC3E}">
        <p14:creationId xmlns:p14="http://schemas.microsoft.com/office/powerpoint/2010/main" val="1938005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C5FF-650B-B2D7-1971-B43AE364888A}"/>
              </a:ext>
            </a:extLst>
          </p:cNvPr>
          <p:cNvSpPr>
            <a:spLocks noGrp="1"/>
          </p:cNvSpPr>
          <p:nvPr>
            <p:ph type="title"/>
          </p:nvPr>
        </p:nvSpPr>
        <p:spPr/>
        <p:txBody>
          <a:bodyPr/>
          <a:lstStyle/>
          <a:p>
            <a:r>
              <a:rPr lang="en-US" dirty="0"/>
              <a:t>Author Acknowledgement</a:t>
            </a:r>
          </a:p>
        </p:txBody>
      </p:sp>
      <p:sp>
        <p:nvSpPr>
          <p:cNvPr id="3" name="Content Placeholder 2">
            <a:extLst>
              <a:ext uri="{FF2B5EF4-FFF2-40B4-BE49-F238E27FC236}">
                <a16:creationId xmlns:a16="http://schemas.microsoft.com/office/drawing/2014/main" id="{9BD61E4F-B70A-9A71-D535-57D4D5373C26}"/>
              </a:ext>
            </a:extLst>
          </p:cNvPr>
          <p:cNvSpPr>
            <a:spLocks noGrp="1"/>
          </p:cNvSpPr>
          <p:nvPr>
            <p:ph idx="1"/>
          </p:nvPr>
        </p:nvSpPr>
        <p:spPr/>
        <p:txBody>
          <a:bodyPr>
            <a:normAutofit/>
          </a:bodyPr>
          <a:lstStyle/>
          <a:p>
            <a:pPr marL="0" indent="0">
              <a:buNone/>
            </a:pPr>
            <a:r>
              <a:rPr lang="en-US" sz="3200" dirty="0"/>
              <a:t>We wish to thank the author of this training material:</a:t>
            </a:r>
          </a:p>
          <a:p>
            <a:pPr marL="0" indent="0">
              <a:buNone/>
            </a:pPr>
            <a:endParaRPr lang="en-US" sz="3200" dirty="0"/>
          </a:p>
          <a:p>
            <a:pPr marL="0" indent="0">
              <a:buNone/>
            </a:pPr>
            <a:endParaRPr lang="en-US" sz="1300" dirty="0"/>
          </a:p>
          <a:p>
            <a:pPr marL="400039" lvl="1" indent="0" algn="ctr">
              <a:buNone/>
            </a:pPr>
            <a:r>
              <a:rPr lang="en-US" sz="3200" b="1" dirty="0"/>
              <a:t>Dr. Hunter P. Goodman</a:t>
            </a:r>
            <a:r>
              <a:rPr lang="en-US" sz="3200" dirty="0"/>
              <a:t>, Assistant Professor,</a:t>
            </a:r>
          </a:p>
          <a:p>
            <a:pPr marL="400039" lvl="1" indent="0" algn="ctr">
              <a:buNone/>
            </a:pPr>
            <a:r>
              <a:rPr lang="en-US" sz="3200" dirty="0"/>
              <a:t>University of Arkansas System, Division of Agriculture, Cooperative Extension Service </a:t>
            </a:r>
          </a:p>
          <a:p>
            <a:pPr marL="400039" lvl="1" indent="0">
              <a:buNone/>
            </a:pPr>
            <a:endParaRPr lang="en-US" sz="3200" dirty="0"/>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3555148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F0A-9513-BD3D-48E8-F7FF8917A572}"/>
              </a:ext>
            </a:extLst>
          </p:cNvPr>
          <p:cNvSpPr>
            <a:spLocks noGrp="1"/>
          </p:cNvSpPr>
          <p:nvPr>
            <p:ph type="title"/>
          </p:nvPr>
        </p:nvSpPr>
        <p:spPr/>
        <p:txBody>
          <a:bodyPr/>
          <a:lstStyle/>
          <a:p>
            <a:r>
              <a:rPr lang="en-US" dirty="0"/>
              <a:t>Presenter Acknowledgement</a:t>
            </a:r>
          </a:p>
        </p:txBody>
      </p:sp>
      <p:sp>
        <p:nvSpPr>
          <p:cNvPr id="3" name="Content Placeholder 2">
            <a:extLst>
              <a:ext uri="{FF2B5EF4-FFF2-40B4-BE49-F238E27FC236}">
                <a16:creationId xmlns:a16="http://schemas.microsoft.com/office/drawing/2014/main" id="{FD28D9AA-9721-4A82-AD94-8AFCA58F1449}"/>
              </a:ext>
            </a:extLst>
          </p:cNvPr>
          <p:cNvSpPr>
            <a:spLocks noGrp="1"/>
          </p:cNvSpPr>
          <p:nvPr>
            <p:ph idx="1"/>
          </p:nvPr>
        </p:nvSpPr>
        <p:spPr/>
        <p:txBody>
          <a:bodyPr/>
          <a:lstStyle/>
          <a:p>
            <a:pPr marL="0" indent="0" algn="ctr">
              <a:buNone/>
            </a:pPr>
            <a:r>
              <a:rPr lang="en-US" dirty="0"/>
              <a:t>Name</a:t>
            </a:r>
          </a:p>
          <a:p>
            <a:pPr marL="0" indent="0" algn="ctr">
              <a:buNone/>
            </a:pPr>
            <a:r>
              <a:rPr lang="en-US" dirty="0"/>
              <a:t>Title</a:t>
            </a:r>
          </a:p>
          <a:p>
            <a:pPr marL="0" indent="0" algn="ctr">
              <a:buNone/>
            </a:pPr>
            <a:r>
              <a:rPr lang="en-US" dirty="0"/>
              <a:t>Association</a:t>
            </a:r>
          </a:p>
          <a:p>
            <a:pPr marL="0" indent="0" algn="ctr">
              <a:buNone/>
            </a:pPr>
            <a:r>
              <a:rPr lang="en-US" dirty="0"/>
              <a:t>Email (Optional)</a:t>
            </a:r>
          </a:p>
          <a:p>
            <a:pPr marL="0" indent="0" algn="ctr">
              <a:buNone/>
            </a:pPr>
            <a:r>
              <a:rPr lang="en-US" dirty="0"/>
              <a:t>Phone (Optional)</a:t>
            </a:r>
          </a:p>
          <a:p>
            <a:pPr marL="0" indent="0" algn="ctr">
              <a:buNone/>
            </a:pPr>
            <a:r>
              <a:rPr lang="en-US" dirty="0"/>
              <a:t>Webpage (Optional </a:t>
            </a:r>
          </a:p>
        </p:txBody>
      </p:sp>
    </p:spTree>
    <p:extLst>
      <p:ext uri="{BB962C8B-B14F-4D97-AF65-F5344CB8AC3E}">
        <p14:creationId xmlns:p14="http://schemas.microsoft.com/office/powerpoint/2010/main" val="2497915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8A0A-2694-C303-5912-7F67735984E3}"/>
              </a:ext>
            </a:extLst>
          </p:cNvPr>
          <p:cNvSpPr>
            <a:spLocks noGrp="1"/>
          </p:cNvSpPr>
          <p:nvPr>
            <p:ph type="title"/>
          </p:nvPr>
        </p:nvSpPr>
        <p:spPr>
          <a:xfrm>
            <a:off x="609600" y="274638"/>
            <a:ext cx="11836400" cy="1143000"/>
          </a:xfrm>
        </p:spPr>
        <p:txBody>
          <a:bodyPr/>
          <a:lstStyle/>
          <a:p>
            <a:r>
              <a:rPr lang="en-US" dirty="0"/>
              <a:t>Structure of Today’s Session</a:t>
            </a:r>
          </a:p>
        </p:txBody>
      </p:sp>
      <p:graphicFrame>
        <p:nvGraphicFramePr>
          <p:cNvPr id="4" name="Content Placeholder 3">
            <a:extLst>
              <a:ext uri="{FF2B5EF4-FFF2-40B4-BE49-F238E27FC236}">
                <a16:creationId xmlns:a16="http://schemas.microsoft.com/office/drawing/2014/main" id="{E610DEF3-841B-FCAA-427B-CDABD4435C36}"/>
              </a:ext>
            </a:extLst>
          </p:cNvPr>
          <p:cNvGraphicFramePr>
            <a:graphicFrameLocks noGrp="1"/>
          </p:cNvGraphicFramePr>
          <p:nvPr>
            <p:ph idx="1"/>
            <p:extLst>
              <p:ext uri="{D42A27DB-BD31-4B8C-83A1-F6EECF244321}">
                <p14:modId xmlns:p14="http://schemas.microsoft.com/office/powerpoint/2010/main" val="4261543767"/>
              </p:ext>
            </p:extLst>
          </p:nvPr>
        </p:nvGraphicFramePr>
        <p:xfrm>
          <a:off x="2260600" y="1417638"/>
          <a:ext cx="8483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2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A5301E-7CD3-CA02-FE7F-82251C0BB1A9}"/>
              </a:ext>
            </a:extLst>
          </p:cNvPr>
          <p:cNvSpPr/>
          <p:nvPr/>
        </p:nvSpPr>
        <p:spPr>
          <a:xfrm>
            <a:off x="3951654" y="2966356"/>
            <a:ext cx="5105400" cy="1382487"/>
          </a:xfrm>
          <a:prstGeom prst="rect">
            <a:avLst/>
          </a:prstGeom>
          <a:solidFill>
            <a:srgbClr val="F2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2F44079-069A-F224-F830-A53624E9675F}"/>
              </a:ext>
            </a:extLst>
          </p:cNvPr>
          <p:cNvSpPr>
            <a:spLocks noGrp="1"/>
          </p:cNvSpPr>
          <p:nvPr>
            <p:ph type="title"/>
          </p:nvPr>
        </p:nvSpPr>
        <p:spPr>
          <a:xfrm>
            <a:off x="3959469" y="2966356"/>
            <a:ext cx="5105400" cy="1162050"/>
          </a:xfrm>
        </p:spPr>
        <p:txBody>
          <a:bodyPr anchor="b">
            <a:noAutofit/>
          </a:bodyPr>
          <a:lstStyle/>
          <a:p>
            <a:pPr algn="ctr"/>
            <a:r>
              <a:rPr lang="en-US" sz="4400" dirty="0">
                <a:effectLst>
                  <a:outerShdw blurRad="38100" dist="38100" dir="2700000" algn="tl">
                    <a:srgbClr val="000000">
                      <a:alpha val="43137"/>
                    </a:srgbClr>
                  </a:outerShdw>
                </a:effectLst>
                <a:latin typeface="Arial Black" panose="020B0A04020102020204" pitchFamily="34" charset="0"/>
              </a:rPr>
              <a:t>Introductions</a:t>
            </a:r>
          </a:p>
        </p:txBody>
      </p:sp>
    </p:spTree>
    <p:extLst>
      <p:ext uri="{BB962C8B-B14F-4D97-AF65-F5344CB8AC3E}">
        <p14:creationId xmlns:p14="http://schemas.microsoft.com/office/powerpoint/2010/main" val="602780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69C7-4F18-D752-6422-198AEA37226B}"/>
              </a:ext>
            </a:extLst>
          </p:cNvPr>
          <p:cNvSpPr>
            <a:spLocks noGrp="1"/>
          </p:cNvSpPr>
          <p:nvPr>
            <p:ph type="title"/>
          </p:nvPr>
        </p:nvSpPr>
        <p:spPr>
          <a:xfrm>
            <a:off x="0" y="274638"/>
            <a:ext cx="13004800" cy="1143000"/>
          </a:xfrm>
        </p:spPr>
        <p:txBody>
          <a:bodyPr vert="horz" lIns="91440" tIns="45720" rIns="91440" bIns="45720" rtlCol="0" anchor="ctr">
            <a:normAutofit/>
          </a:bodyPr>
          <a:lstStyle/>
          <a:p>
            <a:r>
              <a:rPr lang="en-US" kern="1200" dirty="0">
                <a:latin typeface="Arial Black" panose="020B0A04020102020204" pitchFamily="34" charset="0"/>
                <a:ea typeface="+mj-ea"/>
                <a:cs typeface="+mj-cs"/>
              </a:rPr>
              <a:t>What is Internet Safety for Children? </a:t>
            </a:r>
          </a:p>
        </p:txBody>
      </p:sp>
      <p:sp>
        <p:nvSpPr>
          <p:cNvPr id="3" name="Content Placeholder 2">
            <a:extLst>
              <a:ext uri="{FF2B5EF4-FFF2-40B4-BE49-F238E27FC236}">
                <a16:creationId xmlns:a16="http://schemas.microsoft.com/office/drawing/2014/main" id="{41166F5E-8F9A-24F7-21A9-D8F7FF419822}"/>
              </a:ext>
            </a:extLst>
          </p:cNvPr>
          <p:cNvSpPr>
            <a:spLocks noGrp="1"/>
          </p:cNvSpPr>
          <p:nvPr>
            <p:ph type="body" idx="1"/>
          </p:nvPr>
        </p:nvSpPr>
        <p:spPr>
          <a:xfrm>
            <a:off x="609600" y="1535113"/>
            <a:ext cx="5386917" cy="639762"/>
          </a:xfrm>
        </p:spPr>
        <p:txBody>
          <a:bodyPr vert="horz" lIns="91440" tIns="45720" rIns="91440" bIns="45720" rtlCol="0" anchor="b">
            <a:normAutofit/>
          </a:bodyPr>
          <a:lstStyle/>
          <a:p>
            <a:r>
              <a:rPr lang="en-US" b="1" kern="1200" dirty="0">
                <a:latin typeface="+mn-lt"/>
                <a:ea typeface="+mn-ea"/>
                <a:cs typeface="+mn-cs"/>
              </a:rPr>
              <a:t> </a:t>
            </a:r>
          </a:p>
          <a:p>
            <a:endParaRPr lang="en-US" b="1" kern="1200" dirty="0">
              <a:latin typeface="+mn-lt"/>
              <a:ea typeface="+mn-ea"/>
              <a:cs typeface="+mn-cs"/>
            </a:endParaRPr>
          </a:p>
        </p:txBody>
      </p:sp>
      <p:pic>
        <p:nvPicPr>
          <p:cNvPr id="6" name="Picture 5" descr="Kids in class with laptop">
            <a:extLst>
              <a:ext uri="{FF2B5EF4-FFF2-40B4-BE49-F238E27FC236}">
                <a16:creationId xmlns:a16="http://schemas.microsoft.com/office/drawing/2014/main" id="{F21ECBBA-1A92-6C41-D7A6-79313DF848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997" r="2" b="1"/>
          <a:stretch/>
        </p:blipFill>
        <p:spPr>
          <a:xfrm>
            <a:off x="609601" y="2174875"/>
            <a:ext cx="4514708" cy="3311525"/>
          </a:xfrm>
          <a:prstGeom prst="rect">
            <a:avLst/>
          </a:prstGeom>
          <a:noFill/>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483C8B42-3C6E-BE2B-5BE4-4ED37B3D2D6C}"/>
              </a:ext>
            </a:extLst>
          </p:cNvPr>
          <p:cNvSpPr txBox="1"/>
          <p:nvPr/>
        </p:nvSpPr>
        <p:spPr>
          <a:xfrm>
            <a:off x="5587999" y="1908289"/>
            <a:ext cx="6807200" cy="4068762"/>
          </a:xfrm>
          <a:prstGeom prst="rect">
            <a:avLst/>
          </a:prstGeom>
        </p:spPr>
        <p:txBody>
          <a:bodyPr vert="horz" lIns="91440" tIns="45720" rIns="91440" bIns="45720" rtlCol="0">
            <a:normAutofit/>
          </a:bodyPr>
          <a:lstStyle/>
          <a:p>
            <a:pPr marL="342892" lvl="1" indent="-342892" defTabSz="914378">
              <a:spcBef>
                <a:spcPct val="20000"/>
              </a:spcBef>
              <a:buClr>
                <a:schemeClr val="tx1"/>
              </a:buClr>
              <a:buFont typeface="Arial" pitchFamily="34" charset="0"/>
              <a:buChar char="•"/>
            </a:pPr>
            <a:r>
              <a:rPr lang="en-US" sz="3200" b="1" dirty="0">
                <a:solidFill>
                  <a:srgbClr val="047CD6"/>
                </a:solidFill>
              </a:rPr>
              <a:t>What children are using </a:t>
            </a:r>
            <a:r>
              <a:rPr lang="en-US" sz="3200" dirty="0"/>
              <a:t>on the internet?</a:t>
            </a:r>
          </a:p>
          <a:p>
            <a:pPr marL="342892" lvl="1" indent="-342892" defTabSz="914378">
              <a:spcBef>
                <a:spcPct val="20000"/>
              </a:spcBef>
              <a:buClr>
                <a:schemeClr val="tx1"/>
              </a:buClr>
              <a:buFont typeface="Arial" pitchFamily="34" charset="0"/>
              <a:buChar char="•"/>
            </a:pPr>
            <a:r>
              <a:rPr lang="en-US" sz="3200" b="1" dirty="0">
                <a:solidFill>
                  <a:srgbClr val="047CD6"/>
                </a:solidFill>
              </a:rPr>
              <a:t>How to set boundaries and protections</a:t>
            </a:r>
            <a:r>
              <a:rPr lang="en-US" sz="3200" dirty="0"/>
              <a:t>?</a:t>
            </a:r>
          </a:p>
          <a:p>
            <a:pPr marL="342892" lvl="1" indent="-342892" defTabSz="914378">
              <a:spcBef>
                <a:spcPct val="20000"/>
              </a:spcBef>
              <a:buFont typeface="Arial" pitchFamily="34" charset="0"/>
              <a:buChar char="•"/>
            </a:pPr>
            <a:r>
              <a:rPr lang="en-US" sz="3200" dirty="0"/>
              <a:t>What are simple, easy to use steps </a:t>
            </a:r>
            <a:r>
              <a:rPr lang="en-US" sz="3200" b="1" dirty="0">
                <a:solidFill>
                  <a:srgbClr val="047CD6"/>
                </a:solidFill>
              </a:rPr>
              <a:t>to keep children safe while maximizing the best </a:t>
            </a:r>
            <a:r>
              <a:rPr lang="en-US" sz="3200" dirty="0"/>
              <a:t>of the internet? </a:t>
            </a:r>
          </a:p>
        </p:txBody>
      </p:sp>
    </p:spTree>
    <p:extLst>
      <p:ext uri="{BB962C8B-B14F-4D97-AF65-F5344CB8AC3E}">
        <p14:creationId xmlns:p14="http://schemas.microsoft.com/office/powerpoint/2010/main" val="1144377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088E-A5E5-B11A-D8C7-532F87B1EF43}"/>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700"/>
              <a:t>What is positive about children accessing the internet? </a:t>
            </a:r>
          </a:p>
        </p:txBody>
      </p:sp>
      <p:sp>
        <p:nvSpPr>
          <p:cNvPr id="3" name="Content Placeholder 2">
            <a:extLst>
              <a:ext uri="{FF2B5EF4-FFF2-40B4-BE49-F238E27FC236}">
                <a16:creationId xmlns:a16="http://schemas.microsoft.com/office/drawing/2014/main" id="{21E3AA96-E301-5585-4B3F-CB3E6E4AEDA4}"/>
              </a:ext>
            </a:extLst>
          </p:cNvPr>
          <p:cNvSpPr>
            <a:spLocks noGrp="1"/>
          </p:cNvSpPr>
          <p:nvPr>
            <p:ph sz="half" idx="1"/>
          </p:nvPr>
        </p:nvSpPr>
        <p:spPr>
          <a:xfrm>
            <a:off x="736600" y="1600201"/>
            <a:ext cx="5847862" cy="4525963"/>
          </a:xfrm>
        </p:spPr>
        <p:txBody>
          <a:bodyPr>
            <a:normAutofit/>
          </a:bodyPr>
          <a:lstStyle/>
          <a:p>
            <a:r>
              <a:rPr lang="en-US" sz="3200" dirty="0"/>
              <a:t>Educational games</a:t>
            </a:r>
          </a:p>
          <a:p>
            <a:r>
              <a:rPr lang="en-US" sz="3200" dirty="0"/>
              <a:t>Homework/schoolwork</a:t>
            </a:r>
          </a:p>
          <a:p>
            <a:r>
              <a:rPr lang="en-US" sz="3200" dirty="0"/>
              <a:t>Exploring new things</a:t>
            </a:r>
          </a:p>
          <a:p>
            <a:r>
              <a:rPr lang="en-US" sz="3200" dirty="0"/>
              <a:t>Teaching and alternate forms of learning (homeschooling)</a:t>
            </a:r>
          </a:p>
          <a:p>
            <a:r>
              <a:rPr lang="en-US" sz="3200" dirty="0"/>
              <a:t>Communicating with parents when away from home</a:t>
            </a:r>
          </a:p>
          <a:p>
            <a:r>
              <a:rPr lang="en-US" sz="3200" dirty="0"/>
              <a:t>Connecting with friends online </a:t>
            </a:r>
          </a:p>
        </p:txBody>
      </p:sp>
      <p:pic>
        <p:nvPicPr>
          <p:cNvPr id="5" name="Content Placeholder 4" descr="Child writing with a pencil">
            <a:extLst>
              <a:ext uri="{FF2B5EF4-FFF2-40B4-BE49-F238E27FC236}">
                <a16:creationId xmlns:a16="http://schemas.microsoft.com/office/drawing/2014/main" id="{88BD1D6C-A606-3884-7BC3-4B0607E83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832" t="3061" r="13110"/>
          <a:stretch/>
        </p:blipFill>
        <p:spPr>
          <a:xfrm>
            <a:off x="7188200" y="1417638"/>
            <a:ext cx="4888227" cy="49377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20936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FBEC6-C008-D376-5C6E-21699FAF0C5F}"/>
              </a:ext>
            </a:extLst>
          </p:cNvPr>
          <p:cNvSpPr>
            <a:spLocks noGrp="1"/>
          </p:cNvSpPr>
          <p:nvPr>
            <p:ph type="title"/>
          </p:nvPr>
        </p:nvSpPr>
        <p:spPr>
          <a:xfrm>
            <a:off x="0" y="274638"/>
            <a:ext cx="13004800" cy="1143000"/>
          </a:xfrm>
        </p:spPr>
        <p:txBody>
          <a:bodyPr>
            <a:normAutofit/>
          </a:bodyPr>
          <a:lstStyle/>
          <a:p>
            <a:r>
              <a:rPr lang="en-US" dirty="0"/>
              <a:t>What type of devices do children use? </a:t>
            </a:r>
          </a:p>
        </p:txBody>
      </p:sp>
      <p:pic>
        <p:nvPicPr>
          <p:cNvPr id="1026" name="Picture 2">
            <a:extLst>
              <a:ext uri="{FF2B5EF4-FFF2-40B4-BE49-F238E27FC236}">
                <a16:creationId xmlns:a16="http://schemas.microsoft.com/office/drawing/2014/main" id="{77A378DF-1F61-97CE-3E12-5FC0A5108F4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a:ext>
            </a:extLst>
          </a:blip>
          <a:srcRect t="1924" b="4427"/>
          <a:stretch/>
        </p:blipFill>
        <p:spPr bwMode="auto">
          <a:xfrm>
            <a:off x="1510069" y="1295400"/>
            <a:ext cx="9984663" cy="5303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41EE4E-C179-19DE-B1B3-EA7D552812B8}"/>
              </a:ext>
            </a:extLst>
          </p:cNvPr>
          <p:cNvSpPr txBox="1"/>
          <p:nvPr/>
        </p:nvSpPr>
        <p:spPr>
          <a:xfrm>
            <a:off x="1854200" y="6598920"/>
            <a:ext cx="9069278" cy="369332"/>
          </a:xfrm>
          <a:prstGeom prst="rect">
            <a:avLst/>
          </a:prstGeom>
          <a:noFill/>
        </p:spPr>
        <p:txBody>
          <a:bodyPr wrap="none" rtlCol="0">
            <a:spAutoFit/>
          </a:bodyPr>
          <a:lstStyle/>
          <a:p>
            <a:r>
              <a:rPr lang="en-US" sz="1800" b="0" i="0" dirty="0">
                <a:solidFill>
                  <a:srgbClr val="4D4D4D"/>
                </a:solidFill>
                <a:effectLst/>
                <a:latin typeface="-apple-system"/>
              </a:rPr>
              <a:t>https://www.pewresearch.org/internet/2020/07/28/parenting-children-in-the-age-of-screens/</a:t>
            </a:r>
            <a:endParaRPr lang="en-US" dirty="0"/>
          </a:p>
        </p:txBody>
      </p:sp>
    </p:spTree>
    <p:extLst>
      <p:ext uri="{BB962C8B-B14F-4D97-AF65-F5344CB8AC3E}">
        <p14:creationId xmlns:p14="http://schemas.microsoft.com/office/powerpoint/2010/main" val="3195996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oadband Connectivity Template 7" id="{901ECDE7-D2DD-1048-A5E9-8AA8CF3291F4}" vid="{5F62692F-4306-1944-BFEB-C31970E24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FEA580AFA134449E6630B2A99B9C7C" ma:contentTypeVersion="29" ma:contentTypeDescription="Create a new document." ma:contentTypeScope="" ma:versionID="8f95e0de01acc4e84c17d9b90b01ce60">
  <xsd:schema xmlns:xsd="http://www.w3.org/2001/XMLSchema" xmlns:xs="http://www.w3.org/2001/XMLSchema" xmlns:p="http://schemas.microsoft.com/office/2006/metadata/properties" xmlns:ns2="4952b6e6-1201-4b83-9aa2-f3529dd868f3" xmlns:ns3="3357c18c-d4a0-41a0-9a16-012894502ed4" targetNamespace="http://schemas.microsoft.com/office/2006/metadata/properties" ma:root="true" ma:fieldsID="f2f636b8820754b88b27e0fe98f22188" ns2:_="" ns3:_="">
    <xsd:import namespace="4952b6e6-1201-4b83-9aa2-f3529dd868f3"/>
    <xsd:import namespace="3357c18c-d4a0-41a0-9a16-012894502e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2b6e6-1201-4b83-9aa2-f3529dd86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Leaders" ma:index="2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Leaders" ma:index="26" nillable="true" ma:displayName="Invited Leaders" ma:internalName="Invited_Leaders">
      <xsd:simpleType>
        <xsd:restriction base="dms:Note">
          <xsd:maxLength value="255"/>
        </xsd:restriction>
      </xsd:simpleType>
    </xsd:element>
    <xsd:element name="Invited_Members" ma:index="27" nillable="true" ma:displayName="Invited Members" ma:internalName="Invited_Member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Leaders_Only_SectionGroup" ma:index="29" nillable="true" ma:displayName="Has Leaders Only SectionGroup" ma:internalName="Has_Leaders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Teams_Channel_Section_Location" ma:index="32" nillable="true" ma:displayName="Teams Channel Section Location" ma:internalName="Teams_Channel_Section_Location">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c18c-d4a0-41a0-9a16-012894502ed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msChannelId xmlns="4952b6e6-1201-4b83-9aa2-f3529dd868f3" xsi:nil="true"/>
    <Leaders xmlns="4952b6e6-1201-4b83-9aa2-f3529dd868f3">
      <UserInfo>
        <DisplayName/>
        <AccountId xsi:nil="true"/>
        <AccountType/>
      </UserInfo>
    </Leaders>
    <Distribution_Groups xmlns="4952b6e6-1201-4b83-9aa2-f3529dd868f3" xsi:nil="true"/>
    <Math_Settings xmlns="4952b6e6-1201-4b83-9aa2-f3529dd868f3" xsi:nil="true"/>
    <Member_Groups xmlns="4952b6e6-1201-4b83-9aa2-f3529dd868f3">
      <UserInfo>
        <DisplayName/>
        <AccountId xsi:nil="true"/>
        <AccountType/>
      </UserInfo>
    </Member_Groups>
    <Self_Registration_Enabled xmlns="4952b6e6-1201-4b83-9aa2-f3529dd868f3" xsi:nil="true"/>
    <DefaultSectionNames xmlns="4952b6e6-1201-4b83-9aa2-f3529dd868f3" xsi:nil="true"/>
    <Invited_Members xmlns="4952b6e6-1201-4b83-9aa2-f3529dd868f3" xsi:nil="true"/>
    <Is_Collaboration_Space_Locked xmlns="4952b6e6-1201-4b83-9aa2-f3529dd868f3" xsi:nil="true"/>
    <Teams_Channel_Section_Location xmlns="4952b6e6-1201-4b83-9aa2-f3529dd868f3" xsi:nil="true"/>
    <CultureName xmlns="4952b6e6-1201-4b83-9aa2-f3529dd868f3" xsi:nil="true"/>
    <Owner xmlns="4952b6e6-1201-4b83-9aa2-f3529dd868f3">
      <UserInfo>
        <DisplayName/>
        <AccountId xsi:nil="true"/>
        <AccountType/>
      </UserInfo>
    </Owner>
    <Has_Leaders_Only_SectionGroup xmlns="4952b6e6-1201-4b83-9aa2-f3529dd868f3" xsi:nil="true"/>
    <AppVersion xmlns="4952b6e6-1201-4b83-9aa2-f3529dd868f3" xsi:nil="true"/>
    <LMS_Mappings xmlns="4952b6e6-1201-4b83-9aa2-f3529dd868f3" xsi:nil="true"/>
    <NotebookType xmlns="4952b6e6-1201-4b83-9aa2-f3529dd868f3" xsi:nil="true"/>
    <Invited_Leaders xmlns="4952b6e6-1201-4b83-9aa2-f3529dd868f3" xsi:nil="true"/>
    <IsNotebookLocked xmlns="4952b6e6-1201-4b83-9aa2-f3529dd868f3" xsi:nil="true"/>
    <FolderType xmlns="4952b6e6-1201-4b83-9aa2-f3529dd868f3" xsi:nil="true"/>
    <Templates xmlns="4952b6e6-1201-4b83-9aa2-f3529dd868f3" xsi:nil="true"/>
    <Members xmlns="4952b6e6-1201-4b83-9aa2-f3529dd868f3">
      <UserInfo>
        <DisplayName/>
        <AccountId xsi:nil="true"/>
        <AccountType/>
      </UserInfo>
    </Members>
  </documentManagement>
</p:properties>
</file>

<file path=customXml/itemProps1.xml><?xml version="1.0" encoding="utf-8"?>
<ds:datastoreItem xmlns:ds="http://schemas.openxmlformats.org/officeDocument/2006/customXml" ds:itemID="{26E6E4E3-5785-4BDD-BBEE-6E739E5F0A6A}">
  <ds:schemaRefs>
    <ds:schemaRef ds:uri="http://schemas.microsoft.com/sharepoint/v3/contenttype/forms"/>
  </ds:schemaRefs>
</ds:datastoreItem>
</file>

<file path=customXml/itemProps2.xml><?xml version="1.0" encoding="utf-8"?>
<ds:datastoreItem xmlns:ds="http://schemas.openxmlformats.org/officeDocument/2006/customXml" ds:itemID="{34BC05E2-F731-4ADF-B1EE-73CA3284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2b6e6-1201-4b83-9aa2-f3529dd868f3"/>
    <ds:schemaRef ds:uri="3357c18c-d4a0-41a0-9a16-012894502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4D6E3B-DF99-4DBB-B9AE-80C3F38EE84B}">
  <ds:schemaRef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357c18c-d4a0-41a0-9a16-012894502ed4"/>
    <ds:schemaRef ds:uri="4952b6e6-1201-4b83-9aa2-f3529dd868f3"/>
  </ds:schemaRefs>
</ds:datastoreItem>
</file>

<file path=docProps/app.xml><?xml version="1.0" encoding="utf-8"?>
<Properties xmlns="http://schemas.openxmlformats.org/officeDocument/2006/extended-properties" xmlns:vt="http://schemas.openxmlformats.org/officeDocument/2006/docPropsVTypes">
  <Template/>
  <TotalTime>14107</TotalTime>
  <Words>2235</Words>
  <Application>Microsoft Office PowerPoint</Application>
  <PresentationFormat>Custom</PresentationFormat>
  <Paragraphs>310</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 Black</vt:lpstr>
      <vt:lpstr>Inter</vt:lpstr>
      <vt:lpstr>BreveText</vt:lpstr>
      <vt:lpstr>Arial</vt:lpstr>
      <vt:lpstr>Calibri</vt:lpstr>
      <vt:lpstr>-apple-system</vt:lpstr>
      <vt:lpstr>Google Sans</vt:lpstr>
      <vt:lpstr>Aspira Webfont</vt:lpstr>
      <vt:lpstr>Office Theme</vt:lpstr>
      <vt:lpstr>Internet Safety for Kids</vt:lpstr>
      <vt:lpstr>Bridging the Digital Divide Partners</vt:lpstr>
      <vt:lpstr>Author Acknowledgement</vt:lpstr>
      <vt:lpstr>Presenter Acknowledgement</vt:lpstr>
      <vt:lpstr>Structure of Today’s Session</vt:lpstr>
      <vt:lpstr>Introductions</vt:lpstr>
      <vt:lpstr>What is Internet Safety for Children? </vt:lpstr>
      <vt:lpstr>What is positive about children accessing the internet? </vt:lpstr>
      <vt:lpstr>What type of devices do children use? </vt:lpstr>
      <vt:lpstr>Children’s Online Privacy  Protection Rule, 1998</vt:lpstr>
      <vt:lpstr>What are the dangers for children? </vt:lpstr>
      <vt:lpstr>Internet safety by age</vt:lpstr>
      <vt:lpstr>What is the best way to set boundaries and rules? </vt:lpstr>
      <vt:lpstr>Sample ground rules</vt:lpstr>
      <vt:lpstr>How do we use safe internet practices  with our children? </vt:lpstr>
      <vt:lpstr>Safety Steps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Connectivity Template 7</dc:title>
  <dc:creator>setup</dc:creator>
  <cp:lastModifiedBy>Kelly, Carmen</cp:lastModifiedBy>
  <cp:revision>326</cp:revision>
  <cp:lastPrinted>2023-09-22T17:26:17Z</cp:lastPrinted>
  <dcterms:created xsi:type="dcterms:W3CDTF">2006-08-16T00:00:00Z</dcterms:created>
  <dcterms:modified xsi:type="dcterms:W3CDTF">2024-01-26T17:39:33Z</dcterms:modified>
  <dc:identifier>DAEWtSqtgRI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0x01010057FEA580AFA134449E6630B2A99B9C7C</vt:lpwstr>
  </property>
  <property fmtid="{D5CDD505-2E9C-101B-9397-08002B2CF9AE}" pid="3" name="MSIP_Label_0570d0e1-5e3d-4557-a9f8-84d8494b9cc8_Enabled">
    <vt:lpwstr>true</vt:lpwstr>
  </property>
  <property fmtid="{D5CDD505-2E9C-101B-9397-08002B2CF9AE}" pid="4" name="MSIP_Label_0570d0e1-5e3d-4557-a9f8-84d8494b9cc8_SetDate">
    <vt:lpwstr>2024-01-18T03:29:07Z</vt:lpwstr>
  </property>
  <property fmtid="{D5CDD505-2E9C-101B-9397-08002B2CF9AE}" pid="5" name="MSIP_Label_0570d0e1-5e3d-4557-a9f8-84d8494b9cc8_Method">
    <vt:lpwstr>Standard</vt:lpwstr>
  </property>
  <property fmtid="{D5CDD505-2E9C-101B-9397-08002B2CF9AE}" pid="6" name="MSIP_Label_0570d0e1-5e3d-4557-a9f8-84d8494b9cc8_Name">
    <vt:lpwstr>Public Data</vt:lpwstr>
  </property>
  <property fmtid="{D5CDD505-2E9C-101B-9397-08002B2CF9AE}" pid="7" name="MSIP_Label_0570d0e1-5e3d-4557-a9f8-84d8494b9cc8_SiteId">
    <vt:lpwstr>174d954f-585e-40c3-ae1c-01ada5f26723</vt:lpwstr>
  </property>
  <property fmtid="{D5CDD505-2E9C-101B-9397-08002B2CF9AE}" pid="8" name="MSIP_Label_0570d0e1-5e3d-4557-a9f8-84d8494b9cc8_ActionId">
    <vt:lpwstr>ec133fa3-c902-41cd-8d08-d9c9576efa38</vt:lpwstr>
  </property>
  <property fmtid="{D5CDD505-2E9C-101B-9397-08002B2CF9AE}" pid="9" name="MSIP_Label_0570d0e1-5e3d-4557-a9f8-84d8494b9cc8_ContentBits">
    <vt:lpwstr>0</vt:lpwstr>
  </property>
</Properties>
</file>