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41"/>
  </p:notesMasterIdLst>
  <p:sldIdLst>
    <p:sldId id="363" r:id="rId5"/>
    <p:sldId id="373" r:id="rId6"/>
    <p:sldId id="371" r:id="rId7"/>
    <p:sldId id="422" r:id="rId8"/>
    <p:sldId id="344" r:id="rId9"/>
    <p:sldId id="299" r:id="rId10"/>
    <p:sldId id="380" r:id="rId11"/>
    <p:sldId id="352" r:id="rId12"/>
    <p:sldId id="292" r:id="rId13"/>
    <p:sldId id="326" r:id="rId14"/>
    <p:sldId id="327" r:id="rId15"/>
    <p:sldId id="329" r:id="rId16"/>
    <p:sldId id="328" r:id="rId17"/>
    <p:sldId id="330" r:id="rId18"/>
    <p:sldId id="269" r:id="rId19"/>
    <p:sldId id="332" r:id="rId20"/>
    <p:sldId id="426" r:id="rId21"/>
    <p:sldId id="425" r:id="rId22"/>
    <p:sldId id="427" r:id="rId23"/>
    <p:sldId id="423" r:id="rId24"/>
    <p:sldId id="333" r:id="rId25"/>
    <p:sldId id="289" r:id="rId26"/>
    <p:sldId id="336" r:id="rId27"/>
    <p:sldId id="424" r:id="rId28"/>
    <p:sldId id="445" r:id="rId29"/>
    <p:sldId id="346" r:id="rId30"/>
    <p:sldId id="347" r:id="rId31"/>
    <p:sldId id="348" r:id="rId32"/>
    <p:sldId id="349" r:id="rId33"/>
    <p:sldId id="350" r:id="rId34"/>
    <p:sldId id="351" r:id="rId35"/>
    <p:sldId id="354" r:id="rId36"/>
    <p:sldId id="355" r:id="rId37"/>
    <p:sldId id="339" r:id="rId38"/>
    <p:sldId id="345" r:id="rId39"/>
    <p:sldId id="444" r:id="rId40"/>
  </p:sldIdLst>
  <p:sldSz cx="13004800" cy="7315200"/>
  <p:notesSz cx="7010400" cy="9296400"/>
  <p:embeddedFontLst>
    <p:embeddedFont>
      <p:font typeface="Arial Black" panose="020B0A04020102020204" pitchFamily="34" charset="0"/>
      <p:bold r:id="rId42"/>
    </p:embeddedFont>
    <p:embeddedFont>
      <p:font typeface="Calibri" panose="020F0502020204030204" pitchFamily="34" charset="0"/>
      <p:regular r:id="rId43"/>
      <p:bold r:id="rId44"/>
      <p:italic r:id="rId45"/>
      <p:boldItalic r:id="rId46"/>
    </p:embeddedFont>
    <p:embeddedFont>
      <p:font typeface="League Spartan" pitchFamily="2" charset="0"/>
      <p:regular r:id="rId47"/>
      <p:bold r:id="rId48"/>
    </p:embeddedFont>
    <p:embeddedFont>
      <p:font typeface="Open Sans" panose="020B0606030504020204"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1F929BE-58E7-4CD2-9019-A205F87CE797}">
          <p14:sldIdLst>
            <p14:sldId id="363"/>
            <p14:sldId id="373"/>
            <p14:sldId id="371"/>
            <p14:sldId id="422"/>
            <p14:sldId id="344"/>
            <p14:sldId id="299"/>
            <p14:sldId id="380"/>
            <p14:sldId id="352"/>
            <p14:sldId id="292"/>
            <p14:sldId id="326"/>
            <p14:sldId id="327"/>
            <p14:sldId id="329"/>
            <p14:sldId id="328"/>
            <p14:sldId id="330"/>
            <p14:sldId id="269"/>
            <p14:sldId id="332"/>
            <p14:sldId id="426"/>
            <p14:sldId id="425"/>
            <p14:sldId id="427"/>
            <p14:sldId id="423"/>
            <p14:sldId id="333"/>
            <p14:sldId id="289"/>
            <p14:sldId id="336"/>
            <p14:sldId id="424"/>
            <p14:sldId id="445"/>
            <p14:sldId id="346"/>
            <p14:sldId id="347"/>
            <p14:sldId id="348"/>
            <p14:sldId id="349"/>
            <p14:sldId id="350"/>
            <p14:sldId id="351"/>
            <p14:sldId id="354"/>
            <p14:sldId id="355"/>
            <p14:sldId id="339"/>
            <p14:sldId id="345"/>
            <p14:sldId id="4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on, Adam (UMKC-Student)" initials="LA(S" lastIdx="1" clrIdx="0">
    <p:extLst>
      <p:ext uri="{19B8F6BF-5375-455C-9EA6-DF929625EA0E}">
        <p15:presenceInfo xmlns:p15="http://schemas.microsoft.com/office/powerpoint/2012/main" userId="S::amlbhp@umsystem.edu::ac001f5f-9ff5-490f-98e1-2a3719be593b" providerId="AD"/>
      </p:ext>
    </p:extLst>
  </p:cmAuthor>
  <p:cmAuthor id="2" name="McCarty, Marcus" initials="MM" lastIdx="1" clrIdx="1">
    <p:extLst>
      <p:ext uri="{19B8F6BF-5375-455C-9EA6-DF929625EA0E}">
        <p15:presenceInfo xmlns:p15="http://schemas.microsoft.com/office/powerpoint/2012/main" userId="S::mccartymc@umsystem.edu::44bce40d-0aaa-43e4-95da-dfd769bbb4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FCFDFE"/>
    <a:srgbClr val="F9FBFD"/>
    <a:srgbClr val="EEF3FC"/>
    <a:srgbClr val="EBF6FF"/>
    <a:srgbClr val="E5F8FF"/>
    <a:srgbClr val="3D3D3D"/>
    <a:srgbClr val="6E6E6E"/>
    <a:srgbClr val="CC9B00"/>
    <a:srgbClr val="A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11" autoAdjust="0"/>
    <p:restoredTop sz="85230" autoAdjust="0"/>
  </p:normalViewPr>
  <p:slideViewPr>
    <p:cSldViewPr>
      <p:cViewPr>
        <p:scale>
          <a:sx n="50" d="100"/>
          <a:sy n="50" d="100"/>
        </p:scale>
        <p:origin x="3126" y="882"/>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7B923D-1E0F-4E06-848D-F5A0937ACEDB}"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8413DCAD-449C-4314-BFA5-32698C44D0B3}">
      <dgm:prSet phldrT="[Text]" custT="1"/>
      <dgm:spPr/>
      <dgm:t>
        <a:bodyPr/>
        <a:lstStyle/>
        <a:p>
          <a:r>
            <a:rPr lang="en-US" sz="3600" dirty="0"/>
            <a:t>Impersonation</a:t>
          </a:r>
        </a:p>
      </dgm:t>
    </dgm:pt>
    <dgm:pt modelId="{3CEC0A5A-9923-49BA-8660-C8EA35770502}" type="parTrans" cxnId="{64CF251F-DF99-4305-B7B4-18939E9D5B0C}">
      <dgm:prSet/>
      <dgm:spPr/>
      <dgm:t>
        <a:bodyPr/>
        <a:lstStyle/>
        <a:p>
          <a:endParaRPr lang="en-US"/>
        </a:p>
      </dgm:t>
    </dgm:pt>
    <dgm:pt modelId="{1B474302-8125-47CF-92FC-5CFC51FCC53B}" type="sibTrans" cxnId="{64CF251F-DF99-4305-B7B4-18939E9D5B0C}">
      <dgm:prSet/>
      <dgm:spPr/>
      <dgm:t>
        <a:bodyPr/>
        <a:lstStyle/>
        <a:p>
          <a:endParaRPr lang="en-US"/>
        </a:p>
      </dgm:t>
    </dgm:pt>
    <dgm:pt modelId="{0385E7AF-F5AA-4614-A912-FDEB99AB2B1B}">
      <dgm:prSet phldrT="[Text]" custT="1"/>
      <dgm:spPr/>
      <dgm:t>
        <a:bodyPr/>
        <a:lstStyle/>
        <a:p>
          <a:r>
            <a:rPr lang="en-US" sz="3600" kern="1200" dirty="0">
              <a:latin typeface="Calibri" panose="020F0502020204030204"/>
              <a:ea typeface="+mn-ea"/>
              <a:cs typeface="+mn-cs"/>
            </a:rPr>
            <a:t>Passwords – Safety Activity</a:t>
          </a:r>
        </a:p>
      </dgm:t>
    </dgm:pt>
    <dgm:pt modelId="{4CB1C628-4CBD-423F-B137-6536829E3CE8}" type="parTrans" cxnId="{6275E71E-1E2E-4797-A295-AE79205D7CDC}">
      <dgm:prSet/>
      <dgm:spPr/>
      <dgm:t>
        <a:bodyPr/>
        <a:lstStyle/>
        <a:p>
          <a:endParaRPr lang="en-US"/>
        </a:p>
      </dgm:t>
    </dgm:pt>
    <dgm:pt modelId="{D1F166D7-216E-43C2-BAE2-E7A10573A1AC}" type="sibTrans" cxnId="{6275E71E-1E2E-4797-A295-AE79205D7CDC}">
      <dgm:prSet/>
      <dgm:spPr/>
      <dgm:t>
        <a:bodyPr/>
        <a:lstStyle/>
        <a:p>
          <a:endParaRPr lang="en-US"/>
        </a:p>
      </dgm:t>
    </dgm:pt>
    <dgm:pt modelId="{7DB2296D-1D72-47BF-A35C-F2767CD12CD7}">
      <dgm:prSet custT="1"/>
      <dgm:spPr/>
      <dgm:t>
        <a:bodyPr/>
        <a:lstStyle/>
        <a:p>
          <a:r>
            <a:rPr lang="en-US" sz="3600" dirty="0"/>
            <a:t>Identify Creditable Sources</a:t>
          </a:r>
        </a:p>
      </dgm:t>
    </dgm:pt>
    <dgm:pt modelId="{9E845BD1-8D12-435E-BC62-2F6CA1241AF5}" type="parTrans" cxnId="{B1640F7D-E801-4560-A6F1-919DEF9F53FF}">
      <dgm:prSet/>
      <dgm:spPr/>
      <dgm:t>
        <a:bodyPr/>
        <a:lstStyle/>
        <a:p>
          <a:endParaRPr lang="en-US"/>
        </a:p>
      </dgm:t>
    </dgm:pt>
    <dgm:pt modelId="{32E8A277-B4DD-460C-8696-506C334E6CE6}" type="sibTrans" cxnId="{B1640F7D-E801-4560-A6F1-919DEF9F53FF}">
      <dgm:prSet/>
      <dgm:spPr/>
      <dgm:t>
        <a:bodyPr/>
        <a:lstStyle/>
        <a:p>
          <a:endParaRPr lang="en-US"/>
        </a:p>
      </dgm:t>
    </dgm:pt>
    <dgm:pt modelId="{4F95FFC8-9CEF-4B59-B9AE-05BAE627E9EC}">
      <dgm:prSet phldrT="[Text]" custT="1"/>
      <dgm:spPr/>
      <dgm:t>
        <a:bodyPr/>
        <a:lstStyle/>
        <a:p>
          <a:r>
            <a:rPr lang="en-US" sz="3600" dirty="0"/>
            <a:t>Ransomware Activity</a:t>
          </a:r>
        </a:p>
      </dgm:t>
    </dgm:pt>
    <dgm:pt modelId="{13292429-7838-4128-8C44-FD7E21B4DD11}" type="parTrans" cxnId="{964EF200-8225-4277-BD74-379F981D75C9}">
      <dgm:prSet/>
      <dgm:spPr/>
      <dgm:t>
        <a:bodyPr/>
        <a:lstStyle/>
        <a:p>
          <a:endParaRPr lang="en-US"/>
        </a:p>
      </dgm:t>
    </dgm:pt>
    <dgm:pt modelId="{4088A075-0C07-4A78-ADF8-A67AD6A378E5}" type="sibTrans" cxnId="{964EF200-8225-4277-BD74-379F981D75C9}">
      <dgm:prSet/>
      <dgm:spPr/>
      <dgm:t>
        <a:bodyPr/>
        <a:lstStyle/>
        <a:p>
          <a:endParaRPr lang="en-US"/>
        </a:p>
      </dgm:t>
    </dgm:pt>
    <dgm:pt modelId="{A7A4D529-E67F-4728-AED8-DF7B5154167B}">
      <dgm:prSet custT="1"/>
      <dgm:spPr/>
      <dgm:t>
        <a:bodyPr/>
        <a:lstStyle/>
        <a:p>
          <a:r>
            <a:rPr lang="en-US" sz="3600"/>
            <a:t>Digital </a:t>
          </a:r>
          <a:r>
            <a:rPr lang="en-US" sz="3600" dirty="0"/>
            <a:t>Ethics - Activity</a:t>
          </a:r>
        </a:p>
      </dgm:t>
    </dgm:pt>
    <dgm:pt modelId="{D8E62E92-30F9-45C0-9581-5F667603E4AD}" type="parTrans" cxnId="{F45A5F92-9B0C-43A8-A821-1D1CB18F991B}">
      <dgm:prSet/>
      <dgm:spPr/>
      <dgm:t>
        <a:bodyPr/>
        <a:lstStyle/>
        <a:p>
          <a:endParaRPr lang="en-US"/>
        </a:p>
      </dgm:t>
    </dgm:pt>
    <dgm:pt modelId="{310BB2E0-D178-4C4D-9D6D-C0193D6776B4}" type="sibTrans" cxnId="{F45A5F92-9B0C-43A8-A821-1D1CB18F991B}">
      <dgm:prSet/>
      <dgm:spPr/>
      <dgm:t>
        <a:bodyPr/>
        <a:lstStyle/>
        <a:p>
          <a:endParaRPr lang="en-US"/>
        </a:p>
      </dgm:t>
    </dgm:pt>
    <dgm:pt modelId="{22105838-5661-4B16-81A1-18C3EB9DEB19}" type="pres">
      <dgm:prSet presAssocID="{A67B923D-1E0F-4E06-848D-F5A0937ACEDB}" presName="Name0" presStyleCnt="0">
        <dgm:presLayoutVars>
          <dgm:dir/>
          <dgm:animLvl val="lvl"/>
          <dgm:resizeHandles val="exact"/>
        </dgm:presLayoutVars>
      </dgm:prSet>
      <dgm:spPr/>
    </dgm:pt>
    <dgm:pt modelId="{DC53376D-1CDF-422E-884C-F6F71F46CD87}" type="pres">
      <dgm:prSet presAssocID="{A7A4D529-E67F-4728-AED8-DF7B5154167B}" presName="boxAndChildren" presStyleCnt="0"/>
      <dgm:spPr/>
    </dgm:pt>
    <dgm:pt modelId="{52FD7A79-C702-4661-BAF1-FA2D0FD88E2A}" type="pres">
      <dgm:prSet presAssocID="{A7A4D529-E67F-4728-AED8-DF7B5154167B}" presName="parentTextBox" presStyleLbl="node1" presStyleIdx="0" presStyleCnt="5"/>
      <dgm:spPr/>
    </dgm:pt>
    <dgm:pt modelId="{3E071398-34F9-4F24-BC5B-E34049773338}" type="pres">
      <dgm:prSet presAssocID="{32E8A277-B4DD-460C-8696-506C334E6CE6}" presName="sp" presStyleCnt="0"/>
      <dgm:spPr/>
    </dgm:pt>
    <dgm:pt modelId="{1E429D14-40D0-4CA8-AF47-158E67545F24}" type="pres">
      <dgm:prSet presAssocID="{7DB2296D-1D72-47BF-A35C-F2767CD12CD7}" presName="arrowAndChildren" presStyleCnt="0"/>
      <dgm:spPr/>
    </dgm:pt>
    <dgm:pt modelId="{E48A3CCE-759C-4B32-879F-8790CD2D5FF3}" type="pres">
      <dgm:prSet presAssocID="{7DB2296D-1D72-47BF-A35C-F2767CD12CD7}" presName="parentTextArrow" presStyleLbl="node1" presStyleIdx="1" presStyleCnt="5"/>
      <dgm:spPr/>
    </dgm:pt>
    <dgm:pt modelId="{C1852FFC-ED7A-4730-B8DF-DEDC44CA6F72}" type="pres">
      <dgm:prSet presAssocID="{D1F166D7-216E-43C2-BAE2-E7A10573A1AC}" presName="sp" presStyleCnt="0"/>
      <dgm:spPr/>
    </dgm:pt>
    <dgm:pt modelId="{95CD8EA2-BA96-481E-987E-4371E37218EF}" type="pres">
      <dgm:prSet presAssocID="{0385E7AF-F5AA-4614-A912-FDEB99AB2B1B}" presName="arrowAndChildren" presStyleCnt="0"/>
      <dgm:spPr/>
    </dgm:pt>
    <dgm:pt modelId="{CC6D76D5-F40C-40E2-9564-61AEBC953F6F}" type="pres">
      <dgm:prSet presAssocID="{0385E7AF-F5AA-4614-A912-FDEB99AB2B1B}" presName="parentTextArrow" presStyleLbl="node1" presStyleIdx="2" presStyleCnt="5" custLinFactNeighborY="-5801"/>
      <dgm:spPr/>
    </dgm:pt>
    <dgm:pt modelId="{878F34BD-11EA-4DF7-A52F-FA443E8F5762}" type="pres">
      <dgm:prSet presAssocID="{4088A075-0C07-4A78-ADF8-A67AD6A378E5}" presName="sp" presStyleCnt="0"/>
      <dgm:spPr/>
    </dgm:pt>
    <dgm:pt modelId="{627BC23E-8F29-4DF5-8460-326E34219D88}" type="pres">
      <dgm:prSet presAssocID="{4F95FFC8-9CEF-4B59-B9AE-05BAE627E9EC}" presName="arrowAndChildren" presStyleCnt="0"/>
      <dgm:spPr/>
    </dgm:pt>
    <dgm:pt modelId="{F2F0FE74-08B2-4FBF-9556-D49E218BB927}" type="pres">
      <dgm:prSet presAssocID="{4F95FFC8-9CEF-4B59-B9AE-05BAE627E9EC}" presName="parentTextArrow" presStyleLbl="node1" presStyleIdx="3" presStyleCnt="5"/>
      <dgm:spPr/>
    </dgm:pt>
    <dgm:pt modelId="{A31DDDCB-5778-4311-9B18-48E1EB84BEDB}" type="pres">
      <dgm:prSet presAssocID="{1B474302-8125-47CF-92FC-5CFC51FCC53B}" presName="sp" presStyleCnt="0"/>
      <dgm:spPr/>
    </dgm:pt>
    <dgm:pt modelId="{6BC4825C-5583-40B9-8DF7-D4CC83D9E28F}" type="pres">
      <dgm:prSet presAssocID="{8413DCAD-449C-4314-BFA5-32698C44D0B3}" presName="arrowAndChildren" presStyleCnt="0"/>
      <dgm:spPr/>
    </dgm:pt>
    <dgm:pt modelId="{54FC4721-B3A6-4126-8B2C-EF4B7260752A}" type="pres">
      <dgm:prSet presAssocID="{8413DCAD-449C-4314-BFA5-32698C44D0B3}" presName="parentTextArrow" presStyleLbl="node1" presStyleIdx="4" presStyleCnt="5"/>
      <dgm:spPr/>
    </dgm:pt>
  </dgm:ptLst>
  <dgm:cxnLst>
    <dgm:cxn modelId="{964EF200-8225-4277-BD74-379F981D75C9}" srcId="{A67B923D-1E0F-4E06-848D-F5A0937ACEDB}" destId="{4F95FFC8-9CEF-4B59-B9AE-05BAE627E9EC}" srcOrd="1" destOrd="0" parTransId="{13292429-7838-4128-8C44-FD7E21B4DD11}" sibTransId="{4088A075-0C07-4A78-ADF8-A67AD6A378E5}"/>
    <dgm:cxn modelId="{6275E71E-1E2E-4797-A295-AE79205D7CDC}" srcId="{A67B923D-1E0F-4E06-848D-F5A0937ACEDB}" destId="{0385E7AF-F5AA-4614-A912-FDEB99AB2B1B}" srcOrd="2" destOrd="0" parTransId="{4CB1C628-4CBD-423F-B137-6536829E3CE8}" sibTransId="{D1F166D7-216E-43C2-BAE2-E7A10573A1AC}"/>
    <dgm:cxn modelId="{64CF251F-DF99-4305-B7B4-18939E9D5B0C}" srcId="{A67B923D-1E0F-4E06-848D-F5A0937ACEDB}" destId="{8413DCAD-449C-4314-BFA5-32698C44D0B3}" srcOrd="0" destOrd="0" parTransId="{3CEC0A5A-9923-49BA-8660-C8EA35770502}" sibTransId="{1B474302-8125-47CF-92FC-5CFC51FCC53B}"/>
    <dgm:cxn modelId="{17B4F838-30ED-498C-BDF0-549A1294C9AF}" type="presOf" srcId="{4F95FFC8-9CEF-4B59-B9AE-05BAE627E9EC}" destId="{F2F0FE74-08B2-4FBF-9556-D49E218BB927}" srcOrd="0" destOrd="0" presId="urn:microsoft.com/office/officeart/2005/8/layout/process4"/>
    <dgm:cxn modelId="{B77FE546-5DEA-43B5-A05C-8CB385BCD058}" type="presOf" srcId="{7DB2296D-1D72-47BF-A35C-F2767CD12CD7}" destId="{E48A3CCE-759C-4B32-879F-8790CD2D5FF3}" srcOrd="0" destOrd="0" presId="urn:microsoft.com/office/officeart/2005/8/layout/process4"/>
    <dgm:cxn modelId="{B1640F7D-E801-4560-A6F1-919DEF9F53FF}" srcId="{A67B923D-1E0F-4E06-848D-F5A0937ACEDB}" destId="{7DB2296D-1D72-47BF-A35C-F2767CD12CD7}" srcOrd="3" destOrd="0" parTransId="{9E845BD1-8D12-435E-BC62-2F6CA1241AF5}" sibTransId="{32E8A277-B4DD-460C-8696-506C334E6CE6}"/>
    <dgm:cxn modelId="{F45A5F92-9B0C-43A8-A821-1D1CB18F991B}" srcId="{A67B923D-1E0F-4E06-848D-F5A0937ACEDB}" destId="{A7A4D529-E67F-4728-AED8-DF7B5154167B}" srcOrd="4" destOrd="0" parTransId="{D8E62E92-30F9-45C0-9581-5F667603E4AD}" sibTransId="{310BB2E0-D178-4C4D-9D6D-C0193D6776B4}"/>
    <dgm:cxn modelId="{DFA4E7A6-D320-4577-9CFB-6F57E8C1FD43}" type="presOf" srcId="{0385E7AF-F5AA-4614-A912-FDEB99AB2B1B}" destId="{CC6D76D5-F40C-40E2-9564-61AEBC953F6F}" srcOrd="0" destOrd="0" presId="urn:microsoft.com/office/officeart/2005/8/layout/process4"/>
    <dgm:cxn modelId="{A7352EBC-47B4-4EE9-8C91-CB02B1A3C477}" type="presOf" srcId="{A7A4D529-E67F-4728-AED8-DF7B5154167B}" destId="{52FD7A79-C702-4661-BAF1-FA2D0FD88E2A}" srcOrd="0" destOrd="0" presId="urn:microsoft.com/office/officeart/2005/8/layout/process4"/>
    <dgm:cxn modelId="{DC8F2CF2-D346-470A-865B-341730FBB924}" type="presOf" srcId="{A67B923D-1E0F-4E06-848D-F5A0937ACEDB}" destId="{22105838-5661-4B16-81A1-18C3EB9DEB19}" srcOrd="0" destOrd="0" presId="urn:microsoft.com/office/officeart/2005/8/layout/process4"/>
    <dgm:cxn modelId="{77121AF6-6B7C-4363-BB44-E3CB6365B82E}" type="presOf" srcId="{8413DCAD-449C-4314-BFA5-32698C44D0B3}" destId="{54FC4721-B3A6-4126-8B2C-EF4B7260752A}" srcOrd="0" destOrd="0" presId="urn:microsoft.com/office/officeart/2005/8/layout/process4"/>
    <dgm:cxn modelId="{F487C1A8-6433-48FF-8C28-7F43C009214B}" type="presParOf" srcId="{22105838-5661-4B16-81A1-18C3EB9DEB19}" destId="{DC53376D-1CDF-422E-884C-F6F71F46CD87}" srcOrd="0" destOrd="0" presId="urn:microsoft.com/office/officeart/2005/8/layout/process4"/>
    <dgm:cxn modelId="{B0C0651E-1961-42CB-B527-2114A946778A}" type="presParOf" srcId="{DC53376D-1CDF-422E-884C-F6F71F46CD87}" destId="{52FD7A79-C702-4661-BAF1-FA2D0FD88E2A}" srcOrd="0" destOrd="0" presId="urn:microsoft.com/office/officeart/2005/8/layout/process4"/>
    <dgm:cxn modelId="{407069E6-FF91-424B-A3E7-FC77D2F6A580}" type="presParOf" srcId="{22105838-5661-4B16-81A1-18C3EB9DEB19}" destId="{3E071398-34F9-4F24-BC5B-E34049773338}" srcOrd="1" destOrd="0" presId="urn:microsoft.com/office/officeart/2005/8/layout/process4"/>
    <dgm:cxn modelId="{8E3749DB-47C5-4BFF-B717-883BCA2927A3}" type="presParOf" srcId="{22105838-5661-4B16-81A1-18C3EB9DEB19}" destId="{1E429D14-40D0-4CA8-AF47-158E67545F24}" srcOrd="2" destOrd="0" presId="urn:microsoft.com/office/officeart/2005/8/layout/process4"/>
    <dgm:cxn modelId="{ADB5C08A-B0FE-4102-8780-27E2F74D720A}" type="presParOf" srcId="{1E429D14-40D0-4CA8-AF47-158E67545F24}" destId="{E48A3CCE-759C-4B32-879F-8790CD2D5FF3}" srcOrd="0" destOrd="0" presId="urn:microsoft.com/office/officeart/2005/8/layout/process4"/>
    <dgm:cxn modelId="{990202CC-3A0E-4B8F-A973-26CF1C33C0E7}" type="presParOf" srcId="{22105838-5661-4B16-81A1-18C3EB9DEB19}" destId="{C1852FFC-ED7A-4730-B8DF-DEDC44CA6F72}" srcOrd="3" destOrd="0" presId="urn:microsoft.com/office/officeart/2005/8/layout/process4"/>
    <dgm:cxn modelId="{69E74FC4-8F3A-4FAC-8C28-DBCDDF7C45DF}" type="presParOf" srcId="{22105838-5661-4B16-81A1-18C3EB9DEB19}" destId="{95CD8EA2-BA96-481E-987E-4371E37218EF}" srcOrd="4" destOrd="0" presId="urn:microsoft.com/office/officeart/2005/8/layout/process4"/>
    <dgm:cxn modelId="{884B787D-CCE2-4867-B701-3AEBA5E56E44}" type="presParOf" srcId="{95CD8EA2-BA96-481E-987E-4371E37218EF}" destId="{CC6D76D5-F40C-40E2-9564-61AEBC953F6F}" srcOrd="0" destOrd="0" presId="urn:microsoft.com/office/officeart/2005/8/layout/process4"/>
    <dgm:cxn modelId="{B7A1D21B-B582-457F-8697-0048090810AA}" type="presParOf" srcId="{22105838-5661-4B16-81A1-18C3EB9DEB19}" destId="{878F34BD-11EA-4DF7-A52F-FA443E8F5762}" srcOrd="5" destOrd="0" presId="urn:microsoft.com/office/officeart/2005/8/layout/process4"/>
    <dgm:cxn modelId="{61E1B9C0-62E6-4A55-A659-4C4693B635CA}" type="presParOf" srcId="{22105838-5661-4B16-81A1-18C3EB9DEB19}" destId="{627BC23E-8F29-4DF5-8460-326E34219D88}" srcOrd="6" destOrd="0" presId="urn:microsoft.com/office/officeart/2005/8/layout/process4"/>
    <dgm:cxn modelId="{E93C9295-2CE4-437C-A7F5-A0C9E3BE6A12}" type="presParOf" srcId="{627BC23E-8F29-4DF5-8460-326E34219D88}" destId="{F2F0FE74-08B2-4FBF-9556-D49E218BB927}" srcOrd="0" destOrd="0" presId="urn:microsoft.com/office/officeart/2005/8/layout/process4"/>
    <dgm:cxn modelId="{F5A44CAE-6AF4-4F8E-AB64-88BC7BD2C416}" type="presParOf" srcId="{22105838-5661-4B16-81A1-18C3EB9DEB19}" destId="{A31DDDCB-5778-4311-9B18-48E1EB84BEDB}" srcOrd="7" destOrd="0" presId="urn:microsoft.com/office/officeart/2005/8/layout/process4"/>
    <dgm:cxn modelId="{640DF57C-846A-43E3-838C-C8937C656837}" type="presParOf" srcId="{22105838-5661-4B16-81A1-18C3EB9DEB19}" destId="{6BC4825C-5583-40B9-8DF7-D4CC83D9E28F}" srcOrd="8" destOrd="0" presId="urn:microsoft.com/office/officeart/2005/8/layout/process4"/>
    <dgm:cxn modelId="{18E6E906-6493-4404-B7D4-E97140A20D7B}" type="presParOf" srcId="{6BC4825C-5583-40B9-8DF7-D4CC83D9E28F}" destId="{54FC4721-B3A6-4126-8B2C-EF4B726075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BC85E4-3D7B-403C-A5F8-7AE1D101FF0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464876B-DD04-431D-A3BF-FFF60EB0DF73}">
      <dgm:prSet custT="1"/>
      <dgm:spPr/>
      <dgm:t>
        <a:bodyPr/>
        <a:lstStyle/>
        <a:p>
          <a:r>
            <a:rPr lang="en-US" sz="4000" dirty="0"/>
            <a:t>Phishing</a:t>
          </a:r>
        </a:p>
      </dgm:t>
    </dgm:pt>
    <dgm:pt modelId="{5F4164AD-CB98-4870-9C91-0A0C73C37A5B}" type="parTrans" cxnId="{06A3ACCB-8ED3-401F-9ED2-7DB180DD1701}">
      <dgm:prSet/>
      <dgm:spPr/>
      <dgm:t>
        <a:bodyPr/>
        <a:lstStyle/>
        <a:p>
          <a:endParaRPr lang="en-US" sz="3200"/>
        </a:p>
      </dgm:t>
    </dgm:pt>
    <dgm:pt modelId="{6D14A3EB-86A6-40AA-B200-AAAD8C2A3CE9}" type="sibTrans" cxnId="{06A3ACCB-8ED3-401F-9ED2-7DB180DD1701}">
      <dgm:prSet/>
      <dgm:spPr/>
      <dgm:t>
        <a:bodyPr/>
        <a:lstStyle/>
        <a:p>
          <a:endParaRPr lang="en-US" sz="3200"/>
        </a:p>
      </dgm:t>
    </dgm:pt>
    <dgm:pt modelId="{83D47806-2B9F-4D5A-9684-FE26C6E24824}">
      <dgm:prSet custT="1"/>
      <dgm:spPr/>
      <dgm:t>
        <a:bodyPr/>
        <a:lstStyle/>
        <a:p>
          <a:r>
            <a:rPr lang="en-US" sz="4000"/>
            <a:t>Spear Phishing</a:t>
          </a:r>
        </a:p>
      </dgm:t>
    </dgm:pt>
    <dgm:pt modelId="{74497C3B-B66A-4E6B-9804-47809A5DD77C}" type="parTrans" cxnId="{F74DE309-FBEE-49FA-8CDE-7D707A08BBF7}">
      <dgm:prSet/>
      <dgm:spPr/>
      <dgm:t>
        <a:bodyPr/>
        <a:lstStyle/>
        <a:p>
          <a:endParaRPr lang="en-US" sz="3200"/>
        </a:p>
      </dgm:t>
    </dgm:pt>
    <dgm:pt modelId="{6B2D71D6-E035-49EA-8623-3D57556D5748}" type="sibTrans" cxnId="{F74DE309-FBEE-49FA-8CDE-7D707A08BBF7}">
      <dgm:prSet/>
      <dgm:spPr/>
      <dgm:t>
        <a:bodyPr/>
        <a:lstStyle/>
        <a:p>
          <a:endParaRPr lang="en-US" sz="3200"/>
        </a:p>
      </dgm:t>
    </dgm:pt>
    <dgm:pt modelId="{19F8148A-921C-4772-847B-5607F28F324A}">
      <dgm:prSet custT="1"/>
      <dgm:spPr/>
      <dgm:t>
        <a:bodyPr/>
        <a:lstStyle/>
        <a:p>
          <a:r>
            <a:rPr lang="en-US" sz="4000"/>
            <a:t>Smishing</a:t>
          </a:r>
        </a:p>
      </dgm:t>
    </dgm:pt>
    <dgm:pt modelId="{A99BDBE1-1A6D-4184-9529-5510D1A1F1ED}" type="parTrans" cxnId="{FC897B44-45FE-448A-A5CB-B5CBE707FAF1}">
      <dgm:prSet/>
      <dgm:spPr/>
      <dgm:t>
        <a:bodyPr/>
        <a:lstStyle/>
        <a:p>
          <a:endParaRPr lang="en-US" sz="3200"/>
        </a:p>
      </dgm:t>
    </dgm:pt>
    <dgm:pt modelId="{A89123FA-F991-4016-AB89-047C45ABF13D}" type="sibTrans" cxnId="{FC897B44-45FE-448A-A5CB-B5CBE707FAF1}">
      <dgm:prSet/>
      <dgm:spPr/>
      <dgm:t>
        <a:bodyPr/>
        <a:lstStyle/>
        <a:p>
          <a:endParaRPr lang="en-US" sz="3200"/>
        </a:p>
      </dgm:t>
    </dgm:pt>
    <dgm:pt modelId="{FABA9808-8317-4A10-BF01-BDE709933E4C}">
      <dgm:prSet custT="1"/>
      <dgm:spPr/>
      <dgm:t>
        <a:bodyPr/>
        <a:lstStyle/>
        <a:p>
          <a:r>
            <a:rPr lang="en-US" sz="4000"/>
            <a:t>Vishing</a:t>
          </a:r>
        </a:p>
      </dgm:t>
    </dgm:pt>
    <dgm:pt modelId="{42A5D7FA-0A37-4A16-9546-D1F3AFBE7F18}" type="parTrans" cxnId="{C710320B-5977-4045-8D18-350339B2D9D9}">
      <dgm:prSet/>
      <dgm:spPr/>
      <dgm:t>
        <a:bodyPr/>
        <a:lstStyle/>
        <a:p>
          <a:endParaRPr lang="en-US" sz="3200"/>
        </a:p>
      </dgm:t>
    </dgm:pt>
    <dgm:pt modelId="{BA0A5F53-E511-4E95-97EA-506E9A8EC2C6}" type="sibTrans" cxnId="{C710320B-5977-4045-8D18-350339B2D9D9}">
      <dgm:prSet/>
      <dgm:spPr/>
      <dgm:t>
        <a:bodyPr/>
        <a:lstStyle/>
        <a:p>
          <a:endParaRPr lang="en-US" sz="3200"/>
        </a:p>
      </dgm:t>
    </dgm:pt>
    <dgm:pt modelId="{A1306660-A403-4CAD-98BD-95D46F76B4A0}">
      <dgm:prSet custT="1"/>
      <dgm:spPr/>
      <dgm:t>
        <a:bodyPr/>
        <a:lstStyle/>
        <a:p>
          <a:r>
            <a:rPr lang="en-US" sz="4000"/>
            <a:t>Whaling</a:t>
          </a:r>
        </a:p>
      </dgm:t>
    </dgm:pt>
    <dgm:pt modelId="{CE946C10-B26D-4C16-A301-CD4685DB956F}" type="parTrans" cxnId="{B3D86A8E-827C-4205-9CA9-09390683B6CF}">
      <dgm:prSet/>
      <dgm:spPr/>
      <dgm:t>
        <a:bodyPr/>
        <a:lstStyle/>
        <a:p>
          <a:endParaRPr lang="en-US" sz="3200"/>
        </a:p>
      </dgm:t>
    </dgm:pt>
    <dgm:pt modelId="{9A325E88-D2FD-41A4-9C01-4ECEF344AA55}" type="sibTrans" cxnId="{B3D86A8E-827C-4205-9CA9-09390683B6CF}">
      <dgm:prSet/>
      <dgm:spPr/>
      <dgm:t>
        <a:bodyPr/>
        <a:lstStyle/>
        <a:p>
          <a:endParaRPr lang="en-US" sz="3200"/>
        </a:p>
      </dgm:t>
    </dgm:pt>
    <dgm:pt modelId="{53624BFF-4C6B-4F15-A8FB-9130C2DB704A}" type="pres">
      <dgm:prSet presAssocID="{6EBC85E4-3D7B-403C-A5F8-7AE1D101FF03}" presName="linear" presStyleCnt="0">
        <dgm:presLayoutVars>
          <dgm:animLvl val="lvl"/>
          <dgm:resizeHandles val="exact"/>
        </dgm:presLayoutVars>
      </dgm:prSet>
      <dgm:spPr/>
    </dgm:pt>
    <dgm:pt modelId="{D3E9798E-5EA9-496E-AA27-EB5266BD437D}" type="pres">
      <dgm:prSet presAssocID="{6464876B-DD04-431D-A3BF-FFF60EB0DF73}" presName="parentText" presStyleLbl="node1" presStyleIdx="0" presStyleCnt="5">
        <dgm:presLayoutVars>
          <dgm:chMax val="0"/>
          <dgm:bulletEnabled val="1"/>
        </dgm:presLayoutVars>
      </dgm:prSet>
      <dgm:spPr/>
    </dgm:pt>
    <dgm:pt modelId="{ABD67E0A-056E-4334-8231-355B9CA049F6}" type="pres">
      <dgm:prSet presAssocID="{6D14A3EB-86A6-40AA-B200-AAAD8C2A3CE9}" presName="spacer" presStyleCnt="0"/>
      <dgm:spPr/>
    </dgm:pt>
    <dgm:pt modelId="{304F3F0F-675B-483C-9259-D97BFB0B754E}" type="pres">
      <dgm:prSet presAssocID="{83D47806-2B9F-4D5A-9684-FE26C6E24824}" presName="parentText" presStyleLbl="node1" presStyleIdx="1" presStyleCnt="5">
        <dgm:presLayoutVars>
          <dgm:chMax val="0"/>
          <dgm:bulletEnabled val="1"/>
        </dgm:presLayoutVars>
      </dgm:prSet>
      <dgm:spPr/>
    </dgm:pt>
    <dgm:pt modelId="{D1E7A297-0324-4984-89BB-8AA0DC9C5037}" type="pres">
      <dgm:prSet presAssocID="{6B2D71D6-E035-49EA-8623-3D57556D5748}" presName="spacer" presStyleCnt="0"/>
      <dgm:spPr/>
    </dgm:pt>
    <dgm:pt modelId="{B54D05BF-EBA7-4F55-ACC3-649836E84C4A}" type="pres">
      <dgm:prSet presAssocID="{19F8148A-921C-4772-847B-5607F28F324A}" presName="parentText" presStyleLbl="node1" presStyleIdx="2" presStyleCnt="5">
        <dgm:presLayoutVars>
          <dgm:chMax val="0"/>
          <dgm:bulletEnabled val="1"/>
        </dgm:presLayoutVars>
      </dgm:prSet>
      <dgm:spPr/>
    </dgm:pt>
    <dgm:pt modelId="{8B5B85E7-822F-4AA4-82FC-782A9E798168}" type="pres">
      <dgm:prSet presAssocID="{A89123FA-F991-4016-AB89-047C45ABF13D}" presName="spacer" presStyleCnt="0"/>
      <dgm:spPr/>
    </dgm:pt>
    <dgm:pt modelId="{A298B27A-13AB-460A-9407-0CBCA11CBD3A}" type="pres">
      <dgm:prSet presAssocID="{FABA9808-8317-4A10-BF01-BDE709933E4C}" presName="parentText" presStyleLbl="node1" presStyleIdx="3" presStyleCnt="5">
        <dgm:presLayoutVars>
          <dgm:chMax val="0"/>
          <dgm:bulletEnabled val="1"/>
        </dgm:presLayoutVars>
      </dgm:prSet>
      <dgm:spPr/>
    </dgm:pt>
    <dgm:pt modelId="{DE9FD376-F45A-4568-823E-AB9C82DDC505}" type="pres">
      <dgm:prSet presAssocID="{BA0A5F53-E511-4E95-97EA-506E9A8EC2C6}" presName="spacer" presStyleCnt="0"/>
      <dgm:spPr/>
    </dgm:pt>
    <dgm:pt modelId="{DF88DD91-4C3E-4620-B166-9414734502F4}" type="pres">
      <dgm:prSet presAssocID="{A1306660-A403-4CAD-98BD-95D46F76B4A0}" presName="parentText" presStyleLbl="node1" presStyleIdx="4" presStyleCnt="5">
        <dgm:presLayoutVars>
          <dgm:chMax val="0"/>
          <dgm:bulletEnabled val="1"/>
        </dgm:presLayoutVars>
      </dgm:prSet>
      <dgm:spPr/>
    </dgm:pt>
  </dgm:ptLst>
  <dgm:cxnLst>
    <dgm:cxn modelId="{AE2D0808-82AF-47F6-807C-C19F970C30CC}" type="presOf" srcId="{6464876B-DD04-431D-A3BF-FFF60EB0DF73}" destId="{D3E9798E-5EA9-496E-AA27-EB5266BD437D}" srcOrd="0" destOrd="0" presId="urn:microsoft.com/office/officeart/2005/8/layout/vList2"/>
    <dgm:cxn modelId="{F74DE309-FBEE-49FA-8CDE-7D707A08BBF7}" srcId="{6EBC85E4-3D7B-403C-A5F8-7AE1D101FF03}" destId="{83D47806-2B9F-4D5A-9684-FE26C6E24824}" srcOrd="1" destOrd="0" parTransId="{74497C3B-B66A-4E6B-9804-47809A5DD77C}" sibTransId="{6B2D71D6-E035-49EA-8623-3D57556D5748}"/>
    <dgm:cxn modelId="{C710320B-5977-4045-8D18-350339B2D9D9}" srcId="{6EBC85E4-3D7B-403C-A5F8-7AE1D101FF03}" destId="{FABA9808-8317-4A10-BF01-BDE709933E4C}" srcOrd="3" destOrd="0" parTransId="{42A5D7FA-0A37-4A16-9546-D1F3AFBE7F18}" sibTransId="{BA0A5F53-E511-4E95-97EA-506E9A8EC2C6}"/>
    <dgm:cxn modelId="{A8135F3D-2756-42A8-9BFB-CAAB5909246A}" type="presOf" srcId="{FABA9808-8317-4A10-BF01-BDE709933E4C}" destId="{A298B27A-13AB-460A-9407-0CBCA11CBD3A}" srcOrd="0" destOrd="0" presId="urn:microsoft.com/office/officeart/2005/8/layout/vList2"/>
    <dgm:cxn modelId="{FC897B44-45FE-448A-A5CB-B5CBE707FAF1}" srcId="{6EBC85E4-3D7B-403C-A5F8-7AE1D101FF03}" destId="{19F8148A-921C-4772-847B-5607F28F324A}" srcOrd="2" destOrd="0" parTransId="{A99BDBE1-1A6D-4184-9529-5510D1A1F1ED}" sibTransId="{A89123FA-F991-4016-AB89-047C45ABF13D}"/>
    <dgm:cxn modelId="{F730C667-0716-4DF2-9E86-A497FC50D44F}" type="presOf" srcId="{6EBC85E4-3D7B-403C-A5F8-7AE1D101FF03}" destId="{53624BFF-4C6B-4F15-A8FB-9130C2DB704A}" srcOrd="0" destOrd="0" presId="urn:microsoft.com/office/officeart/2005/8/layout/vList2"/>
    <dgm:cxn modelId="{313E4B6A-3754-4538-8517-90CB4F18C019}" type="presOf" srcId="{A1306660-A403-4CAD-98BD-95D46F76B4A0}" destId="{DF88DD91-4C3E-4620-B166-9414734502F4}" srcOrd="0" destOrd="0" presId="urn:microsoft.com/office/officeart/2005/8/layout/vList2"/>
    <dgm:cxn modelId="{B3D86A8E-827C-4205-9CA9-09390683B6CF}" srcId="{6EBC85E4-3D7B-403C-A5F8-7AE1D101FF03}" destId="{A1306660-A403-4CAD-98BD-95D46F76B4A0}" srcOrd="4" destOrd="0" parTransId="{CE946C10-B26D-4C16-A301-CD4685DB956F}" sibTransId="{9A325E88-D2FD-41A4-9C01-4ECEF344AA55}"/>
    <dgm:cxn modelId="{E0572799-AD93-43F9-A958-C8457C8407F4}" type="presOf" srcId="{19F8148A-921C-4772-847B-5607F28F324A}" destId="{B54D05BF-EBA7-4F55-ACC3-649836E84C4A}" srcOrd="0" destOrd="0" presId="urn:microsoft.com/office/officeart/2005/8/layout/vList2"/>
    <dgm:cxn modelId="{06A3ACCB-8ED3-401F-9ED2-7DB180DD1701}" srcId="{6EBC85E4-3D7B-403C-A5F8-7AE1D101FF03}" destId="{6464876B-DD04-431D-A3BF-FFF60EB0DF73}" srcOrd="0" destOrd="0" parTransId="{5F4164AD-CB98-4870-9C91-0A0C73C37A5B}" sibTransId="{6D14A3EB-86A6-40AA-B200-AAAD8C2A3CE9}"/>
    <dgm:cxn modelId="{E16B27E1-52F8-46E4-9F01-A9CD5B003EED}" type="presOf" srcId="{83D47806-2B9F-4D5A-9684-FE26C6E24824}" destId="{304F3F0F-675B-483C-9259-D97BFB0B754E}" srcOrd="0" destOrd="0" presId="urn:microsoft.com/office/officeart/2005/8/layout/vList2"/>
    <dgm:cxn modelId="{AA245854-2412-4A88-8623-446B0261AD4F}" type="presParOf" srcId="{53624BFF-4C6B-4F15-A8FB-9130C2DB704A}" destId="{D3E9798E-5EA9-496E-AA27-EB5266BD437D}" srcOrd="0" destOrd="0" presId="urn:microsoft.com/office/officeart/2005/8/layout/vList2"/>
    <dgm:cxn modelId="{4F11C20A-A049-4962-93F2-779D5F7209D7}" type="presParOf" srcId="{53624BFF-4C6B-4F15-A8FB-9130C2DB704A}" destId="{ABD67E0A-056E-4334-8231-355B9CA049F6}" srcOrd="1" destOrd="0" presId="urn:microsoft.com/office/officeart/2005/8/layout/vList2"/>
    <dgm:cxn modelId="{B619B11B-E7A5-43AF-8DFF-2FC988579016}" type="presParOf" srcId="{53624BFF-4C6B-4F15-A8FB-9130C2DB704A}" destId="{304F3F0F-675B-483C-9259-D97BFB0B754E}" srcOrd="2" destOrd="0" presId="urn:microsoft.com/office/officeart/2005/8/layout/vList2"/>
    <dgm:cxn modelId="{459A5145-CB92-4613-AA4E-F1C7879B26F8}" type="presParOf" srcId="{53624BFF-4C6B-4F15-A8FB-9130C2DB704A}" destId="{D1E7A297-0324-4984-89BB-8AA0DC9C5037}" srcOrd="3" destOrd="0" presId="urn:microsoft.com/office/officeart/2005/8/layout/vList2"/>
    <dgm:cxn modelId="{67B03840-48F0-462D-9956-16697411273D}" type="presParOf" srcId="{53624BFF-4C6B-4F15-A8FB-9130C2DB704A}" destId="{B54D05BF-EBA7-4F55-ACC3-649836E84C4A}" srcOrd="4" destOrd="0" presId="urn:microsoft.com/office/officeart/2005/8/layout/vList2"/>
    <dgm:cxn modelId="{5C189C5C-ECD1-4DE6-A603-EB2F5480EE10}" type="presParOf" srcId="{53624BFF-4C6B-4F15-A8FB-9130C2DB704A}" destId="{8B5B85E7-822F-4AA4-82FC-782A9E798168}" srcOrd="5" destOrd="0" presId="urn:microsoft.com/office/officeart/2005/8/layout/vList2"/>
    <dgm:cxn modelId="{228F5407-31B8-47DF-A86F-68F95A457D20}" type="presParOf" srcId="{53624BFF-4C6B-4F15-A8FB-9130C2DB704A}" destId="{A298B27A-13AB-460A-9407-0CBCA11CBD3A}" srcOrd="6" destOrd="0" presId="urn:microsoft.com/office/officeart/2005/8/layout/vList2"/>
    <dgm:cxn modelId="{7D6C4237-A446-4E46-A571-57A8187FA689}" type="presParOf" srcId="{53624BFF-4C6B-4F15-A8FB-9130C2DB704A}" destId="{DE9FD376-F45A-4568-823E-AB9C82DDC505}" srcOrd="7" destOrd="0" presId="urn:microsoft.com/office/officeart/2005/8/layout/vList2"/>
    <dgm:cxn modelId="{99CA2521-8B63-42C8-8D4B-193EE6887726}" type="presParOf" srcId="{53624BFF-4C6B-4F15-A8FB-9130C2DB704A}" destId="{DF88DD91-4C3E-4620-B166-9414734502F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E441EF-1444-437B-8CB9-38C0EE700374}" type="doc">
      <dgm:prSet loTypeId="urn:microsoft.com/office/officeart/2005/8/layout/process1" loCatId="process" qsTypeId="urn:microsoft.com/office/officeart/2005/8/quickstyle/simple1" qsCatId="simple" csTypeId="urn:microsoft.com/office/officeart/2005/8/colors/accent1_2" csCatId="accent1" phldr="1"/>
      <dgm:spPr/>
    </dgm:pt>
    <dgm:pt modelId="{4B957044-AFDA-4DC6-89C8-1F4F5917E595}">
      <dgm:prSet phldrT="[Text]"/>
      <dgm:spPr/>
      <dgm:t>
        <a:bodyPr/>
        <a:lstStyle/>
        <a:p>
          <a:r>
            <a:rPr lang="en-US" dirty="0"/>
            <a:t>Attacker sends text </a:t>
          </a:r>
        </a:p>
      </dgm:t>
    </dgm:pt>
    <dgm:pt modelId="{42B7572D-7168-4471-BDA4-F1200BDD925F}" type="parTrans" cxnId="{5DADBD0A-12CF-48E7-9ED3-D2B1879B199C}">
      <dgm:prSet/>
      <dgm:spPr/>
      <dgm:t>
        <a:bodyPr/>
        <a:lstStyle/>
        <a:p>
          <a:endParaRPr lang="en-US"/>
        </a:p>
      </dgm:t>
    </dgm:pt>
    <dgm:pt modelId="{FBDD8E93-2142-4976-94A7-D24555DB0805}" type="sibTrans" cxnId="{5DADBD0A-12CF-48E7-9ED3-D2B1879B199C}">
      <dgm:prSet/>
      <dgm:spPr/>
      <dgm:t>
        <a:bodyPr/>
        <a:lstStyle/>
        <a:p>
          <a:endParaRPr lang="en-US"/>
        </a:p>
      </dgm:t>
    </dgm:pt>
    <dgm:pt modelId="{CE49CD3F-70D9-4980-813B-F7844D992FB6}">
      <dgm:prSet phldrT="[Text]"/>
      <dgm:spPr/>
      <dgm:t>
        <a:bodyPr/>
        <a:lstStyle/>
        <a:p>
          <a:r>
            <a:rPr lang="en-US" dirty="0"/>
            <a:t>User opens text, clicks on link, gives away private information</a:t>
          </a:r>
        </a:p>
      </dgm:t>
    </dgm:pt>
    <dgm:pt modelId="{22967F3B-96A5-4930-B855-D5759A31F7BF}" type="parTrans" cxnId="{82514D10-C574-4F49-B7CF-010E9BEF7CD2}">
      <dgm:prSet/>
      <dgm:spPr/>
      <dgm:t>
        <a:bodyPr/>
        <a:lstStyle/>
        <a:p>
          <a:endParaRPr lang="en-US"/>
        </a:p>
      </dgm:t>
    </dgm:pt>
    <dgm:pt modelId="{1F4CF36C-78C4-438C-BF27-6D3E3C145921}" type="sibTrans" cxnId="{82514D10-C574-4F49-B7CF-010E9BEF7CD2}">
      <dgm:prSet/>
      <dgm:spPr/>
      <dgm:t>
        <a:bodyPr/>
        <a:lstStyle/>
        <a:p>
          <a:endParaRPr lang="en-US"/>
        </a:p>
      </dgm:t>
    </dgm:pt>
    <dgm:pt modelId="{212F8F11-998A-462C-95B6-EBC9EB9CE351}">
      <dgm:prSet phldrT="[Text]"/>
      <dgm:spPr/>
      <dgm:t>
        <a:bodyPr/>
        <a:lstStyle/>
        <a:p>
          <a:r>
            <a:rPr lang="en-US" dirty="0"/>
            <a:t>Attacker uses information to commit fraud</a:t>
          </a:r>
        </a:p>
      </dgm:t>
    </dgm:pt>
    <dgm:pt modelId="{867097E1-09AC-4E1B-A777-1FE722E0A5DC}" type="parTrans" cxnId="{1CC55ED7-5745-4BB8-A730-2A1FB485C0F4}">
      <dgm:prSet/>
      <dgm:spPr/>
      <dgm:t>
        <a:bodyPr/>
        <a:lstStyle/>
        <a:p>
          <a:endParaRPr lang="en-US"/>
        </a:p>
      </dgm:t>
    </dgm:pt>
    <dgm:pt modelId="{7ED985E9-51CA-43D4-8C24-D00CD145FBD1}" type="sibTrans" cxnId="{1CC55ED7-5745-4BB8-A730-2A1FB485C0F4}">
      <dgm:prSet/>
      <dgm:spPr/>
      <dgm:t>
        <a:bodyPr/>
        <a:lstStyle/>
        <a:p>
          <a:endParaRPr lang="en-US"/>
        </a:p>
      </dgm:t>
    </dgm:pt>
    <dgm:pt modelId="{53152F10-B3A3-4C1C-9550-17145134EE05}" type="pres">
      <dgm:prSet presAssocID="{2BE441EF-1444-437B-8CB9-38C0EE700374}" presName="Name0" presStyleCnt="0">
        <dgm:presLayoutVars>
          <dgm:dir/>
          <dgm:resizeHandles val="exact"/>
        </dgm:presLayoutVars>
      </dgm:prSet>
      <dgm:spPr/>
    </dgm:pt>
    <dgm:pt modelId="{EB6AF016-5D6A-42E4-A0AB-1D2607E1D139}" type="pres">
      <dgm:prSet presAssocID="{4B957044-AFDA-4DC6-89C8-1F4F5917E595}" presName="node" presStyleLbl="node1" presStyleIdx="0" presStyleCnt="3">
        <dgm:presLayoutVars>
          <dgm:bulletEnabled val="1"/>
        </dgm:presLayoutVars>
      </dgm:prSet>
      <dgm:spPr/>
    </dgm:pt>
    <dgm:pt modelId="{9EB87A08-18EC-4A84-B76D-A98F1D5786E3}" type="pres">
      <dgm:prSet presAssocID="{FBDD8E93-2142-4976-94A7-D24555DB0805}" presName="sibTrans" presStyleLbl="sibTrans2D1" presStyleIdx="0" presStyleCnt="2"/>
      <dgm:spPr/>
    </dgm:pt>
    <dgm:pt modelId="{DBED3A49-31FD-4B57-BB31-E71DD77F69D0}" type="pres">
      <dgm:prSet presAssocID="{FBDD8E93-2142-4976-94A7-D24555DB0805}" presName="connectorText" presStyleLbl="sibTrans2D1" presStyleIdx="0" presStyleCnt="2"/>
      <dgm:spPr/>
    </dgm:pt>
    <dgm:pt modelId="{10817571-EC6F-4942-BEE4-5C6FAE58B498}" type="pres">
      <dgm:prSet presAssocID="{CE49CD3F-70D9-4980-813B-F7844D992FB6}" presName="node" presStyleLbl="node1" presStyleIdx="1" presStyleCnt="3">
        <dgm:presLayoutVars>
          <dgm:bulletEnabled val="1"/>
        </dgm:presLayoutVars>
      </dgm:prSet>
      <dgm:spPr/>
    </dgm:pt>
    <dgm:pt modelId="{D5172488-22C7-4821-BE11-9972FCD25F00}" type="pres">
      <dgm:prSet presAssocID="{1F4CF36C-78C4-438C-BF27-6D3E3C145921}" presName="sibTrans" presStyleLbl="sibTrans2D1" presStyleIdx="1" presStyleCnt="2"/>
      <dgm:spPr/>
    </dgm:pt>
    <dgm:pt modelId="{1C69FCA6-6859-4D6B-992B-E7C62B64FB78}" type="pres">
      <dgm:prSet presAssocID="{1F4CF36C-78C4-438C-BF27-6D3E3C145921}" presName="connectorText" presStyleLbl="sibTrans2D1" presStyleIdx="1" presStyleCnt="2"/>
      <dgm:spPr/>
    </dgm:pt>
    <dgm:pt modelId="{BFD754BC-8620-45D3-9FA6-59BAB2C8349B}" type="pres">
      <dgm:prSet presAssocID="{212F8F11-998A-462C-95B6-EBC9EB9CE351}" presName="node" presStyleLbl="node1" presStyleIdx="2" presStyleCnt="3">
        <dgm:presLayoutVars>
          <dgm:bulletEnabled val="1"/>
        </dgm:presLayoutVars>
      </dgm:prSet>
      <dgm:spPr/>
    </dgm:pt>
  </dgm:ptLst>
  <dgm:cxnLst>
    <dgm:cxn modelId="{5DADBD0A-12CF-48E7-9ED3-D2B1879B199C}" srcId="{2BE441EF-1444-437B-8CB9-38C0EE700374}" destId="{4B957044-AFDA-4DC6-89C8-1F4F5917E595}" srcOrd="0" destOrd="0" parTransId="{42B7572D-7168-4471-BDA4-F1200BDD925F}" sibTransId="{FBDD8E93-2142-4976-94A7-D24555DB0805}"/>
    <dgm:cxn modelId="{82514D10-C574-4F49-B7CF-010E9BEF7CD2}" srcId="{2BE441EF-1444-437B-8CB9-38C0EE700374}" destId="{CE49CD3F-70D9-4980-813B-F7844D992FB6}" srcOrd="1" destOrd="0" parTransId="{22967F3B-96A5-4930-B855-D5759A31F7BF}" sibTransId="{1F4CF36C-78C4-438C-BF27-6D3E3C145921}"/>
    <dgm:cxn modelId="{F5BC8E18-5E2B-4F81-A132-16BC4E93A680}" type="presOf" srcId="{4B957044-AFDA-4DC6-89C8-1F4F5917E595}" destId="{EB6AF016-5D6A-42E4-A0AB-1D2607E1D139}" srcOrd="0" destOrd="0" presId="urn:microsoft.com/office/officeart/2005/8/layout/process1"/>
    <dgm:cxn modelId="{2BBDEF9F-56D4-4795-9CDB-D5BC700073EF}" type="presOf" srcId="{FBDD8E93-2142-4976-94A7-D24555DB0805}" destId="{9EB87A08-18EC-4A84-B76D-A98F1D5786E3}" srcOrd="0" destOrd="0" presId="urn:microsoft.com/office/officeart/2005/8/layout/process1"/>
    <dgm:cxn modelId="{1FC138B8-DF92-4B93-9BB9-B33DB8C5B2E2}" type="presOf" srcId="{1F4CF36C-78C4-438C-BF27-6D3E3C145921}" destId="{D5172488-22C7-4821-BE11-9972FCD25F00}" srcOrd="0" destOrd="0" presId="urn:microsoft.com/office/officeart/2005/8/layout/process1"/>
    <dgm:cxn modelId="{537055BE-3889-4277-89AF-E6C0FC26D120}" type="presOf" srcId="{FBDD8E93-2142-4976-94A7-D24555DB0805}" destId="{DBED3A49-31FD-4B57-BB31-E71DD77F69D0}" srcOrd="1" destOrd="0" presId="urn:microsoft.com/office/officeart/2005/8/layout/process1"/>
    <dgm:cxn modelId="{F23551C6-62AA-43FA-9615-EEAEEA22873F}" type="presOf" srcId="{2BE441EF-1444-437B-8CB9-38C0EE700374}" destId="{53152F10-B3A3-4C1C-9550-17145134EE05}" srcOrd="0" destOrd="0" presId="urn:microsoft.com/office/officeart/2005/8/layout/process1"/>
    <dgm:cxn modelId="{6C737FCF-A138-44ED-BCE8-6DD17A03F846}" type="presOf" srcId="{212F8F11-998A-462C-95B6-EBC9EB9CE351}" destId="{BFD754BC-8620-45D3-9FA6-59BAB2C8349B}" srcOrd="0" destOrd="0" presId="urn:microsoft.com/office/officeart/2005/8/layout/process1"/>
    <dgm:cxn modelId="{1CC55ED7-5745-4BB8-A730-2A1FB485C0F4}" srcId="{2BE441EF-1444-437B-8CB9-38C0EE700374}" destId="{212F8F11-998A-462C-95B6-EBC9EB9CE351}" srcOrd="2" destOrd="0" parTransId="{867097E1-09AC-4E1B-A777-1FE722E0A5DC}" sibTransId="{7ED985E9-51CA-43D4-8C24-D00CD145FBD1}"/>
    <dgm:cxn modelId="{36DD48DE-3449-448A-B9A7-216B6FF6D19F}" type="presOf" srcId="{CE49CD3F-70D9-4980-813B-F7844D992FB6}" destId="{10817571-EC6F-4942-BEE4-5C6FAE58B498}" srcOrd="0" destOrd="0" presId="urn:microsoft.com/office/officeart/2005/8/layout/process1"/>
    <dgm:cxn modelId="{2AE4F0E9-F976-4AB3-9C31-8D3AB0380510}" type="presOf" srcId="{1F4CF36C-78C4-438C-BF27-6D3E3C145921}" destId="{1C69FCA6-6859-4D6B-992B-E7C62B64FB78}" srcOrd="1" destOrd="0" presId="urn:microsoft.com/office/officeart/2005/8/layout/process1"/>
    <dgm:cxn modelId="{54BE3EBA-1064-4683-80BB-19B61406614F}" type="presParOf" srcId="{53152F10-B3A3-4C1C-9550-17145134EE05}" destId="{EB6AF016-5D6A-42E4-A0AB-1D2607E1D139}" srcOrd="0" destOrd="0" presId="urn:microsoft.com/office/officeart/2005/8/layout/process1"/>
    <dgm:cxn modelId="{BAC50241-FD23-4A3B-84F0-708B84C9BB40}" type="presParOf" srcId="{53152F10-B3A3-4C1C-9550-17145134EE05}" destId="{9EB87A08-18EC-4A84-B76D-A98F1D5786E3}" srcOrd="1" destOrd="0" presId="urn:microsoft.com/office/officeart/2005/8/layout/process1"/>
    <dgm:cxn modelId="{874D75BF-1B1F-429D-8641-13399DF47B5E}" type="presParOf" srcId="{9EB87A08-18EC-4A84-B76D-A98F1D5786E3}" destId="{DBED3A49-31FD-4B57-BB31-E71DD77F69D0}" srcOrd="0" destOrd="0" presId="urn:microsoft.com/office/officeart/2005/8/layout/process1"/>
    <dgm:cxn modelId="{F19ACA34-6AD5-4BDD-B6F6-EB1EA3E0C166}" type="presParOf" srcId="{53152F10-B3A3-4C1C-9550-17145134EE05}" destId="{10817571-EC6F-4942-BEE4-5C6FAE58B498}" srcOrd="2" destOrd="0" presId="urn:microsoft.com/office/officeart/2005/8/layout/process1"/>
    <dgm:cxn modelId="{9BC870E7-1126-46B5-B511-6A29A6DFE7DC}" type="presParOf" srcId="{53152F10-B3A3-4C1C-9550-17145134EE05}" destId="{D5172488-22C7-4821-BE11-9972FCD25F00}" srcOrd="3" destOrd="0" presId="urn:microsoft.com/office/officeart/2005/8/layout/process1"/>
    <dgm:cxn modelId="{356EAB4E-E964-4928-B64A-7E5F96BC7D27}" type="presParOf" srcId="{D5172488-22C7-4821-BE11-9972FCD25F00}" destId="{1C69FCA6-6859-4D6B-992B-E7C62B64FB78}" srcOrd="0" destOrd="0" presId="urn:microsoft.com/office/officeart/2005/8/layout/process1"/>
    <dgm:cxn modelId="{85D38A6D-CC53-4986-AF56-AD39338D4C40}" type="presParOf" srcId="{53152F10-B3A3-4C1C-9550-17145134EE05}" destId="{BFD754BC-8620-45D3-9FA6-59BAB2C8349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441EF-1444-437B-8CB9-38C0EE700374}" type="doc">
      <dgm:prSet loTypeId="urn:microsoft.com/office/officeart/2005/8/layout/process1" loCatId="process" qsTypeId="urn:microsoft.com/office/officeart/2005/8/quickstyle/simple1" qsCatId="simple" csTypeId="urn:microsoft.com/office/officeart/2005/8/colors/accent1_2" csCatId="accent1" phldr="1"/>
      <dgm:spPr/>
    </dgm:pt>
    <dgm:pt modelId="{4B957044-AFDA-4DC6-89C8-1F4F5917E595}">
      <dgm:prSet phldrT="[Text]"/>
      <dgm:spPr/>
      <dgm:t>
        <a:bodyPr/>
        <a:lstStyle/>
        <a:p>
          <a:r>
            <a:rPr lang="en-US" dirty="0"/>
            <a:t>Scammer calls</a:t>
          </a:r>
        </a:p>
      </dgm:t>
    </dgm:pt>
    <dgm:pt modelId="{42B7572D-7168-4471-BDA4-F1200BDD925F}" type="parTrans" cxnId="{5DADBD0A-12CF-48E7-9ED3-D2B1879B199C}">
      <dgm:prSet/>
      <dgm:spPr/>
      <dgm:t>
        <a:bodyPr/>
        <a:lstStyle/>
        <a:p>
          <a:endParaRPr lang="en-US"/>
        </a:p>
      </dgm:t>
    </dgm:pt>
    <dgm:pt modelId="{FBDD8E93-2142-4976-94A7-D24555DB0805}" type="sibTrans" cxnId="{5DADBD0A-12CF-48E7-9ED3-D2B1879B199C}">
      <dgm:prSet/>
      <dgm:spPr/>
      <dgm:t>
        <a:bodyPr/>
        <a:lstStyle/>
        <a:p>
          <a:endParaRPr lang="en-US"/>
        </a:p>
      </dgm:t>
    </dgm:pt>
    <dgm:pt modelId="{CE49CD3F-70D9-4980-813B-F7844D992FB6}">
      <dgm:prSet phldrT="[Text]"/>
      <dgm:spPr/>
      <dgm:t>
        <a:bodyPr/>
        <a:lstStyle/>
        <a:p>
          <a:r>
            <a:rPr lang="en-US" dirty="0"/>
            <a:t>User answers and give personal information</a:t>
          </a:r>
        </a:p>
      </dgm:t>
    </dgm:pt>
    <dgm:pt modelId="{22967F3B-96A5-4930-B855-D5759A31F7BF}" type="parTrans" cxnId="{82514D10-C574-4F49-B7CF-010E9BEF7CD2}">
      <dgm:prSet/>
      <dgm:spPr/>
      <dgm:t>
        <a:bodyPr/>
        <a:lstStyle/>
        <a:p>
          <a:endParaRPr lang="en-US"/>
        </a:p>
      </dgm:t>
    </dgm:pt>
    <dgm:pt modelId="{1F4CF36C-78C4-438C-BF27-6D3E3C145921}" type="sibTrans" cxnId="{82514D10-C574-4F49-B7CF-010E9BEF7CD2}">
      <dgm:prSet/>
      <dgm:spPr/>
      <dgm:t>
        <a:bodyPr/>
        <a:lstStyle/>
        <a:p>
          <a:endParaRPr lang="en-US"/>
        </a:p>
      </dgm:t>
    </dgm:pt>
    <dgm:pt modelId="{212F8F11-998A-462C-95B6-EBC9EB9CE351}">
      <dgm:prSet phldrT="[Text]"/>
      <dgm:spPr/>
      <dgm:t>
        <a:bodyPr/>
        <a:lstStyle/>
        <a:p>
          <a:r>
            <a:rPr lang="en-US" dirty="0"/>
            <a:t>Scammer uses information to steal money</a:t>
          </a:r>
        </a:p>
      </dgm:t>
    </dgm:pt>
    <dgm:pt modelId="{867097E1-09AC-4E1B-A777-1FE722E0A5DC}" type="parTrans" cxnId="{1CC55ED7-5745-4BB8-A730-2A1FB485C0F4}">
      <dgm:prSet/>
      <dgm:spPr/>
      <dgm:t>
        <a:bodyPr/>
        <a:lstStyle/>
        <a:p>
          <a:endParaRPr lang="en-US"/>
        </a:p>
      </dgm:t>
    </dgm:pt>
    <dgm:pt modelId="{7ED985E9-51CA-43D4-8C24-D00CD145FBD1}" type="sibTrans" cxnId="{1CC55ED7-5745-4BB8-A730-2A1FB485C0F4}">
      <dgm:prSet/>
      <dgm:spPr/>
      <dgm:t>
        <a:bodyPr/>
        <a:lstStyle/>
        <a:p>
          <a:endParaRPr lang="en-US"/>
        </a:p>
      </dgm:t>
    </dgm:pt>
    <dgm:pt modelId="{53152F10-B3A3-4C1C-9550-17145134EE05}" type="pres">
      <dgm:prSet presAssocID="{2BE441EF-1444-437B-8CB9-38C0EE700374}" presName="Name0" presStyleCnt="0">
        <dgm:presLayoutVars>
          <dgm:dir/>
          <dgm:resizeHandles val="exact"/>
        </dgm:presLayoutVars>
      </dgm:prSet>
      <dgm:spPr/>
    </dgm:pt>
    <dgm:pt modelId="{EB6AF016-5D6A-42E4-A0AB-1D2607E1D139}" type="pres">
      <dgm:prSet presAssocID="{4B957044-AFDA-4DC6-89C8-1F4F5917E595}" presName="node" presStyleLbl="node1" presStyleIdx="0" presStyleCnt="3">
        <dgm:presLayoutVars>
          <dgm:bulletEnabled val="1"/>
        </dgm:presLayoutVars>
      </dgm:prSet>
      <dgm:spPr/>
    </dgm:pt>
    <dgm:pt modelId="{9EB87A08-18EC-4A84-B76D-A98F1D5786E3}" type="pres">
      <dgm:prSet presAssocID="{FBDD8E93-2142-4976-94A7-D24555DB0805}" presName="sibTrans" presStyleLbl="sibTrans2D1" presStyleIdx="0" presStyleCnt="2"/>
      <dgm:spPr/>
    </dgm:pt>
    <dgm:pt modelId="{DBED3A49-31FD-4B57-BB31-E71DD77F69D0}" type="pres">
      <dgm:prSet presAssocID="{FBDD8E93-2142-4976-94A7-D24555DB0805}" presName="connectorText" presStyleLbl="sibTrans2D1" presStyleIdx="0" presStyleCnt="2"/>
      <dgm:spPr/>
    </dgm:pt>
    <dgm:pt modelId="{10817571-EC6F-4942-BEE4-5C6FAE58B498}" type="pres">
      <dgm:prSet presAssocID="{CE49CD3F-70D9-4980-813B-F7844D992FB6}" presName="node" presStyleLbl="node1" presStyleIdx="1" presStyleCnt="3">
        <dgm:presLayoutVars>
          <dgm:bulletEnabled val="1"/>
        </dgm:presLayoutVars>
      </dgm:prSet>
      <dgm:spPr/>
    </dgm:pt>
    <dgm:pt modelId="{D5172488-22C7-4821-BE11-9972FCD25F00}" type="pres">
      <dgm:prSet presAssocID="{1F4CF36C-78C4-438C-BF27-6D3E3C145921}" presName="sibTrans" presStyleLbl="sibTrans2D1" presStyleIdx="1" presStyleCnt="2"/>
      <dgm:spPr/>
    </dgm:pt>
    <dgm:pt modelId="{1C69FCA6-6859-4D6B-992B-E7C62B64FB78}" type="pres">
      <dgm:prSet presAssocID="{1F4CF36C-78C4-438C-BF27-6D3E3C145921}" presName="connectorText" presStyleLbl="sibTrans2D1" presStyleIdx="1" presStyleCnt="2"/>
      <dgm:spPr/>
    </dgm:pt>
    <dgm:pt modelId="{BFD754BC-8620-45D3-9FA6-59BAB2C8349B}" type="pres">
      <dgm:prSet presAssocID="{212F8F11-998A-462C-95B6-EBC9EB9CE351}" presName="node" presStyleLbl="node1" presStyleIdx="2" presStyleCnt="3">
        <dgm:presLayoutVars>
          <dgm:bulletEnabled val="1"/>
        </dgm:presLayoutVars>
      </dgm:prSet>
      <dgm:spPr/>
    </dgm:pt>
  </dgm:ptLst>
  <dgm:cxnLst>
    <dgm:cxn modelId="{5DADBD0A-12CF-48E7-9ED3-D2B1879B199C}" srcId="{2BE441EF-1444-437B-8CB9-38C0EE700374}" destId="{4B957044-AFDA-4DC6-89C8-1F4F5917E595}" srcOrd="0" destOrd="0" parTransId="{42B7572D-7168-4471-BDA4-F1200BDD925F}" sibTransId="{FBDD8E93-2142-4976-94A7-D24555DB0805}"/>
    <dgm:cxn modelId="{82514D10-C574-4F49-B7CF-010E9BEF7CD2}" srcId="{2BE441EF-1444-437B-8CB9-38C0EE700374}" destId="{CE49CD3F-70D9-4980-813B-F7844D992FB6}" srcOrd="1" destOrd="0" parTransId="{22967F3B-96A5-4930-B855-D5759A31F7BF}" sibTransId="{1F4CF36C-78C4-438C-BF27-6D3E3C145921}"/>
    <dgm:cxn modelId="{F5BC8E18-5E2B-4F81-A132-16BC4E93A680}" type="presOf" srcId="{4B957044-AFDA-4DC6-89C8-1F4F5917E595}" destId="{EB6AF016-5D6A-42E4-A0AB-1D2607E1D139}" srcOrd="0" destOrd="0" presId="urn:microsoft.com/office/officeart/2005/8/layout/process1"/>
    <dgm:cxn modelId="{2BBDEF9F-56D4-4795-9CDB-D5BC700073EF}" type="presOf" srcId="{FBDD8E93-2142-4976-94A7-D24555DB0805}" destId="{9EB87A08-18EC-4A84-B76D-A98F1D5786E3}" srcOrd="0" destOrd="0" presId="urn:microsoft.com/office/officeart/2005/8/layout/process1"/>
    <dgm:cxn modelId="{1FC138B8-DF92-4B93-9BB9-B33DB8C5B2E2}" type="presOf" srcId="{1F4CF36C-78C4-438C-BF27-6D3E3C145921}" destId="{D5172488-22C7-4821-BE11-9972FCD25F00}" srcOrd="0" destOrd="0" presId="urn:microsoft.com/office/officeart/2005/8/layout/process1"/>
    <dgm:cxn modelId="{537055BE-3889-4277-89AF-E6C0FC26D120}" type="presOf" srcId="{FBDD8E93-2142-4976-94A7-D24555DB0805}" destId="{DBED3A49-31FD-4B57-BB31-E71DD77F69D0}" srcOrd="1" destOrd="0" presId="urn:microsoft.com/office/officeart/2005/8/layout/process1"/>
    <dgm:cxn modelId="{F23551C6-62AA-43FA-9615-EEAEEA22873F}" type="presOf" srcId="{2BE441EF-1444-437B-8CB9-38C0EE700374}" destId="{53152F10-B3A3-4C1C-9550-17145134EE05}" srcOrd="0" destOrd="0" presId="urn:microsoft.com/office/officeart/2005/8/layout/process1"/>
    <dgm:cxn modelId="{6C737FCF-A138-44ED-BCE8-6DD17A03F846}" type="presOf" srcId="{212F8F11-998A-462C-95B6-EBC9EB9CE351}" destId="{BFD754BC-8620-45D3-9FA6-59BAB2C8349B}" srcOrd="0" destOrd="0" presId="urn:microsoft.com/office/officeart/2005/8/layout/process1"/>
    <dgm:cxn modelId="{1CC55ED7-5745-4BB8-A730-2A1FB485C0F4}" srcId="{2BE441EF-1444-437B-8CB9-38C0EE700374}" destId="{212F8F11-998A-462C-95B6-EBC9EB9CE351}" srcOrd="2" destOrd="0" parTransId="{867097E1-09AC-4E1B-A777-1FE722E0A5DC}" sibTransId="{7ED985E9-51CA-43D4-8C24-D00CD145FBD1}"/>
    <dgm:cxn modelId="{36DD48DE-3449-448A-B9A7-216B6FF6D19F}" type="presOf" srcId="{CE49CD3F-70D9-4980-813B-F7844D992FB6}" destId="{10817571-EC6F-4942-BEE4-5C6FAE58B498}" srcOrd="0" destOrd="0" presId="urn:microsoft.com/office/officeart/2005/8/layout/process1"/>
    <dgm:cxn modelId="{2AE4F0E9-F976-4AB3-9C31-8D3AB0380510}" type="presOf" srcId="{1F4CF36C-78C4-438C-BF27-6D3E3C145921}" destId="{1C69FCA6-6859-4D6B-992B-E7C62B64FB78}" srcOrd="1" destOrd="0" presId="urn:microsoft.com/office/officeart/2005/8/layout/process1"/>
    <dgm:cxn modelId="{54BE3EBA-1064-4683-80BB-19B61406614F}" type="presParOf" srcId="{53152F10-B3A3-4C1C-9550-17145134EE05}" destId="{EB6AF016-5D6A-42E4-A0AB-1D2607E1D139}" srcOrd="0" destOrd="0" presId="urn:microsoft.com/office/officeart/2005/8/layout/process1"/>
    <dgm:cxn modelId="{BAC50241-FD23-4A3B-84F0-708B84C9BB40}" type="presParOf" srcId="{53152F10-B3A3-4C1C-9550-17145134EE05}" destId="{9EB87A08-18EC-4A84-B76D-A98F1D5786E3}" srcOrd="1" destOrd="0" presId="urn:microsoft.com/office/officeart/2005/8/layout/process1"/>
    <dgm:cxn modelId="{874D75BF-1B1F-429D-8641-13399DF47B5E}" type="presParOf" srcId="{9EB87A08-18EC-4A84-B76D-A98F1D5786E3}" destId="{DBED3A49-31FD-4B57-BB31-E71DD77F69D0}" srcOrd="0" destOrd="0" presId="urn:microsoft.com/office/officeart/2005/8/layout/process1"/>
    <dgm:cxn modelId="{F19ACA34-6AD5-4BDD-B6F6-EB1EA3E0C166}" type="presParOf" srcId="{53152F10-B3A3-4C1C-9550-17145134EE05}" destId="{10817571-EC6F-4942-BEE4-5C6FAE58B498}" srcOrd="2" destOrd="0" presId="urn:microsoft.com/office/officeart/2005/8/layout/process1"/>
    <dgm:cxn modelId="{9BC870E7-1126-46B5-B511-6A29A6DFE7DC}" type="presParOf" srcId="{53152F10-B3A3-4C1C-9550-17145134EE05}" destId="{D5172488-22C7-4821-BE11-9972FCD25F00}" srcOrd="3" destOrd="0" presId="urn:microsoft.com/office/officeart/2005/8/layout/process1"/>
    <dgm:cxn modelId="{356EAB4E-E964-4928-B64A-7E5F96BC7D27}" type="presParOf" srcId="{D5172488-22C7-4821-BE11-9972FCD25F00}" destId="{1C69FCA6-6859-4D6B-992B-E7C62B64FB78}" srcOrd="0" destOrd="0" presId="urn:microsoft.com/office/officeart/2005/8/layout/process1"/>
    <dgm:cxn modelId="{85D38A6D-CC53-4986-AF56-AD39338D4C40}" type="presParOf" srcId="{53152F10-B3A3-4C1C-9550-17145134EE05}" destId="{BFD754BC-8620-45D3-9FA6-59BAB2C8349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0FDAFA-4A24-4233-8038-E314FE3D71BD}"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214E6C04-D7F1-40B0-A896-2457EE3D6D09}">
      <dgm:prSet/>
      <dgm:spPr/>
      <dgm:t>
        <a:bodyPr/>
        <a:lstStyle/>
        <a:p>
          <a:r>
            <a:rPr lang="en-US"/>
            <a:t>123456</a:t>
          </a:r>
        </a:p>
      </dgm:t>
    </dgm:pt>
    <dgm:pt modelId="{BECF7ADD-50D2-4995-B8C9-4437E289EC11}" type="parTrans" cxnId="{711856D6-09A1-42E3-82BA-ADBFC7D6E4E6}">
      <dgm:prSet/>
      <dgm:spPr/>
      <dgm:t>
        <a:bodyPr/>
        <a:lstStyle/>
        <a:p>
          <a:endParaRPr lang="en-US"/>
        </a:p>
      </dgm:t>
    </dgm:pt>
    <dgm:pt modelId="{AF031A2E-B0F9-4BBC-9F1D-77307D2CCE31}" type="sibTrans" cxnId="{711856D6-09A1-42E3-82BA-ADBFC7D6E4E6}">
      <dgm:prSet/>
      <dgm:spPr/>
      <dgm:t>
        <a:bodyPr/>
        <a:lstStyle/>
        <a:p>
          <a:endParaRPr lang="en-US"/>
        </a:p>
      </dgm:t>
    </dgm:pt>
    <dgm:pt modelId="{89B38172-221F-4226-B511-C3F64B0136FE}">
      <dgm:prSet/>
      <dgm:spPr/>
      <dgm:t>
        <a:bodyPr/>
        <a:lstStyle/>
        <a:p>
          <a:r>
            <a:rPr lang="en-US"/>
            <a:t>123456789</a:t>
          </a:r>
        </a:p>
      </dgm:t>
    </dgm:pt>
    <dgm:pt modelId="{99C9423A-AC5C-4372-BD31-8A1A92FEC9F5}" type="parTrans" cxnId="{3F618CE9-7826-4D6A-AF47-6E5E7B062A18}">
      <dgm:prSet/>
      <dgm:spPr/>
      <dgm:t>
        <a:bodyPr/>
        <a:lstStyle/>
        <a:p>
          <a:endParaRPr lang="en-US"/>
        </a:p>
      </dgm:t>
    </dgm:pt>
    <dgm:pt modelId="{9D19BC0F-EB5C-47DE-A621-9D81585805F8}" type="sibTrans" cxnId="{3F618CE9-7826-4D6A-AF47-6E5E7B062A18}">
      <dgm:prSet/>
      <dgm:spPr/>
      <dgm:t>
        <a:bodyPr/>
        <a:lstStyle/>
        <a:p>
          <a:endParaRPr lang="en-US"/>
        </a:p>
      </dgm:t>
    </dgm:pt>
    <dgm:pt modelId="{CC24DE9F-D3C0-4A82-A44A-1CF20D9528CC}">
      <dgm:prSet/>
      <dgm:spPr/>
      <dgm:t>
        <a:bodyPr/>
        <a:lstStyle/>
        <a:p>
          <a:r>
            <a:rPr lang="en-US" dirty="0"/>
            <a:t>Qwerty</a:t>
          </a:r>
        </a:p>
      </dgm:t>
    </dgm:pt>
    <dgm:pt modelId="{6A6D0885-D5B9-4730-BA5B-2D2E651D03E6}" type="parTrans" cxnId="{1A1016F8-C55A-4760-97FA-6E871A238EBB}">
      <dgm:prSet/>
      <dgm:spPr/>
      <dgm:t>
        <a:bodyPr/>
        <a:lstStyle/>
        <a:p>
          <a:endParaRPr lang="en-US"/>
        </a:p>
      </dgm:t>
    </dgm:pt>
    <dgm:pt modelId="{56553728-9A2B-4DAC-ABC5-6554BF04B436}" type="sibTrans" cxnId="{1A1016F8-C55A-4760-97FA-6E871A238EBB}">
      <dgm:prSet/>
      <dgm:spPr/>
      <dgm:t>
        <a:bodyPr/>
        <a:lstStyle/>
        <a:p>
          <a:endParaRPr lang="en-US"/>
        </a:p>
      </dgm:t>
    </dgm:pt>
    <dgm:pt modelId="{2E1B333B-9FA8-44FA-937D-F4368BE33AA7}">
      <dgm:prSet/>
      <dgm:spPr/>
      <dgm:t>
        <a:bodyPr/>
        <a:lstStyle/>
        <a:p>
          <a:r>
            <a:rPr lang="en-US"/>
            <a:t>Password</a:t>
          </a:r>
        </a:p>
      </dgm:t>
    </dgm:pt>
    <dgm:pt modelId="{C6718208-CDDF-415A-855F-B5440947E01E}" type="parTrans" cxnId="{1D168380-5DFB-4C4E-A9C0-6FD720E1D4C9}">
      <dgm:prSet/>
      <dgm:spPr/>
      <dgm:t>
        <a:bodyPr/>
        <a:lstStyle/>
        <a:p>
          <a:endParaRPr lang="en-US"/>
        </a:p>
      </dgm:t>
    </dgm:pt>
    <dgm:pt modelId="{E23DA3D0-EAE2-4771-B884-1FC8641D49A9}" type="sibTrans" cxnId="{1D168380-5DFB-4C4E-A9C0-6FD720E1D4C9}">
      <dgm:prSet/>
      <dgm:spPr/>
      <dgm:t>
        <a:bodyPr/>
        <a:lstStyle/>
        <a:p>
          <a:endParaRPr lang="en-US"/>
        </a:p>
      </dgm:t>
    </dgm:pt>
    <dgm:pt modelId="{45D5AFF6-C180-4A01-BBD1-46363DD04931}">
      <dgm:prSet/>
      <dgm:spPr/>
      <dgm:t>
        <a:bodyPr/>
        <a:lstStyle/>
        <a:p>
          <a:r>
            <a:rPr lang="en-US"/>
            <a:t>12345</a:t>
          </a:r>
        </a:p>
      </dgm:t>
    </dgm:pt>
    <dgm:pt modelId="{D02D154B-165E-4690-8649-37EA094A299C}" type="parTrans" cxnId="{08211E31-5C2A-4D79-89C7-90879E146149}">
      <dgm:prSet/>
      <dgm:spPr/>
      <dgm:t>
        <a:bodyPr/>
        <a:lstStyle/>
        <a:p>
          <a:endParaRPr lang="en-US"/>
        </a:p>
      </dgm:t>
    </dgm:pt>
    <dgm:pt modelId="{27261CC2-16C0-4936-80EC-155B1271AE0C}" type="sibTrans" cxnId="{08211E31-5C2A-4D79-89C7-90879E146149}">
      <dgm:prSet/>
      <dgm:spPr/>
      <dgm:t>
        <a:bodyPr/>
        <a:lstStyle/>
        <a:p>
          <a:endParaRPr lang="en-US"/>
        </a:p>
      </dgm:t>
    </dgm:pt>
    <dgm:pt modelId="{55A61EE1-605E-4C1C-AD77-84D9E7DB708D}">
      <dgm:prSet/>
      <dgm:spPr/>
      <dgm:t>
        <a:bodyPr/>
        <a:lstStyle/>
        <a:p>
          <a:r>
            <a:rPr lang="en-US"/>
            <a:t>Qwerty123</a:t>
          </a:r>
        </a:p>
      </dgm:t>
    </dgm:pt>
    <dgm:pt modelId="{24633F76-88D7-4E7D-BDD6-460A540D09EF}" type="parTrans" cxnId="{34B2EBE1-290A-4A77-A490-AF39607D2FF1}">
      <dgm:prSet/>
      <dgm:spPr/>
      <dgm:t>
        <a:bodyPr/>
        <a:lstStyle/>
        <a:p>
          <a:endParaRPr lang="en-US"/>
        </a:p>
      </dgm:t>
    </dgm:pt>
    <dgm:pt modelId="{0F9FF652-584D-4E3B-A829-E110135283CE}" type="sibTrans" cxnId="{34B2EBE1-290A-4A77-A490-AF39607D2FF1}">
      <dgm:prSet/>
      <dgm:spPr/>
      <dgm:t>
        <a:bodyPr/>
        <a:lstStyle/>
        <a:p>
          <a:endParaRPr lang="en-US"/>
        </a:p>
      </dgm:t>
    </dgm:pt>
    <dgm:pt modelId="{B8EBFBC4-A2FD-4569-BD17-04FEAA4EA159}">
      <dgm:prSet/>
      <dgm:spPr/>
      <dgm:t>
        <a:bodyPr/>
        <a:lstStyle/>
        <a:p>
          <a:r>
            <a:rPr lang="en-US"/>
            <a:t>1q2w3e</a:t>
          </a:r>
        </a:p>
      </dgm:t>
    </dgm:pt>
    <dgm:pt modelId="{0C4778DE-22BD-4218-825D-0C774B4FD0EB}" type="parTrans" cxnId="{C07839D7-9A09-46DC-BAA3-B90F3A086AF2}">
      <dgm:prSet/>
      <dgm:spPr/>
      <dgm:t>
        <a:bodyPr/>
        <a:lstStyle/>
        <a:p>
          <a:endParaRPr lang="en-US"/>
        </a:p>
      </dgm:t>
    </dgm:pt>
    <dgm:pt modelId="{287EFDB2-9569-4E79-9428-61B7F73A8EA7}" type="sibTrans" cxnId="{C07839D7-9A09-46DC-BAA3-B90F3A086AF2}">
      <dgm:prSet/>
      <dgm:spPr/>
      <dgm:t>
        <a:bodyPr/>
        <a:lstStyle/>
        <a:p>
          <a:endParaRPr lang="en-US"/>
        </a:p>
      </dgm:t>
    </dgm:pt>
    <dgm:pt modelId="{B557C1B7-B1D8-442B-A311-025896830FD8}">
      <dgm:prSet/>
      <dgm:spPr/>
      <dgm:t>
        <a:bodyPr/>
        <a:lstStyle/>
        <a:p>
          <a:r>
            <a:rPr lang="en-US"/>
            <a:t>12345678</a:t>
          </a:r>
        </a:p>
      </dgm:t>
    </dgm:pt>
    <dgm:pt modelId="{1815054A-78FE-4908-B1D8-6A5CEB06FAC2}" type="parTrans" cxnId="{A59D7899-1E42-4A1D-AF62-46F9C9D27DB8}">
      <dgm:prSet/>
      <dgm:spPr/>
      <dgm:t>
        <a:bodyPr/>
        <a:lstStyle/>
        <a:p>
          <a:endParaRPr lang="en-US"/>
        </a:p>
      </dgm:t>
    </dgm:pt>
    <dgm:pt modelId="{71D31495-D04C-4418-8E74-B9CF563EE366}" type="sibTrans" cxnId="{A59D7899-1E42-4A1D-AF62-46F9C9D27DB8}">
      <dgm:prSet/>
      <dgm:spPr/>
      <dgm:t>
        <a:bodyPr/>
        <a:lstStyle/>
        <a:p>
          <a:endParaRPr lang="en-US"/>
        </a:p>
      </dgm:t>
    </dgm:pt>
    <dgm:pt modelId="{532C6E14-18EB-4AAE-9EC1-5350AA03E1FB}">
      <dgm:prSet/>
      <dgm:spPr/>
      <dgm:t>
        <a:bodyPr/>
        <a:lstStyle/>
        <a:p>
          <a:r>
            <a:rPr lang="en-US"/>
            <a:t>111111</a:t>
          </a:r>
        </a:p>
      </dgm:t>
    </dgm:pt>
    <dgm:pt modelId="{F1EBCC9A-860B-40AB-B404-610A8BA7FF33}" type="parTrans" cxnId="{F5407F92-F289-40B3-9493-73E7FE5514CA}">
      <dgm:prSet/>
      <dgm:spPr/>
      <dgm:t>
        <a:bodyPr/>
        <a:lstStyle/>
        <a:p>
          <a:endParaRPr lang="en-US"/>
        </a:p>
      </dgm:t>
    </dgm:pt>
    <dgm:pt modelId="{739CDCD7-7939-481C-BECC-098B9A27CA9F}" type="sibTrans" cxnId="{F5407F92-F289-40B3-9493-73E7FE5514CA}">
      <dgm:prSet/>
      <dgm:spPr/>
      <dgm:t>
        <a:bodyPr/>
        <a:lstStyle/>
        <a:p>
          <a:endParaRPr lang="en-US"/>
        </a:p>
      </dgm:t>
    </dgm:pt>
    <dgm:pt modelId="{BEC35CC4-2FE5-407E-AA2B-267F219D18CA}">
      <dgm:prSet/>
      <dgm:spPr/>
      <dgm:t>
        <a:bodyPr/>
        <a:lstStyle/>
        <a:p>
          <a:r>
            <a:rPr lang="en-US"/>
            <a:t>1234567890</a:t>
          </a:r>
        </a:p>
      </dgm:t>
    </dgm:pt>
    <dgm:pt modelId="{979F9869-DDC8-44AE-8C3B-75B4065134CA}" type="parTrans" cxnId="{5AB816BA-EDDC-4C46-B825-468F0C0315E0}">
      <dgm:prSet/>
      <dgm:spPr/>
      <dgm:t>
        <a:bodyPr/>
        <a:lstStyle/>
        <a:p>
          <a:endParaRPr lang="en-US"/>
        </a:p>
      </dgm:t>
    </dgm:pt>
    <dgm:pt modelId="{DF09C513-3C12-4648-8B1F-766C4B51D788}" type="sibTrans" cxnId="{5AB816BA-EDDC-4C46-B825-468F0C0315E0}">
      <dgm:prSet/>
      <dgm:spPr/>
      <dgm:t>
        <a:bodyPr/>
        <a:lstStyle/>
        <a:p>
          <a:endParaRPr lang="en-US"/>
        </a:p>
      </dgm:t>
    </dgm:pt>
    <dgm:pt modelId="{0834A58B-6939-4AC9-B7B7-29C3B05BA1B3}" type="pres">
      <dgm:prSet presAssocID="{9A0FDAFA-4A24-4233-8038-E314FE3D71BD}" presName="vert0" presStyleCnt="0">
        <dgm:presLayoutVars>
          <dgm:dir/>
          <dgm:animOne val="branch"/>
          <dgm:animLvl val="lvl"/>
        </dgm:presLayoutVars>
      </dgm:prSet>
      <dgm:spPr/>
    </dgm:pt>
    <dgm:pt modelId="{E42BE42F-001D-429B-8409-DD02BD1751C5}" type="pres">
      <dgm:prSet presAssocID="{214E6C04-D7F1-40B0-A896-2457EE3D6D09}" presName="thickLine" presStyleLbl="alignNode1" presStyleIdx="0" presStyleCnt="10"/>
      <dgm:spPr/>
    </dgm:pt>
    <dgm:pt modelId="{2E8F437E-F1B6-498F-9C5C-B8D41B32839F}" type="pres">
      <dgm:prSet presAssocID="{214E6C04-D7F1-40B0-A896-2457EE3D6D09}" presName="horz1" presStyleCnt="0"/>
      <dgm:spPr/>
    </dgm:pt>
    <dgm:pt modelId="{C37C5EFF-6867-4A39-AAB5-B4BAB8988C4A}" type="pres">
      <dgm:prSet presAssocID="{214E6C04-D7F1-40B0-A896-2457EE3D6D09}" presName="tx1" presStyleLbl="revTx" presStyleIdx="0" presStyleCnt="10"/>
      <dgm:spPr/>
    </dgm:pt>
    <dgm:pt modelId="{0B6610B4-82F1-45BB-AADF-61FAFFBD3AD7}" type="pres">
      <dgm:prSet presAssocID="{214E6C04-D7F1-40B0-A896-2457EE3D6D09}" presName="vert1" presStyleCnt="0"/>
      <dgm:spPr/>
    </dgm:pt>
    <dgm:pt modelId="{F028F428-AA99-4E88-89A5-AD65D2134C6D}" type="pres">
      <dgm:prSet presAssocID="{89B38172-221F-4226-B511-C3F64B0136FE}" presName="thickLine" presStyleLbl="alignNode1" presStyleIdx="1" presStyleCnt="10"/>
      <dgm:spPr/>
    </dgm:pt>
    <dgm:pt modelId="{90779193-1B21-4548-A5DB-2A811E04C133}" type="pres">
      <dgm:prSet presAssocID="{89B38172-221F-4226-B511-C3F64B0136FE}" presName="horz1" presStyleCnt="0"/>
      <dgm:spPr/>
    </dgm:pt>
    <dgm:pt modelId="{44322E6C-24E8-4E52-AE94-82304D281FAF}" type="pres">
      <dgm:prSet presAssocID="{89B38172-221F-4226-B511-C3F64B0136FE}" presName="tx1" presStyleLbl="revTx" presStyleIdx="1" presStyleCnt="10"/>
      <dgm:spPr/>
    </dgm:pt>
    <dgm:pt modelId="{22F1FAD5-111D-4E64-B502-8A89921D2293}" type="pres">
      <dgm:prSet presAssocID="{89B38172-221F-4226-B511-C3F64B0136FE}" presName="vert1" presStyleCnt="0"/>
      <dgm:spPr/>
    </dgm:pt>
    <dgm:pt modelId="{9CCDD694-DE2A-4005-B35F-4F011A155822}" type="pres">
      <dgm:prSet presAssocID="{CC24DE9F-D3C0-4A82-A44A-1CF20D9528CC}" presName="thickLine" presStyleLbl="alignNode1" presStyleIdx="2" presStyleCnt="10"/>
      <dgm:spPr/>
    </dgm:pt>
    <dgm:pt modelId="{2D231C61-888B-4476-B824-C7755B46A929}" type="pres">
      <dgm:prSet presAssocID="{CC24DE9F-D3C0-4A82-A44A-1CF20D9528CC}" presName="horz1" presStyleCnt="0"/>
      <dgm:spPr/>
    </dgm:pt>
    <dgm:pt modelId="{38D2C28A-FA6C-4948-A78D-DAE2B15F100A}" type="pres">
      <dgm:prSet presAssocID="{CC24DE9F-D3C0-4A82-A44A-1CF20D9528CC}" presName="tx1" presStyleLbl="revTx" presStyleIdx="2" presStyleCnt="10"/>
      <dgm:spPr/>
    </dgm:pt>
    <dgm:pt modelId="{65807B83-4D8B-4E12-8343-F046B185C18A}" type="pres">
      <dgm:prSet presAssocID="{CC24DE9F-D3C0-4A82-A44A-1CF20D9528CC}" presName="vert1" presStyleCnt="0"/>
      <dgm:spPr/>
    </dgm:pt>
    <dgm:pt modelId="{A6E84DE6-C6E5-4ECE-8E53-791087D1010B}" type="pres">
      <dgm:prSet presAssocID="{2E1B333B-9FA8-44FA-937D-F4368BE33AA7}" presName="thickLine" presStyleLbl="alignNode1" presStyleIdx="3" presStyleCnt="10" custLinFactNeighborY="-21252"/>
      <dgm:spPr/>
    </dgm:pt>
    <dgm:pt modelId="{A74FD409-8B20-499D-BE31-0AFC5AFC55E7}" type="pres">
      <dgm:prSet presAssocID="{2E1B333B-9FA8-44FA-937D-F4368BE33AA7}" presName="horz1" presStyleCnt="0"/>
      <dgm:spPr/>
    </dgm:pt>
    <dgm:pt modelId="{844C441C-9B66-42D7-B869-DB40DE73471D}" type="pres">
      <dgm:prSet presAssocID="{2E1B333B-9FA8-44FA-937D-F4368BE33AA7}" presName="tx1" presStyleLbl="revTx" presStyleIdx="3" presStyleCnt="10"/>
      <dgm:spPr/>
    </dgm:pt>
    <dgm:pt modelId="{31A31266-6274-4255-8C0A-C7334DFA7010}" type="pres">
      <dgm:prSet presAssocID="{2E1B333B-9FA8-44FA-937D-F4368BE33AA7}" presName="vert1" presStyleCnt="0"/>
      <dgm:spPr/>
    </dgm:pt>
    <dgm:pt modelId="{8E936DE4-7B0F-462C-A24E-D16F6C34FA4F}" type="pres">
      <dgm:prSet presAssocID="{45D5AFF6-C180-4A01-BBD1-46363DD04931}" presName="thickLine" presStyleLbl="alignNode1" presStyleIdx="4" presStyleCnt="10"/>
      <dgm:spPr/>
    </dgm:pt>
    <dgm:pt modelId="{879627A9-BE4E-4DC2-9980-1F7EA521D4F8}" type="pres">
      <dgm:prSet presAssocID="{45D5AFF6-C180-4A01-BBD1-46363DD04931}" presName="horz1" presStyleCnt="0"/>
      <dgm:spPr/>
    </dgm:pt>
    <dgm:pt modelId="{B53F3179-468D-481F-893C-F264B3DFD803}" type="pres">
      <dgm:prSet presAssocID="{45D5AFF6-C180-4A01-BBD1-46363DD04931}" presName="tx1" presStyleLbl="revTx" presStyleIdx="4" presStyleCnt="10"/>
      <dgm:spPr/>
    </dgm:pt>
    <dgm:pt modelId="{E7DE1147-AD8C-49DE-B340-7DC39B6F4A7B}" type="pres">
      <dgm:prSet presAssocID="{45D5AFF6-C180-4A01-BBD1-46363DD04931}" presName="vert1" presStyleCnt="0"/>
      <dgm:spPr/>
    </dgm:pt>
    <dgm:pt modelId="{377D3529-F37B-4FFF-BD1F-3D513E8C8E73}" type="pres">
      <dgm:prSet presAssocID="{55A61EE1-605E-4C1C-AD77-84D9E7DB708D}" presName="thickLine" presStyleLbl="alignNode1" presStyleIdx="5" presStyleCnt="10"/>
      <dgm:spPr/>
    </dgm:pt>
    <dgm:pt modelId="{638B998C-D8A2-4A1E-B656-DBDCCB1574D0}" type="pres">
      <dgm:prSet presAssocID="{55A61EE1-605E-4C1C-AD77-84D9E7DB708D}" presName="horz1" presStyleCnt="0"/>
      <dgm:spPr/>
    </dgm:pt>
    <dgm:pt modelId="{C4997653-F2CE-4062-B566-9E253A51CDE6}" type="pres">
      <dgm:prSet presAssocID="{55A61EE1-605E-4C1C-AD77-84D9E7DB708D}" presName="tx1" presStyleLbl="revTx" presStyleIdx="5" presStyleCnt="10"/>
      <dgm:spPr/>
    </dgm:pt>
    <dgm:pt modelId="{9C1C60C3-FCC6-4EA3-A07E-4251424DD59D}" type="pres">
      <dgm:prSet presAssocID="{55A61EE1-605E-4C1C-AD77-84D9E7DB708D}" presName="vert1" presStyleCnt="0"/>
      <dgm:spPr/>
    </dgm:pt>
    <dgm:pt modelId="{3FE212CE-DFA9-46F2-95AA-8FB72F99053A}" type="pres">
      <dgm:prSet presAssocID="{B8EBFBC4-A2FD-4569-BD17-04FEAA4EA159}" presName="thickLine" presStyleLbl="alignNode1" presStyleIdx="6" presStyleCnt="10"/>
      <dgm:spPr/>
    </dgm:pt>
    <dgm:pt modelId="{2F23336E-F242-4CC5-A745-750E9BF210BB}" type="pres">
      <dgm:prSet presAssocID="{B8EBFBC4-A2FD-4569-BD17-04FEAA4EA159}" presName="horz1" presStyleCnt="0"/>
      <dgm:spPr/>
    </dgm:pt>
    <dgm:pt modelId="{9F356355-1A56-43A6-9CF2-FCB6DE666E8B}" type="pres">
      <dgm:prSet presAssocID="{B8EBFBC4-A2FD-4569-BD17-04FEAA4EA159}" presName="tx1" presStyleLbl="revTx" presStyleIdx="6" presStyleCnt="10"/>
      <dgm:spPr/>
    </dgm:pt>
    <dgm:pt modelId="{BD713228-C582-4E82-BD2B-43516302037E}" type="pres">
      <dgm:prSet presAssocID="{B8EBFBC4-A2FD-4569-BD17-04FEAA4EA159}" presName="vert1" presStyleCnt="0"/>
      <dgm:spPr/>
    </dgm:pt>
    <dgm:pt modelId="{6B0C01CA-F541-48CE-B31A-920357F07FE0}" type="pres">
      <dgm:prSet presAssocID="{B557C1B7-B1D8-442B-A311-025896830FD8}" presName="thickLine" presStyleLbl="alignNode1" presStyleIdx="7" presStyleCnt="10"/>
      <dgm:spPr/>
    </dgm:pt>
    <dgm:pt modelId="{C76454FA-235F-441A-B677-45AC4AFFDDC8}" type="pres">
      <dgm:prSet presAssocID="{B557C1B7-B1D8-442B-A311-025896830FD8}" presName="horz1" presStyleCnt="0"/>
      <dgm:spPr/>
    </dgm:pt>
    <dgm:pt modelId="{5E896BE5-08FB-42C8-ACB4-719CC28BF6EF}" type="pres">
      <dgm:prSet presAssocID="{B557C1B7-B1D8-442B-A311-025896830FD8}" presName="tx1" presStyleLbl="revTx" presStyleIdx="7" presStyleCnt="10"/>
      <dgm:spPr/>
    </dgm:pt>
    <dgm:pt modelId="{E02C4B55-FF44-4950-B67F-B49FB5BC5A9D}" type="pres">
      <dgm:prSet presAssocID="{B557C1B7-B1D8-442B-A311-025896830FD8}" presName="vert1" presStyleCnt="0"/>
      <dgm:spPr/>
    </dgm:pt>
    <dgm:pt modelId="{418D6C70-CB22-4EFE-8E48-EBB48794D5B2}" type="pres">
      <dgm:prSet presAssocID="{532C6E14-18EB-4AAE-9EC1-5350AA03E1FB}" presName="thickLine" presStyleLbl="alignNode1" presStyleIdx="8" presStyleCnt="10"/>
      <dgm:spPr/>
    </dgm:pt>
    <dgm:pt modelId="{A671DAF0-5BDA-41DC-8770-5470211292B1}" type="pres">
      <dgm:prSet presAssocID="{532C6E14-18EB-4AAE-9EC1-5350AA03E1FB}" presName="horz1" presStyleCnt="0"/>
      <dgm:spPr/>
    </dgm:pt>
    <dgm:pt modelId="{D9223C25-187D-4947-AE49-9AB9BF9A7247}" type="pres">
      <dgm:prSet presAssocID="{532C6E14-18EB-4AAE-9EC1-5350AA03E1FB}" presName="tx1" presStyleLbl="revTx" presStyleIdx="8" presStyleCnt="10"/>
      <dgm:spPr/>
    </dgm:pt>
    <dgm:pt modelId="{274FEDD3-EB8E-4018-92AC-77FBBB4A11E7}" type="pres">
      <dgm:prSet presAssocID="{532C6E14-18EB-4AAE-9EC1-5350AA03E1FB}" presName="vert1" presStyleCnt="0"/>
      <dgm:spPr/>
    </dgm:pt>
    <dgm:pt modelId="{59D50C2B-342A-4410-8BB4-4D5FDB814CE3}" type="pres">
      <dgm:prSet presAssocID="{BEC35CC4-2FE5-407E-AA2B-267F219D18CA}" presName="thickLine" presStyleLbl="alignNode1" presStyleIdx="9" presStyleCnt="10"/>
      <dgm:spPr/>
    </dgm:pt>
    <dgm:pt modelId="{07E78B67-41B6-43B6-A675-21EE91DCA6DB}" type="pres">
      <dgm:prSet presAssocID="{BEC35CC4-2FE5-407E-AA2B-267F219D18CA}" presName="horz1" presStyleCnt="0"/>
      <dgm:spPr/>
    </dgm:pt>
    <dgm:pt modelId="{E3ED0E1D-AA57-48F2-9B52-676F88B87ED7}" type="pres">
      <dgm:prSet presAssocID="{BEC35CC4-2FE5-407E-AA2B-267F219D18CA}" presName="tx1" presStyleLbl="revTx" presStyleIdx="9" presStyleCnt="10"/>
      <dgm:spPr/>
    </dgm:pt>
    <dgm:pt modelId="{3A4CC0F9-BD49-4075-9F27-792391763D6B}" type="pres">
      <dgm:prSet presAssocID="{BEC35CC4-2FE5-407E-AA2B-267F219D18CA}" presName="vert1" presStyleCnt="0"/>
      <dgm:spPr/>
    </dgm:pt>
  </dgm:ptLst>
  <dgm:cxnLst>
    <dgm:cxn modelId="{3BAFE913-6AA1-42C2-982C-E777B61CB0EF}" type="presOf" srcId="{532C6E14-18EB-4AAE-9EC1-5350AA03E1FB}" destId="{D9223C25-187D-4947-AE49-9AB9BF9A7247}" srcOrd="0" destOrd="0" presId="urn:microsoft.com/office/officeart/2008/layout/LinedList"/>
    <dgm:cxn modelId="{88AEC321-4F88-4DFB-B1A5-F170D16F6B08}" type="presOf" srcId="{B557C1B7-B1D8-442B-A311-025896830FD8}" destId="{5E896BE5-08FB-42C8-ACB4-719CC28BF6EF}" srcOrd="0" destOrd="0" presId="urn:microsoft.com/office/officeart/2008/layout/LinedList"/>
    <dgm:cxn modelId="{08211E31-5C2A-4D79-89C7-90879E146149}" srcId="{9A0FDAFA-4A24-4233-8038-E314FE3D71BD}" destId="{45D5AFF6-C180-4A01-BBD1-46363DD04931}" srcOrd="4" destOrd="0" parTransId="{D02D154B-165E-4690-8649-37EA094A299C}" sibTransId="{27261CC2-16C0-4936-80EC-155B1271AE0C}"/>
    <dgm:cxn modelId="{F7277268-DBC7-4A58-83D5-B3107F57EBF7}" type="presOf" srcId="{214E6C04-D7F1-40B0-A896-2457EE3D6D09}" destId="{C37C5EFF-6867-4A39-AAB5-B4BAB8988C4A}" srcOrd="0" destOrd="0" presId="urn:microsoft.com/office/officeart/2008/layout/LinedList"/>
    <dgm:cxn modelId="{E1FC417E-B053-40AD-8D0B-43304AACC8F4}" type="presOf" srcId="{9A0FDAFA-4A24-4233-8038-E314FE3D71BD}" destId="{0834A58B-6939-4AC9-B7B7-29C3B05BA1B3}" srcOrd="0" destOrd="0" presId="urn:microsoft.com/office/officeart/2008/layout/LinedList"/>
    <dgm:cxn modelId="{1D168380-5DFB-4C4E-A9C0-6FD720E1D4C9}" srcId="{9A0FDAFA-4A24-4233-8038-E314FE3D71BD}" destId="{2E1B333B-9FA8-44FA-937D-F4368BE33AA7}" srcOrd="3" destOrd="0" parTransId="{C6718208-CDDF-415A-855F-B5440947E01E}" sibTransId="{E23DA3D0-EAE2-4771-B884-1FC8641D49A9}"/>
    <dgm:cxn modelId="{23E68F8C-D42B-4903-BC9B-174926C8091C}" type="presOf" srcId="{89B38172-221F-4226-B511-C3F64B0136FE}" destId="{44322E6C-24E8-4E52-AE94-82304D281FAF}" srcOrd="0" destOrd="0" presId="urn:microsoft.com/office/officeart/2008/layout/LinedList"/>
    <dgm:cxn modelId="{F5407F92-F289-40B3-9493-73E7FE5514CA}" srcId="{9A0FDAFA-4A24-4233-8038-E314FE3D71BD}" destId="{532C6E14-18EB-4AAE-9EC1-5350AA03E1FB}" srcOrd="8" destOrd="0" parTransId="{F1EBCC9A-860B-40AB-B404-610A8BA7FF33}" sibTransId="{739CDCD7-7939-481C-BECC-098B9A27CA9F}"/>
    <dgm:cxn modelId="{9B6E9F98-39A6-4DD0-8054-6474F9B836E1}" type="presOf" srcId="{2E1B333B-9FA8-44FA-937D-F4368BE33AA7}" destId="{844C441C-9B66-42D7-B869-DB40DE73471D}" srcOrd="0" destOrd="0" presId="urn:microsoft.com/office/officeart/2008/layout/LinedList"/>
    <dgm:cxn modelId="{A59D7899-1E42-4A1D-AF62-46F9C9D27DB8}" srcId="{9A0FDAFA-4A24-4233-8038-E314FE3D71BD}" destId="{B557C1B7-B1D8-442B-A311-025896830FD8}" srcOrd="7" destOrd="0" parTransId="{1815054A-78FE-4908-B1D8-6A5CEB06FAC2}" sibTransId="{71D31495-D04C-4418-8E74-B9CF563EE366}"/>
    <dgm:cxn modelId="{53F6FBA9-77F7-4491-AB46-10DB8A6BAAED}" type="presOf" srcId="{45D5AFF6-C180-4A01-BBD1-46363DD04931}" destId="{B53F3179-468D-481F-893C-F264B3DFD803}" srcOrd="0" destOrd="0" presId="urn:microsoft.com/office/officeart/2008/layout/LinedList"/>
    <dgm:cxn modelId="{C9C8A5B5-43CC-4A10-8996-D5943431A615}" type="presOf" srcId="{55A61EE1-605E-4C1C-AD77-84D9E7DB708D}" destId="{C4997653-F2CE-4062-B566-9E253A51CDE6}" srcOrd="0" destOrd="0" presId="urn:microsoft.com/office/officeart/2008/layout/LinedList"/>
    <dgm:cxn modelId="{5AB816BA-EDDC-4C46-B825-468F0C0315E0}" srcId="{9A0FDAFA-4A24-4233-8038-E314FE3D71BD}" destId="{BEC35CC4-2FE5-407E-AA2B-267F219D18CA}" srcOrd="9" destOrd="0" parTransId="{979F9869-DDC8-44AE-8C3B-75B4065134CA}" sibTransId="{DF09C513-3C12-4648-8B1F-766C4B51D788}"/>
    <dgm:cxn modelId="{5CF3FECE-4BF2-4C28-AEF7-05D7F166D69E}" type="presOf" srcId="{CC24DE9F-D3C0-4A82-A44A-1CF20D9528CC}" destId="{38D2C28A-FA6C-4948-A78D-DAE2B15F100A}" srcOrd="0" destOrd="0" presId="urn:microsoft.com/office/officeart/2008/layout/LinedList"/>
    <dgm:cxn modelId="{99BB96D3-3A85-45C8-AFF7-84796BC25A62}" type="presOf" srcId="{BEC35CC4-2FE5-407E-AA2B-267F219D18CA}" destId="{E3ED0E1D-AA57-48F2-9B52-676F88B87ED7}" srcOrd="0" destOrd="0" presId="urn:microsoft.com/office/officeart/2008/layout/LinedList"/>
    <dgm:cxn modelId="{711856D6-09A1-42E3-82BA-ADBFC7D6E4E6}" srcId="{9A0FDAFA-4A24-4233-8038-E314FE3D71BD}" destId="{214E6C04-D7F1-40B0-A896-2457EE3D6D09}" srcOrd="0" destOrd="0" parTransId="{BECF7ADD-50D2-4995-B8C9-4437E289EC11}" sibTransId="{AF031A2E-B0F9-4BBC-9F1D-77307D2CCE31}"/>
    <dgm:cxn modelId="{C07839D7-9A09-46DC-BAA3-B90F3A086AF2}" srcId="{9A0FDAFA-4A24-4233-8038-E314FE3D71BD}" destId="{B8EBFBC4-A2FD-4569-BD17-04FEAA4EA159}" srcOrd="6" destOrd="0" parTransId="{0C4778DE-22BD-4218-825D-0C774B4FD0EB}" sibTransId="{287EFDB2-9569-4E79-9428-61B7F73A8EA7}"/>
    <dgm:cxn modelId="{34B2EBE1-290A-4A77-A490-AF39607D2FF1}" srcId="{9A0FDAFA-4A24-4233-8038-E314FE3D71BD}" destId="{55A61EE1-605E-4C1C-AD77-84D9E7DB708D}" srcOrd="5" destOrd="0" parTransId="{24633F76-88D7-4E7D-BDD6-460A540D09EF}" sibTransId="{0F9FF652-584D-4E3B-A829-E110135283CE}"/>
    <dgm:cxn modelId="{3F618CE9-7826-4D6A-AF47-6E5E7B062A18}" srcId="{9A0FDAFA-4A24-4233-8038-E314FE3D71BD}" destId="{89B38172-221F-4226-B511-C3F64B0136FE}" srcOrd="1" destOrd="0" parTransId="{99C9423A-AC5C-4372-BD31-8A1A92FEC9F5}" sibTransId="{9D19BC0F-EB5C-47DE-A621-9D81585805F8}"/>
    <dgm:cxn modelId="{298DA4F0-3704-4FD0-8B8F-A11AE20A8EC9}" type="presOf" srcId="{B8EBFBC4-A2FD-4569-BD17-04FEAA4EA159}" destId="{9F356355-1A56-43A6-9CF2-FCB6DE666E8B}" srcOrd="0" destOrd="0" presId="urn:microsoft.com/office/officeart/2008/layout/LinedList"/>
    <dgm:cxn modelId="{1A1016F8-C55A-4760-97FA-6E871A238EBB}" srcId="{9A0FDAFA-4A24-4233-8038-E314FE3D71BD}" destId="{CC24DE9F-D3C0-4A82-A44A-1CF20D9528CC}" srcOrd="2" destOrd="0" parTransId="{6A6D0885-D5B9-4730-BA5B-2D2E651D03E6}" sibTransId="{56553728-9A2B-4DAC-ABC5-6554BF04B436}"/>
    <dgm:cxn modelId="{0A823E80-3239-4DF2-83D6-543AE8EEC329}" type="presParOf" srcId="{0834A58B-6939-4AC9-B7B7-29C3B05BA1B3}" destId="{E42BE42F-001D-429B-8409-DD02BD1751C5}" srcOrd="0" destOrd="0" presId="urn:microsoft.com/office/officeart/2008/layout/LinedList"/>
    <dgm:cxn modelId="{50202B81-8102-4312-89E7-1526F157C1B4}" type="presParOf" srcId="{0834A58B-6939-4AC9-B7B7-29C3B05BA1B3}" destId="{2E8F437E-F1B6-498F-9C5C-B8D41B32839F}" srcOrd="1" destOrd="0" presId="urn:microsoft.com/office/officeart/2008/layout/LinedList"/>
    <dgm:cxn modelId="{790ED031-2367-4941-AD20-B90E6549C56B}" type="presParOf" srcId="{2E8F437E-F1B6-498F-9C5C-B8D41B32839F}" destId="{C37C5EFF-6867-4A39-AAB5-B4BAB8988C4A}" srcOrd="0" destOrd="0" presId="urn:microsoft.com/office/officeart/2008/layout/LinedList"/>
    <dgm:cxn modelId="{0F2F86C0-F7E9-4F60-A777-861BB0E8E683}" type="presParOf" srcId="{2E8F437E-F1B6-498F-9C5C-B8D41B32839F}" destId="{0B6610B4-82F1-45BB-AADF-61FAFFBD3AD7}" srcOrd="1" destOrd="0" presId="urn:microsoft.com/office/officeart/2008/layout/LinedList"/>
    <dgm:cxn modelId="{D3E9FDB7-839B-42BA-A76D-BE17601252D7}" type="presParOf" srcId="{0834A58B-6939-4AC9-B7B7-29C3B05BA1B3}" destId="{F028F428-AA99-4E88-89A5-AD65D2134C6D}" srcOrd="2" destOrd="0" presId="urn:microsoft.com/office/officeart/2008/layout/LinedList"/>
    <dgm:cxn modelId="{5492A764-BACC-43BF-9554-C32C800B747A}" type="presParOf" srcId="{0834A58B-6939-4AC9-B7B7-29C3B05BA1B3}" destId="{90779193-1B21-4548-A5DB-2A811E04C133}" srcOrd="3" destOrd="0" presId="urn:microsoft.com/office/officeart/2008/layout/LinedList"/>
    <dgm:cxn modelId="{1BFF5397-2A85-4836-AB9D-9DAF28E1DBD7}" type="presParOf" srcId="{90779193-1B21-4548-A5DB-2A811E04C133}" destId="{44322E6C-24E8-4E52-AE94-82304D281FAF}" srcOrd="0" destOrd="0" presId="urn:microsoft.com/office/officeart/2008/layout/LinedList"/>
    <dgm:cxn modelId="{C9BB02B1-1009-4D7C-955F-77B72C3B2D8D}" type="presParOf" srcId="{90779193-1B21-4548-A5DB-2A811E04C133}" destId="{22F1FAD5-111D-4E64-B502-8A89921D2293}" srcOrd="1" destOrd="0" presId="urn:microsoft.com/office/officeart/2008/layout/LinedList"/>
    <dgm:cxn modelId="{FBA9D212-48B6-4656-B21A-B8059F39C1F7}" type="presParOf" srcId="{0834A58B-6939-4AC9-B7B7-29C3B05BA1B3}" destId="{9CCDD694-DE2A-4005-B35F-4F011A155822}" srcOrd="4" destOrd="0" presId="urn:microsoft.com/office/officeart/2008/layout/LinedList"/>
    <dgm:cxn modelId="{DBE75C39-D0EA-4F29-925A-C6A8B932A98F}" type="presParOf" srcId="{0834A58B-6939-4AC9-B7B7-29C3B05BA1B3}" destId="{2D231C61-888B-4476-B824-C7755B46A929}" srcOrd="5" destOrd="0" presId="urn:microsoft.com/office/officeart/2008/layout/LinedList"/>
    <dgm:cxn modelId="{DA400961-762A-4ACB-8849-90A2BB8318A1}" type="presParOf" srcId="{2D231C61-888B-4476-B824-C7755B46A929}" destId="{38D2C28A-FA6C-4948-A78D-DAE2B15F100A}" srcOrd="0" destOrd="0" presId="urn:microsoft.com/office/officeart/2008/layout/LinedList"/>
    <dgm:cxn modelId="{196ED155-7A00-4D3C-9AF8-4F48594DE85F}" type="presParOf" srcId="{2D231C61-888B-4476-B824-C7755B46A929}" destId="{65807B83-4D8B-4E12-8343-F046B185C18A}" srcOrd="1" destOrd="0" presId="urn:microsoft.com/office/officeart/2008/layout/LinedList"/>
    <dgm:cxn modelId="{1B785DCD-20A8-4F6E-AA41-81B5BAEBCD50}" type="presParOf" srcId="{0834A58B-6939-4AC9-B7B7-29C3B05BA1B3}" destId="{A6E84DE6-C6E5-4ECE-8E53-791087D1010B}" srcOrd="6" destOrd="0" presId="urn:microsoft.com/office/officeart/2008/layout/LinedList"/>
    <dgm:cxn modelId="{5C5A9245-D7F7-4055-9BFA-CE6722C55536}" type="presParOf" srcId="{0834A58B-6939-4AC9-B7B7-29C3B05BA1B3}" destId="{A74FD409-8B20-499D-BE31-0AFC5AFC55E7}" srcOrd="7" destOrd="0" presId="urn:microsoft.com/office/officeart/2008/layout/LinedList"/>
    <dgm:cxn modelId="{CB3A325A-5DCF-4EDF-8E38-6075997ECFC2}" type="presParOf" srcId="{A74FD409-8B20-499D-BE31-0AFC5AFC55E7}" destId="{844C441C-9B66-42D7-B869-DB40DE73471D}" srcOrd="0" destOrd="0" presId="urn:microsoft.com/office/officeart/2008/layout/LinedList"/>
    <dgm:cxn modelId="{78667DF2-3C47-494C-9B20-3A51C5BE73A7}" type="presParOf" srcId="{A74FD409-8B20-499D-BE31-0AFC5AFC55E7}" destId="{31A31266-6274-4255-8C0A-C7334DFA7010}" srcOrd="1" destOrd="0" presId="urn:microsoft.com/office/officeart/2008/layout/LinedList"/>
    <dgm:cxn modelId="{525F1A19-9116-41C9-BE23-195998468D08}" type="presParOf" srcId="{0834A58B-6939-4AC9-B7B7-29C3B05BA1B3}" destId="{8E936DE4-7B0F-462C-A24E-D16F6C34FA4F}" srcOrd="8" destOrd="0" presId="urn:microsoft.com/office/officeart/2008/layout/LinedList"/>
    <dgm:cxn modelId="{B9517948-4A2F-4150-A871-8897D4D7A23C}" type="presParOf" srcId="{0834A58B-6939-4AC9-B7B7-29C3B05BA1B3}" destId="{879627A9-BE4E-4DC2-9980-1F7EA521D4F8}" srcOrd="9" destOrd="0" presId="urn:microsoft.com/office/officeart/2008/layout/LinedList"/>
    <dgm:cxn modelId="{4A07A1EF-1BC7-4897-A1B3-BBF50F3554AD}" type="presParOf" srcId="{879627A9-BE4E-4DC2-9980-1F7EA521D4F8}" destId="{B53F3179-468D-481F-893C-F264B3DFD803}" srcOrd="0" destOrd="0" presId="urn:microsoft.com/office/officeart/2008/layout/LinedList"/>
    <dgm:cxn modelId="{47C21180-2861-4A55-A9D2-429C44DC4EA2}" type="presParOf" srcId="{879627A9-BE4E-4DC2-9980-1F7EA521D4F8}" destId="{E7DE1147-AD8C-49DE-B340-7DC39B6F4A7B}" srcOrd="1" destOrd="0" presId="urn:microsoft.com/office/officeart/2008/layout/LinedList"/>
    <dgm:cxn modelId="{5747D9CA-5540-40A8-A3C7-027886B0E48C}" type="presParOf" srcId="{0834A58B-6939-4AC9-B7B7-29C3B05BA1B3}" destId="{377D3529-F37B-4FFF-BD1F-3D513E8C8E73}" srcOrd="10" destOrd="0" presId="urn:microsoft.com/office/officeart/2008/layout/LinedList"/>
    <dgm:cxn modelId="{22F77170-4EC0-408C-B1B0-16CA80843D03}" type="presParOf" srcId="{0834A58B-6939-4AC9-B7B7-29C3B05BA1B3}" destId="{638B998C-D8A2-4A1E-B656-DBDCCB1574D0}" srcOrd="11" destOrd="0" presId="urn:microsoft.com/office/officeart/2008/layout/LinedList"/>
    <dgm:cxn modelId="{8F95BEFE-21EF-4597-AEC8-86E20D22580C}" type="presParOf" srcId="{638B998C-D8A2-4A1E-B656-DBDCCB1574D0}" destId="{C4997653-F2CE-4062-B566-9E253A51CDE6}" srcOrd="0" destOrd="0" presId="urn:microsoft.com/office/officeart/2008/layout/LinedList"/>
    <dgm:cxn modelId="{F03F160B-98CC-4876-A08F-03E08EFCDCCA}" type="presParOf" srcId="{638B998C-D8A2-4A1E-B656-DBDCCB1574D0}" destId="{9C1C60C3-FCC6-4EA3-A07E-4251424DD59D}" srcOrd="1" destOrd="0" presId="urn:microsoft.com/office/officeart/2008/layout/LinedList"/>
    <dgm:cxn modelId="{7A50E235-2A1A-4B76-A42A-36E607DA84F1}" type="presParOf" srcId="{0834A58B-6939-4AC9-B7B7-29C3B05BA1B3}" destId="{3FE212CE-DFA9-46F2-95AA-8FB72F99053A}" srcOrd="12" destOrd="0" presId="urn:microsoft.com/office/officeart/2008/layout/LinedList"/>
    <dgm:cxn modelId="{947A5189-2AA7-45D6-B6B1-9F4C1ECA00EB}" type="presParOf" srcId="{0834A58B-6939-4AC9-B7B7-29C3B05BA1B3}" destId="{2F23336E-F242-4CC5-A745-750E9BF210BB}" srcOrd="13" destOrd="0" presId="urn:microsoft.com/office/officeart/2008/layout/LinedList"/>
    <dgm:cxn modelId="{3AD3FBB5-A947-473F-B57A-E5A5644ED6A6}" type="presParOf" srcId="{2F23336E-F242-4CC5-A745-750E9BF210BB}" destId="{9F356355-1A56-43A6-9CF2-FCB6DE666E8B}" srcOrd="0" destOrd="0" presId="urn:microsoft.com/office/officeart/2008/layout/LinedList"/>
    <dgm:cxn modelId="{E56A0565-7DF1-4C2F-9704-F3A60428A16B}" type="presParOf" srcId="{2F23336E-F242-4CC5-A745-750E9BF210BB}" destId="{BD713228-C582-4E82-BD2B-43516302037E}" srcOrd="1" destOrd="0" presId="urn:microsoft.com/office/officeart/2008/layout/LinedList"/>
    <dgm:cxn modelId="{9F052B04-2446-4F23-A6D2-C5E801BCAF36}" type="presParOf" srcId="{0834A58B-6939-4AC9-B7B7-29C3B05BA1B3}" destId="{6B0C01CA-F541-48CE-B31A-920357F07FE0}" srcOrd="14" destOrd="0" presId="urn:microsoft.com/office/officeart/2008/layout/LinedList"/>
    <dgm:cxn modelId="{7E633C56-F6D3-450F-9C42-6EB76B360FFF}" type="presParOf" srcId="{0834A58B-6939-4AC9-B7B7-29C3B05BA1B3}" destId="{C76454FA-235F-441A-B677-45AC4AFFDDC8}" srcOrd="15" destOrd="0" presId="urn:microsoft.com/office/officeart/2008/layout/LinedList"/>
    <dgm:cxn modelId="{E7EF3E3D-ED7F-4737-BD3C-ECF42C3DDDB1}" type="presParOf" srcId="{C76454FA-235F-441A-B677-45AC4AFFDDC8}" destId="{5E896BE5-08FB-42C8-ACB4-719CC28BF6EF}" srcOrd="0" destOrd="0" presId="urn:microsoft.com/office/officeart/2008/layout/LinedList"/>
    <dgm:cxn modelId="{1F71024C-E4E6-487C-8721-CAC0E4D14FC8}" type="presParOf" srcId="{C76454FA-235F-441A-B677-45AC4AFFDDC8}" destId="{E02C4B55-FF44-4950-B67F-B49FB5BC5A9D}" srcOrd="1" destOrd="0" presId="urn:microsoft.com/office/officeart/2008/layout/LinedList"/>
    <dgm:cxn modelId="{7BBC44CD-7402-49A6-B65E-4B5EAE48ABD0}" type="presParOf" srcId="{0834A58B-6939-4AC9-B7B7-29C3B05BA1B3}" destId="{418D6C70-CB22-4EFE-8E48-EBB48794D5B2}" srcOrd="16" destOrd="0" presId="urn:microsoft.com/office/officeart/2008/layout/LinedList"/>
    <dgm:cxn modelId="{9BA47F12-95D3-4264-A5F7-7F5C8B918B39}" type="presParOf" srcId="{0834A58B-6939-4AC9-B7B7-29C3B05BA1B3}" destId="{A671DAF0-5BDA-41DC-8770-5470211292B1}" srcOrd="17" destOrd="0" presId="urn:microsoft.com/office/officeart/2008/layout/LinedList"/>
    <dgm:cxn modelId="{FB886A9E-2929-49EB-A73F-8F8EED5A2C63}" type="presParOf" srcId="{A671DAF0-5BDA-41DC-8770-5470211292B1}" destId="{D9223C25-187D-4947-AE49-9AB9BF9A7247}" srcOrd="0" destOrd="0" presId="urn:microsoft.com/office/officeart/2008/layout/LinedList"/>
    <dgm:cxn modelId="{7F12C11D-BA9E-44FC-B8B8-AEE624D21F06}" type="presParOf" srcId="{A671DAF0-5BDA-41DC-8770-5470211292B1}" destId="{274FEDD3-EB8E-4018-92AC-77FBBB4A11E7}" srcOrd="1" destOrd="0" presId="urn:microsoft.com/office/officeart/2008/layout/LinedList"/>
    <dgm:cxn modelId="{95368756-5352-40D2-88A8-A86B0DC57467}" type="presParOf" srcId="{0834A58B-6939-4AC9-B7B7-29C3B05BA1B3}" destId="{59D50C2B-342A-4410-8BB4-4D5FDB814CE3}" srcOrd="18" destOrd="0" presId="urn:microsoft.com/office/officeart/2008/layout/LinedList"/>
    <dgm:cxn modelId="{6D3DC628-B9BB-41B1-8D9A-EAF8CD162CEE}" type="presParOf" srcId="{0834A58B-6939-4AC9-B7B7-29C3B05BA1B3}" destId="{07E78B67-41B6-43B6-A675-21EE91DCA6DB}" srcOrd="19" destOrd="0" presId="urn:microsoft.com/office/officeart/2008/layout/LinedList"/>
    <dgm:cxn modelId="{4CBA999C-DCE1-48DB-942A-A8F28767EE03}" type="presParOf" srcId="{07E78B67-41B6-43B6-A675-21EE91DCA6DB}" destId="{E3ED0E1D-AA57-48F2-9B52-676F88B87ED7}" srcOrd="0" destOrd="0" presId="urn:microsoft.com/office/officeart/2008/layout/LinedList"/>
    <dgm:cxn modelId="{48E2C696-C5E6-43B0-95B8-E5678A3FB1DB}" type="presParOf" srcId="{07E78B67-41B6-43B6-A675-21EE91DCA6DB}" destId="{3A4CC0F9-BD49-4075-9F27-792391763D6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D7A79-C702-4661-BAF1-FA2D0FD88E2A}">
      <dsp:nvSpPr>
        <dsp:cNvPr id="0" name=""/>
        <dsp:cNvSpPr/>
      </dsp:nvSpPr>
      <dsp:spPr>
        <a:xfrm>
          <a:off x="0" y="4792035"/>
          <a:ext cx="9113520" cy="78617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a:t>Digital </a:t>
          </a:r>
          <a:r>
            <a:rPr lang="en-US" sz="3600" kern="1200" dirty="0"/>
            <a:t>Ethics - Activity</a:t>
          </a:r>
        </a:p>
      </dsp:txBody>
      <dsp:txXfrm>
        <a:off x="0" y="4792035"/>
        <a:ext cx="9113520" cy="786173"/>
      </dsp:txXfrm>
    </dsp:sp>
    <dsp:sp modelId="{E48A3CCE-759C-4B32-879F-8790CD2D5FF3}">
      <dsp:nvSpPr>
        <dsp:cNvPr id="0" name=""/>
        <dsp:cNvSpPr/>
      </dsp:nvSpPr>
      <dsp:spPr>
        <a:xfrm rot="10800000">
          <a:off x="0" y="3594693"/>
          <a:ext cx="9113520" cy="1209134"/>
        </a:xfrm>
        <a:prstGeom prst="upArrowCallout">
          <a:avLst/>
        </a:prstGeom>
        <a:solidFill>
          <a:schemeClr val="accent2">
            <a:hueOff val="-4500000"/>
            <a:satOff val="23634"/>
            <a:lumOff val="671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Identify Creditable Sources</a:t>
          </a:r>
        </a:p>
      </dsp:txBody>
      <dsp:txXfrm rot="10800000">
        <a:off x="0" y="3594693"/>
        <a:ext cx="9113520" cy="785659"/>
      </dsp:txXfrm>
    </dsp:sp>
    <dsp:sp modelId="{CC6D76D5-F40C-40E2-9564-61AEBC953F6F}">
      <dsp:nvSpPr>
        <dsp:cNvPr id="0" name=""/>
        <dsp:cNvSpPr/>
      </dsp:nvSpPr>
      <dsp:spPr>
        <a:xfrm rot="10800000">
          <a:off x="0" y="2327209"/>
          <a:ext cx="9113520" cy="1209134"/>
        </a:xfrm>
        <a:prstGeom prst="upArrowCallout">
          <a:avLst/>
        </a:prstGeom>
        <a:solidFill>
          <a:schemeClr val="accent2">
            <a:hueOff val="-9000000"/>
            <a:satOff val="47269"/>
            <a:lumOff val="1343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a:ea typeface="+mn-ea"/>
              <a:cs typeface="+mn-cs"/>
            </a:rPr>
            <a:t>Passwords – Safety Activity</a:t>
          </a:r>
        </a:p>
      </dsp:txBody>
      <dsp:txXfrm rot="10800000">
        <a:off x="0" y="2327209"/>
        <a:ext cx="9113520" cy="785659"/>
      </dsp:txXfrm>
    </dsp:sp>
    <dsp:sp modelId="{F2F0FE74-08B2-4FBF-9556-D49E218BB927}">
      <dsp:nvSpPr>
        <dsp:cNvPr id="0" name=""/>
        <dsp:cNvSpPr/>
      </dsp:nvSpPr>
      <dsp:spPr>
        <a:xfrm rot="10800000">
          <a:off x="0" y="1200009"/>
          <a:ext cx="9113520" cy="1209134"/>
        </a:xfrm>
        <a:prstGeom prst="upArrowCallout">
          <a:avLst/>
        </a:prstGeom>
        <a:solidFill>
          <a:schemeClr val="accent2">
            <a:hueOff val="-13500000"/>
            <a:satOff val="70903"/>
            <a:lumOff val="2014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Ransomware Activity</a:t>
          </a:r>
        </a:p>
      </dsp:txBody>
      <dsp:txXfrm rot="10800000">
        <a:off x="0" y="1200009"/>
        <a:ext cx="9113520" cy="785659"/>
      </dsp:txXfrm>
    </dsp:sp>
    <dsp:sp modelId="{54FC4721-B3A6-4126-8B2C-EF4B7260752A}">
      <dsp:nvSpPr>
        <dsp:cNvPr id="0" name=""/>
        <dsp:cNvSpPr/>
      </dsp:nvSpPr>
      <dsp:spPr>
        <a:xfrm rot="10800000">
          <a:off x="0" y="2667"/>
          <a:ext cx="9113520" cy="1209134"/>
        </a:xfrm>
        <a:prstGeom prst="upArrowCallout">
          <a:avLst/>
        </a:prstGeom>
        <a:solidFill>
          <a:schemeClr val="accent2">
            <a:hueOff val="-18000000"/>
            <a:satOff val="94537"/>
            <a:lumOff val="2686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t>Impersonation</a:t>
          </a:r>
        </a:p>
      </dsp:txBody>
      <dsp:txXfrm rot="10800000">
        <a:off x="0" y="2667"/>
        <a:ext cx="9113520" cy="7856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9798E-5EA9-496E-AA27-EB5266BD437D}">
      <dsp:nvSpPr>
        <dsp:cNvPr id="0" name=""/>
        <dsp:cNvSpPr/>
      </dsp:nvSpPr>
      <dsp:spPr>
        <a:xfrm>
          <a:off x="0" y="819"/>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Phishing</a:t>
          </a:r>
        </a:p>
      </dsp:txBody>
      <dsp:txXfrm>
        <a:off x="44684" y="45503"/>
        <a:ext cx="5455556" cy="825997"/>
      </dsp:txXfrm>
    </dsp:sp>
    <dsp:sp modelId="{304F3F0F-675B-483C-9259-D97BFB0B754E}">
      <dsp:nvSpPr>
        <dsp:cNvPr id="0" name=""/>
        <dsp:cNvSpPr/>
      </dsp:nvSpPr>
      <dsp:spPr>
        <a:xfrm>
          <a:off x="0" y="929923"/>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Spear Phishing</a:t>
          </a:r>
        </a:p>
      </dsp:txBody>
      <dsp:txXfrm>
        <a:off x="44684" y="974607"/>
        <a:ext cx="5455556" cy="825997"/>
      </dsp:txXfrm>
    </dsp:sp>
    <dsp:sp modelId="{B54D05BF-EBA7-4F55-ACC3-649836E84C4A}">
      <dsp:nvSpPr>
        <dsp:cNvPr id="0" name=""/>
        <dsp:cNvSpPr/>
      </dsp:nvSpPr>
      <dsp:spPr>
        <a:xfrm>
          <a:off x="0" y="1859027"/>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Smishing</a:t>
          </a:r>
        </a:p>
      </dsp:txBody>
      <dsp:txXfrm>
        <a:off x="44684" y="1903711"/>
        <a:ext cx="5455556" cy="825997"/>
      </dsp:txXfrm>
    </dsp:sp>
    <dsp:sp modelId="{A298B27A-13AB-460A-9407-0CBCA11CBD3A}">
      <dsp:nvSpPr>
        <dsp:cNvPr id="0" name=""/>
        <dsp:cNvSpPr/>
      </dsp:nvSpPr>
      <dsp:spPr>
        <a:xfrm>
          <a:off x="0" y="2788131"/>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Vishing</a:t>
          </a:r>
        </a:p>
      </dsp:txBody>
      <dsp:txXfrm>
        <a:off x="44684" y="2832815"/>
        <a:ext cx="5455556" cy="825997"/>
      </dsp:txXfrm>
    </dsp:sp>
    <dsp:sp modelId="{DF88DD91-4C3E-4620-B166-9414734502F4}">
      <dsp:nvSpPr>
        <dsp:cNvPr id="0" name=""/>
        <dsp:cNvSpPr/>
      </dsp:nvSpPr>
      <dsp:spPr>
        <a:xfrm>
          <a:off x="0" y="3717235"/>
          <a:ext cx="5544924" cy="9153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Whaling</a:t>
          </a:r>
        </a:p>
      </dsp:txBody>
      <dsp:txXfrm>
        <a:off x="44684" y="3761919"/>
        <a:ext cx="5455556" cy="825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AF016-5D6A-42E4-A0AB-1D2607E1D139}">
      <dsp:nvSpPr>
        <dsp:cNvPr id="0" name=""/>
        <dsp:cNvSpPr/>
      </dsp:nvSpPr>
      <dsp:spPr>
        <a:xfrm>
          <a:off x="8974"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Attacker sends text </a:t>
          </a:r>
        </a:p>
      </dsp:txBody>
      <dsp:txXfrm>
        <a:off x="56112" y="217516"/>
        <a:ext cx="2588053" cy="1515121"/>
      </dsp:txXfrm>
    </dsp:sp>
    <dsp:sp modelId="{9EB87A08-18EC-4A84-B76D-A98F1D5786E3}">
      <dsp:nvSpPr>
        <dsp:cNvPr id="0" name=""/>
        <dsp:cNvSpPr/>
      </dsp:nvSpPr>
      <dsp:spPr>
        <a:xfrm>
          <a:off x="2959536"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959536" y="775511"/>
        <a:ext cx="398057" cy="399131"/>
      </dsp:txXfrm>
    </dsp:sp>
    <dsp:sp modelId="{10817571-EC6F-4942-BEE4-5C6FAE58B498}">
      <dsp:nvSpPr>
        <dsp:cNvPr id="0" name=""/>
        <dsp:cNvSpPr/>
      </dsp:nvSpPr>
      <dsp:spPr>
        <a:xfrm>
          <a:off x="3764235"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User opens text, clicks on link, gives away private information</a:t>
          </a:r>
        </a:p>
      </dsp:txBody>
      <dsp:txXfrm>
        <a:off x="3811373" y="217516"/>
        <a:ext cx="2588053" cy="1515121"/>
      </dsp:txXfrm>
    </dsp:sp>
    <dsp:sp modelId="{D5172488-22C7-4821-BE11-9972FCD25F00}">
      <dsp:nvSpPr>
        <dsp:cNvPr id="0" name=""/>
        <dsp:cNvSpPr/>
      </dsp:nvSpPr>
      <dsp:spPr>
        <a:xfrm>
          <a:off x="6714797"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714797" y="775511"/>
        <a:ext cx="398057" cy="399131"/>
      </dsp:txXfrm>
    </dsp:sp>
    <dsp:sp modelId="{BFD754BC-8620-45D3-9FA6-59BAB2C8349B}">
      <dsp:nvSpPr>
        <dsp:cNvPr id="0" name=""/>
        <dsp:cNvSpPr/>
      </dsp:nvSpPr>
      <dsp:spPr>
        <a:xfrm>
          <a:off x="7519496"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Attacker uses information to commit fraud</a:t>
          </a:r>
        </a:p>
      </dsp:txBody>
      <dsp:txXfrm>
        <a:off x="7566634" y="217516"/>
        <a:ext cx="2588053" cy="15151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AF016-5D6A-42E4-A0AB-1D2607E1D139}">
      <dsp:nvSpPr>
        <dsp:cNvPr id="0" name=""/>
        <dsp:cNvSpPr/>
      </dsp:nvSpPr>
      <dsp:spPr>
        <a:xfrm>
          <a:off x="8974"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Scammer calls</a:t>
          </a:r>
        </a:p>
      </dsp:txBody>
      <dsp:txXfrm>
        <a:off x="56112" y="217516"/>
        <a:ext cx="2588053" cy="1515121"/>
      </dsp:txXfrm>
    </dsp:sp>
    <dsp:sp modelId="{9EB87A08-18EC-4A84-B76D-A98F1D5786E3}">
      <dsp:nvSpPr>
        <dsp:cNvPr id="0" name=""/>
        <dsp:cNvSpPr/>
      </dsp:nvSpPr>
      <dsp:spPr>
        <a:xfrm>
          <a:off x="2959536"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959536" y="775511"/>
        <a:ext cx="398057" cy="399131"/>
      </dsp:txXfrm>
    </dsp:sp>
    <dsp:sp modelId="{10817571-EC6F-4942-BEE4-5C6FAE58B498}">
      <dsp:nvSpPr>
        <dsp:cNvPr id="0" name=""/>
        <dsp:cNvSpPr/>
      </dsp:nvSpPr>
      <dsp:spPr>
        <a:xfrm>
          <a:off x="3764235"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User answers and give personal information</a:t>
          </a:r>
        </a:p>
      </dsp:txBody>
      <dsp:txXfrm>
        <a:off x="3811373" y="217516"/>
        <a:ext cx="2588053" cy="1515121"/>
      </dsp:txXfrm>
    </dsp:sp>
    <dsp:sp modelId="{D5172488-22C7-4821-BE11-9972FCD25F00}">
      <dsp:nvSpPr>
        <dsp:cNvPr id="0" name=""/>
        <dsp:cNvSpPr/>
      </dsp:nvSpPr>
      <dsp:spPr>
        <a:xfrm>
          <a:off x="6714797" y="642468"/>
          <a:ext cx="568653" cy="6652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6714797" y="775511"/>
        <a:ext cx="398057" cy="399131"/>
      </dsp:txXfrm>
    </dsp:sp>
    <dsp:sp modelId="{BFD754BC-8620-45D3-9FA6-59BAB2C8349B}">
      <dsp:nvSpPr>
        <dsp:cNvPr id="0" name=""/>
        <dsp:cNvSpPr/>
      </dsp:nvSpPr>
      <dsp:spPr>
        <a:xfrm>
          <a:off x="7519496" y="170378"/>
          <a:ext cx="2682329" cy="160939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Scammer uses information to steal money</a:t>
          </a:r>
        </a:p>
      </dsp:txBody>
      <dsp:txXfrm>
        <a:off x="7566634" y="217516"/>
        <a:ext cx="2588053" cy="1515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BE42F-001D-429B-8409-DD02BD1751C5}">
      <dsp:nvSpPr>
        <dsp:cNvPr id="0" name=""/>
        <dsp:cNvSpPr/>
      </dsp:nvSpPr>
      <dsp:spPr>
        <a:xfrm>
          <a:off x="0" y="697"/>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37C5EFF-6867-4A39-AAB5-B4BAB8988C4A}">
      <dsp:nvSpPr>
        <dsp:cNvPr id="0" name=""/>
        <dsp:cNvSpPr/>
      </dsp:nvSpPr>
      <dsp:spPr>
        <a:xfrm>
          <a:off x="0" y="697"/>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a:t>
          </a:r>
        </a:p>
      </dsp:txBody>
      <dsp:txXfrm>
        <a:off x="0" y="697"/>
        <a:ext cx="4533814" cy="571360"/>
      </dsp:txXfrm>
    </dsp:sp>
    <dsp:sp modelId="{F028F428-AA99-4E88-89A5-AD65D2134C6D}">
      <dsp:nvSpPr>
        <dsp:cNvPr id="0" name=""/>
        <dsp:cNvSpPr/>
      </dsp:nvSpPr>
      <dsp:spPr>
        <a:xfrm>
          <a:off x="0" y="572058"/>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4322E6C-24E8-4E52-AE94-82304D281FAF}">
      <dsp:nvSpPr>
        <dsp:cNvPr id="0" name=""/>
        <dsp:cNvSpPr/>
      </dsp:nvSpPr>
      <dsp:spPr>
        <a:xfrm>
          <a:off x="0" y="572058"/>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123456789</a:t>
          </a:r>
        </a:p>
      </dsp:txBody>
      <dsp:txXfrm>
        <a:off x="0" y="572058"/>
        <a:ext cx="4533814" cy="571360"/>
      </dsp:txXfrm>
    </dsp:sp>
    <dsp:sp modelId="{9CCDD694-DE2A-4005-B35F-4F011A155822}">
      <dsp:nvSpPr>
        <dsp:cNvPr id="0" name=""/>
        <dsp:cNvSpPr/>
      </dsp:nvSpPr>
      <dsp:spPr>
        <a:xfrm>
          <a:off x="0" y="1143418"/>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8D2C28A-FA6C-4948-A78D-DAE2B15F100A}">
      <dsp:nvSpPr>
        <dsp:cNvPr id="0" name=""/>
        <dsp:cNvSpPr/>
      </dsp:nvSpPr>
      <dsp:spPr>
        <a:xfrm>
          <a:off x="0" y="1143418"/>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dirty="0"/>
            <a:t>Qwerty</a:t>
          </a:r>
        </a:p>
      </dsp:txBody>
      <dsp:txXfrm>
        <a:off x="0" y="1143418"/>
        <a:ext cx="4533814" cy="571360"/>
      </dsp:txXfrm>
    </dsp:sp>
    <dsp:sp modelId="{A6E84DE6-C6E5-4ECE-8E53-791087D1010B}">
      <dsp:nvSpPr>
        <dsp:cNvPr id="0" name=""/>
        <dsp:cNvSpPr/>
      </dsp:nvSpPr>
      <dsp:spPr>
        <a:xfrm>
          <a:off x="0" y="1593353"/>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4C441C-9B66-42D7-B869-DB40DE73471D}">
      <dsp:nvSpPr>
        <dsp:cNvPr id="0" name=""/>
        <dsp:cNvSpPr/>
      </dsp:nvSpPr>
      <dsp:spPr>
        <a:xfrm>
          <a:off x="0" y="1714779"/>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Password</a:t>
          </a:r>
        </a:p>
      </dsp:txBody>
      <dsp:txXfrm>
        <a:off x="0" y="1714779"/>
        <a:ext cx="4533814" cy="571360"/>
      </dsp:txXfrm>
    </dsp:sp>
    <dsp:sp modelId="{8E936DE4-7B0F-462C-A24E-D16F6C34FA4F}">
      <dsp:nvSpPr>
        <dsp:cNvPr id="0" name=""/>
        <dsp:cNvSpPr/>
      </dsp:nvSpPr>
      <dsp:spPr>
        <a:xfrm>
          <a:off x="0" y="2286139"/>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53F3179-468D-481F-893C-F264B3DFD803}">
      <dsp:nvSpPr>
        <dsp:cNvPr id="0" name=""/>
        <dsp:cNvSpPr/>
      </dsp:nvSpPr>
      <dsp:spPr>
        <a:xfrm>
          <a:off x="0" y="2286139"/>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a:t>
          </a:r>
        </a:p>
      </dsp:txBody>
      <dsp:txXfrm>
        <a:off x="0" y="2286139"/>
        <a:ext cx="4533814" cy="571360"/>
      </dsp:txXfrm>
    </dsp:sp>
    <dsp:sp modelId="{377D3529-F37B-4FFF-BD1F-3D513E8C8E73}">
      <dsp:nvSpPr>
        <dsp:cNvPr id="0" name=""/>
        <dsp:cNvSpPr/>
      </dsp:nvSpPr>
      <dsp:spPr>
        <a:xfrm>
          <a:off x="0" y="2857500"/>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4997653-F2CE-4062-B566-9E253A51CDE6}">
      <dsp:nvSpPr>
        <dsp:cNvPr id="0" name=""/>
        <dsp:cNvSpPr/>
      </dsp:nvSpPr>
      <dsp:spPr>
        <a:xfrm>
          <a:off x="0" y="2857500"/>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Qwerty123</a:t>
          </a:r>
        </a:p>
      </dsp:txBody>
      <dsp:txXfrm>
        <a:off x="0" y="2857500"/>
        <a:ext cx="4533814" cy="571360"/>
      </dsp:txXfrm>
    </dsp:sp>
    <dsp:sp modelId="{3FE212CE-DFA9-46F2-95AA-8FB72F99053A}">
      <dsp:nvSpPr>
        <dsp:cNvPr id="0" name=""/>
        <dsp:cNvSpPr/>
      </dsp:nvSpPr>
      <dsp:spPr>
        <a:xfrm>
          <a:off x="0" y="3428860"/>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F356355-1A56-43A6-9CF2-FCB6DE666E8B}">
      <dsp:nvSpPr>
        <dsp:cNvPr id="0" name=""/>
        <dsp:cNvSpPr/>
      </dsp:nvSpPr>
      <dsp:spPr>
        <a:xfrm>
          <a:off x="0" y="3428860"/>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1q2w3e</a:t>
          </a:r>
        </a:p>
      </dsp:txBody>
      <dsp:txXfrm>
        <a:off x="0" y="3428860"/>
        <a:ext cx="4533814" cy="571360"/>
      </dsp:txXfrm>
    </dsp:sp>
    <dsp:sp modelId="{6B0C01CA-F541-48CE-B31A-920357F07FE0}">
      <dsp:nvSpPr>
        <dsp:cNvPr id="0" name=""/>
        <dsp:cNvSpPr/>
      </dsp:nvSpPr>
      <dsp:spPr>
        <a:xfrm>
          <a:off x="0" y="4000220"/>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E896BE5-08FB-42C8-ACB4-719CC28BF6EF}">
      <dsp:nvSpPr>
        <dsp:cNvPr id="0" name=""/>
        <dsp:cNvSpPr/>
      </dsp:nvSpPr>
      <dsp:spPr>
        <a:xfrm>
          <a:off x="0" y="4000220"/>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12345678</a:t>
          </a:r>
        </a:p>
      </dsp:txBody>
      <dsp:txXfrm>
        <a:off x="0" y="4000220"/>
        <a:ext cx="4533814" cy="571360"/>
      </dsp:txXfrm>
    </dsp:sp>
    <dsp:sp modelId="{418D6C70-CB22-4EFE-8E48-EBB48794D5B2}">
      <dsp:nvSpPr>
        <dsp:cNvPr id="0" name=""/>
        <dsp:cNvSpPr/>
      </dsp:nvSpPr>
      <dsp:spPr>
        <a:xfrm>
          <a:off x="0" y="4571581"/>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9223C25-187D-4947-AE49-9AB9BF9A7247}">
      <dsp:nvSpPr>
        <dsp:cNvPr id="0" name=""/>
        <dsp:cNvSpPr/>
      </dsp:nvSpPr>
      <dsp:spPr>
        <a:xfrm>
          <a:off x="0" y="4571581"/>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111111</a:t>
          </a:r>
        </a:p>
      </dsp:txBody>
      <dsp:txXfrm>
        <a:off x="0" y="4571581"/>
        <a:ext cx="4533814" cy="571360"/>
      </dsp:txXfrm>
    </dsp:sp>
    <dsp:sp modelId="{59D50C2B-342A-4410-8BB4-4D5FDB814CE3}">
      <dsp:nvSpPr>
        <dsp:cNvPr id="0" name=""/>
        <dsp:cNvSpPr/>
      </dsp:nvSpPr>
      <dsp:spPr>
        <a:xfrm>
          <a:off x="0" y="5142941"/>
          <a:ext cx="4533814"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ED0E1D-AA57-48F2-9B52-676F88B87ED7}">
      <dsp:nvSpPr>
        <dsp:cNvPr id="0" name=""/>
        <dsp:cNvSpPr/>
      </dsp:nvSpPr>
      <dsp:spPr>
        <a:xfrm>
          <a:off x="0" y="5142941"/>
          <a:ext cx="4533814" cy="57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1234567890</a:t>
          </a:r>
        </a:p>
      </dsp:txBody>
      <dsp:txXfrm>
        <a:off x="0" y="5142941"/>
        <a:ext cx="4533814" cy="5713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4AD16E-2658-B34D-86D5-042195B32707}" type="datetimeFigureOut">
              <a:rPr lang="en-US" smtClean="0"/>
              <a:t>1/8/2024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ABE4174-4810-B64F-BC74-9939E9C39BD9}" type="slidenum">
              <a:rPr lang="en-US" smtClean="0"/>
              <a:t>‹#›</a:t>
            </a:fld>
            <a:endParaRPr lang="en-US" dirty="0"/>
          </a:p>
        </p:txBody>
      </p:sp>
    </p:spTree>
    <p:extLst>
      <p:ext uri="{BB962C8B-B14F-4D97-AF65-F5344CB8AC3E}">
        <p14:creationId xmlns:p14="http://schemas.microsoft.com/office/powerpoint/2010/main" val="562964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ixabay.com/users/quincecreative-1031690/?utm_source=link-attribution&amp;utm_medium=referral&amp;utm_campaign=image&amp;utm_content=2889040"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2889040" TargetMode="Externa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7065116" TargetMode="External"/><Relationship Id="rId3" Type="http://schemas.openxmlformats.org/officeDocument/2006/relationships/hyperlink" Target="https://unsplash.com/@ademay?utm_source=unsplash&amp;utm_medium=referral&amp;utm_content=creditCopyText" TargetMode="External"/><Relationship Id="rId7" Type="http://schemas.openxmlformats.org/officeDocument/2006/relationships/hyperlink" Target="https://pixabay.com/users/fidsor-26066389/?utm_source=link-attribution&amp;utm_medium=referral&amp;utm_campaign=image&amp;utm_content=7065116"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unsplash.com/photos/FPt10LXK0cg?utm_source=unsplash&amp;utm_medium=referral&amp;utm_content=creditCopyText" TargetMode="External"/><Relationship Id="rId5" Type="http://schemas.openxmlformats.org/officeDocument/2006/relationships/hyperlink" Target="https://unsplash.com/@robin_rednine?utm_source=unsplash&amp;utm_medium=referral&amp;utm_content=creditCopyText" TargetMode="External"/><Relationship Id="rId4" Type="http://schemas.openxmlformats.org/officeDocument/2006/relationships/hyperlink" Target="https://unsplash.com/photos/ik_AuIWeBBM?utm_source=unsplash&amp;utm_medium=referral&amp;utm_content=creditCopyText"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pixabay.com/?utm_source=link-attribution&amp;utm_medium=referral&amp;utm_campaign=image&amp;utm_content=5000789" TargetMode="External"/><Relationship Id="rId3" Type="http://schemas.openxmlformats.org/officeDocument/2006/relationships/hyperlink" Target="https://pixabay.com/users/danneiva-836937/?utm_source=link-attribution&amp;utm_medium=referral&amp;utm_campaign=image&amp;utm_content=873316" TargetMode="External"/><Relationship Id="rId7" Type="http://schemas.openxmlformats.org/officeDocument/2006/relationships/hyperlink" Target="https://pixabay.com/users/megan_rexazin-6742250/?utm_source=link-attribution&amp;utm_medium=referral&amp;utm_campaign=image&amp;utm_content=5000789"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pixabay.com/?utm_source=link-attribution&amp;utm_medium=referral&amp;utm_campaign=image&amp;utm_content=7476798" TargetMode="External"/><Relationship Id="rId5" Type="http://schemas.openxmlformats.org/officeDocument/2006/relationships/hyperlink" Target="https://pixabay.com/users/mohamed_hassan-5229782/?utm_source=link-attribution&amp;utm_medium=referral&amp;utm_campaign=image&amp;utm_content=7476798" TargetMode="External"/><Relationship Id="rId4" Type="http://schemas.openxmlformats.org/officeDocument/2006/relationships/hyperlink" Target="https://pixabay.com/?utm_source=link-attribution&amp;utm_medium=referral&amp;utm_campaign=image&amp;utm_content=873316"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ixabay.com/users/clker-free-vector-images-3736/?utm_source=link-attribution&amp;utm_medium=referral&amp;utm_campaign=image&amp;utm_content=304629"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04629"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tc.gov/business-guidance/small-businesses/cybersecurity/quiz/phishin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users/mohamed_hassan-5229782/?utm_source=link-attribution&amp;utm_medium=referral&amp;utm_campaign=image&amp;utm_content=3534409"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pixabay.com/?utm_source=link-attribution&amp;utm_medium=referral&amp;utm_campaign=image&amp;utm_content=3534409"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security.org/how-secure-is-my-passwor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oercommons.s3.amazonaws.com/media/courseware/relatedresource/file/CRAAPtest.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Have this slide up as participants arrive.</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r>
              <a:rPr lang="en-US" b="0" i="0" dirty="0">
                <a:solidFill>
                  <a:srgbClr val="000000"/>
                </a:solidFill>
                <a:effectLst/>
                <a:latin typeface="PlusJakartaSans"/>
              </a:rPr>
              <a:t>Photo by </a:t>
            </a:r>
            <a:r>
              <a:rPr lang="en-US" b="0" i="0" dirty="0" err="1">
                <a:solidFill>
                  <a:srgbClr val="000000"/>
                </a:solidFill>
                <a:effectLst/>
                <a:latin typeface="PlusJakartaSans"/>
              </a:rPr>
              <a:t>Thirdman</a:t>
            </a:r>
            <a:r>
              <a:rPr lang="en-US" b="0" i="0" dirty="0">
                <a:solidFill>
                  <a:srgbClr val="000000"/>
                </a:solidFill>
                <a:effectLst/>
                <a:latin typeface="PlusJakartaSans"/>
              </a:rPr>
              <a:t>: https://www.pexels.com/photo/a-group-of-people-having-a-discussion-while-looking-at-laptop-5256526/</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a:t>
            </a:fld>
            <a:endParaRPr lang="en-US" dirty="0"/>
          </a:p>
        </p:txBody>
      </p:sp>
    </p:spTree>
    <p:extLst>
      <p:ext uri="{BB962C8B-B14F-4D97-AF65-F5344CB8AC3E}">
        <p14:creationId xmlns:p14="http://schemas.microsoft.com/office/powerpoint/2010/main" val="191061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Phishing is the fraudulent practice of sending emails messages purporting to be from reputable companies to trick individuals to reveal personal information, such as passwords and credit card numbers. Phishing looks very realistic but has several red flags such as a generic greeting, request for private information, and an invitation to click on a provided link.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are</a:t>
            </a:r>
            <a:r>
              <a:rPr lang="en-US" sz="1200" dirty="0">
                <a:latin typeface="Calibri" panose="020F0502020204030204" pitchFamily="34" charset="0"/>
                <a:ea typeface="Calibri" panose="020F0502020204030204" pitchFamily="34" charset="0"/>
              </a:rPr>
              <a:t>:</a:t>
            </a:r>
          </a:p>
          <a:p>
            <a:pPr algn="l">
              <a:buFont typeface="Arial" panose="020B0604020202020204" pitchFamily="34" charset="0"/>
              <a:buChar char="•"/>
            </a:pPr>
            <a:r>
              <a:rPr lang="en-US" b="0" i="0" dirty="0">
                <a:solidFill>
                  <a:srgbClr val="1B1B1B"/>
                </a:solidFill>
                <a:effectLst/>
                <a:latin typeface="Inter"/>
              </a:rPr>
              <a:t> Say they’ve noticed some suspicious activity or log-in attempts — they haven’t.</a:t>
            </a:r>
          </a:p>
          <a:p>
            <a:pPr algn="l">
              <a:buFont typeface="Arial" panose="020B0604020202020204" pitchFamily="34" charset="0"/>
              <a:buChar char="•"/>
            </a:pPr>
            <a:r>
              <a:rPr lang="en-US" b="0" i="0" dirty="0">
                <a:solidFill>
                  <a:srgbClr val="1B1B1B"/>
                </a:solidFill>
                <a:effectLst/>
                <a:latin typeface="Inter"/>
              </a:rPr>
              <a:t> Claim there’s a problem with your account or your payment information — there isn’t.</a:t>
            </a:r>
          </a:p>
          <a:p>
            <a:pPr algn="l">
              <a:buFont typeface="Arial" panose="020B0604020202020204" pitchFamily="34" charset="0"/>
              <a:buChar char="•"/>
            </a:pPr>
            <a:r>
              <a:rPr lang="en-US" b="0" i="0" dirty="0">
                <a:solidFill>
                  <a:srgbClr val="1B1B1B"/>
                </a:solidFill>
                <a:effectLst/>
                <a:latin typeface="Inter"/>
              </a:rPr>
              <a:t> Say you need to confirm some personal or financial information — you don’t.</a:t>
            </a:r>
          </a:p>
          <a:p>
            <a:pPr algn="l">
              <a:buFont typeface="Arial" panose="020B0604020202020204" pitchFamily="34" charset="0"/>
              <a:buChar char="•"/>
            </a:pPr>
            <a:r>
              <a:rPr lang="en-US" b="0" i="0" dirty="0">
                <a:solidFill>
                  <a:srgbClr val="1B1B1B"/>
                </a:solidFill>
                <a:effectLst/>
                <a:latin typeface="Inter"/>
              </a:rPr>
              <a:t> Include an invoice you don’t recognize — it’s fake.</a:t>
            </a:r>
          </a:p>
          <a:p>
            <a:pPr algn="l">
              <a:buFont typeface="Arial" panose="020B0604020202020204" pitchFamily="34" charset="0"/>
              <a:buChar char="•"/>
            </a:pPr>
            <a:r>
              <a:rPr lang="en-US" b="0" i="0" dirty="0">
                <a:solidFill>
                  <a:srgbClr val="1B1B1B"/>
                </a:solidFill>
                <a:effectLst/>
                <a:latin typeface="Inter"/>
              </a:rPr>
              <a:t> Want you to click on a link to make a payment — but the link has malware.</a:t>
            </a:r>
          </a:p>
          <a:p>
            <a:pPr algn="l">
              <a:buFont typeface="Arial" panose="020B0604020202020204" pitchFamily="34" charset="0"/>
              <a:buChar char="•"/>
            </a:pPr>
            <a:r>
              <a:rPr lang="en-US" b="0" i="0" dirty="0">
                <a:solidFill>
                  <a:srgbClr val="1B1B1B"/>
                </a:solidFill>
                <a:effectLst/>
                <a:latin typeface="Inter"/>
              </a:rPr>
              <a:t> Say you’re eligible to register for a government refund — it’s a scam.</a:t>
            </a:r>
          </a:p>
          <a:p>
            <a:pPr algn="l">
              <a:buFont typeface="Arial" panose="020B0604020202020204" pitchFamily="34" charset="0"/>
              <a:buChar char="•"/>
            </a:pPr>
            <a:r>
              <a:rPr lang="en-US" b="0" i="0" dirty="0">
                <a:solidFill>
                  <a:srgbClr val="1B1B1B"/>
                </a:solidFill>
                <a:effectLst/>
                <a:latin typeface="Inter"/>
              </a:rPr>
              <a:t> Offer a coupon for free stuff — it’s not real.</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Source</a:t>
            </a:r>
            <a:r>
              <a:rPr lang="en-US" sz="1200" dirty="0">
                <a:latin typeface="Calibri" panose="020F0502020204030204" pitchFamily="34" charset="0"/>
                <a:ea typeface="Calibri" panose="020F0502020204030204" pitchFamily="34" charset="0"/>
              </a:rPr>
              <a:t>: FTC, (2022). How to Recognize and Avoid Phishing Scams, Retrieved from https://consumer.ftc.gov/articles/how-recognize-and-avoid-phishing-scams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10</a:t>
            </a:fld>
            <a:endParaRPr lang="en-US"/>
          </a:p>
        </p:txBody>
      </p:sp>
    </p:spTree>
    <p:extLst>
      <p:ext uri="{BB962C8B-B14F-4D97-AF65-F5344CB8AC3E}">
        <p14:creationId xmlns:p14="http://schemas.microsoft.com/office/powerpoint/2010/main" val="2053575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Spear Phishing is</a:t>
            </a:r>
            <a:r>
              <a:rPr lang="en-US" sz="1200" dirty="0"/>
              <a:t> phishing method </a:t>
            </a:r>
            <a:r>
              <a:rPr lang="en-US" sz="1200" u="sng" dirty="0"/>
              <a:t>that targets specific individuals or groups </a:t>
            </a:r>
            <a:r>
              <a:rPr lang="en-US" sz="1200" dirty="0"/>
              <a:t>within an organization to trick users to divulge personal information or perform actions that cause network compromise, data loss, or financial loss.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are</a:t>
            </a:r>
            <a:r>
              <a:rPr lang="en-US" sz="1200" dirty="0">
                <a:latin typeface="Calibri" panose="020F0502020204030204" pitchFamily="34" charset="0"/>
                <a:ea typeface="Calibri" panose="020F0502020204030204" pitchFamily="34" charset="0"/>
              </a:rPr>
              <a: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Fake websites linked to a carefully worded email or text.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Using an email address that would be familiar to an employee such as their CEO, Human Resource Manager, or IT Administrator.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Malware – tricking a person to click on a malicious email attachment.</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200" dirty="0">
                <a:latin typeface="Calibri" panose="020F0502020204030204" pitchFamily="34" charset="0"/>
                <a:ea typeface="Calibri" panose="020F0502020204030204" pitchFamily="34" charset="0"/>
              </a:rPr>
              <a:t>Red flags are high pressure language with emphasis of significant negative impact if not acted upon immediately.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dirty="0"/>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3D Animation Production Company</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11</a:t>
            </a:fld>
            <a:endParaRPr lang="en-US"/>
          </a:p>
        </p:txBody>
      </p:sp>
    </p:spTree>
    <p:extLst>
      <p:ext uri="{BB962C8B-B14F-4D97-AF65-F5344CB8AC3E}">
        <p14:creationId xmlns:p14="http://schemas.microsoft.com/office/powerpoint/2010/main" val="901240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Smishing is the fraudulent practice of sending </a:t>
            </a:r>
            <a:r>
              <a:rPr lang="en-US" sz="1200" u="sng" dirty="0">
                <a:latin typeface="Calibri" panose="020F0502020204030204" pitchFamily="34" charset="0"/>
                <a:ea typeface="Calibri" panose="020F0502020204030204" pitchFamily="34" charset="0"/>
              </a:rPr>
              <a:t>text messages </a:t>
            </a:r>
            <a:r>
              <a:rPr lang="en-US" sz="1200" dirty="0">
                <a:latin typeface="Calibri" panose="020F0502020204030204" pitchFamily="34" charset="0"/>
                <a:ea typeface="Calibri" panose="020F0502020204030204" pitchFamily="34" charset="0"/>
              </a:rPr>
              <a:t>purporting to be from reputable companies to induce individuals to reveal personal information, such as passwords or credit card numbers. Typically, the text message will include a link which will take them to a fake site where they will be asked to enter more details to prove identity or to pay a non-existent fee. Clicking the link could also potentially download malware on the user’s device.</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include</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Delivery notification</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Bank/Credit card text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Raffle winner</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Password reset (without you requesting)</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Tax season – Refund or owing money to IRS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The ridiculous message – Nigerian Prince, long lost family member, bail money</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pPr marL="0" indent="0">
              <a:buFont typeface="Arial" panose="020B0604020202020204" pitchFamily="34" charset="0"/>
              <a:buNone/>
            </a:pPr>
            <a:r>
              <a:rPr lang="en-US" sz="1200" b="1" dirty="0">
                <a:latin typeface="Calibri" panose="020F0502020204030204" pitchFamily="34" charset="0"/>
                <a:ea typeface="Calibri" panose="020F0502020204030204" pitchFamily="34" charset="0"/>
              </a:rPr>
              <a:t>Red flags</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You didn’t initiate request</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Spelling and grammar mistakes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a:t>
            </a:r>
          </a:p>
          <a:p>
            <a:endParaRPr lang="en-US" sz="1200" dirty="0">
              <a:latin typeface="Calibri" panose="020F0502020204030204" pitchFamily="34" charset="0"/>
            </a:endParaRPr>
          </a:p>
          <a:p>
            <a:r>
              <a:rPr lang="en-US" b="0" i="0" dirty="0">
                <a:solidFill>
                  <a:srgbClr val="111111"/>
                </a:solidFill>
                <a:effectLst/>
                <a:latin typeface="-apple-system"/>
              </a:rPr>
              <a:t>Photo by </a:t>
            </a:r>
            <a:r>
              <a:rPr lang="en-US" b="0" i="0" dirty="0" err="1">
                <a:solidFill>
                  <a:srgbClr val="767676"/>
                </a:solidFill>
                <a:effectLst/>
                <a:latin typeface="-apple-system"/>
                <a:hlinkClick r:id="rId3"/>
              </a:rPr>
              <a:t>Adem</a:t>
            </a:r>
            <a:r>
              <a:rPr lang="en-US" b="0" i="0" dirty="0">
                <a:solidFill>
                  <a:srgbClr val="767676"/>
                </a:solidFill>
                <a:effectLst/>
                <a:latin typeface="-apple-system"/>
                <a:hlinkClick r:id="rId3"/>
              </a:rPr>
              <a:t> AY</a:t>
            </a:r>
            <a:r>
              <a:rPr lang="en-US" b="0" i="0" dirty="0">
                <a:solidFill>
                  <a:srgbClr val="111111"/>
                </a:solidFill>
                <a:effectLst/>
                <a:latin typeface="-apple-system"/>
              </a:rPr>
              <a:t> on </a:t>
            </a:r>
            <a:r>
              <a:rPr lang="en-US" b="0" i="0" dirty="0" err="1">
                <a:solidFill>
                  <a:srgbClr val="767676"/>
                </a:solidFill>
                <a:effectLst/>
                <a:latin typeface="-apple-system"/>
                <a:hlinkClick r:id="rId4"/>
              </a:rPr>
              <a:t>Unsplash</a:t>
            </a:r>
            <a:endParaRPr lang="en-US" b="0" i="0" dirty="0">
              <a:solidFill>
                <a:srgbClr val="767676"/>
              </a:solidFill>
              <a:effectLst/>
              <a:latin typeface="-apple-system"/>
            </a:endParaRPr>
          </a:p>
          <a:p>
            <a:r>
              <a:rPr lang="en-US" b="0" i="0" dirty="0">
                <a:solidFill>
                  <a:srgbClr val="111111"/>
                </a:solidFill>
                <a:effectLst/>
                <a:latin typeface="-apple-system"/>
              </a:rPr>
              <a:t>Photo by </a:t>
            </a:r>
            <a:r>
              <a:rPr lang="en-US" b="0" i="0" dirty="0">
                <a:solidFill>
                  <a:srgbClr val="767676"/>
                </a:solidFill>
                <a:effectLst/>
                <a:latin typeface="-apple-system"/>
                <a:hlinkClick r:id="rId5"/>
              </a:rPr>
              <a:t>ROBIN WORRALL</a:t>
            </a:r>
            <a:r>
              <a:rPr lang="en-US" b="0" i="0" dirty="0">
                <a:solidFill>
                  <a:srgbClr val="111111"/>
                </a:solidFill>
                <a:effectLst/>
                <a:latin typeface="-apple-system"/>
              </a:rPr>
              <a:t> on </a:t>
            </a:r>
            <a:r>
              <a:rPr lang="en-US" b="0" i="0" dirty="0" err="1">
                <a:solidFill>
                  <a:srgbClr val="767676"/>
                </a:solidFill>
                <a:effectLst/>
                <a:latin typeface="-apple-system"/>
                <a:hlinkClick r:id="rId6"/>
              </a:rPr>
              <a:t>Unsplash</a:t>
            </a:r>
            <a:endParaRPr lang="en-US" b="0" i="0" dirty="0">
              <a:solidFill>
                <a:srgbClr val="767676"/>
              </a:solidFill>
              <a:effectLst/>
              <a:latin typeface="-apple-system"/>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7"/>
              </a:rPr>
              <a:t>Fakhruddin Memon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1FBDA56-17BE-4490-A95F-B7CC0657F8C6}" type="slidenum">
              <a:rPr lang="en-US" smtClean="0"/>
              <a:t>12</a:t>
            </a:fld>
            <a:endParaRPr lang="en-US"/>
          </a:p>
        </p:txBody>
      </p:sp>
    </p:spTree>
    <p:extLst>
      <p:ext uri="{BB962C8B-B14F-4D97-AF65-F5344CB8AC3E}">
        <p14:creationId xmlns:p14="http://schemas.microsoft.com/office/powerpoint/2010/main" val="41138331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Vishing is the fraudulent practice of making phone calls or leaving voice messages purporting to be from reputable companies to tempt individuals to reveal personal information, such as bank details and credit card numbers.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Examples are calls from</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Government representatives – threaten to suspend social security, tax refunds, etc. if information is not “confirmed”.</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Tech Support fraud – pretends to be from wireless provider, Amazon, etc.  Hold on account, suspicious activity.</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Bank impersonation – unusual activity on account, need to confirm account details.</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Telemarking attack – free prize, offer, etc. just pay for shipping.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Daniel Neiva Dan Neiva</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b="0" i="0" u="sng" dirty="0">
              <a:solidFill>
                <a:srgbClr val="191B26"/>
              </a:solidFill>
              <a:effectLst/>
              <a:latin typeface="Open Sans" panose="020B060603050402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5"/>
              </a:rPr>
              <a:t>Mohamed Hassan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6"/>
              </a:rPr>
              <a:t>Pixabay</a:t>
            </a:r>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7"/>
              </a:rPr>
              <a:t>Megan </a:t>
            </a:r>
            <a:r>
              <a:rPr lang="en-US" b="0" i="0" u="sng" dirty="0" err="1">
                <a:solidFill>
                  <a:srgbClr val="191B26"/>
                </a:solidFill>
                <a:effectLst/>
                <a:latin typeface="Open Sans" panose="020B0606030504020204" pitchFamily="34" charset="0"/>
                <a:hlinkClick r:id="rId7"/>
              </a:rPr>
              <a:t>Rexazin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8"/>
              </a:rPr>
              <a:t>Pixabay</a:t>
            </a:r>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13</a:t>
            </a:fld>
            <a:endParaRPr lang="en-US"/>
          </a:p>
        </p:txBody>
      </p:sp>
    </p:spTree>
    <p:extLst>
      <p:ext uri="{BB962C8B-B14F-4D97-AF65-F5344CB8AC3E}">
        <p14:creationId xmlns:p14="http://schemas.microsoft.com/office/powerpoint/2010/main" val="2503550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Whaling is when someone impersonates a senior player at an organization and directly target senior or other important individuals at an organization, with the aim of stealing money or sensitive information or gaining access to their computer systems for criminal purposes. The term whaling stems from the size of the attacks, and the whales are thought to be picked based on their authority within a company such as a senior executes, CEO, CFO, government officials, etc.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ea typeface="Calibri" panose="020F0502020204030204" pitchFamily="34" charset="0"/>
              </a:rPr>
              <a:t>Red flags</a:t>
            </a:r>
            <a:r>
              <a:rPr lang="en-US" sz="1200" dirty="0">
                <a:latin typeface="Calibri" panose="020F0502020204030204" pitchFamily="34" charset="0"/>
                <a:ea typeface="Calibri" panose="020F0502020204030204" pitchFamily="34" charset="0"/>
              </a:rPr>
              <a: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Email address – any extra letters, numbers? Change in domain name?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Formatting of the email – does is seem correct, normal?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Colors – is branding correct?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Threatening language, urgency of action? </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2 minutes</a:t>
            </a: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err="1">
                <a:solidFill>
                  <a:srgbClr val="191B26"/>
                </a:solidFill>
                <a:effectLst/>
                <a:latin typeface="Open Sans" panose="020B0606030504020204" pitchFamily="34" charset="0"/>
                <a:hlinkClick r:id="rId3"/>
              </a:rPr>
              <a:t>Clker</a:t>
            </a:r>
            <a:r>
              <a:rPr lang="en-US" b="0" i="0" u="sng" dirty="0">
                <a:solidFill>
                  <a:srgbClr val="191B26"/>
                </a:solidFill>
                <a:effectLst/>
                <a:latin typeface="Open Sans" panose="020B0606030504020204" pitchFamily="34" charset="0"/>
                <a:hlinkClick r:id="rId3"/>
              </a:rPr>
              <a:t>-Free-Vector-Images</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sz="1200" dirty="0">
              <a:latin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14</a:t>
            </a:fld>
            <a:endParaRPr lang="en-US"/>
          </a:p>
        </p:txBody>
      </p:sp>
    </p:spTree>
    <p:extLst>
      <p:ext uri="{BB962C8B-B14F-4D97-AF65-F5344CB8AC3E}">
        <p14:creationId xmlns:p14="http://schemas.microsoft.com/office/powerpoint/2010/main" val="3217259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Go to website and have participants take quiz. After quiz, you may need to further explain the topics.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hlinkClick r:id="rId3"/>
              </a:rPr>
              <a:t>https://www.ftc.gov/business-guidance/small-businesses/cybersecurity/quiz/phishing</a:t>
            </a:r>
            <a:endParaRPr lang="en-US" sz="1200" dirty="0">
              <a:solidFill>
                <a:srgbClr val="FFFFFF"/>
              </a:solidFill>
            </a:endParaRP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15</a:t>
            </a:fld>
            <a:endParaRPr lang="en-US"/>
          </a:p>
        </p:txBody>
      </p:sp>
    </p:spTree>
    <p:extLst>
      <p:ext uri="{BB962C8B-B14F-4D97-AF65-F5344CB8AC3E}">
        <p14:creationId xmlns:p14="http://schemas.microsoft.com/office/powerpoint/2010/main" val="1207901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Malware is software that intentionally inflicts damage on its users who typically have no idea that they are running it.</a:t>
            </a:r>
          </a:p>
          <a:p>
            <a:endParaRPr lang="en-US" dirty="0"/>
          </a:p>
          <a:p>
            <a:pPr marL="171450" indent="-171450">
              <a:buFont typeface="Arial" panose="020B0604020202020204" pitchFamily="34" charset="0"/>
              <a:buChar char="•"/>
            </a:pPr>
            <a:r>
              <a:rPr lang="en-US" dirty="0"/>
              <a:t>Computer Virus replicate by inserting their own code into computer systems. </a:t>
            </a:r>
          </a:p>
          <a:p>
            <a:pPr marL="171450" indent="-171450">
              <a:buFont typeface="Arial" panose="020B0604020202020204" pitchFamily="34" charset="0"/>
              <a:buChar char="•"/>
            </a:pPr>
            <a:r>
              <a:rPr lang="en-US" dirty="0"/>
              <a:t>Worms are stand-alone pieces of malware that replicate themselves without the need for hosts to spread. </a:t>
            </a:r>
          </a:p>
          <a:p>
            <a:pPr marL="171450" indent="-171450">
              <a:buFont typeface="Arial" panose="020B0604020202020204" pitchFamily="34" charset="0"/>
              <a:buChar char="•"/>
            </a:pPr>
            <a:r>
              <a:rPr lang="en-US" dirty="0"/>
              <a:t>Trojans is malware that is either disguised as non-malicious software or hidden within a legitimate, non-malicious application.</a:t>
            </a:r>
          </a:p>
          <a:p>
            <a:pPr marL="171450" indent="-171450">
              <a:buFont typeface="Arial" panose="020B0604020202020204" pitchFamily="34" charset="0"/>
              <a:buChar char="•"/>
            </a:pPr>
            <a:r>
              <a:rPr lang="en-US" dirty="0"/>
              <a:t>Ransomware is malware that demands that a ransom be paid in exchange for the infected party not suffering some harm.</a:t>
            </a:r>
          </a:p>
          <a:p>
            <a:pPr marL="171450" indent="-171450">
              <a:buFont typeface="Arial" panose="020B0604020202020204" pitchFamily="34" charset="0"/>
              <a:buChar char="•"/>
            </a:pPr>
            <a:r>
              <a:rPr lang="en-US" dirty="0"/>
              <a:t>Scareware is malware that scares people into taking some action.</a:t>
            </a:r>
          </a:p>
          <a:p>
            <a:pPr marL="171450" indent="-171450">
              <a:buFont typeface="Arial" panose="020B0604020202020204" pitchFamily="34" charset="0"/>
              <a:buChar char="•"/>
            </a:pPr>
            <a:r>
              <a:rPr lang="en-US" dirty="0"/>
              <a:t>Spyware is software that surreptitiously, and without permission, collects information from a device.</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16</a:t>
            </a:fld>
            <a:endParaRPr lang="en-US"/>
          </a:p>
        </p:txBody>
      </p:sp>
    </p:spTree>
    <p:extLst>
      <p:ext uri="{BB962C8B-B14F-4D97-AF65-F5344CB8AC3E}">
        <p14:creationId xmlns:p14="http://schemas.microsoft.com/office/powerpoint/2010/main" val="185266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How do most computers get infected with Malware? Malware can get onto a device by opening or downloading attachments or files, or by visiting a scammers website. </a:t>
            </a:r>
          </a:p>
          <a:p>
            <a:r>
              <a:rPr lang="en-US" dirty="0"/>
              <a:t>Downloading free stuff – illegal downloads (movies, TV shows, games), phishing emails, clicking on fake security pop-ups, downloading content available on file-sharing sites, or clicking on ads placed by scammers are all common ways to download malware. </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17</a:t>
            </a:fld>
            <a:endParaRPr lang="en-US" dirty="0"/>
          </a:p>
        </p:txBody>
      </p:sp>
    </p:spTree>
    <p:extLst>
      <p:ext uri="{BB962C8B-B14F-4D97-AF65-F5344CB8AC3E}">
        <p14:creationId xmlns:p14="http://schemas.microsoft.com/office/powerpoint/2010/main" val="396836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Unusual behavior from the phone, tablet, or computer such as: </a:t>
            </a:r>
          </a:p>
          <a:p>
            <a:pPr marL="0" indent="0">
              <a:buNone/>
            </a:pPr>
            <a:endParaRPr lang="en-US" dirty="0"/>
          </a:p>
          <a:p>
            <a:pPr marL="171450" indent="-171450">
              <a:buFont typeface="Arial" panose="020B0604020202020204" pitchFamily="34" charset="0"/>
              <a:buChar char="•"/>
            </a:pPr>
            <a:r>
              <a:rPr lang="en-US" dirty="0"/>
              <a:t>Suddenly slows down, crashes, displays error messages</a:t>
            </a:r>
          </a:p>
          <a:p>
            <a:pPr marL="171450" indent="-171450">
              <a:buFont typeface="Arial" panose="020B0604020202020204" pitchFamily="34" charset="0"/>
              <a:buChar char="•"/>
            </a:pPr>
            <a:r>
              <a:rPr lang="en-US" dirty="0"/>
              <a:t>Won’t shut down or restart</a:t>
            </a:r>
          </a:p>
          <a:p>
            <a:pPr marL="171450" indent="-171450">
              <a:buFont typeface="Arial" panose="020B0604020202020204" pitchFamily="34" charset="0"/>
              <a:buChar char="•"/>
            </a:pPr>
            <a:r>
              <a:rPr lang="en-US" dirty="0"/>
              <a:t>Lots of pop-ups, inappropriate ads, or ads that interfere with page content</a:t>
            </a:r>
          </a:p>
          <a:p>
            <a:pPr marL="171450" indent="-171450">
              <a:buFont typeface="Arial" panose="020B0604020202020204" pitchFamily="34" charset="0"/>
              <a:buChar char="•"/>
            </a:pPr>
            <a:r>
              <a:rPr lang="en-US" dirty="0"/>
              <a:t>Send emails you didn’t write</a:t>
            </a:r>
          </a:p>
          <a:p>
            <a:pPr marL="171450" indent="-171450">
              <a:buFont typeface="Arial" panose="020B0604020202020204" pitchFamily="34" charset="0"/>
              <a:buChar char="•"/>
            </a:pPr>
            <a:r>
              <a:rPr lang="en-US" dirty="0"/>
              <a:t>New toolbars or icons</a:t>
            </a:r>
          </a:p>
          <a:p>
            <a:pPr marL="171450" indent="-171450">
              <a:buFont typeface="Arial" panose="020B0604020202020204" pitchFamily="34" charset="0"/>
              <a:buChar char="•"/>
            </a:pPr>
            <a:r>
              <a:rPr lang="en-US" dirty="0"/>
              <a:t>New tabs, websites, search engines you didn’t open</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18</a:t>
            </a:fld>
            <a:endParaRPr lang="en-US" dirty="0"/>
          </a:p>
        </p:txBody>
      </p:sp>
    </p:spTree>
    <p:extLst>
      <p:ext uri="{BB962C8B-B14F-4D97-AF65-F5344CB8AC3E}">
        <p14:creationId xmlns:p14="http://schemas.microsoft.com/office/powerpoint/2010/main" val="2625936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Here are some recommendations from the Federal Trade Commission on how to avoid Malware. </a:t>
            </a:r>
          </a:p>
          <a:p>
            <a:pPr marL="171450" indent="-171450">
              <a:buFont typeface="Arial" panose="020B0604020202020204" pitchFamily="34" charset="0"/>
              <a:buChar char="•"/>
            </a:pPr>
            <a:r>
              <a:rPr lang="en-US" dirty="0"/>
              <a:t>Install and update security software and use a firewall. </a:t>
            </a:r>
          </a:p>
          <a:p>
            <a:pPr marL="171450" indent="-171450">
              <a:buFont typeface="Arial" panose="020B0604020202020204" pitchFamily="34" charset="0"/>
              <a:buChar char="•"/>
            </a:pPr>
            <a:r>
              <a:rPr lang="en-US" dirty="0"/>
              <a:t>Read the screen before you install new software</a:t>
            </a:r>
          </a:p>
          <a:p>
            <a:pPr marL="171450" indent="-171450">
              <a:buFont typeface="Arial" panose="020B0604020202020204" pitchFamily="34" charset="0"/>
              <a:buChar char="•"/>
            </a:pPr>
            <a:r>
              <a:rPr lang="en-US" dirty="0"/>
              <a:t>Get only well-known software – directly from the source</a:t>
            </a:r>
          </a:p>
          <a:p>
            <a:pPr marL="171450" indent="-171450">
              <a:buFont typeface="Arial" panose="020B0604020202020204" pitchFamily="34" charset="0"/>
              <a:buChar char="•"/>
            </a:pPr>
            <a:r>
              <a:rPr lang="en-US" dirty="0"/>
              <a:t>Pay attention to security warnings</a:t>
            </a:r>
          </a:p>
          <a:p>
            <a:pPr marL="171450" indent="-171450">
              <a:buFont typeface="Arial" panose="020B0604020202020204" pitchFamily="34" charset="0"/>
              <a:buChar char="•"/>
            </a:pPr>
            <a:r>
              <a:rPr lang="en-US" dirty="0"/>
              <a:t>Don’t click on provided links – go to site directly</a:t>
            </a:r>
          </a:p>
          <a:p>
            <a:pPr marL="171450" indent="-171450">
              <a:buFont typeface="Arial" panose="020B0604020202020204" pitchFamily="34" charset="0"/>
              <a:buChar char="•"/>
            </a:pPr>
            <a:r>
              <a:rPr lang="en-US" dirty="0"/>
              <a:t>Scan external devices before using them</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Calibri" panose="020F0502020204030204" pitchFamily="34" charset="0"/>
              </a:rPr>
              <a:t>Source</a:t>
            </a:r>
            <a:r>
              <a:rPr lang="en-US" sz="1200" dirty="0">
                <a:latin typeface="Calibri" panose="020F0502020204030204" pitchFamily="34" charset="0"/>
              </a:rPr>
              <a:t>: FTC (2021). How To Recognize, Remove, and Avoid Malware. https://</a:t>
            </a:r>
            <a:r>
              <a:rPr lang="en-US" sz="1200" dirty="0" err="1">
                <a:latin typeface="Calibri" panose="020F0502020204030204" pitchFamily="34" charset="0"/>
              </a:rPr>
              <a:t>consumer.ftc.gov</a:t>
            </a:r>
            <a:r>
              <a:rPr lang="en-US" sz="1200" dirty="0">
                <a:latin typeface="Calibri" panose="020F0502020204030204" pitchFamily="34" charset="0"/>
              </a:rPr>
              <a:t>/articles/</a:t>
            </a:r>
            <a:r>
              <a:rPr lang="en-US" sz="1200" dirty="0" err="1">
                <a:latin typeface="Calibri" panose="020F0502020204030204" pitchFamily="34" charset="0"/>
              </a:rPr>
              <a:t>how-recognize-remove-avoid-malware#avoid</a:t>
            </a:r>
            <a:endParaRPr lang="en-US" dirty="0"/>
          </a:p>
          <a:p>
            <a:pPr marL="0" indent="0">
              <a:buNone/>
            </a:pPr>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19</a:t>
            </a:fld>
            <a:endParaRPr lang="en-US" dirty="0"/>
          </a:p>
        </p:txBody>
      </p:sp>
    </p:spTree>
    <p:extLst>
      <p:ext uri="{BB962C8B-B14F-4D97-AF65-F5344CB8AC3E}">
        <p14:creationId xmlns:p14="http://schemas.microsoft.com/office/powerpoint/2010/main" val="431284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support provided by </a:t>
            </a:r>
            <a:r>
              <a:rPr lang="en-US" sz="1200" dirty="0"/>
              <a:t>the National Institute of Food and Agriculture, U.S. Department of Agriculture</a:t>
            </a:r>
            <a:endParaRPr lang="en-US" sz="1200" dirty="0">
              <a:latin typeface="Calibri" panose="020F0502020204030204" pitchFamily="34" charset="0"/>
              <a:ea typeface="Calibri" panose="020F0502020204030204" pitchFamily="34" charset="0"/>
            </a:endParaRP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a:t>
            </a:fld>
            <a:endParaRPr lang="en-US" dirty="0"/>
          </a:p>
        </p:txBody>
      </p:sp>
    </p:spTree>
    <p:extLst>
      <p:ext uri="{BB962C8B-B14F-4D97-AF65-F5344CB8AC3E}">
        <p14:creationId xmlns:p14="http://schemas.microsoft.com/office/powerpoint/2010/main" val="205421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Go to website and have participants take quiz. After quiz, you may need to further explain the topics.</a:t>
            </a:r>
          </a:p>
          <a:p>
            <a:endParaRPr lang="en-US" dirty="0"/>
          </a:p>
          <a:p>
            <a:r>
              <a:rPr lang="en-US" sz="1200" dirty="0"/>
              <a:t>https://www.ftc.gov/business-guidance/small-businesses/cybersecurity/quiz/ransomware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20</a:t>
            </a:fld>
            <a:endParaRPr lang="en-US"/>
          </a:p>
        </p:txBody>
      </p:sp>
    </p:spTree>
    <p:extLst>
      <p:ext uri="{BB962C8B-B14F-4D97-AF65-F5344CB8AC3E}">
        <p14:creationId xmlns:p14="http://schemas.microsoft.com/office/powerpoint/2010/main" val="2499860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 password is </a:t>
            </a:r>
            <a:r>
              <a:rPr lang="en-US" sz="1200" b="0" dirty="0">
                <a:solidFill>
                  <a:srgbClr val="595959"/>
                </a:solidFill>
              </a:rPr>
              <a:t>a secret word or phrase that must be used to gain admission to something</a:t>
            </a:r>
            <a:r>
              <a:rPr lang="en-US" sz="1200" b="1" dirty="0">
                <a:solidFill>
                  <a:srgbClr val="595959"/>
                </a:solidFill>
              </a:rPr>
              <a:t>.</a:t>
            </a:r>
            <a:endParaRPr lang="en-US" sz="1200" dirty="0">
              <a:solidFill>
                <a:srgbClr val="595959"/>
              </a:solidFill>
            </a:endParaRP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a:p>
            <a:endParaRPr lang="en-US" sz="1200" dirty="0">
              <a:latin typeface="Calibri" panose="020F0502020204030204" pitchFamily="34" charset="0"/>
            </a:endParaRPr>
          </a:p>
          <a:p>
            <a:r>
              <a:rPr lang="en-US" b="0" i="0" dirty="0">
                <a:solidFill>
                  <a:srgbClr val="191B26"/>
                </a:solidFill>
                <a:effectLst/>
                <a:latin typeface="Open Sans" panose="020B0606030504020204" pitchFamily="34" charset="0"/>
              </a:rPr>
              <a:t>Image by </a:t>
            </a:r>
            <a:r>
              <a:rPr lang="en-US" b="0" i="0" u="sng" dirty="0">
                <a:solidFill>
                  <a:srgbClr val="191B26"/>
                </a:solidFill>
                <a:effectLst/>
                <a:latin typeface="Open Sans" panose="020B0606030504020204" pitchFamily="34" charset="0"/>
                <a:hlinkClick r:id="rId3"/>
              </a:rPr>
              <a:t>Mohamed Hassan</a:t>
            </a:r>
            <a:r>
              <a:rPr lang="en-US" b="0" i="0" dirty="0">
                <a:solidFill>
                  <a:srgbClr val="191B26"/>
                </a:solidFill>
                <a:effectLst/>
                <a:latin typeface="Open Sans" panose="020B0606030504020204" pitchFamily="34" charset="0"/>
              </a:rPr>
              <a:t> from </a:t>
            </a:r>
            <a:r>
              <a:rPr lang="en-US" b="0" i="0" u="sng" dirty="0" err="1">
                <a:solidFill>
                  <a:srgbClr val="191B26"/>
                </a:solidFill>
                <a:effectLst/>
                <a:latin typeface="Open Sans" panose="020B0606030504020204" pitchFamily="34" charset="0"/>
                <a:hlinkClick r:id="rId4"/>
              </a:rPr>
              <a:t>Pixabay</a:t>
            </a:r>
            <a:endParaRPr lang="en-US" sz="1200" dirty="0">
              <a:latin typeface="Calibri" panose="020F0502020204030204" pitchFamily="34"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21</a:t>
            </a:fld>
            <a:endParaRPr lang="en-US"/>
          </a:p>
        </p:txBody>
      </p:sp>
    </p:spTree>
    <p:extLst>
      <p:ext uri="{BB962C8B-B14F-4D97-AF65-F5344CB8AC3E}">
        <p14:creationId xmlns:p14="http://schemas.microsoft.com/office/powerpoint/2010/main" val="2285763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802366521_2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Passwords are the locks on your account doors. You want to make sure the lock is big and strong. The DDTC recommends at least 12 characters long. This list of the top ten passwords are riddled with issues; too short, not unique, easy to guess, in a sequential order. If you notice “Qwerty” is the first six keys on the left top row of the keyboard. These are weak passwords and should be avoided. </a:t>
            </a:r>
            <a:endParaRPr lang="en-US" dirty="0"/>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p:txBody>
      </p:sp>
      <p:sp>
        <p:nvSpPr>
          <p:cNvPr id="142" name="Google Shape;142;g12802366521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802366521_2_8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These are recommendations on how to keep your password secure. </a:t>
            </a:r>
          </a:p>
          <a:p>
            <a:pPr marL="0" lvl="0" indent="0" algn="l" rtl="0">
              <a:spcBef>
                <a:spcPts val="0"/>
              </a:spcBef>
              <a:spcAft>
                <a:spcPts val="0"/>
              </a:spcAft>
              <a:buNone/>
            </a:pPr>
            <a:endParaRPr lang="en-US" sz="1200" dirty="0">
              <a:latin typeface="Calibri" panose="020F0502020204030204" pitchFamily="34" charset="0"/>
              <a:ea typeface="Calibri" panose="020F0502020204030204" pitchFamily="34" charset="0"/>
            </a:endParaRPr>
          </a:p>
          <a:p>
            <a:pPr marL="171450" lvl="0" indent="-171450" algn="l" rtl="0">
              <a:spcBef>
                <a:spcPts val="0"/>
              </a:spcBef>
              <a:spcAft>
                <a:spcPts val="0"/>
              </a:spcAft>
              <a:buFont typeface="Arial" panose="020B0604020202020204" pitchFamily="34" charset="0"/>
              <a:buChar char="•"/>
            </a:pPr>
            <a:r>
              <a:rPr lang="en-US" dirty="0"/>
              <a:t>Prioritize password length. The longer the password is generally the easiest way to make it stronger. Consider using a passphrase of random words so that your password is more memorable but avoid using common words or phrases.  Don’t use names or numbers directly associated with you such as maiden name, year of birth/wedding/graduation, pets name, home address, phone number, etc. </a:t>
            </a:r>
          </a:p>
          <a:p>
            <a:pPr marL="171450" lvl="0" indent="-171450" algn="l" rtl="0">
              <a:spcBef>
                <a:spcPts val="0"/>
              </a:spcBef>
              <a:spcAft>
                <a:spcPts val="0"/>
              </a:spcAft>
              <a:buFont typeface="Arial" panose="020B0604020202020204" pitchFamily="34" charset="0"/>
              <a:buChar char="•"/>
            </a:pPr>
            <a:r>
              <a:rPr lang="en-US" dirty="0"/>
              <a:t>Don’t reuse passwords you’ve used on other accounts. That way, if a hacker gets your password for one account, they can’t use it to get into your other accounts.</a:t>
            </a:r>
          </a:p>
          <a:p>
            <a:pPr marL="171450" lvl="0" indent="-171450" algn="l" rtl="0">
              <a:spcBef>
                <a:spcPts val="0"/>
              </a:spcBef>
              <a:spcAft>
                <a:spcPts val="0"/>
              </a:spcAft>
              <a:buFont typeface="Arial" panose="020B0604020202020204" pitchFamily="34" charset="0"/>
              <a:buChar char="•"/>
            </a:pPr>
            <a:r>
              <a:rPr lang="en-US" dirty="0"/>
              <a:t>Use multi-factor authentication when available. This is when you must have two or more verifications in place and must be used together to access the device/account. The “something extra” you need to log in to your account fall into two categories: </a:t>
            </a:r>
          </a:p>
          <a:p>
            <a:pPr marL="628650" lvl="1" indent="-171450" algn="l" rtl="0">
              <a:spcBef>
                <a:spcPts val="0"/>
              </a:spcBef>
              <a:spcAft>
                <a:spcPts val="0"/>
              </a:spcAft>
              <a:buFont typeface="Arial" panose="020B0604020202020204" pitchFamily="34" charset="0"/>
              <a:buChar char="•"/>
            </a:pPr>
            <a:r>
              <a:rPr lang="en-US" dirty="0"/>
              <a:t>Something you have — like a passcode you get via an authentication app or a security key.</a:t>
            </a:r>
          </a:p>
          <a:p>
            <a:pPr marL="628650" lvl="1" indent="-171450" algn="l" rtl="0">
              <a:spcBef>
                <a:spcPts val="0"/>
              </a:spcBef>
              <a:spcAft>
                <a:spcPts val="0"/>
              </a:spcAft>
              <a:buFont typeface="Arial" panose="020B0604020202020204" pitchFamily="34" charset="0"/>
              <a:buChar char="•"/>
            </a:pPr>
            <a:r>
              <a:rPr lang="en-US" dirty="0"/>
              <a:t>Something you are — like a scan of your fingerprint, your retina, or your face.</a:t>
            </a:r>
          </a:p>
          <a:p>
            <a:pPr marL="171450" lvl="0" indent="-171450" algn="l" rtl="0">
              <a:spcBef>
                <a:spcPts val="0"/>
              </a:spcBef>
              <a:spcAft>
                <a:spcPts val="0"/>
              </a:spcAft>
              <a:buFont typeface="Arial" panose="020B0604020202020204" pitchFamily="34" charset="0"/>
              <a:buChar char="•"/>
            </a:pPr>
            <a:r>
              <a:rPr lang="en-US" dirty="0"/>
              <a:t>Change passwords quickly if there’s a breach. If a company tells you there was a data breach where a hacker could have gotten your password, change the password you use with that company right away, and on any account that uses a similar password.</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r>
              <a:rPr lang="en-US" sz="1200" dirty="0">
                <a:latin typeface="Calibri" panose="020F0502020204030204" pitchFamily="34" charset="0"/>
              </a:rPr>
              <a:t>FTC, (2021). Password Checklist.  https://consumer.ftc.gov/articles/password-checklist#secure</a:t>
            </a:r>
          </a:p>
        </p:txBody>
      </p:sp>
      <p:sp>
        <p:nvSpPr>
          <p:cNvPr id="142" name="Google Shape;142;g12802366521_2_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047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If participants have smart devices have them go to the website and enter passwords, (not their real ones), to see how secure they are.</a:t>
            </a:r>
          </a:p>
          <a:p>
            <a:pPr marL="0" lvl="0" indent="0" algn="l" rtl="0">
              <a:spcBef>
                <a:spcPts val="0"/>
              </a:spcBef>
              <a:spcAft>
                <a:spcPts val="0"/>
              </a:spcAft>
              <a:buNone/>
            </a:pPr>
            <a:r>
              <a:rPr lang="en-US" sz="1200" u="sng" cap="all" dirty="0">
                <a:hlinkClick r:id="rId3"/>
              </a:rPr>
              <a:t>https://www.security.org/how-secure-is-my-password/</a:t>
            </a:r>
            <a:r>
              <a:rPr lang="en-US" sz="1200" cap="all" dirty="0"/>
              <a: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dirty="0"/>
          </a:p>
        </p:txBody>
      </p:sp>
      <p:sp>
        <p:nvSpPr>
          <p:cNvPr id="4" name="Slide Number Placeholder 3"/>
          <p:cNvSpPr>
            <a:spLocks noGrp="1"/>
          </p:cNvSpPr>
          <p:nvPr>
            <p:ph type="sldNum" sz="quarter" idx="5"/>
          </p:nvPr>
        </p:nvSpPr>
        <p:spPr/>
        <p:txBody>
          <a:bodyPr/>
          <a:lstStyle/>
          <a:p>
            <a:fld id="{D24DA9BA-D1C6-46C8-BA64-C049BF874A12}" type="slidenum">
              <a:rPr lang="en-US" smtClean="0"/>
              <a:t>24</a:t>
            </a:fld>
            <a:endParaRPr lang="en-US"/>
          </a:p>
        </p:txBody>
      </p:sp>
    </p:spTree>
    <p:extLst>
      <p:ext uri="{BB962C8B-B14F-4D97-AF65-F5344CB8AC3E}">
        <p14:creationId xmlns:p14="http://schemas.microsoft.com/office/powerpoint/2010/main" val="3516820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Now that we have gone through password security, what happens when someone needs to get access to your electronic devices after you pass.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RUFADAA</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Digital property can be managed, conserved and, in certain instances, accessed by third parties. As of June 2023, 45 states have adopted. (Would not try to go too legal, but just give a general overview)</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Sharing Passwords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create a document and store it somewhere such as a safe or password protect a document and give the password hint to at least two family members. (Ex. Password Hint can be first dog name plus favorite sports player number) Or, you can use password manager with a family plan.</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List Digital Assets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master list should contain usernames, passwords, associated email address. Remember to create a secure password. Actions to take include delete accounts, keeping them open. Follow up with examples of legacy accounts.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Legacy Accounts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Review the links and explain. </a:t>
            </a:r>
            <a:endParaRPr lang="en-US" dirty="0"/>
          </a:p>
          <a:p>
            <a:pPr marL="0" lvl="0" indent="0" algn="l" rtl="0">
              <a:spcBef>
                <a:spcPts val="0"/>
              </a:spcBef>
              <a:spcAft>
                <a:spcPts val="0"/>
              </a:spcAft>
              <a:buNone/>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Activity: </a:t>
            </a:r>
            <a:r>
              <a:rPr lang="en-US" sz="1200" dirty="0">
                <a:latin typeface="Calibri" panose="020F0502020204030204" pitchFamily="34" charset="0"/>
              </a:rPr>
              <a:t>Have participants create a draft digital estate guide including social media accounts, hardware such as computer, tablets, phones, and actions on what to take upon death such as keep open, delete, or other actions. </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25</a:t>
            </a:fld>
            <a:endParaRPr lang="en-US" dirty="0"/>
          </a:p>
        </p:txBody>
      </p:sp>
    </p:spTree>
    <p:extLst>
      <p:ext uri="{BB962C8B-B14F-4D97-AF65-F5344CB8AC3E}">
        <p14:creationId xmlns:p14="http://schemas.microsoft.com/office/powerpoint/2010/main" val="35343321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How to identify a credible source; when you search for information you are going to find a lot of it, so how do you know which on is legitimate? California State University, Meriam Library produced this method to test it out. Ask yourself does the source pass the currency, relevancy, authority, accuracy, and purpose test? </a:t>
            </a:r>
          </a:p>
          <a:p>
            <a:endParaRPr lang="en-US" dirty="0"/>
          </a:p>
          <a:p>
            <a:r>
              <a:rPr lang="en-US" dirty="0"/>
              <a:t>Used under the Licensed Creative Commons Attribution 4.0 International License.  A Creative Commons license is one of several public copyright licenses that enable the free distribution of an otherwise copyrighted "work". A CC license is used when an author wants to give other people the right to share, use, and build upon a work that the author has created.</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Handouts</a:t>
            </a:r>
            <a:r>
              <a:rPr lang="en-US" sz="1200" dirty="0">
                <a:latin typeface="Calibri" panose="020F0502020204030204" pitchFamily="34" charset="0"/>
              </a:rPr>
              <a:t>:  CRAAP TEST: </a:t>
            </a:r>
            <a:r>
              <a:rPr lang="en-US" dirty="0"/>
              <a:t>https://library.csuchico.edu/sites/default/files/craap-test.pdf. </a:t>
            </a:r>
            <a:endParaRPr lang="en-US" sz="1200" dirty="0">
              <a:latin typeface="Calibri" panose="020F0502020204030204" pitchFamily="34" charset="0"/>
            </a:endParaRP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sz="1200" dirty="0">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B1FBDA56-17BE-4490-A95F-B7CC0657F8C6}" type="slidenum">
              <a:rPr lang="en-US" smtClean="0"/>
              <a:t>26</a:t>
            </a:fld>
            <a:endParaRPr lang="en-US"/>
          </a:p>
        </p:txBody>
      </p:sp>
    </p:spTree>
    <p:extLst>
      <p:ext uri="{BB962C8B-B14F-4D97-AF65-F5344CB8AC3E}">
        <p14:creationId xmlns:p14="http://schemas.microsoft.com/office/powerpoint/2010/main" val="395609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 – Currency: The timeliness of the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was the information published or posted?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Has the information been revised or updated?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Does your topic require current information, or will older sources work as 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the links functional?</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27</a:t>
            </a:fld>
            <a:endParaRPr lang="en-US"/>
          </a:p>
        </p:txBody>
      </p:sp>
    </p:spTree>
    <p:extLst>
      <p:ext uri="{BB962C8B-B14F-4D97-AF65-F5344CB8AC3E}">
        <p14:creationId xmlns:p14="http://schemas.microsoft.com/office/powerpoint/2010/main" val="10867343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endParaRPr lang="en-US" sz="1200" dirty="0">
              <a:latin typeface="Calibri" panose="020F0502020204030204" pitchFamily="34" charset="0"/>
            </a:endParaRPr>
          </a:p>
          <a:p>
            <a:r>
              <a:rPr lang="en-US" dirty="0"/>
              <a:t>Relevance: The importance of the information for your needs.</a:t>
            </a:r>
          </a:p>
          <a:p>
            <a:pPr marL="171450" indent="-171450">
              <a:buFont typeface="Arial" panose="020B0604020202020204" pitchFamily="34" charset="0"/>
              <a:buChar char="•"/>
            </a:pPr>
            <a:r>
              <a:rPr lang="en-US" dirty="0"/>
              <a:t>Does the information relate to your topic or answer your question?</a:t>
            </a:r>
          </a:p>
          <a:p>
            <a:pPr marL="171450" indent="-171450">
              <a:buFont typeface="Arial" panose="020B0604020202020204" pitchFamily="34" charset="0"/>
              <a:buChar char="•"/>
            </a:pPr>
            <a:r>
              <a:rPr lang="en-US" dirty="0"/>
              <a:t>Who is the intended audience?</a:t>
            </a:r>
          </a:p>
          <a:p>
            <a:pPr marL="171450" indent="-171450">
              <a:buFont typeface="Arial" panose="020B0604020202020204" pitchFamily="34" charset="0"/>
              <a:buChar char="•"/>
            </a:pPr>
            <a:r>
              <a:rPr lang="en-US" dirty="0"/>
              <a:t>Is the information at an appropriate level (i.e. not too elementary or advanced for your needs)?</a:t>
            </a:r>
          </a:p>
          <a:p>
            <a:pPr marL="171450" indent="-171450">
              <a:buFont typeface="Arial" panose="020B0604020202020204" pitchFamily="34" charset="0"/>
              <a:buChar char="•"/>
            </a:pPr>
            <a:r>
              <a:rPr lang="en-US" dirty="0"/>
              <a:t>Have you looked at a variety of sources before determining this is one you will use?</a:t>
            </a:r>
          </a:p>
          <a:p>
            <a:pPr marL="171450" indent="-171450">
              <a:buFont typeface="Arial" panose="020B0604020202020204" pitchFamily="34" charset="0"/>
              <a:buChar char="•"/>
            </a:pPr>
            <a:r>
              <a:rPr lang="en-US" dirty="0"/>
              <a:t>Would you be comfortable citing this source in your research paper? </a:t>
            </a:r>
          </a:p>
          <a:p>
            <a:pPr marL="171450" indent="-171450">
              <a:buFont typeface="Arial" panose="020B0604020202020204" pitchFamily="34" charset="0"/>
              <a:buChar char="•"/>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28</a:t>
            </a:fld>
            <a:endParaRPr lang="en-US"/>
          </a:p>
        </p:txBody>
      </p:sp>
    </p:spTree>
    <p:extLst>
      <p:ext uri="{BB962C8B-B14F-4D97-AF65-F5344CB8AC3E}">
        <p14:creationId xmlns:p14="http://schemas.microsoft.com/office/powerpoint/2010/main" val="11331603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Authority: The source of the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is the author/publisher/source/sponsor?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are the author's credentials or organizational affiliations?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the author qualified to write on the topic?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Is there contact information, such as a publisher or email address?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Does the URL reveal anything about the author or source?  examples: .com .</a:t>
            </a:r>
            <a:r>
              <a:rPr lang="en-US" dirty="0" err="1"/>
              <a:t>edu</a:t>
            </a:r>
            <a:r>
              <a:rPr lang="en-US" dirty="0"/>
              <a:t> .gov .org </a:t>
            </a:r>
            <a:r>
              <a:rPr lang="en-US" dirty="0" err="1"/>
              <a:t>.net</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.com-.com domain mainly use for commercial website.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.net</a:t>
            </a:r>
            <a:r>
              <a:rPr lang="en-US" dirty="0"/>
              <a:t>- This domain is for network providers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.org- This domain name very fit for any organization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.int- This domain name intend for international organization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.gov- This domain name only content any governmental office or agent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a:r>
            <a:r>
              <a:rPr lang="en-US" dirty="0" err="1"/>
              <a:t>edu</a:t>
            </a:r>
            <a:r>
              <a:rPr lang="en-US" dirty="0"/>
              <a:t>- This domain mainly for all educational institute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29</a:t>
            </a:fld>
            <a:endParaRPr lang="en-US"/>
          </a:p>
        </p:txBody>
      </p:sp>
    </p:spTree>
    <p:extLst>
      <p:ext uri="{BB962C8B-B14F-4D97-AF65-F5344CB8AC3E}">
        <p14:creationId xmlns:p14="http://schemas.microsoft.com/office/powerpoint/2010/main" val="2888834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The presenters of this session are asked to share this acknowledgment of the work that went into this session.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a:t>
            </a:fld>
            <a:endParaRPr lang="en-US" dirty="0"/>
          </a:p>
        </p:txBody>
      </p:sp>
    </p:spTree>
    <p:extLst>
      <p:ext uri="{BB962C8B-B14F-4D97-AF65-F5344CB8AC3E}">
        <p14:creationId xmlns:p14="http://schemas.microsoft.com/office/powerpoint/2010/main" val="1180261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endParaRPr lang="en-US" sz="1200" dirty="0">
              <a:latin typeface="Calibri" panose="020F0502020204030204" pitchFamily="34" charset="0"/>
            </a:endParaRPr>
          </a:p>
          <a:p>
            <a:r>
              <a:rPr lang="en-US" dirty="0"/>
              <a:t>Accuracy: The reliability, truthfulness and correctness of the content.</a:t>
            </a:r>
          </a:p>
          <a:p>
            <a:pPr marL="171450" indent="-171450">
              <a:buFont typeface="Arial" panose="020B0604020202020204" pitchFamily="34" charset="0"/>
              <a:buChar char="•"/>
            </a:pPr>
            <a:r>
              <a:rPr lang="en-US" dirty="0"/>
              <a:t>Where does the information come from?</a:t>
            </a:r>
          </a:p>
          <a:p>
            <a:pPr marL="171450" indent="-171450">
              <a:buFont typeface="Arial" panose="020B0604020202020204" pitchFamily="34" charset="0"/>
              <a:buChar char="•"/>
            </a:pPr>
            <a:r>
              <a:rPr lang="en-US" dirty="0"/>
              <a:t>Is the information supported by evidence?</a:t>
            </a:r>
          </a:p>
          <a:p>
            <a:pPr marL="171450" indent="-171450">
              <a:buFont typeface="Arial" panose="020B0604020202020204" pitchFamily="34" charset="0"/>
              <a:buChar char="•"/>
            </a:pPr>
            <a:r>
              <a:rPr lang="en-US" dirty="0"/>
              <a:t>Has the information been reviewed or refereed?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Are there spelling, grammar or typographical errors?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you verify any of the information in another source or from personal knowledge?</a:t>
            </a:r>
          </a:p>
          <a:p>
            <a:pPr marL="171450" indent="-171450">
              <a:buFont typeface="Arial" panose="020B0604020202020204" pitchFamily="34" charset="0"/>
              <a:buChar char="•"/>
            </a:pPr>
            <a:r>
              <a:rPr lang="en-US" dirty="0"/>
              <a:t>Does the language or tone seem unbiased and free of emotion?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a:t>
            </a:r>
            <a:r>
              <a:rPr lang="en-US" dirty="0"/>
              <a:t>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30</a:t>
            </a:fld>
            <a:endParaRPr lang="en-US"/>
          </a:p>
        </p:txBody>
      </p:sp>
    </p:spTree>
    <p:extLst>
      <p:ext uri="{BB962C8B-B14F-4D97-AF65-F5344CB8AC3E}">
        <p14:creationId xmlns:p14="http://schemas.microsoft.com/office/powerpoint/2010/main" val="502280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r>
              <a:rPr lang="en-US" dirty="0"/>
              <a:t>Purpose: The reason the information exists.</a:t>
            </a:r>
          </a:p>
          <a:p>
            <a:pPr marL="171450" indent="-171450">
              <a:buFont typeface="Arial" panose="020B0604020202020204" pitchFamily="34" charset="0"/>
              <a:buChar char="•"/>
            </a:pPr>
            <a:r>
              <a:rPr lang="en-US" dirty="0"/>
              <a:t>What is the purpose of the information? Is it to inform, teach, sell, entertain or persuade?</a:t>
            </a:r>
          </a:p>
          <a:p>
            <a:pPr marL="171450" indent="-171450">
              <a:buFont typeface="Arial" panose="020B0604020202020204" pitchFamily="34" charset="0"/>
              <a:buChar char="•"/>
            </a:pPr>
            <a:r>
              <a:rPr lang="en-US" dirty="0"/>
              <a:t>Do the authors/sponsors make their intentions or purpose clear?</a:t>
            </a:r>
          </a:p>
          <a:p>
            <a:pPr marL="171450" indent="-171450">
              <a:buFont typeface="Arial" panose="020B0604020202020204" pitchFamily="34" charset="0"/>
              <a:buChar char="•"/>
            </a:pPr>
            <a:r>
              <a:rPr lang="en-US" dirty="0"/>
              <a:t>Is the information fact, opinion or propaganda?</a:t>
            </a:r>
          </a:p>
          <a:p>
            <a:pPr marL="171450" indent="-171450">
              <a:buFont typeface="Arial" panose="020B0604020202020204" pitchFamily="34" charset="0"/>
              <a:buChar char="•"/>
            </a:pPr>
            <a:r>
              <a:rPr lang="en-US" dirty="0"/>
              <a:t>Does the point of view appear objective and impartial?</a:t>
            </a:r>
          </a:p>
          <a:p>
            <a:pPr marL="171450" indent="-171450">
              <a:buFont typeface="Arial" panose="020B0604020202020204" pitchFamily="34" charset="0"/>
              <a:buChar char="•"/>
            </a:pPr>
            <a:r>
              <a:rPr lang="en-US" dirty="0"/>
              <a:t>Are there political, ideological, cultural, religious, institutional or personal biases? </a:t>
            </a:r>
            <a:endParaRPr lang="en-US" sz="1200" dirty="0">
              <a:latin typeface="Calibri" panose="020F0502020204030204" pitchFamily="34" charset="0"/>
              <a:ea typeface="Calibri" panose="020F0502020204030204" pitchFamily="34" charset="0"/>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 </a:t>
            </a:r>
            <a:r>
              <a:rPr lang="en-US" dirty="0"/>
              <a:t>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31</a:t>
            </a:fld>
            <a:endParaRPr lang="en-US"/>
          </a:p>
        </p:txBody>
      </p:sp>
    </p:spTree>
    <p:extLst>
      <p:ext uri="{BB962C8B-B14F-4D97-AF65-F5344CB8AC3E}">
        <p14:creationId xmlns:p14="http://schemas.microsoft.com/office/powerpoint/2010/main" val="4169084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RADAR - Rationale, Authority, Date, Accuracy, Relevance</a:t>
            </a:r>
          </a:p>
          <a:p>
            <a:r>
              <a:rPr lang="en-US" sz="1200" dirty="0">
                <a:latin typeface="Calibri" panose="020F0502020204030204" pitchFamily="34" charset="0"/>
                <a:ea typeface="Calibri" panose="020F0502020204030204" pitchFamily="34" charset="0"/>
              </a:rPr>
              <a:t>SIFT - Stop; Investigate the Source; Find Better Coverage; Trace Claims, Quotes and Media to the Original Context</a:t>
            </a:r>
          </a:p>
          <a:p>
            <a:r>
              <a:rPr lang="en-US" sz="1200" dirty="0">
                <a:latin typeface="Calibri" panose="020F0502020204030204" pitchFamily="34" charset="0"/>
                <a:ea typeface="Calibri" panose="020F0502020204030204" pitchFamily="34" charset="0"/>
              </a:rPr>
              <a:t>5Ws - Ask the 5W questions (Who, What, When, Where, and Why) to help determine if a sources is reliable, credible, and appropriate for your assignment.</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32</a:t>
            </a:fld>
            <a:endParaRPr lang="en-US" dirty="0"/>
          </a:p>
        </p:txBody>
      </p:sp>
    </p:spTree>
    <p:extLst>
      <p:ext uri="{BB962C8B-B14F-4D97-AF65-F5344CB8AC3E}">
        <p14:creationId xmlns:p14="http://schemas.microsoft.com/office/powerpoint/2010/main" val="797116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Do a Google search for a topic of your choice. Using what you learned about the CRAAP test, find two</a:t>
            </a:r>
          </a:p>
          <a:p>
            <a:r>
              <a:rPr lang="en-US" dirty="0"/>
              <a:t>websites, one that you would be able to use as a source and one that you wouldn’t use as a reliable source.</a:t>
            </a:r>
          </a:p>
          <a:p>
            <a:r>
              <a:rPr lang="en-US" dirty="0"/>
              <a:t>Fill in the chart for each website.</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indent="0">
              <a:buNone/>
            </a:pPr>
            <a:r>
              <a:rPr lang="en-US" sz="1200" b="1" dirty="0">
                <a:latin typeface="Calibri" panose="020F0502020204030204" pitchFamily="34" charset="0"/>
              </a:rPr>
              <a:t>Handouts</a:t>
            </a:r>
            <a:r>
              <a:rPr lang="en-US" sz="1200" dirty="0">
                <a:latin typeface="Calibri" panose="020F0502020204030204" pitchFamily="34" charset="0"/>
              </a:rPr>
              <a:t>:  CRAAP Test: </a:t>
            </a:r>
            <a:r>
              <a:rPr lang="en-US" sz="1200" dirty="0">
                <a:solidFill>
                  <a:srgbClr val="FFFFFF"/>
                </a:solidFill>
                <a:hlinkClick r:id="rId3"/>
              </a:rPr>
              <a:t>https://oercommons.s3.amazonaws.com/media/courseware/relatedresource/file/CRAAPtest.pdf</a:t>
            </a:r>
            <a:endParaRPr lang="en-US" sz="1200" dirty="0">
              <a:solidFill>
                <a:srgbClr val="FFFFFF"/>
              </a:solidFill>
            </a:endParaRP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p:txBody>
      </p:sp>
      <p:sp>
        <p:nvSpPr>
          <p:cNvPr id="4" name="Slide Number Placeholder 3"/>
          <p:cNvSpPr>
            <a:spLocks noGrp="1"/>
          </p:cNvSpPr>
          <p:nvPr>
            <p:ph type="sldNum" sz="quarter" idx="5"/>
          </p:nvPr>
        </p:nvSpPr>
        <p:spPr/>
        <p:txBody>
          <a:bodyPr/>
          <a:lstStyle/>
          <a:p>
            <a:fld id="{B1FBDA56-17BE-4490-A95F-B7CC0657F8C6}" type="slidenum">
              <a:rPr lang="en-US" smtClean="0"/>
              <a:t>33</a:t>
            </a:fld>
            <a:endParaRPr lang="en-US"/>
          </a:p>
        </p:txBody>
      </p:sp>
    </p:spTree>
    <p:extLst>
      <p:ext uri="{BB962C8B-B14F-4D97-AF65-F5344CB8AC3E}">
        <p14:creationId xmlns:p14="http://schemas.microsoft.com/office/powerpoint/2010/main" val="2080586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Digital ethics is the </a:t>
            </a:r>
            <a:r>
              <a:rPr lang="en-US" sz="1200" dirty="0">
                <a:solidFill>
                  <a:schemeClr val="tx1">
                    <a:lumMod val="65000"/>
                    <a:lumOff val="35000"/>
                  </a:schemeClr>
                </a:solidFill>
              </a:rPr>
              <a:t>acceptable behavior standards to be followed by digital users while using the internet. They help digital citizens stay safe online by setting up a set of moral principles that govern the usage of Computers and Internet.</a:t>
            </a:r>
          </a:p>
          <a:p>
            <a:endParaRPr lang="en-US"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34</a:t>
            </a:fld>
            <a:endParaRPr lang="en-US"/>
          </a:p>
        </p:txBody>
      </p:sp>
    </p:spTree>
    <p:extLst>
      <p:ext uri="{BB962C8B-B14F-4D97-AF65-F5344CB8AC3E}">
        <p14:creationId xmlns:p14="http://schemas.microsoft.com/office/powerpoint/2010/main" val="4257023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One questions at a time will appear with a click. </a:t>
            </a:r>
            <a:r>
              <a:rPr lang="en-US" dirty="0"/>
              <a:t>Ask questions and get feedback from participants. </a:t>
            </a:r>
          </a:p>
          <a:p>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should people treat each other online?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Should a person download media without paying for it?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The Digital Millennium Copyright Act (DMCA) is a piece of legislation signed into law in 1998 defining the illegal downloading and/or sharing of copyrighted material. Copyright holders (or organizations acting on their behalf) actively monitor for devices sharing their content. Examples include movies, music, and software. If you download or distribute copyrighted media without authorization from the copyright owner, you are breaking the law.</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Distribution can mean anything from “sharing” media files on the Internet, to burning multiple copies of copyrighted media.</a:t>
            </a:r>
          </a:p>
          <a:p>
            <a:endParaRPr lang="en-US" sz="1200" dirty="0">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should a person respond when he or she realizes someone else is being bullied?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Cyber bullying is the use of electronic communications to bully a person, typically by sending messages of an intimidating or threatening nature. (stopbullying.gov)</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Can internet users post whatever they want online? (Use appropriate examples such as current figures and how posting gets them in trouble.)</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What about spreading false information or pretending they are someone else? (Refer back to how to find false information i.e. CRAAP test, also refer to how when you search for items it appears on your social media feeds)</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35</a:t>
            </a:fld>
            <a:endParaRPr lang="en-US"/>
          </a:p>
        </p:txBody>
      </p:sp>
    </p:spTree>
    <p:extLst>
      <p:ext uri="{BB962C8B-B14F-4D97-AF65-F5344CB8AC3E}">
        <p14:creationId xmlns:p14="http://schemas.microsoft.com/office/powerpoint/2010/main" val="34951958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the session begins, add any text to promote next educational opportunity. </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Thank participants for attendance, allow for questions and discussion, promote the next lesson, encourage evaluation participation.</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10 minutes</a:t>
            </a:r>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36</a:t>
            </a:fld>
            <a:endParaRPr lang="en-US" dirty="0"/>
          </a:p>
        </p:txBody>
      </p:sp>
    </p:spTree>
    <p:extLst>
      <p:ext uri="{BB962C8B-B14F-4D97-AF65-F5344CB8AC3E}">
        <p14:creationId xmlns:p14="http://schemas.microsoft.com/office/powerpoint/2010/main" val="2871075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This is where the presenter(s) will provide a self introduction.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4</a:t>
            </a:fld>
            <a:endParaRPr lang="en-US" dirty="0"/>
          </a:p>
        </p:txBody>
      </p:sp>
    </p:spTree>
    <p:extLst>
      <p:ext uri="{BB962C8B-B14F-4D97-AF65-F5344CB8AC3E}">
        <p14:creationId xmlns:p14="http://schemas.microsoft.com/office/powerpoint/2010/main" val="84503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Before jumping into the lesson, share with the participants what you expect for them to be able to do after the lesson. </a:t>
            </a:r>
          </a:p>
          <a:p>
            <a:r>
              <a:rPr lang="en-US" sz="1200" dirty="0">
                <a:latin typeface="Calibri" panose="020F0502020204030204" pitchFamily="34" charset="0"/>
                <a:ea typeface="Calibri" panose="020F0502020204030204" pitchFamily="34" charset="0"/>
              </a:rPr>
              <a:t>This slide shows the three parts of this single lesson. Each of the six points will pulse in descending order so that you can highlight each point. </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1 Minute</a:t>
            </a:r>
          </a:p>
        </p:txBody>
      </p:sp>
      <p:sp>
        <p:nvSpPr>
          <p:cNvPr id="4" name="Slide Number Placeholder 3"/>
          <p:cNvSpPr>
            <a:spLocks noGrp="1"/>
          </p:cNvSpPr>
          <p:nvPr>
            <p:ph type="sldNum" sz="quarter" idx="5"/>
          </p:nvPr>
        </p:nvSpPr>
        <p:spPr/>
        <p:txBody>
          <a:bodyPr/>
          <a:lstStyle/>
          <a:p>
            <a:fld id="{B1FBDA56-17BE-4490-A95F-B7CC0657F8C6}" type="slidenum">
              <a:rPr lang="en-US" smtClean="0"/>
              <a:t>5</a:t>
            </a:fld>
            <a:endParaRPr lang="en-US"/>
          </a:p>
        </p:txBody>
      </p:sp>
    </p:spTree>
    <p:extLst>
      <p:ext uri="{BB962C8B-B14F-4D97-AF65-F5344CB8AC3E}">
        <p14:creationId xmlns:p14="http://schemas.microsoft.com/office/powerpoint/2010/main" val="2151983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Instruction:  </a:t>
            </a:r>
            <a:r>
              <a:rPr lang="en-US" b="0" dirty="0"/>
              <a:t>Share the structure of the class and briefly describe content that will be discussed under each heading. Ask for any </a:t>
            </a:r>
            <a:r>
              <a:rPr lang="en-US" b="0"/>
              <a:t>questions or </a:t>
            </a:r>
            <a:r>
              <a:rPr lang="en-US" b="0" dirty="0"/>
              <a:t>concerns before starting.</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Notes: Based on adult learning theories, it is important to show or explain to adult learners how the class will be conducted.</a:t>
            </a:r>
          </a:p>
          <a:p>
            <a:endParaRPr lang="en-US" b="0" dirty="0"/>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 </a:t>
            </a:r>
            <a:r>
              <a:rPr lang="en-US" b="0" dirty="0"/>
              <a:t> 2 minutes</a:t>
            </a:r>
            <a:endParaRPr lang="en-US" b="1" dirty="0"/>
          </a:p>
          <a:p>
            <a:pPr lvl="0"/>
            <a:endParaRPr lang="en-US" b="1" dirty="0"/>
          </a:p>
          <a:p>
            <a:pPr lvl="0"/>
            <a:endParaRPr lang="en-US" b="1" dirty="0"/>
          </a:p>
        </p:txBody>
      </p:sp>
      <p:sp>
        <p:nvSpPr>
          <p:cNvPr id="4" name="Slide Number Placeholder 3"/>
          <p:cNvSpPr>
            <a:spLocks noGrp="1"/>
          </p:cNvSpPr>
          <p:nvPr>
            <p:ph type="sldNum" sz="quarter" idx="5"/>
          </p:nvPr>
        </p:nvSpPr>
        <p:spPr/>
        <p:txBody>
          <a:bodyPr/>
          <a:lstStyle/>
          <a:p>
            <a:fld id="{AA73A715-2245-40C3-AA71-13CC7B48753F}" type="slidenum">
              <a:rPr lang="en-US" smtClean="0"/>
              <a:t>6</a:t>
            </a:fld>
            <a:endParaRPr lang="en-US"/>
          </a:p>
        </p:txBody>
      </p:sp>
    </p:spTree>
    <p:extLst>
      <p:ext uri="{BB962C8B-B14F-4D97-AF65-F5344CB8AC3E}">
        <p14:creationId xmlns:p14="http://schemas.microsoft.com/office/powerpoint/2010/main" val="1753666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Ask participants to introduce themselves. You could also include a brief question for them to answer such as what motivated them to take this class? Encourage the 30 second rule: “In 30 seconds, share your name and answer…”</a:t>
            </a:r>
          </a:p>
          <a:p>
            <a:endParaRPr lang="en-US" sz="1200" dirty="0">
              <a:latin typeface="Calibri" panose="020F0502020204030204" pitchFamily="34" charset="0"/>
              <a:ea typeface="Calibri" panose="020F0502020204030204" pitchFamily="34" charset="0"/>
            </a:endParaRPr>
          </a:p>
          <a:p>
            <a:r>
              <a:rPr lang="en-US" sz="1200" dirty="0">
                <a:latin typeface="Calibri" panose="020F0502020204030204" pitchFamily="34" charset="0"/>
                <a:ea typeface="Calibri" panose="020F0502020204030204" pitchFamily="34" charset="0"/>
              </a:rPr>
              <a:t>You may also consider using a light-hearted questions such as: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was your first job?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What hobby takes up most of your free time? </a:t>
            </a:r>
          </a:p>
          <a:p>
            <a:pPr marL="171450" indent="-171450">
              <a:buFont typeface="Arial" panose="020B0604020202020204" pitchFamily="34" charset="0"/>
              <a:buChar char="•"/>
            </a:pPr>
            <a:r>
              <a:rPr lang="en-US" sz="1200" dirty="0">
                <a:latin typeface="Calibri" panose="020F0502020204030204" pitchFamily="34" charset="0"/>
                <a:ea typeface="Calibri" panose="020F0502020204030204" pitchFamily="34" charset="0"/>
              </a:rPr>
              <a:t>How do you like your coffee? </a:t>
            </a:r>
          </a:p>
          <a:p>
            <a:pPr marL="0" indent="0">
              <a:buFont typeface="Arial" panose="020B0604020202020204" pitchFamily="34" charset="0"/>
              <a:buNone/>
            </a:pPr>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ABE4174-4810-B64F-BC74-9939E9C39BD9}" type="slidenum">
              <a:rPr lang="en-US" smtClean="0"/>
              <a:t>7</a:t>
            </a:fld>
            <a:endParaRPr lang="en-US" dirty="0"/>
          </a:p>
        </p:txBody>
      </p:sp>
    </p:spTree>
    <p:extLst>
      <p:ext uri="{BB962C8B-B14F-4D97-AF65-F5344CB8AC3E}">
        <p14:creationId xmlns:p14="http://schemas.microsoft.com/office/powerpoint/2010/main" val="385064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b="0" i="0" dirty="0">
                <a:solidFill>
                  <a:srgbClr val="1B1B1B"/>
                </a:solidFill>
                <a:effectLst/>
                <a:latin typeface="Source Sans Pro Web"/>
              </a:rPr>
              <a:t>Being online exposes us to cyber criminals and others who commit identity theft, fraud, and harassment. Every time we connect to the Internet either at home, at school, at work, or on our mobile devices, we make decisions that affect our cybersecurity. Emerging cyber threats require engagement from the entire American community to create a safer cyber environment from government and law enforcement to the private sector and, most importantly, members of the public.” </a:t>
            </a:r>
          </a:p>
          <a:p>
            <a:endParaRPr lang="en-US" b="0" i="0" dirty="0">
              <a:solidFill>
                <a:srgbClr val="1B1B1B"/>
              </a:solidFill>
              <a:effectLst/>
              <a:latin typeface="Source Sans Pro Web"/>
            </a:endParaRPr>
          </a:p>
          <a:p>
            <a:r>
              <a:rPr lang="en-US" b="0" i="0" dirty="0">
                <a:solidFill>
                  <a:srgbClr val="1B1B1B"/>
                </a:solidFill>
                <a:effectLst/>
                <a:latin typeface="Source Sans Pro Web"/>
              </a:rPr>
              <a:t>In 2004, President George W. Bush and Congress declared October to be Cybersecurity Awareness Month, to raise cybersecurity awareness nationally and internationally. Being aware of and practicing internet safety is the primary way to decrease online threats. </a:t>
            </a:r>
          </a:p>
          <a:p>
            <a:endParaRPr lang="en-US" sz="1200" dirty="0">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B1B1B"/>
                </a:solidFill>
                <a:effectLst/>
                <a:latin typeface="Source Sans Pro Web"/>
              </a:rPr>
              <a:t>Source: </a:t>
            </a:r>
            <a:r>
              <a:rPr lang="en-US" b="0" i="0" dirty="0">
                <a:solidFill>
                  <a:srgbClr val="1B1B1B"/>
                </a:solidFill>
                <a:effectLst/>
                <a:latin typeface="Source Sans Pro Web"/>
              </a:rPr>
              <a:t>CISA, (2023, January 26) https://</a:t>
            </a:r>
            <a:r>
              <a:rPr lang="en-US" b="0" i="0" dirty="0" err="1">
                <a:solidFill>
                  <a:srgbClr val="1B1B1B"/>
                </a:solidFill>
                <a:effectLst/>
                <a:latin typeface="Source Sans Pro Web"/>
              </a:rPr>
              <a:t>www.cisa.gov</a:t>
            </a:r>
            <a:r>
              <a:rPr lang="en-US" b="0" i="0" dirty="0">
                <a:solidFill>
                  <a:srgbClr val="1B1B1B"/>
                </a:solidFill>
                <a:effectLst/>
                <a:latin typeface="Source Sans Pro Web"/>
              </a:rPr>
              <a:t>/news-events/news/cyber-safety</a:t>
            </a:r>
            <a:endParaRPr lang="en-US" sz="1200" dirty="0">
              <a:latin typeface="Calibri" panose="020F0502020204030204" pitchFamily="34" charset="0"/>
              <a:ea typeface="Calibri" panose="020F0502020204030204" pitchFamily="34" charset="0"/>
            </a:endParaRPr>
          </a:p>
          <a:p>
            <a:endParaRPr lang="en-US" sz="1200" b="1" dirty="0">
              <a:latin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5 minutes</a:t>
            </a:r>
          </a:p>
          <a:p>
            <a:endParaRPr lang="en-US" sz="1200" dirty="0">
              <a:latin typeface="Calibri" panose="020F0502020204030204" pitchFamily="34" charset="0"/>
            </a:endParaRPr>
          </a:p>
          <a:p>
            <a:endParaRPr 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8</a:t>
            </a:fld>
            <a:endParaRPr lang="en-US"/>
          </a:p>
        </p:txBody>
      </p:sp>
    </p:spTree>
    <p:extLst>
      <p:ext uri="{BB962C8B-B14F-4D97-AF65-F5344CB8AC3E}">
        <p14:creationId xmlns:p14="http://schemas.microsoft.com/office/powerpoint/2010/main" val="176157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Calibri" panose="020F0502020204030204" pitchFamily="34" charset="0"/>
                <a:ea typeface="Calibri" panose="020F0502020204030204" pitchFamily="34" charset="0"/>
              </a:rPr>
              <a:t>Instructions</a:t>
            </a:r>
            <a:r>
              <a:rPr lang="en-US" sz="1200" dirty="0">
                <a:latin typeface="Calibri" panose="020F0502020204030204" pitchFamily="34" charset="0"/>
                <a:ea typeface="Calibri" panose="020F0502020204030204" pitchFamily="34" charset="0"/>
              </a:rPr>
              <a:t>:  </a:t>
            </a:r>
            <a:r>
              <a:rPr lang="en-US" dirty="0"/>
              <a:t>Impersonation is one of the most common forms of internet safety on a personal level. Online impersonation refers to creating an online presence or profile using a likeness that is not your own, or that of someone else. </a:t>
            </a:r>
          </a:p>
          <a:p>
            <a:endParaRPr lang="en-US" dirty="0"/>
          </a:p>
          <a:p>
            <a:r>
              <a:rPr lang="en-US" dirty="0"/>
              <a:t>Impersonation falls under the Identity Theft and Assumption Deterrence Act of 1998, which amended the Federal criminal code to make it unlawful for anyone to knowingly transfer or use, without lawful authority, a means of identification of another person </a:t>
            </a:r>
            <a:r>
              <a:rPr lang="en-US" u="sng" dirty="0"/>
              <a:t>with the intent to commit, or otherwise promote, carry on, or facilitate any unlawful activity</a:t>
            </a:r>
            <a:r>
              <a:rPr lang="en-US" dirty="0"/>
              <a:t> that constitutes a violation of Federal law or a felony under State or local law. </a:t>
            </a:r>
          </a:p>
          <a:p>
            <a:endParaRPr lang="en-US" dirty="0"/>
          </a:p>
          <a:p>
            <a:r>
              <a:rPr lang="en-US" b="1" dirty="0"/>
              <a:t>Source:</a:t>
            </a:r>
            <a:r>
              <a:rPr lang="en-US" dirty="0"/>
              <a:t> </a:t>
            </a:r>
            <a:r>
              <a:rPr lang="en-US" dirty="0" err="1"/>
              <a:t>Congress.gov</a:t>
            </a:r>
            <a:r>
              <a:rPr lang="en-US" dirty="0"/>
              <a:t> (1998, July 30). S.512 - Identity Theft and Assumption Deterrence Act of 1998</a:t>
            </a:r>
          </a:p>
          <a:p>
            <a:endParaRPr lang="en-US" sz="1200" dirty="0">
              <a:latin typeface="Calibri" panose="020F0502020204030204" pitchFamily="34" charset="0"/>
              <a:ea typeface="Calibri" panose="020F0502020204030204" pitchFamily="34" charset="0"/>
            </a:endParaRPr>
          </a:p>
          <a:p>
            <a:r>
              <a:rPr lang="en-US" sz="1200" b="1" dirty="0">
                <a:latin typeface="Calibri" panose="020F0502020204030204" pitchFamily="34" charset="0"/>
              </a:rPr>
              <a:t>Materials</a:t>
            </a:r>
            <a:r>
              <a:rPr lang="en-US" sz="1200" dirty="0">
                <a:latin typeface="Calibri" panose="020F0502020204030204" pitchFamily="34" charset="0"/>
              </a:rPr>
              <a:t>: None</a:t>
            </a:r>
          </a:p>
          <a:p>
            <a:endParaRPr lang="en-US" sz="1200" dirty="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rPr>
              <a:t>Handouts</a:t>
            </a:r>
            <a:r>
              <a:rPr lang="en-US" sz="1200" dirty="0">
                <a:latin typeface="Calibri" panose="020F0502020204030204" pitchFamily="34" charset="0"/>
              </a:rPr>
              <a:t>:  None</a:t>
            </a:r>
          </a:p>
          <a:p>
            <a:endParaRPr lang="en-US" sz="1200" dirty="0">
              <a:latin typeface="Calibri" panose="020F0502020204030204" pitchFamily="34" charset="0"/>
            </a:endParaRPr>
          </a:p>
          <a:p>
            <a:r>
              <a:rPr lang="en-US" sz="1200" b="1" dirty="0">
                <a:latin typeface="Calibri" panose="020F0502020204030204" pitchFamily="34" charset="0"/>
              </a:rPr>
              <a:t>Time</a:t>
            </a:r>
            <a:r>
              <a:rPr lang="en-US" sz="1200" dirty="0">
                <a:latin typeface="Calibri" panose="020F0502020204030204" pitchFamily="34" charset="0"/>
              </a:rPr>
              <a:t>:  3 minutes</a:t>
            </a:r>
          </a:p>
          <a:p>
            <a:endParaRPr lang="en-US" dirty="0"/>
          </a:p>
          <a:p>
            <a:endParaRPr lang="en-US" dirty="0"/>
          </a:p>
        </p:txBody>
      </p:sp>
      <p:sp>
        <p:nvSpPr>
          <p:cNvPr id="4" name="Slide Number Placeholder 3"/>
          <p:cNvSpPr>
            <a:spLocks noGrp="1"/>
          </p:cNvSpPr>
          <p:nvPr>
            <p:ph type="sldNum" sz="quarter" idx="5"/>
          </p:nvPr>
        </p:nvSpPr>
        <p:spPr/>
        <p:txBody>
          <a:bodyPr/>
          <a:lstStyle/>
          <a:p>
            <a:fld id="{B1FBDA56-17BE-4490-A95F-B7CC0657F8C6}" type="slidenum">
              <a:rPr lang="en-US" smtClean="0"/>
              <a:t>9</a:t>
            </a:fld>
            <a:endParaRPr lang="en-US"/>
          </a:p>
        </p:txBody>
      </p:sp>
    </p:spTree>
    <p:extLst>
      <p:ext uri="{BB962C8B-B14F-4D97-AF65-F5344CB8AC3E}">
        <p14:creationId xmlns:p14="http://schemas.microsoft.com/office/powerpoint/2010/main" val="3018656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F606A-DC24-4140-9D62-1BE6158DB6B4}"/>
              </a:ext>
            </a:extLst>
          </p:cNvPr>
          <p:cNvSpPr>
            <a:spLocks noGrp="1"/>
          </p:cNvSpPr>
          <p:nvPr>
            <p:ph type="title"/>
          </p:nvPr>
        </p:nvSpPr>
        <p:spPr>
          <a:xfrm>
            <a:off x="609600" y="274638"/>
            <a:ext cx="5511800" cy="5287962"/>
          </a:xfrm>
        </p:spPr>
        <p:txBody>
          <a:bodyPr>
            <a:normAutofit/>
          </a:bodyPr>
          <a:lstStyle>
            <a:lvl1pPr>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12" name="Title 1">
            <a:extLst>
              <a:ext uri="{FF2B5EF4-FFF2-40B4-BE49-F238E27FC236}">
                <a16:creationId xmlns:a16="http://schemas.microsoft.com/office/drawing/2014/main" id="{C46B8FFF-B869-4000-92B7-A6525E3D47B5}"/>
              </a:ext>
            </a:extLst>
          </p:cNvPr>
          <p:cNvSpPr txBox="1">
            <a:spLocks/>
          </p:cNvSpPr>
          <p:nvPr userDrawn="1"/>
        </p:nvSpPr>
        <p:spPr>
          <a:xfrm>
            <a:off x="1570481" y="1090435"/>
            <a:ext cx="10363200" cy="1470025"/>
          </a:xfrm>
          <a:prstGeom prst="rect">
            <a:avLst/>
          </a:prstGeom>
        </p:spPr>
        <p:txBody>
          <a:bodyPr vert="horz" lIns="91440" tIns="45720" rIns="91440" bIns="45720" rtlCol="0" anchor="ctr">
            <a:norm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5400" dirty="0">
                <a:solidFill>
                  <a:schemeClr val="bg1"/>
                </a:solidFill>
                <a:latin typeface="League Spartan" panose="020B0604020202020204" charset="0"/>
              </a:rPr>
              <a:t>Module #</a:t>
            </a:r>
          </a:p>
        </p:txBody>
      </p:sp>
      <p:sp>
        <p:nvSpPr>
          <p:cNvPr id="6" name="Picture Placeholder 5">
            <a:extLst>
              <a:ext uri="{FF2B5EF4-FFF2-40B4-BE49-F238E27FC236}">
                <a16:creationId xmlns:a16="http://schemas.microsoft.com/office/drawing/2014/main" id="{8AAD852A-F70B-4152-B3BD-73B7A5B0CAAE}"/>
              </a:ext>
            </a:extLst>
          </p:cNvPr>
          <p:cNvSpPr>
            <a:spLocks noGrp="1"/>
          </p:cNvSpPr>
          <p:nvPr>
            <p:ph type="pic" sz="quarter" idx="10"/>
          </p:nvPr>
        </p:nvSpPr>
        <p:spPr>
          <a:xfrm>
            <a:off x="6502400" y="274638"/>
            <a:ext cx="5892800" cy="5364162"/>
          </a:xfrm>
        </p:spPr>
        <p:txBody>
          <a:bodyPr/>
          <a:lstStyle/>
          <a:p>
            <a:endParaRPr lang="en-US"/>
          </a:p>
        </p:txBody>
      </p:sp>
    </p:spTree>
    <p:extLst>
      <p:ext uri="{BB962C8B-B14F-4D97-AF65-F5344CB8AC3E}">
        <p14:creationId xmlns:p14="http://schemas.microsoft.com/office/powerpoint/2010/main" val="3801833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1/8/2024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1/8/2024</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1/8/2024</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1/8/2024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1/8/2024</a:t>
            </a:fld>
            <a:endParaRPr lang="en-US" dirty="0"/>
          </a:p>
        </p:txBody>
      </p:sp>
      <p:sp>
        <p:nvSpPr>
          <p:cNvPr id="8" name="Footer Placeholder 7"/>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Black" panose="020B0A040201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1/8/2024</a:t>
            </a:fld>
            <a:endParaRPr lang="en-US" dirty="0"/>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E5B25E1E-E968-4477-A368-74893B1B80F7}"/>
              </a:ext>
            </a:extLst>
          </p:cNvPr>
          <p:cNvSpPr txBox="1"/>
          <p:nvPr userDrawn="1"/>
        </p:nvSpPr>
        <p:spPr>
          <a:xfrm>
            <a:off x="5269447" y="3145651"/>
            <a:ext cx="5528322" cy="1615827"/>
          </a:xfrm>
          <a:prstGeom prst="rect">
            <a:avLst/>
          </a:prstGeom>
        </p:spPr>
        <p:txBody>
          <a:bodyPr wrap="square" lIns="0" tIns="0" rIns="0" bIns="0" rtlCol="0" anchor="t">
            <a:spAutoFit/>
          </a:bodyPr>
          <a:lstStyle/>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a:p>
            <a:pPr marL="571486" indent="-571486">
              <a:lnSpc>
                <a:spcPct val="150000"/>
              </a:lnSpc>
              <a:buFont typeface="Arial" panose="020B0604020202020204" pitchFamily="34" charset="0"/>
              <a:buChar char="•"/>
            </a:pPr>
            <a:r>
              <a:rPr lang="en-US" sz="2400" dirty="0">
                <a:solidFill>
                  <a:srgbClr val="FFFFFF"/>
                </a:solidFill>
                <a:latin typeface="League Spartan"/>
              </a:rPr>
              <a:t>Text</a:t>
            </a:r>
          </a:p>
        </p:txBody>
      </p:sp>
      <p:sp>
        <p:nvSpPr>
          <p:cNvPr id="7" name="TextBox 6">
            <a:extLst>
              <a:ext uri="{FF2B5EF4-FFF2-40B4-BE49-F238E27FC236}">
                <a16:creationId xmlns:a16="http://schemas.microsoft.com/office/drawing/2014/main" id="{230C9434-2CD1-4E92-8E7C-6E6224E0B66F}"/>
              </a:ext>
            </a:extLst>
          </p:cNvPr>
          <p:cNvSpPr txBox="1"/>
          <p:nvPr userDrawn="1"/>
        </p:nvSpPr>
        <p:spPr>
          <a:xfrm>
            <a:off x="4445000" y="2512331"/>
            <a:ext cx="7353484" cy="584775"/>
          </a:xfrm>
          <a:prstGeom prst="rect">
            <a:avLst/>
          </a:prstGeom>
          <a:noFill/>
        </p:spPr>
        <p:txBody>
          <a:bodyPr wrap="square" rtlCol="0">
            <a:spAutoFit/>
          </a:bodyPr>
          <a:lstStyle/>
          <a:p>
            <a:r>
              <a:rPr lang="en-US" sz="3200" dirty="0">
                <a:solidFill>
                  <a:schemeClr val="bg1"/>
                </a:solidFill>
                <a:latin typeface="League Spartan" panose="020B0604020202020204" charset="0"/>
              </a:rPr>
              <a:t>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800" b="1">
                <a:latin typeface="Arial Black" panose="020B0A04020102020204" pitchFamily="34" charset="0"/>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0"/>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1D8BD707-D9CF-40AE-B4C6-C98DA3205C09}" type="datetimeFigureOut">
              <a:rPr lang="en-US" smtClean="0"/>
              <a:pPr/>
              <a:t>1/8/2024</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1303000" cy="4952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7" name="Group 6">
            <a:extLst>
              <a:ext uri="{FF2B5EF4-FFF2-40B4-BE49-F238E27FC236}">
                <a16:creationId xmlns:a16="http://schemas.microsoft.com/office/drawing/2014/main" id="{42515533-7C8E-4E36-A2A5-5CB3E75F26CE}"/>
              </a:ext>
            </a:extLst>
          </p:cNvPr>
          <p:cNvGrpSpPr/>
          <p:nvPr userDrawn="1"/>
        </p:nvGrpSpPr>
        <p:grpSpPr>
          <a:xfrm>
            <a:off x="183802" y="4725220"/>
            <a:ext cx="12627888" cy="2406135"/>
            <a:chOff x="183802" y="4725220"/>
            <a:chExt cx="12627888" cy="2406135"/>
          </a:xfrm>
        </p:grpSpPr>
        <p:grpSp>
          <p:nvGrpSpPr>
            <p:cNvPr id="8" name="Group 7">
              <a:extLst>
                <a:ext uri="{FF2B5EF4-FFF2-40B4-BE49-F238E27FC236}">
                  <a16:creationId xmlns:a16="http://schemas.microsoft.com/office/drawing/2014/main" id="{52119606-09AD-4CDC-B31A-4B23A290EA1B}"/>
                </a:ext>
              </a:extLst>
            </p:cNvPr>
            <p:cNvGrpSpPr/>
            <p:nvPr/>
          </p:nvGrpSpPr>
          <p:grpSpPr>
            <a:xfrm rot="5400000">
              <a:off x="117734" y="4791288"/>
              <a:ext cx="2406134" cy="2273998"/>
              <a:chOff x="9880869" y="4653175"/>
              <a:chExt cx="2095733" cy="1980643"/>
            </a:xfrm>
          </p:grpSpPr>
          <p:sp>
            <p:nvSpPr>
              <p:cNvPr id="14" name="Rectangle 13">
                <a:extLst>
                  <a:ext uri="{FF2B5EF4-FFF2-40B4-BE49-F238E27FC236}">
                    <a16:creationId xmlns:a16="http://schemas.microsoft.com/office/drawing/2014/main" id="{B3499775-A96F-4CE8-8BE1-72AACF438D6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B669EC4-DF8C-40E5-B306-734AF3BEAC27}"/>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AF01E75-BDE5-4CF1-9330-3B172D299AFC}"/>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690FA13-0783-492B-AB67-5FD8F94788EB}"/>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F16AC810-5396-4A94-AEB0-47346A69B8D4}"/>
                </a:ext>
              </a:extLst>
            </p:cNvPr>
            <p:cNvGrpSpPr/>
            <p:nvPr/>
          </p:nvGrpSpPr>
          <p:grpSpPr>
            <a:xfrm>
              <a:off x="10405556" y="4857357"/>
              <a:ext cx="2406134" cy="2273998"/>
              <a:chOff x="9880869" y="4653175"/>
              <a:chExt cx="2095733" cy="1980643"/>
            </a:xfrm>
          </p:grpSpPr>
          <p:sp>
            <p:nvSpPr>
              <p:cNvPr id="10" name="Rectangle 9">
                <a:extLst>
                  <a:ext uri="{FF2B5EF4-FFF2-40B4-BE49-F238E27FC236}">
                    <a16:creationId xmlns:a16="http://schemas.microsoft.com/office/drawing/2014/main" id="{576182BD-AEA1-48C5-A117-A1B8059286DB}"/>
                  </a:ext>
                </a:extLst>
              </p:cNvPr>
              <p:cNvSpPr/>
              <p:nvPr/>
            </p:nvSpPr>
            <p:spPr>
              <a:xfrm rot="5400000">
                <a:off x="10909453" y="5706942"/>
                <a:ext cx="43779" cy="18099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56E8A81-C101-43E3-887D-1253A2E9E443}"/>
                  </a:ext>
                </a:extLst>
              </p:cNvPr>
              <p:cNvSpPr/>
              <p:nvPr/>
            </p:nvSpPr>
            <p:spPr>
              <a:xfrm rot="10800000">
                <a:off x="11931376" y="4823845"/>
                <a:ext cx="45226" cy="180997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89F639B-ACB5-4CC1-BAAB-6C17E05FFBB5}"/>
                  </a:ext>
                </a:extLst>
              </p:cNvPr>
              <p:cNvSpPr/>
              <p:nvPr/>
            </p:nvSpPr>
            <p:spPr>
              <a:xfrm rot="10800000">
                <a:off x="11792550" y="4653175"/>
                <a:ext cx="43779" cy="180997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DBEC20A-40D8-4335-83E8-A5A05492F387}"/>
                  </a:ext>
                </a:extLst>
              </p:cNvPr>
              <p:cNvSpPr/>
              <p:nvPr/>
            </p:nvSpPr>
            <p:spPr>
              <a:xfrm rot="5400000">
                <a:off x="10763966" y="5558162"/>
                <a:ext cx="43779" cy="18099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ctr" defTabSz="914378" rtl="0" eaLnBrk="1" latinLnBrk="0" hangingPunct="1">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8.png"/><Relationship Id="rId4" Type="http://schemas.openxmlformats.org/officeDocument/2006/relationships/diagramLayout" Target="../diagrams/layout3.xm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1.png"/><Relationship Id="rId4" Type="http://schemas.openxmlformats.org/officeDocument/2006/relationships/diagramLayout" Target="../diagrams/layout4.xml"/><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sitereportcard.com/287/5-worst-computer-viruses-ever-to-hit-the-we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openclipart.org/detail/201887/download-button-green-by-kliponius-201887"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sh.wikipedia.org/wiki/Pop-u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tecnologiamarianobaquero.blogspot.com/2018/02/seguridad-informatica.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libguides.nus.edu.sg/geq1917/evaluat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thestoryreadingapeblog.com/2021/07/23/alert-scammers-impersonating-major-motion-picture-studios-written-by-victoria-straus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A75C0D-BBA5-BA20-33F3-4C7ECB7B986C}"/>
              </a:ext>
            </a:extLst>
          </p:cNvPr>
          <p:cNvSpPr/>
          <p:nvPr/>
        </p:nvSpPr>
        <p:spPr>
          <a:xfrm>
            <a:off x="412654" y="568695"/>
            <a:ext cx="4523412" cy="6284964"/>
          </a:xfrm>
          <a:prstGeom prst="rect">
            <a:avLst/>
          </a:prstGeom>
          <a:solidFill>
            <a:srgbClr val="F9FB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2D6DDA4-F5AC-88F3-5AB5-4546B783E4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10666" y="508245"/>
            <a:ext cx="7467601" cy="6298710"/>
          </a:xfrm>
          <a:prstGeom prst="rect">
            <a:avLst/>
          </a:prstGeom>
        </p:spPr>
      </p:pic>
      <p:sp>
        <p:nvSpPr>
          <p:cNvPr id="2" name="Title 1">
            <a:extLst>
              <a:ext uri="{FF2B5EF4-FFF2-40B4-BE49-F238E27FC236}">
                <a16:creationId xmlns:a16="http://schemas.microsoft.com/office/drawing/2014/main" id="{619B653D-6C45-4C18-924C-97786B997E07}"/>
              </a:ext>
            </a:extLst>
          </p:cNvPr>
          <p:cNvSpPr>
            <a:spLocks noGrp="1"/>
          </p:cNvSpPr>
          <p:nvPr>
            <p:ph type="title"/>
          </p:nvPr>
        </p:nvSpPr>
        <p:spPr>
          <a:xfrm>
            <a:off x="412654" y="3124200"/>
            <a:ext cx="5511800" cy="1782762"/>
          </a:xfrm>
        </p:spPr>
        <p:txBody>
          <a:bodyPr>
            <a:normAutofit fontScale="90000"/>
          </a:bodyPr>
          <a:lstStyle/>
          <a:p>
            <a:r>
              <a:rPr lang="en-US" sz="5400" dirty="0"/>
              <a:t>Internet Safety, Ethics, and Identifying Credible Sources</a:t>
            </a:r>
            <a:br>
              <a:rPr lang="en-US" sz="5400" dirty="0"/>
            </a:br>
            <a:endParaRPr lang="en-US" sz="5400" dirty="0">
              <a:latin typeface="League Spartan" panose="020B0604020202020204" charset="0"/>
            </a:endParaRPr>
          </a:p>
        </p:txBody>
      </p:sp>
    </p:spTree>
    <p:extLst>
      <p:ext uri="{BB962C8B-B14F-4D97-AF65-F5344CB8AC3E}">
        <p14:creationId xmlns:p14="http://schemas.microsoft.com/office/powerpoint/2010/main" val="683876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330200" y="640282"/>
            <a:ext cx="4603917" cy="776883"/>
          </a:xfrm>
          <a:prstGeom prst="roundRect">
            <a:avLst/>
          </a:prstGeom>
          <a:solidFill>
            <a:schemeClr val="accent1"/>
          </a:solidFill>
          <a:effectLst>
            <a:outerShdw blurRad="50800" dist="38100" dir="2700000" algn="tl" rotWithShape="0">
              <a:prstClr val="black">
                <a:alpha val="40000"/>
              </a:prstClr>
            </a:outerShdw>
          </a:effectLst>
        </p:spPr>
        <p:txBody>
          <a:bodyPr vert="horz" lIns="97536" tIns="48768" rIns="97536" bIns="48768" rtlCol="0" anchor="b">
            <a:noAutofit/>
          </a:bodyPr>
          <a:lstStyle/>
          <a:p>
            <a:r>
              <a:rPr lang="en-US" b="1" dirty="0">
                <a:solidFill>
                  <a:schemeClr val="bg1"/>
                </a:solidFill>
                <a:latin typeface="+mj-lt"/>
              </a:rPr>
              <a:t>PHISHING</a:t>
            </a:r>
          </a:p>
        </p:txBody>
      </p:sp>
      <p:grpSp>
        <p:nvGrpSpPr>
          <p:cNvPr id="3" name="Group 2">
            <a:extLst>
              <a:ext uri="{FF2B5EF4-FFF2-40B4-BE49-F238E27FC236}">
                <a16:creationId xmlns:a16="http://schemas.microsoft.com/office/drawing/2014/main" id="{5D672CAD-EEDF-AE88-DB61-09743EA626A5}"/>
              </a:ext>
            </a:extLst>
          </p:cNvPr>
          <p:cNvGrpSpPr/>
          <p:nvPr/>
        </p:nvGrpSpPr>
        <p:grpSpPr>
          <a:xfrm>
            <a:off x="3034325" y="645289"/>
            <a:ext cx="10240043" cy="5803011"/>
            <a:chOff x="558800" y="756094"/>
            <a:chExt cx="10240043" cy="5803011"/>
          </a:xfrm>
        </p:grpSpPr>
        <p:pic>
          <p:nvPicPr>
            <p:cNvPr id="7" name="Picture 6">
              <a:extLst>
                <a:ext uri="{FF2B5EF4-FFF2-40B4-BE49-F238E27FC236}">
                  <a16:creationId xmlns:a16="http://schemas.microsoft.com/office/drawing/2014/main" id="{8F0C2FC6-E18E-4773-D86C-2B068F6F63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73400" y="756094"/>
              <a:ext cx="4114800" cy="5803011"/>
            </a:xfrm>
            <a:prstGeom prst="rect">
              <a:avLst/>
            </a:prstGeom>
            <a:ln w="3175">
              <a:solidFill>
                <a:schemeClr val="tx1"/>
              </a:solidFill>
            </a:ln>
          </p:spPr>
        </p:pic>
        <p:sp>
          <p:nvSpPr>
            <p:cNvPr id="8" name="TextBox 7">
              <a:extLst>
                <a:ext uri="{FF2B5EF4-FFF2-40B4-BE49-F238E27FC236}">
                  <a16:creationId xmlns:a16="http://schemas.microsoft.com/office/drawing/2014/main" id="{1946615A-5522-0DAE-BE87-646DE093D0FC}"/>
                </a:ext>
              </a:extLst>
            </p:cNvPr>
            <p:cNvSpPr txBox="1"/>
            <p:nvPr/>
          </p:nvSpPr>
          <p:spPr>
            <a:xfrm>
              <a:off x="558800" y="2743199"/>
              <a:ext cx="1676400" cy="954107"/>
            </a:xfrm>
            <a:prstGeom prst="rect">
              <a:avLst/>
            </a:prstGeom>
            <a:noFill/>
          </p:spPr>
          <p:txBody>
            <a:bodyPr wrap="square" rtlCol="0">
              <a:spAutoFit/>
            </a:bodyPr>
            <a:lstStyle/>
            <a:p>
              <a:pPr algn="ctr"/>
              <a:r>
                <a:rPr lang="en-US" sz="2800" b="0" i="0" dirty="0">
                  <a:solidFill>
                    <a:srgbClr val="1B1B1B"/>
                  </a:solidFill>
                  <a:effectLst/>
                  <a:latin typeface="Arial" panose="020B0604020202020204" pitchFamily="34" charset="0"/>
                  <a:cs typeface="Arial" panose="020B0604020202020204" pitchFamily="34" charset="0"/>
                </a:rPr>
                <a:t>Generic greeting</a:t>
              </a:r>
              <a:endParaRPr lang="en-US" sz="2800" dirty="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F78CF94C-EC09-70C7-E50F-060432183F70}"/>
                </a:ext>
              </a:extLst>
            </p:cNvPr>
            <p:cNvSpPr/>
            <p:nvPr/>
          </p:nvSpPr>
          <p:spPr>
            <a:xfrm>
              <a:off x="2229774" y="2977936"/>
              <a:ext cx="978408" cy="48463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B4A5985-439C-B00E-F126-93DF52D38752}"/>
                </a:ext>
              </a:extLst>
            </p:cNvPr>
            <p:cNvSpPr/>
            <p:nvPr/>
          </p:nvSpPr>
          <p:spPr>
            <a:xfrm rot="10800000">
              <a:off x="5740400" y="2616980"/>
              <a:ext cx="2438400" cy="48463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009AC444-B079-990D-74C5-A84E08BCFC81}"/>
                </a:ext>
              </a:extLst>
            </p:cNvPr>
            <p:cNvSpPr/>
            <p:nvPr/>
          </p:nvSpPr>
          <p:spPr>
            <a:xfrm rot="10800000">
              <a:off x="5283200" y="4267200"/>
              <a:ext cx="2209800" cy="484632"/>
            </a:xfrm>
            <a:prstGeom prst="right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CC04D6C-2E76-644D-E0DC-66B77FCCC386}"/>
                </a:ext>
              </a:extLst>
            </p:cNvPr>
            <p:cNvSpPr txBox="1"/>
            <p:nvPr/>
          </p:nvSpPr>
          <p:spPr>
            <a:xfrm>
              <a:off x="7289715" y="4036465"/>
              <a:ext cx="2574842" cy="954107"/>
            </a:xfrm>
            <a:prstGeom prst="rect">
              <a:avLst/>
            </a:prstGeom>
            <a:noFill/>
          </p:spPr>
          <p:txBody>
            <a:bodyPr wrap="square" rtlCol="0">
              <a:spAutoFit/>
            </a:bodyPr>
            <a:lstStyle/>
            <a:p>
              <a:pPr algn="ctr"/>
              <a:r>
                <a:rPr lang="en-US" sz="2800" b="0" i="0" dirty="0">
                  <a:solidFill>
                    <a:srgbClr val="1B1B1B"/>
                  </a:solidFill>
                  <a:effectLst/>
                  <a:latin typeface="Arial" panose="020B0604020202020204" pitchFamily="34" charset="0"/>
                  <a:cs typeface="Arial" panose="020B0604020202020204" pitchFamily="34" charset="0"/>
                </a:rPr>
                <a:t>Invitation to click on link</a:t>
              </a:r>
              <a:endParaRPr lang="en-US" sz="28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B9DEA2C-FABD-A1C7-515C-B20703ADCE8A}"/>
                </a:ext>
              </a:extLst>
            </p:cNvPr>
            <p:cNvSpPr txBox="1"/>
            <p:nvPr/>
          </p:nvSpPr>
          <p:spPr>
            <a:xfrm>
              <a:off x="7658684" y="2166798"/>
              <a:ext cx="3140159" cy="1384995"/>
            </a:xfrm>
            <a:prstGeom prst="rect">
              <a:avLst/>
            </a:prstGeom>
            <a:noFill/>
          </p:spPr>
          <p:txBody>
            <a:bodyPr wrap="square" rtlCol="0">
              <a:spAutoFit/>
            </a:bodyPr>
            <a:lstStyle/>
            <a:p>
              <a:pPr algn="ctr"/>
              <a:r>
                <a:rPr lang="en-US" sz="2800" b="0" i="0" dirty="0">
                  <a:solidFill>
                    <a:srgbClr val="1B1B1B"/>
                  </a:solidFill>
                  <a:effectLst/>
                  <a:latin typeface="Arial" panose="020B0604020202020204" pitchFamily="34" charset="0"/>
                  <a:cs typeface="Arial" panose="020B0604020202020204" pitchFamily="34" charset="0"/>
                </a:rPr>
                <a:t>Request for payment information </a:t>
              </a:r>
              <a:endParaRPr lang="en-US" sz="2800" dirty="0">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2A3A5690-B3ED-FB95-C65D-7D509FCAF9AF}"/>
              </a:ext>
            </a:extLst>
          </p:cNvPr>
          <p:cNvSpPr txBox="1"/>
          <p:nvPr/>
        </p:nvSpPr>
        <p:spPr>
          <a:xfrm>
            <a:off x="3042653" y="6559105"/>
            <a:ext cx="4114800" cy="276999"/>
          </a:xfrm>
          <a:prstGeom prst="rect">
            <a:avLst/>
          </a:prstGeom>
          <a:noFill/>
        </p:spPr>
        <p:txBody>
          <a:bodyPr wrap="square" rtlCol="0">
            <a:spAutoFit/>
          </a:bodyPr>
          <a:lstStyle/>
          <a:p>
            <a:pPr algn="ctr"/>
            <a:r>
              <a:rPr lang="en-US" sz="1200" b="0" i="0" dirty="0">
                <a:solidFill>
                  <a:srgbClr val="1B1B1B"/>
                </a:solidFill>
                <a:effectLst/>
                <a:latin typeface="Arial" panose="020B0604020202020204" pitchFamily="34" charset="0"/>
                <a:cs typeface="Arial" panose="020B0604020202020204" pitchFamily="34" charset="0"/>
              </a:rPr>
              <a:t>Examples provided by Federal Trade Commissio</a:t>
            </a:r>
            <a:r>
              <a:rPr lang="en-US" sz="1200" dirty="0">
                <a:solidFill>
                  <a:srgbClr val="1B1B1B"/>
                </a:solidFill>
                <a:latin typeface="Arial" panose="020B0604020202020204" pitchFamily="34" charset="0"/>
                <a:cs typeface="Arial" panose="020B0604020202020204" pitchFamily="34" charset="0"/>
              </a:rPr>
              <a:t>n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9888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60C314-861F-78E9-033B-8B68B3BDCE54}"/>
              </a:ext>
            </a:extLst>
          </p:cNvPr>
          <p:cNvPicPr>
            <a:picLocks noChangeAspect="1"/>
          </p:cNvPicPr>
          <p:nvPr/>
        </p:nvPicPr>
        <p:blipFill rotWithShape="1">
          <a:blip r:embed="rId3"/>
          <a:srcRect b="24830"/>
          <a:stretch/>
        </p:blipFill>
        <p:spPr>
          <a:xfrm>
            <a:off x="0" y="0"/>
            <a:ext cx="13915189" cy="7315200"/>
          </a:xfrm>
          <a:prstGeom prst="rect">
            <a:avLst/>
          </a:prstGeom>
        </p:spPr>
      </p:pic>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1016000" y="1219200"/>
            <a:ext cx="4603917" cy="1354753"/>
          </a:xfrm>
        </p:spPr>
        <p:txBody>
          <a:bodyPr vert="horz" lIns="97536" tIns="48768" rIns="97536" bIns="48768" rtlCol="0" anchor="b">
            <a:normAutofit/>
          </a:bodyPr>
          <a:lstStyle/>
          <a:p>
            <a:r>
              <a:rPr lang="en-US" sz="5500" b="1" dirty="0">
                <a:solidFill>
                  <a:schemeClr val="bg1"/>
                </a:solidFill>
                <a:latin typeface="+mj-lt"/>
              </a:rPr>
              <a:t>Spear Phishing</a:t>
            </a:r>
          </a:p>
        </p:txBody>
      </p:sp>
      <p:sp>
        <p:nvSpPr>
          <p:cNvPr id="9" name="TextBox 8">
            <a:extLst>
              <a:ext uri="{FF2B5EF4-FFF2-40B4-BE49-F238E27FC236}">
                <a16:creationId xmlns:a16="http://schemas.microsoft.com/office/drawing/2014/main" id="{AF80BD22-7B32-08C4-9531-80942BDED716}"/>
              </a:ext>
            </a:extLst>
          </p:cNvPr>
          <p:cNvSpPr txBox="1"/>
          <p:nvPr/>
        </p:nvSpPr>
        <p:spPr>
          <a:xfrm>
            <a:off x="1495503" y="3276600"/>
            <a:ext cx="3644909" cy="2123658"/>
          </a:xfrm>
          <a:prstGeom prst="rect">
            <a:avLst/>
          </a:prstGeom>
          <a:noFill/>
        </p:spPr>
        <p:txBody>
          <a:bodyPr wrap="none" rtlCol="0">
            <a:spAutoFit/>
          </a:bodyPr>
          <a:lstStyle/>
          <a:p>
            <a:pPr marL="285750" indent="-285750">
              <a:buFont typeface="Arial" panose="020B0604020202020204" pitchFamily="34" charset="0"/>
              <a:buChar char="•"/>
            </a:pPr>
            <a:r>
              <a:rPr lang="en-US" sz="4400" dirty="0">
                <a:solidFill>
                  <a:schemeClr val="bg1"/>
                </a:solidFill>
              </a:rPr>
              <a:t>Fake websites</a:t>
            </a:r>
          </a:p>
          <a:p>
            <a:pPr marL="285750" indent="-285750">
              <a:buFont typeface="Arial" panose="020B0604020202020204" pitchFamily="34" charset="0"/>
              <a:buChar char="•"/>
            </a:pPr>
            <a:r>
              <a:rPr lang="en-US" sz="4400" dirty="0">
                <a:solidFill>
                  <a:schemeClr val="bg1"/>
                </a:solidFill>
              </a:rPr>
              <a:t>CEO Fraud</a:t>
            </a:r>
          </a:p>
          <a:p>
            <a:pPr marL="285750" indent="-285750">
              <a:buFont typeface="Arial" panose="020B0604020202020204" pitchFamily="34" charset="0"/>
              <a:buChar char="•"/>
            </a:pPr>
            <a:r>
              <a:rPr lang="en-US" sz="4400" dirty="0">
                <a:solidFill>
                  <a:schemeClr val="bg1"/>
                </a:solidFill>
              </a:rPr>
              <a:t>Malware</a:t>
            </a:r>
          </a:p>
        </p:txBody>
      </p:sp>
    </p:spTree>
    <p:extLst>
      <p:ext uri="{BB962C8B-B14F-4D97-AF65-F5344CB8AC3E}">
        <p14:creationId xmlns:p14="http://schemas.microsoft.com/office/powerpoint/2010/main" val="3134522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4299555" y="547701"/>
            <a:ext cx="4603917" cy="1157883"/>
          </a:xfrm>
        </p:spPr>
        <p:txBody>
          <a:bodyPr vert="horz" lIns="97536" tIns="48768" rIns="97536" bIns="48768" rtlCol="0" anchor="b">
            <a:normAutofit/>
          </a:bodyPr>
          <a:lstStyle/>
          <a:p>
            <a:r>
              <a:rPr lang="en-US" sz="5500" b="1" dirty="0">
                <a:latin typeface="+mj-lt"/>
              </a:rPr>
              <a:t>Smishing</a:t>
            </a:r>
          </a:p>
        </p:txBody>
      </p:sp>
      <p:graphicFrame>
        <p:nvGraphicFramePr>
          <p:cNvPr id="7" name="Diagram 6">
            <a:extLst>
              <a:ext uri="{FF2B5EF4-FFF2-40B4-BE49-F238E27FC236}">
                <a16:creationId xmlns:a16="http://schemas.microsoft.com/office/drawing/2014/main" id="{182E3EAA-9C45-A5FA-CABC-183558DE88F2}"/>
              </a:ext>
            </a:extLst>
          </p:cNvPr>
          <p:cNvGraphicFramePr/>
          <p:nvPr>
            <p:extLst>
              <p:ext uri="{D42A27DB-BD31-4B8C-83A1-F6EECF244321}">
                <p14:modId xmlns:p14="http://schemas.microsoft.com/office/powerpoint/2010/main" val="117336670"/>
              </p:ext>
            </p:extLst>
          </p:nvPr>
        </p:nvGraphicFramePr>
        <p:xfrm>
          <a:off x="1549400" y="1981200"/>
          <a:ext cx="10210800" cy="195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77211FEF-8CAA-C6DA-D9A7-5C760A11D86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854200" y="3844421"/>
            <a:ext cx="2023148" cy="2752479"/>
          </a:xfrm>
          <a:prstGeom prst="rect">
            <a:avLst/>
          </a:prstGeom>
        </p:spPr>
      </p:pic>
      <p:pic>
        <p:nvPicPr>
          <p:cNvPr id="11" name="Picture 10">
            <a:extLst>
              <a:ext uri="{FF2B5EF4-FFF2-40B4-BE49-F238E27FC236}">
                <a16:creationId xmlns:a16="http://schemas.microsoft.com/office/drawing/2014/main" id="{ACDA2205-9600-8121-570A-922681B2E20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586060" y="3931355"/>
            <a:ext cx="2232714" cy="2772041"/>
          </a:xfrm>
          <a:prstGeom prst="rect">
            <a:avLst/>
          </a:prstGeom>
        </p:spPr>
      </p:pic>
      <p:pic>
        <p:nvPicPr>
          <p:cNvPr id="13" name="Picture 12">
            <a:extLst>
              <a:ext uri="{FF2B5EF4-FFF2-40B4-BE49-F238E27FC236}">
                <a16:creationId xmlns:a16="http://schemas.microsoft.com/office/drawing/2014/main" id="{EB136342-6594-6FCC-7B6E-EF253A4E60F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35960" y="3931355"/>
            <a:ext cx="3039560" cy="2616200"/>
          </a:xfrm>
          <a:prstGeom prst="rect">
            <a:avLst/>
          </a:prstGeom>
        </p:spPr>
      </p:pic>
    </p:spTree>
    <p:extLst>
      <p:ext uri="{BB962C8B-B14F-4D97-AF65-F5344CB8AC3E}">
        <p14:creationId xmlns:p14="http://schemas.microsoft.com/office/powerpoint/2010/main" val="341866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4200441" y="243603"/>
            <a:ext cx="4603917" cy="1432797"/>
          </a:xfrm>
        </p:spPr>
        <p:txBody>
          <a:bodyPr vert="horz" lIns="97536" tIns="48768" rIns="97536" bIns="48768" rtlCol="0" anchor="b">
            <a:normAutofit/>
          </a:bodyPr>
          <a:lstStyle/>
          <a:p>
            <a:r>
              <a:rPr lang="en-US" sz="5500" b="1" dirty="0">
                <a:latin typeface="+mj-lt"/>
              </a:rPr>
              <a:t>Vishing</a:t>
            </a:r>
          </a:p>
        </p:txBody>
      </p:sp>
      <p:graphicFrame>
        <p:nvGraphicFramePr>
          <p:cNvPr id="4" name="Diagram 3">
            <a:extLst>
              <a:ext uri="{FF2B5EF4-FFF2-40B4-BE49-F238E27FC236}">
                <a16:creationId xmlns:a16="http://schemas.microsoft.com/office/drawing/2014/main" id="{B5657A28-D097-C685-5FEC-34A3F8B2DA56}"/>
              </a:ext>
            </a:extLst>
          </p:cNvPr>
          <p:cNvGraphicFramePr/>
          <p:nvPr>
            <p:extLst>
              <p:ext uri="{D42A27DB-BD31-4B8C-83A1-F6EECF244321}">
                <p14:modId xmlns:p14="http://schemas.microsoft.com/office/powerpoint/2010/main" val="534274768"/>
              </p:ext>
            </p:extLst>
          </p:nvPr>
        </p:nvGraphicFramePr>
        <p:xfrm>
          <a:off x="1549400" y="1981200"/>
          <a:ext cx="10210800" cy="1950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6E8B8E2E-9DB4-B366-CB99-A4BBD01077C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549400" y="4038599"/>
            <a:ext cx="2651041" cy="2651041"/>
          </a:xfrm>
          <a:prstGeom prst="rect">
            <a:avLst/>
          </a:prstGeom>
        </p:spPr>
      </p:pic>
      <p:pic>
        <p:nvPicPr>
          <p:cNvPr id="11" name="Picture 10">
            <a:extLst>
              <a:ext uri="{FF2B5EF4-FFF2-40B4-BE49-F238E27FC236}">
                <a16:creationId xmlns:a16="http://schemas.microsoft.com/office/drawing/2014/main" id="{C9E6605E-41AD-B85B-C72E-A8958D2A389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678487" y="3963439"/>
            <a:ext cx="1952625" cy="3124200"/>
          </a:xfrm>
          <a:prstGeom prst="rect">
            <a:avLst/>
          </a:prstGeom>
        </p:spPr>
      </p:pic>
      <p:pic>
        <p:nvPicPr>
          <p:cNvPr id="13" name="Picture 12">
            <a:extLst>
              <a:ext uri="{FF2B5EF4-FFF2-40B4-BE49-F238E27FC236}">
                <a16:creationId xmlns:a16="http://schemas.microsoft.com/office/drawing/2014/main" id="{52C8E007-0CDD-9E4D-7AB8-8F542322A00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9212168" y="3931355"/>
            <a:ext cx="2533327" cy="2758285"/>
          </a:xfrm>
          <a:prstGeom prst="rect">
            <a:avLst/>
          </a:prstGeom>
        </p:spPr>
      </p:pic>
    </p:spTree>
    <p:extLst>
      <p:ext uri="{BB962C8B-B14F-4D97-AF65-F5344CB8AC3E}">
        <p14:creationId xmlns:p14="http://schemas.microsoft.com/office/powerpoint/2010/main" val="1724745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7035800" y="2971800"/>
            <a:ext cx="4603917" cy="990600"/>
          </a:xfrm>
          <a:prstGeom prst="roundRect">
            <a:avLst/>
          </a:prstGeom>
          <a:solidFill>
            <a:schemeClr val="accent1"/>
          </a:solidFill>
          <a:effectLst>
            <a:outerShdw blurRad="50800" dist="38100" dir="2700000" algn="tl" rotWithShape="0">
              <a:prstClr val="black">
                <a:alpha val="40000"/>
              </a:prstClr>
            </a:outerShdw>
          </a:effectLst>
        </p:spPr>
        <p:txBody>
          <a:bodyPr vert="horz" lIns="97536" tIns="48768" rIns="97536" bIns="48768" rtlCol="0" anchor="b">
            <a:normAutofit fontScale="90000"/>
          </a:bodyPr>
          <a:lstStyle/>
          <a:p>
            <a:r>
              <a:rPr lang="en-US" sz="5500" b="1" dirty="0">
                <a:solidFill>
                  <a:schemeClr val="bg1"/>
                </a:solidFill>
                <a:latin typeface="+mj-lt"/>
              </a:rPr>
              <a:t>Whaling</a:t>
            </a:r>
          </a:p>
        </p:txBody>
      </p:sp>
      <p:pic>
        <p:nvPicPr>
          <p:cNvPr id="8" name="Content Placeholder 7">
            <a:extLst>
              <a:ext uri="{FF2B5EF4-FFF2-40B4-BE49-F238E27FC236}">
                <a16:creationId xmlns:a16="http://schemas.microsoft.com/office/drawing/2014/main" id="{B47AC658-B739-0A68-9F68-8A9DE0730FFA}"/>
              </a:ext>
            </a:extLst>
          </p:cNvPr>
          <p:cNvPicPr>
            <a:picLocks noGrp="1" noChangeAspect="1"/>
          </p:cNvPicPr>
          <p:nvPr>
            <p:ph idx="1"/>
          </p:nvPr>
        </p:nvPicPr>
        <p:blipFill>
          <a:blip r:embed="rId3" cstate="email">
            <a:extLst>
              <a:ext uri="{BEBA8EAE-BF5A-486C-A8C5-ECC9F3942E4B}">
                <a14:imgProps xmlns:a14="http://schemas.microsoft.com/office/drawing/2010/main">
                  <a14:imgLayer r:embed="rId4">
                    <a14:imgEffect>
                      <a14:backgroundRemoval t="3828" b="99219" l="1375" r="99227">
                        <a14:foregroundMark x1="44931" y1="94688" x2="44931" y2="94688"/>
                        <a14:foregroundMark x1="69845" y1="68125" x2="69845" y2="68125"/>
                        <a14:foregroundMark x1="72337" y1="84297" x2="72337" y2="84297"/>
                        <a14:foregroundMark x1="70533" y1="84297" x2="70533" y2="84297"/>
                        <a14:foregroundMark x1="55928" y1="99219" x2="55928" y2="99219"/>
                        <a14:foregroundMark x1="6100" y1="57422" x2="6100" y2="57422"/>
                        <a14:foregroundMark x1="1460" y1="55781" x2="1460" y2="55781"/>
                        <a14:foregroundMark x1="49570" y1="15625" x2="49570" y2="15625"/>
                        <a14:foregroundMark x1="44158" y1="3984" x2="44158" y2="3984"/>
                        <a14:foregroundMark x1="54897" y1="19219" x2="54897" y2="19219"/>
                        <a14:foregroundMark x1="75515" y1="18516" x2="75515" y2="18516"/>
                        <a14:foregroundMark x1="72680" y1="39922" x2="72680" y2="39922"/>
                        <a14:foregroundMark x1="89433" y1="35703" x2="89433" y2="35703"/>
                        <a14:foregroundMark x1="79811" y1="27969" x2="79811" y2="27969"/>
                        <a14:foregroundMark x1="80842" y1="29531" x2="80842" y2="29531"/>
                        <a14:foregroundMark x1="92612" y1="33750" x2="78608" y2="30703"/>
                        <a14:foregroundMark x1="78608" y1="30703" x2="89089" y2="28281"/>
                        <a14:foregroundMark x1="97251" y1="38281" x2="99227" y2="28516"/>
                        <a14:foregroundMark x1="99227" y1="28516" x2="96564" y2="24688"/>
                      </a14:backgroundRemoval>
                    </a14:imgEffect>
                  </a14:imgLayer>
                </a14:imgProps>
              </a:ext>
              <a:ext uri="{28A0092B-C50C-407E-A947-70E740481C1C}">
                <a14:useLocalDpi xmlns:a14="http://schemas.microsoft.com/office/drawing/2010/main"/>
              </a:ext>
            </a:extLst>
          </a:blip>
          <a:stretch>
            <a:fillRect/>
          </a:stretch>
        </p:blipFill>
        <p:spPr>
          <a:xfrm>
            <a:off x="1998266" y="990600"/>
            <a:ext cx="4504134" cy="4953000"/>
          </a:xfrm>
        </p:spPr>
      </p:pic>
    </p:spTree>
    <p:extLst>
      <p:ext uri="{BB962C8B-B14F-4D97-AF65-F5344CB8AC3E}">
        <p14:creationId xmlns:p14="http://schemas.microsoft.com/office/powerpoint/2010/main" val="1563556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03C874-3766-D3CA-56D8-1B1BB7F9FCE0}"/>
              </a:ext>
            </a:extLst>
          </p:cNvPr>
          <p:cNvSpPr>
            <a:spLocks noGrp="1"/>
          </p:cNvSpPr>
          <p:nvPr>
            <p:ph type="title"/>
          </p:nvPr>
        </p:nvSpPr>
        <p:spPr>
          <a:xfrm>
            <a:off x="946926" y="790470"/>
            <a:ext cx="10972800" cy="1143000"/>
          </a:xfrm>
        </p:spPr>
        <p:txBody>
          <a:bodyPr/>
          <a:lstStyle/>
          <a:p>
            <a:r>
              <a:rPr lang="en-US" dirty="0"/>
              <a:t>Let’s Do It</a:t>
            </a:r>
          </a:p>
        </p:txBody>
      </p:sp>
      <p:sp>
        <p:nvSpPr>
          <p:cNvPr id="8" name="Text Placeholder 7">
            <a:extLst>
              <a:ext uri="{FF2B5EF4-FFF2-40B4-BE49-F238E27FC236}">
                <a16:creationId xmlns:a16="http://schemas.microsoft.com/office/drawing/2014/main" id="{B02B93C3-6B56-B1F7-06DD-65A74186AB40}"/>
              </a:ext>
            </a:extLst>
          </p:cNvPr>
          <p:cNvSpPr>
            <a:spLocks noGrp="1"/>
          </p:cNvSpPr>
          <p:nvPr>
            <p:ph type="body" idx="4294967295"/>
          </p:nvPr>
        </p:nvSpPr>
        <p:spPr>
          <a:xfrm>
            <a:off x="477026" y="2394678"/>
            <a:ext cx="11912600" cy="954114"/>
          </a:xfrm>
        </p:spPr>
        <p:txBody>
          <a:bodyPr>
            <a:normAutofit/>
          </a:bodyPr>
          <a:lstStyle/>
          <a:p>
            <a:pPr marL="0" indent="0" algn="ctr">
              <a:buNone/>
            </a:pPr>
            <a:r>
              <a:rPr lang="en-US" sz="3200" dirty="0"/>
              <a:t>Phishing Activity </a:t>
            </a:r>
          </a:p>
        </p:txBody>
      </p:sp>
      <p:pic>
        <p:nvPicPr>
          <p:cNvPr id="2" name="Picture 1">
            <a:extLst>
              <a:ext uri="{FF2B5EF4-FFF2-40B4-BE49-F238E27FC236}">
                <a16:creationId xmlns:a16="http://schemas.microsoft.com/office/drawing/2014/main" id="{6C504148-1020-6B2D-4F1B-4BBC997D5906}"/>
              </a:ext>
            </a:extLst>
          </p:cNvPr>
          <p:cNvPicPr>
            <a:picLocks noChangeAspect="1"/>
          </p:cNvPicPr>
          <p:nvPr/>
        </p:nvPicPr>
        <p:blipFill>
          <a:blip r:embed="rId3"/>
          <a:stretch>
            <a:fillRect/>
          </a:stretch>
        </p:blipFill>
        <p:spPr>
          <a:xfrm>
            <a:off x="1092201" y="3810000"/>
            <a:ext cx="10682251" cy="2328555"/>
          </a:xfrm>
          <a:prstGeom prst="rect">
            <a:avLst/>
          </a:prstGeom>
        </p:spPr>
      </p:pic>
    </p:spTree>
    <p:extLst>
      <p:ext uri="{BB962C8B-B14F-4D97-AF65-F5344CB8AC3E}">
        <p14:creationId xmlns:p14="http://schemas.microsoft.com/office/powerpoint/2010/main" val="32506507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3570782" y="202727"/>
            <a:ext cx="5863236" cy="992279"/>
          </a:xfrm>
          <a:prstGeom prst="roundRect">
            <a:avLst/>
          </a:prstGeom>
          <a:solidFill>
            <a:schemeClr val="accent1"/>
          </a:solidFill>
          <a:effectLst>
            <a:outerShdw blurRad="50800" dist="38100" dir="2700000" algn="tl" rotWithShape="0">
              <a:prstClr val="black">
                <a:alpha val="40000"/>
              </a:prstClr>
            </a:outerShdw>
          </a:effectLst>
        </p:spPr>
        <p:txBody>
          <a:bodyPr vert="horz" lIns="97536" tIns="48768" rIns="97536" bIns="48768" rtlCol="0" anchor="b">
            <a:normAutofit fontScale="90000"/>
          </a:bodyPr>
          <a:lstStyle/>
          <a:p>
            <a:pPr algn="ctr"/>
            <a:r>
              <a:rPr lang="en-US" sz="5500" b="1" dirty="0">
                <a:solidFill>
                  <a:schemeClr val="bg1"/>
                </a:solidFill>
                <a:latin typeface="+mj-lt"/>
              </a:rPr>
              <a:t>Malware</a:t>
            </a:r>
          </a:p>
        </p:txBody>
      </p:sp>
      <p:sp>
        <p:nvSpPr>
          <p:cNvPr id="53" name="Content Placeholder 2">
            <a:extLst>
              <a:ext uri="{FF2B5EF4-FFF2-40B4-BE49-F238E27FC236}">
                <a16:creationId xmlns:a16="http://schemas.microsoft.com/office/drawing/2014/main" id="{B104D69C-ADA3-4090-BE87-3AC241F8BAEB}"/>
              </a:ext>
            </a:extLst>
          </p:cNvPr>
          <p:cNvSpPr>
            <a:spLocks noGrp="1"/>
          </p:cNvSpPr>
          <p:nvPr>
            <p:ph idx="1"/>
          </p:nvPr>
        </p:nvSpPr>
        <p:spPr>
          <a:xfrm>
            <a:off x="635000" y="1405758"/>
            <a:ext cx="11730636" cy="1674721"/>
          </a:xfrm>
        </p:spPr>
        <p:txBody>
          <a:bodyPr anchor="t">
            <a:noAutofit/>
          </a:bodyPr>
          <a:lstStyle/>
          <a:p>
            <a:pPr marL="0" indent="0" algn="ctr">
              <a:buNone/>
            </a:pPr>
            <a:r>
              <a:rPr lang="en-US" sz="3300" dirty="0"/>
              <a:t>Malware is software that intentionally inflicts damage on its users who typically have no idea that they are running it.</a:t>
            </a:r>
          </a:p>
          <a:p>
            <a:pPr marL="0" indent="0">
              <a:buNone/>
            </a:pPr>
            <a:endParaRPr lang="en-US" sz="1000" dirty="0"/>
          </a:p>
        </p:txBody>
      </p:sp>
      <p:sp>
        <p:nvSpPr>
          <p:cNvPr id="3" name="Content Placeholder 2">
            <a:extLst>
              <a:ext uri="{FF2B5EF4-FFF2-40B4-BE49-F238E27FC236}">
                <a16:creationId xmlns:a16="http://schemas.microsoft.com/office/drawing/2014/main" id="{98DF7C91-0180-6A18-1BFA-E581EA454414}"/>
              </a:ext>
            </a:extLst>
          </p:cNvPr>
          <p:cNvSpPr txBox="1">
            <a:spLocks/>
          </p:cNvSpPr>
          <p:nvPr/>
        </p:nvSpPr>
        <p:spPr>
          <a:xfrm>
            <a:off x="787400" y="2895600"/>
            <a:ext cx="6640018" cy="3720733"/>
          </a:xfrm>
          <a:prstGeom prst="rect">
            <a:avLst/>
          </a:prstGeom>
        </p:spPr>
        <p:txBody>
          <a:bodyPr vert="horz" lIns="91440" tIns="45720" rIns="91440" bIns="45720" numCol="2" rtlCol="0" anchor="t">
            <a:no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300" dirty="0"/>
              <a:t>Computer Virus</a:t>
            </a:r>
          </a:p>
          <a:p>
            <a:r>
              <a:rPr lang="en-US" sz="3300" dirty="0"/>
              <a:t>Worms </a:t>
            </a:r>
          </a:p>
          <a:p>
            <a:r>
              <a:rPr lang="en-US" sz="3300" dirty="0"/>
              <a:t>Trojans </a:t>
            </a:r>
          </a:p>
          <a:p>
            <a:r>
              <a:rPr lang="en-US" sz="3300" dirty="0"/>
              <a:t>Ransomware </a:t>
            </a:r>
          </a:p>
          <a:p>
            <a:r>
              <a:rPr lang="en-US" sz="3300" dirty="0"/>
              <a:t>Scareware </a:t>
            </a:r>
          </a:p>
          <a:p>
            <a:r>
              <a:rPr lang="en-US" sz="3300" dirty="0"/>
              <a:t>Spyware</a:t>
            </a:r>
          </a:p>
        </p:txBody>
      </p:sp>
      <p:pic>
        <p:nvPicPr>
          <p:cNvPr id="8" name="Picture 7" descr="Hands typing on a computer">
            <a:extLst>
              <a:ext uri="{FF2B5EF4-FFF2-40B4-BE49-F238E27FC236}">
                <a16:creationId xmlns:a16="http://schemas.microsoft.com/office/drawing/2014/main" id="{6E2003AF-A97F-65D3-125D-143DE217E0CA}"/>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6955436" y="2895600"/>
            <a:ext cx="5410200" cy="3720733"/>
          </a:xfrm>
          <a:prstGeom prst="rect">
            <a:avLst/>
          </a:prstGeom>
        </p:spPr>
      </p:pic>
    </p:spTree>
    <p:extLst>
      <p:ext uri="{BB962C8B-B14F-4D97-AF65-F5344CB8AC3E}">
        <p14:creationId xmlns:p14="http://schemas.microsoft.com/office/powerpoint/2010/main" val="2559251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8FB0-858E-ABA9-A9BC-615EB66F467E}"/>
              </a:ext>
            </a:extLst>
          </p:cNvPr>
          <p:cNvSpPr>
            <a:spLocks noGrp="1"/>
          </p:cNvSpPr>
          <p:nvPr>
            <p:ph type="title"/>
          </p:nvPr>
        </p:nvSpPr>
        <p:spPr/>
        <p:txBody>
          <a:bodyPr>
            <a:normAutofit/>
          </a:bodyPr>
          <a:lstStyle/>
          <a:p>
            <a:r>
              <a:rPr lang="en-US" dirty="0"/>
              <a:t>Malware – How Devices Get Infected</a:t>
            </a:r>
          </a:p>
        </p:txBody>
      </p:sp>
      <p:sp>
        <p:nvSpPr>
          <p:cNvPr id="3" name="Content Placeholder 2">
            <a:extLst>
              <a:ext uri="{FF2B5EF4-FFF2-40B4-BE49-F238E27FC236}">
                <a16:creationId xmlns:a16="http://schemas.microsoft.com/office/drawing/2014/main" id="{D8D50B8D-745B-663B-30D6-80999DE346D5}"/>
              </a:ext>
            </a:extLst>
          </p:cNvPr>
          <p:cNvSpPr>
            <a:spLocks noGrp="1"/>
          </p:cNvSpPr>
          <p:nvPr>
            <p:ph idx="1"/>
          </p:nvPr>
        </p:nvSpPr>
        <p:spPr>
          <a:xfrm>
            <a:off x="609600" y="1600201"/>
            <a:ext cx="8331200" cy="4952999"/>
          </a:xfrm>
        </p:spPr>
        <p:txBody>
          <a:bodyPr/>
          <a:lstStyle/>
          <a:p>
            <a:r>
              <a:rPr lang="en-US" b="1" dirty="0"/>
              <a:t>Downloading</a:t>
            </a:r>
            <a:r>
              <a:rPr lang="en-US" dirty="0"/>
              <a:t> free stuff – illegal downloads (movies, TV shows, games)</a:t>
            </a:r>
          </a:p>
          <a:p>
            <a:r>
              <a:rPr lang="en-US" b="1" dirty="0"/>
              <a:t>Phishing</a:t>
            </a:r>
            <a:r>
              <a:rPr lang="en-US" dirty="0"/>
              <a:t> emails</a:t>
            </a:r>
          </a:p>
          <a:p>
            <a:r>
              <a:rPr lang="en-US" dirty="0"/>
              <a:t>Fake security </a:t>
            </a:r>
            <a:r>
              <a:rPr lang="en-US" b="1" dirty="0"/>
              <a:t>pop-ups </a:t>
            </a:r>
          </a:p>
          <a:p>
            <a:r>
              <a:rPr lang="en-US" b="1" dirty="0"/>
              <a:t>Downloading</a:t>
            </a:r>
            <a:r>
              <a:rPr lang="en-US" dirty="0"/>
              <a:t> content available on file-sharing sites</a:t>
            </a:r>
          </a:p>
          <a:p>
            <a:r>
              <a:rPr lang="en-US" b="1" dirty="0"/>
              <a:t>Clicking</a:t>
            </a:r>
            <a:r>
              <a:rPr lang="en-US" dirty="0"/>
              <a:t> on ads placed by scammers</a:t>
            </a:r>
          </a:p>
        </p:txBody>
      </p:sp>
      <p:pic>
        <p:nvPicPr>
          <p:cNvPr id="6" name="Picture 5" descr="A green rectangle with white text&#10;&#10;Description automatically generated">
            <a:extLst>
              <a:ext uri="{FF2B5EF4-FFF2-40B4-BE49-F238E27FC236}">
                <a16:creationId xmlns:a16="http://schemas.microsoft.com/office/drawing/2014/main" id="{765FC180-30B2-DB8A-98FE-CE22AA7CAFD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690755" y="5029199"/>
            <a:ext cx="4716104" cy="1371600"/>
          </a:xfrm>
          <a:prstGeom prst="rect">
            <a:avLst/>
          </a:prstGeom>
        </p:spPr>
      </p:pic>
    </p:spTree>
    <p:extLst>
      <p:ext uri="{BB962C8B-B14F-4D97-AF65-F5344CB8AC3E}">
        <p14:creationId xmlns:p14="http://schemas.microsoft.com/office/powerpoint/2010/main" val="32484670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C39CC-9F24-3C3D-C517-73062951AA98}"/>
              </a:ext>
            </a:extLst>
          </p:cNvPr>
          <p:cNvSpPr>
            <a:spLocks noGrp="1"/>
          </p:cNvSpPr>
          <p:nvPr>
            <p:ph type="title"/>
          </p:nvPr>
        </p:nvSpPr>
        <p:spPr/>
        <p:txBody>
          <a:bodyPr/>
          <a:lstStyle/>
          <a:p>
            <a:r>
              <a:rPr lang="en-US" dirty="0"/>
              <a:t>Signs of Malware on a Device</a:t>
            </a:r>
          </a:p>
        </p:txBody>
      </p:sp>
      <p:sp>
        <p:nvSpPr>
          <p:cNvPr id="3" name="Content Placeholder 2">
            <a:extLst>
              <a:ext uri="{FF2B5EF4-FFF2-40B4-BE49-F238E27FC236}">
                <a16:creationId xmlns:a16="http://schemas.microsoft.com/office/drawing/2014/main" id="{812CDB7E-F0DB-F32B-5AFA-2097F18C6880}"/>
              </a:ext>
            </a:extLst>
          </p:cNvPr>
          <p:cNvSpPr>
            <a:spLocks noGrp="1"/>
          </p:cNvSpPr>
          <p:nvPr>
            <p:ph idx="1"/>
          </p:nvPr>
        </p:nvSpPr>
        <p:spPr>
          <a:xfrm>
            <a:off x="821129" y="1600200"/>
            <a:ext cx="6350000" cy="4952999"/>
          </a:xfrm>
        </p:spPr>
        <p:txBody>
          <a:bodyPr>
            <a:normAutofit lnSpcReduction="10000"/>
          </a:bodyPr>
          <a:lstStyle/>
          <a:p>
            <a:r>
              <a:rPr lang="en-US" dirty="0"/>
              <a:t>Slows down, crashes, displays error messages</a:t>
            </a:r>
          </a:p>
          <a:p>
            <a:r>
              <a:rPr lang="en-US" dirty="0"/>
              <a:t>Won’t shut down or restart</a:t>
            </a:r>
          </a:p>
          <a:p>
            <a:r>
              <a:rPr lang="en-US" dirty="0"/>
              <a:t>Pop-ups, inappropriate ads, or ads that interfere with page content</a:t>
            </a:r>
          </a:p>
          <a:p>
            <a:r>
              <a:rPr lang="en-US" dirty="0"/>
              <a:t>Send emails you didn’t write</a:t>
            </a:r>
          </a:p>
          <a:p>
            <a:r>
              <a:rPr lang="en-US" dirty="0"/>
              <a:t>New toolbars or icons</a:t>
            </a:r>
          </a:p>
          <a:p>
            <a:r>
              <a:rPr lang="en-US" dirty="0"/>
              <a:t>New tabs, websites, search engines you didn’t open</a:t>
            </a:r>
          </a:p>
        </p:txBody>
      </p:sp>
      <p:pic>
        <p:nvPicPr>
          <p:cNvPr id="9" name="Picture 8" descr="A collage of several computer screens&#10;&#10;Description automatically generated with medium confidence">
            <a:extLst>
              <a:ext uri="{FF2B5EF4-FFF2-40B4-BE49-F238E27FC236}">
                <a16:creationId xmlns:a16="http://schemas.microsoft.com/office/drawing/2014/main" id="{AD75A9EF-B7FD-288B-1F1F-E239A69CBD44}"/>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493000" y="2012190"/>
            <a:ext cx="4467225" cy="3422582"/>
          </a:xfrm>
          <a:prstGeom prst="rect">
            <a:avLst/>
          </a:prstGeom>
        </p:spPr>
      </p:pic>
    </p:spTree>
    <p:extLst>
      <p:ext uri="{BB962C8B-B14F-4D97-AF65-F5344CB8AC3E}">
        <p14:creationId xmlns:p14="http://schemas.microsoft.com/office/powerpoint/2010/main" val="1101180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E39D-5BCD-676C-C96D-393C814F477D}"/>
              </a:ext>
            </a:extLst>
          </p:cNvPr>
          <p:cNvSpPr>
            <a:spLocks noGrp="1"/>
          </p:cNvSpPr>
          <p:nvPr>
            <p:ph type="title"/>
          </p:nvPr>
        </p:nvSpPr>
        <p:spPr/>
        <p:txBody>
          <a:bodyPr/>
          <a:lstStyle/>
          <a:p>
            <a:r>
              <a:rPr lang="en-US" dirty="0"/>
              <a:t>Malware – How to Avoid It</a:t>
            </a:r>
          </a:p>
        </p:txBody>
      </p:sp>
      <p:sp>
        <p:nvSpPr>
          <p:cNvPr id="3" name="Content Placeholder 2">
            <a:extLst>
              <a:ext uri="{FF2B5EF4-FFF2-40B4-BE49-F238E27FC236}">
                <a16:creationId xmlns:a16="http://schemas.microsoft.com/office/drawing/2014/main" id="{C23BFA28-1851-1F32-60A8-E1FB3F1B62C0}"/>
              </a:ext>
            </a:extLst>
          </p:cNvPr>
          <p:cNvSpPr>
            <a:spLocks noGrp="1"/>
          </p:cNvSpPr>
          <p:nvPr>
            <p:ph idx="1"/>
          </p:nvPr>
        </p:nvSpPr>
        <p:spPr>
          <a:xfrm>
            <a:off x="711200" y="1600200"/>
            <a:ext cx="7848600" cy="4952999"/>
          </a:xfrm>
        </p:spPr>
        <p:txBody>
          <a:bodyPr>
            <a:normAutofit fontScale="92500" lnSpcReduction="10000"/>
          </a:bodyPr>
          <a:lstStyle/>
          <a:p>
            <a:r>
              <a:rPr lang="en-US" dirty="0"/>
              <a:t>Install and update </a:t>
            </a:r>
            <a:r>
              <a:rPr lang="en-US" b="1" dirty="0"/>
              <a:t>security software </a:t>
            </a:r>
            <a:r>
              <a:rPr lang="en-US" dirty="0"/>
              <a:t>and use a </a:t>
            </a:r>
            <a:r>
              <a:rPr lang="en-US" b="1" dirty="0"/>
              <a:t>firewall. </a:t>
            </a:r>
          </a:p>
          <a:p>
            <a:r>
              <a:rPr lang="en-US" b="1" dirty="0"/>
              <a:t>Read the screen </a:t>
            </a:r>
            <a:r>
              <a:rPr lang="en-US" dirty="0"/>
              <a:t>before you install new software.</a:t>
            </a:r>
          </a:p>
          <a:p>
            <a:r>
              <a:rPr lang="en-US" dirty="0"/>
              <a:t>Get only well-known software – </a:t>
            </a:r>
            <a:r>
              <a:rPr lang="en-US" b="1" dirty="0"/>
              <a:t>directly from the source.</a:t>
            </a:r>
          </a:p>
          <a:p>
            <a:r>
              <a:rPr lang="en-US" dirty="0"/>
              <a:t>Pay attention to </a:t>
            </a:r>
            <a:r>
              <a:rPr lang="en-US" b="1" dirty="0"/>
              <a:t>security warnings.</a:t>
            </a:r>
          </a:p>
          <a:p>
            <a:r>
              <a:rPr lang="en-US" dirty="0"/>
              <a:t>Don’t click on provided links – </a:t>
            </a:r>
            <a:r>
              <a:rPr lang="en-US" b="1" dirty="0"/>
              <a:t>go to site </a:t>
            </a:r>
            <a:r>
              <a:rPr lang="en-US" dirty="0"/>
              <a:t>directly.</a:t>
            </a:r>
          </a:p>
          <a:p>
            <a:r>
              <a:rPr lang="en-US" b="1" dirty="0"/>
              <a:t>Scan external devices </a:t>
            </a:r>
            <a:r>
              <a:rPr lang="en-US" dirty="0"/>
              <a:t>before using them.</a:t>
            </a:r>
          </a:p>
          <a:p>
            <a:endParaRPr lang="en-US" dirty="0"/>
          </a:p>
        </p:txBody>
      </p:sp>
      <p:pic>
        <p:nvPicPr>
          <p:cNvPr id="9" name="Picture 8" descr="A close-up of a padlock&#10;&#10;Description automatically generated">
            <a:extLst>
              <a:ext uri="{FF2B5EF4-FFF2-40B4-BE49-F238E27FC236}">
                <a16:creationId xmlns:a16="http://schemas.microsoft.com/office/drawing/2014/main" id="{ECFF65CF-C263-182E-2B4C-F30C267D1D64}"/>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536482" y="2209800"/>
            <a:ext cx="3505200" cy="3241824"/>
          </a:xfrm>
          <a:prstGeom prst="rect">
            <a:avLst/>
          </a:prstGeom>
        </p:spPr>
      </p:pic>
    </p:spTree>
    <p:extLst>
      <p:ext uri="{BB962C8B-B14F-4D97-AF65-F5344CB8AC3E}">
        <p14:creationId xmlns:p14="http://schemas.microsoft.com/office/powerpoint/2010/main" val="792260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33E29-392B-124E-1AAB-C099C6D51E13}"/>
              </a:ext>
            </a:extLst>
          </p:cNvPr>
          <p:cNvSpPr>
            <a:spLocks noGrp="1"/>
          </p:cNvSpPr>
          <p:nvPr>
            <p:ph type="title"/>
          </p:nvPr>
        </p:nvSpPr>
        <p:spPr>
          <a:xfrm>
            <a:off x="609600" y="274638"/>
            <a:ext cx="11379200" cy="1143000"/>
          </a:xfrm>
        </p:spPr>
        <p:txBody>
          <a:bodyPr>
            <a:normAutofit/>
          </a:bodyPr>
          <a:lstStyle/>
          <a:p>
            <a:r>
              <a:rPr lang="en-US" dirty="0"/>
              <a:t>Bridging the Digital Divide Partners</a:t>
            </a:r>
          </a:p>
        </p:txBody>
      </p:sp>
      <p:pic>
        <p:nvPicPr>
          <p:cNvPr id="4" name="Picture 3" descr="A close up of a logo&#10;&#10;Description automatically generated">
            <a:extLst>
              <a:ext uri="{FF2B5EF4-FFF2-40B4-BE49-F238E27FC236}">
                <a16:creationId xmlns:a16="http://schemas.microsoft.com/office/drawing/2014/main" id="{E0A3F4E0-1334-6CC3-FE29-66E2092962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000" y="1761953"/>
            <a:ext cx="2579887" cy="951964"/>
          </a:xfrm>
          <a:prstGeom prst="rect">
            <a:avLst/>
          </a:prstGeom>
        </p:spPr>
      </p:pic>
      <p:pic>
        <p:nvPicPr>
          <p:cNvPr id="6" name="Picture 5" descr="A logo with blue and yellow text&#10;&#10;Description automatically generated">
            <a:extLst>
              <a:ext uri="{FF2B5EF4-FFF2-40B4-BE49-F238E27FC236}">
                <a16:creationId xmlns:a16="http://schemas.microsoft.com/office/drawing/2014/main" id="{599258F7-B0B2-321C-5FFE-D6A70B8F2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95533" y="1529220"/>
            <a:ext cx="2782885" cy="1208891"/>
          </a:xfrm>
          <a:prstGeom prst="rect">
            <a:avLst/>
          </a:prstGeom>
        </p:spPr>
      </p:pic>
      <p:pic>
        <p:nvPicPr>
          <p:cNvPr id="10" name="Picture 9" descr="A black background with a white letter and a black text&#10;&#10;Description automatically generated">
            <a:extLst>
              <a:ext uri="{FF2B5EF4-FFF2-40B4-BE49-F238E27FC236}">
                <a16:creationId xmlns:a16="http://schemas.microsoft.com/office/drawing/2014/main" id="{724509F6-108F-8288-0ED5-B24D04C1BFF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78418" y="3151543"/>
            <a:ext cx="1913442" cy="1913442"/>
          </a:xfrm>
          <a:prstGeom prst="rect">
            <a:avLst/>
          </a:prstGeom>
        </p:spPr>
      </p:pic>
      <p:pic>
        <p:nvPicPr>
          <p:cNvPr id="12" name="Picture 11" descr="A yellow and purple logo&#10;&#10;Description automatically generated">
            <a:extLst>
              <a:ext uri="{FF2B5EF4-FFF2-40B4-BE49-F238E27FC236}">
                <a16:creationId xmlns:a16="http://schemas.microsoft.com/office/drawing/2014/main" id="{78C70A1A-374C-9C27-F5A9-2256B68B36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80774" y="3197893"/>
            <a:ext cx="1892265" cy="1892265"/>
          </a:xfrm>
          <a:prstGeom prst="rect">
            <a:avLst/>
          </a:prstGeom>
        </p:spPr>
      </p:pic>
      <p:pic>
        <p:nvPicPr>
          <p:cNvPr id="14" name="Picture 13" descr="A close-up of a logo&#10;&#10;Description automatically generated">
            <a:extLst>
              <a:ext uri="{FF2B5EF4-FFF2-40B4-BE49-F238E27FC236}">
                <a16:creationId xmlns:a16="http://schemas.microsoft.com/office/drawing/2014/main" id="{D46FB64B-3B84-86B3-0EAB-3B9557E089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97239" y="3231259"/>
            <a:ext cx="2686667" cy="1535239"/>
          </a:xfrm>
          <a:prstGeom prst="rect">
            <a:avLst/>
          </a:prstGeom>
        </p:spPr>
      </p:pic>
      <p:pic>
        <p:nvPicPr>
          <p:cNvPr id="18" name="Picture 17" descr="A blue sign with white text&#10;&#10;Description automatically generated">
            <a:extLst>
              <a:ext uri="{FF2B5EF4-FFF2-40B4-BE49-F238E27FC236}">
                <a16:creationId xmlns:a16="http://schemas.microsoft.com/office/drawing/2014/main" id="{8021CC2C-FEA8-BCC9-5278-6D424DD510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894" y="3657600"/>
            <a:ext cx="4125820" cy="682559"/>
          </a:xfrm>
          <a:prstGeom prst="rect">
            <a:avLst/>
          </a:prstGeom>
        </p:spPr>
      </p:pic>
      <p:sp>
        <p:nvSpPr>
          <p:cNvPr id="3" name="TextBox 2">
            <a:extLst>
              <a:ext uri="{FF2B5EF4-FFF2-40B4-BE49-F238E27FC236}">
                <a16:creationId xmlns:a16="http://schemas.microsoft.com/office/drawing/2014/main" id="{48B207DF-79DC-C3AB-C650-E3843D066544}"/>
              </a:ext>
            </a:extLst>
          </p:cNvPr>
          <p:cNvSpPr txBox="1"/>
          <p:nvPr/>
        </p:nvSpPr>
        <p:spPr>
          <a:xfrm>
            <a:off x="569713" y="5436449"/>
            <a:ext cx="11865374" cy="1323439"/>
          </a:xfrm>
          <a:prstGeom prst="rect">
            <a:avLst/>
          </a:prstGeom>
          <a:noFill/>
        </p:spPr>
        <p:txBody>
          <a:bodyPr wrap="square" rtlCol="0">
            <a:spAutoFit/>
          </a:bodyPr>
          <a:lstStyle/>
          <a:p>
            <a:pPr algn="ctr"/>
            <a:r>
              <a:rPr lang="en-US" sz="1600" dirty="0"/>
              <a:t>This project was funded by USDA NIFA award # 2022-68006-36496. The material is based upon work supported by the National Institute of Food and Agriculture, U.S. Department of Agriculture. Any opinions, findings, conclusions, or recommendations expressed in this publication are those of the author(s) and do not necessarily reflect the view of the U.S. Department of Agriculture. </a:t>
            </a:r>
          </a:p>
          <a:p>
            <a:pPr algn="ctr"/>
            <a:endParaRPr lang="en-US" sz="1600" dirty="0"/>
          </a:p>
          <a:p>
            <a:pPr algn="ctr"/>
            <a:r>
              <a:rPr lang="en-US" sz="1600" dirty="0"/>
              <a:t>Materials as of: December 2023</a:t>
            </a:r>
          </a:p>
        </p:txBody>
      </p:sp>
      <p:pic>
        <p:nvPicPr>
          <p:cNvPr id="7" name="Picture 6" descr="A black and orange sign with green and orange text&#10;&#10;Description automatically generated">
            <a:extLst>
              <a:ext uri="{FF2B5EF4-FFF2-40B4-BE49-F238E27FC236}">
                <a16:creationId xmlns:a16="http://schemas.microsoft.com/office/drawing/2014/main" id="{934B59D4-9A99-0730-E5BD-FC817214770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578064" y="1896897"/>
            <a:ext cx="3047619" cy="647619"/>
          </a:xfrm>
          <a:prstGeom prst="rect">
            <a:avLst/>
          </a:prstGeom>
        </p:spPr>
      </p:pic>
    </p:spTree>
    <p:extLst>
      <p:ext uri="{BB962C8B-B14F-4D97-AF65-F5344CB8AC3E}">
        <p14:creationId xmlns:p14="http://schemas.microsoft.com/office/powerpoint/2010/main" val="546089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D5E8F-8D8A-4FB9-B08B-8939DFBC0807}"/>
              </a:ext>
            </a:extLst>
          </p:cNvPr>
          <p:cNvPicPr>
            <a:picLocks noChangeAspect="1"/>
          </p:cNvPicPr>
          <p:nvPr/>
        </p:nvPicPr>
        <p:blipFill>
          <a:blip r:embed="rId3"/>
          <a:stretch>
            <a:fillRect/>
          </a:stretch>
        </p:blipFill>
        <p:spPr>
          <a:xfrm>
            <a:off x="1092201" y="3810000"/>
            <a:ext cx="10682251" cy="2328555"/>
          </a:xfrm>
          <a:prstGeom prst="rect">
            <a:avLst/>
          </a:prstGeom>
        </p:spPr>
      </p:pic>
      <p:grpSp>
        <p:nvGrpSpPr>
          <p:cNvPr id="12" name="Group 11">
            <a:extLst>
              <a:ext uri="{FF2B5EF4-FFF2-40B4-BE49-F238E27FC236}">
                <a16:creationId xmlns:a16="http://schemas.microsoft.com/office/drawing/2014/main" id="{627F0531-53AD-5079-ADC0-24D9D25BD530}"/>
              </a:ext>
            </a:extLst>
          </p:cNvPr>
          <p:cNvGrpSpPr/>
          <p:nvPr/>
        </p:nvGrpSpPr>
        <p:grpSpPr>
          <a:xfrm>
            <a:off x="477026" y="790470"/>
            <a:ext cx="11912600" cy="2558322"/>
            <a:chOff x="477026" y="790470"/>
            <a:chExt cx="11912600" cy="2558322"/>
          </a:xfrm>
        </p:grpSpPr>
        <p:sp>
          <p:nvSpPr>
            <p:cNvPr id="3" name="Title 6">
              <a:extLst>
                <a:ext uri="{FF2B5EF4-FFF2-40B4-BE49-F238E27FC236}">
                  <a16:creationId xmlns:a16="http://schemas.microsoft.com/office/drawing/2014/main" id="{FC57EA53-0E82-60BA-026F-DF1BFE85F9F9}"/>
                </a:ext>
              </a:extLst>
            </p:cNvPr>
            <p:cNvSpPr txBox="1">
              <a:spLocks/>
            </p:cNvSpPr>
            <p:nvPr/>
          </p:nvSpPr>
          <p:spPr>
            <a:xfrm>
              <a:off x="946926" y="790470"/>
              <a:ext cx="10972800" cy="1143000"/>
            </a:xfrm>
            <a:prstGeom prst="rect">
              <a:avLst/>
            </a:prstGeom>
          </p:spPr>
          <p:txBody>
            <a:bodyPr vert="horz" lIns="91440" tIns="45720" rIns="91440" bIns="45720" rtlCol="0" anchor="t">
              <a:normAutofit/>
            </a:bodyPr>
            <a:lstStyle>
              <a:lvl1pPr algn="l" defTabSz="914378" rtl="0" eaLnBrk="1" latinLnBrk="0" hangingPunct="1">
                <a:spcBef>
                  <a:spcPct val="0"/>
                </a:spcBef>
                <a:buNone/>
                <a:defRPr sz="4000" b="1" kern="1200" cap="all">
                  <a:solidFill>
                    <a:schemeClr val="tx1"/>
                  </a:solidFill>
                  <a:latin typeface="Arial Black" panose="020B0A04020102020204" pitchFamily="34" charset="0"/>
                  <a:ea typeface="+mj-ea"/>
                  <a:cs typeface="+mj-cs"/>
                </a:defRPr>
              </a:lvl1pPr>
            </a:lstStyle>
            <a:p>
              <a:pPr algn="ctr"/>
              <a:r>
                <a:rPr lang="en-US" dirty="0"/>
                <a:t>Let’s Do It</a:t>
              </a:r>
            </a:p>
          </p:txBody>
        </p:sp>
        <p:sp>
          <p:nvSpPr>
            <p:cNvPr id="4" name="Text Placeholder 7">
              <a:extLst>
                <a:ext uri="{FF2B5EF4-FFF2-40B4-BE49-F238E27FC236}">
                  <a16:creationId xmlns:a16="http://schemas.microsoft.com/office/drawing/2014/main" id="{63D5E945-9684-49F6-C16D-28D9FE954AFE}"/>
                </a:ext>
              </a:extLst>
            </p:cNvPr>
            <p:cNvSpPr txBox="1">
              <a:spLocks/>
            </p:cNvSpPr>
            <p:nvPr/>
          </p:nvSpPr>
          <p:spPr>
            <a:xfrm>
              <a:off x="477026" y="2394678"/>
              <a:ext cx="11912600" cy="954114"/>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Ransomware Activity</a:t>
              </a:r>
            </a:p>
          </p:txBody>
        </p:sp>
      </p:grpSp>
    </p:spTree>
    <p:extLst>
      <p:ext uri="{BB962C8B-B14F-4D97-AF65-F5344CB8AC3E}">
        <p14:creationId xmlns:p14="http://schemas.microsoft.com/office/powerpoint/2010/main" val="2110696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CB0-1CE5-2DDD-8637-BEFD8F4DEC5A}"/>
              </a:ext>
            </a:extLst>
          </p:cNvPr>
          <p:cNvSpPr>
            <a:spLocks noGrp="1"/>
          </p:cNvSpPr>
          <p:nvPr>
            <p:ph type="title"/>
          </p:nvPr>
        </p:nvSpPr>
        <p:spPr>
          <a:xfrm>
            <a:off x="7742382" y="2970119"/>
            <a:ext cx="4533815" cy="1374959"/>
          </a:xfrm>
        </p:spPr>
        <p:txBody>
          <a:bodyPr vert="horz" lIns="97536" tIns="48768" rIns="97536" bIns="48768" rtlCol="0" anchor="b">
            <a:normAutofit/>
          </a:bodyPr>
          <a:lstStyle/>
          <a:p>
            <a:pPr algn="ctr"/>
            <a:r>
              <a:rPr lang="en-US" sz="5500" dirty="0"/>
              <a:t>Passwords</a:t>
            </a:r>
            <a:endParaRPr lang="en-US" sz="5500" dirty="0">
              <a:latin typeface="+mj-lt"/>
            </a:endParaRPr>
          </a:p>
        </p:txBody>
      </p:sp>
      <p:pic>
        <p:nvPicPr>
          <p:cNvPr id="9" name="Picture 8">
            <a:extLst>
              <a:ext uri="{FF2B5EF4-FFF2-40B4-BE49-F238E27FC236}">
                <a16:creationId xmlns:a16="http://schemas.microsoft.com/office/drawing/2014/main" id="{F5F9ABE9-A592-BFEA-6075-2E05A1C31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585" y="1509176"/>
            <a:ext cx="6658552" cy="4296847"/>
          </a:xfrm>
          <a:prstGeom prst="rect">
            <a:avLst/>
          </a:prstGeom>
        </p:spPr>
      </p:pic>
    </p:spTree>
    <p:extLst>
      <p:ext uri="{BB962C8B-B14F-4D97-AF65-F5344CB8AC3E}">
        <p14:creationId xmlns:p14="http://schemas.microsoft.com/office/powerpoint/2010/main" val="4048965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6807200" y="2970120"/>
            <a:ext cx="4533815" cy="1374959"/>
          </a:xfrm>
          <a:prstGeom prst="rect">
            <a:avLst/>
          </a:prstGeom>
        </p:spPr>
        <p:txBody>
          <a:bodyPr spcFirstLastPara="1" vert="horz" lIns="97529" tIns="48747" rIns="97529" bIns="48747" rtlCol="0" anchor="b" anchorCtr="0">
            <a:noAutofit/>
          </a:bodyPr>
          <a:lstStyle/>
          <a:p>
            <a:pPr>
              <a:spcBef>
                <a:spcPts val="0"/>
              </a:spcBef>
              <a:buClr>
                <a:schemeClr val="dk1"/>
              </a:buClr>
              <a:buSzPts val="1400"/>
            </a:pPr>
            <a:r>
              <a:rPr lang="en-US" sz="5500" dirty="0"/>
              <a:t>Top Ten Password</a:t>
            </a:r>
          </a:p>
        </p:txBody>
      </p:sp>
      <p:graphicFrame>
        <p:nvGraphicFramePr>
          <p:cNvPr id="147" name="Google Shape;145;p26">
            <a:extLst>
              <a:ext uri="{FF2B5EF4-FFF2-40B4-BE49-F238E27FC236}">
                <a16:creationId xmlns:a16="http://schemas.microsoft.com/office/drawing/2014/main" id="{0B3FAC4C-98BE-8268-8C32-3206989E4E03}"/>
              </a:ext>
            </a:extLst>
          </p:cNvPr>
          <p:cNvGraphicFramePr>
            <a:graphicFrameLocks noGrp="1"/>
          </p:cNvGraphicFramePr>
          <p:nvPr>
            <p:ph idx="1"/>
            <p:extLst>
              <p:ext uri="{D42A27DB-BD31-4B8C-83A1-F6EECF244321}">
                <p14:modId xmlns:p14="http://schemas.microsoft.com/office/powerpoint/2010/main" val="1642625894"/>
              </p:ext>
            </p:extLst>
          </p:nvPr>
        </p:nvGraphicFramePr>
        <p:xfrm>
          <a:off x="1320800" y="762000"/>
          <a:ext cx="4533814"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1930400" y="261752"/>
            <a:ext cx="9144000" cy="1374959"/>
          </a:xfrm>
          <a:prstGeom prst="rect">
            <a:avLst/>
          </a:prstGeom>
        </p:spPr>
        <p:txBody>
          <a:bodyPr spcFirstLastPara="1" vert="horz" lIns="97529" tIns="48747" rIns="97529" bIns="48747" rtlCol="0" anchor="b" anchorCtr="0">
            <a:noAutofit/>
          </a:bodyPr>
          <a:lstStyle/>
          <a:p>
            <a:pPr>
              <a:spcBef>
                <a:spcPts val="0"/>
              </a:spcBef>
              <a:buClr>
                <a:schemeClr val="dk1"/>
              </a:buClr>
              <a:buSzPts val="1400"/>
            </a:pPr>
            <a:r>
              <a:rPr lang="en-US" sz="5500" dirty="0"/>
              <a:t>Passwords Strategy</a:t>
            </a:r>
          </a:p>
        </p:txBody>
      </p:sp>
      <p:sp>
        <p:nvSpPr>
          <p:cNvPr id="3" name="Content Placeholder 2">
            <a:extLst>
              <a:ext uri="{FF2B5EF4-FFF2-40B4-BE49-F238E27FC236}">
                <a16:creationId xmlns:a16="http://schemas.microsoft.com/office/drawing/2014/main" id="{C791A010-3354-7213-62FE-016CA2847FA0}"/>
              </a:ext>
            </a:extLst>
          </p:cNvPr>
          <p:cNvSpPr>
            <a:spLocks noGrp="1"/>
          </p:cNvSpPr>
          <p:nvPr>
            <p:ph idx="1"/>
          </p:nvPr>
        </p:nvSpPr>
        <p:spPr>
          <a:xfrm>
            <a:off x="1930401" y="1534469"/>
            <a:ext cx="9601199" cy="4076413"/>
          </a:xfrm>
        </p:spPr>
        <p:txBody>
          <a:bodyPr anchor="t">
            <a:noAutofit/>
          </a:bodyPr>
          <a:lstStyle/>
          <a:p>
            <a:r>
              <a:rPr lang="en-US" sz="3300" dirty="0"/>
              <a:t>Prioritize password </a:t>
            </a:r>
            <a:r>
              <a:rPr lang="en-US" sz="3300" b="1" dirty="0"/>
              <a:t>length</a:t>
            </a:r>
          </a:p>
          <a:p>
            <a:r>
              <a:rPr lang="en-US" sz="3300" dirty="0"/>
              <a:t>Include a </a:t>
            </a:r>
            <a:r>
              <a:rPr lang="en-US" sz="3300" b="1" dirty="0"/>
              <a:t>combination</a:t>
            </a:r>
            <a:r>
              <a:rPr lang="en-US" sz="3300" dirty="0"/>
              <a:t> of letters, numbers, and symbols</a:t>
            </a:r>
          </a:p>
          <a:p>
            <a:r>
              <a:rPr lang="en-US" sz="3300" dirty="0"/>
              <a:t>Avoid using real </a:t>
            </a:r>
            <a:r>
              <a:rPr lang="en-US" sz="3300" b="1" dirty="0"/>
              <a:t>words</a:t>
            </a:r>
          </a:p>
          <a:p>
            <a:r>
              <a:rPr lang="en-US" sz="3300" dirty="0"/>
              <a:t>Never use </a:t>
            </a:r>
            <a:r>
              <a:rPr lang="en-US" sz="3300" b="1" dirty="0"/>
              <a:t>personal</a:t>
            </a:r>
            <a:r>
              <a:rPr lang="en-US" sz="3300" dirty="0"/>
              <a:t> information</a:t>
            </a:r>
          </a:p>
          <a:p>
            <a:r>
              <a:rPr lang="en-US" sz="3300" b="1" dirty="0"/>
              <a:t>Never repeat </a:t>
            </a:r>
            <a:r>
              <a:rPr lang="en-US" sz="3300" dirty="0"/>
              <a:t>passwords</a:t>
            </a:r>
          </a:p>
          <a:p>
            <a:r>
              <a:rPr lang="en-US" sz="3300" b="1" dirty="0"/>
              <a:t>Multi-factor</a:t>
            </a:r>
            <a:r>
              <a:rPr lang="en-US" sz="3300" dirty="0"/>
              <a:t> authentication </a:t>
            </a:r>
          </a:p>
          <a:p>
            <a:pPr lvl="1"/>
            <a:r>
              <a:rPr lang="en-US" sz="2900" dirty="0"/>
              <a:t>Something you </a:t>
            </a:r>
            <a:r>
              <a:rPr lang="en-US" sz="2900" b="1" dirty="0"/>
              <a:t>have </a:t>
            </a:r>
          </a:p>
          <a:p>
            <a:pPr lvl="1"/>
            <a:r>
              <a:rPr lang="en-US" sz="2900" dirty="0"/>
              <a:t>Something you </a:t>
            </a:r>
            <a:r>
              <a:rPr lang="en-US" sz="2900" b="1" dirty="0"/>
              <a:t>are</a:t>
            </a:r>
          </a:p>
          <a:p>
            <a:endParaRPr lang="en-US" sz="3300" dirty="0">
              <a:solidFill>
                <a:srgbClr val="595959"/>
              </a:solidFill>
            </a:endParaRPr>
          </a:p>
          <a:p>
            <a:pPr marL="0" indent="0">
              <a:buNone/>
            </a:pPr>
            <a:endParaRPr lang="en-US" sz="3300" dirty="0">
              <a:solidFill>
                <a:srgbClr val="595959"/>
              </a:solidFill>
            </a:endParaRPr>
          </a:p>
        </p:txBody>
      </p:sp>
    </p:spTree>
    <p:extLst>
      <p:ext uri="{BB962C8B-B14F-4D97-AF65-F5344CB8AC3E}">
        <p14:creationId xmlns:p14="http://schemas.microsoft.com/office/powerpoint/2010/main" val="2095254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adlock on computer motherboard">
            <a:extLst>
              <a:ext uri="{FF2B5EF4-FFF2-40B4-BE49-F238E27FC236}">
                <a16:creationId xmlns:a16="http://schemas.microsoft.com/office/drawing/2014/main" id="{734F4A7F-A1E4-6208-E09A-CA5D0B5740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44800" y="2394678"/>
            <a:ext cx="7315200" cy="4160111"/>
          </a:xfrm>
          <a:prstGeom prst="rect">
            <a:avLst/>
          </a:prstGeom>
        </p:spPr>
      </p:pic>
      <p:grpSp>
        <p:nvGrpSpPr>
          <p:cNvPr id="12" name="Group 11">
            <a:extLst>
              <a:ext uri="{FF2B5EF4-FFF2-40B4-BE49-F238E27FC236}">
                <a16:creationId xmlns:a16="http://schemas.microsoft.com/office/drawing/2014/main" id="{0F6F71E6-C6EA-5564-C2D2-80C421FFCDA7}"/>
              </a:ext>
            </a:extLst>
          </p:cNvPr>
          <p:cNvGrpSpPr/>
          <p:nvPr/>
        </p:nvGrpSpPr>
        <p:grpSpPr>
          <a:xfrm>
            <a:off x="477026" y="790470"/>
            <a:ext cx="11912600" cy="1571730"/>
            <a:chOff x="477026" y="790470"/>
            <a:chExt cx="11912600" cy="1571730"/>
          </a:xfrm>
        </p:grpSpPr>
        <p:sp>
          <p:nvSpPr>
            <p:cNvPr id="4" name="Title 6">
              <a:extLst>
                <a:ext uri="{FF2B5EF4-FFF2-40B4-BE49-F238E27FC236}">
                  <a16:creationId xmlns:a16="http://schemas.microsoft.com/office/drawing/2014/main" id="{9DF0140D-E728-727F-D998-992F5DAE2AFC}"/>
                </a:ext>
              </a:extLst>
            </p:cNvPr>
            <p:cNvSpPr txBox="1">
              <a:spLocks/>
            </p:cNvSpPr>
            <p:nvPr/>
          </p:nvSpPr>
          <p:spPr>
            <a:xfrm>
              <a:off x="946926" y="790470"/>
              <a:ext cx="10972800" cy="1143000"/>
            </a:xfrm>
            <a:prstGeom prst="rect">
              <a:avLst/>
            </a:prstGeom>
          </p:spPr>
          <p:txBody>
            <a:bodyPr vert="horz" lIns="91440" tIns="45720" rIns="91440" bIns="45720" rtlCol="0" anchor="t">
              <a:normAutofit/>
            </a:bodyPr>
            <a:lstStyle>
              <a:lvl1pPr algn="l" defTabSz="914378" rtl="0" eaLnBrk="1" latinLnBrk="0" hangingPunct="1">
                <a:spcBef>
                  <a:spcPct val="0"/>
                </a:spcBef>
                <a:buNone/>
                <a:defRPr sz="4000" b="1" kern="1200" cap="all">
                  <a:solidFill>
                    <a:schemeClr val="tx1"/>
                  </a:solidFill>
                  <a:latin typeface="Arial Black" panose="020B0A04020102020204" pitchFamily="34" charset="0"/>
                  <a:ea typeface="+mj-ea"/>
                  <a:cs typeface="+mj-cs"/>
                </a:defRPr>
              </a:lvl1pPr>
            </a:lstStyle>
            <a:p>
              <a:pPr algn="ctr"/>
              <a:r>
                <a:rPr lang="en-US" dirty="0"/>
                <a:t>Let’s Do It</a:t>
              </a:r>
            </a:p>
          </p:txBody>
        </p:sp>
        <p:sp>
          <p:nvSpPr>
            <p:cNvPr id="5" name="Text Placeholder 7">
              <a:extLst>
                <a:ext uri="{FF2B5EF4-FFF2-40B4-BE49-F238E27FC236}">
                  <a16:creationId xmlns:a16="http://schemas.microsoft.com/office/drawing/2014/main" id="{AEDD9152-72B1-9648-B93B-0B58E61F3637}"/>
                </a:ext>
              </a:extLst>
            </p:cNvPr>
            <p:cNvSpPr txBox="1">
              <a:spLocks/>
            </p:cNvSpPr>
            <p:nvPr/>
          </p:nvSpPr>
          <p:spPr>
            <a:xfrm>
              <a:off x="477026" y="1408086"/>
              <a:ext cx="11912600" cy="954114"/>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a:t>Password Safety Activity</a:t>
              </a:r>
            </a:p>
          </p:txBody>
        </p:sp>
      </p:grpSp>
    </p:spTree>
    <p:extLst>
      <p:ext uri="{BB962C8B-B14F-4D97-AF65-F5344CB8AC3E}">
        <p14:creationId xmlns:p14="http://schemas.microsoft.com/office/powerpoint/2010/main" val="34267612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4EE68-BF1C-8752-EF94-A3C14540F208}"/>
              </a:ext>
            </a:extLst>
          </p:cNvPr>
          <p:cNvSpPr>
            <a:spLocks noGrp="1"/>
          </p:cNvSpPr>
          <p:nvPr>
            <p:ph type="title"/>
          </p:nvPr>
        </p:nvSpPr>
        <p:spPr/>
        <p:txBody>
          <a:bodyPr/>
          <a:lstStyle/>
          <a:p>
            <a:r>
              <a:rPr lang="en-US" dirty="0"/>
              <a:t>Digital Estate Planning</a:t>
            </a:r>
          </a:p>
        </p:txBody>
      </p:sp>
      <p:sp>
        <p:nvSpPr>
          <p:cNvPr id="5" name="Content Placeholder 4">
            <a:extLst>
              <a:ext uri="{FF2B5EF4-FFF2-40B4-BE49-F238E27FC236}">
                <a16:creationId xmlns:a16="http://schemas.microsoft.com/office/drawing/2014/main" id="{B29FD754-B3FE-1C53-BB64-E798F8D346BE}"/>
              </a:ext>
            </a:extLst>
          </p:cNvPr>
          <p:cNvSpPr>
            <a:spLocks noGrp="1"/>
          </p:cNvSpPr>
          <p:nvPr>
            <p:ph idx="1"/>
          </p:nvPr>
        </p:nvSpPr>
        <p:spPr/>
        <p:txBody>
          <a:bodyPr>
            <a:normAutofit lnSpcReduction="10000"/>
          </a:bodyPr>
          <a:lstStyle/>
          <a:p>
            <a:r>
              <a:rPr lang="en-US" dirty="0"/>
              <a:t>Uniform Fiduciary Access to Digital Assets Act, Revised - RUFADAA</a:t>
            </a:r>
          </a:p>
          <a:p>
            <a:r>
              <a:rPr lang="en-US" dirty="0"/>
              <a:t>Share Passwords with at least Two Family Members</a:t>
            </a:r>
          </a:p>
          <a:p>
            <a:r>
              <a:rPr lang="en-US" dirty="0"/>
              <a:t>List Digital Assets and What Actions to take</a:t>
            </a:r>
          </a:p>
          <a:p>
            <a:r>
              <a:rPr lang="en-US" dirty="0"/>
              <a:t>Legacy Accounts</a:t>
            </a:r>
          </a:p>
          <a:p>
            <a:pPr lvl="1"/>
            <a:r>
              <a:rPr lang="en-US" dirty="0"/>
              <a:t>Facebook Legacy Account https://www.facebook.com/help/1568013990080948</a:t>
            </a:r>
          </a:p>
          <a:p>
            <a:pPr lvl="1"/>
            <a:r>
              <a:rPr lang="en-US" dirty="0"/>
              <a:t>Google Inactive Account Manager https://support.google.com/accounts/answer/3036546?hl=en</a:t>
            </a:r>
          </a:p>
          <a:p>
            <a:pPr lvl="1"/>
            <a:r>
              <a:rPr lang="en-US" dirty="0"/>
              <a:t>Apple Legacy Account https://support.apple.com/en-ca/102631</a:t>
            </a:r>
          </a:p>
        </p:txBody>
      </p:sp>
    </p:spTree>
    <p:extLst>
      <p:ext uri="{BB962C8B-B14F-4D97-AF65-F5344CB8AC3E}">
        <p14:creationId xmlns:p14="http://schemas.microsoft.com/office/powerpoint/2010/main" val="3880870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arrows on bullseye">
            <a:extLst>
              <a:ext uri="{FF2B5EF4-FFF2-40B4-BE49-F238E27FC236}">
                <a16:creationId xmlns:a16="http://schemas.microsoft.com/office/drawing/2014/main" id="{86FCCDC0-DE18-83AD-508D-7836A12A3D1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3600" y="125548"/>
            <a:ext cx="4328135" cy="6477000"/>
          </a:xfrm>
          <a:prstGeom prst="rect">
            <a:avLst/>
          </a:prstGeom>
        </p:spPr>
      </p:pic>
      <p:sp>
        <p:nvSpPr>
          <p:cNvPr id="2" name="Title 1">
            <a:extLst>
              <a:ext uri="{FF2B5EF4-FFF2-40B4-BE49-F238E27FC236}">
                <a16:creationId xmlns:a16="http://schemas.microsoft.com/office/drawing/2014/main" id="{139E5654-0E91-BAF7-C731-203F1676BB26}"/>
              </a:ext>
            </a:extLst>
          </p:cNvPr>
          <p:cNvSpPr>
            <a:spLocks noGrp="1"/>
          </p:cNvSpPr>
          <p:nvPr>
            <p:ph type="title"/>
          </p:nvPr>
        </p:nvSpPr>
        <p:spPr>
          <a:xfrm>
            <a:off x="6022569" y="1175563"/>
            <a:ext cx="6720843" cy="1663254"/>
          </a:xfrm>
        </p:spPr>
        <p:txBody>
          <a:bodyPr>
            <a:noAutofit/>
          </a:bodyPr>
          <a:lstStyle/>
          <a:p>
            <a:r>
              <a:rPr lang="en-US" dirty="0"/>
              <a:t>Identifying Credible Sources – CRAAP Test</a:t>
            </a:r>
          </a:p>
        </p:txBody>
      </p:sp>
      <p:sp>
        <p:nvSpPr>
          <p:cNvPr id="3" name="Content Placeholder 2">
            <a:extLst>
              <a:ext uri="{FF2B5EF4-FFF2-40B4-BE49-F238E27FC236}">
                <a16:creationId xmlns:a16="http://schemas.microsoft.com/office/drawing/2014/main" id="{677864A8-2065-F3C7-DF20-7600FA6DE492}"/>
              </a:ext>
            </a:extLst>
          </p:cNvPr>
          <p:cNvSpPr>
            <a:spLocks noGrp="1"/>
          </p:cNvSpPr>
          <p:nvPr>
            <p:ph idx="1"/>
          </p:nvPr>
        </p:nvSpPr>
        <p:spPr>
          <a:xfrm>
            <a:off x="6121400" y="2872545"/>
            <a:ext cx="6523182" cy="3730003"/>
          </a:xfrm>
        </p:spPr>
        <p:txBody>
          <a:bodyPr anchor="ctr">
            <a:normAutofit/>
          </a:bodyPr>
          <a:lstStyle/>
          <a:p>
            <a:pPr marL="0" indent="0" algn="ctr">
              <a:buNone/>
            </a:pPr>
            <a:r>
              <a:rPr lang="en-US" sz="3300" b="1" dirty="0"/>
              <a:t>C</a:t>
            </a:r>
            <a:r>
              <a:rPr lang="en-US" sz="3300" dirty="0"/>
              <a:t>urrency</a:t>
            </a:r>
          </a:p>
          <a:p>
            <a:pPr marL="0" indent="0" algn="ctr">
              <a:buNone/>
            </a:pPr>
            <a:r>
              <a:rPr lang="en-US" sz="3300" b="1" dirty="0"/>
              <a:t>R</a:t>
            </a:r>
            <a:r>
              <a:rPr lang="en-US" sz="3300" dirty="0"/>
              <a:t>elevancy</a:t>
            </a:r>
          </a:p>
          <a:p>
            <a:pPr marL="0" indent="0" algn="ctr">
              <a:buNone/>
            </a:pPr>
            <a:r>
              <a:rPr lang="en-US" sz="3300" b="1" dirty="0"/>
              <a:t>A</a:t>
            </a:r>
            <a:r>
              <a:rPr lang="en-US" sz="3300" dirty="0"/>
              <a:t>uthority</a:t>
            </a:r>
          </a:p>
          <a:p>
            <a:pPr marL="0" indent="0" algn="ctr">
              <a:buNone/>
            </a:pPr>
            <a:r>
              <a:rPr lang="en-US" sz="3300" b="1" dirty="0"/>
              <a:t>A</a:t>
            </a:r>
            <a:r>
              <a:rPr lang="en-US" sz="3300" dirty="0"/>
              <a:t>ccuracy</a:t>
            </a:r>
          </a:p>
          <a:p>
            <a:pPr marL="0" indent="0" algn="ctr">
              <a:buNone/>
            </a:pPr>
            <a:r>
              <a:rPr lang="en-US" sz="3300" b="1" dirty="0"/>
              <a:t>P</a:t>
            </a:r>
            <a:r>
              <a:rPr lang="en-US" sz="3300" dirty="0"/>
              <a:t>urpose</a:t>
            </a:r>
          </a:p>
        </p:txBody>
      </p:sp>
    </p:spTree>
    <p:extLst>
      <p:ext uri="{BB962C8B-B14F-4D97-AF65-F5344CB8AC3E}">
        <p14:creationId xmlns:p14="http://schemas.microsoft.com/office/powerpoint/2010/main" val="3570489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8E31-AA72-5954-BFA5-FCCA1401F851}"/>
              </a:ext>
            </a:extLst>
          </p:cNvPr>
          <p:cNvSpPr>
            <a:spLocks noGrp="1"/>
          </p:cNvSpPr>
          <p:nvPr>
            <p:ph type="title"/>
          </p:nvPr>
        </p:nvSpPr>
        <p:spPr>
          <a:xfrm>
            <a:off x="635000" y="990600"/>
            <a:ext cx="6705600" cy="1723950"/>
          </a:xfrm>
        </p:spPr>
        <p:txBody>
          <a:bodyPr anchor="b">
            <a:noAutofit/>
          </a:bodyPr>
          <a:lstStyle/>
          <a:p>
            <a:r>
              <a:rPr lang="en-US" b="1" u="sng" dirty="0"/>
              <a:t>C</a:t>
            </a:r>
            <a:r>
              <a:rPr lang="en-US" u="sng" dirty="0"/>
              <a:t>urrency</a:t>
            </a:r>
            <a:r>
              <a:rPr lang="en-US" dirty="0"/>
              <a:t> </a:t>
            </a:r>
            <a:r>
              <a:rPr lang="en-US" b="1" dirty="0"/>
              <a:t>Timeliness of the Information</a:t>
            </a:r>
          </a:p>
        </p:txBody>
      </p:sp>
      <p:sp>
        <p:nvSpPr>
          <p:cNvPr id="3" name="Content Placeholder 2">
            <a:extLst>
              <a:ext uri="{FF2B5EF4-FFF2-40B4-BE49-F238E27FC236}">
                <a16:creationId xmlns:a16="http://schemas.microsoft.com/office/drawing/2014/main" id="{B07719E6-475B-FFCB-9924-CCD26D82FE3D}"/>
              </a:ext>
            </a:extLst>
          </p:cNvPr>
          <p:cNvSpPr>
            <a:spLocks noGrp="1"/>
          </p:cNvSpPr>
          <p:nvPr>
            <p:ph idx="1"/>
          </p:nvPr>
        </p:nvSpPr>
        <p:spPr>
          <a:xfrm>
            <a:off x="635000" y="3124200"/>
            <a:ext cx="7315200" cy="3677687"/>
          </a:xfrm>
        </p:spPr>
        <p:txBody>
          <a:bodyPr anchor="t">
            <a:noAutofit/>
          </a:bodyPr>
          <a:lstStyle/>
          <a:p>
            <a:r>
              <a:rPr lang="en-US" sz="2800" dirty="0"/>
              <a:t>When was the information published or posted?</a:t>
            </a:r>
          </a:p>
          <a:p>
            <a:r>
              <a:rPr lang="en-US" sz="2800" dirty="0"/>
              <a:t>Has the information been revised or updated?</a:t>
            </a:r>
          </a:p>
          <a:p>
            <a:r>
              <a:rPr lang="en-US" sz="2800" dirty="0"/>
              <a:t>Does your topic require current information, or will older sources work as well?</a:t>
            </a:r>
          </a:p>
          <a:p>
            <a:r>
              <a:rPr lang="en-US" sz="2800" dirty="0"/>
              <a:t>Are the links functional? </a:t>
            </a:r>
          </a:p>
        </p:txBody>
      </p:sp>
      <p:pic>
        <p:nvPicPr>
          <p:cNvPr id="5" name="Picture 4" descr="Graph on document with pen">
            <a:extLst>
              <a:ext uri="{FF2B5EF4-FFF2-40B4-BE49-F238E27FC236}">
                <a16:creationId xmlns:a16="http://schemas.microsoft.com/office/drawing/2014/main" id="{A8716319-FA3F-5330-1901-C9D2FBEF01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104910" y="20793"/>
            <a:ext cx="4876799" cy="7315189"/>
          </a:xfrm>
          <a:prstGeom prst="rect">
            <a:avLst/>
          </a:prstGeom>
        </p:spPr>
      </p:pic>
    </p:spTree>
    <p:extLst>
      <p:ext uri="{BB962C8B-B14F-4D97-AF65-F5344CB8AC3E}">
        <p14:creationId xmlns:p14="http://schemas.microsoft.com/office/powerpoint/2010/main" val="41681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148B-68BB-8608-93C5-CD8A24AB82F8}"/>
              </a:ext>
            </a:extLst>
          </p:cNvPr>
          <p:cNvSpPr>
            <a:spLocks noGrp="1"/>
          </p:cNvSpPr>
          <p:nvPr>
            <p:ph type="title"/>
          </p:nvPr>
        </p:nvSpPr>
        <p:spPr>
          <a:xfrm>
            <a:off x="4292600" y="304800"/>
            <a:ext cx="8528279" cy="1495968"/>
          </a:xfrm>
        </p:spPr>
        <p:txBody>
          <a:bodyPr anchor="t">
            <a:noAutofit/>
          </a:bodyPr>
          <a:lstStyle/>
          <a:p>
            <a:r>
              <a:rPr lang="en-US" b="1" u="sng" dirty="0"/>
              <a:t>R</a:t>
            </a:r>
            <a:r>
              <a:rPr lang="en-US" u="sng" dirty="0"/>
              <a:t>elevance</a:t>
            </a:r>
            <a:br>
              <a:rPr lang="en-US" dirty="0"/>
            </a:br>
            <a:r>
              <a:rPr lang="en-US" dirty="0"/>
              <a:t>Importance of the Information for Your Needs </a:t>
            </a:r>
          </a:p>
        </p:txBody>
      </p:sp>
      <p:pic>
        <p:nvPicPr>
          <p:cNvPr id="17" name="Picture 4" descr="Multi-coloured paper-craft art">
            <a:extLst>
              <a:ext uri="{FF2B5EF4-FFF2-40B4-BE49-F238E27FC236}">
                <a16:creationId xmlns:a16="http://schemas.microsoft.com/office/drawing/2014/main" id="{7E84582D-51AA-7DBD-3E3A-EA54898282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25400" y="-13855"/>
            <a:ext cx="4120921" cy="7315189"/>
          </a:xfrm>
          <a:prstGeom prst="rect">
            <a:avLst/>
          </a:prstGeom>
        </p:spPr>
      </p:pic>
      <p:sp>
        <p:nvSpPr>
          <p:cNvPr id="3" name="Content Placeholder 2">
            <a:extLst>
              <a:ext uri="{FF2B5EF4-FFF2-40B4-BE49-F238E27FC236}">
                <a16:creationId xmlns:a16="http://schemas.microsoft.com/office/drawing/2014/main" id="{33CCADF1-C379-89F4-4E3E-C8235903E7DB}"/>
              </a:ext>
            </a:extLst>
          </p:cNvPr>
          <p:cNvSpPr>
            <a:spLocks noGrp="1"/>
          </p:cNvSpPr>
          <p:nvPr>
            <p:ph idx="1"/>
          </p:nvPr>
        </p:nvSpPr>
        <p:spPr>
          <a:xfrm>
            <a:off x="4292600" y="2721255"/>
            <a:ext cx="8153400" cy="3830621"/>
          </a:xfrm>
        </p:spPr>
        <p:txBody>
          <a:bodyPr>
            <a:noAutofit/>
          </a:bodyPr>
          <a:lstStyle/>
          <a:p>
            <a:r>
              <a:rPr lang="en-US" sz="2800" dirty="0"/>
              <a:t>Does the information relate to your topic or answer your question?   </a:t>
            </a:r>
          </a:p>
          <a:p>
            <a:r>
              <a:rPr lang="en-US" sz="2800" dirty="0"/>
              <a:t>Who is the intended audience? </a:t>
            </a:r>
          </a:p>
          <a:p>
            <a:r>
              <a:rPr lang="en-US" sz="2800" dirty="0"/>
              <a:t>Is the information at an appropriate level </a:t>
            </a:r>
          </a:p>
          <a:p>
            <a:r>
              <a:rPr lang="en-US" sz="2800" dirty="0"/>
              <a:t>Have you looked at a variety of sources before determining this is one you will use? </a:t>
            </a:r>
          </a:p>
          <a:p>
            <a:r>
              <a:rPr lang="en-US" sz="2800" dirty="0"/>
              <a:t>Would you be comfortable citing this source in your research paper?</a:t>
            </a:r>
          </a:p>
        </p:txBody>
      </p:sp>
    </p:spTree>
    <p:extLst>
      <p:ext uri="{BB962C8B-B14F-4D97-AF65-F5344CB8AC3E}">
        <p14:creationId xmlns:p14="http://schemas.microsoft.com/office/powerpoint/2010/main" val="514310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2351-0953-C735-1120-87D8E9B4B870}"/>
              </a:ext>
            </a:extLst>
          </p:cNvPr>
          <p:cNvSpPr>
            <a:spLocks noGrp="1"/>
          </p:cNvSpPr>
          <p:nvPr>
            <p:ph type="title"/>
          </p:nvPr>
        </p:nvSpPr>
        <p:spPr>
          <a:xfrm>
            <a:off x="4123230" y="457200"/>
            <a:ext cx="8535206" cy="1495968"/>
          </a:xfrm>
        </p:spPr>
        <p:txBody>
          <a:bodyPr anchor="t">
            <a:noAutofit/>
          </a:bodyPr>
          <a:lstStyle/>
          <a:p>
            <a:r>
              <a:rPr lang="en-US" b="1" u="sng" dirty="0"/>
              <a:t>A</a:t>
            </a:r>
            <a:r>
              <a:rPr lang="en-US" u="sng" dirty="0"/>
              <a:t>uthority</a:t>
            </a:r>
            <a:br>
              <a:rPr lang="en-US" dirty="0"/>
            </a:br>
            <a:r>
              <a:rPr lang="en-US" dirty="0"/>
              <a:t>Source of the Information</a:t>
            </a:r>
          </a:p>
        </p:txBody>
      </p:sp>
      <p:pic>
        <p:nvPicPr>
          <p:cNvPr id="6" name="Picture 4" descr="Pen placed on top of a signature line">
            <a:extLst>
              <a:ext uri="{FF2B5EF4-FFF2-40B4-BE49-F238E27FC236}">
                <a16:creationId xmlns:a16="http://schemas.microsoft.com/office/drawing/2014/main" id="{96F845B0-BB1C-EE6B-C760-E0115F0FBB3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18473" y="11"/>
            <a:ext cx="4120921" cy="7315189"/>
          </a:xfrm>
          <a:prstGeom prst="rect">
            <a:avLst/>
          </a:prstGeom>
        </p:spPr>
      </p:pic>
      <p:sp>
        <p:nvSpPr>
          <p:cNvPr id="3" name="Content Placeholder 2">
            <a:extLst>
              <a:ext uri="{FF2B5EF4-FFF2-40B4-BE49-F238E27FC236}">
                <a16:creationId xmlns:a16="http://schemas.microsoft.com/office/drawing/2014/main" id="{C0F7CB8B-8023-0E4D-4A23-793560EB3DED}"/>
              </a:ext>
            </a:extLst>
          </p:cNvPr>
          <p:cNvSpPr>
            <a:spLocks noGrp="1"/>
          </p:cNvSpPr>
          <p:nvPr>
            <p:ph idx="1"/>
          </p:nvPr>
        </p:nvSpPr>
        <p:spPr>
          <a:xfrm>
            <a:off x="4250230" y="2133600"/>
            <a:ext cx="8306606" cy="3830621"/>
          </a:xfrm>
        </p:spPr>
        <p:txBody>
          <a:bodyPr>
            <a:noAutofit/>
          </a:bodyPr>
          <a:lstStyle/>
          <a:p>
            <a:r>
              <a:rPr lang="en-US" sz="2800" dirty="0"/>
              <a:t>Who is the author/publisher/source/sponsor? </a:t>
            </a:r>
          </a:p>
          <a:p>
            <a:r>
              <a:rPr lang="en-US" sz="2800" dirty="0"/>
              <a:t>What are the author's credentials or organizational affiliations?</a:t>
            </a:r>
          </a:p>
          <a:p>
            <a:r>
              <a:rPr lang="en-US" sz="2800" dirty="0"/>
              <a:t>Is the author qualified to write on the topic? </a:t>
            </a:r>
          </a:p>
          <a:p>
            <a:r>
              <a:rPr lang="en-US" sz="2800" dirty="0"/>
              <a:t>Is there contact information, such as a publisher or email address?   </a:t>
            </a:r>
          </a:p>
          <a:p>
            <a:r>
              <a:rPr lang="en-US" sz="2800" dirty="0"/>
              <a:t>Does the URL reveal anything about the author or source? examples: </a:t>
            </a:r>
            <a:r>
              <a:rPr lang="en-US" sz="2800" b="1" dirty="0"/>
              <a:t>.com .</a:t>
            </a:r>
            <a:r>
              <a:rPr lang="en-US" sz="2800" b="1" dirty="0" err="1"/>
              <a:t>edu</a:t>
            </a:r>
            <a:r>
              <a:rPr lang="en-US" sz="2800" b="1" dirty="0"/>
              <a:t> .gov .org </a:t>
            </a:r>
            <a:r>
              <a:rPr lang="en-US" sz="2800" b="1" dirty="0" err="1"/>
              <a:t>.net</a:t>
            </a:r>
            <a:r>
              <a:rPr lang="en-US" sz="2800" b="1" dirty="0"/>
              <a:t> </a:t>
            </a:r>
          </a:p>
        </p:txBody>
      </p:sp>
    </p:spTree>
    <p:extLst>
      <p:ext uri="{BB962C8B-B14F-4D97-AF65-F5344CB8AC3E}">
        <p14:creationId xmlns:p14="http://schemas.microsoft.com/office/powerpoint/2010/main" val="194548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C5FF-650B-B2D7-1971-B43AE364888A}"/>
              </a:ext>
            </a:extLst>
          </p:cNvPr>
          <p:cNvSpPr>
            <a:spLocks noGrp="1"/>
          </p:cNvSpPr>
          <p:nvPr>
            <p:ph type="title"/>
          </p:nvPr>
        </p:nvSpPr>
        <p:spPr>
          <a:xfrm>
            <a:off x="774700" y="274638"/>
            <a:ext cx="10972800" cy="1143000"/>
          </a:xfrm>
        </p:spPr>
        <p:txBody>
          <a:bodyPr/>
          <a:lstStyle/>
          <a:p>
            <a:r>
              <a:rPr lang="en-US" dirty="0"/>
              <a:t>Author Acknowledgement</a:t>
            </a:r>
          </a:p>
        </p:txBody>
      </p:sp>
      <p:sp>
        <p:nvSpPr>
          <p:cNvPr id="3" name="Content Placeholder 2">
            <a:extLst>
              <a:ext uri="{FF2B5EF4-FFF2-40B4-BE49-F238E27FC236}">
                <a16:creationId xmlns:a16="http://schemas.microsoft.com/office/drawing/2014/main" id="{9BD61E4F-B70A-9A71-D535-57D4D5373C26}"/>
              </a:ext>
            </a:extLst>
          </p:cNvPr>
          <p:cNvSpPr>
            <a:spLocks noGrp="1"/>
          </p:cNvSpPr>
          <p:nvPr>
            <p:ph idx="1"/>
          </p:nvPr>
        </p:nvSpPr>
        <p:spPr>
          <a:xfrm>
            <a:off x="609600" y="1600201"/>
            <a:ext cx="11303000" cy="4952999"/>
          </a:xfrm>
        </p:spPr>
        <p:txBody>
          <a:bodyPr/>
          <a:lstStyle/>
          <a:p>
            <a:pPr marL="0" indent="0">
              <a:buNone/>
            </a:pPr>
            <a:r>
              <a:rPr lang="en-US" dirty="0"/>
              <a:t>We wish to thank the authors of this training material:</a:t>
            </a:r>
          </a:p>
          <a:p>
            <a:pPr marL="0" indent="0">
              <a:buNone/>
            </a:pPr>
            <a:endParaRPr lang="en-US" dirty="0"/>
          </a:p>
          <a:p>
            <a:pPr marL="400039" lvl="1" indent="0">
              <a:buNone/>
            </a:pPr>
            <a:r>
              <a:rPr lang="en-US" sz="3200" b="1" dirty="0"/>
              <a:t>Terrence </a:t>
            </a:r>
            <a:r>
              <a:rPr lang="en-US" sz="3200" b="1" dirty="0" err="1"/>
              <a:t>Wolfork</a:t>
            </a:r>
            <a:r>
              <a:rPr lang="en-US" sz="3200" b="1" dirty="0"/>
              <a:t>,  </a:t>
            </a:r>
            <a:r>
              <a:rPr lang="en-US" sz="3200" dirty="0"/>
              <a:t>Assistant Extension Administrator,  Fort 	Valley State University</a:t>
            </a:r>
          </a:p>
          <a:p>
            <a:pPr marL="400039" lvl="1" indent="0">
              <a:buNone/>
            </a:pPr>
            <a:endParaRPr lang="en-US" sz="3200" dirty="0"/>
          </a:p>
          <a:p>
            <a:pPr marL="400039" lvl="1" indent="0">
              <a:buNone/>
            </a:pPr>
            <a:r>
              <a:rPr lang="en-US" sz="3200" b="1" dirty="0"/>
              <a:t>Dr. Roseanne Scammahorn, </a:t>
            </a:r>
            <a:r>
              <a:rPr lang="en-US" sz="3200" dirty="0"/>
              <a:t>Extension Research Associate III, 	Southern Rural Development Center</a:t>
            </a:r>
          </a:p>
        </p:txBody>
      </p:sp>
    </p:spTree>
    <p:extLst>
      <p:ext uri="{BB962C8B-B14F-4D97-AF65-F5344CB8AC3E}">
        <p14:creationId xmlns:p14="http://schemas.microsoft.com/office/powerpoint/2010/main" val="7488128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clamation mark on a yellow background">
            <a:extLst>
              <a:ext uri="{FF2B5EF4-FFF2-40B4-BE49-F238E27FC236}">
                <a16:creationId xmlns:a16="http://schemas.microsoft.com/office/drawing/2014/main" id="{03BE3B9D-DCF6-2F0F-0956-2F9348C5D26D}"/>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25000"/>
          <a:stretch/>
        </p:blipFill>
        <p:spPr>
          <a:xfrm>
            <a:off x="0" y="0"/>
            <a:ext cx="13004800" cy="7315200"/>
          </a:xfrm>
          <a:prstGeom prst="rect">
            <a:avLst/>
          </a:prstGeom>
        </p:spPr>
      </p:pic>
      <p:sp>
        <p:nvSpPr>
          <p:cNvPr id="2" name="Title 1">
            <a:extLst>
              <a:ext uri="{FF2B5EF4-FFF2-40B4-BE49-F238E27FC236}">
                <a16:creationId xmlns:a16="http://schemas.microsoft.com/office/drawing/2014/main" id="{664C827D-C2D6-6641-A5D9-A8A78272666F}"/>
              </a:ext>
            </a:extLst>
          </p:cNvPr>
          <p:cNvSpPr>
            <a:spLocks noGrp="1"/>
          </p:cNvSpPr>
          <p:nvPr>
            <p:ph type="title"/>
          </p:nvPr>
        </p:nvSpPr>
        <p:spPr>
          <a:xfrm>
            <a:off x="406400" y="279973"/>
            <a:ext cx="12192000" cy="2405825"/>
          </a:xfrm>
        </p:spPr>
        <p:txBody>
          <a:bodyPr anchor="t">
            <a:normAutofit/>
          </a:bodyPr>
          <a:lstStyle/>
          <a:p>
            <a:r>
              <a:rPr lang="en-US" b="1" u="sng" dirty="0"/>
              <a:t>A</a:t>
            </a:r>
            <a:r>
              <a:rPr lang="en-US" u="sng" dirty="0"/>
              <a:t>ccuracy</a:t>
            </a:r>
            <a:r>
              <a:rPr lang="en-US" dirty="0"/>
              <a:t> </a:t>
            </a:r>
            <a:br>
              <a:rPr lang="en-US" dirty="0"/>
            </a:br>
            <a:r>
              <a:rPr lang="en-US" dirty="0"/>
              <a:t>Reliability, Truthfulness and </a:t>
            </a:r>
            <a:br>
              <a:rPr lang="en-US" dirty="0"/>
            </a:br>
            <a:r>
              <a:rPr lang="en-US" dirty="0"/>
              <a:t>Correctness of the Content</a:t>
            </a:r>
          </a:p>
        </p:txBody>
      </p:sp>
      <p:sp>
        <p:nvSpPr>
          <p:cNvPr id="3" name="Content Placeholder 2">
            <a:extLst>
              <a:ext uri="{FF2B5EF4-FFF2-40B4-BE49-F238E27FC236}">
                <a16:creationId xmlns:a16="http://schemas.microsoft.com/office/drawing/2014/main" id="{6FAFCF86-5C16-5C68-7B43-3CCCA8B0217D}"/>
              </a:ext>
            </a:extLst>
          </p:cNvPr>
          <p:cNvSpPr>
            <a:spLocks noGrp="1"/>
          </p:cNvSpPr>
          <p:nvPr>
            <p:ph idx="1"/>
          </p:nvPr>
        </p:nvSpPr>
        <p:spPr>
          <a:xfrm>
            <a:off x="1092200" y="2478921"/>
            <a:ext cx="8534400" cy="4300963"/>
          </a:xfrm>
        </p:spPr>
        <p:txBody>
          <a:bodyPr>
            <a:noAutofit/>
          </a:bodyPr>
          <a:lstStyle/>
          <a:p>
            <a:r>
              <a:rPr lang="en-US" sz="2800" dirty="0"/>
              <a:t>Where does the information come from? </a:t>
            </a:r>
          </a:p>
          <a:p>
            <a:r>
              <a:rPr lang="en-US" sz="2800" dirty="0"/>
              <a:t>Is the information supported by evidence? </a:t>
            </a:r>
          </a:p>
          <a:p>
            <a:r>
              <a:rPr lang="en-US" sz="2800" dirty="0"/>
              <a:t>Has the information been reviewed or refereed?</a:t>
            </a:r>
          </a:p>
          <a:p>
            <a:r>
              <a:rPr lang="en-US" sz="2800" dirty="0"/>
              <a:t>Are there spelling, grammar or typographical errors? </a:t>
            </a:r>
          </a:p>
          <a:p>
            <a:r>
              <a:rPr lang="en-US" sz="2800" dirty="0"/>
              <a:t>Can you verify any of the information in another source or from personal knowledge?</a:t>
            </a:r>
          </a:p>
          <a:p>
            <a:r>
              <a:rPr lang="en-US" sz="2800" dirty="0"/>
              <a:t>Does the language or tone seem unbiased and free of emotion? </a:t>
            </a:r>
          </a:p>
        </p:txBody>
      </p:sp>
    </p:spTree>
    <p:extLst>
      <p:ext uri="{BB962C8B-B14F-4D97-AF65-F5344CB8AC3E}">
        <p14:creationId xmlns:p14="http://schemas.microsoft.com/office/powerpoint/2010/main" val="3907235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Picture 4" descr="Abstract blurred public library with bookshelves">
            <a:extLst>
              <a:ext uri="{FF2B5EF4-FFF2-40B4-BE49-F238E27FC236}">
                <a16:creationId xmlns:a16="http://schemas.microsoft.com/office/drawing/2014/main" id="{E477FE68-70D6-92D3-07FD-542B9188F7AF}"/>
              </a:ext>
            </a:extLst>
          </p:cNvPr>
          <p:cNvPicPr>
            <a:picLocks noChangeAspect="1"/>
          </p:cNvPicPr>
          <p:nvPr/>
        </p:nvPicPr>
        <p:blipFill rotWithShape="1">
          <a:blip r:embed="rId3" cstate="email">
            <a:duotone>
              <a:schemeClr val="accent1">
                <a:shade val="45000"/>
                <a:satMod val="135000"/>
              </a:schemeClr>
              <a:prstClr val="white"/>
            </a:duotone>
            <a:alphaModFix amt="35000"/>
            <a:extLst>
              <a:ext uri="{28A0092B-C50C-407E-A947-70E740481C1C}">
                <a14:useLocalDpi xmlns:a14="http://schemas.microsoft.com/office/drawing/2010/main"/>
              </a:ext>
            </a:extLst>
          </a:blip>
          <a:srcRect t="25001" b="-2"/>
          <a:stretch/>
        </p:blipFill>
        <p:spPr>
          <a:xfrm>
            <a:off x="1" y="0"/>
            <a:ext cx="13004800" cy="7315188"/>
          </a:xfrm>
          <a:prstGeom prst="rect">
            <a:avLst/>
          </a:prstGeom>
        </p:spPr>
      </p:pic>
      <p:sp>
        <p:nvSpPr>
          <p:cNvPr id="2" name="Title 1">
            <a:extLst>
              <a:ext uri="{FF2B5EF4-FFF2-40B4-BE49-F238E27FC236}">
                <a16:creationId xmlns:a16="http://schemas.microsoft.com/office/drawing/2014/main" id="{3E1E99C7-D5BE-E4DA-8BF1-839633B12D28}"/>
              </a:ext>
            </a:extLst>
          </p:cNvPr>
          <p:cNvSpPr>
            <a:spLocks noGrp="1"/>
          </p:cNvSpPr>
          <p:nvPr>
            <p:ph type="title"/>
          </p:nvPr>
        </p:nvSpPr>
        <p:spPr>
          <a:xfrm>
            <a:off x="1625600" y="636310"/>
            <a:ext cx="9753579" cy="1573803"/>
          </a:xfrm>
        </p:spPr>
        <p:txBody>
          <a:bodyPr anchor="b">
            <a:noAutofit/>
          </a:bodyPr>
          <a:lstStyle/>
          <a:p>
            <a:r>
              <a:rPr lang="en-US" b="1" u="sng" dirty="0"/>
              <a:t>P</a:t>
            </a:r>
            <a:r>
              <a:rPr lang="en-US" u="sng" dirty="0"/>
              <a:t>urpose</a:t>
            </a:r>
            <a:br>
              <a:rPr lang="en-US" dirty="0"/>
            </a:br>
            <a:r>
              <a:rPr lang="en-US" dirty="0"/>
              <a:t>Reason the Information Exists </a:t>
            </a:r>
          </a:p>
        </p:txBody>
      </p:sp>
      <p:sp>
        <p:nvSpPr>
          <p:cNvPr id="3" name="Content Placeholder 2">
            <a:extLst>
              <a:ext uri="{FF2B5EF4-FFF2-40B4-BE49-F238E27FC236}">
                <a16:creationId xmlns:a16="http://schemas.microsoft.com/office/drawing/2014/main" id="{966734E0-3CDE-B965-370B-A363EEF74D25}"/>
              </a:ext>
            </a:extLst>
          </p:cNvPr>
          <p:cNvSpPr>
            <a:spLocks noGrp="1"/>
          </p:cNvSpPr>
          <p:nvPr>
            <p:ph idx="1"/>
          </p:nvPr>
        </p:nvSpPr>
        <p:spPr>
          <a:xfrm>
            <a:off x="1168400" y="2411068"/>
            <a:ext cx="11277600" cy="2996388"/>
          </a:xfrm>
        </p:spPr>
        <p:txBody>
          <a:bodyPr anchor="t">
            <a:noAutofit/>
          </a:bodyPr>
          <a:lstStyle/>
          <a:p>
            <a:r>
              <a:rPr lang="en-US" sz="2800" dirty="0"/>
              <a:t>What is the purpose of the information? </a:t>
            </a:r>
          </a:p>
          <a:p>
            <a:r>
              <a:rPr lang="en-US" sz="2800" dirty="0"/>
              <a:t>Is it to inform, teach, sell, entertain or persuade? </a:t>
            </a:r>
          </a:p>
          <a:p>
            <a:r>
              <a:rPr lang="en-US" sz="2800" dirty="0"/>
              <a:t>Do the authors/sponsors make their intentions or purpose clear? </a:t>
            </a:r>
          </a:p>
          <a:p>
            <a:r>
              <a:rPr lang="en-US" sz="2800" dirty="0"/>
              <a:t>Is the information fact, opinion, or propaganda? </a:t>
            </a:r>
          </a:p>
          <a:p>
            <a:r>
              <a:rPr lang="en-US" sz="2800" dirty="0"/>
              <a:t>Does the point of view appear objective and impartial?</a:t>
            </a:r>
          </a:p>
          <a:p>
            <a:r>
              <a:rPr lang="en-US" sz="2800" dirty="0"/>
              <a:t>Are there political, ideological, cultural, religious, institutional, or personal biases? </a:t>
            </a:r>
          </a:p>
        </p:txBody>
      </p:sp>
    </p:spTree>
    <p:extLst>
      <p:ext uri="{BB962C8B-B14F-4D97-AF65-F5344CB8AC3E}">
        <p14:creationId xmlns:p14="http://schemas.microsoft.com/office/powerpoint/2010/main" val="3748161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D6B89-2FE1-288D-EE14-CB2E2726B766}"/>
              </a:ext>
            </a:extLst>
          </p:cNvPr>
          <p:cNvSpPr>
            <a:spLocks noGrp="1"/>
          </p:cNvSpPr>
          <p:nvPr>
            <p:ph type="title"/>
          </p:nvPr>
        </p:nvSpPr>
        <p:spPr>
          <a:xfrm>
            <a:off x="1549400" y="812803"/>
            <a:ext cx="6019797" cy="1822125"/>
          </a:xfrm>
        </p:spPr>
        <p:txBody>
          <a:bodyPr anchor="ctr">
            <a:noAutofit/>
          </a:bodyPr>
          <a:lstStyle/>
          <a:p>
            <a:r>
              <a:rPr lang="en-US" dirty="0"/>
              <a:t>Other Sources of Evaluation</a:t>
            </a:r>
          </a:p>
        </p:txBody>
      </p:sp>
      <p:sp>
        <p:nvSpPr>
          <p:cNvPr id="3" name="Content Placeholder 2">
            <a:extLst>
              <a:ext uri="{FF2B5EF4-FFF2-40B4-BE49-F238E27FC236}">
                <a16:creationId xmlns:a16="http://schemas.microsoft.com/office/drawing/2014/main" id="{31E6DB63-16DC-13E1-D337-9F114D9E224A}"/>
              </a:ext>
            </a:extLst>
          </p:cNvPr>
          <p:cNvSpPr>
            <a:spLocks noGrp="1"/>
          </p:cNvSpPr>
          <p:nvPr>
            <p:ph idx="1"/>
          </p:nvPr>
        </p:nvSpPr>
        <p:spPr>
          <a:xfrm>
            <a:off x="787400" y="2634928"/>
            <a:ext cx="7772400" cy="4021157"/>
          </a:xfrm>
        </p:spPr>
        <p:txBody>
          <a:bodyPr anchor="ctr">
            <a:noAutofit/>
          </a:bodyPr>
          <a:lstStyle/>
          <a:p>
            <a:r>
              <a:rPr lang="en-US" sz="2800" b="1" dirty="0"/>
              <a:t>RADAR </a:t>
            </a:r>
            <a:r>
              <a:rPr lang="en-US" sz="2800" dirty="0"/>
              <a:t>- </a:t>
            </a:r>
            <a:r>
              <a:rPr lang="en-US" sz="2800" b="1" dirty="0"/>
              <a:t>R</a:t>
            </a:r>
            <a:r>
              <a:rPr lang="en-US" sz="2800" dirty="0"/>
              <a:t>ationale, </a:t>
            </a:r>
            <a:r>
              <a:rPr lang="en-US" sz="2800" b="1" dirty="0"/>
              <a:t>A</a:t>
            </a:r>
            <a:r>
              <a:rPr lang="en-US" sz="2800" dirty="0"/>
              <a:t>uthority, </a:t>
            </a:r>
            <a:r>
              <a:rPr lang="en-US" sz="2800" b="1" dirty="0"/>
              <a:t>D</a:t>
            </a:r>
            <a:r>
              <a:rPr lang="en-US" sz="2800" dirty="0"/>
              <a:t>ate, </a:t>
            </a:r>
            <a:r>
              <a:rPr lang="en-US" sz="2800" b="1" dirty="0"/>
              <a:t>A</a:t>
            </a:r>
            <a:r>
              <a:rPr lang="en-US" sz="2800" dirty="0"/>
              <a:t>ccuracy, </a:t>
            </a:r>
            <a:r>
              <a:rPr lang="en-US" sz="2800" b="1" dirty="0"/>
              <a:t>R</a:t>
            </a:r>
            <a:r>
              <a:rPr lang="en-US" sz="2800" dirty="0"/>
              <a:t>elevance</a:t>
            </a:r>
          </a:p>
          <a:p>
            <a:r>
              <a:rPr lang="en-US" sz="2800" b="1" dirty="0"/>
              <a:t>SIFT </a:t>
            </a:r>
            <a:r>
              <a:rPr lang="en-US" sz="2800" dirty="0"/>
              <a:t>– </a:t>
            </a:r>
            <a:r>
              <a:rPr lang="en-US" sz="2800" b="1" dirty="0"/>
              <a:t>S</a:t>
            </a:r>
            <a:r>
              <a:rPr lang="en-US" sz="2800" dirty="0"/>
              <a:t>top; </a:t>
            </a:r>
            <a:r>
              <a:rPr lang="en-US" sz="2800" b="1" dirty="0"/>
              <a:t>I</a:t>
            </a:r>
            <a:r>
              <a:rPr lang="en-US" sz="2800" dirty="0"/>
              <a:t>nvestigate the source; </a:t>
            </a:r>
            <a:r>
              <a:rPr lang="en-US" sz="2800" b="1" dirty="0"/>
              <a:t>F</a:t>
            </a:r>
            <a:r>
              <a:rPr lang="en-US" sz="2800" dirty="0"/>
              <a:t>ind better coverage; </a:t>
            </a:r>
            <a:r>
              <a:rPr lang="en-US" sz="2800" b="1" dirty="0"/>
              <a:t>T</a:t>
            </a:r>
            <a:r>
              <a:rPr lang="en-US" sz="2800" dirty="0"/>
              <a:t>race claims, quotes, and media to the original context</a:t>
            </a:r>
          </a:p>
          <a:p>
            <a:r>
              <a:rPr lang="en-US" sz="2800" b="1" dirty="0"/>
              <a:t>5Ws</a:t>
            </a:r>
            <a:r>
              <a:rPr lang="en-US" sz="2800" dirty="0"/>
              <a:t> - </a:t>
            </a:r>
            <a:r>
              <a:rPr lang="en-US" sz="2800" b="1" dirty="0"/>
              <a:t>W</a:t>
            </a:r>
            <a:r>
              <a:rPr lang="en-US" sz="2800" dirty="0"/>
              <a:t>ho, </a:t>
            </a:r>
            <a:r>
              <a:rPr lang="en-US" sz="2800" b="1" dirty="0"/>
              <a:t>W</a:t>
            </a:r>
            <a:r>
              <a:rPr lang="en-US" sz="2800" dirty="0"/>
              <a:t>hat, </a:t>
            </a:r>
            <a:r>
              <a:rPr lang="en-US" sz="2800" b="1" dirty="0"/>
              <a:t>W</a:t>
            </a:r>
            <a:r>
              <a:rPr lang="en-US" sz="2800" dirty="0"/>
              <a:t>hen, </a:t>
            </a:r>
            <a:r>
              <a:rPr lang="en-US" sz="2800" b="1" dirty="0"/>
              <a:t>W</a:t>
            </a:r>
            <a:r>
              <a:rPr lang="en-US" sz="2800" dirty="0"/>
              <a:t>here, </a:t>
            </a:r>
            <a:r>
              <a:rPr lang="en-US" sz="2800" b="1" dirty="0"/>
              <a:t>W</a:t>
            </a:r>
            <a:r>
              <a:rPr lang="en-US" sz="2800" dirty="0"/>
              <a:t>hy</a:t>
            </a:r>
          </a:p>
        </p:txBody>
      </p:sp>
      <p:pic>
        <p:nvPicPr>
          <p:cNvPr id="5" name="Picture 4" descr="Different coloured question marks">
            <a:extLst>
              <a:ext uri="{FF2B5EF4-FFF2-40B4-BE49-F238E27FC236}">
                <a16:creationId xmlns:a16="http://schemas.microsoft.com/office/drawing/2014/main" id="{42CE608A-AF4C-CECC-8170-4351380108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8737437" y="-11612"/>
            <a:ext cx="4267363" cy="7326812"/>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586784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4F6C-4DC4-4F06-78BE-485B7D47B79A}"/>
              </a:ext>
            </a:extLst>
          </p:cNvPr>
          <p:cNvSpPr>
            <a:spLocks noGrp="1"/>
          </p:cNvSpPr>
          <p:nvPr>
            <p:ph type="title"/>
          </p:nvPr>
        </p:nvSpPr>
        <p:spPr>
          <a:xfrm>
            <a:off x="2312823" y="4396741"/>
            <a:ext cx="6342227" cy="1728709"/>
          </a:xfrm>
        </p:spPr>
        <p:txBody>
          <a:bodyPr vert="horz" lIns="97536" tIns="48768" rIns="97536" bIns="48768" rtlCol="0" anchor="b">
            <a:normAutofit/>
          </a:bodyPr>
          <a:lstStyle/>
          <a:p>
            <a:r>
              <a:rPr lang="en-US" sz="3733">
                <a:solidFill>
                  <a:srgbClr val="FFFFFF"/>
                </a:solidFill>
              </a:rPr>
              <a:t>CRAAP Activity</a:t>
            </a:r>
          </a:p>
        </p:txBody>
      </p:sp>
      <p:pic>
        <p:nvPicPr>
          <p:cNvPr id="4" name="Picture 3" descr="A diagram of a test&#10;&#10;Description automatically generated">
            <a:extLst>
              <a:ext uri="{FF2B5EF4-FFF2-40B4-BE49-F238E27FC236}">
                <a16:creationId xmlns:a16="http://schemas.microsoft.com/office/drawing/2014/main" id="{221B782E-D5DF-8AD3-D2E7-8CE939F9CBE9}"/>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2395220" y="2467850"/>
            <a:ext cx="8214360" cy="3657600"/>
          </a:xfrm>
          <a:prstGeom prst="rect">
            <a:avLst/>
          </a:prstGeom>
        </p:spPr>
      </p:pic>
      <p:grpSp>
        <p:nvGrpSpPr>
          <p:cNvPr id="10" name="Group 9">
            <a:extLst>
              <a:ext uri="{FF2B5EF4-FFF2-40B4-BE49-F238E27FC236}">
                <a16:creationId xmlns:a16="http://schemas.microsoft.com/office/drawing/2014/main" id="{076753F6-C657-509A-4ABE-85E5C528EFA4}"/>
              </a:ext>
            </a:extLst>
          </p:cNvPr>
          <p:cNvGrpSpPr/>
          <p:nvPr/>
        </p:nvGrpSpPr>
        <p:grpSpPr>
          <a:xfrm>
            <a:off x="477026" y="990600"/>
            <a:ext cx="11912600" cy="1571730"/>
            <a:chOff x="477026" y="790470"/>
            <a:chExt cx="11912600" cy="1571730"/>
          </a:xfrm>
        </p:grpSpPr>
        <p:sp>
          <p:nvSpPr>
            <p:cNvPr id="11" name="Title 6">
              <a:extLst>
                <a:ext uri="{FF2B5EF4-FFF2-40B4-BE49-F238E27FC236}">
                  <a16:creationId xmlns:a16="http://schemas.microsoft.com/office/drawing/2014/main" id="{0D4CAA6E-FDD2-FAED-2C81-62765E35EF00}"/>
                </a:ext>
              </a:extLst>
            </p:cNvPr>
            <p:cNvSpPr txBox="1">
              <a:spLocks/>
            </p:cNvSpPr>
            <p:nvPr/>
          </p:nvSpPr>
          <p:spPr>
            <a:xfrm>
              <a:off x="946926" y="790470"/>
              <a:ext cx="10972800" cy="1143000"/>
            </a:xfrm>
            <a:prstGeom prst="rect">
              <a:avLst/>
            </a:prstGeom>
          </p:spPr>
          <p:txBody>
            <a:bodyPr vert="horz" lIns="91440" tIns="45720" rIns="91440" bIns="45720" rtlCol="0" anchor="t">
              <a:normAutofit/>
            </a:bodyPr>
            <a:lstStyle>
              <a:lvl1pPr algn="l" defTabSz="914378" rtl="0" eaLnBrk="1" latinLnBrk="0" hangingPunct="1">
                <a:spcBef>
                  <a:spcPct val="0"/>
                </a:spcBef>
                <a:buNone/>
                <a:defRPr sz="4000" b="1" kern="1200" cap="all">
                  <a:solidFill>
                    <a:schemeClr val="tx1"/>
                  </a:solidFill>
                  <a:latin typeface="Arial Black" panose="020B0A04020102020204" pitchFamily="34" charset="0"/>
                  <a:ea typeface="+mj-ea"/>
                  <a:cs typeface="+mj-cs"/>
                </a:defRPr>
              </a:lvl1pPr>
            </a:lstStyle>
            <a:p>
              <a:pPr algn="ctr"/>
              <a:r>
                <a:rPr lang="en-US" dirty="0"/>
                <a:t>Let’s Do It</a:t>
              </a:r>
            </a:p>
          </p:txBody>
        </p:sp>
        <p:sp>
          <p:nvSpPr>
            <p:cNvPr id="12" name="Text Placeholder 7">
              <a:extLst>
                <a:ext uri="{FF2B5EF4-FFF2-40B4-BE49-F238E27FC236}">
                  <a16:creationId xmlns:a16="http://schemas.microsoft.com/office/drawing/2014/main" id="{795319DA-513C-E940-FFE5-7F4ECCDCBD76}"/>
                </a:ext>
              </a:extLst>
            </p:cNvPr>
            <p:cNvSpPr txBox="1">
              <a:spLocks/>
            </p:cNvSpPr>
            <p:nvPr/>
          </p:nvSpPr>
          <p:spPr>
            <a:xfrm>
              <a:off x="477026" y="1408086"/>
              <a:ext cx="11912600" cy="954114"/>
            </a:xfrm>
            <a:prstGeom prst="rect">
              <a:avLst/>
            </a:prstGeom>
          </p:spPr>
          <p:txBody>
            <a:bodyPr vert="horz" lIns="91440" tIns="45720" rIns="91440" bIns="45720" rtlCol="0">
              <a:normAutofit/>
            </a:bodyPr>
            <a:lst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3200" dirty="0"/>
                <a:t>Identify Creditable Sources Activity </a:t>
              </a:r>
            </a:p>
            <a:p>
              <a:pPr marL="0" indent="0" algn="ctr">
                <a:buFont typeface="Arial" pitchFamily="34" charset="0"/>
                <a:buNone/>
              </a:pPr>
              <a:endParaRPr lang="en-US" dirty="0"/>
            </a:p>
          </p:txBody>
        </p:sp>
      </p:grpSp>
    </p:spTree>
    <p:extLst>
      <p:ext uri="{BB962C8B-B14F-4D97-AF65-F5344CB8AC3E}">
        <p14:creationId xmlns:p14="http://schemas.microsoft.com/office/powerpoint/2010/main" val="276107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ED247B-07F2-BF90-64A7-D887823A6C88}"/>
              </a:ext>
            </a:extLst>
          </p:cNvPr>
          <p:cNvSpPr>
            <a:spLocks noGrp="1"/>
          </p:cNvSpPr>
          <p:nvPr>
            <p:ph type="title"/>
          </p:nvPr>
        </p:nvSpPr>
        <p:spPr>
          <a:xfrm>
            <a:off x="6502400" y="1752600"/>
            <a:ext cx="7167915" cy="2655882"/>
          </a:xfrm>
        </p:spPr>
        <p:txBody>
          <a:bodyPr anchor="b">
            <a:normAutofit/>
          </a:bodyPr>
          <a:lstStyle/>
          <a:p>
            <a:pPr algn="ctr"/>
            <a:r>
              <a:rPr lang="en-US" dirty="0"/>
              <a:t>Digital </a:t>
            </a:r>
            <a:br>
              <a:rPr lang="en-US" dirty="0"/>
            </a:br>
            <a:r>
              <a:rPr lang="en-US" dirty="0"/>
              <a:t>Ethics</a:t>
            </a:r>
          </a:p>
        </p:txBody>
      </p:sp>
      <p:pic>
        <p:nvPicPr>
          <p:cNvPr id="7" name="Picture 4" descr="Programming data on computer monitor">
            <a:extLst>
              <a:ext uri="{FF2B5EF4-FFF2-40B4-BE49-F238E27FC236}">
                <a16:creationId xmlns:a16="http://schemas.microsoft.com/office/drawing/2014/main" id="{192B0003-C887-6199-571B-DEFB846A49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2"/>
          <a:stretch/>
        </p:blipFill>
        <p:spPr>
          <a:xfrm>
            <a:off x="-13325" y="0"/>
            <a:ext cx="7430125" cy="7315202"/>
          </a:xfrm>
          <a:prstGeom prst="rect">
            <a:avLst/>
          </a:prstGeom>
        </p:spPr>
      </p:pic>
    </p:spTree>
    <p:extLst>
      <p:ext uri="{BB962C8B-B14F-4D97-AF65-F5344CB8AC3E}">
        <p14:creationId xmlns:p14="http://schemas.microsoft.com/office/powerpoint/2010/main" val="3954386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1F877-B126-63C2-764D-5EF9D36B9F7D}"/>
              </a:ext>
            </a:extLst>
          </p:cNvPr>
          <p:cNvSpPr>
            <a:spLocks noGrp="1"/>
          </p:cNvSpPr>
          <p:nvPr>
            <p:ph type="title"/>
          </p:nvPr>
        </p:nvSpPr>
        <p:spPr>
          <a:xfrm>
            <a:off x="4346786" y="76200"/>
            <a:ext cx="8426027" cy="1663254"/>
          </a:xfrm>
        </p:spPr>
        <p:txBody>
          <a:bodyPr>
            <a:noAutofit/>
          </a:bodyPr>
          <a:lstStyle/>
          <a:p>
            <a:r>
              <a:rPr lang="en-US" dirty="0"/>
              <a:t>Digital Ethics Activity</a:t>
            </a:r>
          </a:p>
        </p:txBody>
      </p:sp>
      <p:sp>
        <p:nvSpPr>
          <p:cNvPr id="8" name="Content Placeholder 2">
            <a:extLst>
              <a:ext uri="{FF2B5EF4-FFF2-40B4-BE49-F238E27FC236}">
                <a16:creationId xmlns:a16="http://schemas.microsoft.com/office/drawing/2014/main" id="{A64A5C46-F33B-437E-7263-2276FD97A667}"/>
              </a:ext>
            </a:extLst>
          </p:cNvPr>
          <p:cNvSpPr>
            <a:spLocks noGrp="1"/>
          </p:cNvSpPr>
          <p:nvPr>
            <p:ph idx="1"/>
          </p:nvPr>
        </p:nvSpPr>
        <p:spPr>
          <a:xfrm>
            <a:off x="4521200" y="2123694"/>
            <a:ext cx="8077200" cy="3730003"/>
          </a:xfrm>
        </p:spPr>
        <p:txBody>
          <a:bodyPr anchor="ctr">
            <a:noAutofit/>
          </a:bodyPr>
          <a:lstStyle/>
          <a:p>
            <a:r>
              <a:rPr lang="en-US" sz="3300" dirty="0"/>
              <a:t>How should people treat each other online? </a:t>
            </a:r>
          </a:p>
          <a:p>
            <a:r>
              <a:rPr lang="en-US" sz="3300" dirty="0"/>
              <a:t>Should a person download media without paying for it? </a:t>
            </a:r>
          </a:p>
          <a:p>
            <a:r>
              <a:rPr lang="en-US" sz="3300" dirty="0"/>
              <a:t>How should a person respond when he or she realizes someone else is being bullied? </a:t>
            </a:r>
          </a:p>
          <a:p>
            <a:r>
              <a:rPr lang="en-US" sz="3300" dirty="0"/>
              <a:t>Can internet users post whatever they want online?</a:t>
            </a:r>
          </a:p>
          <a:p>
            <a:r>
              <a:rPr lang="en-US" sz="3300" dirty="0"/>
              <a:t>What about spreading false information or pretending they are someone else?</a:t>
            </a:r>
          </a:p>
        </p:txBody>
      </p:sp>
      <p:pic>
        <p:nvPicPr>
          <p:cNvPr id="3" name="Picture 4" descr="Programming data on computer monitor">
            <a:extLst>
              <a:ext uri="{FF2B5EF4-FFF2-40B4-BE49-F238E27FC236}">
                <a16:creationId xmlns:a16="http://schemas.microsoft.com/office/drawing/2014/main" id="{EDFDECB1-3934-66E7-74ED-CD5B070D0259}"/>
              </a:ext>
            </a:extLst>
          </p:cNvPr>
          <p:cNvPicPr>
            <a:picLocks noChangeAspect="1"/>
          </p:cNvPicPr>
          <p:nvPr/>
        </p:nvPicPr>
        <p:blipFill rotWithShape="1">
          <a:blip r:embed="rId3" cstate="email">
            <a:duotone>
              <a:schemeClr val="accent1">
                <a:shade val="45000"/>
                <a:satMod val="135000"/>
              </a:schemeClr>
              <a:prstClr val="white"/>
            </a:duotone>
            <a:alphaModFix amt="20000"/>
            <a:extLst>
              <a:ext uri="{28A0092B-C50C-407E-A947-70E740481C1C}">
                <a14:useLocalDpi xmlns:a14="http://schemas.microsoft.com/office/drawing/2010/main"/>
              </a:ext>
            </a:extLst>
          </a:blip>
          <a:srcRect b="-2"/>
          <a:stretch/>
        </p:blipFill>
        <p:spPr>
          <a:xfrm>
            <a:off x="0" y="-27709"/>
            <a:ext cx="4368800" cy="7383933"/>
          </a:xfrm>
          <a:prstGeom prst="rect">
            <a:avLst/>
          </a:prstGeom>
        </p:spPr>
      </p:pic>
    </p:spTree>
    <p:extLst>
      <p:ext uri="{BB962C8B-B14F-4D97-AF65-F5344CB8AC3E}">
        <p14:creationId xmlns:p14="http://schemas.microsoft.com/office/powerpoint/2010/main" val="419660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AFBF88C-D8E2-0C27-3A89-541789BEF6D3}"/>
              </a:ext>
            </a:extLst>
          </p:cNvPr>
          <p:cNvSpPr/>
          <p:nvPr/>
        </p:nvSpPr>
        <p:spPr>
          <a:xfrm>
            <a:off x="0" y="0"/>
            <a:ext cx="13004800" cy="73152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9FD878A5-D912-ED14-8ECB-C36DBCAE0DF8}"/>
              </a:ext>
            </a:extLst>
          </p:cNvPr>
          <p:cNvGrpSpPr/>
          <p:nvPr/>
        </p:nvGrpSpPr>
        <p:grpSpPr>
          <a:xfrm>
            <a:off x="3989272" y="1586127"/>
            <a:ext cx="7641387" cy="4125556"/>
            <a:chOff x="3423919" y="1955483"/>
            <a:chExt cx="7848600" cy="3389944"/>
          </a:xfrm>
          <a:effectLst>
            <a:outerShdw blurRad="50800" dist="38100" dir="2700000" algn="tl" rotWithShape="0">
              <a:prstClr val="black">
                <a:alpha val="40000"/>
              </a:prstClr>
            </a:outerShdw>
          </a:effectLst>
        </p:grpSpPr>
        <p:sp>
          <p:nvSpPr>
            <p:cNvPr id="14" name="Rectangle 13">
              <a:extLst>
                <a:ext uri="{FF2B5EF4-FFF2-40B4-BE49-F238E27FC236}">
                  <a16:creationId xmlns:a16="http://schemas.microsoft.com/office/drawing/2014/main" id="{0B02D110-B9C8-EB7B-E3DD-6E044DC88500}"/>
                </a:ext>
              </a:extLst>
            </p:cNvPr>
            <p:cNvSpPr/>
            <p:nvPr/>
          </p:nvSpPr>
          <p:spPr>
            <a:xfrm>
              <a:off x="4120314" y="4202427"/>
              <a:ext cx="7152205" cy="1143000"/>
            </a:xfrm>
            <a:prstGeom prst="rect">
              <a:avLst/>
            </a:prstGeom>
            <a:solidFill>
              <a:srgbClr val="00B05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8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Next Steps</a:t>
              </a:r>
            </a:p>
          </p:txBody>
        </p:sp>
        <p:sp>
          <p:nvSpPr>
            <p:cNvPr id="12" name="Rectangle 11">
              <a:extLst>
                <a:ext uri="{FF2B5EF4-FFF2-40B4-BE49-F238E27FC236}">
                  <a16:creationId xmlns:a16="http://schemas.microsoft.com/office/drawing/2014/main" id="{0FAD9C97-A9D7-13AB-A84D-B91AF8776D22}"/>
                </a:ext>
              </a:extLst>
            </p:cNvPr>
            <p:cNvSpPr/>
            <p:nvPr/>
          </p:nvSpPr>
          <p:spPr>
            <a:xfrm>
              <a:off x="3881119" y="3086100"/>
              <a:ext cx="7391400" cy="1143000"/>
            </a:xfrm>
            <a:prstGeom prst="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Discussion</a:t>
              </a:r>
            </a:p>
          </p:txBody>
        </p:sp>
        <p:sp>
          <p:nvSpPr>
            <p:cNvPr id="28" name="Rectangle 27">
              <a:extLst>
                <a:ext uri="{FF2B5EF4-FFF2-40B4-BE49-F238E27FC236}">
                  <a16:creationId xmlns:a16="http://schemas.microsoft.com/office/drawing/2014/main" id="{64637F32-9E93-FF36-F167-65D0CFC53DC2}"/>
                </a:ext>
              </a:extLst>
            </p:cNvPr>
            <p:cNvSpPr/>
            <p:nvPr/>
          </p:nvSpPr>
          <p:spPr>
            <a:xfrm>
              <a:off x="3423919" y="1955483"/>
              <a:ext cx="7848600" cy="1143000"/>
            </a:xfrm>
            <a:prstGeom prst="rect">
              <a:avLst/>
            </a:prstGeom>
            <a:solidFill>
              <a:srgbClr val="CC6600"/>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r"/>
              <a:r>
                <a:rPr lang="en-US" sz="4400"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Questions</a:t>
              </a:r>
            </a:p>
          </p:txBody>
        </p:sp>
      </p:grpSp>
      <p:sp>
        <p:nvSpPr>
          <p:cNvPr id="6" name="Oval 5">
            <a:extLst>
              <a:ext uri="{FF2B5EF4-FFF2-40B4-BE49-F238E27FC236}">
                <a16:creationId xmlns:a16="http://schemas.microsoft.com/office/drawing/2014/main" id="{7223185A-8ED0-2FC7-B20E-AFD763A9D512}"/>
              </a:ext>
            </a:extLst>
          </p:cNvPr>
          <p:cNvSpPr/>
          <p:nvPr/>
        </p:nvSpPr>
        <p:spPr>
          <a:xfrm>
            <a:off x="1374140" y="875542"/>
            <a:ext cx="5564116" cy="5564116"/>
          </a:xfrm>
          <a:prstGeom prst="ellipse">
            <a:avLst/>
          </a:prstGeom>
          <a:solidFill>
            <a:schemeClr val="bg1"/>
          </a:solidFill>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pic>
        <p:nvPicPr>
          <p:cNvPr id="9" name="Graphic 8" descr="Customer review with solid fill">
            <a:extLst>
              <a:ext uri="{FF2B5EF4-FFF2-40B4-BE49-F238E27FC236}">
                <a16:creationId xmlns:a16="http://schemas.microsoft.com/office/drawing/2014/main" id="{EBA21F9E-ECC6-F7DA-C30C-98205054E21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78917" y="2365487"/>
            <a:ext cx="2411118" cy="2411118"/>
          </a:xfrm>
          <a:prstGeom prst="rect">
            <a:avLst/>
          </a:prstGeom>
          <a:effectLst>
            <a:outerShdw blurRad="50800" dist="38100" dir="2700000" algn="tl" rotWithShape="0">
              <a:prstClr val="black">
                <a:alpha val="40000"/>
              </a:prstClr>
            </a:outerShdw>
          </a:effectLst>
        </p:spPr>
      </p:pic>
      <p:pic>
        <p:nvPicPr>
          <p:cNvPr id="11" name="Graphic 10" descr="Question Mark with solid fill">
            <a:extLst>
              <a:ext uri="{FF2B5EF4-FFF2-40B4-BE49-F238E27FC236}">
                <a16:creationId xmlns:a16="http://schemas.microsoft.com/office/drawing/2014/main" id="{0F57251A-0766-683E-9D11-3DCE2B8D2665}"/>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930552" y="1306757"/>
            <a:ext cx="2411118" cy="2411118"/>
          </a:xfrm>
          <a:prstGeom prst="rect">
            <a:avLst/>
          </a:prstGeom>
          <a:effectLst>
            <a:outerShdw blurRad="50800" dist="38100" dir="2700000" algn="tl" rotWithShape="0">
              <a:prstClr val="black">
                <a:alpha val="40000"/>
              </a:prstClr>
            </a:outerShdw>
          </a:effectLst>
        </p:spPr>
      </p:pic>
      <p:pic>
        <p:nvPicPr>
          <p:cNvPr id="20" name="Graphic 19" descr="End with solid fill">
            <a:extLst>
              <a:ext uri="{FF2B5EF4-FFF2-40B4-BE49-F238E27FC236}">
                <a16:creationId xmlns:a16="http://schemas.microsoft.com/office/drawing/2014/main" id="{670E899E-37EC-F16C-34B8-C8B1017F863E}"/>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031008" y="4637501"/>
            <a:ext cx="1496130" cy="149613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861304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8F0A-9513-BD3D-48E8-F7FF8917A572}"/>
              </a:ext>
            </a:extLst>
          </p:cNvPr>
          <p:cNvSpPr>
            <a:spLocks noGrp="1"/>
          </p:cNvSpPr>
          <p:nvPr>
            <p:ph type="title"/>
          </p:nvPr>
        </p:nvSpPr>
        <p:spPr>
          <a:xfrm>
            <a:off x="1016000" y="274638"/>
            <a:ext cx="10972800" cy="1143000"/>
          </a:xfrm>
        </p:spPr>
        <p:txBody>
          <a:bodyPr/>
          <a:lstStyle/>
          <a:p>
            <a:r>
              <a:rPr lang="en-US" dirty="0"/>
              <a:t>Presenter Acknowledgement</a:t>
            </a:r>
          </a:p>
        </p:txBody>
      </p:sp>
      <p:sp>
        <p:nvSpPr>
          <p:cNvPr id="3" name="Content Placeholder 2">
            <a:extLst>
              <a:ext uri="{FF2B5EF4-FFF2-40B4-BE49-F238E27FC236}">
                <a16:creationId xmlns:a16="http://schemas.microsoft.com/office/drawing/2014/main" id="{FD28D9AA-9721-4A82-AD94-8AFCA58F1449}"/>
              </a:ext>
            </a:extLst>
          </p:cNvPr>
          <p:cNvSpPr>
            <a:spLocks noGrp="1"/>
          </p:cNvSpPr>
          <p:nvPr>
            <p:ph idx="1"/>
          </p:nvPr>
        </p:nvSpPr>
        <p:spPr>
          <a:xfrm>
            <a:off x="850900" y="1600201"/>
            <a:ext cx="11303000" cy="4952999"/>
          </a:xfrm>
        </p:spPr>
        <p:txBody>
          <a:bodyPr/>
          <a:lstStyle/>
          <a:p>
            <a:pPr marL="0" indent="0" algn="ctr">
              <a:buNone/>
            </a:pPr>
            <a:r>
              <a:rPr lang="en-US" dirty="0"/>
              <a:t>Name</a:t>
            </a:r>
          </a:p>
          <a:p>
            <a:pPr marL="0" indent="0" algn="ctr">
              <a:buNone/>
            </a:pPr>
            <a:r>
              <a:rPr lang="en-US" dirty="0"/>
              <a:t>Title</a:t>
            </a:r>
          </a:p>
          <a:p>
            <a:pPr marL="0" indent="0" algn="ctr">
              <a:buNone/>
            </a:pPr>
            <a:r>
              <a:rPr lang="en-US" dirty="0"/>
              <a:t>Association</a:t>
            </a:r>
          </a:p>
          <a:p>
            <a:pPr marL="0" indent="0" algn="ctr">
              <a:buNone/>
            </a:pPr>
            <a:r>
              <a:rPr lang="en-US" dirty="0"/>
              <a:t>Email (Optional)</a:t>
            </a:r>
          </a:p>
          <a:p>
            <a:pPr marL="0" indent="0" algn="ctr">
              <a:buNone/>
            </a:pPr>
            <a:r>
              <a:rPr lang="en-US" dirty="0"/>
              <a:t>Phone (Optional)</a:t>
            </a:r>
          </a:p>
          <a:p>
            <a:pPr marL="0" indent="0" algn="ctr">
              <a:buNone/>
            </a:pPr>
            <a:r>
              <a:rPr lang="en-US" dirty="0"/>
              <a:t>Webpage (Optional) </a:t>
            </a:r>
          </a:p>
        </p:txBody>
      </p:sp>
    </p:spTree>
    <p:extLst>
      <p:ext uri="{BB962C8B-B14F-4D97-AF65-F5344CB8AC3E}">
        <p14:creationId xmlns:p14="http://schemas.microsoft.com/office/powerpoint/2010/main" val="221153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B1F7-0526-1B38-C077-4CBA863DCBA6}"/>
              </a:ext>
            </a:extLst>
          </p:cNvPr>
          <p:cNvSpPr>
            <a:spLocks noGrp="1"/>
          </p:cNvSpPr>
          <p:nvPr>
            <p:ph type="title"/>
          </p:nvPr>
        </p:nvSpPr>
        <p:spPr>
          <a:xfrm>
            <a:off x="5181600" y="216681"/>
            <a:ext cx="7823200" cy="1231119"/>
          </a:xfrm>
        </p:spPr>
        <p:txBody>
          <a:bodyPr anchor="b">
            <a:normAutofit/>
          </a:bodyPr>
          <a:lstStyle/>
          <a:p>
            <a:r>
              <a:rPr lang="en-US" dirty="0"/>
              <a:t>Objectives</a:t>
            </a:r>
          </a:p>
        </p:txBody>
      </p:sp>
      <p:pic>
        <p:nvPicPr>
          <p:cNvPr id="5" name="Picture 4" descr="Computer script on a screen">
            <a:extLst>
              <a:ext uri="{FF2B5EF4-FFF2-40B4-BE49-F238E27FC236}">
                <a16:creationId xmlns:a16="http://schemas.microsoft.com/office/drawing/2014/main" id="{49DFE16F-B397-1B36-3BE6-BEFF1F0B4A2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00" y="30967"/>
            <a:ext cx="5232400" cy="7360433"/>
          </a:xfrm>
          <a:prstGeom prst="rect">
            <a:avLst/>
          </a:prstGeom>
          <a:effectLst>
            <a:softEdge rad="63500"/>
          </a:effectLst>
        </p:spPr>
      </p:pic>
      <p:sp>
        <p:nvSpPr>
          <p:cNvPr id="3" name="Content Placeholder 2">
            <a:extLst>
              <a:ext uri="{FF2B5EF4-FFF2-40B4-BE49-F238E27FC236}">
                <a16:creationId xmlns:a16="http://schemas.microsoft.com/office/drawing/2014/main" id="{86A45D54-93DD-39B6-706A-72FA1459A5A7}"/>
              </a:ext>
            </a:extLst>
          </p:cNvPr>
          <p:cNvSpPr>
            <a:spLocks noGrp="1"/>
          </p:cNvSpPr>
          <p:nvPr>
            <p:ph idx="1"/>
          </p:nvPr>
        </p:nvSpPr>
        <p:spPr>
          <a:xfrm>
            <a:off x="5816600" y="1940631"/>
            <a:ext cx="6591663" cy="4612569"/>
          </a:xfrm>
        </p:spPr>
        <p:txBody>
          <a:bodyPr anchor="t">
            <a:normAutofit/>
          </a:bodyPr>
          <a:lstStyle/>
          <a:p>
            <a:r>
              <a:rPr lang="en-US" sz="3600" dirty="0"/>
              <a:t>Internet </a:t>
            </a:r>
            <a:r>
              <a:rPr lang="en-US" sz="3600" b="1" dirty="0">
                <a:solidFill>
                  <a:srgbClr val="0070C0"/>
                </a:solidFill>
              </a:rPr>
              <a:t>Safety</a:t>
            </a:r>
          </a:p>
          <a:p>
            <a:pPr lvl="1"/>
            <a:r>
              <a:rPr lang="en-US" sz="3600" dirty="0"/>
              <a:t>Impersonation</a:t>
            </a:r>
          </a:p>
          <a:p>
            <a:pPr lvl="1"/>
            <a:r>
              <a:rPr lang="en-US" sz="3600" dirty="0"/>
              <a:t>Malware</a:t>
            </a:r>
          </a:p>
          <a:p>
            <a:pPr lvl="1"/>
            <a:r>
              <a:rPr lang="en-US" sz="3600" dirty="0"/>
              <a:t>Passwords</a:t>
            </a:r>
          </a:p>
          <a:p>
            <a:r>
              <a:rPr lang="en-US" sz="3600" dirty="0"/>
              <a:t>Identifying </a:t>
            </a:r>
            <a:r>
              <a:rPr lang="en-US" sz="3600" b="1" dirty="0">
                <a:solidFill>
                  <a:srgbClr val="0070C0"/>
                </a:solidFill>
              </a:rPr>
              <a:t>Credible </a:t>
            </a:r>
            <a:r>
              <a:rPr lang="en-US" sz="3600" dirty="0"/>
              <a:t>Sources</a:t>
            </a:r>
          </a:p>
          <a:p>
            <a:r>
              <a:rPr lang="en-US" sz="3600" dirty="0"/>
              <a:t>Digital </a:t>
            </a:r>
            <a:r>
              <a:rPr lang="en-US" sz="3600" b="1" dirty="0">
                <a:solidFill>
                  <a:srgbClr val="0070C0"/>
                </a:solidFill>
              </a:rPr>
              <a:t>Ethics</a:t>
            </a:r>
          </a:p>
          <a:p>
            <a:endParaRPr lang="en-US" sz="2800" dirty="0"/>
          </a:p>
        </p:txBody>
      </p:sp>
    </p:spTree>
    <p:extLst>
      <p:ext uri="{BB962C8B-B14F-4D97-AF65-F5344CB8AC3E}">
        <p14:creationId xmlns:p14="http://schemas.microsoft.com/office/powerpoint/2010/main" val="87301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3">
                                            <p:txEl>
                                              <p:pRg st="0" end="0"/>
                                            </p:txEl>
                                          </p:spTgt>
                                        </p:tgtEl>
                                      </p:cBhvr>
                                    </p:animEffect>
                                    <p:animScale>
                                      <p:cBhvr>
                                        <p:cTn id="7" dur="1000" autoRev="1" fill="hold"/>
                                        <p:tgtEl>
                                          <p:spTgt spid="3">
                                            <p:txEl>
                                              <p:pRg st="0" end="0"/>
                                            </p:txEl>
                                          </p:spTgt>
                                        </p:tgtEl>
                                      </p:cBhvr>
                                      <p:by x="105000" y="105000"/>
                                    </p:animScale>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2000" tmFilter="0, 0; .2, .5; .8, .5; 1, 0"/>
                                        <p:tgtEl>
                                          <p:spTgt spid="3">
                                            <p:txEl>
                                              <p:pRg st="1" end="1"/>
                                            </p:txEl>
                                          </p:spTgt>
                                        </p:tgtEl>
                                      </p:cBhvr>
                                    </p:animEffect>
                                    <p:animScale>
                                      <p:cBhvr>
                                        <p:cTn id="11" dur="1000" autoRev="1" fill="hold"/>
                                        <p:tgtEl>
                                          <p:spTgt spid="3">
                                            <p:txEl>
                                              <p:pRg st="1" end="1"/>
                                            </p:txEl>
                                          </p:spTgt>
                                        </p:tgtEl>
                                      </p:cBhvr>
                                      <p:by x="105000" y="105000"/>
                                    </p:animScale>
                                  </p:childTnLst>
                                </p:cTn>
                              </p:par>
                            </p:childTnLst>
                          </p:cTn>
                        </p:par>
                        <p:par>
                          <p:cTn id="12" fill="hold">
                            <p:stCondLst>
                              <p:cond delay="4000"/>
                            </p:stCondLst>
                            <p:childTnLst>
                              <p:par>
                                <p:cTn id="13" presetID="26" presetClass="emph" presetSubtype="0" fill="hold" nodeType="afterEffect">
                                  <p:stCondLst>
                                    <p:cond delay="0"/>
                                  </p:stCondLst>
                                  <p:childTnLst>
                                    <p:animEffect transition="out" filter="fade">
                                      <p:cBhvr>
                                        <p:cTn id="14" dur="2000" tmFilter="0, 0; .2, .5; .8, .5; 1, 0"/>
                                        <p:tgtEl>
                                          <p:spTgt spid="3">
                                            <p:txEl>
                                              <p:pRg st="2" end="2"/>
                                            </p:txEl>
                                          </p:spTgt>
                                        </p:tgtEl>
                                      </p:cBhvr>
                                    </p:animEffect>
                                    <p:animScale>
                                      <p:cBhvr>
                                        <p:cTn id="15" dur="1000" autoRev="1" fill="hold"/>
                                        <p:tgtEl>
                                          <p:spTgt spid="3">
                                            <p:txEl>
                                              <p:pRg st="2" end="2"/>
                                            </p:txEl>
                                          </p:spTgt>
                                        </p:tgtEl>
                                      </p:cBhvr>
                                      <p:by x="105000" y="105000"/>
                                    </p:animScale>
                                  </p:childTnLst>
                                </p:cTn>
                              </p:par>
                            </p:childTnLst>
                          </p:cTn>
                        </p:par>
                        <p:par>
                          <p:cTn id="16" fill="hold">
                            <p:stCondLst>
                              <p:cond delay="6000"/>
                            </p:stCondLst>
                            <p:childTnLst>
                              <p:par>
                                <p:cTn id="17" presetID="26" presetClass="emph" presetSubtype="0" fill="hold" nodeType="afterEffect">
                                  <p:stCondLst>
                                    <p:cond delay="0"/>
                                  </p:stCondLst>
                                  <p:childTnLst>
                                    <p:animEffect transition="out" filter="fade">
                                      <p:cBhvr>
                                        <p:cTn id="18" dur="2000" tmFilter="0, 0; .2, .5; .8, .5; 1, 0"/>
                                        <p:tgtEl>
                                          <p:spTgt spid="3">
                                            <p:txEl>
                                              <p:pRg st="3" end="3"/>
                                            </p:txEl>
                                          </p:spTgt>
                                        </p:tgtEl>
                                      </p:cBhvr>
                                    </p:animEffect>
                                    <p:animScale>
                                      <p:cBhvr>
                                        <p:cTn id="19" dur="1000" autoRev="1" fill="hold"/>
                                        <p:tgtEl>
                                          <p:spTgt spid="3">
                                            <p:txEl>
                                              <p:pRg st="3" end="3"/>
                                            </p:txEl>
                                          </p:spTgt>
                                        </p:tgtEl>
                                      </p:cBhvr>
                                      <p:by x="105000" y="105000"/>
                                    </p:animScale>
                                  </p:childTnLst>
                                </p:cTn>
                              </p:par>
                            </p:childTnLst>
                          </p:cTn>
                        </p:par>
                        <p:par>
                          <p:cTn id="20" fill="hold">
                            <p:stCondLst>
                              <p:cond delay="8000"/>
                            </p:stCondLst>
                            <p:childTnLst>
                              <p:par>
                                <p:cTn id="21" presetID="26" presetClass="emph" presetSubtype="0" fill="hold" nodeType="afterEffect">
                                  <p:stCondLst>
                                    <p:cond delay="0"/>
                                  </p:stCondLst>
                                  <p:childTnLst>
                                    <p:animEffect transition="out" filter="fade">
                                      <p:cBhvr>
                                        <p:cTn id="22" dur="2000" tmFilter="0, 0; .2, .5; .8, .5; 1, 0"/>
                                        <p:tgtEl>
                                          <p:spTgt spid="3">
                                            <p:txEl>
                                              <p:pRg st="4" end="4"/>
                                            </p:txEl>
                                          </p:spTgt>
                                        </p:tgtEl>
                                      </p:cBhvr>
                                    </p:animEffect>
                                    <p:animScale>
                                      <p:cBhvr>
                                        <p:cTn id="23" dur="1000" autoRev="1" fill="hold"/>
                                        <p:tgtEl>
                                          <p:spTgt spid="3">
                                            <p:txEl>
                                              <p:pRg st="4" end="4"/>
                                            </p:txEl>
                                          </p:spTgt>
                                        </p:tgtEl>
                                      </p:cBhvr>
                                      <p:by x="105000" y="105000"/>
                                    </p:animScale>
                                  </p:childTnLst>
                                </p:cTn>
                              </p:par>
                            </p:childTnLst>
                          </p:cTn>
                        </p:par>
                        <p:par>
                          <p:cTn id="24" fill="hold">
                            <p:stCondLst>
                              <p:cond delay="10000"/>
                            </p:stCondLst>
                            <p:childTnLst>
                              <p:par>
                                <p:cTn id="25" presetID="26" presetClass="emph" presetSubtype="0" fill="hold" nodeType="afterEffect">
                                  <p:stCondLst>
                                    <p:cond delay="0"/>
                                  </p:stCondLst>
                                  <p:childTnLst>
                                    <p:animEffect transition="out" filter="fade">
                                      <p:cBhvr>
                                        <p:cTn id="26" dur="2000" tmFilter="0, 0; .2, .5; .8, .5; 1, 0"/>
                                        <p:tgtEl>
                                          <p:spTgt spid="3">
                                            <p:txEl>
                                              <p:pRg st="5" end="5"/>
                                            </p:txEl>
                                          </p:spTgt>
                                        </p:tgtEl>
                                      </p:cBhvr>
                                    </p:animEffect>
                                    <p:animScale>
                                      <p:cBhvr>
                                        <p:cTn id="27" dur="100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67165-B6A5-3D32-D277-FA7FD0DCE3ED}"/>
              </a:ext>
            </a:extLst>
          </p:cNvPr>
          <p:cNvSpPr>
            <a:spLocks noGrp="1"/>
          </p:cNvSpPr>
          <p:nvPr>
            <p:ph type="title"/>
          </p:nvPr>
        </p:nvSpPr>
        <p:spPr>
          <a:xfrm>
            <a:off x="2296160" y="2"/>
            <a:ext cx="8412480" cy="1413934"/>
          </a:xfrm>
        </p:spPr>
        <p:txBody>
          <a:bodyPr>
            <a:normAutofit/>
          </a:bodyPr>
          <a:lstStyle/>
          <a:p>
            <a:pPr algn="ctr"/>
            <a:r>
              <a:rPr lang="en-US" dirty="0"/>
              <a:t>Structure of Today’s Session</a:t>
            </a:r>
          </a:p>
        </p:txBody>
      </p:sp>
      <p:graphicFrame>
        <p:nvGraphicFramePr>
          <p:cNvPr id="4" name="Content Placeholder 3">
            <a:extLst>
              <a:ext uri="{FF2B5EF4-FFF2-40B4-BE49-F238E27FC236}">
                <a16:creationId xmlns:a16="http://schemas.microsoft.com/office/drawing/2014/main" id="{B6EC32C4-B2F0-4E9E-BC4A-F6DAFE5BBF2B}"/>
              </a:ext>
            </a:extLst>
          </p:cNvPr>
          <p:cNvGraphicFramePr>
            <a:graphicFrameLocks noGrp="1"/>
          </p:cNvGraphicFramePr>
          <p:nvPr>
            <p:ph idx="1"/>
            <p:extLst>
              <p:ext uri="{D42A27DB-BD31-4B8C-83A1-F6EECF244321}">
                <p14:modId xmlns:p14="http://schemas.microsoft.com/office/powerpoint/2010/main" val="2411612951"/>
              </p:ext>
            </p:extLst>
          </p:nvPr>
        </p:nvGraphicFramePr>
        <p:xfrm>
          <a:off x="2006600" y="1048523"/>
          <a:ext cx="9113520" cy="5580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8674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Transparent padlock">
            <a:extLst>
              <a:ext uri="{FF2B5EF4-FFF2-40B4-BE49-F238E27FC236}">
                <a16:creationId xmlns:a16="http://schemas.microsoft.com/office/drawing/2014/main" id="{7A2B980C-C692-08BE-09DC-021A7633DD3F}"/>
              </a:ext>
            </a:extLst>
          </p:cNvPr>
          <p:cNvPicPr>
            <a:picLocks noChangeAspect="1"/>
          </p:cNvPicPr>
          <p:nvPr/>
        </p:nvPicPr>
        <p:blipFill rotWithShape="1">
          <a:blip r:embed="rId3" cstate="email">
            <a:alphaModFix amt="35000"/>
            <a:extLst>
              <a:ext uri="{28A0092B-C50C-407E-A947-70E740481C1C}">
                <a14:useLocalDpi xmlns:a14="http://schemas.microsoft.com/office/drawing/2010/main"/>
              </a:ext>
            </a:extLst>
          </a:blip>
          <a:srcRect b="26191"/>
          <a:stretch/>
        </p:blipFill>
        <p:spPr>
          <a:xfrm>
            <a:off x="5522" y="-1740099"/>
            <a:ext cx="12973878" cy="9055299"/>
          </a:xfrm>
          <a:prstGeom prst="rect">
            <a:avLst/>
          </a:prstGeom>
        </p:spPr>
      </p:pic>
      <p:sp>
        <p:nvSpPr>
          <p:cNvPr id="2" name="Title 1">
            <a:extLst>
              <a:ext uri="{FF2B5EF4-FFF2-40B4-BE49-F238E27FC236}">
                <a16:creationId xmlns:a16="http://schemas.microsoft.com/office/drawing/2014/main" id="{8681AB4D-129E-4009-8BF3-D3DF7FF11AC4}"/>
              </a:ext>
            </a:extLst>
          </p:cNvPr>
          <p:cNvSpPr>
            <a:spLocks noGrp="1"/>
          </p:cNvSpPr>
          <p:nvPr>
            <p:ph type="title"/>
          </p:nvPr>
        </p:nvSpPr>
        <p:spPr>
          <a:xfrm>
            <a:off x="1016000" y="3086100"/>
            <a:ext cx="10972800" cy="1143000"/>
          </a:xfrm>
        </p:spPr>
        <p:txBody>
          <a:bodyPr>
            <a:normAutofit fontScale="90000"/>
          </a:bodyPr>
          <a:lstStyle/>
          <a:p>
            <a:r>
              <a:rPr lang="en-US" sz="7200" dirty="0"/>
              <a:t>Introductions </a:t>
            </a:r>
          </a:p>
        </p:txBody>
      </p:sp>
    </p:spTree>
    <p:extLst>
      <p:ext uri="{BB962C8B-B14F-4D97-AF65-F5344CB8AC3E}">
        <p14:creationId xmlns:p14="http://schemas.microsoft.com/office/powerpoint/2010/main" val="33442239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FD56-9240-BCFE-A408-0612BDFD3208}"/>
              </a:ext>
            </a:extLst>
          </p:cNvPr>
          <p:cNvSpPr>
            <a:spLocks noGrp="1"/>
          </p:cNvSpPr>
          <p:nvPr>
            <p:ph type="title"/>
          </p:nvPr>
        </p:nvSpPr>
        <p:spPr>
          <a:xfrm>
            <a:off x="845849" y="1905000"/>
            <a:ext cx="5642894" cy="1752600"/>
          </a:xfrm>
        </p:spPr>
        <p:txBody>
          <a:bodyPr vert="horz" lIns="97536" tIns="48768" rIns="97536" bIns="48768" rtlCol="0" anchor="b">
            <a:normAutofit/>
          </a:bodyPr>
          <a:lstStyle/>
          <a:p>
            <a:r>
              <a:rPr lang="en-US" sz="5400" b="1">
                <a:solidFill>
                  <a:srgbClr val="0070C0"/>
                </a:solidFill>
                <a:latin typeface="+mj-lt"/>
              </a:rPr>
              <a:t>Internet Safety</a:t>
            </a:r>
            <a:endParaRPr lang="en-US" sz="5400" b="1" dirty="0">
              <a:solidFill>
                <a:srgbClr val="0070C0"/>
              </a:solidFill>
              <a:latin typeface="+mj-lt"/>
            </a:endParaRPr>
          </a:p>
        </p:txBody>
      </p:sp>
      <p:pic>
        <p:nvPicPr>
          <p:cNvPr id="7" name="Graphic 6" descr="Report Hacked">
            <a:extLst>
              <a:ext uri="{FF2B5EF4-FFF2-40B4-BE49-F238E27FC236}">
                <a16:creationId xmlns:a16="http://schemas.microsoft.com/office/drawing/2014/main" id="{73F03FD6-7073-C9CC-A5B4-868ACF089C2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16058" y="723899"/>
            <a:ext cx="4953000" cy="4953000"/>
          </a:xfrm>
          <a:prstGeom prst="rect">
            <a:avLst/>
          </a:prstGeom>
        </p:spPr>
      </p:pic>
    </p:spTree>
    <p:extLst>
      <p:ext uri="{BB962C8B-B14F-4D97-AF65-F5344CB8AC3E}">
        <p14:creationId xmlns:p14="http://schemas.microsoft.com/office/powerpoint/2010/main" val="29971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2000"/>
                                  </p:stCondLst>
                                  <p:endCondLst>
                                    <p:cond evt="onNext" delay="0">
                                      <p:tgtEl>
                                        <p:sldTgt/>
                                      </p:tgtEl>
                                    </p:cond>
                                  </p:endCondLst>
                                  <p:childTnLst>
                                    <p:animRot by="120000">
                                      <p:cBhvr>
                                        <p:cTn id="6" dur="200" fill="hold">
                                          <p:stCondLst>
                                            <p:cond delay="0"/>
                                          </p:stCondLst>
                                        </p:cTn>
                                        <p:tgtEl>
                                          <p:spTgt spid="7"/>
                                        </p:tgtEl>
                                        <p:attrNameLst>
                                          <p:attrName>r</p:attrName>
                                        </p:attrNameLst>
                                      </p:cBhvr>
                                    </p:animRot>
                                    <p:animRot by="-240000">
                                      <p:cBhvr>
                                        <p:cTn id="7" dur="400" fill="hold">
                                          <p:stCondLst>
                                            <p:cond delay="400"/>
                                          </p:stCondLst>
                                        </p:cTn>
                                        <p:tgtEl>
                                          <p:spTgt spid="7"/>
                                        </p:tgtEl>
                                        <p:attrNameLst>
                                          <p:attrName>r</p:attrName>
                                        </p:attrNameLst>
                                      </p:cBhvr>
                                    </p:animRot>
                                    <p:animRot by="240000">
                                      <p:cBhvr>
                                        <p:cTn id="8" dur="400" fill="hold">
                                          <p:stCondLst>
                                            <p:cond delay="800"/>
                                          </p:stCondLst>
                                        </p:cTn>
                                        <p:tgtEl>
                                          <p:spTgt spid="7"/>
                                        </p:tgtEl>
                                        <p:attrNameLst>
                                          <p:attrName>r</p:attrName>
                                        </p:attrNameLst>
                                      </p:cBhvr>
                                    </p:animRot>
                                    <p:animRot by="-240000">
                                      <p:cBhvr>
                                        <p:cTn id="9" dur="400" fill="hold">
                                          <p:stCondLst>
                                            <p:cond delay="1200"/>
                                          </p:stCondLst>
                                        </p:cTn>
                                        <p:tgtEl>
                                          <p:spTgt spid="7"/>
                                        </p:tgtEl>
                                        <p:attrNameLst>
                                          <p:attrName>r</p:attrName>
                                        </p:attrNameLst>
                                      </p:cBhvr>
                                    </p:animRot>
                                    <p:animRot by="120000">
                                      <p:cBhvr>
                                        <p:cTn id="10"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0E9D0E-3B5B-4ED8-AFEB-7BA5C32B30F3}"/>
              </a:ext>
            </a:extLst>
          </p:cNvPr>
          <p:cNvSpPr>
            <a:spLocks noGrp="1"/>
          </p:cNvSpPr>
          <p:nvPr>
            <p:ph type="title"/>
          </p:nvPr>
        </p:nvSpPr>
        <p:spPr>
          <a:xfrm>
            <a:off x="2405627" y="407397"/>
            <a:ext cx="8193546" cy="846381"/>
          </a:xfrm>
        </p:spPr>
        <p:txBody>
          <a:bodyPr vert="horz" lIns="97536" tIns="48768" rIns="97536" bIns="48768" rtlCol="0" anchor="b">
            <a:normAutofit/>
          </a:bodyPr>
          <a:lstStyle/>
          <a:p>
            <a:r>
              <a:rPr lang="en-US" dirty="0"/>
              <a:t>Impersonation</a:t>
            </a:r>
          </a:p>
        </p:txBody>
      </p:sp>
      <p:graphicFrame>
        <p:nvGraphicFramePr>
          <p:cNvPr id="8" name="Content Placeholder 7">
            <a:extLst>
              <a:ext uri="{FF2B5EF4-FFF2-40B4-BE49-F238E27FC236}">
                <a16:creationId xmlns:a16="http://schemas.microsoft.com/office/drawing/2014/main" id="{68C2DBBC-C719-3464-D505-6A25B2DBD740}"/>
              </a:ext>
            </a:extLst>
          </p:cNvPr>
          <p:cNvGraphicFramePr>
            <a:graphicFrameLocks noGrp="1"/>
          </p:cNvGraphicFramePr>
          <p:nvPr>
            <p:ph idx="1"/>
            <p:extLst>
              <p:ext uri="{D42A27DB-BD31-4B8C-83A1-F6EECF244321}">
                <p14:modId xmlns:p14="http://schemas.microsoft.com/office/powerpoint/2010/main" val="889631111"/>
              </p:ext>
            </p:extLst>
          </p:nvPr>
        </p:nvGraphicFramePr>
        <p:xfrm>
          <a:off x="1279911" y="1676400"/>
          <a:ext cx="5544924" cy="4633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fake mustache and glasses&#10;&#10;Description automatically generated">
            <a:extLst>
              <a:ext uri="{FF2B5EF4-FFF2-40B4-BE49-F238E27FC236}">
                <a16:creationId xmlns:a16="http://schemas.microsoft.com/office/drawing/2014/main" id="{D5227475-B573-73F1-2EDF-3913E77C3E40}"/>
              </a:ext>
            </a:extLst>
          </p:cNvPr>
          <p:cNvPicPr>
            <a:picLocks noChangeAspect="1"/>
          </p:cNvPicPr>
          <p:nvPr/>
        </p:nvPicPr>
        <p:blipFill rotWithShape="1">
          <a:blip r:embed="rId8" cstate="email">
            <a:extLst>
              <a:ext uri="{28A0092B-C50C-407E-A947-70E740481C1C}">
                <a14:useLocalDpi xmlns:a14="http://schemas.microsoft.com/office/drawing/2010/main"/>
              </a:ext>
              <a:ext uri="{837473B0-CC2E-450A-ABE3-18F120FF3D39}">
                <a1611:picAttrSrcUrl xmlns:a1611="http://schemas.microsoft.com/office/drawing/2016/11/main" r:id="rId9"/>
              </a:ext>
            </a:extLst>
          </a:blip>
          <a:srcRect/>
          <a:stretch/>
        </p:blipFill>
        <p:spPr>
          <a:xfrm>
            <a:off x="7656643" y="2275043"/>
            <a:ext cx="4079905" cy="3436133"/>
          </a:xfrm>
          <a:prstGeom prst="rect">
            <a:avLst/>
          </a:prstGeom>
        </p:spPr>
      </p:pic>
    </p:spTree>
    <p:extLst>
      <p:ext uri="{BB962C8B-B14F-4D97-AF65-F5344CB8AC3E}">
        <p14:creationId xmlns:p14="http://schemas.microsoft.com/office/powerpoint/2010/main" val="138605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1D1A1D"/>
      </a:dk2>
      <a:lt2>
        <a:srgbClr val="F5F5F5"/>
      </a:lt2>
      <a:accent1>
        <a:srgbClr val="0070C0"/>
      </a:accent1>
      <a:accent2>
        <a:srgbClr val="1D1A1D"/>
      </a:accent2>
      <a:accent3>
        <a:srgbClr val="C00000"/>
      </a:accent3>
      <a:accent4>
        <a:srgbClr val="FFC000"/>
      </a:accent4>
      <a:accent5>
        <a:srgbClr val="000000"/>
      </a:accent5>
      <a:accent6>
        <a:srgbClr val="645135"/>
      </a:accent6>
      <a:hlink>
        <a:srgbClr val="439EB7"/>
      </a:hlink>
      <a:folHlink>
        <a:srgbClr val="835B8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roadband Connectivity Template 7" id="{901ECDE7-D2DD-1048-A5E9-8AA8CF3291F4}" vid="{5F62692F-4306-1944-BFEB-C31970E24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FEA580AFA134449E6630B2A99B9C7C" ma:contentTypeVersion="29" ma:contentTypeDescription="Create a new document." ma:contentTypeScope="" ma:versionID="8f95e0de01acc4e84c17d9b90b01ce60">
  <xsd:schema xmlns:xsd="http://www.w3.org/2001/XMLSchema" xmlns:xs="http://www.w3.org/2001/XMLSchema" xmlns:p="http://schemas.microsoft.com/office/2006/metadata/properties" xmlns:ns2="4952b6e6-1201-4b83-9aa2-f3529dd868f3" xmlns:ns3="3357c18c-d4a0-41a0-9a16-012894502ed4" targetNamespace="http://schemas.microsoft.com/office/2006/metadata/properties" ma:root="true" ma:fieldsID="f2f636b8820754b88b27e0fe98f22188" ns2:_="" ns3:_="">
    <xsd:import namespace="4952b6e6-1201-4b83-9aa2-f3529dd868f3"/>
    <xsd:import namespace="3357c18c-d4a0-41a0-9a16-012894502e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Teams_Channel_Section_Location"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52b6e6-1201-4b83-9aa2-f3529dd86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NotebookType" ma:index="12" nillable="true" ma:displayName="Notebook Type" ma:internalName="NotebookType">
      <xsd:simpleType>
        <xsd:restriction base="dms:Text"/>
      </xsd:simpleType>
    </xsd:element>
    <xsd:element name="FolderType" ma:index="13" nillable="true" ma:displayName="Folder Type" ma:internalName="FolderType">
      <xsd:simpleType>
        <xsd:restriction base="dms:Text"/>
      </xsd:simple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msChannelId" ma:index="16" nillable="true" ma:displayName="Teams Channel Id" ma:internalName="TeamsChannelId">
      <xsd:simpleType>
        <xsd:restriction base="dms:Text"/>
      </xsd:simpleType>
    </xsd:element>
    <xsd:element name="Owner" ma:index="17"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8" nillable="true" ma:displayName="Math Settings" ma:internalName="Math_Settings">
      <xsd:simpleType>
        <xsd:restriction base="dms:Text"/>
      </xsd:simpleType>
    </xsd:element>
    <xsd:element name="DefaultSectionNames" ma:index="19" nillable="true" ma:displayName="Default Section Names" ma:internalName="DefaultSectionNames">
      <xsd:simpleType>
        <xsd:restriction base="dms:Note">
          <xsd:maxLength value="255"/>
        </xsd:restriction>
      </xsd:simpleType>
    </xsd:element>
    <xsd:element name="Templates" ma:index="20" nillable="true" ma:displayName="Templates" ma:internalName="Templates">
      <xsd:simpleType>
        <xsd:restriction base="dms:Note">
          <xsd:maxLength value="255"/>
        </xsd:restriction>
      </xsd:simpleType>
    </xsd:element>
    <xsd:element name="Leaders" ma:index="2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4" nillable="true" ma:displayName="Distribution Groups" ma:internalName="Distribution_Groups">
      <xsd:simpleType>
        <xsd:restriction base="dms:Note">
          <xsd:maxLength value="255"/>
        </xsd:restriction>
      </xsd:simpleType>
    </xsd:element>
    <xsd:element name="LMS_Mappings" ma:index="25" nillable="true" ma:displayName="LMS Mappings" ma:internalName="LMS_Mappings">
      <xsd:simpleType>
        <xsd:restriction base="dms:Note">
          <xsd:maxLength value="255"/>
        </xsd:restriction>
      </xsd:simpleType>
    </xsd:element>
    <xsd:element name="Invited_Leaders" ma:index="26" nillable="true" ma:displayName="Invited Leaders" ma:internalName="Invited_Leaders">
      <xsd:simpleType>
        <xsd:restriction base="dms:Note">
          <xsd:maxLength value="255"/>
        </xsd:restriction>
      </xsd:simpleType>
    </xsd:element>
    <xsd:element name="Invited_Members" ma:index="27" nillable="true" ma:displayName="Invited Members" ma:internalName="Invited_Members">
      <xsd:simpleType>
        <xsd:restriction base="dms:Note">
          <xsd:maxLength value="255"/>
        </xsd:restriction>
      </xsd:simpleType>
    </xsd:element>
    <xsd:element name="Self_Registration_Enabled" ma:index="28" nillable="true" ma:displayName="Self Registration Enabled" ma:internalName="Self_Registration_Enabled">
      <xsd:simpleType>
        <xsd:restriction base="dms:Boolean"/>
      </xsd:simpleType>
    </xsd:element>
    <xsd:element name="Has_Leaders_Only_SectionGroup" ma:index="29" nillable="true" ma:displayName="Has Leaders Only SectionGroup" ma:internalName="Has_Leaders_Only_SectionGroup">
      <xsd:simpleType>
        <xsd:restriction base="dms:Boolean"/>
      </xsd:simpleType>
    </xsd:element>
    <xsd:element name="Is_Collaboration_Space_Locked" ma:index="30" nillable="true" ma:displayName="Is Collaboration Space Locked" ma:internalName="Is_Collaboration_Space_Locked">
      <xsd:simpleType>
        <xsd:restriction base="dms:Boolean"/>
      </xsd:simpleType>
    </xsd:element>
    <xsd:element name="IsNotebookLocked" ma:index="31" nillable="true" ma:displayName="Is Notebook Locked" ma:internalName="IsNotebookLocked">
      <xsd:simpleType>
        <xsd:restriction base="dms:Boolean"/>
      </xsd:simpleType>
    </xsd:element>
    <xsd:element name="Teams_Channel_Section_Location" ma:index="32" nillable="true" ma:displayName="Teams Channel Section Location" ma:internalName="Teams_Channel_Section_Location">
      <xsd:simpleType>
        <xsd:restriction base="dms:Text"/>
      </xsd:simpleType>
    </xsd:element>
    <xsd:element name="MediaServiceDateTaken" ma:index="35" nillable="true" ma:displayName="MediaServiceDateTaken" ma:hidden="true" ma:internalName="MediaServiceDateTaken" ma:readOnly="true">
      <xsd:simpleType>
        <xsd:restriction base="dms:Text"/>
      </xsd:simpleType>
    </xsd:element>
    <xsd:element name="MediaLengthInSeconds" ma:index="36"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57c18c-d4a0-41a0-9a16-012894502ed4" elementFormDefault="qualified">
    <xsd:import namespace="http://schemas.microsoft.com/office/2006/documentManagement/types"/>
    <xsd:import namespace="http://schemas.microsoft.com/office/infopath/2007/PartnerControls"/>
    <xsd:element name="SharedWithUsers" ma:index="3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eamsChannelId xmlns="4952b6e6-1201-4b83-9aa2-f3529dd868f3" xsi:nil="true"/>
    <Leaders xmlns="4952b6e6-1201-4b83-9aa2-f3529dd868f3">
      <UserInfo>
        <DisplayName/>
        <AccountId xsi:nil="true"/>
        <AccountType/>
      </UserInfo>
    </Leaders>
    <Distribution_Groups xmlns="4952b6e6-1201-4b83-9aa2-f3529dd868f3" xsi:nil="true"/>
    <Math_Settings xmlns="4952b6e6-1201-4b83-9aa2-f3529dd868f3" xsi:nil="true"/>
    <Member_Groups xmlns="4952b6e6-1201-4b83-9aa2-f3529dd868f3">
      <UserInfo>
        <DisplayName/>
        <AccountId xsi:nil="true"/>
        <AccountType/>
      </UserInfo>
    </Member_Groups>
    <Self_Registration_Enabled xmlns="4952b6e6-1201-4b83-9aa2-f3529dd868f3" xsi:nil="true"/>
    <DefaultSectionNames xmlns="4952b6e6-1201-4b83-9aa2-f3529dd868f3" xsi:nil="true"/>
    <Invited_Members xmlns="4952b6e6-1201-4b83-9aa2-f3529dd868f3" xsi:nil="true"/>
    <Is_Collaboration_Space_Locked xmlns="4952b6e6-1201-4b83-9aa2-f3529dd868f3" xsi:nil="true"/>
    <Teams_Channel_Section_Location xmlns="4952b6e6-1201-4b83-9aa2-f3529dd868f3" xsi:nil="true"/>
    <CultureName xmlns="4952b6e6-1201-4b83-9aa2-f3529dd868f3" xsi:nil="true"/>
    <Owner xmlns="4952b6e6-1201-4b83-9aa2-f3529dd868f3">
      <UserInfo>
        <DisplayName/>
        <AccountId xsi:nil="true"/>
        <AccountType/>
      </UserInfo>
    </Owner>
    <Has_Leaders_Only_SectionGroup xmlns="4952b6e6-1201-4b83-9aa2-f3529dd868f3" xsi:nil="true"/>
    <AppVersion xmlns="4952b6e6-1201-4b83-9aa2-f3529dd868f3" xsi:nil="true"/>
    <LMS_Mappings xmlns="4952b6e6-1201-4b83-9aa2-f3529dd868f3" xsi:nil="true"/>
    <NotebookType xmlns="4952b6e6-1201-4b83-9aa2-f3529dd868f3" xsi:nil="true"/>
    <Invited_Leaders xmlns="4952b6e6-1201-4b83-9aa2-f3529dd868f3" xsi:nil="true"/>
    <IsNotebookLocked xmlns="4952b6e6-1201-4b83-9aa2-f3529dd868f3" xsi:nil="true"/>
    <FolderType xmlns="4952b6e6-1201-4b83-9aa2-f3529dd868f3" xsi:nil="true"/>
    <Templates xmlns="4952b6e6-1201-4b83-9aa2-f3529dd868f3" xsi:nil="true"/>
    <Members xmlns="4952b6e6-1201-4b83-9aa2-f3529dd868f3">
      <UserInfo>
        <DisplayName/>
        <AccountId xsi:nil="true"/>
        <AccountType/>
      </UserInfo>
    </Memb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BC05E2-F731-4ADF-B1EE-73CA32848D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52b6e6-1201-4b83-9aa2-f3529dd868f3"/>
    <ds:schemaRef ds:uri="3357c18c-d4a0-41a0-9a16-012894502e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4D6E3B-DF99-4DBB-B9AE-80C3F38EE84B}">
  <ds:schemaRefs>
    <ds:schemaRef ds:uri="http://schemas.microsoft.com/office/2006/documentManagement/types"/>
    <ds:schemaRef ds:uri="4952b6e6-1201-4b83-9aa2-f3529dd868f3"/>
    <ds:schemaRef ds:uri="3357c18c-d4a0-41a0-9a16-012894502ed4"/>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26E6E4E3-5785-4BDD-BBEE-6E739E5F0A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14189</TotalTime>
  <Words>4862</Words>
  <Application>Microsoft Office PowerPoint</Application>
  <PresentationFormat>Custom</PresentationFormat>
  <Paragraphs>657</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Calibri</vt:lpstr>
      <vt:lpstr>Inter</vt:lpstr>
      <vt:lpstr>Arial</vt:lpstr>
      <vt:lpstr>-apple-system</vt:lpstr>
      <vt:lpstr>League Spartan</vt:lpstr>
      <vt:lpstr>Open Sans</vt:lpstr>
      <vt:lpstr>PlusJakartaSans</vt:lpstr>
      <vt:lpstr>Source Sans Pro Web</vt:lpstr>
      <vt:lpstr>Arial Black</vt:lpstr>
      <vt:lpstr>Office Theme</vt:lpstr>
      <vt:lpstr>Internet Safety, Ethics, and Identifying Credible Sources </vt:lpstr>
      <vt:lpstr>Bridging the Digital Divide Partners</vt:lpstr>
      <vt:lpstr>Author Acknowledgement</vt:lpstr>
      <vt:lpstr>Presenter Acknowledgement</vt:lpstr>
      <vt:lpstr>Objectives</vt:lpstr>
      <vt:lpstr>Structure of Today’s Session</vt:lpstr>
      <vt:lpstr>Introductions </vt:lpstr>
      <vt:lpstr>Internet Safety</vt:lpstr>
      <vt:lpstr>Impersonation</vt:lpstr>
      <vt:lpstr>PHISHING</vt:lpstr>
      <vt:lpstr>Spear Phishing</vt:lpstr>
      <vt:lpstr>Smishing</vt:lpstr>
      <vt:lpstr>Vishing</vt:lpstr>
      <vt:lpstr>Whaling</vt:lpstr>
      <vt:lpstr>Let’s Do It</vt:lpstr>
      <vt:lpstr>Malware</vt:lpstr>
      <vt:lpstr>Malware – How Devices Get Infected</vt:lpstr>
      <vt:lpstr>Signs of Malware on a Device</vt:lpstr>
      <vt:lpstr>Malware – How to Avoid It</vt:lpstr>
      <vt:lpstr>PowerPoint Presentation</vt:lpstr>
      <vt:lpstr>Passwords</vt:lpstr>
      <vt:lpstr>Top Ten Password</vt:lpstr>
      <vt:lpstr>Passwords Strategy</vt:lpstr>
      <vt:lpstr>PowerPoint Presentation</vt:lpstr>
      <vt:lpstr>Digital Estate Planning</vt:lpstr>
      <vt:lpstr>Identifying Credible Sources – CRAAP Test</vt:lpstr>
      <vt:lpstr>Currency Timeliness of the Information</vt:lpstr>
      <vt:lpstr>Relevance Importance of the Information for Your Needs </vt:lpstr>
      <vt:lpstr>Authority Source of the Information</vt:lpstr>
      <vt:lpstr>Accuracy  Reliability, Truthfulness and  Correctness of the Content</vt:lpstr>
      <vt:lpstr>Purpose Reason the Information Exists </vt:lpstr>
      <vt:lpstr>Other Sources of Evaluation</vt:lpstr>
      <vt:lpstr>CRAAP Activity</vt:lpstr>
      <vt:lpstr>Digital  Ethics</vt:lpstr>
      <vt:lpstr>Digital Ethics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Connectivity Template 7</dc:title>
  <dc:creator>setup</dc:creator>
  <cp:lastModifiedBy>Kelly, Carmen</cp:lastModifiedBy>
  <cp:revision>224</cp:revision>
  <cp:lastPrinted>2022-04-05T14:11:51Z</cp:lastPrinted>
  <dcterms:created xsi:type="dcterms:W3CDTF">2006-08-16T00:00:00Z</dcterms:created>
  <dcterms:modified xsi:type="dcterms:W3CDTF">2024-01-08T17:03:14Z</dcterms:modified>
  <dc:identifier>DAEWtSqtgRI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0x01010057FEA580AFA134449E6630B2A99B9C7C</vt:lpwstr>
  </property>
</Properties>
</file>