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363" r:id="rId5"/>
    <p:sldId id="373" r:id="rId6"/>
    <p:sldId id="371" r:id="rId7"/>
    <p:sldId id="422" r:id="rId8"/>
    <p:sldId id="424" r:id="rId9"/>
    <p:sldId id="394" r:id="rId10"/>
    <p:sldId id="257" r:id="rId11"/>
    <p:sldId id="426" r:id="rId12"/>
    <p:sldId id="428" r:id="rId13"/>
    <p:sldId id="427" r:id="rId14"/>
    <p:sldId id="446" r:id="rId15"/>
    <p:sldId id="447" r:id="rId16"/>
    <p:sldId id="448" r:id="rId17"/>
    <p:sldId id="449" r:id="rId18"/>
    <p:sldId id="450" r:id="rId19"/>
    <p:sldId id="451" r:id="rId20"/>
    <p:sldId id="452" r:id="rId21"/>
    <p:sldId id="453" r:id="rId22"/>
    <p:sldId id="454" r:id="rId23"/>
    <p:sldId id="455" r:id="rId24"/>
    <p:sldId id="439" r:id="rId25"/>
    <p:sldId id="456" r:id="rId26"/>
    <p:sldId id="457" r:id="rId27"/>
    <p:sldId id="444" r:id="rId28"/>
    <p:sldId id="391" r:id="rId29"/>
  </p:sldIdLst>
  <p:sldSz cx="13004800" cy="7315200"/>
  <p:notesSz cx="7010400" cy="9296400"/>
  <p:embeddedFontLs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Georgia" panose="02040502050405020303" pitchFamily="18" charset="0"/>
      <p:regular r:id="rId38"/>
      <p:bold r:id="rId39"/>
      <p:italic r:id="rId40"/>
      <p:boldItalic r:id="rId41"/>
    </p:embeddedFont>
    <p:embeddedFont>
      <p:font typeface="League Spartan" pitchFamily="2" charset="0"/>
      <p:regular r:id="rId42"/>
      <p:bold r:id="rId43"/>
    </p:embeddedFont>
    <p:embeddedFont>
      <p:font typeface="Open Sans" panose="020B0606030504020204" pitchFamily="34" charset="0"/>
      <p:regular r:id="rId44"/>
      <p:bold r:id="rId45"/>
      <p:italic r:id="rId46"/>
      <p:boldItalic r:id="rId47"/>
    </p:embeddedFont>
    <p:embeddedFont>
      <p:font typeface="Source Sans Pro" panose="020B0503030403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71"/>
            <p14:sldId id="422"/>
            <p14:sldId id="424"/>
            <p14:sldId id="394"/>
            <p14:sldId id="257"/>
            <p14:sldId id="426"/>
            <p14:sldId id="428"/>
            <p14:sldId id="427"/>
            <p14:sldId id="446"/>
            <p14:sldId id="447"/>
            <p14:sldId id="448"/>
            <p14:sldId id="449"/>
            <p14:sldId id="450"/>
            <p14:sldId id="451"/>
            <p14:sldId id="452"/>
            <p14:sldId id="453"/>
            <p14:sldId id="454"/>
            <p14:sldId id="455"/>
            <p14:sldId id="439"/>
            <p14:sldId id="456"/>
            <p14:sldId id="457"/>
            <p14:sldId id="444"/>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FE"/>
    <a:srgbClr val="F9FBFD"/>
    <a:srgbClr val="E6AF00"/>
    <a:srgbClr val="EEF3FC"/>
    <a:srgbClr val="EBF6FF"/>
    <a:srgbClr val="E5F8FF"/>
    <a:srgbClr val="3D3D3D"/>
    <a:srgbClr val="6E6E6E"/>
    <a:srgbClr val="CC9B00"/>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4" autoAdjust="0"/>
    <p:restoredTop sz="75628" autoAdjust="0"/>
  </p:normalViewPr>
  <p:slideViewPr>
    <p:cSldViewPr>
      <p:cViewPr varScale="1">
        <p:scale>
          <a:sx n="75" d="100"/>
          <a:sy n="75" d="100"/>
        </p:scale>
        <p:origin x="184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4BEFFFB2-DFB5-4AEA-9F3B-DC18F2D7E978}">
      <dgm:prSet phldrT="[Text]"/>
      <dgm:spPr/>
      <dgm:t>
        <a:bodyPr/>
        <a:lstStyle/>
        <a:p>
          <a:r>
            <a:rPr lang="en-US" dirty="0"/>
            <a:t>What is good netiquette</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dgm:t>
        <a:bodyPr/>
        <a:lstStyle/>
        <a:p>
          <a:r>
            <a:rPr lang="en-US" dirty="0"/>
            <a:t>The 10 Netiquette Basics</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58D3FD11-B69F-46E6-A6A5-32A2B68CBC4E}">
      <dgm:prSet phldrT="[Text]"/>
      <dgm:spPr/>
      <dgm:t>
        <a:bodyPr/>
        <a:lstStyle/>
        <a:p>
          <a:r>
            <a:rPr lang="en-US" dirty="0">
              <a:latin typeface="Calibri" panose="020F0502020204030204"/>
              <a:ea typeface="+mn-ea"/>
              <a:cs typeface="+mn-cs"/>
            </a:rPr>
            <a:t>Activity: Netiquette Go or No? </a:t>
          </a:r>
          <a:endParaRPr lang="en-US" dirty="0"/>
        </a:p>
      </dgm:t>
    </dgm:pt>
    <dgm:pt modelId="{A2F1DE61-A8FA-4790-BA61-90F519FC2A42}" type="parTrans" cxnId="{446859B7-7FA6-4A90-9951-4317B8464BA8}">
      <dgm:prSet/>
      <dgm:spPr/>
      <dgm:t>
        <a:bodyPr/>
        <a:lstStyle/>
        <a:p>
          <a:endParaRPr lang="en-US"/>
        </a:p>
      </dgm:t>
    </dgm:pt>
    <dgm:pt modelId="{F5A35D93-25FB-42C5-864E-DF70F0A029B9}" type="sibTrans" cxnId="{446859B7-7FA6-4A90-9951-4317B8464BA8}">
      <dgm:prSet/>
      <dgm:spPr/>
      <dgm:t>
        <a:bodyPr/>
        <a:lstStyle/>
        <a:p>
          <a:endParaRPr lang="en-US"/>
        </a:p>
      </dgm:t>
    </dgm:pt>
    <dgm:pt modelId="{08F7E290-CDDC-4152-8C65-B2958C22A215}">
      <dgm:prSet phldrT="[Text]"/>
      <dgm:spPr/>
      <dgm:t>
        <a:bodyPr/>
        <a:lstStyle/>
        <a:p>
          <a:r>
            <a:rPr lang="en-US" dirty="0"/>
            <a:t>Activity: Do or Don’t?</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3B64E134-9B80-4172-93CB-97FFB5CACD51}" type="pres">
      <dgm:prSet presAssocID="{08F7E290-CDDC-4152-8C65-B2958C22A215}" presName="boxAndChildren" presStyleCnt="0"/>
      <dgm:spPr/>
    </dgm:pt>
    <dgm:pt modelId="{1EB85FA9-F4ED-4148-8326-2FE9E71CC372}" type="pres">
      <dgm:prSet presAssocID="{08F7E290-CDDC-4152-8C65-B2958C22A215}" presName="parentTextBox" presStyleLbl="node1" presStyleIdx="0" presStyleCnt="4"/>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1" presStyleCnt="4"/>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AE960825-F456-4BFD-B9C5-159B5C792B68}" type="presOf" srcId="{08F7E290-CDDC-4152-8C65-B2958C22A215}" destId="{1EB85FA9-F4ED-4148-8326-2FE9E71CC372}" srcOrd="0" destOrd="0" presId="urn:microsoft.com/office/officeart/2005/8/layout/process4"/>
    <dgm:cxn modelId="{32B27C41-229C-476B-B3E3-4C966854747B}" srcId="{3BDF769B-935A-434D-A50C-3C33FF97B3D7}" destId="{2D102108-080B-4FAB-9549-9D519687F6A8}" srcOrd="1" destOrd="0" parTransId="{F524F2A9-7228-48CD-8BED-CCABEAF17FDD}" sibTransId="{F2B07834-5BD8-4993-BDFD-C00FDD78164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01132FC4-0B2E-4995-B7C6-DD463CD18971}" type="presParOf" srcId="{87D6B0EF-00CC-404A-BF95-A924FF2146D0}" destId="{3B64E134-9B80-4172-93CB-97FFB5CACD51}" srcOrd="0" destOrd="0" presId="urn:microsoft.com/office/officeart/2005/8/layout/process4"/>
    <dgm:cxn modelId="{2F4120C1-2556-44B7-B62A-784436ABD6AE}" type="presParOf" srcId="{3B64E134-9B80-4172-93CB-97FFB5CACD51}" destId="{1EB85FA9-F4ED-4148-8326-2FE9E71CC372}" srcOrd="0" destOrd="0" presId="urn:microsoft.com/office/officeart/2005/8/layout/process4"/>
    <dgm:cxn modelId="{C3DA8FDE-B80E-4969-9B6F-094FD213C1BC}" type="presParOf" srcId="{87D6B0EF-00CC-404A-BF95-A924FF2146D0}" destId="{3417F2EF-4043-4144-A69B-F428DDC20D1B}" srcOrd="1" destOrd="0" presId="urn:microsoft.com/office/officeart/2005/8/layout/process4"/>
    <dgm:cxn modelId="{5C07E338-A501-44BD-9728-5F342EC428EB}" type="presParOf" srcId="{87D6B0EF-00CC-404A-BF95-A924FF2146D0}" destId="{6C4FCABE-DDFA-4220-BF46-39DA58FB6B1B}" srcOrd="2"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3" destOrd="0" presId="urn:microsoft.com/office/officeart/2005/8/layout/process4"/>
    <dgm:cxn modelId="{7F16A4A7-25F2-4E60-9E4F-8D63901FB6FE}" type="presParOf" srcId="{87D6B0EF-00CC-404A-BF95-A924FF2146D0}" destId="{EC601AED-0C6D-4D08-8A48-BFB1FF5C98EA}" srcOrd="4"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36C49-3015-457F-AE28-7C1B5FB5EC3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E114DB3-D08A-41A6-B0C8-5C4AAF91C6E1}">
      <dgm:prSet phldrT="[Text]"/>
      <dgm:spPr/>
      <dgm:t>
        <a:bodyPr/>
        <a:lstStyle/>
        <a:p>
          <a:r>
            <a:rPr lang="en-US" dirty="0"/>
            <a:t>Online Communication</a:t>
          </a:r>
        </a:p>
      </dgm:t>
    </dgm:pt>
    <dgm:pt modelId="{1335D832-1EFD-4293-9E57-3D338509B00C}" type="parTrans" cxnId="{92CC4BF2-925A-48FC-A0DC-C9D32D03A248}">
      <dgm:prSet/>
      <dgm:spPr/>
      <dgm:t>
        <a:bodyPr/>
        <a:lstStyle/>
        <a:p>
          <a:endParaRPr lang="en-US"/>
        </a:p>
      </dgm:t>
    </dgm:pt>
    <dgm:pt modelId="{AE589EAA-AF39-4702-A846-BC5B9B1BBC9C}" type="sibTrans" cxnId="{92CC4BF2-925A-48FC-A0DC-C9D32D03A248}">
      <dgm:prSet/>
      <dgm:spPr/>
      <dgm:t>
        <a:bodyPr/>
        <a:lstStyle/>
        <a:p>
          <a:endParaRPr lang="en-US"/>
        </a:p>
      </dgm:t>
    </dgm:pt>
    <dgm:pt modelId="{41624A87-637B-4DD2-8B57-88BEA610A41F}">
      <dgm:prSet phldrT="[Text]"/>
      <dgm:spPr>
        <a:solidFill>
          <a:srgbClr val="0070C0"/>
        </a:solidFill>
        <a:ln w="19050">
          <a:solidFill>
            <a:srgbClr val="0070C0"/>
          </a:solidFill>
        </a:ln>
      </dgm:spPr>
      <dgm:t>
        <a:bodyPr/>
        <a:lstStyle/>
        <a:p>
          <a:endParaRPr lang="en-US" dirty="0"/>
        </a:p>
      </dgm:t>
    </dgm:pt>
    <dgm:pt modelId="{90E3A6D9-A692-4C67-A797-20091D75347A}" type="parTrans" cxnId="{E281F382-706C-43FD-9D02-4C2946D4EF1C}">
      <dgm:prSet/>
      <dgm:spPr/>
      <dgm:t>
        <a:bodyPr/>
        <a:lstStyle/>
        <a:p>
          <a:endParaRPr lang="en-US"/>
        </a:p>
      </dgm:t>
    </dgm:pt>
    <dgm:pt modelId="{62EA3F05-1D7F-423C-AD67-B629A3C63507}" type="sibTrans" cxnId="{E281F382-706C-43FD-9D02-4C2946D4EF1C}">
      <dgm:prSet/>
      <dgm:spPr/>
      <dgm:t>
        <a:bodyPr/>
        <a:lstStyle/>
        <a:p>
          <a:endParaRPr lang="en-US"/>
        </a:p>
      </dgm:t>
    </dgm:pt>
    <dgm:pt modelId="{E01C4D66-5376-4049-9859-86C0DA1823E9}">
      <dgm:prSet phldrT="[Text]"/>
      <dgm:spPr>
        <a:solidFill>
          <a:srgbClr val="0070C0"/>
        </a:solidFill>
        <a:ln w="19050">
          <a:solidFill>
            <a:srgbClr val="0070C0"/>
          </a:solidFill>
        </a:ln>
      </dgm:spPr>
      <dgm:t>
        <a:bodyPr/>
        <a:lstStyle/>
        <a:p>
          <a:endParaRPr lang="en-US" dirty="0"/>
        </a:p>
      </dgm:t>
    </dgm:pt>
    <dgm:pt modelId="{66CBE6BB-AAF9-4071-B0DC-CFCA265C155D}" type="parTrans" cxnId="{EEA3A35C-3ABC-4664-891A-8910583DFDA9}">
      <dgm:prSet/>
      <dgm:spPr/>
      <dgm:t>
        <a:bodyPr/>
        <a:lstStyle/>
        <a:p>
          <a:endParaRPr lang="en-US"/>
        </a:p>
      </dgm:t>
    </dgm:pt>
    <dgm:pt modelId="{D3651301-E1BD-40D1-9550-56B31E54F498}" type="sibTrans" cxnId="{EEA3A35C-3ABC-4664-891A-8910583DFDA9}">
      <dgm:prSet/>
      <dgm:spPr/>
      <dgm:t>
        <a:bodyPr/>
        <a:lstStyle/>
        <a:p>
          <a:endParaRPr lang="en-US"/>
        </a:p>
      </dgm:t>
    </dgm:pt>
    <dgm:pt modelId="{032D56B7-C3D5-4588-96E7-D4CF3D58FFF4}">
      <dgm:prSet phldrT="[Text]"/>
      <dgm:spPr>
        <a:solidFill>
          <a:srgbClr val="0070C0"/>
        </a:solidFill>
        <a:ln w="19050">
          <a:solidFill>
            <a:srgbClr val="0070C0"/>
          </a:solidFill>
        </a:ln>
      </dgm:spPr>
      <dgm:t>
        <a:bodyPr/>
        <a:lstStyle/>
        <a:p>
          <a:endParaRPr lang="en-US" dirty="0"/>
        </a:p>
      </dgm:t>
    </dgm:pt>
    <dgm:pt modelId="{D051823D-6E1F-48BE-89E3-4704725A6A3E}" type="parTrans" cxnId="{2252BF40-C65B-4EFE-B772-D5A0670D19E6}">
      <dgm:prSet/>
      <dgm:spPr/>
      <dgm:t>
        <a:bodyPr/>
        <a:lstStyle/>
        <a:p>
          <a:endParaRPr lang="en-US"/>
        </a:p>
      </dgm:t>
    </dgm:pt>
    <dgm:pt modelId="{EAF92E7A-7D37-4774-87A6-FA7D61C10A5D}" type="sibTrans" cxnId="{2252BF40-C65B-4EFE-B772-D5A0670D19E6}">
      <dgm:prSet/>
      <dgm:spPr/>
      <dgm:t>
        <a:bodyPr/>
        <a:lstStyle/>
        <a:p>
          <a:endParaRPr lang="en-US"/>
        </a:p>
      </dgm:t>
    </dgm:pt>
    <dgm:pt modelId="{677288FB-8176-4E31-AB0E-D440E172DE51}">
      <dgm:prSet phldrT="[Text]"/>
      <dgm:spPr>
        <a:solidFill>
          <a:srgbClr val="0070C0"/>
        </a:solidFill>
        <a:ln w="19050">
          <a:solidFill>
            <a:srgbClr val="0070C0"/>
          </a:solidFill>
        </a:ln>
      </dgm:spPr>
      <dgm:t>
        <a:bodyPr/>
        <a:lstStyle/>
        <a:p>
          <a:endParaRPr lang="en-US" dirty="0"/>
        </a:p>
      </dgm:t>
    </dgm:pt>
    <dgm:pt modelId="{8E07C22C-AA76-4DC9-9591-636017D667F4}" type="parTrans" cxnId="{5E40C8AB-9579-47AE-A64B-326786DFBDB7}">
      <dgm:prSet/>
      <dgm:spPr/>
      <dgm:t>
        <a:bodyPr/>
        <a:lstStyle/>
        <a:p>
          <a:endParaRPr lang="en-US"/>
        </a:p>
      </dgm:t>
    </dgm:pt>
    <dgm:pt modelId="{90A917EF-1D44-49A4-8BAA-95DD0809CFC8}" type="sibTrans" cxnId="{5E40C8AB-9579-47AE-A64B-326786DFBDB7}">
      <dgm:prSet/>
      <dgm:spPr/>
      <dgm:t>
        <a:bodyPr/>
        <a:lstStyle/>
        <a:p>
          <a:endParaRPr lang="en-US"/>
        </a:p>
      </dgm:t>
    </dgm:pt>
    <dgm:pt modelId="{A871FE6B-3D42-4FC9-83D6-A9645C9BF6E6}">
      <dgm:prSet phldrT="[Text]"/>
      <dgm:spPr>
        <a:solidFill>
          <a:srgbClr val="0070C0"/>
        </a:solidFill>
        <a:ln w="19050">
          <a:solidFill>
            <a:srgbClr val="0070C0"/>
          </a:solidFill>
        </a:ln>
      </dgm:spPr>
      <dgm:t>
        <a:bodyPr/>
        <a:lstStyle/>
        <a:p>
          <a:endParaRPr lang="en-US" dirty="0"/>
        </a:p>
      </dgm:t>
    </dgm:pt>
    <dgm:pt modelId="{2C2DE59A-DFE5-4673-A350-BAD667BE9B19}" type="parTrans" cxnId="{90D50A67-AB54-48FD-8560-C2CB3955255B}">
      <dgm:prSet/>
      <dgm:spPr/>
      <dgm:t>
        <a:bodyPr/>
        <a:lstStyle/>
        <a:p>
          <a:endParaRPr lang="en-US"/>
        </a:p>
      </dgm:t>
    </dgm:pt>
    <dgm:pt modelId="{2E43C240-CE5D-47E3-899D-9A8EC5BE870C}" type="sibTrans" cxnId="{90D50A67-AB54-48FD-8560-C2CB3955255B}">
      <dgm:prSet/>
      <dgm:spPr/>
      <dgm:t>
        <a:bodyPr/>
        <a:lstStyle/>
        <a:p>
          <a:endParaRPr lang="en-US"/>
        </a:p>
      </dgm:t>
    </dgm:pt>
    <dgm:pt modelId="{3B52458A-545A-4C92-874A-EC7BEFB6911E}">
      <dgm:prSet phldrT="[Text]"/>
      <dgm:spPr>
        <a:solidFill>
          <a:srgbClr val="0070C0"/>
        </a:solidFill>
        <a:ln w="19050">
          <a:solidFill>
            <a:srgbClr val="0070C0"/>
          </a:solidFill>
        </a:ln>
      </dgm:spPr>
      <dgm:t>
        <a:bodyPr/>
        <a:lstStyle/>
        <a:p>
          <a:endParaRPr lang="en-US" dirty="0"/>
        </a:p>
      </dgm:t>
    </dgm:pt>
    <dgm:pt modelId="{AB1970B2-3336-4E2A-A1CE-E2AA537CB6D1}" type="parTrans" cxnId="{1962BB7A-6FA8-4170-B66F-F2E3293A33B7}">
      <dgm:prSet/>
      <dgm:spPr/>
      <dgm:t>
        <a:bodyPr/>
        <a:lstStyle/>
        <a:p>
          <a:endParaRPr lang="en-US"/>
        </a:p>
      </dgm:t>
    </dgm:pt>
    <dgm:pt modelId="{DECD4519-1CCD-45D8-BF80-E7150F09A68B}" type="sibTrans" cxnId="{1962BB7A-6FA8-4170-B66F-F2E3293A33B7}">
      <dgm:prSet/>
      <dgm:spPr/>
      <dgm:t>
        <a:bodyPr/>
        <a:lstStyle/>
        <a:p>
          <a:endParaRPr lang="en-US"/>
        </a:p>
      </dgm:t>
    </dgm:pt>
    <dgm:pt modelId="{167A7845-880A-4508-A420-540AF8328B4B}" type="pres">
      <dgm:prSet presAssocID="{B3B36C49-3015-457F-AE28-7C1B5FB5EC36}" presName="cycle" presStyleCnt="0">
        <dgm:presLayoutVars>
          <dgm:chMax val="1"/>
          <dgm:dir/>
          <dgm:animLvl val="ctr"/>
          <dgm:resizeHandles val="exact"/>
        </dgm:presLayoutVars>
      </dgm:prSet>
      <dgm:spPr/>
    </dgm:pt>
    <dgm:pt modelId="{610A9E11-7B53-46CB-912E-F67F3E00C693}" type="pres">
      <dgm:prSet presAssocID="{2E114DB3-D08A-41A6-B0C8-5C4AAF91C6E1}" presName="centerShape" presStyleLbl="node0" presStyleIdx="0" presStyleCnt="1"/>
      <dgm:spPr/>
    </dgm:pt>
    <dgm:pt modelId="{E5E5CFA6-1B17-4031-9D0B-7F9CBF81419E}" type="pres">
      <dgm:prSet presAssocID="{90E3A6D9-A692-4C67-A797-20091D75347A}" presName="Name9" presStyleLbl="parChTrans1D2" presStyleIdx="0" presStyleCnt="6"/>
      <dgm:spPr/>
    </dgm:pt>
    <dgm:pt modelId="{C72CA5D0-0C86-4331-87EC-7B1BE3244C27}" type="pres">
      <dgm:prSet presAssocID="{90E3A6D9-A692-4C67-A797-20091D75347A}" presName="connTx" presStyleLbl="parChTrans1D2" presStyleIdx="0" presStyleCnt="6"/>
      <dgm:spPr/>
    </dgm:pt>
    <dgm:pt modelId="{C8259A45-2854-460B-BF35-2A7AC8707337}" type="pres">
      <dgm:prSet presAssocID="{41624A87-637B-4DD2-8B57-88BEA610A41F}" presName="node" presStyleLbl="node1" presStyleIdx="0" presStyleCnt="6">
        <dgm:presLayoutVars>
          <dgm:bulletEnabled val="1"/>
        </dgm:presLayoutVars>
      </dgm:prSet>
      <dgm:spPr/>
    </dgm:pt>
    <dgm:pt modelId="{69FECB4E-DF7E-46E7-889F-6630095E8DE7}" type="pres">
      <dgm:prSet presAssocID="{2C2DE59A-DFE5-4673-A350-BAD667BE9B19}" presName="Name9" presStyleLbl="parChTrans1D2" presStyleIdx="1" presStyleCnt="6"/>
      <dgm:spPr/>
    </dgm:pt>
    <dgm:pt modelId="{06A7C25B-5B60-48C8-BF43-8FB3084B9ABF}" type="pres">
      <dgm:prSet presAssocID="{2C2DE59A-DFE5-4673-A350-BAD667BE9B19}" presName="connTx" presStyleLbl="parChTrans1D2" presStyleIdx="1" presStyleCnt="6"/>
      <dgm:spPr/>
    </dgm:pt>
    <dgm:pt modelId="{CD940C0A-8CA4-45AF-B82C-06E395545E7C}" type="pres">
      <dgm:prSet presAssocID="{A871FE6B-3D42-4FC9-83D6-A9645C9BF6E6}" presName="node" presStyleLbl="node1" presStyleIdx="1" presStyleCnt="6">
        <dgm:presLayoutVars>
          <dgm:bulletEnabled val="1"/>
        </dgm:presLayoutVars>
      </dgm:prSet>
      <dgm:spPr/>
    </dgm:pt>
    <dgm:pt modelId="{6C5E11EA-90EA-4288-B7A8-56434D83FF78}" type="pres">
      <dgm:prSet presAssocID="{8E07C22C-AA76-4DC9-9591-636017D667F4}" presName="Name9" presStyleLbl="parChTrans1D2" presStyleIdx="2" presStyleCnt="6"/>
      <dgm:spPr/>
    </dgm:pt>
    <dgm:pt modelId="{CD6CE060-9665-4B39-95C8-0C9F66986D67}" type="pres">
      <dgm:prSet presAssocID="{8E07C22C-AA76-4DC9-9591-636017D667F4}" presName="connTx" presStyleLbl="parChTrans1D2" presStyleIdx="2" presStyleCnt="6"/>
      <dgm:spPr/>
    </dgm:pt>
    <dgm:pt modelId="{F71220C5-4110-477D-ADB7-BBD74231ACD7}" type="pres">
      <dgm:prSet presAssocID="{677288FB-8176-4E31-AB0E-D440E172DE51}" presName="node" presStyleLbl="node1" presStyleIdx="2" presStyleCnt="6">
        <dgm:presLayoutVars>
          <dgm:bulletEnabled val="1"/>
        </dgm:presLayoutVars>
      </dgm:prSet>
      <dgm:spPr/>
    </dgm:pt>
    <dgm:pt modelId="{93AFA752-42B9-424F-9E07-ACE7831809D6}" type="pres">
      <dgm:prSet presAssocID="{D051823D-6E1F-48BE-89E3-4704725A6A3E}" presName="Name9" presStyleLbl="parChTrans1D2" presStyleIdx="3" presStyleCnt="6"/>
      <dgm:spPr/>
    </dgm:pt>
    <dgm:pt modelId="{9448A051-9205-4878-BD41-D90CDB9E2103}" type="pres">
      <dgm:prSet presAssocID="{D051823D-6E1F-48BE-89E3-4704725A6A3E}" presName="connTx" presStyleLbl="parChTrans1D2" presStyleIdx="3" presStyleCnt="6"/>
      <dgm:spPr/>
    </dgm:pt>
    <dgm:pt modelId="{5F5B79C5-B087-4C0B-BD6B-7893E1DAB584}" type="pres">
      <dgm:prSet presAssocID="{032D56B7-C3D5-4588-96E7-D4CF3D58FFF4}" presName="node" presStyleLbl="node1" presStyleIdx="3" presStyleCnt="6">
        <dgm:presLayoutVars>
          <dgm:bulletEnabled val="1"/>
        </dgm:presLayoutVars>
      </dgm:prSet>
      <dgm:spPr/>
    </dgm:pt>
    <dgm:pt modelId="{29A04F23-A1F8-4231-949D-0CF7E5D0C1F9}" type="pres">
      <dgm:prSet presAssocID="{66CBE6BB-AAF9-4071-B0DC-CFCA265C155D}" presName="Name9" presStyleLbl="parChTrans1D2" presStyleIdx="4" presStyleCnt="6"/>
      <dgm:spPr/>
    </dgm:pt>
    <dgm:pt modelId="{8F41A0F3-0674-435F-916A-9AEBBBE5A981}" type="pres">
      <dgm:prSet presAssocID="{66CBE6BB-AAF9-4071-B0DC-CFCA265C155D}" presName="connTx" presStyleLbl="parChTrans1D2" presStyleIdx="4" presStyleCnt="6"/>
      <dgm:spPr/>
    </dgm:pt>
    <dgm:pt modelId="{6CDD79D0-04D4-4BD7-B878-65A4A2839375}" type="pres">
      <dgm:prSet presAssocID="{E01C4D66-5376-4049-9859-86C0DA1823E9}" presName="node" presStyleLbl="node1" presStyleIdx="4" presStyleCnt="6">
        <dgm:presLayoutVars>
          <dgm:bulletEnabled val="1"/>
        </dgm:presLayoutVars>
      </dgm:prSet>
      <dgm:spPr/>
    </dgm:pt>
    <dgm:pt modelId="{66D24AB0-A18A-4724-89F4-148763E6A052}" type="pres">
      <dgm:prSet presAssocID="{AB1970B2-3336-4E2A-A1CE-E2AA537CB6D1}" presName="Name9" presStyleLbl="parChTrans1D2" presStyleIdx="5" presStyleCnt="6"/>
      <dgm:spPr/>
    </dgm:pt>
    <dgm:pt modelId="{7ABC1D95-4256-4AF0-B649-8B71F195F8A2}" type="pres">
      <dgm:prSet presAssocID="{AB1970B2-3336-4E2A-A1CE-E2AA537CB6D1}" presName="connTx" presStyleLbl="parChTrans1D2" presStyleIdx="5" presStyleCnt="6"/>
      <dgm:spPr/>
    </dgm:pt>
    <dgm:pt modelId="{E85FB8FD-2550-4AF1-9C4B-8509A8B2E2FD}" type="pres">
      <dgm:prSet presAssocID="{3B52458A-545A-4C92-874A-EC7BEFB6911E}" presName="node" presStyleLbl="node1" presStyleIdx="5" presStyleCnt="6">
        <dgm:presLayoutVars>
          <dgm:bulletEnabled val="1"/>
        </dgm:presLayoutVars>
      </dgm:prSet>
      <dgm:spPr/>
    </dgm:pt>
  </dgm:ptLst>
  <dgm:cxnLst>
    <dgm:cxn modelId="{3E379306-C834-41EB-AFE1-6D52B897691E}" type="presOf" srcId="{D051823D-6E1F-48BE-89E3-4704725A6A3E}" destId="{93AFA752-42B9-424F-9E07-ACE7831809D6}" srcOrd="0" destOrd="0" presId="urn:microsoft.com/office/officeart/2005/8/layout/radial1"/>
    <dgm:cxn modelId="{8C0CDC10-CC1C-46AC-9E77-CB87FA8C71CB}" type="presOf" srcId="{2E114DB3-D08A-41A6-B0C8-5C4AAF91C6E1}" destId="{610A9E11-7B53-46CB-912E-F67F3E00C693}" srcOrd="0" destOrd="0" presId="urn:microsoft.com/office/officeart/2005/8/layout/radial1"/>
    <dgm:cxn modelId="{21EABD17-0110-4481-9D99-7110FFA4F9B1}" type="presOf" srcId="{41624A87-637B-4DD2-8B57-88BEA610A41F}" destId="{C8259A45-2854-460B-BF35-2A7AC8707337}" srcOrd="0" destOrd="0" presId="urn:microsoft.com/office/officeart/2005/8/layout/radial1"/>
    <dgm:cxn modelId="{76342B1E-2BE4-426A-A615-CDDC1DDE7C06}" type="presOf" srcId="{2C2DE59A-DFE5-4673-A350-BAD667BE9B19}" destId="{69FECB4E-DF7E-46E7-889F-6630095E8DE7}" srcOrd="0" destOrd="0" presId="urn:microsoft.com/office/officeart/2005/8/layout/radial1"/>
    <dgm:cxn modelId="{820A2C2A-3D7D-4725-BEAA-DD8BED505D94}" type="presOf" srcId="{B3B36C49-3015-457F-AE28-7C1B5FB5EC36}" destId="{167A7845-880A-4508-A420-540AF8328B4B}" srcOrd="0" destOrd="0" presId="urn:microsoft.com/office/officeart/2005/8/layout/radial1"/>
    <dgm:cxn modelId="{27454E2D-E316-4FC8-8A62-58CA7F08DB36}" type="presOf" srcId="{3B52458A-545A-4C92-874A-EC7BEFB6911E}" destId="{E85FB8FD-2550-4AF1-9C4B-8509A8B2E2FD}" srcOrd="0" destOrd="0" presId="urn:microsoft.com/office/officeart/2005/8/layout/radial1"/>
    <dgm:cxn modelId="{91C71733-7A28-4B0E-9BB6-66F03AE6F703}" type="presOf" srcId="{2C2DE59A-DFE5-4673-A350-BAD667BE9B19}" destId="{06A7C25B-5B60-48C8-BF43-8FB3084B9ABF}" srcOrd="1" destOrd="0" presId="urn:microsoft.com/office/officeart/2005/8/layout/radial1"/>
    <dgm:cxn modelId="{8E543536-921F-4B4B-A3DC-33046DA70D8B}" type="presOf" srcId="{66CBE6BB-AAF9-4071-B0DC-CFCA265C155D}" destId="{8F41A0F3-0674-435F-916A-9AEBBBE5A981}" srcOrd="1" destOrd="0" presId="urn:microsoft.com/office/officeart/2005/8/layout/radial1"/>
    <dgm:cxn modelId="{C6B49138-995F-4505-92AF-E77FED646ECD}" type="presOf" srcId="{D051823D-6E1F-48BE-89E3-4704725A6A3E}" destId="{9448A051-9205-4878-BD41-D90CDB9E2103}" srcOrd="1" destOrd="0" presId="urn:microsoft.com/office/officeart/2005/8/layout/radial1"/>
    <dgm:cxn modelId="{2252BF40-C65B-4EFE-B772-D5A0670D19E6}" srcId="{2E114DB3-D08A-41A6-B0C8-5C4AAF91C6E1}" destId="{032D56B7-C3D5-4588-96E7-D4CF3D58FFF4}" srcOrd="3" destOrd="0" parTransId="{D051823D-6E1F-48BE-89E3-4704725A6A3E}" sibTransId="{EAF92E7A-7D37-4774-87A6-FA7D61C10A5D}"/>
    <dgm:cxn modelId="{EEA3A35C-3ABC-4664-891A-8910583DFDA9}" srcId="{2E114DB3-D08A-41A6-B0C8-5C4AAF91C6E1}" destId="{E01C4D66-5376-4049-9859-86C0DA1823E9}" srcOrd="4" destOrd="0" parTransId="{66CBE6BB-AAF9-4071-B0DC-CFCA265C155D}" sibTransId="{D3651301-E1BD-40D1-9550-56B31E54F498}"/>
    <dgm:cxn modelId="{90D50A67-AB54-48FD-8560-C2CB3955255B}" srcId="{2E114DB3-D08A-41A6-B0C8-5C4AAF91C6E1}" destId="{A871FE6B-3D42-4FC9-83D6-A9645C9BF6E6}" srcOrd="1" destOrd="0" parTransId="{2C2DE59A-DFE5-4673-A350-BAD667BE9B19}" sibTransId="{2E43C240-CE5D-47E3-899D-9A8EC5BE870C}"/>
    <dgm:cxn modelId="{CDE0FF68-3EF0-49D2-8599-08D4ECCA15D6}" type="presOf" srcId="{90E3A6D9-A692-4C67-A797-20091D75347A}" destId="{E5E5CFA6-1B17-4031-9D0B-7F9CBF81419E}" srcOrd="0" destOrd="0" presId="urn:microsoft.com/office/officeart/2005/8/layout/radial1"/>
    <dgm:cxn modelId="{6115E34C-33A2-4ADB-A130-504DA265830A}" type="presOf" srcId="{8E07C22C-AA76-4DC9-9591-636017D667F4}" destId="{6C5E11EA-90EA-4288-B7A8-56434D83FF78}" srcOrd="0" destOrd="0" presId="urn:microsoft.com/office/officeart/2005/8/layout/radial1"/>
    <dgm:cxn modelId="{67A32274-CA77-4A52-B7A6-FA14A1F0D370}" type="presOf" srcId="{A871FE6B-3D42-4FC9-83D6-A9645C9BF6E6}" destId="{CD940C0A-8CA4-45AF-B82C-06E395545E7C}" srcOrd="0" destOrd="0" presId="urn:microsoft.com/office/officeart/2005/8/layout/radial1"/>
    <dgm:cxn modelId="{1962BB7A-6FA8-4170-B66F-F2E3293A33B7}" srcId="{2E114DB3-D08A-41A6-B0C8-5C4AAF91C6E1}" destId="{3B52458A-545A-4C92-874A-EC7BEFB6911E}" srcOrd="5" destOrd="0" parTransId="{AB1970B2-3336-4E2A-A1CE-E2AA537CB6D1}" sibTransId="{DECD4519-1CCD-45D8-BF80-E7150F09A68B}"/>
    <dgm:cxn modelId="{E281F382-706C-43FD-9D02-4C2946D4EF1C}" srcId="{2E114DB3-D08A-41A6-B0C8-5C4AAF91C6E1}" destId="{41624A87-637B-4DD2-8B57-88BEA610A41F}" srcOrd="0" destOrd="0" parTransId="{90E3A6D9-A692-4C67-A797-20091D75347A}" sibTransId="{62EA3F05-1D7F-423C-AD67-B629A3C63507}"/>
    <dgm:cxn modelId="{41D15292-1A1F-432C-BF57-9CD8DDDDC2D8}" type="presOf" srcId="{032D56B7-C3D5-4588-96E7-D4CF3D58FFF4}" destId="{5F5B79C5-B087-4C0B-BD6B-7893E1DAB584}" srcOrd="0" destOrd="0" presId="urn:microsoft.com/office/officeart/2005/8/layout/radial1"/>
    <dgm:cxn modelId="{B70F7999-006D-4AFD-8A57-4A26609300A6}" type="presOf" srcId="{E01C4D66-5376-4049-9859-86C0DA1823E9}" destId="{6CDD79D0-04D4-4BD7-B878-65A4A2839375}" srcOrd="0" destOrd="0" presId="urn:microsoft.com/office/officeart/2005/8/layout/radial1"/>
    <dgm:cxn modelId="{FB7AA799-F38F-4690-952F-8DFCDF50FCD3}" type="presOf" srcId="{66CBE6BB-AAF9-4071-B0DC-CFCA265C155D}" destId="{29A04F23-A1F8-4231-949D-0CF7E5D0C1F9}" srcOrd="0" destOrd="0" presId="urn:microsoft.com/office/officeart/2005/8/layout/radial1"/>
    <dgm:cxn modelId="{5E40C8AB-9579-47AE-A64B-326786DFBDB7}" srcId="{2E114DB3-D08A-41A6-B0C8-5C4AAF91C6E1}" destId="{677288FB-8176-4E31-AB0E-D440E172DE51}" srcOrd="2" destOrd="0" parTransId="{8E07C22C-AA76-4DC9-9591-636017D667F4}" sibTransId="{90A917EF-1D44-49A4-8BAA-95DD0809CFC8}"/>
    <dgm:cxn modelId="{BE8DEDB6-2F7A-4E00-889B-29820229762E}" type="presOf" srcId="{8E07C22C-AA76-4DC9-9591-636017D667F4}" destId="{CD6CE060-9665-4B39-95C8-0C9F66986D67}" srcOrd="1" destOrd="0" presId="urn:microsoft.com/office/officeart/2005/8/layout/radial1"/>
    <dgm:cxn modelId="{38402ED2-40E6-4C90-B19B-3DED7AC5A990}" type="presOf" srcId="{677288FB-8176-4E31-AB0E-D440E172DE51}" destId="{F71220C5-4110-477D-ADB7-BBD74231ACD7}" srcOrd="0" destOrd="0" presId="urn:microsoft.com/office/officeart/2005/8/layout/radial1"/>
    <dgm:cxn modelId="{5BB10FD7-8551-4B41-9AA0-7D6F5DDD4701}" type="presOf" srcId="{90E3A6D9-A692-4C67-A797-20091D75347A}" destId="{C72CA5D0-0C86-4331-87EC-7B1BE3244C27}" srcOrd="1" destOrd="0" presId="urn:microsoft.com/office/officeart/2005/8/layout/radial1"/>
    <dgm:cxn modelId="{80FF29E6-2DD9-4D27-BD59-20A306BAAAA5}" type="presOf" srcId="{AB1970B2-3336-4E2A-A1CE-E2AA537CB6D1}" destId="{7ABC1D95-4256-4AF0-B649-8B71F195F8A2}" srcOrd="1" destOrd="0" presId="urn:microsoft.com/office/officeart/2005/8/layout/radial1"/>
    <dgm:cxn modelId="{577937F1-2540-4D00-85E6-5FBB8A7F56E5}" type="presOf" srcId="{AB1970B2-3336-4E2A-A1CE-E2AA537CB6D1}" destId="{66D24AB0-A18A-4724-89F4-148763E6A052}" srcOrd="0" destOrd="0" presId="urn:microsoft.com/office/officeart/2005/8/layout/radial1"/>
    <dgm:cxn modelId="{92CC4BF2-925A-48FC-A0DC-C9D32D03A248}" srcId="{B3B36C49-3015-457F-AE28-7C1B5FB5EC36}" destId="{2E114DB3-D08A-41A6-B0C8-5C4AAF91C6E1}" srcOrd="0" destOrd="0" parTransId="{1335D832-1EFD-4293-9E57-3D338509B00C}" sibTransId="{AE589EAA-AF39-4702-A846-BC5B9B1BBC9C}"/>
    <dgm:cxn modelId="{6F8F8A42-F2EE-46B8-8EFD-613EFC4F75AD}" type="presParOf" srcId="{167A7845-880A-4508-A420-540AF8328B4B}" destId="{610A9E11-7B53-46CB-912E-F67F3E00C693}" srcOrd="0" destOrd="0" presId="urn:microsoft.com/office/officeart/2005/8/layout/radial1"/>
    <dgm:cxn modelId="{B1F66D15-5B6E-4B87-BE7B-F63E5C335EF6}" type="presParOf" srcId="{167A7845-880A-4508-A420-540AF8328B4B}" destId="{E5E5CFA6-1B17-4031-9D0B-7F9CBF81419E}" srcOrd="1" destOrd="0" presId="urn:microsoft.com/office/officeart/2005/8/layout/radial1"/>
    <dgm:cxn modelId="{321E22E0-24F0-4DFD-9508-559F71E41464}" type="presParOf" srcId="{E5E5CFA6-1B17-4031-9D0B-7F9CBF81419E}" destId="{C72CA5D0-0C86-4331-87EC-7B1BE3244C27}" srcOrd="0" destOrd="0" presId="urn:microsoft.com/office/officeart/2005/8/layout/radial1"/>
    <dgm:cxn modelId="{58921FE1-82E0-4CEE-A64C-3BFF6F3A82BD}" type="presParOf" srcId="{167A7845-880A-4508-A420-540AF8328B4B}" destId="{C8259A45-2854-460B-BF35-2A7AC8707337}" srcOrd="2" destOrd="0" presId="urn:microsoft.com/office/officeart/2005/8/layout/radial1"/>
    <dgm:cxn modelId="{3A7C7E50-F4B3-4AC2-BB6A-4AF2853CA968}" type="presParOf" srcId="{167A7845-880A-4508-A420-540AF8328B4B}" destId="{69FECB4E-DF7E-46E7-889F-6630095E8DE7}" srcOrd="3" destOrd="0" presId="urn:microsoft.com/office/officeart/2005/8/layout/radial1"/>
    <dgm:cxn modelId="{68E7A1EA-4B5A-4E8F-AA51-D9BAC6725E61}" type="presParOf" srcId="{69FECB4E-DF7E-46E7-889F-6630095E8DE7}" destId="{06A7C25B-5B60-48C8-BF43-8FB3084B9ABF}" srcOrd="0" destOrd="0" presId="urn:microsoft.com/office/officeart/2005/8/layout/radial1"/>
    <dgm:cxn modelId="{76F9F2F8-65F7-4294-A10B-0F7F4E3342B4}" type="presParOf" srcId="{167A7845-880A-4508-A420-540AF8328B4B}" destId="{CD940C0A-8CA4-45AF-B82C-06E395545E7C}" srcOrd="4" destOrd="0" presId="urn:microsoft.com/office/officeart/2005/8/layout/radial1"/>
    <dgm:cxn modelId="{E3664D35-FE5A-4213-BA1C-66756D473895}" type="presParOf" srcId="{167A7845-880A-4508-A420-540AF8328B4B}" destId="{6C5E11EA-90EA-4288-B7A8-56434D83FF78}" srcOrd="5" destOrd="0" presId="urn:microsoft.com/office/officeart/2005/8/layout/radial1"/>
    <dgm:cxn modelId="{5142015A-62A0-4B87-8B25-639207201313}" type="presParOf" srcId="{6C5E11EA-90EA-4288-B7A8-56434D83FF78}" destId="{CD6CE060-9665-4B39-95C8-0C9F66986D67}" srcOrd="0" destOrd="0" presId="urn:microsoft.com/office/officeart/2005/8/layout/radial1"/>
    <dgm:cxn modelId="{C80DCEBC-DA4C-4AD5-9BD7-E19F1042FE3D}" type="presParOf" srcId="{167A7845-880A-4508-A420-540AF8328B4B}" destId="{F71220C5-4110-477D-ADB7-BBD74231ACD7}" srcOrd="6" destOrd="0" presId="urn:microsoft.com/office/officeart/2005/8/layout/radial1"/>
    <dgm:cxn modelId="{54C08546-93B7-449B-BBE0-16FE84248D49}" type="presParOf" srcId="{167A7845-880A-4508-A420-540AF8328B4B}" destId="{93AFA752-42B9-424F-9E07-ACE7831809D6}" srcOrd="7" destOrd="0" presId="urn:microsoft.com/office/officeart/2005/8/layout/radial1"/>
    <dgm:cxn modelId="{23367C00-B291-4007-911C-ECE12882EE43}" type="presParOf" srcId="{93AFA752-42B9-424F-9E07-ACE7831809D6}" destId="{9448A051-9205-4878-BD41-D90CDB9E2103}" srcOrd="0" destOrd="0" presId="urn:microsoft.com/office/officeart/2005/8/layout/radial1"/>
    <dgm:cxn modelId="{91C7FB25-F4A2-41F8-B6FC-3E67C60A139B}" type="presParOf" srcId="{167A7845-880A-4508-A420-540AF8328B4B}" destId="{5F5B79C5-B087-4C0B-BD6B-7893E1DAB584}" srcOrd="8" destOrd="0" presId="urn:microsoft.com/office/officeart/2005/8/layout/radial1"/>
    <dgm:cxn modelId="{22FFF91E-213A-4578-B814-D9223679920D}" type="presParOf" srcId="{167A7845-880A-4508-A420-540AF8328B4B}" destId="{29A04F23-A1F8-4231-949D-0CF7E5D0C1F9}" srcOrd="9" destOrd="0" presId="urn:microsoft.com/office/officeart/2005/8/layout/radial1"/>
    <dgm:cxn modelId="{6BB66DC8-7915-4061-9715-2CCA06B423CA}" type="presParOf" srcId="{29A04F23-A1F8-4231-949D-0CF7E5D0C1F9}" destId="{8F41A0F3-0674-435F-916A-9AEBBBE5A981}" srcOrd="0" destOrd="0" presId="urn:microsoft.com/office/officeart/2005/8/layout/radial1"/>
    <dgm:cxn modelId="{ABDBD3CB-D8EB-46C4-9A7A-C84850F956AF}" type="presParOf" srcId="{167A7845-880A-4508-A420-540AF8328B4B}" destId="{6CDD79D0-04D4-4BD7-B878-65A4A2839375}" srcOrd="10" destOrd="0" presId="urn:microsoft.com/office/officeart/2005/8/layout/radial1"/>
    <dgm:cxn modelId="{413DBF76-5ADC-403D-BAC2-924348378B72}" type="presParOf" srcId="{167A7845-880A-4508-A420-540AF8328B4B}" destId="{66D24AB0-A18A-4724-89F4-148763E6A052}" srcOrd="11" destOrd="0" presId="urn:microsoft.com/office/officeart/2005/8/layout/radial1"/>
    <dgm:cxn modelId="{E17D873D-8CE8-496E-98DB-6539B2CA4D11}" type="presParOf" srcId="{66D24AB0-A18A-4724-89F4-148763E6A052}" destId="{7ABC1D95-4256-4AF0-B649-8B71F195F8A2}" srcOrd="0" destOrd="0" presId="urn:microsoft.com/office/officeart/2005/8/layout/radial1"/>
    <dgm:cxn modelId="{547883B2-1FE0-43DB-ACF8-2AA4B63C4102}" type="presParOf" srcId="{167A7845-880A-4508-A420-540AF8328B4B}" destId="{E85FB8FD-2550-4AF1-9C4B-8509A8B2E2FD}" srcOrd="12" destOrd="0" presId="urn:microsoft.com/office/officeart/2005/8/layout/radial1"/>
  </dgm:cxnLst>
  <dgm:bg>
    <a:noFill/>
  </dgm:bg>
  <dgm:whole>
    <a:ln w="28575">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85FA9-F4ED-4148-8326-2FE9E71CC372}">
      <dsp:nvSpPr>
        <dsp:cNvPr id="0" name=""/>
        <dsp:cNvSpPr/>
      </dsp:nvSpPr>
      <dsp:spPr>
        <a:xfrm>
          <a:off x="0" y="4062533"/>
          <a:ext cx="8483600" cy="8887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Activity: Do or Don’t?</a:t>
          </a:r>
        </a:p>
      </dsp:txBody>
      <dsp:txXfrm>
        <a:off x="0" y="4062533"/>
        <a:ext cx="8483600" cy="888782"/>
      </dsp:txXfrm>
    </dsp:sp>
    <dsp:sp modelId="{20909882-4C04-4E1B-B3FE-5DE506E9C275}">
      <dsp:nvSpPr>
        <dsp:cNvPr id="0" name=""/>
        <dsp:cNvSpPr/>
      </dsp:nvSpPr>
      <dsp:spPr>
        <a:xfrm rot="10800000">
          <a:off x="0" y="2708916"/>
          <a:ext cx="8483600" cy="1366948"/>
        </a:xfrm>
        <a:prstGeom prst="upArrowCallout">
          <a:avLst/>
        </a:prstGeom>
        <a:solidFill>
          <a:schemeClr val="accent2">
            <a:hueOff val="-6000000"/>
            <a:satOff val="31512"/>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a:ea typeface="+mn-ea"/>
              <a:cs typeface="+mn-cs"/>
            </a:rPr>
            <a:t>Activity: Netiquette Go or No? </a:t>
          </a:r>
          <a:endParaRPr lang="en-US" sz="3100" kern="1200" dirty="0"/>
        </a:p>
      </dsp:txBody>
      <dsp:txXfrm rot="10800000">
        <a:off x="0" y="2708916"/>
        <a:ext cx="8483600" cy="888202"/>
      </dsp:txXfrm>
    </dsp:sp>
    <dsp:sp modelId="{18B7180F-FD75-4B6D-A171-F14719209D77}">
      <dsp:nvSpPr>
        <dsp:cNvPr id="0" name=""/>
        <dsp:cNvSpPr/>
      </dsp:nvSpPr>
      <dsp:spPr>
        <a:xfrm rot="10800000">
          <a:off x="0" y="1355300"/>
          <a:ext cx="8483600" cy="1366948"/>
        </a:xfrm>
        <a:prstGeom prst="upArrowCallout">
          <a:avLst/>
        </a:prstGeom>
        <a:solidFill>
          <a:schemeClr val="accent2">
            <a:hueOff val="-12000000"/>
            <a:satOff val="63025"/>
            <a:lumOff val="179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The 10 Netiquette Basics</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chemeClr val="accent2">
            <a:hueOff val="-18000000"/>
            <a:satOff val="94537"/>
            <a:lumOff val="2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What is good netiquette</a:t>
          </a:r>
        </a:p>
      </dsp:txBody>
      <dsp:txXfrm rot="10800000">
        <a:off x="0" y="0"/>
        <a:ext cx="8483600" cy="888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A9E11-7B53-46CB-912E-F67F3E00C693}">
      <dsp:nvSpPr>
        <dsp:cNvPr id="0" name=""/>
        <dsp:cNvSpPr/>
      </dsp:nvSpPr>
      <dsp:spPr>
        <a:xfrm>
          <a:off x="3145268" y="1849868"/>
          <a:ext cx="1405663" cy="14056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Online Communication</a:t>
          </a:r>
        </a:p>
      </dsp:txBody>
      <dsp:txXfrm>
        <a:off x="3351123" y="2055723"/>
        <a:ext cx="993953" cy="993953"/>
      </dsp:txXfrm>
    </dsp:sp>
    <dsp:sp modelId="{E5E5CFA6-1B17-4031-9D0B-7F9CBF81419E}">
      <dsp:nvSpPr>
        <dsp:cNvPr id="0" name=""/>
        <dsp:cNvSpPr/>
      </dsp:nvSpPr>
      <dsp:spPr>
        <a:xfrm rot="16200000">
          <a:off x="3635500" y="1620830"/>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7470" y="1626638"/>
        <a:ext cx="21259" cy="21259"/>
      </dsp:txXfrm>
    </dsp:sp>
    <dsp:sp modelId="{C8259A45-2854-460B-BF35-2A7AC8707337}">
      <dsp:nvSpPr>
        <dsp:cNvPr id="0" name=""/>
        <dsp:cNvSpPr/>
      </dsp:nvSpPr>
      <dsp:spPr>
        <a:xfrm>
          <a:off x="3145268" y="19004"/>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51123" y="224859"/>
        <a:ext cx="993953" cy="993953"/>
      </dsp:txXfrm>
    </dsp:sp>
    <dsp:sp modelId="{69FECB4E-DF7E-46E7-889F-6630095E8DE7}">
      <dsp:nvSpPr>
        <dsp:cNvPr id="0" name=""/>
        <dsp:cNvSpPr/>
      </dsp:nvSpPr>
      <dsp:spPr>
        <a:xfrm rot="19800000">
          <a:off x="4428287" y="2078546"/>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0257" y="2084354"/>
        <a:ext cx="21259" cy="21259"/>
      </dsp:txXfrm>
    </dsp:sp>
    <dsp:sp modelId="{CD940C0A-8CA4-45AF-B82C-06E395545E7C}">
      <dsp:nvSpPr>
        <dsp:cNvPr id="0" name=""/>
        <dsp:cNvSpPr/>
      </dsp:nvSpPr>
      <dsp:spPr>
        <a:xfrm>
          <a:off x="4730842" y="934436"/>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936697" y="1140291"/>
        <a:ext cx="993953" cy="993953"/>
      </dsp:txXfrm>
    </dsp:sp>
    <dsp:sp modelId="{6C5E11EA-90EA-4288-B7A8-56434D83FF78}">
      <dsp:nvSpPr>
        <dsp:cNvPr id="0" name=""/>
        <dsp:cNvSpPr/>
      </dsp:nvSpPr>
      <dsp:spPr>
        <a:xfrm rot="1800000">
          <a:off x="4428287" y="2993977"/>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0257" y="2999785"/>
        <a:ext cx="21259" cy="21259"/>
      </dsp:txXfrm>
    </dsp:sp>
    <dsp:sp modelId="{F71220C5-4110-477D-ADB7-BBD74231ACD7}">
      <dsp:nvSpPr>
        <dsp:cNvPr id="0" name=""/>
        <dsp:cNvSpPr/>
      </dsp:nvSpPr>
      <dsp:spPr>
        <a:xfrm>
          <a:off x="4730842" y="2765299"/>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936697" y="2971154"/>
        <a:ext cx="993953" cy="993953"/>
      </dsp:txXfrm>
    </dsp:sp>
    <dsp:sp modelId="{93AFA752-42B9-424F-9E07-ACE7831809D6}">
      <dsp:nvSpPr>
        <dsp:cNvPr id="0" name=""/>
        <dsp:cNvSpPr/>
      </dsp:nvSpPr>
      <dsp:spPr>
        <a:xfrm rot="5400000">
          <a:off x="3635500" y="3451693"/>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7470" y="3457501"/>
        <a:ext cx="21259" cy="21259"/>
      </dsp:txXfrm>
    </dsp:sp>
    <dsp:sp modelId="{5F5B79C5-B087-4C0B-BD6B-7893E1DAB584}">
      <dsp:nvSpPr>
        <dsp:cNvPr id="0" name=""/>
        <dsp:cNvSpPr/>
      </dsp:nvSpPr>
      <dsp:spPr>
        <a:xfrm>
          <a:off x="3145268" y="3680731"/>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51123" y="3886586"/>
        <a:ext cx="993953" cy="993953"/>
      </dsp:txXfrm>
    </dsp:sp>
    <dsp:sp modelId="{29A04F23-A1F8-4231-949D-0CF7E5D0C1F9}">
      <dsp:nvSpPr>
        <dsp:cNvPr id="0" name=""/>
        <dsp:cNvSpPr/>
      </dsp:nvSpPr>
      <dsp:spPr>
        <a:xfrm rot="9000000">
          <a:off x="2842713" y="2993977"/>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682" y="2999785"/>
        <a:ext cx="21259" cy="21259"/>
      </dsp:txXfrm>
    </dsp:sp>
    <dsp:sp modelId="{6CDD79D0-04D4-4BD7-B878-65A4A2839375}">
      <dsp:nvSpPr>
        <dsp:cNvPr id="0" name=""/>
        <dsp:cNvSpPr/>
      </dsp:nvSpPr>
      <dsp:spPr>
        <a:xfrm>
          <a:off x="1559694" y="2765299"/>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5549" y="2971154"/>
        <a:ext cx="993953" cy="993953"/>
      </dsp:txXfrm>
    </dsp:sp>
    <dsp:sp modelId="{66D24AB0-A18A-4724-89F4-148763E6A052}">
      <dsp:nvSpPr>
        <dsp:cNvPr id="0" name=""/>
        <dsp:cNvSpPr/>
      </dsp:nvSpPr>
      <dsp:spPr>
        <a:xfrm rot="12600000">
          <a:off x="2842713" y="2078546"/>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682" y="2084354"/>
        <a:ext cx="21259" cy="21259"/>
      </dsp:txXfrm>
    </dsp:sp>
    <dsp:sp modelId="{E85FB8FD-2550-4AF1-9C4B-8509A8B2E2FD}">
      <dsp:nvSpPr>
        <dsp:cNvPr id="0" name=""/>
        <dsp:cNvSpPr/>
      </dsp:nvSpPr>
      <dsp:spPr>
        <a:xfrm>
          <a:off x="1559694" y="934436"/>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5549" y="1140291"/>
        <a:ext cx="993953" cy="9939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1/10/2024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juniorreisfoto?utm_content=creditCopyText&amp;utm_medium=referral&amp;utm_source=unsplash"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photos/woman-in-white-dress-shirt-and-blue-denim-jeans-smiling-GVsO8wqNuAw?utm_content=creditCopyText&amp;utm_medium=referral&amp;utm_source=unsplas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juniorferreir_?utm_content=creditCopyText&amp;utm_medium=referral&amp;utm_source=unsplash"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unsplash.com/photos/person-catching-light-bulb-7esRPTt38nI?utm_content=creditCopyText&amp;utm_medium=referral&amp;utm_source=unsplash"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14398-14398/?utm_source=link-attribution&amp;utm_medium=referral&amp;utm_campaign=image&amp;utm_content=12215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22156"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dargonesti?utm_content=creditCopyText&amp;utm_medium=referral&amp;utm_source=unsplash"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photos/man-in-gray-button-up-shirt-B9YbNbaemMI?utm_content=creditCopyText&amp;utm_medium=referral&amp;utm_source=unsplas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juniorferreir_?utm_content=creditCopyText&amp;utm_medium=referral&amp;utm_source=unsplash"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unsplash.com/photos/person-catching-light-bulb-7esRPTt38nI?utm_content=creditCopyText&amp;utm_medium=referral&amp;utm_source=unsplash"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users/openclipart-vectors-30363/?utm_source=link-attribution&amp;utm_medium=referral&amp;utm_campaign=image&amp;utm_content=158279"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827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steve_j?utm_content=creditCopyText&amp;utm_medium=referral&amp;utm_source=unsplash"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photos/white-ceramic-mug-on-table-y-mB90P-6DY?utm_content=creditCopyText&amp;utm_medium=referral&amp;utm_source=unsplas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Encourage participants to bring personal laptops or tablets for activities. Additional devices can be provided by instructor or through partnerships. If devices are not available for all, instructor will need to demonstrate activities for all participants to see.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https://www.pexels.com/photo/a-man-talking-to-his-colleagues-while-showing-something-at-the-laptop-5256523/</a:t>
            </a: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p>
          <a:p>
            <a:endParaRPr lang="en-US" b="0" i="0" dirty="0">
              <a:solidFill>
                <a:srgbClr val="000000"/>
              </a:solidFill>
              <a:effectLst/>
              <a:latin typeface="PlusJakartaSans"/>
            </a:endParaRPr>
          </a:p>
          <a:p>
            <a:r>
              <a:rPr lang="en-US" b="0" i="0" dirty="0">
                <a:solidFill>
                  <a:srgbClr val="000000"/>
                </a:solidFill>
                <a:effectLst/>
                <a:latin typeface="PlusJakartaSans"/>
              </a:rPr>
              <a:t>*Do not delete or move pictures/content on the sides of the PowerPoint slide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The next 10 slides review the basics of Netiquette created by the College of Arts and Sciences Outreach Online at Oklahoma State University. https://cas.okstate.edu/casid/netiquette.html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expectations for your behavior regarding all activities related to participating in an online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1 Minute</a:t>
            </a:r>
            <a:endParaRPr lang="en-US" b="1" i="1" dirty="0"/>
          </a:p>
          <a:p>
            <a:endParaRPr lang="en-US" dirty="0"/>
          </a:p>
          <a:p>
            <a:r>
              <a:rPr lang="en-US" b="0" i="0" dirty="0">
                <a:solidFill>
                  <a:srgbClr val="000000"/>
                </a:solidFill>
                <a:effectLst/>
                <a:latin typeface="PlusJakartaSans"/>
              </a:rPr>
              <a:t>Photo by Belle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797002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We are all humans. Remember you are talking to real people, with real feelings, lives, and opinions. Be kind to each other.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a:p>
            <a:endParaRPr lang="en-US" dirty="0"/>
          </a:p>
          <a:p>
            <a:r>
              <a:rPr lang="en-US" b="0" i="0" dirty="0">
                <a:solidFill>
                  <a:srgbClr val="000000"/>
                </a:solidFill>
                <a:effectLst/>
                <a:latin typeface="PlusJakartaSans"/>
              </a:rPr>
              <a:t>Photo by Belle Co: https://www.pexels.com/photo/silhouette-photography-of-group-of-people-jumping-during-golden-time-1000445/</a:t>
            </a: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331504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Respect: Have patience for mistakes, growing, and learning. Manners matter, say please and thank you. Don’t exclude others. When it feels like you're being left out, it can lead to negative emotions and experiences. Don’t post or email obscure comments to groups, this can lead to others feeling left out of the loop, underinformed, or just frustrated.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forward information sent to you without checking with the original sender first; doing this behind their back can create mistrust if they find out. This includes copying and pasting texts or sending screenshots. Also, some people don’t want their names or email address to be shared with those they don’t know.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pPr lvl="0"/>
            <a:endParaRPr lang="en-US" b="1" i="1" dirty="0"/>
          </a:p>
          <a:p>
            <a:endParaRPr lang="en-US" dirty="0"/>
          </a:p>
          <a:p>
            <a:r>
              <a:rPr lang="en-US" b="0" i="0" dirty="0">
                <a:solidFill>
                  <a:srgbClr val="000000"/>
                </a:solidFill>
                <a:effectLst/>
                <a:latin typeface="PlusJakartaSans"/>
              </a:rPr>
              <a:t>Photo by Andrea </a:t>
            </a:r>
            <a:r>
              <a:rPr lang="en-US" b="0" i="0" dirty="0" err="1">
                <a:solidFill>
                  <a:srgbClr val="000000"/>
                </a:solidFill>
                <a:effectLst/>
                <a:latin typeface="PlusJakartaSans"/>
              </a:rPr>
              <a:t>Piacquadio</a:t>
            </a:r>
            <a:r>
              <a:rPr lang="en-US" b="0" i="0" dirty="0">
                <a:solidFill>
                  <a:srgbClr val="000000"/>
                </a:solidFill>
                <a:effectLst/>
                <a:latin typeface="PlusJakartaSans"/>
              </a:rPr>
              <a:t>: https://www.pexels.com/photo/cheerful-multiethnic-coworkers-greeting-each-other-with-fists-surfing-computer-in-office-3866326/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3566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Words: No improper humor, name-calling, cursing, expressing deliberately offensive opinions, or derogatory statements. If you wouldn’t say these words to the person or to anyone who might conceivably see what you write, don't write it. This includes social media sites, forums, chat rooms, and email messages. Think it can't be traced back to you? It can.</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56007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Attire and Background: Keep in mind other will see your clothes and location in videos.  Proper etiquette for professional video meetings includes: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Creating an uncluttered background so it isn't disruptive or selecting a background offered by the video meeting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Choosing a professional screen name (your first and last name is a good option; avoid nicknames or any screen name that could be offensive or unprofessional)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Keep in mind, your attire and background are not something to be overly anxious about and should not hinder you from participating in online programming that will help you on your health and wellness journey, telehealth appointments, or any other programming that increases your overall quality of life. Many facilitators of such programming or services are happy you logged on and are not focused on your clothes or background. They are just happy you are there!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Junior REIS</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70798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Criticism: It is not easy to give or take criticism. Think of how you would want to be treated. Open feedback is important, but not all of it is constructive. Know the difference between useful feedback and hurtful comments. Useful feedback is given with good intentions and encourages improvement and growth. If you are the receiver of criticism, take a moment to breathe, you do not have to respond immediately. If the feedback was useful, you can let the person know you will consider their comment. If it wasn’t helpful, try to remember their opinion doesn’t reflect the value of you as a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392331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Professionalism: Address the instructor, team leader, and other participants professionally in emails, discussion boards, or any other means of communication.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U</a:t>
            </a:r>
            <a:r>
              <a:rPr lang="en-US" sz="1800" dirty="0">
                <a:effectLst/>
                <a:latin typeface="Calibri" panose="020F0502020204030204" pitchFamily="34" charset="0"/>
                <a:ea typeface="Calibri" panose="020F0502020204030204" pitchFamily="34" charset="0"/>
                <a:cs typeface="Times New Roman" panose="02020603050405020304" pitchFamily="18" charset="0"/>
              </a:rPr>
              <a:t>se caution regarding what you share about yourself online. One way to avoid sharing too much private information online is to ask yourself if you would have a problem with your boss, parents, or kids seeing that post now or at any point in the future. If the answer is yes, don't post or send it.</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Júnior Ferreira</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2241510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Bullying: Don’t mock or criticize people for their beliefs, values, or opinions. Using any sort of verbal abuse online can get you banned from your social groups. At a minimum, your remarks will likely be removed; one in three online comments are rejected by page moderators.</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14398</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16848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Sarcasm: Jokes and sarcasm are easily misunderstood in text. If you are going to share a joke, just make sure that it is clear to all that you are being funny, and not rude. Emoticons and smiley faces can be helpful to communicate sarcasm and humor.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a:p>
            <a:r>
              <a:rPr lang="en-US" b="0" i="0" dirty="0">
                <a:solidFill>
                  <a:srgbClr val="111111"/>
                </a:solidFill>
                <a:effectLst/>
                <a:latin typeface="-apple-system"/>
              </a:rPr>
              <a:t>Photo by </a:t>
            </a:r>
            <a:r>
              <a:rPr lang="en-US" b="0" i="0" dirty="0">
                <a:effectLst/>
                <a:latin typeface="-apple-system"/>
                <a:hlinkClick r:id="rId3"/>
              </a:rPr>
              <a:t>Ludovic </a:t>
            </a:r>
            <a:r>
              <a:rPr lang="en-US" b="0" i="0" dirty="0" err="1">
                <a:effectLst/>
                <a:latin typeface="-apple-system"/>
                <a:hlinkClick r:id="rId3"/>
              </a:rPr>
              <a:t>Migneault</a:t>
            </a:r>
            <a:r>
              <a:rPr lang="en-US" b="0" i="0" dirty="0">
                <a:solidFill>
                  <a:srgbClr val="111111"/>
                </a:solidFill>
                <a:effectLst/>
                <a:latin typeface="-apple-system"/>
              </a:rPr>
              <a:t> on </a:t>
            </a:r>
            <a:r>
              <a:rPr lang="en-US" b="0" i="0" dirty="0" err="1">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407296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Capitals: Keep in mind that it's not just what you say that may be considered disrespectful, but how you say it. Text in all caps is generally perceived as yelling, for instance. So, avoid SHOUTING with all caps. Stick with basic black text and either italics or bold for emphasis.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b="0" i="0" dirty="0">
                <a:solidFill>
                  <a:srgbClr val="000000"/>
                </a:solidFill>
                <a:effectLst/>
                <a:latin typeface="PlusJakartaSans"/>
              </a:rPr>
              <a:t>Photo by Sora </a:t>
            </a:r>
            <a:r>
              <a:rPr lang="en-US" b="0" i="0" dirty="0" err="1">
                <a:solidFill>
                  <a:srgbClr val="000000"/>
                </a:solidFill>
                <a:effectLst/>
                <a:latin typeface="PlusJakartaSans"/>
              </a:rPr>
              <a:t>Shimazaki</a:t>
            </a:r>
            <a:r>
              <a:rPr lang="en-US" b="0" i="0" dirty="0">
                <a:solidFill>
                  <a:srgbClr val="000000"/>
                </a:solidFill>
                <a:effectLst/>
                <a:latin typeface="PlusJakartaSans"/>
              </a:rPr>
              <a:t>: https://www.pexels.com/photo/man-in-blue-denim-jacket-holding-a-megaphone-5935755/</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26840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Focus on Quality: Think before you post or email. Include all requirements, interpret posts correctly, and submit your email or post free of spelling and grammar errors or inaccuracies. Don’t forget to fact check. Inaccurate information, fake coupons, and urban myths can have negative consequences for other readers who don’t realize the inaccuracy of the information. If you aren’t sure if the post is fact or fiction, search on Google or snopes.com to see if it is true or a scam.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Júnior Ferreira</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85344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Read the statement on the slide: Remember: If it not acceptable face-to-face behavior, then it is not acceptable online behavior either. </a:t>
            </a:r>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1 Minute</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OpenClipart</a:t>
            </a:r>
            <a:r>
              <a:rPr lang="en-US" b="0" i="0" u="sng" dirty="0">
                <a:solidFill>
                  <a:srgbClr val="191B26"/>
                </a:solidFill>
                <a:effectLst/>
                <a:latin typeface="Open Sans" panose="020B0606030504020204" pitchFamily="34" charset="0"/>
                <a:hlinkClick r:id="rId3"/>
              </a:rPr>
              <a:t>-Vectors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0" dirty="0"/>
          </a:p>
          <a:p>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21</a:t>
            </a:fld>
            <a:endParaRPr lang="en-US"/>
          </a:p>
        </p:txBody>
      </p:sp>
    </p:spTree>
    <p:extLst>
      <p:ext uri="{BB962C8B-B14F-4D97-AF65-F5344CB8AC3E}">
        <p14:creationId xmlns:p14="http://schemas.microsoft.com/office/powerpoint/2010/main" val="2632089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Print the Netiquette Go and No cards and distribute to the participants. Each participant can read the card aloud for the entire group.</a:t>
            </a:r>
          </a:p>
          <a:p>
            <a:r>
              <a:rPr lang="en-US" b="0" dirty="0"/>
              <a:t>NOTE: If the participants may not be strong oral readers, multiple facilitators could read the cards aloud or the cards could be passed around and each participant could read them silently. This activity will deepen the understanding of online communication etiquette. </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Netiquette Go and No cards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5 Minutes</a:t>
            </a:r>
          </a:p>
          <a:p>
            <a:endParaRPr lang="en-US" dirty="0"/>
          </a:p>
          <a:p>
            <a:pPr algn="l"/>
            <a:r>
              <a:rPr lang="en-US" b="1" dirty="0"/>
              <a:t>Source: </a:t>
            </a:r>
            <a:r>
              <a:rPr lang="en-US" sz="1200" dirty="0">
                <a:effectLst/>
                <a:latin typeface="Calibri Light" panose="020F0302020204030204" pitchFamily="34" charset="0"/>
                <a:ea typeface="Calibri" panose="020F0502020204030204" pitchFamily="34" charset="0"/>
              </a:rPr>
              <a:t>Responsible Behavior Guidelines for the Internet – 4-H Digital Tech Changemakers</a:t>
            </a:r>
          </a:p>
          <a:p>
            <a:pPr algn="l"/>
            <a:r>
              <a:rPr lang="en-US" sz="1200" dirty="0"/>
              <a:t>https://georgia4h.org/wp-content/uploads/Grab-Go-Netiquette-ResponsibleBehaviorGuidelinesfortheInternet.pdf</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291935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Using the handouts, facilitators should distribute different examples of online communication. Participants should review the examples and determine which netiquette behavior(s) were not followed in the communication. After reviewing the examples, facilitators should lead a group discussion about some of the blunders made – typing in all capital letters, harsh tones, complaining, referencing illegal activities,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Email/text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10 Minutes</a:t>
            </a:r>
          </a:p>
          <a:p>
            <a:pPr lvl="0"/>
            <a:endParaRPr lang="en-US" b="0" i="0" u="none" dirty="0"/>
          </a:p>
          <a:p>
            <a:pPr lvl="0"/>
            <a:r>
              <a:rPr lang="en-US" b="0" i="0" u="none" dirty="0"/>
              <a:t>Picture: </a:t>
            </a:r>
            <a:r>
              <a:rPr lang="en-US" b="0" i="0" cap="all" dirty="0">
                <a:solidFill>
                  <a:srgbClr val="767676"/>
                </a:solidFill>
                <a:effectLst/>
                <a:latin typeface="Source Sans Pro" panose="020B0503030403020204" pitchFamily="34" charset="0"/>
              </a:rPr>
              <a:t>SHUTTERSTOCK</a:t>
            </a:r>
            <a:endParaRPr lang="en-US" b="0" i="0" u="non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US" sz="1200" dirty="0">
                <a:effectLst/>
                <a:latin typeface="Calibri Light" panose="020F0302020204030204" pitchFamily="34" charset="0"/>
                <a:ea typeface="Calibri" panose="020F0502020204030204" pitchFamily="34" charset="0"/>
              </a:rPr>
              <a:t>Responsible Behavior Guidelines for the Internet – 4-H Digital Tech Changemakers</a:t>
            </a:r>
          </a:p>
          <a:p>
            <a:r>
              <a:rPr lang="en-US" dirty="0"/>
              <a:t>https://georgia4h.org/wp-content/uploads/Grab-Go-Netiquette-ResponsibleBehaviorGuidelinesfortheInternet.pdf</a:t>
            </a:r>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270889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Summarize the major points discussed.  Do not reteach the lesson.  Also, you can ask several of your participants to summarize each major concept. </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marL="628650" lvl="1" indent="-171450">
              <a:buFont typeface="Arial" panose="020B0604020202020204" pitchFamily="34" charset="0"/>
              <a:buChar char="•"/>
            </a:pPr>
            <a:endParaRPr lang="en-US" b="0" i="0" u="none" dirty="0"/>
          </a:p>
          <a:p>
            <a:r>
              <a:rPr lang="en-US" b="0" i="0" u="none" dirty="0"/>
              <a:t>T</a:t>
            </a:r>
            <a:r>
              <a:rPr lang="en-US" b="1" i="0" u="none" dirty="0"/>
              <a:t>ime: </a:t>
            </a:r>
            <a:r>
              <a:rPr lang="en-US" b="0" i="0" u="none" dirty="0"/>
              <a:t>3 Minutes</a:t>
            </a:r>
          </a:p>
          <a:p>
            <a:endParaRPr lang="en-US" b="0" i="0" u="none" dirty="0"/>
          </a:p>
          <a:p>
            <a:r>
              <a:rPr lang="en-US" b="1" i="0" u="none" dirty="0"/>
              <a:t>Sources:</a:t>
            </a:r>
          </a:p>
          <a:p>
            <a:r>
              <a:rPr lang="en-US" b="0" i="0" u="none" dirty="0"/>
              <a:t>Harney, E. (2023). 10 Basic Netiquette Rules. Retrieved from https://www.verywellmind.com/ten-rules-of-netiquette-22285</a:t>
            </a:r>
          </a:p>
          <a:p>
            <a:r>
              <a:rPr lang="en-US" b="0" i="0" u="none" dirty="0"/>
              <a:t>University of the Potomac, (2021). Online Etiquette: 14 Netiquette Rules Online Students Should Know. Retrieved from https://potomac.edu/netiquette-rules-online-students/</a:t>
            </a:r>
          </a:p>
          <a:p>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24</a:t>
            </a:fld>
            <a:endParaRPr lang="en-US"/>
          </a:p>
        </p:txBody>
      </p:sp>
    </p:spTree>
    <p:extLst>
      <p:ext uri="{BB962C8B-B14F-4D97-AF65-F5344CB8AC3E}">
        <p14:creationId xmlns:p14="http://schemas.microsoft.com/office/powerpoint/2010/main" val="921446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pl-PL" b="0" i="0" dirty="0">
                <a:solidFill>
                  <a:srgbClr val="000000"/>
                </a:solidFill>
                <a:effectLst/>
                <a:latin typeface="PlusJakartaSans"/>
              </a:rPr>
              <a:t>Photo by Anna Tarazevich: https://www.pexels.com/photo/a-pink-scrabble-tiles-5939127/</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b="0" i="0" kern="1200" dirty="0">
                <a:solidFill>
                  <a:schemeClr val="tx1"/>
                </a:solidFill>
                <a:effectLst/>
                <a:latin typeface="+mn-lt"/>
                <a:ea typeface="+mn-ea"/>
                <a:cs typeface="+mn-cs"/>
              </a:rPr>
              <a:t>According to Britannica Online: Netiquette, is a term that was created combining the words Internet and Etiquette. Netiquette are guidelines for courteous communication in the online environment. </a:t>
            </a: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It includes proper manners for sending e-mail, conversing online, and so on. Much like traditional etiquette, which provides rules of conduct in social situations, the purpose of netiquette is to help construct and maintain a pleasant, comfortable, and efficient environment for online communication, as well as to avoid placing strain on the system and generating conflict among users.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pPr marL="171450" indent="-171450">
              <a:buFontTx/>
              <a:buChar char="-"/>
            </a:pPr>
            <a:endParaRPr lang="en-US" dirty="0"/>
          </a:p>
          <a:p>
            <a:pPr marL="0" indent="0">
              <a:buFontTx/>
              <a:buNone/>
            </a:pPr>
            <a:r>
              <a:rPr lang="en-US" b="0" i="0" dirty="0">
                <a:solidFill>
                  <a:srgbClr val="1A1A1A"/>
                </a:solidFill>
                <a:effectLst/>
                <a:latin typeface="Georgia" panose="02040502050405020303" pitchFamily="18" charset="0"/>
              </a:rPr>
              <a:t>Chen, S. Sarina (2022, January 11). </a:t>
            </a:r>
            <a:r>
              <a:rPr lang="en-US" b="0" i="1" dirty="0">
                <a:solidFill>
                  <a:srgbClr val="1A1A1A"/>
                </a:solidFill>
                <a:effectLst/>
                <a:latin typeface="Georgia" panose="02040502050405020303" pitchFamily="18" charset="0"/>
              </a:rPr>
              <a:t>netiquette</a:t>
            </a:r>
            <a:r>
              <a:rPr lang="en-US" b="0" i="0" dirty="0">
                <a:solidFill>
                  <a:srgbClr val="1A1A1A"/>
                </a:solidFill>
                <a:effectLst/>
                <a:latin typeface="Georgia" panose="02040502050405020303" pitchFamily="18" charset="0"/>
              </a:rPr>
              <a:t>. </a:t>
            </a:r>
            <a:r>
              <a:rPr lang="en-US" b="0" i="1" dirty="0">
                <a:solidFill>
                  <a:srgbClr val="1A1A1A"/>
                </a:solidFill>
                <a:effectLst/>
                <a:latin typeface="Georgia" panose="02040502050405020303" pitchFamily="18" charset="0"/>
              </a:rPr>
              <a:t>Encyclopedia Britannica</a:t>
            </a:r>
            <a:r>
              <a:rPr lang="en-US" b="0" i="0" dirty="0">
                <a:solidFill>
                  <a:srgbClr val="1A1A1A"/>
                </a:solidFill>
                <a:effectLst/>
                <a:latin typeface="Georgia" panose="02040502050405020303" pitchFamily="18" charset="0"/>
              </a:rPr>
              <a:t>. https://www.britannica.com/topic/netiquette</a:t>
            </a:r>
            <a:endParaRPr lang="en-US" dirty="0"/>
          </a:p>
        </p:txBody>
      </p:sp>
      <p:sp>
        <p:nvSpPr>
          <p:cNvPr id="4" name="Slide Number Placeholder 3"/>
          <p:cNvSpPr>
            <a:spLocks noGrp="1"/>
          </p:cNvSpPr>
          <p:nvPr>
            <p:ph type="sldNum" sz="quarter" idx="5"/>
          </p:nvPr>
        </p:nvSpPr>
        <p:spPr/>
        <p:txBody>
          <a:bodyPr/>
          <a:lstStyle/>
          <a:p>
            <a:fld id="{B1FBDA56-17BE-4490-A95F-B7CC0657F8C6}" type="slidenum">
              <a:rPr lang="en-US" smtClean="0"/>
              <a:t>7</a:t>
            </a:fld>
            <a:endParaRPr lang="en-US"/>
          </a:p>
        </p:txBody>
      </p:sp>
    </p:spTree>
    <p:extLst>
      <p:ext uri="{BB962C8B-B14F-4D97-AF65-F5344CB8AC3E}">
        <p14:creationId xmlns:p14="http://schemas.microsoft.com/office/powerpoint/2010/main" val="170427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a:t>
            </a:r>
            <a:r>
              <a:rPr lang="en-US" dirty="0"/>
              <a:t>: Facilitators should draw a bubble map on large chart paper. Using the bubble map, the facilitator should lead a discussion about different online communication mediums. Examples include e-mail, social media, blogs, websites, etc. This exercise is designed to brainstorm all the different ways online communication occurs. </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Bubble Map on a large chart paper</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pPr marL="0" indent="0">
              <a:buFontTx/>
              <a:buNone/>
            </a:pPr>
            <a:endParaRPr lang="en-US" dirty="0"/>
          </a:p>
          <a:p>
            <a:r>
              <a:rPr lang="en-US" dirty="0"/>
              <a:t>Lesson Title: Responsible Behavior Guidelines for the Internet  - https://georgia4h.org/wp-content/uploads/Grab-Go-Netiquette-ResponsibleBehaviorGuidelinesfortheInternet.pdf</a:t>
            </a:r>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268679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Lead a discussion about the benefits of netiquette. Some items may include: Promote communication skills, prevent miscommunications, help you understand what is socially acceptable when working and collaborating online, encourage social interactions, community building, and trust, create comfortable and relaxed atmosphere, you appear more polished, sophisticated, and mature.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b="0" i="0" dirty="0">
              <a:solidFill>
                <a:srgbClr val="191B26"/>
              </a:solidFill>
              <a:effectLst/>
              <a:latin typeface="Open Sans" panose="020B0606030504020204" pitchFamily="34" charset="0"/>
            </a:endParaRPr>
          </a:p>
          <a:p>
            <a:r>
              <a:rPr lang="en-US" b="0" i="0" dirty="0">
                <a:solidFill>
                  <a:srgbClr val="111111"/>
                </a:solidFill>
                <a:effectLst/>
                <a:latin typeface="-apple-system"/>
              </a:rPr>
              <a:t>Photo by </a:t>
            </a:r>
            <a:r>
              <a:rPr lang="en-US" b="0" i="0" dirty="0">
                <a:effectLst/>
                <a:latin typeface="-apple-system"/>
                <a:hlinkClick r:id="rId3"/>
              </a:rPr>
              <a:t>Steve Johnson</a:t>
            </a:r>
            <a:r>
              <a:rPr lang="en-US" b="0" i="0" dirty="0">
                <a:solidFill>
                  <a:srgbClr val="111111"/>
                </a:solidFill>
                <a:effectLst/>
                <a:latin typeface="-apple-system"/>
              </a:rPr>
              <a:t> on </a:t>
            </a:r>
            <a:r>
              <a:rPr lang="en-US" b="0" i="0" dirty="0" err="1">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219638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p>
            <a:r>
              <a:rPr lang="en-US"/>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1/10/2024</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odysseyis.com/recruiting/business-meeting-for-we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pixabay.com/en/information-feedback-3011747/"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www.2civility.org/results-of-2014-survey-on-professionalis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hyperlink" Target="https://pixabay.com/en/information-feedback-3011747/"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ixabay.com/en/information-feedback-3011747/" TargetMode="External"/><Relationship Id="rId5" Type="http://schemas.openxmlformats.org/officeDocument/2006/relationships/image" Target="../media/image28.png"/><Relationship Id="rId4" Type="http://schemas.openxmlformats.org/officeDocument/2006/relationships/hyperlink" Target="https://www.2civility.org/results-of-2014-survey-on-professionalis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2civility.org/results-of-2014-survey-on-professionalism/" TargetMode="External"/><Relationship Id="rId5" Type="http://schemas.openxmlformats.org/officeDocument/2006/relationships/image" Target="../media/image31.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5F1B0E2B-B00F-472F-8505-2EA32D139FA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918"/>
          <a:stretch/>
        </p:blipFill>
        <p:spPr>
          <a:xfrm>
            <a:off x="0" y="-23191"/>
            <a:ext cx="13004800" cy="7338391"/>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0" y="2362200"/>
            <a:ext cx="5511800" cy="1782762"/>
          </a:xfrm>
        </p:spPr>
        <p:txBody>
          <a:bodyPr>
            <a:noAutofit/>
          </a:bodyPr>
          <a:lstStyle/>
          <a:p>
            <a:r>
              <a:rPr lang="en-US" dirty="0">
                <a:latin typeface="Arial Black" panose="020B0A04020102020204" pitchFamily="34" charset="0"/>
              </a:rPr>
              <a:t>Netiquette: </a:t>
            </a:r>
            <a:br>
              <a:rPr lang="en-US" dirty="0">
                <a:latin typeface="Arial Black" panose="020B0A04020102020204" pitchFamily="34" charset="0"/>
              </a:rPr>
            </a:br>
            <a:r>
              <a:rPr lang="en-US" dirty="0">
                <a:latin typeface="Arial Black" panose="020B0A04020102020204" pitchFamily="34" charset="0"/>
              </a:rPr>
              <a:t>Online </a:t>
            </a:r>
            <a:br>
              <a:rPr lang="en-US" dirty="0">
                <a:latin typeface="Arial Black" panose="020B0A04020102020204" pitchFamily="34" charset="0"/>
              </a:rPr>
            </a:br>
            <a:r>
              <a:rPr lang="en-US" dirty="0">
                <a:latin typeface="Arial Black" panose="020B0A04020102020204" pitchFamily="34" charset="0"/>
              </a:rPr>
              <a:t>Etiquette</a:t>
            </a: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10972800" cy="1143000"/>
          </a:xfrm>
        </p:spPr>
        <p:txBody>
          <a:bodyPr anchor="ctr">
            <a:normAutofit/>
          </a:bodyPr>
          <a:lstStyle/>
          <a:p>
            <a:r>
              <a:rPr lang="en-US" dirty="0"/>
              <a:t>Netiquette Basics</a:t>
            </a:r>
          </a:p>
        </p:txBody>
      </p:sp>
      <p:pic>
        <p:nvPicPr>
          <p:cNvPr id="4" name="Picture 3" descr="Une main avec des cordes rouges">
            <a:extLst>
              <a:ext uri="{FF2B5EF4-FFF2-40B4-BE49-F238E27FC236}">
                <a16:creationId xmlns:a16="http://schemas.microsoft.com/office/drawing/2014/main" id="{B5F08333-794E-D87B-3848-091BADAF82AF}"/>
              </a:ext>
            </a:extLst>
          </p:cNvPr>
          <p:cNvPicPr>
            <a:picLocks noChangeAspect="1"/>
          </p:cNvPicPr>
          <p:nvPr/>
        </p:nvPicPr>
        <p:blipFill rotWithShape="1">
          <a:blip r:embed="rId3">
            <a:extLst>
              <a:ext uri="{28A0092B-C50C-407E-A947-70E740481C1C}">
                <a14:useLocalDpi xmlns:a14="http://schemas.microsoft.com/office/drawing/2010/main" val="0"/>
              </a:ext>
            </a:extLst>
          </a:blip>
          <a:srcRect t="15360" r="2" b="18993"/>
          <a:stretch/>
        </p:blipFill>
        <p:spPr>
          <a:xfrm>
            <a:off x="850900" y="1600200"/>
            <a:ext cx="11303000" cy="4952999"/>
          </a:xfrm>
          <a:prstGeom prst="rect">
            <a:avLst/>
          </a:prstGeom>
          <a:noFill/>
        </p:spPr>
      </p:pic>
      <p:pic>
        <p:nvPicPr>
          <p:cNvPr id="9" name="Picture 8">
            <a:extLst>
              <a:ext uri="{FF2B5EF4-FFF2-40B4-BE49-F238E27FC236}">
                <a16:creationId xmlns:a16="http://schemas.microsoft.com/office/drawing/2014/main" id="{5C242D84-F1E3-DBA7-7267-5AD3C415A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9000" y="178904"/>
            <a:ext cx="3124200" cy="2245039"/>
          </a:xfrm>
          <a:prstGeom prst="rect">
            <a:avLst/>
          </a:prstGeom>
        </p:spPr>
      </p:pic>
      <p:pic>
        <p:nvPicPr>
          <p:cNvPr id="11" name="Picture 10">
            <a:extLst>
              <a:ext uri="{FF2B5EF4-FFF2-40B4-BE49-F238E27FC236}">
                <a16:creationId xmlns:a16="http://schemas.microsoft.com/office/drawing/2014/main" id="{E7EFCF5B-DD89-0C7E-FD38-552874D336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9166"/>
          <a:stretch/>
        </p:blipFill>
        <p:spPr>
          <a:xfrm>
            <a:off x="-2746860" y="112385"/>
            <a:ext cx="2518260" cy="1189038"/>
          </a:xfrm>
          <a:prstGeom prst="rect">
            <a:avLst/>
          </a:prstGeom>
          <a:ln w="9525">
            <a:solidFill>
              <a:schemeClr val="tx1"/>
            </a:solidFill>
          </a:ln>
        </p:spPr>
      </p:pic>
    </p:spTree>
    <p:extLst>
      <p:ext uri="{BB962C8B-B14F-4D97-AF65-F5344CB8AC3E}">
        <p14:creationId xmlns:p14="http://schemas.microsoft.com/office/powerpoint/2010/main" val="397604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968982-6484-FD70-2DE3-E1733907B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004800" cy="8669867"/>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9321800" y="1066800"/>
            <a:ext cx="3200400" cy="3429000"/>
          </a:xfrm>
        </p:spPr>
        <p:txBody>
          <a:bodyPr>
            <a:normAutofit/>
          </a:bodyPr>
          <a:lstStyle/>
          <a:p>
            <a:r>
              <a:rPr lang="en-US" sz="5500" b="1" dirty="0">
                <a:solidFill>
                  <a:srgbClr val="FCFDFE"/>
                </a:solidFill>
                <a:effectLst>
                  <a:outerShdw blurRad="38100" dist="38100" dir="2700000" algn="tl">
                    <a:srgbClr val="000000">
                      <a:alpha val="43137"/>
                    </a:srgbClr>
                  </a:outerShdw>
                </a:effectLst>
              </a:rPr>
              <a:t>We are all humans</a:t>
            </a:r>
          </a:p>
        </p:txBody>
      </p:sp>
      <p:pic>
        <p:nvPicPr>
          <p:cNvPr id="7" name="Picture 6">
            <a:extLst>
              <a:ext uri="{FF2B5EF4-FFF2-40B4-BE49-F238E27FC236}">
                <a16:creationId xmlns:a16="http://schemas.microsoft.com/office/drawing/2014/main" id="{CBBA53DF-54E8-5625-AAF1-785D4F113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46" t="16239" r="2" b="18114"/>
          <a:stretch/>
        </p:blipFill>
        <p:spPr>
          <a:xfrm>
            <a:off x="13284200" y="13648"/>
            <a:ext cx="1470075" cy="838200"/>
          </a:xfrm>
          <a:prstGeom prst="rect">
            <a:avLst/>
          </a:prstGeom>
          <a:noFill/>
          <a:ln w="9525">
            <a:solidFill>
              <a:schemeClr val="tx1"/>
            </a:solidFill>
          </a:ln>
        </p:spPr>
      </p:pic>
      <p:pic>
        <p:nvPicPr>
          <p:cNvPr id="8" name="Picture 7" descr="Une main avec des cordes rouges">
            <a:extLst>
              <a:ext uri="{FF2B5EF4-FFF2-40B4-BE49-F238E27FC236}">
                <a16:creationId xmlns:a16="http://schemas.microsoft.com/office/drawing/2014/main" id="{00A1A80C-4BE4-9C84-A960-743B576BA7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360" r="2" b="18993"/>
          <a:stretch/>
        </p:blipFill>
        <p:spPr>
          <a:xfrm>
            <a:off x="-1498600" y="0"/>
            <a:ext cx="1297704" cy="568657"/>
          </a:xfrm>
          <a:prstGeom prst="rect">
            <a:avLst/>
          </a:prstGeom>
          <a:noFill/>
        </p:spPr>
      </p:pic>
    </p:spTree>
    <p:extLst>
      <p:ext uri="{BB962C8B-B14F-4D97-AF65-F5344CB8AC3E}">
        <p14:creationId xmlns:p14="http://schemas.microsoft.com/office/powerpoint/2010/main" val="541633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35000" y="232465"/>
            <a:ext cx="10972800" cy="1143000"/>
          </a:xfrm>
        </p:spPr>
        <p:txBody>
          <a:bodyPr anchor="ctr">
            <a:normAutofit/>
          </a:bodyPr>
          <a:lstStyle/>
          <a:p>
            <a:r>
              <a:rPr lang="en-US" b="1" dirty="0">
                <a:effectLst>
                  <a:outerShdw blurRad="38100" dist="38100" dir="2700000" algn="tl">
                    <a:srgbClr val="000000">
                      <a:alpha val="43137"/>
                    </a:srgbClr>
                  </a:outerShdw>
                </a:effectLst>
              </a:rPr>
              <a:t>Respect</a:t>
            </a:r>
          </a:p>
        </p:txBody>
      </p:sp>
      <p:pic>
        <p:nvPicPr>
          <p:cNvPr id="4" name="Picture 3">
            <a:extLst>
              <a:ext uri="{FF2B5EF4-FFF2-40B4-BE49-F238E27FC236}">
                <a16:creationId xmlns:a16="http://schemas.microsoft.com/office/drawing/2014/main" id="{0820AD9A-9D9A-DE8C-24E4-09493D3A08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46" t="16239" r="2" b="18114"/>
          <a:stretch/>
        </p:blipFill>
        <p:spPr>
          <a:xfrm>
            <a:off x="1565716" y="1143000"/>
            <a:ext cx="9873367" cy="5629550"/>
          </a:xfrm>
          <a:prstGeom prst="rect">
            <a:avLst/>
          </a:prstGeom>
          <a:noFill/>
          <a:ln w="9525">
            <a:solidFill>
              <a:schemeClr val="tx1"/>
            </a:solidFill>
          </a:ln>
        </p:spPr>
      </p:pic>
      <p:pic>
        <p:nvPicPr>
          <p:cNvPr id="6" name="Picture 5">
            <a:extLst>
              <a:ext uri="{FF2B5EF4-FFF2-40B4-BE49-F238E27FC236}">
                <a16:creationId xmlns:a16="http://schemas.microsoft.com/office/drawing/2014/main" id="{73968982-6484-FD70-2DE3-E1733907B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0" y="-20472"/>
            <a:ext cx="1003853" cy="669235"/>
          </a:xfrm>
          <a:prstGeom prst="rect">
            <a:avLst/>
          </a:prstGeom>
        </p:spPr>
      </p:pic>
      <p:pic>
        <p:nvPicPr>
          <p:cNvPr id="5" name="Picture 4">
            <a:extLst>
              <a:ext uri="{FF2B5EF4-FFF2-40B4-BE49-F238E27FC236}">
                <a16:creationId xmlns:a16="http://schemas.microsoft.com/office/drawing/2014/main" id="{8795D38E-67E8-9EDB-C7D6-CB5C979AB0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8000" y="40135"/>
            <a:ext cx="1749889" cy="669235"/>
          </a:xfrm>
          <a:prstGeom prst="rect">
            <a:avLst/>
          </a:prstGeom>
        </p:spPr>
      </p:pic>
      <p:sp>
        <p:nvSpPr>
          <p:cNvPr id="7" name="Rectangle 6">
            <a:extLst>
              <a:ext uri="{FF2B5EF4-FFF2-40B4-BE49-F238E27FC236}">
                <a16:creationId xmlns:a16="http://schemas.microsoft.com/office/drawing/2014/main" id="{AA8AEBE3-159C-A7D7-2C32-2EE4737F7443}"/>
              </a:ext>
            </a:extLst>
          </p:cNvPr>
          <p:cNvSpPr/>
          <p:nvPr/>
        </p:nvSpPr>
        <p:spPr>
          <a:xfrm flipV="1">
            <a:off x="13208001" y="721518"/>
            <a:ext cx="1749888" cy="66923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71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69DB76-6629-A064-98E5-74DBE7FBFAE4}"/>
              </a:ext>
            </a:extLst>
          </p:cNvPr>
          <p:cNvSpPr/>
          <p:nvPr/>
        </p:nvSpPr>
        <p:spPr>
          <a:xfrm>
            <a:off x="0" y="6626"/>
            <a:ext cx="13004800" cy="730857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8FF558-E699-0BB2-C16C-E010EF757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524000"/>
            <a:ext cx="11738113" cy="4489174"/>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7393709" y="3276600"/>
            <a:ext cx="5588000" cy="1143000"/>
          </a:xfrm>
        </p:spPr>
        <p:txBody>
          <a:bodyPr anchor="ctr">
            <a:normAutofit/>
          </a:bodyPr>
          <a:lstStyle/>
          <a:p>
            <a:r>
              <a:rPr lang="en-US" b="1" dirty="0">
                <a:solidFill>
                  <a:srgbClr val="FCFDFE"/>
                </a:solidFill>
                <a:effectLst>
                  <a:outerShdw blurRad="38100" dist="38100" dir="2700000" algn="tl">
                    <a:srgbClr val="000000">
                      <a:alpha val="43137"/>
                    </a:srgbClr>
                  </a:outerShdw>
                </a:effectLst>
              </a:rPr>
              <a:t>WORDS</a:t>
            </a:r>
          </a:p>
        </p:txBody>
      </p:sp>
      <p:pic>
        <p:nvPicPr>
          <p:cNvPr id="4" name="Picture 3">
            <a:extLst>
              <a:ext uri="{FF2B5EF4-FFF2-40B4-BE49-F238E27FC236}">
                <a16:creationId xmlns:a16="http://schemas.microsoft.com/office/drawing/2014/main" id="{0820AD9A-9D9A-DE8C-24E4-09493D3A08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46" t="16239" r="2" b="18114"/>
          <a:stretch/>
        </p:blipFill>
        <p:spPr>
          <a:xfrm>
            <a:off x="-1291329" y="76200"/>
            <a:ext cx="1057524" cy="602974"/>
          </a:xfrm>
          <a:prstGeom prst="rect">
            <a:avLst/>
          </a:prstGeom>
          <a:noFill/>
          <a:ln w="9525">
            <a:solidFill>
              <a:schemeClr val="tx1"/>
            </a:solidFill>
          </a:ln>
        </p:spPr>
      </p:pic>
      <p:pic>
        <p:nvPicPr>
          <p:cNvPr id="7" name="Picture 6">
            <a:extLst>
              <a:ext uri="{FF2B5EF4-FFF2-40B4-BE49-F238E27FC236}">
                <a16:creationId xmlns:a16="http://schemas.microsoft.com/office/drawing/2014/main" id="{1ED21149-66EF-9DA7-4478-0650078967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57" r="-2" b="22233"/>
          <a:stretch/>
        </p:blipFill>
        <p:spPr>
          <a:xfrm>
            <a:off x="13131800" y="32043"/>
            <a:ext cx="966080" cy="1066800"/>
          </a:xfrm>
          <a:prstGeom prst="rect">
            <a:avLst/>
          </a:prstGeom>
          <a:noFill/>
        </p:spPr>
      </p:pic>
    </p:spTree>
    <p:extLst>
      <p:ext uri="{BB962C8B-B14F-4D97-AF65-F5344CB8AC3E}">
        <p14:creationId xmlns:p14="http://schemas.microsoft.com/office/powerpoint/2010/main" val="3536072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5511800" cy="5287962"/>
          </a:xfrm>
        </p:spPr>
        <p:txBody>
          <a:bodyPr anchor="ctr">
            <a:normAutofit/>
          </a:bodyPr>
          <a:lstStyle/>
          <a:p>
            <a:r>
              <a:rPr lang="en-US" b="1" dirty="0">
                <a:effectLst>
                  <a:outerShdw blurRad="38100" dist="38100" dir="2700000" algn="tl">
                    <a:srgbClr val="000000">
                      <a:alpha val="43137"/>
                    </a:srgbClr>
                  </a:outerShdw>
                </a:effectLst>
              </a:rPr>
              <a:t>Attire &amp; Background</a:t>
            </a:r>
          </a:p>
        </p:txBody>
      </p:sp>
      <p:pic>
        <p:nvPicPr>
          <p:cNvPr id="7" name="Picture 6">
            <a:extLst>
              <a:ext uri="{FF2B5EF4-FFF2-40B4-BE49-F238E27FC236}">
                <a16:creationId xmlns:a16="http://schemas.microsoft.com/office/drawing/2014/main" id="{6038354A-BED3-ECD5-67DD-3FADFFB26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7" r="-2" b="22233"/>
          <a:stretch/>
        </p:blipFill>
        <p:spPr>
          <a:xfrm>
            <a:off x="5359400" y="274638"/>
            <a:ext cx="5892800" cy="6507162"/>
          </a:xfrm>
          <a:prstGeom prst="rect">
            <a:avLst/>
          </a:prstGeom>
          <a:noFill/>
        </p:spPr>
      </p:pic>
      <p:sp>
        <p:nvSpPr>
          <p:cNvPr id="5" name="Rectangle 4">
            <a:extLst>
              <a:ext uri="{FF2B5EF4-FFF2-40B4-BE49-F238E27FC236}">
                <a16:creationId xmlns:a16="http://schemas.microsoft.com/office/drawing/2014/main" id="{1B69DB76-6629-A064-98E5-74DBE7FBFAE4}"/>
              </a:ext>
            </a:extLst>
          </p:cNvPr>
          <p:cNvSpPr/>
          <p:nvPr/>
        </p:nvSpPr>
        <p:spPr>
          <a:xfrm>
            <a:off x="-1607499" y="157654"/>
            <a:ext cx="1277299" cy="43732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8FF558-E699-0BB2-C16C-E010EF757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936" y="21338"/>
            <a:ext cx="1593957" cy="609600"/>
          </a:xfrm>
          <a:prstGeom prst="rect">
            <a:avLst/>
          </a:prstGeom>
        </p:spPr>
      </p:pic>
      <p:pic>
        <p:nvPicPr>
          <p:cNvPr id="4" name="Picture 3" descr="A green and orange thumbs up and down icons&#10;&#10;Description automatically generated">
            <a:extLst>
              <a:ext uri="{FF2B5EF4-FFF2-40B4-BE49-F238E27FC236}">
                <a16:creationId xmlns:a16="http://schemas.microsoft.com/office/drawing/2014/main" id="{FEF51FD8-5CE9-E0EE-CD89-E734B0D2F90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208001" y="157654"/>
            <a:ext cx="1229232" cy="756746"/>
          </a:xfrm>
          <a:prstGeom prst="rect">
            <a:avLst/>
          </a:prstGeom>
        </p:spPr>
      </p:pic>
    </p:spTree>
    <p:extLst>
      <p:ext uri="{BB962C8B-B14F-4D97-AF65-F5344CB8AC3E}">
        <p14:creationId xmlns:p14="http://schemas.microsoft.com/office/powerpoint/2010/main" val="215426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121400" y="609600"/>
            <a:ext cx="5511800" cy="5287962"/>
          </a:xfrm>
        </p:spPr>
        <p:txBody>
          <a:bodyPr anchor="ctr">
            <a:normAutofit/>
          </a:bodyPr>
          <a:lstStyle/>
          <a:p>
            <a:r>
              <a:rPr lang="en-US" b="1" dirty="0">
                <a:effectLst>
                  <a:outerShdw blurRad="38100" dist="38100" dir="2700000" algn="tl">
                    <a:srgbClr val="000000">
                      <a:alpha val="43137"/>
                    </a:srgbClr>
                  </a:outerShdw>
                </a:effectLst>
              </a:rPr>
              <a:t>Criticism </a:t>
            </a:r>
          </a:p>
        </p:txBody>
      </p:sp>
      <p:pic>
        <p:nvPicPr>
          <p:cNvPr id="7" name="Picture 6">
            <a:extLst>
              <a:ext uri="{FF2B5EF4-FFF2-40B4-BE49-F238E27FC236}">
                <a16:creationId xmlns:a16="http://schemas.microsoft.com/office/drawing/2014/main" id="{6038354A-BED3-ECD5-67DD-3FADFFB26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7" r="-2" b="22233"/>
          <a:stretch/>
        </p:blipFill>
        <p:spPr>
          <a:xfrm>
            <a:off x="-965200" y="0"/>
            <a:ext cx="685800" cy="757299"/>
          </a:xfrm>
          <a:prstGeom prst="rect">
            <a:avLst/>
          </a:prstGeom>
          <a:noFill/>
        </p:spPr>
      </p:pic>
      <p:pic>
        <p:nvPicPr>
          <p:cNvPr id="4" name="Picture 3" descr="A green and orange thumbs up and down icons&#10;&#10;Description automatically generated">
            <a:extLst>
              <a:ext uri="{FF2B5EF4-FFF2-40B4-BE49-F238E27FC236}">
                <a16:creationId xmlns:a16="http://schemas.microsoft.com/office/drawing/2014/main" id="{E300AC9E-DFF4-7236-97C4-62617570799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7400" y="1465262"/>
            <a:ext cx="5809767" cy="3576638"/>
          </a:xfrm>
          <a:prstGeom prst="rect">
            <a:avLst/>
          </a:prstGeom>
        </p:spPr>
      </p:pic>
      <p:pic>
        <p:nvPicPr>
          <p:cNvPr id="3" name="Picture 2" descr="A signpost with four different directions">
            <a:extLst>
              <a:ext uri="{FF2B5EF4-FFF2-40B4-BE49-F238E27FC236}">
                <a16:creationId xmlns:a16="http://schemas.microsoft.com/office/drawing/2014/main" id="{5ECC7474-9C1E-2B10-2E3F-88D386AB208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512800" y="0"/>
            <a:ext cx="1320799" cy="990599"/>
          </a:xfrm>
          <a:prstGeom prst="rect">
            <a:avLst/>
          </a:prstGeom>
          <a:noFill/>
        </p:spPr>
      </p:pic>
    </p:spTree>
    <p:extLst>
      <p:ext uri="{BB962C8B-B14F-4D97-AF65-F5344CB8AC3E}">
        <p14:creationId xmlns:p14="http://schemas.microsoft.com/office/powerpoint/2010/main" val="49117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10972800" cy="1143000"/>
          </a:xfrm>
        </p:spPr>
        <p:txBody>
          <a:bodyPr anchor="ctr">
            <a:normAutofit/>
          </a:bodyPr>
          <a:lstStyle/>
          <a:p>
            <a:r>
              <a:rPr lang="en-US" b="1" dirty="0">
                <a:effectLst>
                  <a:outerShdw blurRad="38100" dist="38100" dir="2700000" algn="tl">
                    <a:srgbClr val="000000">
                      <a:alpha val="43137"/>
                    </a:srgbClr>
                  </a:outerShdw>
                </a:effectLst>
              </a:rPr>
              <a:t>Professionalism </a:t>
            </a:r>
          </a:p>
        </p:txBody>
      </p:sp>
      <p:pic>
        <p:nvPicPr>
          <p:cNvPr id="4" name="Picture 3" descr="A signpost with four different directions&#10;&#10;Description automatically generated">
            <a:extLst>
              <a:ext uri="{FF2B5EF4-FFF2-40B4-BE49-F238E27FC236}">
                <a16:creationId xmlns:a16="http://schemas.microsoft.com/office/drawing/2014/main" id="{09AE91D1-6790-1C53-1F27-314D60BB754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59101" y="1600201"/>
            <a:ext cx="6603998" cy="4952999"/>
          </a:xfrm>
          <a:prstGeom prst="rect">
            <a:avLst/>
          </a:prstGeom>
          <a:noFill/>
        </p:spPr>
      </p:pic>
      <p:pic>
        <p:nvPicPr>
          <p:cNvPr id="3" name="Picture 2" descr="A green and orange thumbs up and down icons&#10;&#10;Description automatically generated">
            <a:extLst>
              <a:ext uri="{FF2B5EF4-FFF2-40B4-BE49-F238E27FC236}">
                <a16:creationId xmlns:a16="http://schemas.microsoft.com/office/drawing/2014/main" id="{8942A433-FE1A-6B18-0E28-E790ABA418E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74800" y="94010"/>
            <a:ext cx="1229232" cy="756746"/>
          </a:xfrm>
          <a:prstGeom prst="rect">
            <a:avLst/>
          </a:prstGeom>
        </p:spPr>
      </p:pic>
      <p:pic>
        <p:nvPicPr>
          <p:cNvPr id="5" name="Picture 4">
            <a:extLst>
              <a:ext uri="{FF2B5EF4-FFF2-40B4-BE49-F238E27FC236}">
                <a16:creationId xmlns:a16="http://schemas.microsoft.com/office/drawing/2014/main" id="{8B930E50-951F-17F2-1F78-0CB7B6111D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6600" y="25749"/>
            <a:ext cx="804225" cy="804225"/>
          </a:xfrm>
          <a:prstGeom prst="rect">
            <a:avLst/>
          </a:prstGeom>
        </p:spPr>
      </p:pic>
    </p:spTree>
    <p:extLst>
      <p:ext uri="{BB962C8B-B14F-4D97-AF65-F5344CB8AC3E}">
        <p14:creationId xmlns:p14="http://schemas.microsoft.com/office/powerpoint/2010/main" val="163560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rot="16200000">
            <a:off x="-1135459" y="2532460"/>
            <a:ext cx="5511800" cy="1970881"/>
          </a:xfrm>
        </p:spPr>
        <p:txBody>
          <a:bodyPr anchor="ctr">
            <a:normAutofit/>
          </a:bodyPr>
          <a:lstStyle/>
          <a:p>
            <a:r>
              <a:rPr lang="en-US" b="1" dirty="0">
                <a:effectLst>
                  <a:outerShdw blurRad="38100" dist="38100" dir="2700000" algn="tl">
                    <a:srgbClr val="000000">
                      <a:alpha val="43137"/>
                    </a:srgbClr>
                  </a:outerShdw>
                </a:effectLst>
              </a:rPr>
              <a:t>Bullying</a:t>
            </a:r>
          </a:p>
        </p:txBody>
      </p:sp>
      <p:pic>
        <p:nvPicPr>
          <p:cNvPr id="4" name="Picture 3">
            <a:extLst>
              <a:ext uri="{FF2B5EF4-FFF2-40B4-BE49-F238E27FC236}">
                <a16:creationId xmlns:a16="http://schemas.microsoft.com/office/drawing/2014/main" id="{2B9E2438-5C27-D041-F887-E9CD3AE0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0"/>
            <a:ext cx="7315200" cy="7315200"/>
          </a:xfrm>
          <a:prstGeom prst="rect">
            <a:avLst/>
          </a:prstGeom>
        </p:spPr>
      </p:pic>
      <p:pic>
        <p:nvPicPr>
          <p:cNvPr id="5" name="Picture 4">
            <a:extLst>
              <a:ext uri="{FF2B5EF4-FFF2-40B4-BE49-F238E27FC236}">
                <a16:creationId xmlns:a16="http://schemas.microsoft.com/office/drawing/2014/main" id="{3BD21712-DC72-B032-CABB-293FAB602F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60400" y="152400"/>
            <a:ext cx="609600" cy="914400"/>
          </a:xfrm>
          <a:prstGeom prst="rect">
            <a:avLst/>
          </a:prstGeom>
        </p:spPr>
      </p:pic>
      <p:pic>
        <p:nvPicPr>
          <p:cNvPr id="3" name="Picture 2" descr="A signpost with four different directions">
            <a:extLst>
              <a:ext uri="{FF2B5EF4-FFF2-40B4-BE49-F238E27FC236}">
                <a16:creationId xmlns:a16="http://schemas.microsoft.com/office/drawing/2014/main" id="{6BCB0AE3-F63F-FD5B-7E0D-3A7E06DD661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07126" y="0"/>
            <a:ext cx="1320799" cy="990599"/>
          </a:xfrm>
          <a:prstGeom prst="rect">
            <a:avLst/>
          </a:prstGeom>
          <a:noFill/>
        </p:spPr>
      </p:pic>
    </p:spTree>
    <p:extLst>
      <p:ext uri="{BB962C8B-B14F-4D97-AF65-F5344CB8AC3E}">
        <p14:creationId xmlns:p14="http://schemas.microsoft.com/office/powerpoint/2010/main" val="154941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5511800" cy="5287962"/>
          </a:xfrm>
        </p:spPr>
        <p:txBody>
          <a:bodyPr anchor="ctr">
            <a:normAutofit/>
          </a:bodyPr>
          <a:lstStyle/>
          <a:p>
            <a:r>
              <a:rPr lang="en-US" b="1" dirty="0">
                <a:effectLst>
                  <a:outerShdw blurRad="38100" dist="38100" dir="2700000" algn="tl">
                    <a:srgbClr val="000000">
                      <a:alpha val="43137"/>
                    </a:srgbClr>
                  </a:outerShdw>
                </a:effectLst>
              </a:rPr>
              <a:t>Sarcasm</a:t>
            </a:r>
          </a:p>
        </p:txBody>
      </p:sp>
      <p:pic>
        <p:nvPicPr>
          <p:cNvPr id="4" name="Picture 3">
            <a:extLst>
              <a:ext uri="{FF2B5EF4-FFF2-40B4-BE49-F238E27FC236}">
                <a16:creationId xmlns:a16="http://schemas.microsoft.com/office/drawing/2014/main" id="{D41E9797-1AD1-EB3C-E37F-1628D6F49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200" y="0"/>
            <a:ext cx="804225" cy="804225"/>
          </a:xfrm>
          <a:prstGeom prst="rect">
            <a:avLst/>
          </a:prstGeom>
        </p:spPr>
      </p:pic>
      <p:pic>
        <p:nvPicPr>
          <p:cNvPr id="7" name="Picture 6">
            <a:extLst>
              <a:ext uri="{FF2B5EF4-FFF2-40B4-BE49-F238E27FC236}">
                <a16:creationId xmlns:a16="http://schemas.microsoft.com/office/drawing/2014/main" id="{CCDE87BB-2DE6-473F-9486-F8612784A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800" y="0"/>
            <a:ext cx="4876800" cy="7315200"/>
          </a:xfrm>
          <a:prstGeom prst="rect">
            <a:avLst/>
          </a:prstGeom>
        </p:spPr>
      </p:pic>
      <p:pic>
        <p:nvPicPr>
          <p:cNvPr id="8" name="Picture 7">
            <a:extLst>
              <a:ext uri="{FF2B5EF4-FFF2-40B4-BE49-F238E27FC236}">
                <a16:creationId xmlns:a16="http://schemas.microsoft.com/office/drawing/2014/main" id="{F6699B34-9A34-4854-430C-B18541B76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31800" y="9099"/>
            <a:ext cx="985157" cy="656771"/>
          </a:xfrm>
          <a:prstGeom prst="rect">
            <a:avLst/>
          </a:prstGeom>
        </p:spPr>
      </p:pic>
    </p:spTree>
    <p:extLst>
      <p:ext uri="{BB962C8B-B14F-4D97-AF65-F5344CB8AC3E}">
        <p14:creationId xmlns:p14="http://schemas.microsoft.com/office/powerpoint/2010/main" val="397042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FD2239-BA81-C6BA-8645-1324CCE9A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29"/>
            <a:ext cx="13004800" cy="8669866"/>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3606800" y="762000"/>
            <a:ext cx="5511800" cy="2163762"/>
          </a:xfrm>
        </p:spPr>
        <p:txBody>
          <a:bodyPr anchor="ctr">
            <a:normAutofit/>
          </a:bodyPr>
          <a:lstStyle/>
          <a:p>
            <a:r>
              <a:rPr lang="en-US" b="1" dirty="0">
                <a:effectLst>
                  <a:outerShdw blurRad="38100" dist="38100" dir="2700000" algn="tl">
                    <a:srgbClr val="000000">
                      <a:alpha val="43137"/>
                    </a:srgbClr>
                  </a:outerShdw>
                </a:effectLst>
              </a:rPr>
              <a:t>CAPITAL LETTERS</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A1A0B3A0-EF6B-35EB-F937-0574BE110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0" y="0"/>
            <a:ext cx="609600" cy="914400"/>
          </a:xfrm>
          <a:prstGeom prst="rect">
            <a:avLst/>
          </a:prstGeom>
        </p:spPr>
      </p:pic>
      <p:grpSp>
        <p:nvGrpSpPr>
          <p:cNvPr id="3" name="Group 2">
            <a:extLst>
              <a:ext uri="{FF2B5EF4-FFF2-40B4-BE49-F238E27FC236}">
                <a16:creationId xmlns:a16="http://schemas.microsoft.com/office/drawing/2014/main" id="{638975B6-ED5F-2890-C22E-498E2C2CB46F}"/>
              </a:ext>
            </a:extLst>
          </p:cNvPr>
          <p:cNvGrpSpPr/>
          <p:nvPr/>
        </p:nvGrpSpPr>
        <p:grpSpPr>
          <a:xfrm>
            <a:off x="13665200" y="87142"/>
            <a:ext cx="933525" cy="370058"/>
            <a:chOff x="1016000" y="2596791"/>
            <a:chExt cx="11449125" cy="2040467"/>
          </a:xfrm>
        </p:grpSpPr>
        <p:pic>
          <p:nvPicPr>
            <p:cNvPr id="5" name="Picture 4">
              <a:extLst>
                <a:ext uri="{FF2B5EF4-FFF2-40B4-BE49-F238E27FC236}">
                  <a16:creationId xmlns:a16="http://schemas.microsoft.com/office/drawing/2014/main" id="{F95AD1B6-14C5-32A2-87AC-5471BF4852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6" name="Picture 5">
              <a:extLst>
                <a:ext uri="{FF2B5EF4-FFF2-40B4-BE49-F238E27FC236}">
                  <a16:creationId xmlns:a16="http://schemas.microsoft.com/office/drawing/2014/main" id="{B0B25937-EEC3-CB0E-6756-A355321B0A1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8" name="Picture 7">
              <a:extLst>
                <a:ext uri="{FF2B5EF4-FFF2-40B4-BE49-F238E27FC236}">
                  <a16:creationId xmlns:a16="http://schemas.microsoft.com/office/drawing/2014/main" id="{AB0A59AC-2E41-DBAC-FA48-F0D3609037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9" name="Picture 8">
              <a:extLst>
                <a:ext uri="{FF2B5EF4-FFF2-40B4-BE49-F238E27FC236}">
                  <a16:creationId xmlns:a16="http://schemas.microsoft.com/office/drawing/2014/main" id="{7406CF20-41C1-89FE-5A7A-1F0F5CF06CA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10" name="Picture 9">
              <a:extLst>
                <a:ext uri="{FF2B5EF4-FFF2-40B4-BE49-F238E27FC236}">
                  <a16:creationId xmlns:a16="http://schemas.microsoft.com/office/drawing/2014/main" id="{D8C65BCE-BB22-E85A-85C5-526C95D835D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3306167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609600" y="274638"/>
            <a:ext cx="11379200" cy="1143000"/>
          </a:xfrm>
        </p:spPr>
        <p:txBody>
          <a:bodyPr>
            <a:normAutofit/>
          </a:bodyPr>
          <a:lstStyle/>
          <a:p>
            <a:r>
              <a:rPr lang="en-US" dirty="0">
                <a:latin typeface="Arial Black" panose="020B0A04020102020204" pitchFamily="34" charset="0"/>
              </a:rPr>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pic>
        <p:nvPicPr>
          <p:cNvPr id="3" name="Picture 2" descr="A black and orange sign with green and orange text&#10;&#10;Description automatically generated">
            <a:extLst>
              <a:ext uri="{FF2B5EF4-FFF2-40B4-BE49-F238E27FC236}">
                <a16:creationId xmlns:a16="http://schemas.microsoft.com/office/drawing/2014/main" id="{947C6C33-530F-ACCC-CDBE-1BDF947CBA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8402" y="1920923"/>
            <a:ext cx="3047619" cy="647619"/>
          </a:xfrm>
          <a:prstGeom prst="rect">
            <a:avLst/>
          </a:prstGeom>
        </p:spPr>
      </p:pic>
      <p:sp>
        <p:nvSpPr>
          <p:cNvPr id="5" name="TextBox 4">
            <a:extLst>
              <a:ext uri="{FF2B5EF4-FFF2-40B4-BE49-F238E27FC236}">
                <a16:creationId xmlns:a16="http://schemas.microsoft.com/office/drawing/2014/main" id="{3BBE029E-ED3F-D086-EFB6-CEA24DEA73BE}"/>
              </a:ext>
            </a:extLst>
          </p:cNvPr>
          <p:cNvSpPr txBox="1"/>
          <p:nvPr/>
        </p:nvSpPr>
        <p:spPr>
          <a:xfrm>
            <a:off x="2997200" y="6614224"/>
            <a:ext cx="6394660" cy="369332"/>
          </a:xfrm>
          <a:prstGeom prst="rect">
            <a:avLst/>
          </a:prstGeom>
          <a:noFill/>
        </p:spPr>
        <p:txBody>
          <a:bodyPr wrap="square" rtlCol="0">
            <a:spAutoFit/>
          </a:bodyPr>
          <a:lstStyle/>
          <a:p>
            <a:pPr algn="ctr"/>
            <a:r>
              <a:rPr lang="en-US" dirty="0"/>
              <a:t>Materials as of December 2023</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3746500" y="457200"/>
            <a:ext cx="5511800" cy="2357253"/>
          </a:xfrm>
        </p:spPr>
        <p:txBody>
          <a:bodyPr anchor="ctr">
            <a:normAutofit/>
          </a:bodyPr>
          <a:lstStyle/>
          <a:p>
            <a:r>
              <a:rPr lang="en-US" b="1" dirty="0">
                <a:effectLst>
                  <a:outerShdw blurRad="38100" dist="38100" dir="2700000" algn="tl">
                    <a:srgbClr val="000000">
                      <a:alpha val="43137"/>
                    </a:srgbClr>
                  </a:outerShdw>
                </a:effectLst>
              </a:rPr>
              <a:t>Focus on Quality</a:t>
            </a:r>
          </a:p>
        </p:txBody>
      </p:sp>
      <p:pic>
        <p:nvPicPr>
          <p:cNvPr id="4" name="Picture 3">
            <a:extLst>
              <a:ext uri="{FF2B5EF4-FFF2-40B4-BE49-F238E27FC236}">
                <a16:creationId xmlns:a16="http://schemas.microsoft.com/office/drawing/2014/main" id="{8A525098-F3F8-001B-0EB5-CE8268DD0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0"/>
            <a:ext cx="810161" cy="540107"/>
          </a:xfrm>
          <a:prstGeom prst="rect">
            <a:avLst/>
          </a:prstGeom>
        </p:spPr>
      </p:pic>
      <p:grpSp>
        <p:nvGrpSpPr>
          <p:cNvPr id="3" name="Group 2">
            <a:extLst>
              <a:ext uri="{FF2B5EF4-FFF2-40B4-BE49-F238E27FC236}">
                <a16:creationId xmlns:a16="http://schemas.microsoft.com/office/drawing/2014/main" id="{C1F4FAAD-C5FD-F6F7-DBF1-1805EFB55067}"/>
              </a:ext>
            </a:extLst>
          </p:cNvPr>
          <p:cNvGrpSpPr/>
          <p:nvPr/>
        </p:nvGrpSpPr>
        <p:grpSpPr>
          <a:xfrm>
            <a:off x="1016000" y="2596791"/>
            <a:ext cx="11449125" cy="2040467"/>
            <a:chOff x="1016000" y="2596791"/>
            <a:chExt cx="11449125" cy="2040467"/>
          </a:xfrm>
        </p:grpSpPr>
        <p:pic>
          <p:nvPicPr>
            <p:cNvPr id="7" name="Picture 6">
              <a:extLst>
                <a:ext uri="{FF2B5EF4-FFF2-40B4-BE49-F238E27FC236}">
                  <a16:creationId xmlns:a16="http://schemas.microsoft.com/office/drawing/2014/main" id="{B4186BE7-37DF-A70A-D445-635139DD32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13" name="Picture 12">
              <a:extLst>
                <a:ext uri="{FF2B5EF4-FFF2-40B4-BE49-F238E27FC236}">
                  <a16:creationId xmlns:a16="http://schemas.microsoft.com/office/drawing/2014/main" id="{58AB53C8-A6A6-DBBD-839D-C63B90D500E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14" name="Picture 13">
              <a:extLst>
                <a:ext uri="{FF2B5EF4-FFF2-40B4-BE49-F238E27FC236}">
                  <a16:creationId xmlns:a16="http://schemas.microsoft.com/office/drawing/2014/main" id="{08D843E6-6B16-E3B3-0056-EA47074E89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15" name="Picture 14">
              <a:extLst>
                <a:ext uri="{FF2B5EF4-FFF2-40B4-BE49-F238E27FC236}">
                  <a16:creationId xmlns:a16="http://schemas.microsoft.com/office/drawing/2014/main" id="{7A189E16-AEEF-0723-6B93-08616C63152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16" name="Picture 15">
              <a:extLst>
                <a:ext uri="{FF2B5EF4-FFF2-40B4-BE49-F238E27FC236}">
                  <a16:creationId xmlns:a16="http://schemas.microsoft.com/office/drawing/2014/main" id="{4E0270D8-2A0C-192D-7917-2EA23AC25E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1432113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1518CA-7F3D-24C2-3CFC-5AA39996C9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2331135" y="763786"/>
            <a:ext cx="8342527" cy="5787628"/>
          </a:xfrm>
          <a:prstGeom prst="rect">
            <a:avLst/>
          </a:prstGeom>
        </p:spPr>
      </p:pic>
      <p:sp>
        <p:nvSpPr>
          <p:cNvPr id="2" name="Title 1">
            <a:extLst>
              <a:ext uri="{FF2B5EF4-FFF2-40B4-BE49-F238E27FC236}">
                <a16:creationId xmlns:a16="http://schemas.microsoft.com/office/drawing/2014/main" id="{32D84F74-915B-87E8-EF7A-AA77DA4C460B}"/>
              </a:ext>
            </a:extLst>
          </p:cNvPr>
          <p:cNvSpPr>
            <a:spLocks noGrp="1"/>
          </p:cNvSpPr>
          <p:nvPr>
            <p:ph type="title"/>
          </p:nvPr>
        </p:nvSpPr>
        <p:spPr>
          <a:xfrm>
            <a:off x="558800" y="2950633"/>
            <a:ext cx="12115800" cy="1413934"/>
          </a:xfrm>
        </p:spPr>
        <p:txBody>
          <a:bodyPr>
            <a:noAutofit/>
          </a:bodyPr>
          <a:lstStyle/>
          <a:p>
            <a:r>
              <a:rPr lang="en-US" sz="5500" dirty="0">
                <a:effectLst>
                  <a:outerShdw blurRad="38100" dist="38100" dir="2700000" algn="tl">
                    <a:srgbClr val="000000">
                      <a:alpha val="43137"/>
                    </a:srgbClr>
                  </a:outerShdw>
                </a:effectLst>
              </a:rPr>
              <a:t>Remember: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If it is not acceptable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face-to-face behavior,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then it is not acceptable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online behavior either. </a:t>
            </a:r>
          </a:p>
        </p:txBody>
      </p:sp>
      <p:grpSp>
        <p:nvGrpSpPr>
          <p:cNvPr id="3" name="Group 2">
            <a:extLst>
              <a:ext uri="{FF2B5EF4-FFF2-40B4-BE49-F238E27FC236}">
                <a16:creationId xmlns:a16="http://schemas.microsoft.com/office/drawing/2014/main" id="{CEC0CDE5-5454-D06B-D110-85269B4B124B}"/>
              </a:ext>
            </a:extLst>
          </p:cNvPr>
          <p:cNvGrpSpPr/>
          <p:nvPr/>
        </p:nvGrpSpPr>
        <p:grpSpPr>
          <a:xfrm>
            <a:off x="-1955800" y="0"/>
            <a:ext cx="1619325" cy="446258"/>
            <a:chOff x="1016000" y="2596791"/>
            <a:chExt cx="11449125" cy="2040467"/>
          </a:xfrm>
        </p:grpSpPr>
        <p:pic>
          <p:nvPicPr>
            <p:cNvPr id="4" name="Picture 3">
              <a:extLst>
                <a:ext uri="{FF2B5EF4-FFF2-40B4-BE49-F238E27FC236}">
                  <a16:creationId xmlns:a16="http://schemas.microsoft.com/office/drawing/2014/main" id="{83FFA231-672C-E69C-1B77-B31978D915E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6" name="Picture 5">
              <a:extLst>
                <a:ext uri="{FF2B5EF4-FFF2-40B4-BE49-F238E27FC236}">
                  <a16:creationId xmlns:a16="http://schemas.microsoft.com/office/drawing/2014/main" id="{8D256148-7A00-F256-5635-E863316083F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7" name="Picture 6">
              <a:extLst>
                <a:ext uri="{FF2B5EF4-FFF2-40B4-BE49-F238E27FC236}">
                  <a16:creationId xmlns:a16="http://schemas.microsoft.com/office/drawing/2014/main" id="{03F8FBFC-831A-1941-FB59-A6F5FA26CD9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8" name="Picture 7">
              <a:extLst>
                <a:ext uri="{FF2B5EF4-FFF2-40B4-BE49-F238E27FC236}">
                  <a16:creationId xmlns:a16="http://schemas.microsoft.com/office/drawing/2014/main" id="{288C65FC-8D33-076E-9A2E-8267FC5F1CE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9" name="Picture 8">
              <a:extLst>
                <a:ext uri="{FF2B5EF4-FFF2-40B4-BE49-F238E27FC236}">
                  <a16:creationId xmlns:a16="http://schemas.microsoft.com/office/drawing/2014/main" id="{E8D897E5-33C6-E0A7-EB88-C99973F500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118473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FA57-0F51-E064-70F8-74DE7846AA79}"/>
              </a:ext>
            </a:extLst>
          </p:cNvPr>
          <p:cNvSpPr>
            <a:spLocks noGrp="1"/>
          </p:cNvSpPr>
          <p:nvPr>
            <p:ph type="title"/>
          </p:nvPr>
        </p:nvSpPr>
        <p:spPr>
          <a:xfrm>
            <a:off x="609600" y="274638"/>
            <a:ext cx="11303000" cy="1143000"/>
          </a:xfrm>
        </p:spPr>
        <p:txBody>
          <a:bodyPr>
            <a:normAutofit/>
          </a:bodyPr>
          <a:lstStyle/>
          <a:p>
            <a:r>
              <a:rPr lang="en-US" dirty="0"/>
              <a:t>GOs and Nos</a:t>
            </a:r>
          </a:p>
        </p:txBody>
      </p:sp>
      <p:pic>
        <p:nvPicPr>
          <p:cNvPr id="5" name="Picture 4">
            <a:extLst>
              <a:ext uri="{FF2B5EF4-FFF2-40B4-BE49-F238E27FC236}">
                <a16:creationId xmlns:a16="http://schemas.microsoft.com/office/drawing/2014/main" id="{3FEFC23F-8484-84B0-6C69-5A8641039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4615">
            <a:off x="1630866" y="1927483"/>
            <a:ext cx="4982836" cy="3893515"/>
          </a:xfrm>
          <a:prstGeom prst="rect">
            <a:avLst/>
          </a:prstGeom>
        </p:spPr>
      </p:pic>
      <p:pic>
        <p:nvPicPr>
          <p:cNvPr id="7" name="Picture 6">
            <a:extLst>
              <a:ext uri="{FF2B5EF4-FFF2-40B4-BE49-F238E27FC236}">
                <a16:creationId xmlns:a16="http://schemas.microsoft.com/office/drawing/2014/main" id="{CF4F1CF5-9E32-D95D-402C-BC77AC0F4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979">
            <a:off x="6516723" y="2087848"/>
            <a:ext cx="4760236" cy="3772461"/>
          </a:xfrm>
          <a:prstGeom prst="rect">
            <a:avLst/>
          </a:prstGeom>
        </p:spPr>
      </p:pic>
    </p:spTree>
    <p:extLst>
      <p:ext uri="{BB962C8B-B14F-4D97-AF65-F5344CB8AC3E}">
        <p14:creationId xmlns:p14="http://schemas.microsoft.com/office/powerpoint/2010/main" val="243672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DEF452-7FAA-CD62-BD69-F32BB05679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177" y="688181"/>
            <a:ext cx="11442846" cy="5938837"/>
          </a:xfrm>
          <a:prstGeom prst="rect">
            <a:avLst/>
          </a:prstGeom>
        </p:spPr>
      </p:pic>
      <p:sp>
        <p:nvSpPr>
          <p:cNvPr id="2" name="Title 1">
            <a:extLst>
              <a:ext uri="{FF2B5EF4-FFF2-40B4-BE49-F238E27FC236}">
                <a16:creationId xmlns:a16="http://schemas.microsoft.com/office/drawing/2014/main" id="{B7C4FA57-0F51-E064-70F8-74DE7846AA79}"/>
              </a:ext>
            </a:extLst>
          </p:cNvPr>
          <p:cNvSpPr>
            <a:spLocks noGrp="1"/>
          </p:cNvSpPr>
          <p:nvPr>
            <p:ph type="title"/>
          </p:nvPr>
        </p:nvSpPr>
        <p:spPr>
          <a:xfrm>
            <a:off x="4978400" y="4876800"/>
            <a:ext cx="1676400" cy="1143000"/>
          </a:xfrm>
        </p:spPr>
        <p:txBody>
          <a:bodyPr/>
          <a:lstStyle/>
          <a:p>
            <a:r>
              <a:rPr lang="en-US" b="1"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146421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178B-FC04-373E-FC69-F49635BF62D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0A479BE-28B1-1242-36BE-90BF90F997CF}"/>
              </a:ext>
            </a:extLst>
          </p:cNvPr>
          <p:cNvSpPr>
            <a:spLocks noGrp="1"/>
          </p:cNvSpPr>
          <p:nvPr>
            <p:ph idx="1"/>
          </p:nvPr>
        </p:nvSpPr>
        <p:spPr>
          <a:xfrm>
            <a:off x="406400" y="1143000"/>
            <a:ext cx="12598400" cy="6172200"/>
          </a:xfrm>
        </p:spPr>
        <p:txBody>
          <a:bodyPr>
            <a:normAutofit fontScale="92500" lnSpcReduction="10000"/>
          </a:bodyPr>
          <a:lstStyle/>
          <a:p>
            <a:r>
              <a:rPr lang="en-US" sz="3200" b="0" i="0" kern="1200" dirty="0">
                <a:solidFill>
                  <a:schemeClr val="tx1"/>
                </a:solidFill>
                <a:effectLst/>
                <a:latin typeface="+mn-lt"/>
                <a:ea typeface="+mn-ea"/>
                <a:cs typeface="+mn-cs"/>
              </a:rPr>
              <a:t>Netiquette are guidelines for courteous communication in the online environment. </a:t>
            </a:r>
          </a:p>
          <a:p>
            <a:r>
              <a:rPr lang="en-US" dirty="0"/>
              <a:t>These include: </a:t>
            </a:r>
          </a:p>
          <a:p>
            <a:pPr lvl="1"/>
            <a:r>
              <a:rPr lang="en-US" dirty="0"/>
              <a:t>Remember </a:t>
            </a:r>
            <a:r>
              <a:rPr lang="en-US" b="1" dirty="0"/>
              <a:t>we are all humans</a:t>
            </a:r>
          </a:p>
          <a:p>
            <a:pPr lvl="1"/>
            <a:r>
              <a:rPr lang="en-US" dirty="0"/>
              <a:t>Treat everyone with </a:t>
            </a:r>
            <a:r>
              <a:rPr lang="en-US" b="1" dirty="0"/>
              <a:t>respect</a:t>
            </a:r>
          </a:p>
          <a:p>
            <a:pPr lvl="1"/>
            <a:r>
              <a:rPr lang="en-US" dirty="0"/>
              <a:t>Choose your </a:t>
            </a:r>
            <a:r>
              <a:rPr lang="en-US" b="1" dirty="0"/>
              <a:t>words</a:t>
            </a:r>
            <a:r>
              <a:rPr lang="en-US" dirty="0"/>
              <a:t> carefully</a:t>
            </a:r>
          </a:p>
          <a:p>
            <a:pPr lvl="1"/>
            <a:r>
              <a:rPr lang="en-US" dirty="0"/>
              <a:t>Be aware of your </a:t>
            </a:r>
            <a:r>
              <a:rPr lang="en-US" b="1" dirty="0"/>
              <a:t>attire and background</a:t>
            </a:r>
          </a:p>
          <a:p>
            <a:pPr lvl="1"/>
            <a:r>
              <a:rPr lang="en-US" dirty="0"/>
              <a:t>Offer </a:t>
            </a:r>
            <a:r>
              <a:rPr lang="en-US" b="1" dirty="0"/>
              <a:t>constructive criticism </a:t>
            </a:r>
            <a:r>
              <a:rPr lang="en-US" dirty="0"/>
              <a:t>(only when needed) </a:t>
            </a:r>
          </a:p>
          <a:p>
            <a:pPr lvl="1"/>
            <a:r>
              <a:rPr lang="en-US" dirty="0"/>
              <a:t>Be </a:t>
            </a:r>
            <a:r>
              <a:rPr lang="en-US" b="1" dirty="0"/>
              <a:t>professional</a:t>
            </a:r>
            <a:r>
              <a:rPr lang="en-US" dirty="0"/>
              <a:t> in your correspondence and conversations</a:t>
            </a:r>
          </a:p>
          <a:p>
            <a:pPr lvl="1"/>
            <a:r>
              <a:rPr lang="en-US" b="1" dirty="0"/>
              <a:t>No Bullying </a:t>
            </a:r>
          </a:p>
          <a:p>
            <a:pPr lvl="1"/>
            <a:r>
              <a:rPr lang="en-US" dirty="0"/>
              <a:t>Use</a:t>
            </a:r>
            <a:r>
              <a:rPr lang="en-US" b="1" dirty="0"/>
              <a:t> sarcasm </a:t>
            </a:r>
            <a:r>
              <a:rPr lang="en-US" dirty="0"/>
              <a:t>with caution </a:t>
            </a:r>
          </a:p>
          <a:p>
            <a:pPr lvl="1"/>
            <a:r>
              <a:rPr lang="en-US" dirty="0"/>
              <a:t>Text matters, </a:t>
            </a:r>
            <a:r>
              <a:rPr lang="en-US" b="1" dirty="0"/>
              <a:t>no CAPITAL letters</a:t>
            </a:r>
            <a:r>
              <a:rPr lang="en-US" dirty="0"/>
              <a:t>. </a:t>
            </a:r>
          </a:p>
          <a:p>
            <a:pPr lvl="1"/>
            <a:r>
              <a:rPr lang="en-US" b="1" dirty="0"/>
              <a:t>Focus on Quality </a:t>
            </a:r>
            <a:r>
              <a:rPr lang="en-US" dirty="0"/>
              <a:t>of Content, grammar matters as does factual content</a:t>
            </a:r>
          </a:p>
          <a:p>
            <a:pPr lvl="1"/>
            <a:endParaRPr lang="en-US" dirty="0"/>
          </a:p>
        </p:txBody>
      </p:sp>
    </p:spTree>
    <p:extLst>
      <p:ext uri="{BB962C8B-B14F-4D97-AF65-F5344CB8AC3E}">
        <p14:creationId xmlns:p14="http://schemas.microsoft.com/office/powerpoint/2010/main" val="51488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 uri="{C183D7F6-B498-43B3-948B-1728B52AA6E4}">
                <adec:decorative xmlns:adec="http://schemas.microsoft.com/office/drawing/2017/decorative" val="1"/>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descr="questions, discussion, next steps">
            <a:extLst>
              <a:ext uri="{FF2B5EF4-FFF2-40B4-BE49-F238E27FC236}">
                <a16:creationId xmlns:a16="http://schemas.microsoft.com/office/drawing/2014/main" id="{9FD878A5-D912-ED14-8ECB-C36DBCAE0DF8}"/>
              </a:ext>
              <a:ext uri="{C183D7F6-B498-43B3-948B-1728B52AA6E4}">
                <adec:decorative xmlns:adec="http://schemas.microsoft.com/office/drawing/2017/decorative" val="0"/>
              </a:ext>
            </a:extLst>
          </p:cNvPr>
          <p:cNvGrpSpPr/>
          <p:nvPr/>
        </p:nvGrpSpPr>
        <p:grpSpPr>
          <a:xfrm>
            <a:off x="3989273"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 uri="{C183D7F6-B498-43B3-948B-1728B52AA6E4}">
                <adec:decorative xmlns:adec="http://schemas.microsoft.com/office/drawing/2017/decorative" val="1"/>
              </a:ext>
            </a:extLst>
          </p:cNvPr>
          <p:cNvSpPr/>
          <p:nvPr/>
        </p:nvSpPr>
        <p:spPr>
          <a:xfrm>
            <a:off x="1374141"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F57251A-0766-683E-9D11-3DCE2B8D2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553" y="1306757"/>
            <a:ext cx="2411118" cy="2411118"/>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EBA21F9E-ECC6-F7DA-C30C-98205054E21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8918" y="2365487"/>
            <a:ext cx="2411118" cy="2411118"/>
          </a:xfrm>
          <a:prstGeom prst="rect">
            <a:avLst/>
          </a:prstGeom>
          <a:effectLst>
            <a:outerShdw blurRad="50800" dist="38100" dir="2700000" algn="tl" rotWithShape="0">
              <a:prstClr val="black">
                <a:alpha val="40000"/>
              </a:prstClr>
            </a:outerShdw>
          </a:effectLst>
        </p:spPr>
      </p:pic>
      <p:pic>
        <p:nvPicPr>
          <p:cNvPr id="20" name="Graphic 19">
            <a:extLst>
              <a:ext uri="{FF2B5EF4-FFF2-40B4-BE49-F238E27FC236}">
                <a16:creationId xmlns:a16="http://schemas.microsoft.com/office/drawing/2014/main" id="{670E899E-37EC-F16C-34B8-C8B1017F86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1009"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p:txBody>
          <a:bodyPr/>
          <a:lstStyle/>
          <a:p>
            <a:r>
              <a:rPr lang="en-US" dirty="0">
                <a:latin typeface="Arial Black" panose="020B0A04020102020204" pitchFamily="34" charset="0"/>
              </a:rPr>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normAutofit/>
          </a:bodyPr>
          <a:lstStyle/>
          <a:p>
            <a:pPr marL="0" indent="0">
              <a:buNone/>
            </a:pPr>
            <a:r>
              <a:rPr lang="en-US" dirty="0"/>
              <a:t>We wish to thank the authors of this training material:</a:t>
            </a:r>
          </a:p>
          <a:p>
            <a:pPr marL="400039" lvl="1" indent="0">
              <a:buNone/>
            </a:pPr>
            <a:endParaRPr lang="en-US" b="1" dirty="0"/>
          </a:p>
          <a:p>
            <a:pPr marL="400039" lvl="1" indent="0" algn="ctr">
              <a:buNone/>
            </a:pPr>
            <a:r>
              <a:rPr lang="en-US" b="1" dirty="0"/>
              <a:t>Dr. Roseanne Scammahorn</a:t>
            </a:r>
            <a:r>
              <a:rPr lang="en-US" dirty="0"/>
              <a:t>, Research Extension Associate, </a:t>
            </a:r>
          </a:p>
          <a:p>
            <a:pPr marL="400039" lvl="1" indent="0" algn="ctr">
              <a:buNone/>
            </a:pPr>
            <a:r>
              <a:rPr lang="en-US" dirty="0"/>
              <a:t>Southern Rural Development Center</a:t>
            </a:r>
          </a:p>
          <a:p>
            <a:pPr marL="400039" lvl="1" indent="0" algn="ctr">
              <a:buNone/>
            </a:pPr>
            <a:endParaRPr lang="en-US" dirty="0"/>
          </a:p>
          <a:p>
            <a:pPr marL="400039" lvl="1" indent="0" algn="ctr">
              <a:buNone/>
            </a:pPr>
            <a:r>
              <a:rPr lang="en-US" b="1" dirty="0"/>
              <a:t>Kasey Bozeman</a:t>
            </a:r>
            <a:r>
              <a:rPr lang="en-US" dirty="0"/>
              <a:t>, Extension 4-H Specialist, University of Georgia Extension </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p:txBody>
          <a:bodyPr/>
          <a:lstStyle/>
          <a:p>
            <a:r>
              <a:rPr lang="en-US" dirty="0">
                <a:latin typeface="Arial Black" panose="020B0A04020102020204" pitchFamily="34" charset="0"/>
              </a:rPr>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latin typeface="Arial Black" panose="020B0A04020102020204" pitchFamily="34" charset="0"/>
              </a:rPr>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1194647289"/>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EF8D58-41A9-6BA4-2E53-283D78861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688598" y="609600"/>
            <a:ext cx="11627603" cy="3875314"/>
          </a:xfrm>
          <a:prstGeom prst="rect">
            <a:avLst/>
          </a:prstGeom>
        </p:spPr>
      </p:pic>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99060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CA90-8959-4AD6-8F6B-5FEC5037E620}"/>
              </a:ext>
            </a:extLst>
          </p:cNvPr>
          <p:cNvSpPr>
            <a:spLocks noGrp="1"/>
          </p:cNvSpPr>
          <p:nvPr>
            <p:ph type="title"/>
          </p:nvPr>
        </p:nvSpPr>
        <p:spPr>
          <a:xfrm>
            <a:off x="609600" y="274638"/>
            <a:ext cx="10972800" cy="1143000"/>
          </a:xfrm>
        </p:spPr>
        <p:txBody>
          <a:bodyPr vert="horz" lIns="97536" tIns="48768" rIns="97536" bIns="48768" rtlCol="0" anchor="ctr">
            <a:normAutofit/>
          </a:bodyPr>
          <a:lstStyle/>
          <a:p>
            <a:r>
              <a:rPr lang="en-US"/>
              <a:t>What is a netiquette? </a:t>
            </a:r>
          </a:p>
        </p:txBody>
      </p:sp>
      <p:pic>
        <p:nvPicPr>
          <p:cNvPr id="8" name="Picture 7" descr="A chalkboard with white text&#10;&#10;Description automatically generated">
            <a:extLst>
              <a:ext uri="{FF2B5EF4-FFF2-40B4-BE49-F238E27FC236}">
                <a16:creationId xmlns:a16="http://schemas.microsoft.com/office/drawing/2014/main" id="{D3559085-19AD-6A74-71E8-9580F31F1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230" y="1600201"/>
            <a:ext cx="6495740" cy="4952999"/>
          </a:xfrm>
          <a:prstGeom prst="rect">
            <a:avLst/>
          </a:prstGeom>
          <a:noFill/>
        </p:spPr>
      </p:pic>
    </p:spTree>
    <p:extLst>
      <p:ext uri="{BB962C8B-B14F-4D97-AF65-F5344CB8AC3E}">
        <p14:creationId xmlns:p14="http://schemas.microsoft.com/office/powerpoint/2010/main" val="1972714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EDA2-5963-011D-63F5-26AE30992979}"/>
              </a:ext>
            </a:extLst>
          </p:cNvPr>
          <p:cNvSpPr>
            <a:spLocks noGrp="1"/>
          </p:cNvSpPr>
          <p:nvPr>
            <p:ph type="title"/>
          </p:nvPr>
        </p:nvSpPr>
        <p:spPr>
          <a:xfrm>
            <a:off x="0" y="762001"/>
            <a:ext cx="13004800" cy="762000"/>
          </a:xfrm>
        </p:spPr>
        <p:txBody>
          <a:bodyPr>
            <a:noAutofit/>
          </a:bodyPr>
          <a:lstStyle/>
          <a:p>
            <a:r>
              <a:rPr lang="en-US" sz="3600" dirty="0"/>
              <a:t>What are some ways that </a:t>
            </a:r>
            <a:br>
              <a:rPr lang="en-US" sz="3600" dirty="0"/>
            </a:br>
            <a:r>
              <a:rPr lang="en-US" sz="3600" dirty="0"/>
              <a:t>online communication occurs? </a:t>
            </a:r>
            <a:br>
              <a:rPr lang="en-US" sz="3600" dirty="0"/>
            </a:br>
            <a:endParaRPr lang="en-US" sz="3600" dirty="0"/>
          </a:p>
        </p:txBody>
      </p:sp>
      <p:pic>
        <p:nvPicPr>
          <p:cNvPr id="9" name="Picture 8">
            <a:extLst>
              <a:ext uri="{FF2B5EF4-FFF2-40B4-BE49-F238E27FC236}">
                <a16:creationId xmlns:a16="http://schemas.microsoft.com/office/drawing/2014/main" id="{5A77C369-A519-3C90-09CA-0928BF48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166"/>
          <a:stretch/>
        </p:blipFill>
        <p:spPr>
          <a:xfrm>
            <a:off x="13360400" y="0"/>
            <a:ext cx="1066734" cy="503676"/>
          </a:xfrm>
          <a:prstGeom prst="rect">
            <a:avLst/>
          </a:prstGeom>
          <a:ln w="9525">
            <a:solidFill>
              <a:schemeClr val="tx1"/>
            </a:solidFill>
          </a:ln>
        </p:spPr>
      </p:pic>
      <p:graphicFrame>
        <p:nvGraphicFramePr>
          <p:cNvPr id="3" name="Diagram 2">
            <a:extLst>
              <a:ext uri="{FF2B5EF4-FFF2-40B4-BE49-F238E27FC236}">
                <a16:creationId xmlns:a16="http://schemas.microsoft.com/office/drawing/2014/main" id="{245845D7-E70B-A393-B71B-2FE8C3941EB8}"/>
              </a:ext>
            </a:extLst>
          </p:cNvPr>
          <p:cNvGraphicFramePr/>
          <p:nvPr>
            <p:extLst>
              <p:ext uri="{D42A27DB-BD31-4B8C-83A1-F6EECF244321}">
                <p14:modId xmlns:p14="http://schemas.microsoft.com/office/powerpoint/2010/main" val="1708149292"/>
              </p:ext>
            </p:extLst>
          </p:nvPr>
        </p:nvGraphicFramePr>
        <p:xfrm>
          <a:off x="2654300" y="1752600"/>
          <a:ext cx="76962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AD826982-66D3-3830-2D09-B4ADD4E9D4C8}"/>
              </a:ext>
            </a:extLst>
          </p:cNvPr>
          <p:cNvSpPr txBox="1"/>
          <p:nvPr/>
        </p:nvSpPr>
        <p:spPr>
          <a:xfrm>
            <a:off x="3521459" y="6858000"/>
            <a:ext cx="6151043" cy="400110"/>
          </a:xfrm>
          <a:prstGeom prst="rect">
            <a:avLst/>
          </a:prstGeom>
          <a:noFill/>
          <a:ln>
            <a:noFill/>
          </a:ln>
        </p:spPr>
        <p:txBody>
          <a:bodyPr wrap="none" rtlCol="0">
            <a:spAutoFit/>
          </a:bodyPr>
          <a:lstStyle/>
          <a:p>
            <a:pPr algn="ctr"/>
            <a:r>
              <a:rPr lang="en-US" sz="1000" dirty="0">
                <a:effectLst/>
                <a:latin typeface="Calibri Light" panose="020F0302020204030204" pitchFamily="34" charset="0"/>
                <a:ea typeface="Calibri" panose="020F0502020204030204" pitchFamily="34" charset="0"/>
              </a:rPr>
              <a:t>Responsible Behavior Guidelines for the Internet – 4-H Digital Tech Changemakers</a:t>
            </a:r>
          </a:p>
          <a:p>
            <a:pPr algn="ctr"/>
            <a:r>
              <a:rPr lang="en-US" sz="1000" dirty="0"/>
              <a:t>https://georgia4h.org/wp-content/uploads/Grab-Go-Netiquette-ResponsibleBehaviorGuidelinesfortheInternet.pdf</a:t>
            </a:r>
          </a:p>
        </p:txBody>
      </p:sp>
    </p:spTree>
    <p:extLst>
      <p:ext uri="{BB962C8B-B14F-4D97-AF65-F5344CB8AC3E}">
        <p14:creationId xmlns:p14="http://schemas.microsoft.com/office/powerpoint/2010/main" val="358430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8FF46E-4C13-9357-72B9-5F5BD8441BC4}"/>
              </a:ext>
            </a:extLst>
          </p:cNvPr>
          <p:cNvSpPr>
            <a:spLocks noGrp="1"/>
          </p:cNvSpPr>
          <p:nvPr>
            <p:ph type="title"/>
          </p:nvPr>
        </p:nvSpPr>
        <p:spPr>
          <a:xfrm>
            <a:off x="609600" y="274638"/>
            <a:ext cx="11607800" cy="1143000"/>
          </a:xfrm>
        </p:spPr>
        <p:txBody>
          <a:bodyPr>
            <a:normAutofit/>
          </a:bodyPr>
          <a:lstStyle/>
          <a:p>
            <a:r>
              <a:rPr lang="en-US" dirty="0"/>
              <a:t>How can netiquette be beneficial? </a:t>
            </a:r>
          </a:p>
        </p:txBody>
      </p:sp>
      <p:pic>
        <p:nvPicPr>
          <p:cNvPr id="3" name="Picture 2">
            <a:extLst>
              <a:ext uri="{FF2B5EF4-FFF2-40B4-BE49-F238E27FC236}">
                <a16:creationId xmlns:a16="http://schemas.microsoft.com/office/drawing/2014/main" id="{11E3612A-F39F-629B-790B-26905792A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166"/>
          <a:stretch/>
        </p:blipFill>
        <p:spPr>
          <a:xfrm>
            <a:off x="787400" y="1417638"/>
            <a:ext cx="10974094" cy="5181600"/>
          </a:xfrm>
          <a:prstGeom prst="rect">
            <a:avLst/>
          </a:prstGeom>
          <a:ln w="9525">
            <a:solidFill>
              <a:schemeClr val="tx1"/>
            </a:solidFill>
          </a:ln>
        </p:spPr>
      </p:pic>
      <p:pic>
        <p:nvPicPr>
          <p:cNvPr id="4" name="Picture 3" descr="Une main avec des cordes rouges">
            <a:extLst>
              <a:ext uri="{FF2B5EF4-FFF2-40B4-BE49-F238E27FC236}">
                <a16:creationId xmlns:a16="http://schemas.microsoft.com/office/drawing/2014/main" id="{F7E387A7-13FF-499E-DDE8-AB1535391F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60" r="2" b="18993"/>
          <a:stretch/>
        </p:blipFill>
        <p:spPr>
          <a:xfrm>
            <a:off x="13208000" y="20472"/>
            <a:ext cx="1565031" cy="685800"/>
          </a:xfrm>
          <a:prstGeom prst="rect">
            <a:avLst/>
          </a:prstGeom>
          <a:noFill/>
        </p:spPr>
      </p:pic>
    </p:spTree>
    <p:extLst>
      <p:ext uri="{BB962C8B-B14F-4D97-AF65-F5344CB8AC3E}">
        <p14:creationId xmlns:p14="http://schemas.microsoft.com/office/powerpoint/2010/main" val="277421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13408</TotalTime>
  <Words>2531</Words>
  <Application>Microsoft Office PowerPoint</Application>
  <PresentationFormat>Custom</PresentationFormat>
  <Paragraphs>323</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 Black</vt:lpstr>
      <vt:lpstr>PlusJakartaSans</vt:lpstr>
      <vt:lpstr>-apple-system</vt:lpstr>
      <vt:lpstr>Source Sans Pro</vt:lpstr>
      <vt:lpstr>Open Sans</vt:lpstr>
      <vt:lpstr>Arial</vt:lpstr>
      <vt:lpstr>League Spartan</vt:lpstr>
      <vt:lpstr>Calibri</vt:lpstr>
      <vt:lpstr>Calibri Light</vt:lpstr>
      <vt:lpstr>Georgia</vt:lpstr>
      <vt:lpstr>Office Theme</vt:lpstr>
      <vt:lpstr>Netiquette:  Online  Etiquette</vt:lpstr>
      <vt:lpstr>Bridging the Digital Divide Partners</vt:lpstr>
      <vt:lpstr>Author Acknowledgement</vt:lpstr>
      <vt:lpstr>Presenter Acknowledgement</vt:lpstr>
      <vt:lpstr>Structure of Today’s Session</vt:lpstr>
      <vt:lpstr>Introductions</vt:lpstr>
      <vt:lpstr>What is a netiquette? </vt:lpstr>
      <vt:lpstr>What are some ways that  online communication occurs?  </vt:lpstr>
      <vt:lpstr>How can netiquette be beneficial? </vt:lpstr>
      <vt:lpstr>Netiquette Basics</vt:lpstr>
      <vt:lpstr>We are all humans</vt:lpstr>
      <vt:lpstr>Respect</vt:lpstr>
      <vt:lpstr>WORDS</vt:lpstr>
      <vt:lpstr>Attire &amp; Background</vt:lpstr>
      <vt:lpstr>Criticism </vt:lpstr>
      <vt:lpstr>Professionalism </vt:lpstr>
      <vt:lpstr>Bullying</vt:lpstr>
      <vt:lpstr>Sarcasm</vt:lpstr>
      <vt:lpstr>CAPITAL LETTERS </vt:lpstr>
      <vt:lpstr>Focus on Quality</vt:lpstr>
      <vt:lpstr>Remember:  If it is not acceptable  face-to-face behavior,  then it is not acceptable  online behavior either. </vt:lpstr>
      <vt:lpstr>GOs and Nos</vt:lpstr>
      <vt:lpstr>and</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220</cp:revision>
  <cp:lastPrinted>2022-04-05T14:11:51Z</cp:lastPrinted>
  <dcterms:created xsi:type="dcterms:W3CDTF">2006-08-16T00:00:00Z</dcterms:created>
  <dcterms:modified xsi:type="dcterms:W3CDTF">2024-01-10T21:15:36Z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