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9" r:id="rId2"/>
    <p:sldId id="257" r:id="rId3"/>
    <p:sldId id="258" r:id="rId4"/>
    <p:sldId id="264" r:id="rId5"/>
    <p:sldId id="256" r:id="rId6"/>
    <p:sldId id="261" r:id="rId7"/>
    <p:sldId id="262" r:id="rId8"/>
    <p:sldId id="260" r:id="rId9"/>
    <p:sldId id="263" r:id="rId10"/>
    <p:sldId id="321"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9144000" cy="5143500" type="screen16x9"/>
  <p:notesSz cx="6858000" cy="9144000"/>
  <p:embeddedFontLst>
    <p:embeddedFont>
      <p:font typeface="Avenir" panose="020B0604020202020204" charset="0"/>
      <p:regular r:id="rId69"/>
      <p:italic r:id="rId70"/>
    </p:embeddedFont>
    <p:embeddedFont>
      <p:font typeface="Calibri" panose="020F0502020204030204" pitchFamily="34" charset="0"/>
      <p:regular r:id="rId71"/>
      <p:bold r:id="rId72"/>
      <p:italic r:id="rId73"/>
      <p:boldItalic r:id="rId74"/>
    </p:embeddedFont>
    <p:embeddedFont>
      <p:font typeface="Candara" panose="020E0502030303020204" pitchFamily="34" charset="0"/>
      <p:regular r:id="rId75"/>
      <p:bold r:id="rId76"/>
      <p:italic r:id="rId77"/>
      <p:boldItalic r:id="rId78"/>
    </p:embeddedFont>
    <p:embeddedFont>
      <p:font typeface="Catamaran" panose="020B0604020202020204" charset="0"/>
      <p:regular r:id="rId79"/>
      <p:bold r:id="rId80"/>
    </p:embeddedFont>
    <p:embeddedFont>
      <p:font typeface="Catamaran Light" panose="020B0604020202020204" charset="0"/>
      <p:regular r:id="rId81"/>
      <p:bold r:id="rId82"/>
    </p:embeddedFont>
    <p:embeddedFont>
      <p:font typeface="Catamaran Thin" panose="020B0604020202020204" charset="0"/>
      <p:regular r:id="rId83"/>
      <p:bold r:id="rId84"/>
    </p:embeddedFont>
    <p:embeddedFont>
      <p:font typeface="Dosis" pitchFamily="2" charset="0"/>
      <p:regular r:id="rId85"/>
      <p:bold r:id="rId86"/>
    </p:embeddedFont>
    <p:embeddedFont>
      <p:font typeface="Fira Sans Extra Condensed Medium" panose="020B0604020202020204" charset="0"/>
      <p:regular r:id="rId87"/>
      <p:bold r:id="rId88"/>
      <p:italic r:id="rId89"/>
      <p:boldItalic r:id="rId90"/>
    </p:embeddedFont>
    <p:embeddedFont>
      <p:font typeface="Libre Baskerville" panose="02000000000000000000" pitchFamily="2" charset="0"/>
      <p:regular r:id="rId91"/>
      <p:bold r:id="rId92"/>
      <p:italic r:id="rId93"/>
    </p:embeddedFont>
    <p:embeddedFont>
      <p:font typeface="Livvic" pitchFamily="2" charset="0"/>
      <p:regular r:id="rId94"/>
      <p:bold r:id="rId95"/>
      <p:italic r:id="rId96"/>
      <p:boldItalic r:id="rId97"/>
    </p:embeddedFont>
    <p:embeddedFont>
      <p:font typeface="Livvic Black" pitchFamily="2" charset="0"/>
      <p:bold r:id="rId98"/>
      <p:boldItalic r:id="rId99"/>
    </p:embeddedFont>
    <p:embeddedFont>
      <p:font typeface="Lucida Sans" panose="020B0602030504020204" pitchFamily="34" charset="0"/>
      <p:regular r:id="rId100"/>
      <p:bold r:id="rId101"/>
      <p:italic r:id="rId102"/>
      <p:boldItalic r:id="rId103"/>
    </p:embeddedFont>
    <p:embeddedFont>
      <p:font typeface="Nunito Light" pitchFamily="2" charset="0"/>
      <p:regular r:id="rId104"/>
      <p: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iY0F01EzD0oSbnFbeJSovRv969I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CK"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7F06F2-2EDB-4D81-80B4-27C1CC5881F8}">
  <a:tblStyle styleId="{527F06F2-2EDB-4D81-80B4-27C1CC5881F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9B35BAA-B772-40C6-8F4A-4BA11317AE2C}"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57" autoAdjust="0"/>
    <p:restoredTop sz="57244" autoAdjust="0"/>
  </p:normalViewPr>
  <p:slideViewPr>
    <p:cSldViewPr snapToGrid="0">
      <p:cViewPr varScale="1">
        <p:scale>
          <a:sx n="87" d="100"/>
          <a:sy n="87" d="100"/>
        </p:scale>
        <p:origin x="2213" y="67"/>
      </p:cViewPr>
      <p:guideLst>
        <p:guide orient="horz" pos="1620"/>
        <p:guide pos="2880"/>
      </p:guideLst>
    </p:cSldViewPr>
  </p:slideViewPr>
  <p:notesTextViewPr>
    <p:cViewPr>
      <p:scale>
        <a:sx n="1" d="1"/>
        <a:sy n="1" d="1"/>
      </p:scale>
      <p:origin x="0" y="0"/>
    </p:cViewPr>
  </p:notesTextViewPr>
  <p:sorterViewPr>
    <p:cViewPr>
      <p:scale>
        <a:sx n="100" d="100"/>
        <a:sy n="100" d="100"/>
      </p:scale>
      <p:origin x="0" y="-67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5" Type="http://schemas.openxmlformats.org/officeDocument/2006/relationships/slide" Target="slides/slide4.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1.fntdata"/><Relationship Id="rId113" Type="http://schemas.microsoft.com/office/2018/10/relationships/authors" Target="authors.xml"/><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5.fntdata"/><Relationship Id="rId108" Type="http://customschemas.google.com/relationships/presentationmetadata" Target="metadata"/><Relationship Id="rId54" Type="http://schemas.openxmlformats.org/officeDocument/2006/relationships/slide" Target="slides/slide53.xml"/><Relationship Id="rId70" Type="http://schemas.openxmlformats.org/officeDocument/2006/relationships/font" Target="fonts/font2.fntdata"/><Relationship Id="rId75" Type="http://schemas.openxmlformats.org/officeDocument/2006/relationships/font" Target="fonts/font7.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9.fntdata"/><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5.fntdata"/><Relationship Id="rId88" Type="http://schemas.openxmlformats.org/officeDocument/2006/relationships/font" Target="fonts/font20.fntdata"/><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Acres Owned</c:v>
                </c:pt>
              </c:strCache>
            </c:strRef>
          </c:tx>
          <c:spPr>
            <a:solidFill>
              <a:schemeClr val="accent4"/>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4-67EA-4056-A70E-F4468C9042D7}"/>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0-9DBD-485C-93FE-994540C5463E}"/>
              </c:ext>
            </c:extLst>
          </c:dPt>
          <c:dLbls>
            <c:dLbl>
              <c:idx val="0"/>
              <c:layout>
                <c:manualLayout>
                  <c:x val="9.5453482962304902E-3"/>
                  <c:y val="4.039777897769034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521086826843123"/>
                      <c:h val="0.11284409238761488"/>
                    </c:manualLayout>
                  </c15:layout>
                </c:ext>
                <c:ext xmlns:c16="http://schemas.microsoft.com/office/drawing/2014/chart" uri="{C3380CC4-5D6E-409C-BE32-E72D297353CC}">
                  <c16:uniqueId val="{00000004-67EA-4056-A70E-F4468C9042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1910</c:v>
                </c:pt>
                <c:pt idx="1">
                  <c:v>2017</c:v>
                </c:pt>
              </c:numCache>
            </c:numRef>
          </c:cat>
          <c:val>
            <c:numRef>
              <c:f>Sheet1!$B$2:$B$3</c:f>
              <c:numCache>
                <c:formatCode>#,##0</c:formatCode>
                <c:ptCount val="2"/>
                <c:pt idx="0">
                  <c:v>15961506</c:v>
                </c:pt>
                <c:pt idx="1">
                  <c:v>1754216</c:v>
                </c:pt>
              </c:numCache>
            </c:numRef>
          </c:val>
          <c:extLst>
            <c:ext xmlns:c16="http://schemas.microsoft.com/office/drawing/2014/chart" uri="{C3380CC4-5D6E-409C-BE32-E72D297353CC}">
              <c16:uniqueId val="{00000000-67EA-4056-A70E-F4468C9042D7}"/>
            </c:ext>
          </c:extLst>
        </c:ser>
        <c:dLbls>
          <c:dLblPos val="outEnd"/>
          <c:showLegendKey val="0"/>
          <c:showVal val="1"/>
          <c:showCatName val="0"/>
          <c:showSerName val="0"/>
          <c:showPercent val="0"/>
          <c:showBubbleSize val="0"/>
        </c:dLbls>
        <c:gapWidth val="219"/>
        <c:overlap val="-27"/>
        <c:axId val="161825376"/>
        <c:axId val="161837440"/>
      </c:barChart>
      <c:catAx>
        <c:axId val="16182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1837440"/>
        <c:crosses val="autoZero"/>
        <c:auto val="1"/>
        <c:lblAlgn val="ctr"/>
        <c:lblOffset val="100"/>
        <c:noMultiLvlLbl val="0"/>
      </c:catAx>
      <c:valAx>
        <c:axId val="161837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182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0" dirty="0"/>
              <a:t>Please acknowledge that this material was developed in partnership with the Socially Disadvantaged Farmers and Ranchers Policy Research Center at Alcorn State University, the Southern Extension Risk Management Education Center, and the Southern Rural Development Center through funding in part from USDA.</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1-3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263" name="Google Shape;263;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Instructions:</a:t>
            </a:r>
            <a:r>
              <a:rPr lang="en-US" dirty="0"/>
              <a:t>  Go over these guidelines with participants to ensure that participants understand the reasons for not including stories or questions of a personal nature.</a:t>
            </a:r>
          </a:p>
          <a:p>
            <a:pPr marL="158750" indent="0">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p>
          <a:p>
            <a:pPr marL="158750" indent="0">
              <a:buNone/>
            </a:pPr>
            <a:endParaRPr lang="en-US" dirty="0"/>
          </a:p>
        </p:txBody>
      </p:sp>
    </p:spTree>
    <p:extLst>
      <p:ext uri="{BB962C8B-B14F-4D97-AF65-F5344CB8AC3E}">
        <p14:creationId xmlns:p14="http://schemas.microsoft.com/office/powerpoint/2010/main" val="373714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is the section opener for discussing what heirs’ property is.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Using the talking points on the slide, give a brief overview of what is meant by heirs’ property.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Everyone gets their interest in the property.  The interest amount is determined by heirship.</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A person is not an heir until their previous generation has passed.</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No matter what the interest size, each person is a co-owner, and all co-owners have the same amount of right (legally) to do or not do anything to the land.  This will be explained more in the family tree section later in this presentation.</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Go over the rights that each heir has a co-owner as described on this slide. </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a:t>
            </a:r>
            <a:r>
              <a:rPr lang="en-US" dirty="0"/>
              <a:t>:</a:t>
            </a:r>
            <a:endParaRPr dirty="0"/>
          </a:p>
          <a:p>
            <a:pPr marL="158750" lvl="0" indent="0" algn="l" rtl="0">
              <a:lnSpc>
                <a:spcPct val="100000"/>
              </a:lnSpc>
              <a:spcBef>
                <a:spcPts val="0"/>
              </a:spcBef>
              <a:spcAft>
                <a:spcPts val="0"/>
              </a:spcAft>
              <a:buSzPts val="1100"/>
              <a:buNone/>
            </a:pPr>
            <a:r>
              <a:rPr lang="en-US" dirty="0"/>
              <a:t>As these examples demonstrate, heirs’ property is referred to by a lot of different names.  These variations sometimes even appear within the same county.</a:t>
            </a:r>
            <a:endParaRPr dirty="0"/>
          </a:p>
          <a:p>
            <a:pPr marL="158750" lvl="0" indent="0" algn="l" rtl="0">
              <a:lnSpc>
                <a:spcPct val="100000"/>
              </a:lnSpc>
              <a:spcBef>
                <a:spcPts val="0"/>
              </a:spcBef>
              <a:spcAft>
                <a:spcPts val="0"/>
              </a:spcAft>
              <a:buSzPts val="1100"/>
              <a:buNone/>
            </a:pPr>
            <a:endParaRPr dirty="0"/>
          </a:p>
          <a:p>
            <a:pPr marL="457200" lvl="1" indent="-171450" algn="l" rtl="0">
              <a:lnSpc>
                <a:spcPct val="100000"/>
              </a:lnSpc>
              <a:spcBef>
                <a:spcPts val="0"/>
              </a:spcBef>
              <a:spcAft>
                <a:spcPts val="0"/>
              </a:spcAft>
              <a:buSzPct val="150000"/>
              <a:buFont typeface="Arial" panose="020B0604020202020204" pitchFamily="34" charset="0"/>
              <a:buChar char="•"/>
            </a:pPr>
            <a:r>
              <a:rPr lang="en-US" sz="1100" dirty="0">
                <a:solidFill>
                  <a:schemeClr val="dk1"/>
                </a:solidFill>
                <a:latin typeface="Calibri"/>
                <a:ea typeface="Calibri"/>
                <a:cs typeface="Calibri"/>
                <a:sym typeface="Calibri"/>
              </a:rPr>
              <a:t>The heirs’ own the property “</a:t>
            </a:r>
            <a:r>
              <a:rPr lang="en-US" sz="1100" b="1" dirty="0">
                <a:solidFill>
                  <a:schemeClr val="dk1"/>
                </a:solidFill>
                <a:latin typeface="Calibri"/>
                <a:ea typeface="Calibri"/>
                <a:cs typeface="Calibri"/>
                <a:sym typeface="Calibri"/>
              </a:rPr>
              <a:t>without a clear title</a:t>
            </a:r>
            <a:r>
              <a:rPr lang="en-US" sz="1100" dirty="0">
                <a:solidFill>
                  <a:schemeClr val="dk1"/>
                </a:solidFill>
                <a:latin typeface="Calibri"/>
                <a:ea typeface="Calibri"/>
                <a:cs typeface="Calibri"/>
                <a:sym typeface="Calibri"/>
              </a:rPr>
              <a:t>”</a:t>
            </a:r>
            <a:endParaRPr dirty="0"/>
          </a:p>
          <a:p>
            <a:pPr marL="457200" lvl="1" indent="-171450" algn="l" rtl="0">
              <a:lnSpc>
                <a:spcPct val="100000"/>
              </a:lnSpc>
              <a:spcBef>
                <a:spcPts val="0"/>
              </a:spcBef>
              <a:spcAft>
                <a:spcPts val="0"/>
              </a:spcAft>
              <a:buSzPct val="150000"/>
              <a:buFont typeface="Arial" panose="020B0604020202020204" pitchFamily="34" charset="0"/>
              <a:buChar char="•"/>
            </a:pPr>
            <a:r>
              <a:rPr lang="en-US" sz="1100" dirty="0">
                <a:solidFill>
                  <a:schemeClr val="dk1"/>
                </a:solidFill>
                <a:latin typeface="Calibri"/>
                <a:ea typeface="Calibri"/>
                <a:cs typeface="Calibri"/>
                <a:sym typeface="Calibri"/>
              </a:rPr>
              <a:t>Sometimes referred to as “</a:t>
            </a:r>
            <a:r>
              <a:rPr lang="en-US" sz="1100" b="1" dirty="0">
                <a:solidFill>
                  <a:schemeClr val="dk1"/>
                </a:solidFill>
                <a:latin typeface="Calibri"/>
                <a:ea typeface="Calibri"/>
                <a:cs typeface="Calibri"/>
                <a:sym typeface="Calibri"/>
              </a:rPr>
              <a:t>Family Land</a:t>
            </a:r>
            <a:r>
              <a:rPr lang="en-US" sz="1100" dirty="0">
                <a:solidFill>
                  <a:schemeClr val="dk1"/>
                </a:solidFill>
                <a:latin typeface="Calibri"/>
                <a:ea typeface="Calibri"/>
                <a:cs typeface="Calibri"/>
                <a:sym typeface="Calibri"/>
              </a:rPr>
              <a:t>”, “</a:t>
            </a:r>
            <a:r>
              <a:rPr lang="en-US" sz="1100" b="1" dirty="0">
                <a:solidFill>
                  <a:schemeClr val="dk1"/>
                </a:solidFill>
                <a:latin typeface="Calibri"/>
                <a:ea typeface="Calibri"/>
                <a:cs typeface="Calibri"/>
                <a:sym typeface="Calibri"/>
              </a:rPr>
              <a:t>Fractured</a:t>
            </a:r>
            <a:r>
              <a:rPr lang="en-US" sz="1100" dirty="0">
                <a:solidFill>
                  <a:schemeClr val="dk1"/>
                </a:solidFill>
                <a:latin typeface="Calibri"/>
                <a:ea typeface="Calibri"/>
                <a:cs typeface="Calibri"/>
                <a:sym typeface="Calibri"/>
              </a:rPr>
              <a:t>”, “</a:t>
            </a:r>
            <a:r>
              <a:rPr lang="en-US" sz="1100" b="1" dirty="0">
                <a:solidFill>
                  <a:schemeClr val="dk1"/>
                </a:solidFill>
                <a:latin typeface="Calibri"/>
                <a:ea typeface="Calibri"/>
                <a:cs typeface="Calibri"/>
                <a:sym typeface="Calibri"/>
              </a:rPr>
              <a:t>Tangled</a:t>
            </a:r>
            <a:r>
              <a:rPr lang="en-US" sz="1100" dirty="0">
                <a:solidFill>
                  <a:schemeClr val="dk1"/>
                </a:solidFill>
                <a:latin typeface="Calibri"/>
                <a:ea typeface="Calibri"/>
                <a:cs typeface="Calibri"/>
                <a:sym typeface="Calibri"/>
              </a:rPr>
              <a:t>”, or “</a:t>
            </a:r>
            <a:r>
              <a:rPr lang="en-US" sz="1100" b="1" dirty="0">
                <a:solidFill>
                  <a:schemeClr val="dk1"/>
                </a:solidFill>
                <a:latin typeface="Calibri"/>
                <a:ea typeface="Calibri"/>
                <a:cs typeface="Calibri"/>
                <a:sym typeface="Calibri"/>
              </a:rPr>
              <a:t>Clouded</a:t>
            </a:r>
            <a:r>
              <a:rPr lang="en-US" sz="1100" dirty="0">
                <a:solidFill>
                  <a:schemeClr val="dk1"/>
                </a:solidFill>
                <a:latin typeface="Calibri"/>
                <a:ea typeface="Calibri"/>
                <a:cs typeface="Calibri"/>
                <a:sym typeface="Calibri"/>
              </a:rPr>
              <a:t>”</a:t>
            </a:r>
            <a:endParaRPr dirty="0"/>
          </a:p>
          <a:p>
            <a:pPr marL="457200" lvl="0" indent="-228600" algn="l" rtl="0">
              <a:lnSpc>
                <a:spcPct val="100000"/>
              </a:lnSpc>
              <a:spcBef>
                <a:spcPts val="0"/>
              </a:spcBef>
              <a:spcAft>
                <a:spcPts val="0"/>
              </a:spcAft>
              <a:buSzPts val="1100"/>
              <a:buNone/>
            </a:pPr>
            <a:endParaRPr sz="1100"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100" dirty="0">
                <a:solidFill>
                  <a:schemeClr val="dk1"/>
                </a:solidFill>
                <a:latin typeface="Calibri"/>
                <a:ea typeface="Calibri"/>
                <a:cs typeface="Calibri"/>
                <a:sym typeface="Calibri"/>
              </a:rPr>
              <a:t>This restricts being able to manage the property and use the asset to accumulate wealth</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b="1" i="0" dirty="0"/>
              <a:t>Discussion</a:t>
            </a:r>
            <a:r>
              <a:rPr lang="en-US" dirty="0"/>
              <a:t>:  What challenges do you think this might cause?</a:t>
            </a:r>
            <a:endParaRPr dirty="0"/>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Time</a:t>
            </a:r>
            <a:r>
              <a:rPr lang="en-US" dirty="0">
                <a:latin typeface="Arial"/>
                <a:ea typeface="Arial"/>
                <a:cs typeface="Arial"/>
                <a:sym typeface="Arial"/>
              </a:rPr>
              <a:t>: 5 minutes</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Materials:  </a:t>
            </a:r>
            <a:r>
              <a:rPr lang="en-US" dirty="0">
                <a:latin typeface="Arial"/>
                <a:ea typeface="Arial"/>
                <a:cs typeface="Arial"/>
                <a:sym typeface="Arial"/>
              </a:rPr>
              <a:t>None</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a:t>
            </a:r>
            <a:r>
              <a:rPr lang="en-US" dirty="0"/>
              <a:t>: As these examples demonstrate, heirs’ property is referred to by a lot of different names.  These variations sometimes even appear within the same county.</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b="1" i="0" dirty="0"/>
              <a:t>Discussion</a:t>
            </a:r>
            <a:r>
              <a:rPr lang="en-US" dirty="0"/>
              <a:t>:  What challenges do you think this might cause?</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Time</a:t>
            </a:r>
            <a:r>
              <a:rPr lang="en-US" dirty="0">
                <a:latin typeface="Arial"/>
                <a:ea typeface="Arial"/>
                <a:cs typeface="Arial"/>
                <a:sym typeface="Arial"/>
              </a:rPr>
              <a:t>: 5 minutes</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Materials:  </a:t>
            </a:r>
            <a:r>
              <a:rPr lang="en-US" dirty="0">
                <a:latin typeface="Arial"/>
                <a:ea typeface="Arial"/>
                <a:cs typeface="Arial"/>
                <a:sym typeface="Arial"/>
              </a:rPr>
              <a:t>None</a:t>
            </a:r>
            <a:endParaRPr b="0" dirty="0">
              <a:latin typeface="Arial"/>
              <a:ea typeface="Arial"/>
              <a:cs typeface="Arial"/>
              <a:sym typeface="Arial"/>
            </a:endParaRPr>
          </a:p>
          <a:p>
            <a:pPr marL="158750" lvl="0" indent="0" algn="l" rtl="0">
              <a:lnSpc>
                <a:spcPct val="100000"/>
              </a:lnSpc>
              <a:spcBef>
                <a:spcPts val="0"/>
              </a:spcBef>
              <a:spcAft>
                <a:spcPts val="0"/>
              </a:spcAft>
              <a:buSzPts val="1100"/>
              <a:buNone/>
            </a:pPr>
            <a:endParaRPr b="0" dirty="0">
              <a:latin typeface="Arial"/>
              <a:ea typeface="Arial"/>
              <a:cs typeface="Arial"/>
              <a:sym typeface="Arial"/>
            </a:endParaRPr>
          </a:p>
          <a:p>
            <a:pPr marL="158750" lvl="0" indent="0" algn="l" rtl="0">
              <a:lnSpc>
                <a:spcPct val="100000"/>
              </a:lnSpc>
              <a:spcBef>
                <a:spcPts val="0"/>
              </a:spcBef>
              <a:spcAft>
                <a:spcPts val="0"/>
              </a:spcAft>
              <a:buSzPts val="11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2074257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b2074257d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Instructions:  </a:t>
            </a:r>
            <a:r>
              <a:rPr lang="en-US" sz="1100" b="0" dirty="0">
                <a:latin typeface="Arial"/>
                <a:ea typeface="Arial"/>
                <a:cs typeface="Arial"/>
                <a:sym typeface="Arial"/>
              </a:rPr>
              <a:t>This chart shows the complexity of what could happen in just one state.  State laws vary, making for a very complicated system.</a:t>
            </a:r>
            <a:endParaRPr dirty="0"/>
          </a:p>
          <a:p>
            <a:pPr marL="0" marR="0" lvl="0" indent="0" algn="l" rtl="0">
              <a:lnSpc>
                <a:spcPct val="100000"/>
              </a:lnSpc>
              <a:spcBef>
                <a:spcPts val="0"/>
              </a:spcBef>
              <a:spcAft>
                <a:spcPts val="0"/>
              </a:spcAft>
              <a:buSzPts val="1400"/>
              <a:buNone/>
            </a:pPr>
            <a:endParaRPr sz="1100" b="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Note</a:t>
            </a:r>
            <a:r>
              <a:rPr lang="en-US" sz="1100" b="0" dirty="0">
                <a:latin typeface="Arial"/>
                <a:ea typeface="Arial"/>
                <a:cs typeface="Arial"/>
                <a:sym typeface="Arial"/>
              </a:rPr>
              <a:t>:  If participants begin asking a lot of “what if” questions about specific situations, use caution in responding.  Rather remind participants that these are general statements intended to demonstrate the complexity of the situation.</a:t>
            </a:r>
            <a:endParaRPr dirty="0"/>
          </a:p>
          <a:p>
            <a:pPr marL="0" marR="0" lvl="0" indent="0" algn="l" rtl="0">
              <a:lnSpc>
                <a:spcPct val="100000"/>
              </a:lnSpc>
              <a:spcBef>
                <a:spcPts val="0"/>
              </a:spcBef>
              <a:spcAft>
                <a:spcPts val="0"/>
              </a:spcAft>
              <a:buSzPts val="1400"/>
              <a:buNone/>
            </a:pPr>
            <a:endParaRPr sz="1100" b="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0" dirty="0">
                <a:latin typeface="Arial"/>
                <a:ea typeface="Arial"/>
                <a:cs typeface="Arial"/>
                <a:sym typeface="Arial"/>
              </a:rPr>
              <a:t>Also, remember, and remind the participants, that you are not a lawyer, and detailed questions are better answered by a lawyer.</a:t>
            </a:r>
            <a:endParaRPr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en-US" sz="1100" b="1" dirty="0">
                <a:latin typeface="Arial"/>
                <a:ea typeface="Arial"/>
                <a:cs typeface="Arial"/>
                <a:sym typeface="Arial"/>
              </a:rPr>
              <a:t>Time</a:t>
            </a:r>
            <a:r>
              <a:rPr lang="en-US" sz="1100" dirty="0">
                <a:latin typeface="Arial"/>
                <a:ea typeface="Arial"/>
                <a:cs typeface="Arial"/>
                <a:sym typeface="Arial"/>
              </a:rPr>
              <a:t>: 5 minutes</a:t>
            </a:r>
            <a:endParaRPr sz="1100" dirty="0"/>
          </a:p>
          <a:p>
            <a:pPr marL="0" marR="0" lvl="0" indent="0" algn="l" rtl="0">
              <a:lnSpc>
                <a:spcPct val="100000"/>
              </a:lnSpc>
              <a:spcBef>
                <a:spcPts val="0"/>
              </a:spcBef>
              <a:spcAft>
                <a:spcPts val="0"/>
              </a:spcAft>
              <a:buSzPts val="1400"/>
              <a:buNone/>
            </a:pPr>
            <a:endParaRPr sz="1100"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Materials:  </a:t>
            </a:r>
            <a:r>
              <a:rPr lang="en-US" sz="1100" dirty="0">
                <a:latin typeface="Arial"/>
                <a:ea typeface="Arial"/>
                <a:cs typeface="Arial"/>
                <a:sym typeface="Arial"/>
              </a:rPr>
              <a:t>None</a:t>
            </a:r>
            <a:endParaRPr sz="1100"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Handouts:  </a:t>
            </a:r>
            <a:r>
              <a:rPr lang="en-US" sz="110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Source</a:t>
            </a:r>
            <a:r>
              <a:rPr lang="en-US" sz="1100" dirty="0">
                <a:latin typeface="Arial"/>
                <a:ea typeface="Arial"/>
                <a:cs typeface="Arial"/>
                <a:sym typeface="Arial"/>
              </a:rPr>
              <a:t>: https://www.nolo.com/legal-encyclopedia/intestate-succession-alabama.html</a:t>
            </a:r>
            <a:endParaRPr sz="110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is the section opener for discussing what heirs’ property is.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Heirs’ property impacts multiple levels from the personal/family to community levels.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2000" b="1" dirty="0">
                <a:latin typeface="Arial"/>
                <a:ea typeface="Arial"/>
                <a:cs typeface="Arial"/>
                <a:sym typeface="Arial"/>
              </a:rPr>
              <a:t>Instructions:  </a:t>
            </a:r>
            <a:r>
              <a:rPr lang="en-US" sz="2000" dirty="0">
                <a:latin typeface="Arial"/>
                <a:ea typeface="Arial"/>
                <a:cs typeface="Arial"/>
                <a:sym typeface="Arial"/>
              </a:rPr>
              <a:t>Heirs’ property may restrict what the land can be used for, including generating income or improving it, e.g., getting a loan to build a permanent structure such as a house. </a:t>
            </a:r>
            <a:r>
              <a:rPr lang="en-US" sz="2000"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Clr>
                <a:schemeClr val="lt1"/>
              </a:buClr>
              <a:buSzPts val="1100"/>
              <a:buFont typeface="Arial"/>
              <a:buNone/>
            </a:pPr>
            <a:endParaRPr sz="20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r>
              <a:rPr lang="en-US" sz="2000" dirty="0">
                <a:solidFill>
                  <a:srgbClr val="000000"/>
                </a:solidFill>
                <a:latin typeface="Arial"/>
                <a:ea typeface="Arial"/>
                <a:cs typeface="Arial"/>
                <a:sym typeface="Arial"/>
              </a:rPr>
              <a:t> </a:t>
            </a:r>
            <a:r>
              <a:rPr lang="en-US" sz="2000" dirty="0">
                <a:solidFill>
                  <a:schemeClr val="lt1"/>
                </a:solidFill>
              </a:rPr>
              <a:t>Heirs’ property restricts how land can be managed. Heirs need to agree on any decision concerning the land, including division of profits, for example:</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Timber harvesting and reforestation</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Farm planting and harvesting</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Mineral rights</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Mortgages and other loans</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USDA programs</a:t>
            </a:r>
            <a:endParaRPr dirty="0"/>
          </a:p>
          <a:p>
            <a:pPr marL="628650" lvl="1" indent="-171450" algn="l" rtl="0">
              <a:lnSpc>
                <a:spcPct val="100000"/>
              </a:lnSpc>
              <a:spcBef>
                <a:spcPts val="0"/>
              </a:spcBef>
              <a:spcAft>
                <a:spcPts val="0"/>
              </a:spcAft>
              <a:buClr>
                <a:schemeClr val="lt1"/>
              </a:buClr>
              <a:buSzPts val="1100"/>
              <a:buFont typeface="Arial"/>
              <a:buChar char="•"/>
            </a:pPr>
            <a:r>
              <a:rPr lang="en-US" sz="1800" dirty="0">
                <a:solidFill>
                  <a:schemeClr val="lt1"/>
                </a:solidFill>
              </a:rPr>
              <a:t>Conservation easements</a:t>
            </a:r>
            <a:endParaRPr dirty="0"/>
          </a:p>
          <a:p>
            <a:pPr marL="457200" marR="0" lvl="0" indent="-228600" algn="l" rtl="0">
              <a:lnSpc>
                <a:spcPct val="100000"/>
              </a:lnSpc>
              <a:spcBef>
                <a:spcPts val="0"/>
              </a:spcBef>
              <a:spcAft>
                <a:spcPts val="0"/>
              </a:spcAft>
              <a:buSzPts val="1400"/>
              <a:buNone/>
            </a:pPr>
            <a:endParaRPr sz="2000" dirty="0"/>
          </a:p>
          <a:p>
            <a:pPr marL="457200" marR="0" lvl="0" indent="-228600" algn="l" rtl="0">
              <a:lnSpc>
                <a:spcPct val="100000"/>
              </a:lnSpc>
              <a:spcBef>
                <a:spcPts val="0"/>
              </a:spcBef>
              <a:spcAft>
                <a:spcPts val="0"/>
              </a:spcAft>
              <a:buSzPts val="1400"/>
              <a:buNone/>
            </a:pPr>
            <a:endParaRPr sz="200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sz="2000" b="1" dirty="0">
                <a:latin typeface="Arial"/>
                <a:ea typeface="Arial"/>
                <a:cs typeface="Arial"/>
                <a:sym typeface="Arial"/>
              </a:rPr>
              <a:t>Time</a:t>
            </a:r>
            <a:r>
              <a:rPr lang="en-US" sz="2000" dirty="0">
                <a:latin typeface="Arial"/>
                <a:ea typeface="Arial"/>
                <a:cs typeface="Arial"/>
                <a:sym typeface="Arial"/>
              </a:rPr>
              <a:t>: 5 minutes</a:t>
            </a:r>
            <a:endParaRPr sz="2000" dirty="0"/>
          </a:p>
          <a:p>
            <a:pPr marL="457200" marR="0" lvl="0" indent="-228600" algn="l" rtl="0">
              <a:lnSpc>
                <a:spcPct val="100000"/>
              </a:lnSpc>
              <a:spcBef>
                <a:spcPts val="0"/>
              </a:spcBef>
              <a:spcAft>
                <a:spcPts val="0"/>
              </a:spcAft>
              <a:buSzPts val="1400"/>
              <a:buNone/>
            </a:pPr>
            <a:endParaRPr sz="2000"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dirty="0">
                <a:latin typeface="Arial"/>
                <a:ea typeface="Arial"/>
                <a:cs typeface="Arial"/>
                <a:sym typeface="Arial"/>
              </a:rPr>
              <a:t>Materials:  </a:t>
            </a:r>
            <a:r>
              <a:rPr lang="en-US" sz="2000" dirty="0">
                <a:latin typeface="Arial"/>
                <a:ea typeface="Arial"/>
                <a:cs typeface="Arial"/>
                <a:sym typeface="Arial"/>
              </a:rPr>
              <a:t>None</a:t>
            </a:r>
            <a:endParaRPr sz="2000" dirty="0"/>
          </a:p>
          <a:p>
            <a:pPr marL="457200" marR="0" lvl="0" indent="-228600" algn="l" rtl="0">
              <a:lnSpc>
                <a:spcPct val="100000"/>
              </a:lnSpc>
              <a:spcBef>
                <a:spcPts val="0"/>
              </a:spcBef>
              <a:spcAft>
                <a:spcPts val="0"/>
              </a:spcAft>
              <a:buSzPts val="1400"/>
              <a:buNone/>
            </a:pPr>
            <a:endParaRPr sz="200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2000" b="1" dirty="0">
                <a:latin typeface="Arial"/>
                <a:ea typeface="Arial"/>
                <a:cs typeface="Arial"/>
                <a:sym typeface="Arial"/>
              </a:rPr>
              <a:t>Handouts:  </a:t>
            </a:r>
            <a:r>
              <a:rPr lang="en-US" sz="2000" dirty="0">
                <a:latin typeface="Arial"/>
                <a:ea typeface="Arial"/>
                <a:cs typeface="Arial"/>
                <a:sym typeface="Arial"/>
              </a:rPr>
              <a:t>None</a:t>
            </a:r>
            <a:endParaRPr sz="2000" dirty="0"/>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b="0" dirty="0">
                <a:latin typeface="Arial"/>
                <a:ea typeface="Arial"/>
                <a:cs typeface="Arial"/>
                <a:sym typeface="Arial"/>
              </a:rPr>
              <a:t>While owners of heirs'</a:t>
            </a:r>
            <a:r>
              <a:rPr lang="en-US" dirty="0">
                <a:latin typeface="Arial"/>
                <a:ea typeface="Arial"/>
                <a:cs typeface="Arial"/>
                <a:sym typeface="Arial"/>
              </a:rPr>
              <a:t> property have an asset, it is an asset with very limited capability. Stress these shortcomings of this asset.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dirty="0">
                <a:solidFill>
                  <a:schemeClr val="lt1"/>
                </a:solidFill>
                <a:latin typeface="Arial"/>
                <a:ea typeface="Arial"/>
                <a:cs typeface="Arial"/>
                <a:sym typeface="Arial"/>
              </a:rPr>
              <a:t>Promoting intergenerational poverty – the lack of personal ownership of the land inhibits wealth creation.</a:t>
            </a:r>
            <a:endParaRPr sz="1800" b="0" i="0" u="none" strike="noStrike" cap="none" dirty="0">
              <a:solidFill>
                <a:schemeClr val="lt1"/>
              </a:solidFill>
              <a:latin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dirty="0">
                <a:solidFill>
                  <a:schemeClr val="lt1"/>
                </a:solidFill>
                <a:latin typeface="Arial"/>
                <a:ea typeface="Arial"/>
                <a:cs typeface="Arial"/>
                <a:sym typeface="Arial"/>
              </a:rPr>
              <a:t>Inhibiting full use of the land– some potential uses of the land require all heirs to agree, which can be challenging</a:t>
            </a:r>
            <a:endParaRPr sz="1800" b="0" i="0" u="none" strike="noStrike" cap="none" dirty="0">
              <a:solidFill>
                <a:schemeClr val="lt1"/>
              </a:solidFill>
              <a:latin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dirty="0">
                <a:solidFill>
                  <a:schemeClr val="lt1"/>
                </a:solidFill>
                <a:latin typeface="Arial"/>
                <a:ea typeface="Arial"/>
                <a:cs typeface="Arial"/>
                <a:sym typeface="Arial"/>
              </a:rPr>
              <a:t>Hindering insuring property – May require proof of ownership, which is challenging for heirs</a:t>
            </a:r>
            <a:endParaRPr sz="1800" b="0" i="0" u="none" strike="noStrike" cap="none" dirty="0">
              <a:solidFill>
                <a:schemeClr val="lt1"/>
              </a:solidFill>
              <a:latin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r>
              <a:rPr lang="en-US" sz="1800" b="0" i="0" u="none" strike="noStrike" cap="none" dirty="0">
                <a:solidFill>
                  <a:schemeClr val="lt1"/>
                </a:solidFill>
                <a:latin typeface="Arial"/>
                <a:ea typeface="Arial"/>
                <a:cs typeface="Arial"/>
                <a:sym typeface="Arial"/>
              </a:rPr>
              <a:t>Blocking access to some federal programs – some federal programs require proof of ownership to participate</a:t>
            </a:r>
            <a:endParaRPr sz="1800" b="0" i="0" u="none" strike="noStrike" cap="none" dirty="0">
              <a:solidFill>
                <a:schemeClr val="lt1"/>
              </a:solidFill>
              <a:latin typeface="Arial"/>
              <a:cs typeface="Arial"/>
              <a:sym typeface="Arial"/>
            </a:endParaRPr>
          </a:p>
          <a:p>
            <a:pPr marL="628650" marR="0" lvl="1" indent="-171450" algn="l" rtl="0">
              <a:lnSpc>
                <a:spcPct val="100000"/>
              </a:lnSpc>
              <a:spcBef>
                <a:spcPts val="0"/>
              </a:spcBef>
              <a:spcAft>
                <a:spcPts val="0"/>
              </a:spcAft>
              <a:buClr>
                <a:schemeClr val="lt1"/>
              </a:buClr>
              <a:buSzPts val="1100"/>
              <a:buFont typeface="Arial"/>
              <a:buChar char="•"/>
            </a:pPr>
            <a:endParaRPr sz="1800" b="0" i="0" u="none" strike="noStrike" cap="none" dirty="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4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solidFill>
                  <a:schemeClr val="dk1"/>
                </a:solidFill>
              </a:rPr>
              <a:t>While owners of heirs' property have an asset, it is an asset with very limited capability. Stress these shortcomings of this asset. Especially when trying to participate in federal programs like USDA or FEMA. </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4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solidFill>
                  <a:schemeClr val="dk1"/>
                </a:solidFill>
              </a:rPr>
              <a:t>Instruction</a:t>
            </a:r>
            <a:r>
              <a:rPr lang="en-US" sz="1200" dirty="0">
                <a:solidFill>
                  <a:schemeClr val="dk1"/>
                </a:solidFill>
              </a:rPr>
              <a:t>:</a:t>
            </a:r>
            <a:endParaRPr sz="1200" dirty="0">
              <a:solidFill>
                <a:schemeClr val="dk1"/>
              </a:solidFill>
            </a:endParaRPr>
          </a:p>
          <a:p>
            <a:pPr marL="0" lvl="1" indent="0" algn="l" rtl="0">
              <a:lnSpc>
                <a:spcPct val="90000"/>
              </a:lnSpc>
              <a:spcBef>
                <a:spcPts val="0"/>
              </a:spcBef>
              <a:spcAft>
                <a:spcPts val="0"/>
              </a:spcAft>
              <a:buSzPts val="1946"/>
              <a:buNone/>
            </a:pPr>
            <a:r>
              <a:rPr lang="en-US" sz="1200" dirty="0">
                <a:solidFill>
                  <a:schemeClr val="dk1"/>
                </a:solidFill>
              </a:rPr>
              <a:t>This slide shows how limits in use of heirs’ property land ultimately impact the community.  </a:t>
            </a:r>
            <a:endParaRPr sz="1200" dirty="0">
              <a:solidFill>
                <a:schemeClr val="dk1"/>
              </a:solidFill>
            </a:endParaRPr>
          </a:p>
          <a:p>
            <a:pPr marL="457200" lvl="1" indent="0" algn="l" rtl="0">
              <a:lnSpc>
                <a:spcPct val="90000"/>
              </a:lnSpc>
              <a:spcBef>
                <a:spcPts val="0"/>
              </a:spcBef>
              <a:spcAft>
                <a:spcPts val="0"/>
              </a:spcAft>
              <a:buSzPts val="1946"/>
              <a:buNone/>
            </a:pPr>
            <a:endParaRPr sz="1200" dirty="0">
              <a:solidFill>
                <a:schemeClr val="dk1"/>
              </a:solidFill>
            </a:endParaRPr>
          </a:p>
          <a:p>
            <a:pPr marL="457200" lvl="1" indent="0" algn="l" rtl="0">
              <a:lnSpc>
                <a:spcPct val="90000"/>
              </a:lnSpc>
              <a:spcBef>
                <a:spcPts val="0"/>
              </a:spcBef>
              <a:spcAft>
                <a:spcPts val="0"/>
              </a:spcAft>
              <a:buSzPts val="1946"/>
              <a:buNone/>
            </a:pPr>
            <a:r>
              <a:rPr lang="en-US" sz="1200" dirty="0">
                <a:solidFill>
                  <a:schemeClr val="dk1"/>
                </a:solidFill>
              </a:rPr>
              <a:t>If heirs’ property affects how land is managed, and it cannot be developed to its full potential, then the community loses on potential taxes based on increased development and improvements. This impacts:</a:t>
            </a:r>
            <a:endParaRPr sz="1200" dirty="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dirty="0">
                <a:solidFill>
                  <a:schemeClr val="dk1"/>
                </a:solidFill>
              </a:rPr>
              <a:t>Roads and Bridges</a:t>
            </a:r>
            <a:endParaRPr sz="1200" dirty="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dirty="0">
                <a:solidFill>
                  <a:schemeClr val="dk1"/>
                </a:solidFill>
              </a:rPr>
              <a:t>Fire and Safety</a:t>
            </a:r>
            <a:endParaRPr sz="1200" dirty="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dirty="0">
                <a:solidFill>
                  <a:schemeClr val="dk1"/>
                </a:solidFill>
              </a:rPr>
              <a:t>Sanitation</a:t>
            </a:r>
            <a:endParaRPr sz="1200" dirty="0">
              <a:solidFill>
                <a:schemeClr val="dk1"/>
              </a:solidFill>
            </a:endParaRPr>
          </a:p>
          <a:p>
            <a:pPr marL="628650" lvl="1" indent="-177800" algn="l" rtl="0">
              <a:lnSpc>
                <a:spcPct val="100000"/>
              </a:lnSpc>
              <a:spcBef>
                <a:spcPts val="0"/>
              </a:spcBef>
              <a:spcAft>
                <a:spcPts val="0"/>
              </a:spcAft>
              <a:buClr>
                <a:schemeClr val="dk1"/>
              </a:buClr>
              <a:buSzPts val="1200"/>
              <a:buFont typeface="Arial"/>
              <a:buChar char="•"/>
            </a:pPr>
            <a:r>
              <a:rPr lang="en-US" sz="1200" dirty="0">
                <a:solidFill>
                  <a:schemeClr val="dk1"/>
                </a:solidFill>
              </a:rPr>
              <a:t>Education</a:t>
            </a:r>
            <a:endParaRPr sz="1200" dirty="0">
              <a:solidFill>
                <a:schemeClr val="dk1"/>
              </a:solidFill>
            </a:endParaRPr>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Review these summary points to prepare for the next section.</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1" dirty="0">
                <a:solidFill>
                  <a:schemeClr val="dk1"/>
                </a:solidFill>
              </a:rPr>
              <a:t> </a:t>
            </a:r>
            <a:r>
              <a:rPr lang="en-US" dirty="0">
                <a:solidFill>
                  <a:schemeClr val="dk1"/>
                </a:solidFill>
              </a:rPr>
              <a:t>This is the section opener for discussing legal and cultural barriers that heir property owners may face.  Both l</a:t>
            </a:r>
            <a:r>
              <a:rPr lang="en-US" sz="1200" dirty="0">
                <a:solidFill>
                  <a:srgbClr val="FFFFFF"/>
                </a:solidFill>
              </a:rPr>
              <a:t>egal and cultural considerations </a:t>
            </a:r>
            <a:r>
              <a:rPr lang="en-US" sz="1100" dirty="0">
                <a:solidFill>
                  <a:srgbClr val="FFFFFF"/>
                </a:solidFill>
              </a:rPr>
              <a:t>are Important in determining how land is passed down and used from one generation to the next.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Time</a:t>
            </a:r>
            <a:r>
              <a:rPr lang="en-US" dirty="0"/>
              <a:t>: 1 minute</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Materials:  </a:t>
            </a:r>
            <a:r>
              <a:rPr lang="en-US" b="0" dirty="0"/>
              <a:t>None</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Handouts:  </a:t>
            </a:r>
            <a:r>
              <a:rPr lang="en-US" dirty="0"/>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Some might quickly assume that all that is needed is a will.  However, several points come into the picture as families navigate this space.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discusses the “</a:t>
            </a:r>
            <a:r>
              <a:rPr lang="en-US" b="1" dirty="0">
                <a:latin typeface="Arial"/>
                <a:ea typeface="Arial"/>
                <a:cs typeface="Arial"/>
                <a:sym typeface="Arial"/>
              </a:rPr>
              <a:t>yes/no</a:t>
            </a:r>
            <a:r>
              <a:rPr lang="en-US" dirty="0">
                <a:latin typeface="Arial"/>
                <a:ea typeface="Arial"/>
                <a:cs typeface="Arial"/>
                <a:sym typeface="Arial"/>
              </a:rPr>
              <a:t>” in more detail.  Note that in addition to the slides in this overview section, this curriculum includes a more detailed section on prevention of heirs’ property through estate planning.</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b="0" dirty="0">
                <a:latin typeface="Arial"/>
                <a:ea typeface="Arial"/>
                <a:cs typeface="Arial"/>
                <a:sym typeface="Arial"/>
              </a:rPr>
              <a:t>Several barriers exist to transferring land.  Some of the most often noted ones are listed here.</a:t>
            </a:r>
            <a:endParaRPr dirty="0"/>
          </a:p>
          <a:p>
            <a:pPr marL="457200" marR="0" lvl="0" indent="-228600" algn="l" rtl="0">
              <a:lnSpc>
                <a:spcPct val="100000"/>
              </a:lnSpc>
              <a:spcBef>
                <a:spcPts val="0"/>
              </a:spcBef>
              <a:spcAft>
                <a:spcPts val="0"/>
              </a:spcAft>
              <a:buSzPts val="1400"/>
              <a:buNone/>
            </a:pPr>
            <a:endParaRPr b="0" dirty="0">
              <a:latin typeface="Arial"/>
              <a:ea typeface="Arial"/>
              <a:cs typeface="Arial"/>
              <a:sym typeface="Arial"/>
            </a:endParaRPr>
          </a:p>
          <a:p>
            <a:pPr marL="457200" lvl="1" indent="0" algn="l" rtl="0">
              <a:lnSpc>
                <a:spcPct val="100000"/>
              </a:lnSpc>
              <a:spcBef>
                <a:spcPts val="0"/>
              </a:spcBef>
              <a:spcAft>
                <a:spcPts val="0"/>
              </a:spcAft>
              <a:buSzPts val="1100"/>
              <a:buNone/>
            </a:pPr>
            <a:r>
              <a:rPr lang="en-US" dirty="0"/>
              <a:t>Previous studies have found that a large percentage of Americans in general do not have a will (often as high as 50%). The percentage of African Americans without a will is significantly higher, approaching 70% or more. The reasons for not writing a will or other forms of estate planning include misinformation about how, when or who to include in a will; the avoidance of family disputes on who will receive what assets; to even beliefs that writing a will indicates that a person is ready to die or will bring on death.</a:t>
            </a:r>
            <a:endParaRPr dirty="0"/>
          </a:p>
          <a:p>
            <a:pPr marL="457200" lvl="1" indent="0" algn="l" rtl="0">
              <a:lnSpc>
                <a:spcPct val="100000"/>
              </a:lnSpc>
              <a:spcBef>
                <a:spcPts val="0"/>
              </a:spcBef>
              <a:spcAft>
                <a:spcPts val="0"/>
              </a:spcAft>
              <a:buSzPts val="1100"/>
              <a:buNone/>
            </a:pPr>
            <a:endParaRPr dirty="0"/>
          </a:p>
          <a:p>
            <a:pPr marL="457200" lvl="1" indent="0" algn="l" rtl="0">
              <a:lnSpc>
                <a:spcPct val="100000"/>
              </a:lnSpc>
              <a:spcBef>
                <a:spcPts val="0"/>
              </a:spcBef>
              <a:spcAft>
                <a:spcPts val="0"/>
              </a:spcAft>
              <a:buSzPts val="1100"/>
              <a:buNone/>
            </a:pPr>
            <a:r>
              <a:rPr lang="en-US" dirty="0"/>
              <a:t>The expense for an attorney is not insignificant, though some may provide a sliding scale.</a:t>
            </a:r>
            <a:endParaRPr dirty="0"/>
          </a:p>
          <a:p>
            <a:pPr marL="457200" lvl="1" indent="0" algn="l" rtl="0">
              <a:lnSpc>
                <a:spcPct val="100000"/>
              </a:lnSpc>
              <a:spcBef>
                <a:spcPts val="0"/>
              </a:spcBef>
              <a:spcAft>
                <a:spcPts val="0"/>
              </a:spcAft>
              <a:buSzPts val="1100"/>
              <a:buNone/>
            </a:pPr>
            <a:endParaRPr dirty="0"/>
          </a:p>
          <a:p>
            <a:pPr marL="457200" lvl="1" indent="0" algn="l" rtl="0">
              <a:lnSpc>
                <a:spcPct val="100000"/>
              </a:lnSpc>
              <a:spcBef>
                <a:spcPts val="0"/>
              </a:spcBef>
              <a:spcAft>
                <a:spcPts val="0"/>
              </a:spcAft>
              <a:buSzPts val="1100"/>
              <a:buNone/>
            </a:pPr>
            <a:r>
              <a:rPr lang="en-US" dirty="0"/>
              <a:t>Many landowners have past experiences or heard stories dealing with lawyers, judges, and other county officials who participated in land takeaway schemes.</a:t>
            </a:r>
            <a:endParaRPr dirty="0"/>
          </a:p>
          <a:p>
            <a:pPr marL="457200" marR="0" lvl="0" indent="-22860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abf99d610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2abf99d610a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b="0" dirty="0">
                <a:latin typeface="Arial"/>
                <a:ea typeface="Arial"/>
                <a:cs typeface="Arial"/>
                <a:sym typeface="Arial"/>
              </a:rPr>
              <a:t>Another type of barrier to transferring land is related to cultural considerations, such as:</a:t>
            </a:r>
            <a:endParaRPr lang="en-US" sz="2800" b="0" i="0" u="none" strike="noStrike" cap="none" dirty="0">
              <a:solidFill>
                <a:schemeClr val="lt1"/>
              </a:solidFill>
              <a:latin typeface="Catamaran Light"/>
              <a:ea typeface="Catamaran Light"/>
              <a:cs typeface="Catamaran Light"/>
              <a:sym typeface="Catamaran Light"/>
            </a:endParaRPr>
          </a:p>
          <a:p>
            <a:pPr marL="342900" marR="0" lvl="0" indent="-342900" algn="l" rtl="0">
              <a:lnSpc>
                <a:spcPct val="115000"/>
              </a:lnSpc>
              <a:spcBef>
                <a:spcPts val="0"/>
              </a:spcBef>
              <a:spcAft>
                <a:spcPts val="0"/>
              </a:spcAft>
              <a:buClr>
                <a:schemeClr val="lt1"/>
              </a:buClr>
              <a:buSzPts val="1200"/>
            </a:pPr>
            <a:r>
              <a:rPr lang="en-US" sz="2400" b="0" dirty="0">
                <a:solidFill>
                  <a:schemeClr val="lt1"/>
                </a:solidFill>
              </a:rPr>
              <a:t>Heirs that live further away in distance from the land may place less priority on keeping the land intact</a:t>
            </a:r>
          </a:p>
          <a:p>
            <a:pPr marL="342900" marR="0" lvl="0" indent="-342900" algn="l" rtl="0">
              <a:lnSpc>
                <a:spcPct val="115000"/>
              </a:lnSpc>
              <a:spcBef>
                <a:spcPts val="0"/>
              </a:spcBef>
              <a:spcAft>
                <a:spcPts val="0"/>
              </a:spcAft>
              <a:buClr>
                <a:schemeClr val="lt1"/>
              </a:buClr>
              <a:buSzPts val="1200"/>
            </a:pPr>
            <a:r>
              <a:rPr lang="en-US" sz="2400" b="0" dirty="0">
                <a:solidFill>
                  <a:schemeClr val="lt1"/>
                </a:solidFill>
              </a:rPr>
              <a:t>All heirs may not agree on how the land should be used and accessed.  </a:t>
            </a:r>
          </a:p>
          <a:p>
            <a:pPr marL="342900" marR="0" lvl="0" indent="-342900" algn="l" rtl="0">
              <a:lnSpc>
                <a:spcPct val="115000"/>
              </a:lnSpc>
              <a:spcBef>
                <a:spcPts val="0"/>
              </a:spcBef>
              <a:spcAft>
                <a:spcPts val="0"/>
              </a:spcAft>
              <a:buClr>
                <a:schemeClr val="lt1"/>
              </a:buClr>
              <a:buSzPts val="1200"/>
            </a:pPr>
            <a:r>
              <a:rPr lang="en-US" sz="2400" b="0" dirty="0">
                <a:solidFill>
                  <a:schemeClr val="lt1"/>
                </a:solidFill>
              </a:rPr>
              <a:t>Younger generations may value land differently than older generations.</a:t>
            </a:r>
          </a:p>
          <a:p>
            <a:pPr marL="457200" marR="0" lvl="0" indent="-228600" algn="l" rtl="0">
              <a:lnSpc>
                <a:spcPct val="100000"/>
              </a:lnSpc>
              <a:spcBef>
                <a:spcPts val="0"/>
              </a:spcBef>
              <a:spcAft>
                <a:spcPts val="0"/>
              </a:spcAft>
              <a:buSzPts val="1400"/>
              <a:buNone/>
            </a:pPr>
            <a:endParaRPr lang="en-US" b="0" dirty="0">
              <a:latin typeface="Arial"/>
              <a:ea typeface="Arial"/>
              <a:cs typeface="Arial"/>
              <a:sym typeface="Arial"/>
            </a:endParaRPr>
          </a:p>
          <a:p>
            <a:pPr marL="457200" marR="0" lvl="0" indent="-228600" algn="l" rtl="0">
              <a:lnSpc>
                <a:spcPct val="100000"/>
              </a:lnSpc>
              <a:spcBef>
                <a:spcPts val="0"/>
              </a:spcBef>
              <a:spcAft>
                <a:spcPts val="0"/>
              </a:spcAft>
              <a:buSzPts val="1400"/>
              <a:buNone/>
            </a:pPr>
            <a:endParaRPr b="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54" name="Google Shape;25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On the other hand, some families prefer that all family members have equal access to family land. Unfortunately, besides the economic consequences of heirs’ property (provided previously), having unsecured title means that the land is vulnerable to partition sales (upcoming slides).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Read this quote.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b="1" dirty="0"/>
              <a:t>Pair/share</a:t>
            </a:r>
            <a:r>
              <a:rPr lang="en-US" dirty="0"/>
              <a:t>:   What do you hear in this quote that is similar to your family’s thoughts about land ownership?  What is different?</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a:t>
            </a:r>
            <a:r>
              <a:rPr lang="en-US" dirty="0">
                <a:latin typeface="Arial"/>
                <a:ea typeface="Arial"/>
                <a:cs typeface="Arial"/>
                <a:sym typeface="Arial"/>
              </a:rPr>
              <a:t>: Read this quote.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457200" algn="l" rtl="0">
              <a:lnSpc>
                <a:spcPct val="100000"/>
              </a:lnSpc>
              <a:spcBef>
                <a:spcPts val="0"/>
              </a:spcBef>
              <a:spcAft>
                <a:spcPts val="0"/>
              </a:spcAft>
              <a:buSzPts val="1400"/>
              <a:buNone/>
            </a:pPr>
            <a:r>
              <a:rPr lang="en-US" b="1" dirty="0">
                <a:latin typeface="Arial"/>
                <a:ea typeface="Arial"/>
                <a:cs typeface="Arial"/>
                <a:sym typeface="Arial"/>
              </a:rPr>
              <a:t>Pair/share </a:t>
            </a:r>
            <a:r>
              <a:rPr lang="en-US" dirty="0">
                <a:latin typeface="Arial"/>
                <a:ea typeface="Arial"/>
                <a:cs typeface="Arial"/>
                <a:sym typeface="Arial"/>
              </a:rPr>
              <a:t>– Do you see this situation in your family?  What interest do you see in younger generations in maintaining the land?</a:t>
            </a:r>
            <a:endParaRPr dirty="0"/>
          </a:p>
          <a:p>
            <a:pPr marL="0" marR="0" lvl="0" indent="457200" algn="l" rtl="0">
              <a:lnSpc>
                <a:spcPct val="100000"/>
              </a:lnSpc>
              <a:spcBef>
                <a:spcPts val="0"/>
              </a:spcBef>
              <a:spcAft>
                <a:spcPts val="0"/>
              </a:spcAft>
              <a:buSzPts val="1400"/>
              <a:buNone/>
            </a:pPr>
            <a:endParaRPr dirty="0">
              <a:latin typeface="Arial"/>
              <a:ea typeface="Arial"/>
              <a:cs typeface="Arial"/>
              <a:sym typeface="Arial"/>
            </a:endParaRPr>
          </a:p>
          <a:p>
            <a:pPr marL="0" marR="0" lvl="0" indent="457200" algn="l" rtl="0">
              <a:lnSpc>
                <a:spcPct val="100000"/>
              </a:lnSpc>
              <a:spcBef>
                <a:spcPts val="0"/>
              </a:spcBef>
              <a:spcAft>
                <a:spcPts val="0"/>
              </a:spcAft>
              <a:buSzPts val="1400"/>
              <a:buNone/>
            </a:pPr>
            <a:r>
              <a:rPr lang="en-US" dirty="0">
                <a:latin typeface="Arial"/>
                <a:ea typeface="Arial"/>
                <a:cs typeface="Arial"/>
                <a:sym typeface="Arial"/>
              </a:rPr>
              <a:t>What challenges could be created if any of the heirs are no longer interested in keeping the land?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Instructions:  Search Title: “</a:t>
            </a:r>
            <a:r>
              <a:rPr lang="en-US" sz="1100" b="0" i="0" u="none" strike="noStrike" cap="none" dirty="0">
                <a:solidFill>
                  <a:srgbClr val="000000"/>
                </a:solidFill>
                <a:latin typeface="Arial"/>
                <a:ea typeface="Arial"/>
                <a:cs typeface="Arial"/>
                <a:sym typeface="Arial"/>
              </a:rPr>
              <a:t>How Property Law Is Used to Appropriate Black Land”</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dirty="0"/>
              <a:t>Before playing the video let people know this video could raise difficult emotions, which we will have time to talk about after the video.</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After viewing the video, ask participants what they have learned from this family’s experience?</a:t>
            </a:r>
            <a:endParaRPr dirty="0"/>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22 minutes</a:t>
            </a:r>
            <a:endParaRPr dirty="0"/>
          </a:p>
          <a:p>
            <a:pPr marL="0" lvl="0" indent="0" algn="l" rtl="0">
              <a:lnSpc>
                <a:spcPct val="100000"/>
              </a:lnSpc>
              <a:spcBef>
                <a:spcPts val="0"/>
              </a:spcBef>
              <a:spcAft>
                <a:spcPts val="0"/>
              </a:spcAft>
              <a:buSzPts val="1100"/>
              <a:buNone/>
            </a:pPr>
            <a:endParaRPr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  </a:t>
            </a:r>
            <a:r>
              <a:rPr lang="en-US" b="0" dirty="0">
                <a:latin typeface="Arial"/>
                <a:ea typeface="Arial"/>
                <a:cs typeface="Arial"/>
                <a:sym typeface="Arial"/>
              </a:rPr>
              <a:t>None</a:t>
            </a:r>
            <a:endParaRPr b="1"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dirty="0">
                <a:solidFill>
                  <a:srgbClr val="000000"/>
                </a:solidFill>
                <a:latin typeface="Arial"/>
                <a:ea typeface="Arial"/>
                <a:cs typeface="Arial"/>
                <a:sym typeface="Arial"/>
              </a:rPr>
              <a:t>Link: </a:t>
            </a:r>
            <a:r>
              <a:rPr lang="en-US" sz="1100" b="0" i="0" u="none" strike="noStrike" cap="none" dirty="0">
                <a:solidFill>
                  <a:srgbClr val="000000"/>
                </a:solidFill>
                <a:latin typeface="Arial"/>
                <a:ea typeface="Arial"/>
                <a:cs typeface="Arial"/>
                <a:sym typeface="Arial"/>
              </a:rPr>
              <a:t>https://www.youtube.com/watch?v=ls3P_FicO7I</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 Guide a discussion about the film and give the audience a chance to speak on thoughts and feelings. </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5 minutes</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Instructions:  </a:t>
            </a:r>
            <a:r>
              <a:rPr lang="en-US" b="1" dirty="0">
                <a:solidFill>
                  <a:schemeClr val="dk1"/>
                </a:solidFill>
              </a:rPr>
              <a:t> </a:t>
            </a:r>
            <a:r>
              <a:rPr lang="en-US" dirty="0">
                <a:solidFill>
                  <a:schemeClr val="dk1"/>
                </a:solidFill>
              </a:rPr>
              <a:t>This is the section opener for discussing how fractional ownership begins and challenges associated with the increase of owners.</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en-US" b="1" dirty="0"/>
              <a:t>Time</a:t>
            </a:r>
            <a:r>
              <a:rPr lang="en-US" dirty="0"/>
              <a:t>: 1 minute</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Materials:  </a:t>
            </a:r>
            <a:r>
              <a:rPr lang="en-US" b="0" dirty="0"/>
              <a:t>None</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Handouts:  </a:t>
            </a:r>
            <a:r>
              <a:rPr lang="en-US" dirty="0"/>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Heirs’ property means that heirs have an undivided fractional interest in the land. Fractional here means a percentage interest as opposed to actual acreage.  Note these two key factors that influence fractional interest.  These are discussed further in the next slide.</a:t>
            </a:r>
            <a:endParaRPr dirty="0">
              <a:latin typeface="Arial"/>
              <a:ea typeface="Arial"/>
              <a:cs typeface="Arial"/>
              <a:sym typeface="Aria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In this example, the diagram shows three generations of heirs, with more people in each generation having a smaller fractional interest.  Each generation gets a percentage of their parents’ share.  So, in this example, the five children each had 20%.  But as they pass away, their percentage is divided among their respective children.  </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So here, the differences are:</a:t>
            </a:r>
            <a:endParaRPr dirty="0"/>
          </a:p>
          <a:p>
            <a:pPr marL="457200" lvl="1" indent="0" algn="l" rtl="0">
              <a:lnSpc>
                <a:spcPct val="100000"/>
              </a:lnSpc>
              <a:spcBef>
                <a:spcPts val="0"/>
              </a:spcBef>
              <a:spcAft>
                <a:spcPts val="0"/>
              </a:spcAft>
              <a:buSzPts val="1100"/>
              <a:buNone/>
            </a:pPr>
            <a:endParaRPr dirty="0"/>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Generation 1 (children) – 1 heir surviving at 20% </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Generation 2 (grandchildren) - 8 heirs surviving, with 10%, 7% (rounded), and 5% </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Generation 3 (great-grandchildren) - 7 heirs surviving, with 10% and 1%. </a:t>
            </a:r>
            <a:endParaRPr sz="1200" b="0" i="0" u="none" strike="noStrike" cap="none" dirty="0">
              <a:solidFill>
                <a:schemeClr val="dk1"/>
              </a:solidFill>
              <a:latin typeface="Arial"/>
              <a:cs typeface="Arial"/>
              <a:sym typeface="Arial"/>
            </a:endParaRPr>
          </a:p>
          <a:p>
            <a:pPr marL="628650" lvl="1" indent="-101600" algn="l" rtl="0">
              <a:lnSpc>
                <a:spcPct val="100000"/>
              </a:lnSpc>
              <a:spcBef>
                <a:spcPts val="0"/>
              </a:spcBef>
              <a:spcAft>
                <a:spcPts val="0"/>
              </a:spcAft>
              <a:buSzPts val="1100"/>
              <a:buNone/>
            </a:pPr>
            <a:endParaRPr dirty="0"/>
          </a:p>
          <a:p>
            <a:pPr marL="457200" lvl="1" indent="0" algn="l" rtl="0">
              <a:lnSpc>
                <a:spcPct val="100000"/>
              </a:lnSpc>
              <a:spcBef>
                <a:spcPts val="0"/>
              </a:spcBef>
              <a:spcAft>
                <a:spcPts val="0"/>
              </a:spcAft>
              <a:buSzPts val="1100"/>
              <a:buNone/>
            </a:pPr>
            <a:r>
              <a:rPr lang="en-US" dirty="0"/>
              <a:t>In all, there are 22 heirs, 16 heirs surviving, across three generations, with fractional interests ranging from 20% to 1%.</a:t>
            </a:r>
            <a:endParaRPr dirty="0"/>
          </a:p>
          <a:p>
            <a:pPr marL="457200" lvl="1" indent="0" algn="l" rtl="0">
              <a:lnSpc>
                <a:spcPct val="100000"/>
              </a:lnSpc>
              <a:spcBef>
                <a:spcPts val="0"/>
              </a:spcBef>
              <a:spcAft>
                <a:spcPts val="0"/>
              </a:spcAft>
              <a:buSzPts val="1100"/>
              <a:buNone/>
            </a:pPr>
            <a:endParaRPr dirty="0"/>
          </a:p>
          <a:p>
            <a:pPr marL="457200" lvl="1" indent="0" algn="l" rtl="0">
              <a:lnSpc>
                <a:spcPct val="100000"/>
              </a:lnSpc>
              <a:spcBef>
                <a:spcPts val="0"/>
              </a:spcBef>
              <a:spcAft>
                <a:spcPts val="0"/>
              </a:spcAft>
              <a:buSzPts val="1100"/>
              <a:buNone/>
            </a:pPr>
            <a:r>
              <a:rPr lang="en-US" b="1" dirty="0"/>
              <a:t>NOTE</a:t>
            </a:r>
            <a:r>
              <a:rPr lang="en-US" dirty="0"/>
              <a:t>:  Remember, although not depicted here, a spouse of a deceased heir may inherit that person’s share.</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This slide begins another example of land fractionation over time.</a:t>
            </a:r>
            <a:endParaRPr dirty="0"/>
          </a:p>
          <a:p>
            <a:pPr marL="457200" lvl="0" indent="-22860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Instructions:  </a:t>
            </a:r>
            <a:r>
              <a:rPr lang="en-US" dirty="0"/>
              <a:t>A famous example is land taken by the advancing Union armies and distributed to the formerly enslaved.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Walk participants through this example that might have happened in 1865.</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Socially Disadvantaged Farmers and Ranchers Policy Research Center at Alcorn State University.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“Fast forward” the story to 2020.  How would the story be different?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100" dirty="0">
                <a:solidFill>
                  <a:schemeClr val="dk1"/>
                </a:solidFill>
              </a:rPr>
              <a:t>As time goes on, heirs may move to different places and no longer have strong connections to the land.  Yet they are still heirs.  The lack of connections may leave the land vulnerable as remote heirs may be more willing to sell their share in the land to someone outside the family.</a:t>
            </a:r>
            <a:endParaRPr dirty="0">
              <a:solidFill>
                <a:schemeClr val="dk1"/>
              </a:solidFill>
            </a:endParaRPr>
          </a:p>
          <a:p>
            <a:pPr marL="457200" marR="0" lvl="0" indent="-22860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en-US" b="1" dirty="0">
                <a:solidFill>
                  <a:schemeClr val="dk1"/>
                </a:solidFill>
                <a:latin typeface="Arial"/>
                <a:ea typeface="Arial"/>
                <a:cs typeface="Arial"/>
                <a:sym typeface="Arial"/>
              </a:rPr>
              <a:t>Time</a:t>
            </a:r>
            <a:r>
              <a:rPr lang="en-US" dirty="0">
                <a:solidFill>
                  <a:schemeClr val="dk1"/>
                </a:solidFill>
                <a:latin typeface="Arial"/>
                <a:ea typeface="Arial"/>
                <a:cs typeface="Arial"/>
                <a:sym typeface="Arial"/>
              </a:rPr>
              <a:t>: 2 minutes</a:t>
            </a:r>
            <a:endParaRPr dirty="0">
              <a:solidFill>
                <a:schemeClr val="dk1"/>
              </a:solidFill>
            </a:endParaRPr>
          </a:p>
          <a:p>
            <a:pPr marL="0" marR="0" lvl="0" indent="0" algn="l" rtl="0">
              <a:lnSpc>
                <a:spcPct val="100000"/>
              </a:lnSpc>
              <a:spcBef>
                <a:spcPts val="0"/>
              </a:spcBef>
              <a:spcAft>
                <a:spcPts val="0"/>
              </a:spcAft>
              <a:buSzPts val="1400"/>
              <a:buNone/>
            </a:pPr>
            <a:endParaRPr b="1" dirty="0">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solidFill>
                  <a:schemeClr val="dk1"/>
                </a:solidFill>
                <a:latin typeface="Arial"/>
                <a:ea typeface="Arial"/>
                <a:cs typeface="Arial"/>
                <a:sym typeface="Arial"/>
              </a:rPr>
              <a:t>Materials:  </a:t>
            </a:r>
            <a:r>
              <a:rPr lang="en-US" dirty="0">
                <a:solidFill>
                  <a:schemeClr val="dk1"/>
                </a:solidFill>
                <a:latin typeface="Arial"/>
                <a:ea typeface="Arial"/>
                <a:cs typeface="Arial"/>
                <a:sym typeface="Arial"/>
              </a:rPr>
              <a:t>None</a:t>
            </a:r>
            <a:endParaRPr dirty="0">
              <a:solidFill>
                <a:schemeClr val="dk1"/>
              </a:solidFill>
            </a:endParaRPr>
          </a:p>
          <a:p>
            <a:pPr marL="0" marR="0" lvl="0" indent="0" algn="l" rtl="0">
              <a:lnSpc>
                <a:spcPct val="100000"/>
              </a:lnSpc>
              <a:spcBef>
                <a:spcPts val="0"/>
              </a:spcBef>
              <a:spcAft>
                <a:spcPts val="0"/>
              </a:spcAft>
              <a:buSzPts val="1400"/>
              <a:buNone/>
            </a:pPr>
            <a:endParaRPr dirty="0">
              <a:solidFill>
                <a:schemeClr val="dk1"/>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solidFill>
                  <a:schemeClr val="dk1"/>
                </a:solidFill>
                <a:latin typeface="Arial"/>
                <a:ea typeface="Arial"/>
                <a:cs typeface="Arial"/>
                <a:sym typeface="Arial"/>
              </a:rPr>
              <a:t>Handouts:  </a:t>
            </a:r>
            <a:r>
              <a:rPr lang="en-US" dirty="0">
                <a:solidFill>
                  <a:schemeClr val="dk1"/>
                </a:solidFill>
                <a:latin typeface="Arial"/>
                <a:ea typeface="Arial"/>
                <a:cs typeface="Arial"/>
                <a:sym typeface="Arial"/>
              </a:rPr>
              <a:t>None</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In sum, family land is hard to manage. Here are reasons why.</a:t>
            </a:r>
            <a:endParaRPr dirty="0"/>
          </a:p>
          <a:p>
            <a:pPr marL="457200" marR="0" lvl="1" indent="0" algn="just" rtl="0">
              <a:lnSpc>
                <a:spcPct val="100000"/>
              </a:lnSpc>
              <a:spcBef>
                <a:spcPts val="1200"/>
              </a:spcBef>
              <a:spcAft>
                <a:spcPts val="0"/>
              </a:spcAft>
              <a:buClr>
                <a:srgbClr val="000000"/>
              </a:buClr>
              <a:buSzPts val="2400"/>
              <a:buNone/>
            </a:pPr>
            <a:endParaRPr sz="1100" b="0" i="0" u="none" strike="noStrike" cap="none" dirty="0">
              <a:solidFill>
                <a:schemeClr val="dk1"/>
              </a:solidFill>
              <a:latin typeface="Catamaran Light"/>
              <a:ea typeface="Catamaran Light"/>
              <a:cs typeface="Catamaran Light"/>
              <a:sym typeface="Catamaran Light"/>
            </a:endParaRPr>
          </a:p>
          <a:p>
            <a:pPr marL="457200" marR="0" lvl="1" indent="0" algn="just" rtl="0">
              <a:lnSpc>
                <a:spcPct val="100000"/>
              </a:lnSpc>
              <a:spcBef>
                <a:spcPts val="1200"/>
              </a:spcBef>
              <a:spcAft>
                <a:spcPts val="0"/>
              </a:spcAft>
              <a:buClr>
                <a:srgbClr val="000000"/>
              </a:buClr>
              <a:buSzPts val="2400"/>
              <a:buNone/>
            </a:pPr>
            <a:r>
              <a:rPr lang="en-US" sz="1100" b="0" i="0" u="none" strike="noStrike" cap="none" dirty="0">
                <a:solidFill>
                  <a:schemeClr val="dk1"/>
                </a:solidFill>
                <a:latin typeface="Catamaran Light"/>
                <a:ea typeface="Catamaran Light"/>
                <a:cs typeface="Catamaran Light"/>
                <a:sym typeface="Catamaran Light"/>
              </a:rPr>
              <a:t>With numerous co-owners, the following can occur, which can impede proper management of the land:</a:t>
            </a:r>
            <a:endParaRPr sz="1100" dirty="0">
              <a:solidFill>
                <a:schemeClr val="dk1"/>
              </a:solidFill>
              <a:latin typeface="Catamaran Light"/>
              <a:ea typeface="Catamaran Light"/>
              <a:cs typeface="Catamaran Light"/>
              <a:sym typeface="Catamaran Light"/>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Catamaran Light"/>
                <a:cs typeface="Arial"/>
                <a:sym typeface="Catamaran Light"/>
              </a:rPr>
              <a:t>Heirs do not live on or near the land</a:t>
            </a:r>
            <a:endParaRPr sz="1200" b="0" i="0" u="none" strike="noStrike" cap="none" dirty="0">
              <a:solidFill>
                <a:schemeClr val="dk1"/>
              </a:solidFill>
              <a:latin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Catamaran Light"/>
                <a:cs typeface="Arial"/>
                <a:sym typeface="Catamaran Light"/>
              </a:rPr>
              <a:t>Heirs do not live near each other</a:t>
            </a:r>
            <a:endParaRPr sz="1200" b="0" i="0" u="none" strike="noStrike" cap="none" dirty="0">
              <a:solidFill>
                <a:schemeClr val="dk1"/>
              </a:solidFill>
              <a:latin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Catamaran Light"/>
                <a:cs typeface="Arial"/>
                <a:sym typeface="Catamaran Light"/>
              </a:rPr>
              <a:t>Heirs do not know one another</a:t>
            </a:r>
            <a:endParaRPr sz="1200" b="0" i="0" u="none" strike="noStrike" cap="none" dirty="0">
              <a:solidFill>
                <a:schemeClr val="dk1"/>
              </a:solidFill>
              <a:latin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Catamaran Light"/>
                <a:cs typeface="Arial"/>
                <a:sym typeface="Catamaran Light"/>
              </a:rPr>
              <a:t>Heirs do not how to locate one another</a:t>
            </a:r>
            <a:endParaRPr sz="1200" b="0" i="0" u="none" strike="noStrike" cap="none" dirty="0">
              <a:solidFill>
                <a:schemeClr val="dk1"/>
              </a:solidFill>
              <a:latin typeface="Arial"/>
              <a:cs typeface="Arial"/>
              <a:sym typeface="Arial"/>
            </a:endParaRPr>
          </a:p>
          <a:p>
            <a:pPr marL="1085850" marR="0" lvl="2"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ea typeface="Catamaran Light"/>
                <a:cs typeface="Arial"/>
                <a:sym typeface="Catamaran Light"/>
              </a:rPr>
              <a:t>Heirs do not have a connection to the land</a:t>
            </a:r>
            <a:endParaRPr sz="1200" b="0" i="0" u="none" strike="noStrike" cap="none" dirty="0">
              <a:solidFill>
                <a:schemeClr val="dk1"/>
              </a:solidFill>
              <a:latin typeface="Arial"/>
              <a:cs typeface="Arial"/>
              <a:sym typeface="Arial"/>
            </a:endParaRPr>
          </a:p>
          <a:p>
            <a:pPr marL="914400" marR="0" lvl="0" indent="-228600" algn="l" rtl="0">
              <a:lnSpc>
                <a:spcPct val="100000"/>
              </a:lnSpc>
              <a:spcBef>
                <a:spcPts val="120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is the section opener for discussing</a:t>
            </a:r>
            <a:r>
              <a:rPr lang="en-US" dirty="0"/>
              <a:t> how landowners can find out if their family land is considered heir property in the county system.</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dirty="0"/>
              <a:t>Heirs’ property is a phenomenon that has personal and regional implications.</a:t>
            </a:r>
            <a:r>
              <a:rPr lang="en-US" dirty="0">
                <a:latin typeface="Arial"/>
                <a:ea typeface="Arial"/>
                <a:cs typeface="Arial"/>
                <a:sym typeface="Arial"/>
              </a:rPr>
              <a:t>  The next few slides will walk participants through some data on heirs’ property on different levels, helping to create understanding on the extent of the problem.</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While there are concentrations of heir's property across the United States, African American heirs' property is found mainly within the Southeast region.</a:t>
            </a:r>
            <a:endParaRPr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t>Source</a:t>
            </a:r>
            <a:r>
              <a:rPr lang="en-US" dirty="0"/>
              <a:t>: Carpenter, A., S. Jones and J. S. Pippin. 2016. Understanding Heirs’ Property in the Southeast. Federal Reserve Bank of Atlanta. Partner Update, March/April.</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65f65f7d0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265f65f7d0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Many families of one county may have heirs’ property.  Also, in </a:t>
            </a:r>
            <a:r>
              <a:rPr lang="en-US" dirty="0">
                <a:latin typeface="Arial"/>
                <a:ea typeface="Arial"/>
                <a:cs typeface="Arial"/>
                <a:sym typeface="Arial"/>
              </a:rPr>
              <a:t>many cases, those with heirs' property may not even live in the same community, county, or even state, where the property is located.</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solidFill>
                <a:srgbClr val="FF0000"/>
              </a:solidFill>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solidFill>
                  <a:srgbClr val="FF0000"/>
                </a:solidFill>
                <a:latin typeface="Arial"/>
                <a:ea typeface="Arial"/>
                <a:cs typeface="Arial"/>
                <a:sym typeface="Arial"/>
              </a:rPr>
              <a:t>Materials:  </a:t>
            </a:r>
            <a:r>
              <a:rPr lang="en-US" dirty="0">
                <a:solidFill>
                  <a:srgbClr val="FF0000"/>
                </a:solidFill>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Local GIS websites can allow you to see heirs’ property at the county level in some states. This example is from Macon County, Alabama, with heirs’ property in red.</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65f65f7d0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g265f65f7d0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Now, let’s focus on your family.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Online records are sometimes available through the county revenue commissioner’s office (or similar office in other states).  The next few slides will demonstrate an example of what might be available online.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You may find it helpful to find the local office for this training and be ready to discuss differences.  Instructions for doing this are on the next slide.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shows how Macon County, Alabama’s site looks.  </a:t>
            </a:r>
          </a:p>
          <a:p>
            <a:pPr marL="0" marR="0" lvl="0" indent="0" algn="l" rtl="0">
              <a:lnSpc>
                <a:spcPct val="100000"/>
              </a:lnSpc>
              <a:spcBef>
                <a:spcPts val="0"/>
              </a:spcBef>
              <a:spcAft>
                <a:spcPts val="0"/>
              </a:spcAft>
              <a:buSzPts val="1400"/>
              <a:buNone/>
            </a:pPr>
            <a:r>
              <a:rPr lang="en-US" dirty="0">
                <a:latin typeface="Arial"/>
                <a:ea typeface="Arial"/>
                <a:cs typeface="Arial"/>
                <a:sym typeface="Arial"/>
              </a:rPr>
              <a:t>	</a:t>
            </a:r>
          </a:p>
          <a:p>
            <a:pPr marL="0" marR="0" lvl="0" indent="0" algn="l" rtl="0">
              <a:lnSpc>
                <a:spcPct val="100000"/>
              </a:lnSpc>
              <a:spcBef>
                <a:spcPts val="0"/>
              </a:spcBef>
              <a:spcAft>
                <a:spcPts val="0"/>
              </a:spcAft>
              <a:buSzPts val="1400"/>
              <a:buNone/>
            </a:pPr>
            <a:r>
              <a:rPr lang="en-US" dirty="0">
                <a:latin typeface="Arial"/>
                <a:ea typeface="Arial"/>
                <a:cs typeface="Arial"/>
                <a:sym typeface="Arial"/>
              </a:rPr>
              <a:t>Notice the link to the GIS Map as the starting point.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Activity</a:t>
            </a:r>
            <a:r>
              <a:rPr lang="en-US" dirty="0">
                <a:latin typeface="Arial"/>
                <a:ea typeface="Arial"/>
                <a:cs typeface="Arial"/>
                <a:sym typeface="Arial"/>
              </a:rPr>
              <a:t>:  </a:t>
            </a:r>
          </a:p>
          <a:p>
            <a:pPr marL="0" marR="0" lvl="0" indent="0" algn="l" rtl="0">
              <a:lnSpc>
                <a:spcPct val="100000"/>
              </a:lnSpc>
              <a:spcBef>
                <a:spcPts val="0"/>
              </a:spcBef>
              <a:spcAft>
                <a:spcPts val="0"/>
              </a:spcAft>
              <a:buSzPts val="1400"/>
              <a:buNone/>
            </a:pPr>
            <a:r>
              <a:rPr lang="en-US" dirty="0">
                <a:latin typeface="Arial"/>
                <a:ea typeface="Arial"/>
                <a:cs typeface="Arial"/>
                <a:sym typeface="Arial"/>
              </a:rPr>
              <a:t>Searching your county records online</a:t>
            </a:r>
            <a:endParaRPr dirty="0"/>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Open your browser on your computer, phone, or other web-based device.  </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Search for your county, state, GIS</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Is it accessible?  If so, can you type in a search?</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If you can type in a search, type in your last name.  Did anything show up?</a:t>
            </a:r>
            <a:endParaRPr sz="1200" b="0" i="0" u="none" strike="noStrike" cap="none" dirty="0">
              <a:solidFill>
                <a:schemeClr val="dk1"/>
              </a:solidFill>
              <a:latin typeface="Arial"/>
              <a:cs typeface="Arial"/>
              <a:sym typeface="Arial"/>
            </a:endParaRPr>
          </a:p>
          <a:p>
            <a:pPr marL="628650" marR="0" lvl="1" indent="-17780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Arial"/>
                <a:cs typeface="Arial"/>
                <a:sym typeface="Arial"/>
              </a:rPr>
              <a:t>Discussion:  Take a few minutes for different participants to share what they found or anything they noticed.</a:t>
            </a:r>
            <a:endParaRPr sz="1200" b="0" i="0" u="none" strike="noStrike" cap="none" dirty="0">
              <a:solidFill>
                <a:schemeClr val="dk1"/>
              </a:solidFill>
              <a:latin typeface="Arial"/>
              <a:cs typeface="Arial"/>
              <a:sym typeface="Arial"/>
            </a:endParaRPr>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A family name can be entered to begin the search.</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These words will sometimes appear in the search for a family name.  Seeing any of these may indicate you have heirs’ property.  The next slide shows how those might appear.</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In addition to the challenges of having different terms for heirs’ property, inconsistencies in how they are written create even more challenges.  Additionally, s</a:t>
            </a:r>
            <a:r>
              <a:rPr lang="en-US" dirty="0"/>
              <a:t>earch terms also may be part of larger terms, “heir” is inside “their” and “estate” may be a proper name for a residential community, or the name of a road. </a:t>
            </a:r>
            <a:endParaRPr dirty="0"/>
          </a:p>
          <a:p>
            <a:pPr marL="457200" lvl="1" indent="0" algn="l" rtl="0">
              <a:lnSpc>
                <a:spcPct val="100000"/>
              </a:lnSpc>
              <a:spcBef>
                <a:spcPts val="0"/>
              </a:spcBef>
              <a:spcAft>
                <a:spcPts val="0"/>
              </a:spcAft>
              <a:buSzPts val="1400"/>
              <a:buNone/>
            </a:pPr>
            <a:endParaRPr dirty="0"/>
          </a:p>
          <a:p>
            <a:pPr marL="457200" lvl="1" indent="0" algn="l" rtl="0">
              <a:lnSpc>
                <a:spcPct val="100000"/>
              </a:lnSpc>
              <a:spcBef>
                <a:spcPts val="0"/>
              </a:spcBef>
              <a:spcAft>
                <a:spcPts val="0"/>
              </a:spcAft>
              <a:buSzPts val="1400"/>
              <a:buNone/>
            </a:pPr>
            <a:r>
              <a:rPr lang="en-US" dirty="0"/>
              <a:t>Also, while all the land tracts listed under et al, or estate, etc. may not be heirs’ property, a significant percentage may be. </a:t>
            </a:r>
            <a:endParaRPr dirty="0"/>
          </a:p>
          <a:p>
            <a:pPr marL="457200" lvl="1" indent="0" algn="l" rtl="0">
              <a:lnSpc>
                <a:spcPct val="100000"/>
              </a:lnSpc>
              <a:spcBef>
                <a:spcPts val="0"/>
              </a:spcBef>
              <a:spcAft>
                <a:spcPts val="0"/>
              </a:spcAft>
              <a:buSzPts val="1400"/>
              <a:buNone/>
            </a:pPr>
            <a:endParaRPr dirty="0"/>
          </a:p>
          <a:p>
            <a:pPr marL="457200" lvl="1" indent="0" algn="l" rtl="0">
              <a:lnSpc>
                <a:spcPct val="100000"/>
              </a:lnSpc>
              <a:spcBef>
                <a:spcPts val="0"/>
              </a:spcBef>
              <a:spcAft>
                <a:spcPts val="0"/>
              </a:spcAft>
              <a:buSzPts val="1400"/>
              <a:buNone/>
            </a:pPr>
            <a:r>
              <a:rPr lang="en-US" dirty="0"/>
              <a:t>Therefore, it may be necessary to ask your county official, the Tax Assessor, the Revenue Commissioner, etc., what term(s) they use to indicate heirs’ property.</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Point out how the different designations show up on these examples.  </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Font typeface="Arial"/>
              <a:buNone/>
            </a:pPr>
            <a:r>
              <a:rPr lang="en-US" b="1" dirty="0">
                <a:latin typeface="Arial"/>
                <a:ea typeface="Arial"/>
                <a:cs typeface="Arial"/>
                <a:sym typeface="Arial"/>
              </a:rPr>
              <a:t>Instructions:  </a:t>
            </a:r>
            <a:r>
              <a:rPr lang="en-US" sz="1800" b="0" dirty="0">
                <a:solidFill>
                  <a:srgbClr val="1F497D"/>
                </a:solidFill>
                <a:latin typeface="Calibri"/>
                <a:ea typeface="Calibri"/>
                <a:cs typeface="Calibri"/>
                <a:sym typeface="Calibri"/>
              </a:rPr>
              <a:t>Different</a:t>
            </a:r>
            <a:r>
              <a:rPr lang="en-US" sz="1800" dirty="0">
                <a:solidFill>
                  <a:srgbClr val="1F497D"/>
                </a:solidFill>
                <a:latin typeface="Calibri"/>
                <a:ea typeface="Calibri"/>
                <a:cs typeface="Calibri"/>
                <a:sym typeface="Calibri"/>
              </a:rPr>
              <a:t> counties have differing levels of access to on-line land parcel information. Some information is easily accessible, while some may require a login and password, or even a fee.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5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dirty="0"/>
              <a:t>Because heirs’ property is land without secured title, it is often the target of takeaway strategies, many legal.  This next section explores some of the common ways in which the land is lost.</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5" name="Google Shape;7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outlines some of the ways heirs’ property can be lost.  </a:t>
            </a:r>
            <a:endParaRPr dirty="0"/>
          </a:p>
          <a:p>
            <a:pPr marL="457200" lvl="1" indent="0" algn="l" rtl="0">
              <a:lnSpc>
                <a:spcPct val="100000"/>
              </a:lnSpc>
              <a:spcBef>
                <a:spcPts val="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In 1910, there were 15,961,506 acres on Black-owned farms in full-ownership (with no additional rented acres or part-ownership, or land used by tenants or sharecroppers). By the last agricultural census in 2017, this number has declined by 89% to 1,754,216 acres on Black-owned farms in full-ownership.</a:t>
            </a:r>
            <a:endParaRPr dirty="0"/>
          </a:p>
          <a:p>
            <a:pPr marL="457200" lvl="1" indent="0" algn="l" rtl="0">
              <a:lnSpc>
                <a:spcPct val="100000"/>
              </a:lnSpc>
              <a:spcBef>
                <a:spcPts val="1600"/>
              </a:spcBef>
              <a:spcAft>
                <a:spcPts val="0"/>
              </a:spcAft>
              <a:buClr>
                <a:schemeClr val="lt1"/>
              </a:buClr>
              <a:buSzPts val="1100"/>
              <a:buNone/>
            </a:pP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latin typeface="Arial"/>
                <a:ea typeface="Arial"/>
                <a:cs typeface="Arial"/>
                <a:sym typeface="Arial"/>
              </a:rPr>
              <a:t>Major cause of this land loss was through land as heirs' property.</a:t>
            </a:r>
            <a:endParaRPr sz="1200" dirty="0">
              <a:solidFill>
                <a:schemeClr val="lt1"/>
              </a:solidFill>
              <a:latin typeface="Arial"/>
              <a:ea typeface="Arial"/>
              <a:cs typeface="Arial"/>
              <a:sym typeface="Arial"/>
            </a:endParaRPr>
          </a:p>
          <a:p>
            <a:pPr marL="457200" lvl="1" indent="0" algn="l" rtl="0">
              <a:lnSpc>
                <a:spcPct val="100000"/>
              </a:lnSpc>
              <a:spcBef>
                <a:spcPts val="1600"/>
              </a:spcBef>
              <a:spcAft>
                <a:spcPts val="0"/>
              </a:spcAft>
              <a:buClr>
                <a:schemeClr val="lt1"/>
              </a:buClr>
              <a:buSzPts val="1100"/>
              <a:buNone/>
            </a:pPr>
            <a:endParaRPr sz="1200" dirty="0">
              <a:solidFill>
                <a:schemeClr val="lt1"/>
              </a:solidFill>
            </a:endParaRPr>
          </a:p>
          <a:p>
            <a:pPr marL="457200" lvl="1" indent="0" algn="l" rtl="0">
              <a:lnSpc>
                <a:spcPct val="100000"/>
              </a:lnSpc>
              <a:spcBef>
                <a:spcPts val="1600"/>
              </a:spcBef>
              <a:spcAft>
                <a:spcPts val="0"/>
              </a:spcAft>
              <a:buClr>
                <a:schemeClr val="lt1"/>
              </a:buClr>
              <a:buSzPts val="1100"/>
              <a:buNone/>
            </a:pPr>
            <a:r>
              <a:rPr lang="en-US" sz="1200" dirty="0">
                <a:solidFill>
                  <a:schemeClr val="lt1"/>
                </a:solidFill>
              </a:rPr>
              <a:t>Ways heirs’ property can be lost:</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Partition Sales</a:t>
            </a:r>
            <a:endParaRPr dirty="0"/>
          </a:p>
          <a:p>
            <a:pPr marL="800100" lvl="1" indent="-342900" algn="l" rtl="0">
              <a:lnSpc>
                <a:spcPct val="100000"/>
              </a:lnSpc>
              <a:spcBef>
                <a:spcPts val="1600"/>
              </a:spcBef>
              <a:spcAft>
                <a:spcPts val="0"/>
              </a:spcAft>
              <a:buClr>
                <a:schemeClr val="lt1"/>
              </a:buClr>
              <a:buSzPts val="1100"/>
              <a:buFont typeface="Arial"/>
              <a:buChar char="•"/>
            </a:pPr>
            <a:r>
              <a:rPr lang="en-US" sz="1100" dirty="0">
                <a:solidFill>
                  <a:schemeClr val="lt1"/>
                </a:solidFill>
                <a:latin typeface="Catamaran Light"/>
                <a:ea typeface="Catamaran Light"/>
                <a:cs typeface="Catamaran Light"/>
                <a:sym typeface="Catamaran Light"/>
              </a:rPr>
              <a:t>Tax Sales</a:t>
            </a:r>
            <a:endParaRPr dirty="0"/>
          </a:p>
          <a:p>
            <a:pPr marL="457200" marR="0" lvl="0" indent="-228600" algn="l" rtl="0">
              <a:lnSpc>
                <a:spcPct val="100000"/>
              </a:lnSpc>
              <a:spcBef>
                <a:spcPts val="1600"/>
              </a:spcBef>
              <a:spcAft>
                <a:spcPts val="0"/>
              </a:spcAft>
              <a:buSzPts val="1400"/>
              <a:buNone/>
            </a:pPr>
            <a:r>
              <a:rPr lang="en-US" sz="1100" dirty="0">
                <a:solidFill>
                  <a:schemeClr val="lt1"/>
                </a:solidFill>
                <a:latin typeface="Catamaran Light"/>
                <a:ea typeface="Catamaran Light"/>
                <a:cs typeface="Catamaran Light"/>
                <a:sym typeface="Catamaran Light"/>
              </a:rPr>
              <a:t>		</a:t>
            </a:r>
            <a:r>
              <a:rPr lang="en-US" dirty="0">
                <a:latin typeface="Arial"/>
                <a:ea typeface="Arial"/>
                <a:cs typeface="Arial"/>
                <a:sym typeface="Arial"/>
              </a:rPr>
              <a:t>…and some heirs have no interest in the land at all.</a:t>
            </a:r>
            <a:endParaRPr dirty="0"/>
          </a:p>
          <a:p>
            <a:pPr marL="45720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Sources: </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https://agcensus.library.cornell.edu/wp-content/uploads/41033898v5ch03.pdf</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Agriculture, National Agricultural Statistics Service. 2017. Census of Agriculture, United States Data, Table 61, p. 72. </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https://www.nass.usda.gov/Publications/AgCensus/2017/Full_Report/Volume_1,_Chapter_1_US/st99_1_0061_0061.pdf</a:t>
            </a:r>
            <a:endParaRPr dirty="0"/>
          </a:p>
          <a:p>
            <a:pPr marL="457200" marR="0" lvl="0" indent="-2286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If you don’t pay your property taxes, the county auctions your tax bill and interest in a “</a:t>
            </a:r>
            <a:r>
              <a:rPr lang="en-US" u="sng" dirty="0">
                <a:latin typeface="Arial"/>
                <a:ea typeface="Arial"/>
                <a:cs typeface="Arial"/>
                <a:sym typeface="Arial"/>
              </a:rPr>
              <a:t>bid down</a:t>
            </a:r>
            <a:r>
              <a:rPr lang="en-US" dirty="0">
                <a:latin typeface="Arial"/>
                <a:ea typeface="Arial"/>
                <a:cs typeface="Arial"/>
                <a:sym typeface="Arial"/>
              </a:rPr>
              <a:t>” process starting at 12%. If you don’t reclaim your tax lien within three years, which includes repaying the tax bill plus interest, then the land will go to the bidder.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There are always investors who look for these tax sales as a way of either getting land for just the tax value, or as a way to invest their capital at a high interest rate. </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This means that all heirs/landowners, </a:t>
            </a:r>
            <a:r>
              <a:rPr lang="en-US" u="sng" dirty="0">
                <a:latin typeface="Arial"/>
                <a:ea typeface="Arial"/>
                <a:cs typeface="Arial"/>
                <a:sym typeface="Arial"/>
              </a:rPr>
              <a:t>particularly absentee landowners</a:t>
            </a:r>
            <a:r>
              <a:rPr lang="en-US" dirty="0">
                <a:latin typeface="Arial"/>
                <a:ea typeface="Arial"/>
                <a:cs typeface="Arial"/>
                <a:sym typeface="Arial"/>
              </a:rPr>
              <a:t>, need to keep track of who is paying the property taxes on their heirs' property.</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A partition action may be brought against the co-tenants of heirs’ property, either family members or non-family members. </a:t>
            </a:r>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While a co-tenant cannot “sell” the land, they can sell their interest in the land. In this case, an outside party can gain access to the land as if they were a part of the original family unit, with all the rights and obligations. </a:t>
            </a:r>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dirty="0">
                <a:latin typeface="Arial"/>
                <a:ea typeface="Arial"/>
                <a:cs typeface="Arial"/>
                <a:sym typeface="Arial"/>
              </a:rPr>
              <a:t>In many cases, the point of gaining access to the land is to file a partition action with the final objective of gaining the whole piece of land.</a:t>
            </a:r>
            <a:endParaRPr dirty="0"/>
          </a:p>
          <a:p>
            <a:pPr marL="457200" lvl="0" indent="-228600" algn="l" rtl="0">
              <a:lnSpc>
                <a:spcPct val="100000"/>
              </a:lnSpc>
              <a:spcBef>
                <a:spcPts val="0"/>
              </a:spcBef>
              <a:spcAft>
                <a:spcPts val="0"/>
              </a:spcAft>
              <a:buSzPts val="1400"/>
              <a:buNone/>
            </a:pPr>
            <a:endParaRPr dirty="0">
              <a:latin typeface="Arial"/>
              <a:ea typeface="Arial"/>
              <a:cs typeface="Arial"/>
              <a:sym typeface="Arial"/>
            </a:endParaRPr>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Partition sales are a common way African-American landowners have lost, and continue to lose, their land.  </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A partition sale is a court-ordered sale of land.  </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A partition action may be brought by any co-tenant, regardless of their percent interest.</a:t>
            </a:r>
            <a:endParaRPr sz="1100" dirty="0"/>
          </a:p>
          <a:p>
            <a:pPr marL="622300" marR="0" lvl="1" indent="-190500" algn="l" rtl="0">
              <a:lnSpc>
                <a:spcPct val="100000"/>
              </a:lnSpc>
              <a:spcBef>
                <a:spcPts val="0"/>
              </a:spcBef>
              <a:spcAft>
                <a:spcPts val="0"/>
              </a:spcAft>
              <a:buClr>
                <a:srgbClr val="000000"/>
              </a:buClr>
              <a:buSzPts val="3000"/>
              <a:buFont typeface="Arial"/>
              <a:buChar char="•"/>
            </a:pPr>
            <a:r>
              <a:rPr lang="en-US" sz="1100" b="0" i="0" u="none" strike="noStrike" cap="none" dirty="0">
                <a:solidFill>
                  <a:schemeClr val="dk1"/>
                </a:solidFill>
                <a:latin typeface="Avenir"/>
                <a:ea typeface="Avenir"/>
                <a:cs typeface="Avenir"/>
                <a:sym typeface="Avenir"/>
              </a:rPr>
              <a:t>With a partition sale, at public auction, the highest bidder becomes the owner.  The proceeds from the sale are then distributed among all the co-tenants of the property according to the size of their fractional interest.  </a:t>
            </a:r>
            <a:endParaRPr dirty="0"/>
          </a:p>
          <a:p>
            <a:pPr marL="622300" marR="0" lvl="1" indent="-190500" algn="l" rtl="0">
              <a:lnSpc>
                <a:spcPct val="100000"/>
              </a:lnSpc>
              <a:spcBef>
                <a:spcPts val="0"/>
              </a:spcBef>
              <a:spcAft>
                <a:spcPts val="0"/>
              </a:spcAft>
              <a:buClr>
                <a:srgbClr val="000000"/>
              </a:buClr>
              <a:buSzPts val="3000"/>
              <a:buFont typeface="Arial"/>
              <a:buChar char="•"/>
            </a:pPr>
            <a:r>
              <a:rPr lang="en-US" sz="1100" dirty="0">
                <a:solidFill>
                  <a:schemeClr val="dk1"/>
                </a:solidFill>
                <a:latin typeface="Avenir"/>
                <a:ea typeface="Avenir"/>
                <a:cs typeface="Avenir"/>
                <a:sym typeface="Avenir"/>
              </a:rPr>
              <a:t>The end result is that the land is lost to the family.</a:t>
            </a:r>
            <a:endParaRPr sz="1100" dirty="0"/>
          </a:p>
          <a:p>
            <a:pPr marL="457200" marR="0" lvl="0" indent="-2286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10 minutes</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p>
          <a:p>
            <a:pPr marL="0" marR="0" lvl="0" indent="0" algn="l" rtl="0">
              <a:lnSpc>
                <a:spcPct val="100000"/>
              </a:lnSpc>
              <a:spcBef>
                <a:spcPts val="0"/>
              </a:spcBef>
              <a:spcAft>
                <a:spcPts val="0"/>
              </a:spcAft>
              <a:buClr>
                <a:srgbClr val="000000"/>
              </a:buClr>
              <a:buSzPts val="1400"/>
              <a:buFont typeface="Arial"/>
              <a:buNone/>
            </a:pPr>
            <a:endParaRPr lang="en-US"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gives a snapshot of the specific protections included.  The following slides go into more detail.</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b="0" dirty="0">
                <a:latin typeface="Arial"/>
                <a:ea typeface="Arial"/>
                <a:cs typeface="Arial"/>
                <a:sym typeface="Arial"/>
              </a:rPr>
              <a:t>This slide gives an overview of how the UPHPA helps heirs’ property owners.  </a:t>
            </a:r>
            <a:r>
              <a:rPr lang="en-US" b="0" dirty="0"/>
              <a:t>The </a:t>
            </a:r>
            <a:r>
              <a:rPr lang="en-US" dirty="0"/>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b="1" dirty="0"/>
              <a:t>NOTE</a:t>
            </a:r>
            <a:r>
              <a:rPr lang="en-US" dirty="0"/>
              <a:t>:  A co-tenant is defined as a person having a fractional ownership interest in property.</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The next few slides give more detail.</a:t>
            </a:r>
            <a:endParaRPr dirty="0"/>
          </a:p>
          <a:p>
            <a:pPr marL="457200" lvl="0" indent="-22860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Source</a:t>
            </a:r>
            <a:r>
              <a:rPr lang="en-US" dirty="0">
                <a:latin typeface="Arial"/>
                <a:ea typeface="Arial"/>
                <a:cs typeface="Arial"/>
                <a:sym typeface="Arial"/>
              </a:rPr>
              <a:t>:  </a:t>
            </a:r>
            <a:r>
              <a:rPr lang="en-US" dirty="0"/>
              <a:t>The Uniform Partition of Heirs Property Act, Section 2. Definitions</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b="0" dirty="0">
                <a:latin typeface="Arial"/>
                <a:ea typeface="Arial"/>
                <a:cs typeface="Arial"/>
                <a:sym typeface="Arial"/>
              </a:rPr>
              <a:t>Be sure to emphasize that for your audience t</a:t>
            </a:r>
            <a:r>
              <a:rPr lang="en-US" dirty="0"/>
              <a:t>o understand how the UPHPA can help resolve their heirs’ property issue, it is important to speak with an attorney licensed to practice law in the state where the land (real property) is located.</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marR="0" lvl="0" indent="0" algn="l" rtl="0">
              <a:lnSpc>
                <a:spcPct val="100000"/>
              </a:lnSpc>
              <a:spcBef>
                <a:spcPts val="0"/>
              </a:spcBef>
              <a:spcAft>
                <a:spcPts val="0"/>
              </a:spcAft>
              <a:buClr>
                <a:srgbClr val="000000"/>
              </a:buClr>
              <a:buSzPts val="1100"/>
              <a:buFont typeface="Arial"/>
              <a:buNone/>
            </a:pPr>
            <a:r>
              <a:rPr lang="en-US" dirty="0"/>
              <a:t>Points to discuss include:</a:t>
            </a:r>
            <a:endParaRPr dirty="0"/>
          </a:p>
          <a:p>
            <a:pPr marL="457200" marR="0" lvl="0" indent="-298450" algn="l" rtl="0">
              <a:lnSpc>
                <a:spcPct val="100000"/>
              </a:lnSpc>
              <a:spcBef>
                <a:spcPts val="0"/>
              </a:spcBef>
              <a:spcAft>
                <a:spcPts val="0"/>
              </a:spcAft>
              <a:buClr>
                <a:srgbClr val="000000"/>
              </a:buClr>
              <a:buSzPts val="1100"/>
              <a:buChar char="●"/>
            </a:pPr>
            <a:r>
              <a:rPr lang="en-US" dirty="0"/>
              <a:t>The ethical rules concerning representing a family or one or more members</a:t>
            </a:r>
            <a:endParaRPr dirty="0"/>
          </a:p>
          <a:p>
            <a:pPr marL="457200" marR="0" lvl="0" indent="-298450" algn="l" rtl="0">
              <a:lnSpc>
                <a:spcPct val="100000"/>
              </a:lnSpc>
              <a:spcBef>
                <a:spcPts val="0"/>
              </a:spcBef>
              <a:spcAft>
                <a:spcPts val="0"/>
              </a:spcAft>
              <a:buClr>
                <a:srgbClr val="000000"/>
              </a:buClr>
              <a:buSzPts val="1100"/>
              <a:buChar char="●"/>
            </a:pPr>
            <a:r>
              <a:rPr lang="en-US" dirty="0"/>
              <a:t>Whether UPHPA is enacted in your state, and if not, how the heirs’ property law is governed</a:t>
            </a:r>
            <a:endParaRPr dirty="0"/>
          </a:p>
          <a:p>
            <a:pPr marL="457200" marR="0" lvl="0" indent="-298450" algn="l" rtl="0">
              <a:lnSpc>
                <a:spcPct val="100000"/>
              </a:lnSpc>
              <a:spcBef>
                <a:spcPts val="0"/>
              </a:spcBef>
              <a:spcAft>
                <a:spcPts val="0"/>
              </a:spcAft>
              <a:buClr>
                <a:srgbClr val="000000"/>
              </a:buClr>
              <a:buSzPts val="1100"/>
              <a:buChar char="●"/>
            </a:pPr>
            <a:r>
              <a:rPr lang="en-US" dirty="0"/>
              <a:t>How the UPHPA or other applicable real property law may help resolve your heirs’ property issue.</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Take a quick hand survey to see how the participants feel about the information they just learned. </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Thank the participants and ask for any additional questions.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and their interest in </a:t>
            </a:r>
            <a:r>
              <a:rPr lang="en-US" dirty="0"/>
              <a:t>learning about heirs’ property. </a:t>
            </a:r>
            <a:endParaRPr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Have participants give their name and affiliation, etc. </a:t>
            </a:r>
            <a:endParaRPr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Possible prompts</a:t>
            </a:r>
            <a:r>
              <a:rPr lang="en-US" dirty="0"/>
              <a:t>: What brings you to this workshop? What are you curious about when it comes to heirs’ property? </a:t>
            </a:r>
            <a:endParaRPr dirty="0"/>
          </a:p>
          <a:p>
            <a:pPr marL="0" lvl="0" indent="0" algn="l" rtl="0">
              <a:lnSpc>
                <a:spcPct val="100000"/>
              </a:lnSpc>
              <a:spcBef>
                <a:spcPts val="0"/>
              </a:spcBef>
              <a:spcAft>
                <a:spcPts val="0"/>
              </a:spcAft>
              <a:buSzPts val="1100"/>
              <a:buNone/>
            </a:pPr>
            <a:r>
              <a:rPr lang="en-US" dirty="0"/>
              <a:t>If in tables, have people share for a maximum of a minute. If in rows, have them form dyads or triads and share. </a:t>
            </a:r>
            <a:r>
              <a:rPr lang="en-US" b="0" dirty="0"/>
              <a:t>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10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begins the Introduction section.</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the disclaimer and answer any questions that may arise.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
        <p:cNvGrpSpPr/>
        <p:nvPr/>
      </p:nvGrpSpPr>
      <p:grpSpPr>
        <a:xfrm>
          <a:off x="0" y="0"/>
          <a:ext cx="0" cy="0"/>
          <a:chOff x="0" y="0"/>
          <a:chExt cx="0" cy="0"/>
        </a:xfrm>
      </p:grpSpPr>
      <p:sp>
        <p:nvSpPr>
          <p:cNvPr id="9" name="Google Shape;9;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 name="Google Shape;10;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11" name="Google Shape;11;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1"/>
        <p:cNvGrpSpPr/>
        <p:nvPr/>
      </p:nvGrpSpPr>
      <p:grpSpPr>
        <a:xfrm>
          <a:off x="0" y="0"/>
          <a:ext cx="0" cy="0"/>
          <a:chOff x="0" y="0"/>
          <a:chExt cx="0" cy="0"/>
        </a:xfrm>
      </p:grpSpPr>
      <p:sp>
        <p:nvSpPr>
          <p:cNvPr id="62" name="Google Shape;62;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4" name="Google Shape;64;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65"/>
        <p:cNvGrpSpPr/>
        <p:nvPr/>
      </p:nvGrpSpPr>
      <p:grpSpPr>
        <a:xfrm>
          <a:off x="0" y="0"/>
          <a:ext cx="0" cy="0"/>
          <a:chOff x="0" y="0"/>
          <a:chExt cx="0" cy="0"/>
        </a:xfrm>
      </p:grpSpPr>
      <p:sp>
        <p:nvSpPr>
          <p:cNvPr id="66" name="Google Shape;66;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7" name="Google Shape;67;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8" name="Google Shape;68;p77"/>
          <p:cNvSpPr>
            <a:spLocks noGrp="1"/>
          </p:cNvSpPr>
          <p:nvPr>
            <p:ph type="pic" idx="3"/>
          </p:nvPr>
        </p:nvSpPr>
        <p:spPr>
          <a:xfrm>
            <a:off x="5146675" y="627063"/>
            <a:ext cx="3870325" cy="3838575"/>
          </a:xfrm>
          <a:prstGeom prst="rect">
            <a:avLst/>
          </a:prstGeom>
          <a:noFill/>
          <a:ln>
            <a:noFill/>
          </a:ln>
        </p:spPr>
      </p:sp>
      <p:sp>
        <p:nvSpPr>
          <p:cNvPr id="69" name="Google Shape;69;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1"/>
        <p:cNvGrpSpPr/>
        <p:nvPr/>
      </p:nvGrpSpPr>
      <p:grpSpPr>
        <a:xfrm>
          <a:off x="0" y="0"/>
          <a:ext cx="0" cy="0"/>
          <a:chOff x="0" y="0"/>
          <a:chExt cx="0" cy="0"/>
        </a:xfrm>
      </p:grpSpPr>
      <p:sp>
        <p:nvSpPr>
          <p:cNvPr id="72" name="Google Shape;72;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5"/>
        <p:cNvGrpSpPr/>
        <p:nvPr/>
      </p:nvGrpSpPr>
      <p:grpSpPr>
        <a:xfrm>
          <a:off x="0" y="0"/>
          <a:ext cx="0" cy="0"/>
          <a:chOff x="0" y="0"/>
          <a:chExt cx="0" cy="0"/>
        </a:xfrm>
      </p:grpSpPr>
      <p:sp>
        <p:nvSpPr>
          <p:cNvPr id="76" name="Google Shape;76;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 name="Google Shape;77;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79" name="Google Shape;79;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0" name="Google Shape;80;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1" name="Google Shape;81;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2" name="Google Shape;82;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3" name="Google Shape;83;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4" name="Google Shape;84;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85"/>
        <p:cNvGrpSpPr/>
        <p:nvPr/>
      </p:nvGrpSpPr>
      <p:grpSpPr>
        <a:xfrm>
          <a:off x="0" y="0"/>
          <a:ext cx="0" cy="0"/>
          <a:chOff x="0" y="0"/>
          <a:chExt cx="0" cy="0"/>
        </a:xfrm>
      </p:grpSpPr>
      <p:sp>
        <p:nvSpPr>
          <p:cNvPr id="86" name="Google Shape;86;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7" name="Google Shape;87;p86"/>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88"/>
        <p:cNvGrpSpPr/>
        <p:nvPr/>
      </p:nvGrpSpPr>
      <p:grpSpPr>
        <a:xfrm>
          <a:off x="0" y="0"/>
          <a:ext cx="0" cy="0"/>
          <a:chOff x="0" y="0"/>
          <a:chExt cx="0" cy="0"/>
        </a:xfrm>
      </p:grpSpPr>
      <p:sp>
        <p:nvSpPr>
          <p:cNvPr id="89" name="Google Shape;89;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1" name="Google Shape;91;p85"/>
          <p:cNvSpPr>
            <a:spLocks noGrp="1"/>
          </p:cNvSpPr>
          <p:nvPr>
            <p:ph type="pic" idx="2"/>
          </p:nvPr>
        </p:nvSpPr>
        <p:spPr>
          <a:xfrm>
            <a:off x="6731000" y="214313"/>
            <a:ext cx="2413000" cy="1390650"/>
          </a:xfrm>
          <a:prstGeom prst="rect">
            <a:avLst/>
          </a:prstGeom>
          <a:noFill/>
          <a:ln>
            <a:noFill/>
          </a:ln>
        </p:spPr>
      </p:sp>
      <p:sp>
        <p:nvSpPr>
          <p:cNvPr id="92" name="Google Shape;92;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3"/>
        <p:cNvGrpSpPr/>
        <p:nvPr/>
      </p:nvGrpSpPr>
      <p:grpSpPr>
        <a:xfrm>
          <a:off x="0" y="0"/>
          <a:ext cx="0" cy="0"/>
          <a:chOff x="0" y="0"/>
          <a:chExt cx="0" cy="0"/>
        </a:xfrm>
      </p:grpSpPr>
      <p:sp>
        <p:nvSpPr>
          <p:cNvPr id="94" name="Google Shape;94;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5"/>
        <p:cNvGrpSpPr/>
        <p:nvPr/>
      </p:nvGrpSpPr>
      <p:grpSpPr>
        <a:xfrm>
          <a:off x="0" y="0"/>
          <a:ext cx="0" cy="0"/>
          <a:chOff x="0" y="0"/>
          <a:chExt cx="0" cy="0"/>
        </a:xfrm>
      </p:grpSpPr>
      <p:sp>
        <p:nvSpPr>
          <p:cNvPr id="96" name="Google Shape;96;p88"/>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88"/>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 name="Google Shape;98;p88"/>
          <p:cNvSpPr/>
          <p:nvPr/>
        </p:nvSpPr>
        <p:spPr>
          <a:xfrm rot="5400000">
            <a:off x="2685752" y="-1771351"/>
            <a:ext cx="3772497" cy="9144000"/>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88"/>
          <p:cNvSpPr txBox="1">
            <a:spLocks noGrp="1"/>
          </p:cNvSpPr>
          <p:nvPr>
            <p:ph type="body" idx="1"/>
          </p:nvPr>
        </p:nvSpPr>
        <p:spPr>
          <a:xfrm>
            <a:off x="1" y="914400"/>
            <a:ext cx="8923338"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00"/>
        <p:cNvGrpSpPr/>
        <p:nvPr/>
      </p:nvGrpSpPr>
      <p:grpSpPr>
        <a:xfrm>
          <a:off x="0" y="0"/>
          <a:ext cx="0" cy="0"/>
          <a:chOff x="0" y="0"/>
          <a:chExt cx="0" cy="0"/>
        </a:xfrm>
      </p:grpSpPr>
      <p:sp>
        <p:nvSpPr>
          <p:cNvPr id="101" name="Google Shape;101;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 name="Google Shape;103;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4"/>
        <p:cNvGrpSpPr/>
        <p:nvPr/>
      </p:nvGrpSpPr>
      <p:grpSpPr>
        <a:xfrm>
          <a:off x="0" y="0"/>
          <a:ext cx="0" cy="0"/>
          <a:chOff x="0" y="0"/>
          <a:chExt cx="0" cy="0"/>
        </a:xfrm>
      </p:grpSpPr>
      <p:sp>
        <p:nvSpPr>
          <p:cNvPr id="105" name="Google Shape;105;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90"/>
          <p:cNvSpPr>
            <a:spLocks noGrp="1"/>
          </p:cNvSpPr>
          <p:nvPr>
            <p:ph type="pic" idx="2"/>
          </p:nvPr>
        </p:nvSpPr>
        <p:spPr>
          <a:xfrm>
            <a:off x="5900738" y="0"/>
            <a:ext cx="3243262" cy="1517227"/>
          </a:xfrm>
          <a:prstGeom prst="rect">
            <a:avLst/>
          </a:prstGeom>
          <a:noFill/>
          <a:ln>
            <a:noFill/>
          </a:ln>
        </p:spPr>
      </p:sp>
      <p:sp>
        <p:nvSpPr>
          <p:cNvPr id="109" name="Google Shape;109;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4"/>
        <p:cNvGrpSpPr/>
        <p:nvPr/>
      </p:nvGrpSpPr>
      <p:grpSpPr>
        <a:xfrm>
          <a:off x="0" y="0"/>
          <a:ext cx="0" cy="0"/>
          <a:chOff x="0" y="0"/>
          <a:chExt cx="0" cy="0"/>
        </a:xfrm>
      </p:grpSpPr>
      <p:pic>
        <p:nvPicPr>
          <p:cNvPr id="15" name="Google Shape;15;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 name="Google Shape;16;p98"/>
          <p:cNvSpPr/>
          <p:nvPr/>
        </p:nvSpPr>
        <p:spPr>
          <a:xfrm rot="-5400000">
            <a:off x="2000250" y="-2000252"/>
            <a:ext cx="5143499" cy="9144001"/>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 name="Google Shape;17;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 name="Google Shape;19;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10"/>
        <p:cNvGrpSpPr/>
        <p:nvPr/>
      </p:nvGrpSpPr>
      <p:grpSpPr>
        <a:xfrm>
          <a:off x="0" y="0"/>
          <a:ext cx="0" cy="0"/>
          <a:chOff x="0" y="0"/>
          <a:chExt cx="0" cy="0"/>
        </a:xfrm>
      </p:grpSpPr>
      <p:sp>
        <p:nvSpPr>
          <p:cNvPr id="111" name="Google Shape;111;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91"/>
          <p:cNvSpPr>
            <a:spLocks noGrp="1"/>
          </p:cNvSpPr>
          <p:nvPr>
            <p:ph type="pic" idx="2"/>
          </p:nvPr>
        </p:nvSpPr>
        <p:spPr>
          <a:xfrm>
            <a:off x="5900738" y="1052513"/>
            <a:ext cx="3243262" cy="3752850"/>
          </a:xfrm>
          <a:prstGeom prst="rect">
            <a:avLst/>
          </a:prstGeom>
          <a:noFill/>
          <a:ln>
            <a:noFill/>
          </a:ln>
        </p:spPr>
      </p:sp>
      <p:sp>
        <p:nvSpPr>
          <p:cNvPr id="115" name="Google Shape;115;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16"/>
        <p:cNvGrpSpPr/>
        <p:nvPr/>
      </p:nvGrpSpPr>
      <p:grpSpPr>
        <a:xfrm>
          <a:off x="0" y="0"/>
          <a:ext cx="0" cy="0"/>
          <a:chOff x="0" y="0"/>
          <a:chExt cx="0" cy="0"/>
        </a:xfrm>
      </p:grpSpPr>
      <p:sp>
        <p:nvSpPr>
          <p:cNvPr id="117" name="Google Shape;117;p93"/>
          <p:cNvSpPr/>
          <p:nvPr/>
        </p:nvSpPr>
        <p:spPr>
          <a:xfrm rot="-5400000">
            <a:off x="2210384" y="-1934637"/>
            <a:ext cx="4854458" cy="9012773"/>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1"/>
        <p:cNvGrpSpPr/>
        <p:nvPr/>
      </p:nvGrpSpPr>
      <p:grpSpPr>
        <a:xfrm>
          <a:off x="0" y="0"/>
          <a:ext cx="0" cy="0"/>
          <a:chOff x="0" y="0"/>
          <a:chExt cx="0" cy="0"/>
        </a:xfrm>
      </p:grpSpPr>
      <p:sp>
        <p:nvSpPr>
          <p:cNvPr id="122" name="Google Shape;122;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3" name="Google Shape;123;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24" name="Google Shape;124;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25" name="Google Shape;125;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27"/>
        <p:cNvGrpSpPr/>
        <p:nvPr/>
      </p:nvGrpSpPr>
      <p:grpSpPr>
        <a:xfrm>
          <a:off x="0" y="0"/>
          <a:ext cx="0" cy="0"/>
          <a:chOff x="0" y="0"/>
          <a:chExt cx="0" cy="0"/>
        </a:xfrm>
      </p:grpSpPr>
      <p:sp>
        <p:nvSpPr>
          <p:cNvPr id="128" name="Google Shape;128;p81"/>
          <p:cNvSpPr>
            <a:spLocks noGrp="1"/>
          </p:cNvSpPr>
          <p:nvPr>
            <p:ph type="pic" idx="2"/>
          </p:nvPr>
        </p:nvSpPr>
        <p:spPr>
          <a:xfrm>
            <a:off x="4997450" y="2795588"/>
            <a:ext cx="4146550" cy="2178050"/>
          </a:xfrm>
          <a:prstGeom prst="rect">
            <a:avLst/>
          </a:prstGeom>
          <a:noFill/>
          <a:ln>
            <a:noFill/>
          </a:ln>
        </p:spPr>
      </p:sp>
      <p:sp>
        <p:nvSpPr>
          <p:cNvPr id="129" name="Google Shape;129;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2"/>
        <p:cNvGrpSpPr/>
        <p:nvPr/>
      </p:nvGrpSpPr>
      <p:grpSpPr>
        <a:xfrm>
          <a:off x="0" y="0"/>
          <a:ext cx="0" cy="0"/>
          <a:chOff x="0" y="0"/>
          <a:chExt cx="0" cy="0"/>
        </a:xfrm>
      </p:grpSpPr>
      <p:sp>
        <p:nvSpPr>
          <p:cNvPr id="133" name="Google Shape;133;p83"/>
          <p:cNvSpPr>
            <a:spLocks noGrp="1"/>
          </p:cNvSpPr>
          <p:nvPr>
            <p:ph type="pic" idx="2"/>
          </p:nvPr>
        </p:nvSpPr>
        <p:spPr>
          <a:xfrm>
            <a:off x="4997449" y="1203928"/>
            <a:ext cx="4146550" cy="2178050"/>
          </a:xfrm>
          <a:prstGeom prst="rect">
            <a:avLst/>
          </a:prstGeom>
          <a:noFill/>
          <a:ln>
            <a:noFill/>
          </a:ln>
        </p:spPr>
      </p:sp>
      <p:sp>
        <p:nvSpPr>
          <p:cNvPr id="134" name="Google Shape;134;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6" name="Google Shape;136;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7" name="Google Shape;137;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8"/>
        <p:cNvGrpSpPr/>
        <p:nvPr/>
      </p:nvGrpSpPr>
      <p:grpSpPr>
        <a:xfrm>
          <a:off x="0" y="0"/>
          <a:ext cx="0" cy="0"/>
          <a:chOff x="0" y="0"/>
          <a:chExt cx="0" cy="0"/>
        </a:xfrm>
      </p:grpSpPr>
      <p:sp>
        <p:nvSpPr>
          <p:cNvPr id="139" name="Google Shape;139;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121"/>
          <p:cNvSpPr>
            <a:spLocks noGrp="1"/>
          </p:cNvSpPr>
          <p:nvPr>
            <p:ph type="pic" idx="2"/>
          </p:nvPr>
        </p:nvSpPr>
        <p:spPr>
          <a:xfrm>
            <a:off x="6103938" y="1068388"/>
            <a:ext cx="2667000" cy="3406775"/>
          </a:xfrm>
          <a:prstGeom prst="rect">
            <a:avLst/>
          </a:prstGeom>
          <a:noFill/>
          <a:ln>
            <a:noFill/>
          </a:ln>
        </p:spPr>
      </p:sp>
      <p:sp>
        <p:nvSpPr>
          <p:cNvPr id="142" name="Google Shape;142;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43"/>
        <p:cNvGrpSpPr/>
        <p:nvPr/>
      </p:nvGrpSpPr>
      <p:grpSpPr>
        <a:xfrm>
          <a:off x="0" y="0"/>
          <a:ext cx="0" cy="0"/>
          <a:chOff x="0" y="0"/>
          <a:chExt cx="0" cy="0"/>
        </a:xfrm>
      </p:grpSpPr>
      <p:sp>
        <p:nvSpPr>
          <p:cNvPr id="144" name="Google Shape;144;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45" name="Google Shape;145;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46" name="Google Shape;146;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47" name="Google Shape;147;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48" name="Google Shape;148;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49" name="Google Shape;149;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0" name="Google Shape;150;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1" name="Google Shape;151;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2" name="Google Shape;152;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3" name="Google Shape;153;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54" name="Google Shape;154;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80"/>
        <p:cNvGrpSpPr/>
        <p:nvPr/>
      </p:nvGrpSpPr>
      <p:grpSpPr>
        <a:xfrm>
          <a:off x="0" y="0"/>
          <a:ext cx="0" cy="0"/>
          <a:chOff x="0" y="0"/>
          <a:chExt cx="0" cy="0"/>
        </a:xfrm>
      </p:grpSpPr>
      <p:sp>
        <p:nvSpPr>
          <p:cNvPr id="181" name="Google Shape;181;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83"/>
        <p:cNvGrpSpPr/>
        <p:nvPr/>
      </p:nvGrpSpPr>
      <p:grpSpPr>
        <a:xfrm>
          <a:off x="0" y="0"/>
          <a:ext cx="0" cy="0"/>
          <a:chOff x="0" y="0"/>
          <a:chExt cx="0" cy="0"/>
        </a:xfrm>
      </p:grpSpPr>
      <p:sp>
        <p:nvSpPr>
          <p:cNvPr id="184" name="Google Shape;184;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85" name="Google Shape;185;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6"/>
        <p:cNvGrpSpPr/>
        <p:nvPr/>
      </p:nvGrpSpPr>
      <p:grpSpPr>
        <a:xfrm>
          <a:off x="0" y="0"/>
          <a:ext cx="0" cy="0"/>
          <a:chOff x="0" y="0"/>
          <a:chExt cx="0" cy="0"/>
        </a:xfrm>
      </p:grpSpPr>
      <p:pic>
        <p:nvPicPr>
          <p:cNvPr id="187" name="Google Shape;187;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88" name="Google Shape;188;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9" name="Google Shape;189;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90" name="Google Shape;190;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91" name="Google Shape;191;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92" name="Google Shape;192;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0"/>
        <p:cNvGrpSpPr/>
        <p:nvPr/>
      </p:nvGrpSpPr>
      <p:grpSpPr>
        <a:xfrm>
          <a:off x="0" y="0"/>
          <a:ext cx="0" cy="0"/>
          <a:chOff x="0" y="0"/>
          <a:chExt cx="0" cy="0"/>
        </a:xfrm>
      </p:grpSpPr>
      <p:sp>
        <p:nvSpPr>
          <p:cNvPr id="21" name="Google Shape;21;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3" name="Google Shape;23;p82"/>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6" name="Google Shape;196;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97"/>
        <p:cNvGrpSpPr/>
        <p:nvPr/>
      </p:nvGrpSpPr>
      <p:grpSpPr>
        <a:xfrm>
          <a:off x="0" y="0"/>
          <a:ext cx="0" cy="0"/>
          <a:chOff x="0" y="0"/>
          <a:chExt cx="0" cy="0"/>
        </a:xfrm>
      </p:grpSpPr>
      <p:sp>
        <p:nvSpPr>
          <p:cNvPr id="198" name="Google Shape;198;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0"/>
        <p:cNvGrpSpPr/>
        <p:nvPr/>
      </p:nvGrpSpPr>
      <p:grpSpPr>
        <a:xfrm>
          <a:off x="0" y="0"/>
          <a:ext cx="0" cy="0"/>
          <a:chOff x="0" y="0"/>
          <a:chExt cx="0" cy="0"/>
        </a:xfrm>
      </p:grpSpPr>
      <p:sp>
        <p:nvSpPr>
          <p:cNvPr id="201" name="Google Shape;201;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03" name="Google Shape;203;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204" name="Google Shape;204;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205" name="Google Shape;205;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06"/>
        <p:cNvGrpSpPr/>
        <p:nvPr/>
      </p:nvGrpSpPr>
      <p:grpSpPr>
        <a:xfrm>
          <a:off x="0" y="0"/>
          <a:ext cx="0" cy="0"/>
          <a:chOff x="0" y="0"/>
          <a:chExt cx="0" cy="0"/>
        </a:xfrm>
      </p:grpSpPr>
      <p:sp>
        <p:nvSpPr>
          <p:cNvPr id="207" name="Google Shape;207;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8" name="Google Shape;208;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210" name="Google Shape;210;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11" name="Google Shape;211;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12" name="Google Shape;212;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13" name="Google Shape;213;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14" name="Google Shape;214;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15" name="Google Shape;215;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16" name="Google Shape;216;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17" name="Google Shape;217;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18" name="Google Shape;218;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19" name="Google Shape;219;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0" name="Google Shape;220;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21" name="Google Shape;221;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22"/>
        <p:cNvGrpSpPr/>
        <p:nvPr/>
      </p:nvGrpSpPr>
      <p:grpSpPr>
        <a:xfrm>
          <a:off x="0" y="0"/>
          <a:ext cx="0" cy="0"/>
          <a:chOff x="0" y="0"/>
          <a:chExt cx="0" cy="0"/>
        </a:xfrm>
      </p:grpSpPr>
      <p:sp>
        <p:nvSpPr>
          <p:cNvPr id="223" name="Google Shape;223;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5" name="Google Shape;225;p100"/>
          <p:cNvSpPr/>
          <p:nvPr/>
        </p:nvSpPr>
        <p:spPr>
          <a:xfrm rot="5400000">
            <a:off x="2685752" y="-1771351"/>
            <a:ext cx="3772497" cy="9144000"/>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227" name="Google Shape;227;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28"/>
        <p:cNvGrpSpPr/>
        <p:nvPr/>
      </p:nvGrpSpPr>
      <p:grpSpPr>
        <a:xfrm>
          <a:off x="0" y="0"/>
          <a:ext cx="0" cy="0"/>
          <a:chOff x="0" y="0"/>
          <a:chExt cx="0" cy="0"/>
        </a:xfrm>
      </p:grpSpPr>
      <p:sp>
        <p:nvSpPr>
          <p:cNvPr id="229" name="Google Shape;229;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30" name="Google Shape;230;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1"/>
        <p:cNvGrpSpPr/>
        <p:nvPr/>
      </p:nvGrpSpPr>
      <p:grpSpPr>
        <a:xfrm>
          <a:off x="0" y="0"/>
          <a:ext cx="0" cy="0"/>
          <a:chOff x="0" y="0"/>
          <a:chExt cx="0" cy="0"/>
        </a:xfrm>
      </p:grpSpPr>
      <p:sp>
        <p:nvSpPr>
          <p:cNvPr id="232" name="Google Shape;232;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 name="Google Shape;233;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4" name="Google Shape;234;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5" name="Google Shape;235;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24"/>
        <p:cNvGrpSpPr/>
        <p:nvPr/>
      </p:nvGrpSpPr>
      <p:grpSpPr>
        <a:xfrm>
          <a:off x="0" y="0"/>
          <a:ext cx="0" cy="0"/>
          <a:chOff x="0" y="0"/>
          <a:chExt cx="0" cy="0"/>
        </a:xfrm>
      </p:grpSpPr>
      <p:sp>
        <p:nvSpPr>
          <p:cNvPr id="25" name="Google Shape;25;p116"/>
          <p:cNvSpPr>
            <a:spLocks noGrp="1"/>
          </p:cNvSpPr>
          <p:nvPr>
            <p:ph type="pic" idx="2"/>
          </p:nvPr>
        </p:nvSpPr>
        <p:spPr>
          <a:xfrm>
            <a:off x="0" y="-1019"/>
            <a:ext cx="9144000" cy="5144520"/>
          </a:xfrm>
          <a:prstGeom prst="rect">
            <a:avLst/>
          </a:prstGeom>
          <a:noFill/>
          <a:ln>
            <a:noFill/>
          </a:ln>
        </p:spPr>
      </p:sp>
      <p:sp>
        <p:nvSpPr>
          <p:cNvPr id="26" name="Google Shape;26;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8" name="Google Shape;28;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9" name="Google Shape;29;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0" name="Google Shape;30;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grpSp>
        <p:nvGrpSpPr>
          <p:cNvPr id="34" name="Google Shape;34;p71"/>
          <p:cNvGrpSpPr/>
          <p:nvPr/>
        </p:nvGrpSpPr>
        <p:grpSpPr>
          <a:xfrm>
            <a:off x="2296282" y="0"/>
            <a:ext cx="6858000" cy="5143500"/>
            <a:chOff x="2287775" y="0"/>
            <a:chExt cx="6858000" cy="5143500"/>
          </a:xfrm>
        </p:grpSpPr>
        <p:pic>
          <p:nvPicPr>
            <p:cNvPr id="35" name="Google Shape;3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36" name="Google Shape;3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 name="Google Shape;37;p71"/>
          <p:cNvSpPr/>
          <p:nvPr/>
        </p:nvSpPr>
        <p:spPr>
          <a:xfrm rot="5400000">
            <a:off x="3000744" y="-1430193"/>
            <a:ext cx="2662635" cy="8003886"/>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9"/>
        <p:cNvGrpSpPr/>
        <p:nvPr/>
      </p:nvGrpSpPr>
      <p:grpSpPr>
        <a:xfrm>
          <a:off x="0" y="0"/>
          <a:ext cx="0" cy="0"/>
          <a:chOff x="0" y="0"/>
          <a:chExt cx="0" cy="0"/>
        </a:xfrm>
      </p:grpSpPr>
      <p:sp>
        <p:nvSpPr>
          <p:cNvPr id="40" name="Google Shape;40;p94"/>
          <p:cNvSpPr/>
          <p:nvPr/>
        </p:nvSpPr>
        <p:spPr>
          <a:xfrm rot="5400000">
            <a:off x="3829667" y="-3829667"/>
            <a:ext cx="1484665"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43" name="Google Shape;43;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4"/>
        <p:cNvGrpSpPr/>
        <p:nvPr/>
      </p:nvGrpSpPr>
      <p:grpSpPr>
        <a:xfrm>
          <a:off x="0" y="0"/>
          <a:ext cx="0" cy="0"/>
          <a:chOff x="0" y="0"/>
          <a:chExt cx="0" cy="0"/>
        </a:xfrm>
      </p:grpSpPr>
      <p:pic>
        <p:nvPicPr>
          <p:cNvPr id="45" name="Google Shape;45;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6" name="Google Shape;46;p74"/>
          <p:cNvSpPr/>
          <p:nvPr/>
        </p:nvSpPr>
        <p:spPr>
          <a:xfrm rot="5400000">
            <a:off x="3413957" y="-2000249"/>
            <a:ext cx="2316081"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8"/>
        <p:cNvGrpSpPr/>
        <p:nvPr/>
      </p:nvGrpSpPr>
      <p:grpSpPr>
        <a:xfrm>
          <a:off x="0" y="0"/>
          <a:ext cx="0" cy="0"/>
          <a:chOff x="0" y="0"/>
          <a:chExt cx="0" cy="0"/>
        </a:xfrm>
      </p:grpSpPr>
      <p:grpSp>
        <p:nvGrpSpPr>
          <p:cNvPr id="49" name="Google Shape;49;p72"/>
          <p:cNvGrpSpPr/>
          <p:nvPr/>
        </p:nvGrpSpPr>
        <p:grpSpPr>
          <a:xfrm>
            <a:off x="2296282" y="0"/>
            <a:ext cx="6858000" cy="5143500"/>
            <a:chOff x="2287775" y="0"/>
            <a:chExt cx="6858000" cy="5143500"/>
          </a:xfrm>
        </p:grpSpPr>
        <p:pic>
          <p:nvPicPr>
            <p:cNvPr id="50" name="Google Shape;50;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1" name="Google Shape;51;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 name="Google Shape;52;p72"/>
          <p:cNvSpPr/>
          <p:nvPr/>
        </p:nvSpPr>
        <p:spPr>
          <a:xfrm rot="5400000">
            <a:off x="2175705" y="-1520429"/>
            <a:ext cx="4419120" cy="8184355"/>
          </a:xfrm>
          <a:prstGeom prst="rect">
            <a:avLst/>
          </a:prstGeom>
          <a:solidFill>
            <a:srgbClr val="908269">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4" name="Google Shape;54;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55"/>
        <p:cNvGrpSpPr/>
        <p:nvPr/>
      </p:nvGrpSpPr>
      <p:grpSpPr>
        <a:xfrm>
          <a:off x="0" y="0"/>
          <a:ext cx="0" cy="0"/>
          <a:chOff x="0" y="0"/>
          <a:chExt cx="0" cy="0"/>
        </a:xfrm>
      </p:grpSpPr>
      <p:sp>
        <p:nvSpPr>
          <p:cNvPr id="56" name="Google Shape;56;p75"/>
          <p:cNvSpPr>
            <a:spLocks noGrp="1"/>
          </p:cNvSpPr>
          <p:nvPr>
            <p:ph type="pic" idx="2"/>
          </p:nvPr>
        </p:nvSpPr>
        <p:spPr>
          <a:xfrm>
            <a:off x="5710511" y="765175"/>
            <a:ext cx="3377927" cy="3403600"/>
          </a:xfrm>
          <a:prstGeom prst="rect">
            <a:avLst/>
          </a:prstGeom>
          <a:noFill/>
          <a:ln>
            <a:noFill/>
          </a:ln>
        </p:spPr>
      </p:sp>
      <p:sp>
        <p:nvSpPr>
          <p:cNvPr id="57" name="Google Shape;57;p75"/>
          <p:cNvSpPr/>
          <p:nvPr/>
        </p:nvSpPr>
        <p:spPr>
          <a:xfrm rot="-5400000">
            <a:off x="2210384" y="-1934637"/>
            <a:ext cx="4854458" cy="9012773"/>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 name="Google Shape;58;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9" name="Google Shape;59;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pngall.com/warning-sign-png/"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35.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hyperlink" Target="https://digitaldealer.com/marketing/6-common-business-challenges-solved-social-media-strategy/"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hyperlink" Target="https://digitaldealer.com/marketing/6-common-business-challenges-solved-social-media-strategy/"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7" descr="A picture containing tree, outdoor, ground, grass  Description automatically generated"/>
          <p:cNvPicPr preferRelativeResize="0"/>
          <p:nvPr/>
        </p:nvPicPr>
        <p:blipFill rotWithShape="1">
          <a:blip r:embed="rId3">
            <a:alphaModFix/>
          </a:blip>
          <a:srcRect r="31746"/>
          <a:stretch/>
        </p:blipFill>
        <p:spPr>
          <a:xfrm flipH="1">
            <a:off x="4572000" y="0"/>
            <a:ext cx="4586770" cy="5143500"/>
          </a:xfrm>
          <a:prstGeom prst="rect">
            <a:avLst/>
          </a:prstGeom>
          <a:noFill/>
          <a:ln>
            <a:noFill/>
          </a:ln>
        </p:spPr>
      </p:pic>
      <p:sp>
        <p:nvSpPr>
          <p:cNvPr id="266" name="Google Shape;266;p4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p4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dirty="0">
                <a:solidFill>
                  <a:srgbClr val="5E5E5E"/>
                </a:solidFill>
              </a:rPr>
              <a:t>Understanding </a:t>
            </a:r>
            <a:endParaRPr dirty="0"/>
          </a:p>
          <a:p>
            <a:pPr marL="0" lvl="0" indent="0" algn="ctr" rtl="0">
              <a:lnSpc>
                <a:spcPct val="115000"/>
              </a:lnSpc>
              <a:spcBef>
                <a:spcPts val="0"/>
              </a:spcBef>
              <a:spcAft>
                <a:spcPts val="0"/>
              </a:spcAft>
              <a:buSzPts val="1200"/>
              <a:buNone/>
            </a:pPr>
            <a:r>
              <a:rPr lang="en-US" sz="2800" dirty="0">
                <a:solidFill>
                  <a:srgbClr val="5E5E5E"/>
                </a:solidFill>
              </a:rPr>
              <a:t>Heirs’ Property at the</a:t>
            </a:r>
            <a:endParaRPr dirty="0"/>
          </a:p>
          <a:p>
            <a:pPr marL="0" lvl="0" indent="0" algn="ctr" rtl="0">
              <a:lnSpc>
                <a:spcPct val="115000"/>
              </a:lnSpc>
              <a:spcBef>
                <a:spcPts val="0"/>
              </a:spcBef>
              <a:spcAft>
                <a:spcPts val="0"/>
              </a:spcAft>
              <a:buSzPts val="1200"/>
              <a:buNone/>
            </a:pPr>
            <a:r>
              <a:rPr lang="en-US" sz="2800" dirty="0">
                <a:solidFill>
                  <a:srgbClr val="5E5E5E"/>
                </a:solidFill>
              </a:rPr>
              <a:t> Community Level</a:t>
            </a:r>
            <a:endParaRPr dirty="0"/>
          </a:p>
        </p:txBody>
      </p:sp>
      <p:sp>
        <p:nvSpPr>
          <p:cNvPr id="268" name="Google Shape;268;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INSERT DATE</a:t>
            </a:r>
            <a:endParaRPr dirty="0"/>
          </a:p>
        </p:txBody>
      </p:sp>
      <p:sp>
        <p:nvSpPr>
          <p:cNvPr id="269" name="Google Shape;269;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bg2"/>
                </a:solidFill>
                <a:latin typeface="Livvic Black"/>
                <a:ea typeface="Livvic Black"/>
                <a:cs typeface="Livvic Black"/>
                <a:sym typeface="Livvic Black"/>
              </a:rPr>
              <a:t>INSERT LOCATION</a:t>
            </a:r>
            <a:endParaRPr dirty="0">
              <a:solidFill>
                <a:schemeClr val="bg2"/>
              </a:solidFill>
            </a:endParaRPr>
          </a:p>
        </p:txBody>
      </p:sp>
      <p:pic>
        <p:nvPicPr>
          <p:cNvPr id="270" name="Google Shape;270;p47"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271" name="Google Shape;271;p47" descr="Text&#10;&#10;Description automatically generated"/>
          <p:cNvPicPr preferRelativeResize="0"/>
          <p:nvPr/>
        </p:nvPicPr>
        <p:blipFill rotWithShape="1">
          <a:blip r:embed="rId5">
            <a:alphaModFix/>
          </a:blip>
          <a:srcRect/>
          <a:stretch/>
        </p:blipFill>
        <p:spPr>
          <a:xfrm>
            <a:off x="207321" y="4549959"/>
            <a:ext cx="1497887" cy="396485"/>
          </a:xfrm>
          <a:prstGeom prst="rect">
            <a:avLst/>
          </a:prstGeom>
          <a:noFill/>
          <a:ln>
            <a:noFill/>
          </a:ln>
        </p:spPr>
      </p:pic>
      <p:pic>
        <p:nvPicPr>
          <p:cNvPr id="272" name="Google Shape;272;p47" descr="Southern Extension Risk Management Education"/>
          <p:cNvPicPr preferRelativeResize="0"/>
          <p:nvPr/>
        </p:nvPicPr>
        <p:blipFill rotWithShape="1">
          <a:blip r:embed="rId6">
            <a:alphaModFix/>
          </a:blip>
          <a:srcRect/>
          <a:stretch/>
        </p:blipFill>
        <p:spPr>
          <a:xfrm>
            <a:off x="1856797" y="4587068"/>
            <a:ext cx="1049451" cy="359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C8226-B0F9-74A9-8E0B-6D58986C8874}"/>
              </a:ext>
            </a:extLst>
          </p:cNvPr>
          <p:cNvSpPr>
            <a:spLocks noGrp="1"/>
          </p:cNvSpPr>
          <p:nvPr>
            <p:ph type="title"/>
          </p:nvPr>
        </p:nvSpPr>
        <p:spPr/>
        <p:txBody>
          <a:bodyPr/>
          <a:lstStyle/>
          <a:p>
            <a:r>
              <a:rPr lang="en-US" dirty="0"/>
              <a:t>Protecting Your Information</a:t>
            </a:r>
          </a:p>
        </p:txBody>
      </p:sp>
      <p:sp>
        <p:nvSpPr>
          <p:cNvPr id="5" name="Text Placeholder 4">
            <a:extLst>
              <a:ext uri="{FF2B5EF4-FFF2-40B4-BE49-F238E27FC236}">
                <a16:creationId xmlns:a16="http://schemas.microsoft.com/office/drawing/2014/main" id="{B575F1C7-DF9E-37B6-913E-B6347A28F65A}"/>
              </a:ext>
            </a:extLst>
          </p:cNvPr>
          <p:cNvSpPr>
            <a:spLocks noGrp="1"/>
          </p:cNvSpPr>
          <p:nvPr>
            <p:ph type="body" idx="1"/>
          </p:nvPr>
        </p:nvSpPr>
        <p:spPr/>
        <p:txBody>
          <a:bodyPr/>
          <a:lstStyle/>
          <a:p>
            <a:r>
              <a:rPr lang="en-US" dirty="0"/>
              <a:t>No personal stories</a:t>
            </a:r>
          </a:p>
          <a:p>
            <a:r>
              <a:rPr lang="en-US" dirty="0"/>
              <a:t>General questions are welcome.  </a:t>
            </a:r>
          </a:p>
          <a:p>
            <a:r>
              <a:rPr lang="en-US" dirty="0"/>
              <a:t>Personal questions should be asked outside of the group setting.</a:t>
            </a:r>
          </a:p>
        </p:txBody>
      </p:sp>
    </p:spTree>
    <p:extLst>
      <p:ext uri="{BB962C8B-B14F-4D97-AF65-F5344CB8AC3E}">
        <p14:creationId xmlns:p14="http://schemas.microsoft.com/office/powerpoint/2010/main" val="399669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 What is Heirs’ Property?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
          <p:cNvPicPr preferRelativeResize="0">
            <a:picLocks noGrp="1"/>
          </p:cNvPicPr>
          <p:nvPr>
            <p:ph type="pic" idx="2"/>
          </p:nvPr>
        </p:nvPicPr>
        <p:blipFill rotWithShape="1">
          <a:blip r:embed="rId3">
            <a:alphaModFix/>
          </a:blip>
          <a:srcRect l="373" r="372"/>
          <a:stretch/>
        </p:blipFill>
        <p:spPr>
          <a:xfrm>
            <a:off x="6419952" y="1499185"/>
            <a:ext cx="2668039" cy="2688317"/>
          </a:xfrm>
          <a:prstGeom prst="rect">
            <a:avLst/>
          </a:prstGeom>
          <a:noFill/>
          <a:ln>
            <a:noFill/>
          </a:ln>
        </p:spPr>
      </p:pic>
      <p:sp>
        <p:nvSpPr>
          <p:cNvPr id="313" name="Google Shape;313;p5"/>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What is Heirs’ Property?</a:t>
            </a:r>
            <a:endParaRPr/>
          </a:p>
        </p:txBody>
      </p:sp>
      <p:sp>
        <p:nvSpPr>
          <p:cNvPr id="314" name="Google Shape;314;p5"/>
          <p:cNvSpPr txBox="1">
            <a:spLocks noGrp="1"/>
          </p:cNvSpPr>
          <p:nvPr>
            <p:ph type="body" idx="3"/>
          </p:nvPr>
        </p:nvSpPr>
        <p:spPr>
          <a:xfrm>
            <a:off x="138793" y="1027876"/>
            <a:ext cx="6131400" cy="39381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US" sz="1700"/>
              <a:t>Refers to property passed down informally from generation to generation. Also known as </a:t>
            </a:r>
            <a:r>
              <a:rPr lang="en-US" sz="1700">
                <a:latin typeface="Catamaran Thin"/>
                <a:ea typeface="Catamaran Thin"/>
                <a:cs typeface="Catamaran Thin"/>
                <a:sym typeface="Catamaran Thin"/>
              </a:rPr>
              <a:t>“Fractured,” “Tangled,” “Clouded”</a:t>
            </a:r>
            <a:endParaRPr sz="1700">
              <a:latin typeface="Catamaran Thin"/>
              <a:ea typeface="Catamaran Thin"/>
              <a:cs typeface="Catamaran Thin"/>
              <a:sym typeface="Catamaran Thin"/>
            </a:endParaRPr>
          </a:p>
          <a:p>
            <a:pPr marL="457200" lvl="0" indent="-336550" algn="l" rtl="0">
              <a:lnSpc>
                <a:spcPct val="115000"/>
              </a:lnSpc>
              <a:spcBef>
                <a:spcPts val="0"/>
              </a:spcBef>
              <a:spcAft>
                <a:spcPts val="0"/>
              </a:spcAft>
              <a:buSzPts val="1700"/>
              <a:buChar char="●"/>
            </a:pPr>
            <a:r>
              <a:rPr lang="en-US" sz="1700"/>
              <a:t>The original landowner dies without a will, or the will was not probated or administered</a:t>
            </a:r>
            <a:endParaRPr sz="1700"/>
          </a:p>
          <a:p>
            <a:pPr marL="457200" lvl="0" indent="-336550" algn="l" rtl="0">
              <a:lnSpc>
                <a:spcPct val="115000"/>
              </a:lnSpc>
              <a:spcBef>
                <a:spcPts val="0"/>
              </a:spcBef>
              <a:spcAft>
                <a:spcPts val="0"/>
              </a:spcAft>
              <a:buSzPts val="1700"/>
              <a:buChar char="●"/>
            </a:pPr>
            <a:r>
              <a:rPr lang="en-US" sz="1700"/>
              <a:t>State laws determine who inherits your land.</a:t>
            </a:r>
            <a:endParaRPr sz="1700"/>
          </a:p>
          <a:p>
            <a:pPr marL="457200" lvl="0" indent="-336550" algn="l" rtl="0">
              <a:lnSpc>
                <a:spcPct val="115000"/>
              </a:lnSpc>
              <a:spcBef>
                <a:spcPts val="0"/>
              </a:spcBef>
              <a:spcAft>
                <a:spcPts val="0"/>
              </a:spcAft>
              <a:buSzPts val="1700"/>
              <a:buChar char="●"/>
            </a:pPr>
            <a:r>
              <a:rPr lang="en-US" sz="1700"/>
              <a:t>Can potentially include multiple generations and hundreds of relatives</a:t>
            </a:r>
            <a:endParaRPr sz="1700"/>
          </a:p>
          <a:p>
            <a:pPr marL="457200" lvl="0" indent="-336550" algn="l" rtl="0">
              <a:lnSpc>
                <a:spcPct val="115000"/>
              </a:lnSpc>
              <a:spcBef>
                <a:spcPts val="0"/>
              </a:spcBef>
              <a:spcAft>
                <a:spcPts val="0"/>
              </a:spcAft>
              <a:buSzPts val="1700"/>
              <a:buChar char="●"/>
            </a:pPr>
            <a:r>
              <a:rPr lang="en-US" sz="1700"/>
              <a:t>No single heir has clear title to the entire parcel. </a:t>
            </a:r>
            <a:r>
              <a:rPr lang="en-US" sz="1700">
                <a:latin typeface="Catamaran Thin"/>
                <a:ea typeface="Catamaran Thin"/>
                <a:cs typeface="Catamaran Thin"/>
                <a:sym typeface="Catamaran Thin"/>
              </a:rPr>
              <a:t>Each owner has an interest in the entire asset rather than each heir having their own piece of the asset</a:t>
            </a:r>
            <a:endParaRPr sz="1700">
              <a:latin typeface="Catamaran Thin"/>
              <a:ea typeface="Catamaran Thin"/>
              <a:cs typeface="Catamaran Thin"/>
              <a:sym typeface="Catamaran Th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b2074257d1_0_31"/>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Each Heir…</a:t>
            </a:r>
            <a:endParaRPr/>
          </a:p>
        </p:txBody>
      </p:sp>
      <p:sp>
        <p:nvSpPr>
          <p:cNvPr id="320" name="Google Shape;320;g2b2074257d1_0_31"/>
          <p:cNvSpPr txBox="1">
            <a:spLocks noGrp="1"/>
          </p:cNvSpPr>
          <p:nvPr>
            <p:ph type="body" idx="3"/>
          </p:nvPr>
        </p:nvSpPr>
        <p:spPr>
          <a:xfrm>
            <a:off x="419226" y="1066602"/>
            <a:ext cx="4951500" cy="31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endParaRPr sz="2000"/>
          </a:p>
          <a:p>
            <a:pPr marL="457200" lvl="0" indent="-355600" algn="l" rtl="0">
              <a:lnSpc>
                <a:spcPct val="90000"/>
              </a:lnSpc>
              <a:spcBef>
                <a:spcPts val="0"/>
              </a:spcBef>
              <a:spcAft>
                <a:spcPts val="0"/>
              </a:spcAft>
              <a:buSzPts val="2000"/>
              <a:buChar char="●"/>
            </a:pPr>
            <a:r>
              <a:rPr lang="en-US" sz="2000"/>
              <a:t>Has equal rights to full use and possession</a:t>
            </a:r>
            <a:endParaRPr sz="2000"/>
          </a:p>
          <a:p>
            <a:pPr marL="457200" lvl="0" indent="-355600" algn="l" rtl="0">
              <a:lnSpc>
                <a:spcPct val="90000"/>
              </a:lnSpc>
              <a:spcBef>
                <a:spcPts val="800"/>
              </a:spcBef>
              <a:spcAft>
                <a:spcPts val="0"/>
              </a:spcAft>
              <a:buSzPts val="2000"/>
              <a:buChar char="●"/>
            </a:pPr>
            <a:r>
              <a:rPr lang="en-US" sz="2000"/>
              <a:t>Is legally responsible for taxes and other property-related expenses</a:t>
            </a:r>
            <a:endParaRPr sz="2000"/>
          </a:p>
          <a:p>
            <a:pPr marL="457200" lvl="0" indent="-355600" algn="l" rtl="0">
              <a:lnSpc>
                <a:spcPct val="90000"/>
              </a:lnSpc>
              <a:spcBef>
                <a:spcPts val="800"/>
              </a:spcBef>
              <a:spcAft>
                <a:spcPts val="0"/>
              </a:spcAft>
              <a:buSzPts val="2000"/>
              <a:buChar char="●"/>
            </a:pPr>
            <a:r>
              <a:rPr lang="en-US" sz="2000"/>
              <a:t>May transfer by gift or sale their interest to another heir or non-heir</a:t>
            </a:r>
            <a:endParaRPr sz="2000"/>
          </a:p>
          <a:p>
            <a:pPr marL="457200" lvl="0" indent="-355600" algn="l" rtl="0">
              <a:lnSpc>
                <a:spcPct val="90000"/>
              </a:lnSpc>
              <a:spcBef>
                <a:spcPts val="800"/>
              </a:spcBef>
              <a:spcAft>
                <a:spcPts val="0"/>
              </a:spcAft>
              <a:buSzPts val="2000"/>
              <a:buChar char="●"/>
            </a:pPr>
            <a:r>
              <a:rPr lang="en-US" sz="2000"/>
              <a:t>May seek a partition of property</a:t>
            </a:r>
            <a:endParaRPr sz="2000"/>
          </a:p>
          <a:p>
            <a:pPr marL="457200" lvl="0" indent="-355600" algn="l" rtl="0">
              <a:lnSpc>
                <a:spcPct val="90000"/>
              </a:lnSpc>
              <a:spcBef>
                <a:spcPts val="800"/>
              </a:spcBef>
              <a:spcAft>
                <a:spcPts val="0"/>
              </a:spcAft>
              <a:buSzPts val="2000"/>
              <a:buChar char="●"/>
            </a:pPr>
            <a:r>
              <a:rPr lang="en-US" sz="2000"/>
              <a:t>Must agree to any major decisions about the property</a:t>
            </a:r>
            <a:endParaRPr sz="2000"/>
          </a:p>
          <a:p>
            <a:pPr marL="0" lvl="0" indent="0" algn="l" rtl="0">
              <a:lnSpc>
                <a:spcPct val="115000"/>
              </a:lnSpc>
              <a:spcBef>
                <a:spcPts val="0"/>
              </a:spcBef>
              <a:spcAft>
                <a:spcPts val="0"/>
              </a:spcAft>
              <a:buSzPts val="1200"/>
              <a:buNone/>
            </a:pPr>
            <a:endParaRPr/>
          </a:p>
        </p:txBody>
      </p:sp>
      <p:pic>
        <p:nvPicPr>
          <p:cNvPr id="321" name="Google Shape;321;g2b2074257d1_0_31" descr="Hands holding a small wooden house&#10;&#10;Description automatically generated"/>
          <p:cNvPicPr preferRelativeResize="0"/>
          <p:nvPr/>
        </p:nvPicPr>
        <p:blipFill rotWithShape="1">
          <a:blip r:embed="rId3">
            <a:alphaModFix/>
          </a:blip>
          <a:srcRect l="13530" t="766" r="20300" b="14711"/>
          <a:stretch/>
        </p:blipFill>
        <p:spPr>
          <a:xfrm>
            <a:off x="5623664" y="1254775"/>
            <a:ext cx="3377927" cy="28498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b2074257d1_0_5"/>
          <p:cNvSpPr txBox="1">
            <a:spLocks noGrp="1"/>
          </p:cNvSpPr>
          <p:nvPr>
            <p:ph type="body" idx="1"/>
          </p:nvPr>
        </p:nvSpPr>
        <p:spPr>
          <a:xfrm>
            <a:off x="177804" y="738148"/>
            <a:ext cx="8645749"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 for Heirs’ Property Ownership:</a:t>
            </a:r>
            <a:endParaRPr/>
          </a:p>
          <a:p>
            <a:pPr marL="152400" lvl="0" indent="0" algn="l" rtl="0">
              <a:lnSpc>
                <a:spcPct val="115000"/>
              </a:lnSpc>
              <a:spcBef>
                <a:spcPts val="0"/>
              </a:spcBef>
              <a:spcAft>
                <a:spcPts val="0"/>
              </a:spcAft>
              <a:buSzPts val="1200"/>
              <a:buNone/>
            </a:pPr>
            <a:endParaRPr/>
          </a:p>
        </p:txBody>
      </p:sp>
      <p:sp>
        <p:nvSpPr>
          <p:cNvPr id="327" name="Google Shape;327;g2b2074257d1_0_5"/>
          <p:cNvSpPr txBox="1"/>
          <p:nvPr/>
        </p:nvSpPr>
        <p:spPr>
          <a:xfrm rot="639807">
            <a:off x="499620" y="2705863"/>
            <a:ext cx="216816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71521C"/>
                </a:solidFill>
                <a:latin typeface="Calibri"/>
                <a:ea typeface="Calibri"/>
                <a:cs typeface="Calibri"/>
                <a:sym typeface="Calibri"/>
              </a:rPr>
              <a:t>“Without a clear title”</a:t>
            </a:r>
            <a:endParaRPr sz="3200" b="0" i="0" u="none" strike="noStrike" cap="none">
              <a:solidFill>
                <a:srgbClr val="71521C"/>
              </a:solidFill>
              <a:latin typeface="Arial"/>
              <a:ea typeface="Arial"/>
              <a:cs typeface="Arial"/>
              <a:sym typeface="Arial"/>
            </a:endParaRPr>
          </a:p>
        </p:txBody>
      </p:sp>
      <p:sp>
        <p:nvSpPr>
          <p:cNvPr id="328" name="Google Shape;328;g2b2074257d1_0_5"/>
          <p:cNvSpPr txBox="1"/>
          <p:nvPr/>
        </p:nvSpPr>
        <p:spPr>
          <a:xfrm>
            <a:off x="6052074" y="249748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4"/>
                </a:solidFill>
                <a:latin typeface="Calibri"/>
                <a:ea typeface="Calibri"/>
                <a:cs typeface="Calibri"/>
                <a:sym typeface="Calibri"/>
              </a:rPr>
              <a:t>“Fractured”</a:t>
            </a:r>
            <a:endParaRPr sz="3200" b="0" i="0" u="none" strike="noStrike" cap="none">
              <a:solidFill>
                <a:schemeClr val="accent4"/>
              </a:solidFill>
              <a:latin typeface="Arial"/>
              <a:ea typeface="Arial"/>
              <a:cs typeface="Arial"/>
              <a:sym typeface="Arial"/>
            </a:endParaRPr>
          </a:p>
        </p:txBody>
      </p:sp>
      <p:sp>
        <p:nvSpPr>
          <p:cNvPr id="329" name="Google Shape;329;g2b2074257d1_0_5"/>
          <p:cNvSpPr txBox="1"/>
          <p:nvPr/>
        </p:nvSpPr>
        <p:spPr>
          <a:xfrm rot="506692">
            <a:off x="4975979" y="3832721"/>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1"/>
                </a:solidFill>
                <a:latin typeface="Calibri"/>
                <a:ea typeface="Calibri"/>
                <a:cs typeface="Calibri"/>
                <a:sym typeface="Calibri"/>
              </a:rPr>
              <a:t>“Tangled”</a:t>
            </a:r>
            <a:endParaRPr sz="3200" b="0" i="0" u="none" strike="noStrike" cap="none">
              <a:solidFill>
                <a:schemeClr val="accent1"/>
              </a:solidFill>
              <a:latin typeface="Arial"/>
              <a:ea typeface="Arial"/>
              <a:cs typeface="Arial"/>
              <a:sym typeface="Arial"/>
            </a:endParaRPr>
          </a:p>
        </p:txBody>
      </p:sp>
      <p:sp>
        <p:nvSpPr>
          <p:cNvPr id="330" name="Google Shape;330;g2b2074257d1_0_5"/>
          <p:cNvSpPr txBox="1"/>
          <p:nvPr/>
        </p:nvSpPr>
        <p:spPr>
          <a:xfrm rot="-1900604">
            <a:off x="3487917" y="2497480"/>
            <a:ext cx="21681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chemeClr val="accent4"/>
                </a:solidFill>
                <a:latin typeface="Calibri"/>
                <a:ea typeface="Calibri"/>
                <a:cs typeface="Calibri"/>
                <a:sym typeface="Calibri"/>
              </a:rPr>
              <a:t>“Clouded”</a:t>
            </a:r>
            <a:endParaRPr sz="3200" b="0" i="0" u="none" strike="noStrike" cap="none" dirty="0">
              <a:solidFill>
                <a:schemeClr val="accent4"/>
              </a:solidFill>
              <a:latin typeface="Arial"/>
              <a:ea typeface="Arial"/>
              <a:cs typeface="Arial"/>
              <a:sym typeface="Arial"/>
            </a:endParaRPr>
          </a:p>
        </p:txBody>
      </p:sp>
      <p:sp>
        <p:nvSpPr>
          <p:cNvPr id="2" name="Google Shape;330;g2b2074257d1_0_5">
            <a:extLst>
              <a:ext uri="{FF2B5EF4-FFF2-40B4-BE49-F238E27FC236}">
                <a16:creationId xmlns:a16="http://schemas.microsoft.com/office/drawing/2014/main" id="{75DFC20B-480C-28A8-A00A-7940712B6C15}"/>
              </a:ext>
            </a:extLst>
          </p:cNvPr>
          <p:cNvSpPr txBox="1"/>
          <p:nvPr/>
        </p:nvSpPr>
        <p:spPr>
          <a:xfrm rot="20967388">
            <a:off x="1932538" y="4046542"/>
            <a:ext cx="289633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chemeClr val="accent4"/>
                </a:solidFill>
                <a:latin typeface="Calibri"/>
                <a:ea typeface="Calibri"/>
                <a:cs typeface="Calibri"/>
                <a:sym typeface="Calibri"/>
              </a:rPr>
              <a:t>“Family Land”</a:t>
            </a:r>
            <a:endParaRPr sz="3200" b="0" i="0" u="none" strike="noStrike" cap="none" dirty="0">
              <a:solidFill>
                <a:schemeClr val="accent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
          <p:cNvSpPr txBox="1">
            <a:spLocks noGrp="1"/>
          </p:cNvSpPr>
          <p:nvPr>
            <p:ph type="body" idx="1"/>
          </p:nvPr>
        </p:nvSpPr>
        <p:spPr>
          <a:xfrm>
            <a:off x="177805" y="738148"/>
            <a:ext cx="63150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rgbClr val="FFFFFF"/>
                </a:solidFill>
              </a:rPr>
              <a:t>Common Terms</a:t>
            </a:r>
            <a:endParaRPr/>
          </a:p>
          <a:p>
            <a:pPr marL="152400" lvl="0" indent="0" algn="l" rtl="0">
              <a:lnSpc>
                <a:spcPct val="115000"/>
              </a:lnSpc>
              <a:spcBef>
                <a:spcPts val="0"/>
              </a:spcBef>
              <a:spcAft>
                <a:spcPts val="0"/>
              </a:spcAft>
              <a:buSzPts val="1200"/>
              <a:buNone/>
            </a:pPr>
            <a:endParaRPr/>
          </a:p>
        </p:txBody>
      </p:sp>
      <p:sp>
        <p:nvSpPr>
          <p:cNvPr id="336" name="Google Shape;336;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The heirs’ own the property without a “</a:t>
            </a:r>
            <a:r>
              <a:rPr lang="en-US" sz="2800" b="1" i="0" u="none" strike="noStrike" cap="none" dirty="0">
                <a:solidFill>
                  <a:schemeClr val="dk1"/>
                </a:solidFill>
                <a:latin typeface="Calibri"/>
                <a:ea typeface="Calibri"/>
                <a:cs typeface="Calibri"/>
                <a:sym typeface="Calibri"/>
              </a:rPr>
              <a:t>clear title</a:t>
            </a:r>
            <a:r>
              <a:rPr lang="en-US" sz="28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Sometimes referred to as </a:t>
            </a:r>
            <a:r>
              <a:rPr lang="en-US" sz="2800" dirty="0">
                <a:solidFill>
                  <a:schemeClr val="dk1"/>
                </a:solidFill>
                <a:latin typeface="Calibri"/>
                <a:ea typeface="Calibri"/>
                <a:cs typeface="Calibri"/>
                <a:sym typeface="Calibri"/>
              </a:rPr>
              <a:t>“</a:t>
            </a:r>
            <a:r>
              <a:rPr lang="en-US" sz="2800" b="1" dirty="0">
                <a:solidFill>
                  <a:schemeClr val="dk1"/>
                </a:solidFill>
                <a:latin typeface="Calibri"/>
                <a:ea typeface="Calibri"/>
                <a:cs typeface="Calibri"/>
                <a:sym typeface="Calibri"/>
              </a:rPr>
              <a:t>Family Land", "Fractured</a:t>
            </a:r>
            <a:r>
              <a:rPr lang="en-US" sz="2800" b="0" i="0" u="none" strike="noStrike" cap="none" dirty="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Tangled</a:t>
            </a:r>
            <a:r>
              <a:rPr lang="en-US" sz="2800" b="0" i="0" u="none" strike="noStrike" cap="none" dirty="0">
                <a:solidFill>
                  <a:schemeClr val="dk1"/>
                </a:solidFill>
                <a:latin typeface="Calibri"/>
                <a:ea typeface="Calibri"/>
                <a:cs typeface="Calibri"/>
                <a:sym typeface="Calibri"/>
              </a:rPr>
              <a:t>”, or “</a:t>
            </a:r>
            <a:r>
              <a:rPr lang="en-US" sz="2800" b="1" i="0" u="none" strike="noStrike" cap="none" dirty="0">
                <a:solidFill>
                  <a:schemeClr val="dk1"/>
                </a:solidFill>
                <a:latin typeface="Calibri"/>
                <a:ea typeface="Calibri"/>
                <a:cs typeface="Calibri"/>
                <a:sym typeface="Calibri"/>
              </a:rPr>
              <a:t>Clouded</a:t>
            </a:r>
            <a:r>
              <a:rPr lang="en-US" sz="28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This restricts being able to manage the property and use the asset to accumulate wealth</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sp>
        <p:nvSpPr>
          <p:cNvPr id="342" name="Google Shape;342;p7"/>
          <p:cNvSpPr txBox="1">
            <a:spLocks noGrp="1"/>
          </p:cNvSpPr>
          <p:nvPr>
            <p:ph type="body" idx="2"/>
          </p:nvPr>
        </p:nvSpPr>
        <p:spPr>
          <a:xfrm>
            <a:off x="817563" y="125776"/>
            <a:ext cx="8326437" cy="35349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343" name="Google Shape;343;p7" descr="Icon  Description automatically generated"/>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b2074257d1_0_0"/>
          <p:cNvPicPr preferRelativeResize="0">
            <a:picLocks noGrp="1"/>
          </p:cNvPicPr>
          <p:nvPr>
            <p:ph type="body" idx="1"/>
          </p:nvPr>
        </p:nvPicPr>
        <p:blipFill rotWithShape="1">
          <a:blip r:embed="rId3">
            <a:alphaModFix/>
          </a:blip>
          <a:srcRect/>
          <a:stretch/>
        </p:blipFill>
        <p:spPr>
          <a:xfrm>
            <a:off x="461696" y="1138238"/>
            <a:ext cx="8319000" cy="3784500"/>
          </a:xfrm>
          <a:prstGeom prst="rect">
            <a:avLst/>
          </a:prstGeom>
          <a:noFill/>
          <a:ln>
            <a:noFill/>
          </a:ln>
        </p:spPr>
      </p:pic>
      <p:sp>
        <p:nvSpPr>
          <p:cNvPr id="349" name="Google Shape;349;g2b2074257d1_0_0"/>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solidFill>
                  <a:schemeClr val="dk1"/>
                </a:solidFill>
              </a:rPr>
              <a:t>For example, if you die without a will in Alabama…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b274beff90_0_6"/>
          <p:cNvSpPr txBox="1">
            <a:spLocks noGrp="1"/>
          </p:cNvSpPr>
          <p:nvPr>
            <p:ph type="body" idx="1"/>
          </p:nvPr>
        </p:nvSpPr>
        <p:spPr>
          <a:xfrm>
            <a:off x="499200" y="1750771"/>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II: Impacts of </a:t>
            </a:r>
            <a:endParaRPr/>
          </a:p>
          <a:p>
            <a:pPr marL="152400" lvl="0" indent="0" algn="ctr" rtl="0">
              <a:lnSpc>
                <a:spcPct val="115000"/>
              </a:lnSpc>
              <a:spcBef>
                <a:spcPts val="0"/>
              </a:spcBef>
              <a:spcAft>
                <a:spcPts val="0"/>
              </a:spcAft>
              <a:buSzPts val="1200"/>
              <a:buNone/>
            </a:pPr>
            <a:r>
              <a:rPr lang="en-US"/>
              <a:t>Heirs’ Property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Impacts</a:t>
            </a:r>
            <a:endParaRPr/>
          </a:p>
        </p:txBody>
      </p:sp>
      <p:sp>
        <p:nvSpPr>
          <p:cNvPr id="360" name="Google Shape;360;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On personal assets</a:t>
            </a:r>
            <a:endParaRPr/>
          </a:p>
        </p:txBody>
      </p:sp>
      <p:sp>
        <p:nvSpPr>
          <p:cNvPr id="361" name="Google Shape;361;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On family decision making</a:t>
            </a:r>
            <a:endParaRPr/>
          </a:p>
        </p:txBody>
      </p:sp>
      <p:sp>
        <p:nvSpPr>
          <p:cNvPr id="362" name="Google Shape;362;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a:t>On community development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0"/>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248" name="Google Shape;248;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2000"/>
              <a:buNone/>
            </a:pPr>
            <a:r>
              <a:rPr lang="en-US" dirty="0"/>
              <a:t>To provide basic training on heirs’ property to communities and individuals.</a:t>
            </a:r>
            <a:endParaRPr dirty="0"/>
          </a:p>
        </p:txBody>
      </p:sp>
      <p:sp>
        <p:nvSpPr>
          <p:cNvPr id="249" name="Google Shape;249;p50"/>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250" name="Google Shape;250;p50"/>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251" name="Google Shape;251;p50"/>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2" name="TextBox 1">
            <a:extLst>
              <a:ext uri="{FF2B5EF4-FFF2-40B4-BE49-F238E27FC236}">
                <a16:creationId xmlns:a16="http://schemas.microsoft.com/office/drawing/2014/main" id="{43C86828-443A-01F9-CC6D-C53F86B9D7DA}"/>
              </a:ext>
            </a:extLst>
          </p:cNvPr>
          <p:cNvSpPr txBox="1"/>
          <p:nvPr/>
        </p:nvSpPr>
        <p:spPr>
          <a:xfrm>
            <a:off x="657461" y="3023217"/>
            <a:ext cx="3914539" cy="307777"/>
          </a:xfrm>
          <a:prstGeom prst="rect">
            <a:avLst/>
          </a:prstGeom>
          <a:noFill/>
        </p:spPr>
        <p:txBody>
          <a:bodyPr wrap="square" rtlCol="0">
            <a:spAutoFit/>
          </a:bodyPr>
          <a:lstStyle/>
          <a:p>
            <a:r>
              <a:rPr lang="en-US" dirty="0">
                <a:solidFill>
                  <a:schemeClr val="bg1"/>
                </a:solidFill>
              </a:rPr>
              <a:t>Funding to develop this training provided by: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pic>
        <p:nvPicPr>
          <p:cNvPr id="367" name="Google Shape;367;p22"/>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68" name="Google Shape;368;p22"/>
          <p:cNvSpPr/>
          <p:nvPr/>
        </p:nvSpPr>
        <p:spPr>
          <a:xfrm rot="-5400000">
            <a:off x="2000250" y="-2000252"/>
            <a:ext cx="5143499" cy="9144001"/>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p22"/>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txBox="1"/>
          <p:nvPr/>
        </p:nvSpPr>
        <p:spPr>
          <a:xfrm>
            <a:off x="454807" y="561786"/>
            <a:ext cx="4083679" cy="45935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Impact of Heirs’ Property: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Livvic"/>
                <a:ea typeface="Livvic"/>
                <a:cs typeface="Livvic"/>
                <a:sym typeface="Livvic"/>
              </a:rPr>
              <a:t>On the Landowner</a:t>
            </a:r>
            <a:endParaRPr sz="4400" b="1" i="0" u="none" strike="noStrike" cap="none">
              <a:solidFill>
                <a:schemeClr val="lt1"/>
              </a:solidFill>
              <a:latin typeface="Livvic"/>
              <a:ea typeface="Livvic"/>
              <a:cs typeface="Livvic"/>
              <a:sym typeface="Livvic"/>
            </a:endParaRPr>
          </a:p>
        </p:txBody>
      </p:sp>
      <p:sp>
        <p:nvSpPr>
          <p:cNvPr id="371" name="Google Shape;371;p22"/>
          <p:cNvSpPr txBox="1">
            <a:spLocks noGrp="1"/>
          </p:cNvSpPr>
          <p:nvPr>
            <p:ph type="subTitle" idx="4294967295"/>
          </p:nvPr>
        </p:nvSpPr>
        <p:spPr>
          <a:xfrm>
            <a:off x="477195" y="1021143"/>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Heirs’ property restricts how land can be managed. </a:t>
            </a: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endParaRPr sz="2000" b="0" i="0" u="none" strike="noStrike" cap="none">
              <a:solidFill>
                <a:schemeClr val="lt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Examples of management decisions: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Timber harvesting and reforestation</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Farm planting and harvesting</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Mineral rights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Mortgages and other loans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USDA programs</a:t>
            </a:r>
            <a:endParaRPr sz="1200" b="0" i="0" u="none" strike="noStrike" cap="none">
              <a:solidFill>
                <a:schemeClr val="dk1"/>
              </a:solidFill>
              <a:latin typeface="Catamaran Light"/>
              <a:ea typeface="Catamaran Light"/>
              <a:cs typeface="Catamaran Light"/>
              <a:sym typeface="Catamaran Light"/>
            </a:endParaRPr>
          </a:p>
          <a:p>
            <a:pPr marL="628650" marR="0" lvl="1" indent="-171450" algn="l" rtl="0">
              <a:lnSpc>
                <a:spcPct val="115000"/>
              </a:lnSpc>
              <a:spcBef>
                <a:spcPts val="0"/>
              </a:spcBef>
              <a:spcAft>
                <a:spcPts val="0"/>
              </a:spcAft>
              <a:buClr>
                <a:schemeClr val="lt1"/>
              </a:buClr>
              <a:buSzPts val="1200"/>
              <a:buFont typeface="Arial"/>
              <a:buChar char="•"/>
            </a:pPr>
            <a:r>
              <a:rPr lang="en-US" sz="1800" b="0" i="0" u="none" strike="noStrike" cap="none">
                <a:solidFill>
                  <a:schemeClr val="lt1"/>
                </a:solidFill>
                <a:latin typeface="Catamaran Light"/>
                <a:ea typeface="Catamaran Light"/>
                <a:cs typeface="Catamaran Light"/>
                <a:sym typeface="Catamaran Light"/>
              </a:rPr>
              <a:t>Conservation easements</a:t>
            </a:r>
            <a:endParaRPr sz="12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endParaRPr sz="1200" b="0" i="0" u="none" strike="noStrike" cap="none">
              <a:solidFill>
                <a:schemeClr val="lt1"/>
              </a:solidFill>
              <a:latin typeface="Catamaran Light"/>
              <a:ea typeface="Catamaran Light"/>
              <a:cs typeface="Catamaran Light"/>
              <a:sym typeface="Catamara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8"/>
          <p:cNvSpPr txBox="1">
            <a:spLocks noGrp="1"/>
          </p:cNvSpPr>
          <p:nvPr>
            <p:ph type="body" idx="3"/>
          </p:nvPr>
        </p:nvSpPr>
        <p:spPr>
          <a:xfrm>
            <a:off x="141730" y="1011237"/>
            <a:ext cx="9002270" cy="31210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Char char="●"/>
            </a:pPr>
            <a:r>
              <a:rPr lang="en-US" sz="2800" b="1" i="0" u="none" strike="noStrike" cap="none" dirty="0">
                <a:latin typeface="Catamaran Light"/>
                <a:ea typeface="Catamaran Light"/>
                <a:cs typeface="Catamaran Light"/>
                <a:sym typeface="Catamaran Light"/>
              </a:rPr>
              <a:t>Promoting intergenerational poverty</a:t>
            </a:r>
            <a:endParaRPr sz="2800" b="1" dirty="0"/>
          </a:p>
          <a:p>
            <a:pPr marL="457200" lvl="2" indent="-182880" algn="l" rtl="0">
              <a:lnSpc>
                <a:spcPct val="100000"/>
              </a:lnSpc>
              <a:spcBef>
                <a:spcPts val="0"/>
              </a:spcBef>
              <a:spcAft>
                <a:spcPts val="0"/>
              </a:spcAft>
              <a:buClr>
                <a:schemeClr val="dk1"/>
              </a:buClr>
              <a:buSzPts val="1200"/>
              <a:buChar char="■"/>
            </a:pPr>
            <a:r>
              <a:rPr lang="en-US" sz="2000" dirty="0"/>
              <a:t>Open a line of credit or apply for a mortgage</a:t>
            </a:r>
            <a:endParaRPr dirty="0"/>
          </a:p>
          <a:p>
            <a:pPr marL="457200" lvl="2" indent="-182880" algn="l" rtl="0">
              <a:lnSpc>
                <a:spcPct val="100000"/>
              </a:lnSpc>
              <a:spcBef>
                <a:spcPts val="0"/>
              </a:spcBef>
              <a:spcAft>
                <a:spcPts val="0"/>
              </a:spcAft>
              <a:buClr>
                <a:schemeClr val="dk1"/>
              </a:buClr>
              <a:buSzPts val="1200"/>
              <a:buChar char="■"/>
            </a:pPr>
            <a:r>
              <a:rPr lang="en-US" sz="2000" dirty="0"/>
              <a:t>Sell the property</a:t>
            </a:r>
            <a:endParaRPr dirty="0"/>
          </a:p>
          <a:p>
            <a:pPr marL="0" lvl="1" indent="127000" algn="l" rtl="0">
              <a:lnSpc>
                <a:spcPct val="100000"/>
              </a:lnSpc>
              <a:spcBef>
                <a:spcPts val="0"/>
              </a:spcBef>
              <a:spcAft>
                <a:spcPts val="0"/>
              </a:spcAft>
              <a:buClr>
                <a:schemeClr val="dk1"/>
              </a:buClr>
              <a:buSzPts val="2000"/>
              <a:buFont typeface="Catamaran Light"/>
              <a:buNone/>
            </a:pPr>
            <a:endParaRPr sz="800" b="1" dirty="0"/>
          </a:p>
          <a:p>
            <a:pPr marL="0" lvl="0" indent="0" algn="l" rtl="0">
              <a:lnSpc>
                <a:spcPct val="100000"/>
              </a:lnSpc>
              <a:spcBef>
                <a:spcPts val="0"/>
              </a:spcBef>
              <a:spcAft>
                <a:spcPts val="0"/>
              </a:spcAft>
              <a:buClr>
                <a:schemeClr val="dk1"/>
              </a:buClr>
              <a:buSzPts val="2000"/>
              <a:buChar char="●"/>
            </a:pPr>
            <a:r>
              <a:rPr lang="en-US" sz="2800" b="1" dirty="0"/>
              <a:t>Inhibiting full use of the land</a:t>
            </a:r>
            <a:endParaRPr dirty="0"/>
          </a:p>
          <a:p>
            <a:pPr marL="457200" lvl="2" indent="-182880" algn="l" rtl="0">
              <a:lnSpc>
                <a:spcPct val="100000"/>
              </a:lnSpc>
              <a:spcBef>
                <a:spcPts val="0"/>
              </a:spcBef>
              <a:spcAft>
                <a:spcPts val="0"/>
              </a:spcAft>
              <a:buClr>
                <a:schemeClr val="dk1"/>
              </a:buClr>
              <a:buSzPts val="1200"/>
              <a:buChar char="■"/>
            </a:pPr>
            <a:r>
              <a:rPr lang="en-US" sz="2000" dirty="0"/>
              <a:t>Asset can be used as collateral for a loan to… …start a business, e.g.</a:t>
            </a:r>
            <a:endParaRPr dirty="0"/>
          </a:p>
          <a:p>
            <a:pPr marL="457200" lvl="2" indent="-182880" algn="l" rtl="0">
              <a:lnSpc>
                <a:spcPct val="100000"/>
              </a:lnSpc>
              <a:spcBef>
                <a:spcPts val="0"/>
              </a:spcBef>
              <a:spcAft>
                <a:spcPts val="0"/>
              </a:spcAft>
              <a:buClr>
                <a:schemeClr val="dk1"/>
              </a:buClr>
              <a:buSzPts val="1200"/>
              <a:buChar char="■"/>
            </a:pPr>
            <a:r>
              <a:rPr lang="en-US" sz="2000" dirty="0"/>
              <a:t>Generate income by leasing the land or selling its natural resources</a:t>
            </a:r>
            <a:endParaRPr dirty="0"/>
          </a:p>
          <a:p>
            <a:pPr marL="342900" lvl="1" indent="-342900" algn="l" rtl="0">
              <a:lnSpc>
                <a:spcPct val="100000"/>
              </a:lnSpc>
              <a:spcBef>
                <a:spcPts val="0"/>
              </a:spcBef>
              <a:spcAft>
                <a:spcPts val="0"/>
              </a:spcAft>
              <a:buClr>
                <a:schemeClr val="dk1"/>
              </a:buClr>
              <a:buSzPts val="1200"/>
              <a:buNone/>
            </a:pPr>
            <a:endParaRPr sz="800" b="1" dirty="0"/>
          </a:p>
          <a:p>
            <a:pPr marL="0" lvl="0" indent="0" algn="l" rtl="0">
              <a:lnSpc>
                <a:spcPct val="100000"/>
              </a:lnSpc>
              <a:spcBef>
                <a:spcPts val="0"/>
              </a:spcBef>
              <a:spcAft>
                <a:spcPts val="0"/>
              </a:spcAft>
              <a:buClr>
                <a:schemeClr val="dk1"/>
              </a:buClr>
              <a:buSzPts val="2000"/>
              <a:buChar char="●"/>
            </a:pPr>
            <a:r>
              <a:rPr lang="en-US" sz="2800" b="1" dirty="0"/>
              <a:t>Hindering insuring property</a:t>
            </a:r>
            <a:endParaRPr dirty="0"/>
          </a:p>
          <a:p>
            <a:pPr marL="342900" lvl="0" indent="-215900" algn="l" rtl="0">
              <a:lnSpc>
                <a:spcPct val="100000"/>
              </a:lnSpc>
              <a:spcBef>
                <a:spcPts val="0"/>
              </a:spcBef>
              <a:spcAft>
                <a:spcPts val="0"/>
              </a:spcAft>
              <a:buClr>
                <a:schemeClr val="dk1"/>
              </a:buClr>
              <a:buSzPts val="2000"/>
              <a:buNone/>
            </a:pPr>
            <a:endParaRPr sz="800" dirty="0"/>
          </a:p>
          <a:p>
            <a:pPr marL="0" lvl="0" indent="0" algn="l" rtl="0">
              <a:lnSpc>
                <a:spcPct val="100000"/>
              </a:lnSpc>
              <a:spcBef>
                <a:spcPts val="0"/>
              </a:spcBef>
              <a:spcAft>
                <a:spcPts val="0"/>
              </a:spcAft>
              <a:buClr>
                <a:schemeClr val="dk1"/>
              </a:buClr>
              <a:buSzPts val="2000"/>
              <a:buChar char="●"/>
            </a:pPr>
            <a:r>
              <a:rPr lang="en-US" sz="2800" b="1" dirty="0"/>
              <a:t>Blocking access to some federal programs</a:t>
            </a:r>
            <a:endParaRPr dirty="0"/>
          </a:p>
          <a:p>
            <a:pPr marL="457200" lvl="2" indent="-182880" algn="l" rtl="0">
              <a:lnSpc>
                <a:spcPct val="100000"/>
              </a:lnSpc>
              <a:spcBef>
                <a:spcPts val="0"/>
              </a:spcBef>
              <a:spcAft>
                <a:spcPts val="0"/>
              </a:spcAft>
              <a:buClr>
                <a:schemeClr val="dk1"/>
              </a:buClr>
              <a:buSzPts val="1200"/>
              <a:buChar char="■"/>
            </a:pPr>
            <a:r>
              <a:rPr lang="en-US" sz="2000" dirty="0"/>
              <a:t>Get a farm number to be able to participate in USDA and state programs</a:t>
            </a:r>
            <a:endParaRPr dirty="0"/>
          </a:p>
          <a:p>
            <a:pPr marL="457200" lvl="0" indent="-228600" algn="l" rtl="0">
              <a:lnSpc>
                <a:spcPct val="115000"/>
              </a:lnSpc>
              <a:spcBef>
                <a:spcPts val="0"/>
              </a:spcBef>
              <a:spcAft>
                <a:spcPts val="0"/>
              </a:spcAft>
              <a:buSzPts val="1200"/>
              <a:buNone/>
            </a:pPr>
            <a:endParaRPr dirty="0"/>
          </a:p>
        </p:txBody>
      </p:sp>
      <p:sp>
        <p:nvSpPr>
          <p:cNvPr id="377" name="Google Shape;377;p8"/>
          <p:cNvSpPr txBox="1">
            <a:spLocks noGrp="1"/>
          </p:cNvSpPr>
          <p:nvPr>
            <p:ph type="title" idx="4294967295"/>
          </p:nvPr>
        </p:nvSpPr>
        <p:spPr>
          <a:xfrm>
            <a:off x="227687" y="52092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a:t>
            </a:r>
            <a:r>
              <a:rPr lang="en-US"/>
              <a:t>Personal and Family </a:t>
            </a:r>
            <a:r>
              <a:rPr lang="en-US">
                <a:solidFill>
                  <a:schemeClr val="dk1"/>
                </a:solidFill>
              </a:rPr>
              <a:t>Asset: </a:t>
            </a:r>
            <a:endParaRPr>
              <a:solidFill>
                <a:schemeClr val="dk1"/>
              </a:solidFill>
            </a:endParaRPr>
          </a:p>
        </p:txBody>
      </p:sp>
      <p:pic>
        <p:nvPicPr>
          <p:cNvPr id="378" name="Google Shape;378;p8" descr="A picture containing text  Description automatically generated"/>
          <p:cNvPicPr preferRelativeResize="0"/>
          <p:nvPr/>
        </p:nvPicPr>
        <p:blipFill rotWithShape="1">
          <a:blip r:embed="rId3">
            <a:alphaModFix/>
          </a:blip>
          <a:srcRect/>
          <a:stretch/>
        </p:blipFill>
        <p:spPr>
          <a:xfrm>
            <a:off x="6696051" y="1340643"/>
            <a:ext cx="2051749" cy="1110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n-US" sz="2800" b="1" dirty="0"/>
              <a:t>Historically lack of title has made it difficult to participate in federal agricultural programs offered by (USDA)</a:t>
            </a:r>
            <a:endParaRPr dirty="0"/>
          </a:p>
          <a:p>
            <a:pPr marL="274320" marR="0" lvl="0" indent="-274320" algn="l" rtl="0">
              <a:lnSpc>
                <a:spcPct val="100000"/>
              </a:lnSpc>
              <a:spcBef>
                <a:spcPts val="600"/>
              </a:spcBef>
              <a:spcAft>
                <a:spcPts val="0"/>
              </a:spcAft>
              <a:buClr>
                <a:schemeClr val="dk1"/>
              </a:buClr>
              <a:buSzPts val="2800"/>
              <a:buFont typeface="Arial"/>
              <a:buChar char="•"/>
            </a:pPr>
            <a:r>
              <a:rPr lang="en-US" sz="2800" b="1" dirty="0"/>
              <a:t>Recent positive policy changes address some of those challenges (ex: heirs’ property owners can now get </a:t>
            </a:r>
            <a:r>
              <a:rPr lang="en-US" sz="2800" b="1" u="sng" dirty="0">
                <a:latin typeface="Catamaran"/>
                <a:ea typeface="Catamaran"/>
                <a:cs typeface="Catamaran"/>
                <a:sym typeface="Catamaran"/>
              </a:rPr>
              <a:t>farm numbers</a:t>
            </a:r>
            <a:r>
              <a:rPr lang="en-US" sz="2800" b="1" dirty="0"/>
              <a:t> and participate in USDA programs). </a:t>
            </a:r>
            <a:endParaRPr sz="2800" dirty="0"/>
          </a:p>
          <a:p>
            <a:pPr marL="457200" lvl="0" indent="-228600" algn="l" rtl="0">
              <a:lnSpc>
                <a:spcPct val="115000"/>
              </a:lnSpc>
              <a:spcBef>
                <a:spcPts val="0"/>
              </a:spcBef>
              <a:spcAft>
                <a:spcPts val="0"/>
              </a:spcAft>
              <a:buSzPts val="1200"/>
              <a:buNone/>
            </a:pPr>
            <a:endParaRPr dirty="0"/>
          </a:p>
        </p:txBody>
      </p:sp>
      <p:sp>
        <p:nvSpPr>
          <p:cNvPr id="384" name="Google Shape;384;p9"/>
          <p:cNvSpPr txBox="1">
            <a:spLocks noGrp="1"/>
          </p:cNvSpPr>
          <p:nvPr>
            <p:ph type="title" idx="4294967295"/>
          </p:nvPr>
        </p:nvSpPr>
        <p:spPr>
          <a:xfrm>
            <a:off x="227687" y="52092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dk1"/>
                </a:solidFill>
              </a:rPr>
              <a:t>Impact on Participation in Federal Programs:</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389" name="Google Shape;389;p23"/>
          <p:cNvGrpSpPr/>
          <p:nvPr/>
        </p:nvGrpSpPr>
        <p:grpSpPr>
          <a:xfrm>
            <a:off x="0" y="214965"/>
            <a:ext cx="9144000" cy="1390293"/>
            <a:chOff x="0" y="653115"/>
            <a:chExt cx="9144000" cy="1390293"/>
          </a:xfrm>
        </p:grpSpPr>
        <p:sp>
          <p:nvSpPr>
            <p:cNvPr id="390" name="Google Shape;390;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sz="4800" b="1" i="0" u="none" strike="noStrike" cap="none">
                <a:solidFill>
                  <a:schemeClr val="lt1"/>
                </a:solidFill>
                <a:latin typeface="Livvic"/>
                <a:ea typeface="Livvic"/>
                <a:cs typeface="Livvic"/>
                <a:sym typeface="Livvic"/>
              </a:endParaRPr>
            </a:p>
          </p:txBody>
        </p:sp>
      </p:grpSp>
      <p:grpSp>
        <p:nvGrpSpPr>
          <p:cNvPr id="392" name="Google Shape;392;p23"/>
          <p:cNvGrpSpPr/>
          <p:nvPr/>
        </p:nvGrpSpPr>
        <p:grpSpPr>
          <a:xfrm>
            <a:off x="253389" y="2021638"/>
            <a:ext cx="8638361" cy="2749235"/>
            <a:chOff x="1141" y="744851"/>
            <a:chExt cx="8638361" cy="2749235"/>
          </a:xfrm>
        </p:grpSpPr>
        <p:sp>
          <p:nvSpPr>
            <p:cNvPr id="393" name="Google Shape;393;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Affects how land is managed</a:t>
              </a:r>
              <a:endParaRPr sz="1400" b="0" i="0" u="none" strike="noStrike" cap="none">
                <a:solidFill>
                  <a:srgbClr val="000000"/>
                </a:solidFill>
                <a:latin typeface="Arial"/>
                <a:ea typeface="Arial"/>
                <a:cs typeface="Arial"/>
                <a:sym typeface="Arial"/>
              </a:endParaRPr>
            </a:p>
          </p:txBody>
        </p:sp>
        <p:sp>
          <p:nvSpPr>
            <p:cNvPr id="396" name="Google Shape;396;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398" name="Google Shape;398;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Land cannot be developed to full potential</a:t>
              </a:r>
              <a:endParaRPr sz="1400" b="0" i="0" u="none" strike="noStrike" cap="none">
                <a:solidFill>
                  <a:srgbClr val="000000"/>
                </a:solidFill>
                <a:latin typeface="Arial"/>
                <a:ea typeface="Arial"/>
                <a:cs typeface="Arial"/>
                <a:sym typeface="Arial"/>
              </a:endParaRPr>
            </a:p>
          </p:txBody>
        </p:sp>
        <p:sp>
          <p:nvSpPr>
            <p:cNvPr id="401" name="Google Shape;401;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03" name="Google Shape;403;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Community loses taxes</a:t>
              </a:r>
              <a:endParaRPr sz="1400" b="0" i="0" u="none" strike="noStrike" cap="none">
                <a:solidFill>
                  <a:srgbClr val="000000"/>
                </a:solidFill>
                <a:latin typeface="Arial"/>
                <a:ea typeface="Arial"/>
                <a:cs typeface="Arial"/>
                <a:sym typeface="Arial"/>
              </a:endParaRPr>
            </a:p>
          </p:txBody>
        </p:sp>
        <p:sp>
          <p:nvSpPr>
            <p:cNvPr id="406" name="Google Shape;406;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408" name="Google Shape;408;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Lost opportunities for improvements</a:t>
              </a:r>
              <a:endParaRPr sz="1400" b="0" i="0" u="none" strike="noStrike" cap="none">
                <a:solidFill>
                  <a:srgbClr val="000000"/>
                </a:solidFill>
                <a:latin typeface="Arial"/>
                <a:ea typeface="Arial"/>
                <a:cs typeface="Arial"/>
                <a:sym typeface="Arial"/>
              </a:endParaRPr>
            </a:p>
          </p:txBody>
        </p:sp>
      </p:grpSp>
      <p:sp>
        <p:nvSpPr>
          <p:cNvPr id="411" name="Google Shape;411;p23"/>
          <p:cNvSpPr txBox="1">
            <a:spLocks noGrp="1"/>
          </p:cNvSpPr>
          <p:nvPr>
            <p:ph type="body" idx="1"/>
          </p:nvPr>
        </p:nvSpPr>
        <p:spPr>
          <a:xfrm>
            <a:off x="301571" y="372627"/>
            <a:ext cx="7304088" cy="7223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Impact of Heirs’ Property:</a:t>
            </a:r>
            <a:endParaRPr/>
          </a:p>
          <a:p>
            <a:pPr marL="0" marR="0" lvl="0" indent="0" algn="l"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On the Community</a:t>
            </a:r>
            <a:endParaRPr sz="4800" b="1" i="0" u="none" strike="noStrike" cap="none">
              <a:solidFill>
                <a:schemeClr val="lt1"/>
              </a:solidFill>
              <a:latin typeface="Livvic"/>
              <a:ea typeface="Livvic"/>
              <a:cs typeface="Livvic"/>
              <a:sym typeface="Livvic"/>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SUMMARIZING</a:t>
            </a:r>
            <a:endParaRPr/>
          </a:p>
        </p:txBody>
      </p:sp>
      <p:sp>
        <p:nvSpPr>
          <p:cNvPr id="417" name="Google Shape;417;p24"/>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Up to this point we know that…</a:t>
            </a:r>
            <a:endParaRPr/>
          </a:p>
        </p:txBody>
      </p:sp>
      <p:sp>
        <p:nvSpPr>
          <p:cNvPr id="418" name="Google Shape;418;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a:latin typeface="Catamaran Light"/>
                <a:ea typeface="Catamaran Light"/>
                <a:cs typeface="Catamaran Light"/>
                <a:sym typeface="Catamaran Light"/>
              </a:rPr>
              <a:t>Heirs’ property land is held without marketable title</a:t>
            </a:r>
            <a:endParaRPr/>
          </a:p>
        </p:txBody>
      </p:sp>
      <p:sp>
        <p:nvSpPr>
          <p:cNvPr id="419" name="Google Shape;419;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is passed from one generation to the next due to lack of probated will or judicial proceeding</a:t>
            </a:r>
            <a:endParaRPr/>
          </a:p>
          <a:p>
            <a:pPr marL="152400" lvl="0" indent="0" algn="l" rtl="0">
              <a:lnSpc>
                <a:spcPct val="115000"/>
              </a:lnSpc>
              <a:spcBef>
                <a:spcPts val="0"/>
              </a:spcBef>
              <a:spcAft>
                <a:spcPts val="0"/>
              </a:spcAft>
              <a:buSzPts val="1200"/>
              <a:buNone/>
            </a:pPr>
            <a:endParaRPr/>
          </a:p>
        </p:txBody>
      </p:sp>
      <p:sp>
        <p:nvSpPr>
          <p:cNvPr id="420" name="Google Shape;420;p24"/>
          <p:cNvSpPr txBox="1">
            <a:spLocks noGrp="1"/>
          </p:cNvSpPr>
          <p:nvPr>
            <p:ph type="body" idx="4"/>
          </p:nvPr>
        </p:nvSpPr>
        <p:spPr>
          <a:xfrm>
            <a:off x="1934613" y="3476453"/>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n-US" sz="2000" b="0" i="0" u="none" strike="noStrike" cap="none">
                <a:solidFill>
                  <a:schemeClr val="dk1"/>
                </a:solidFill>
                <a:latin typeface="Catamaran Light"/>
                <a:ea typeface="Catamaran Light"/>
                <a:cs typeface="Catamaran Light"/>
                <a:sym typeface="Catamaran Light"/>
              </a:rPr>
              <a:t>Heirs’ property has limited investment potential and is at risk for loss through legal and other means</a:t>
            </a:r>
            <a:endParaRPr/>
          </a:p>
          <a:p>
            <a:pPr marL="152400" lvl="0" indent="0" algn="l" rtl="0">
              <a:lnSpc>
                <a:spcPct val="115000"/>
              </a:lnSpc>
              <a:spcBef>
                <a:spcPts val="0"/>
              </a:spcBef>
              <a:spcAft>
                <a:spcPts val="0"/>
              </a:spcAft>
              <a:buSzPts val="12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7" name="Google Shape;427;g2abf99d610a_3_21"/>
          <p:cNvSpPr txBox="1">
            <a:spLocks noGrp="1"/>
          </p:cNvSpPr>
          <p:nvPr>
            <p:ph type="body" idx="1"/>
          </p:nvPr>
        </p:nvSpPr>
        <p:spPr>
          <a:xfrm>
            <a:off x="499200" y="1635002"/>
            <a:ext cx="8145600" cy="187349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200"/>
              <a:buNone/>
            </a:pPr>
            <a:r>
              <a:rPr lang="en-US" sz="3300" dirty="0">
                <a:solidFill>
                  <a:srgbClr val="FFFFFF"/>
                </a:solidFill>
              </a:rPr>
              <a:t>Part III: </a:t>
            </a:r>
            <a:endParaRPr dirty="0"/>
          </a:p>
          <a:p>
            <a:pPr marL="0" lvl="0" indent="0" algn="ctr" rtl="0">
              <a:lnSpc>
                <a:spcPct val="115000"/>
              </a:lnSpc>
              <a:spcBef>
                <a:spcPts val="0"/>
              </a:spcBef>
              <a:spcAft>
                <a:spcPts val="0"/>
              </a:spcAft>
              <a:buSzPts val="1200"/>
              <a:buNone/>
            </a:pPr>
            <a:r>
              <a:rPr lang="en-US" sz="3300" dirty="0">
                <a:solidFill>
                  <a:srgbClr val="FFFFFF"/>
                </a:solidFill>
              </a:rPr>
              <a:t>Legal and Cultural Considerations:</a:t>
            </a:r>
            <a:endParaRPr sz="3300" dirty="0">
              <a:solidFill>
                <a:srgbClr val="FFFFFF"/>
              </a:solidFill>
            </a:endParaRPr>
          </a:p>
          <a:p>
            <a:pPr marL="0" lvl="0" indent="0" algn="ctr" rtl="0">
              <a:lnSpc>
                <a:spcPct val="115000"/>
              </a:lnSpc>
              <a:spcBef>
                <a:spcPts val="0"/>
              </a:spcBef>
              <a:spcAft>
                <a:spcPts val="0"/>
              </a:spcAft>
              <a:buSzPts val="1200"/>
              <a:buNone/>
            </a:pPr>
            <a:r>
              <a:rPr lang="en-US" sz="3300" dirty="0">
                <a:solidFill>
                  <a:srgbClr val="FFFFFF"/>
                </a:solidFill>
              </a:rPr>
              <a:t> </a:t>
            </a:r>
            <a:r>
              <a:rPr lang="en-US" sz="3100" dirty="0">
                <a:solidFill>
                  <a:srgbClr val="FFFFFF"/>
                </a:solidFill>
              </a:rPr>
              <a:t>Both are Important</a:t>
            </a:r>
            <a:endParaRPr dirty="0"/>
          </a:p>
          <a:p>
            <a:pPr marL="152400" lvl="0" indent="0" algn="ctr" rtl="0">
              <a:lnSpc>
                <a:spcPct val="115000"/>
              </a:lnSpc>
              <a:spcBef>
                <a:spcPts val="0"/>
              </a:spcBef>
              <a:spcAft>
                <a:spcPts val="0"/>
              </a:spcAft>
              <a:buSzPts val="120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5"/>
          <p:cNvSpPr/>
          <p:nvPr/>
        </p:nvSpPr>
        <p:spPr>
          <a:xfrm>
            <a:off x="0" y="249948"/>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200" b="0" i="0" u="none" strike="noStrike" cap="none">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a:p>
        </p:txBody>
      </p:sp>
      <p:sp>
        <p:nvSpPr>
          <p:cNvPr id="434" name="Google Shape;434;p2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435" name="Google Shape;435;p25"/>
          <p:cNvSpPr txBox="1">
            <a:spLocks noGrp="1"/>
          </p:cNvSpPr>
          <p:nvPr>
            <p:ph type="body" idx="3"/>
          </p:nvPr>
        </p:nvSpPr>
        <p:spPr>
          <a:xfrm>
            <a:off x="840684" y="2338548"/>
            <a:ext cx="8058483" cy="297603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b="0"/>
              <a:t>T</a:t>
            </a:r>
            <a:r>
              <a:rPr lang="en-US" sz="1800" b="0" i="0" u="none" strike="noStrike" cap="none">
                <a:solidFill>
                  <a:schemeClr val="dk1"/>
                </a:solidFill>
                <a:latin typeface="Catamaran Light"/>
                <a:ea typeface="Catamaran Light"/>
                <a:cs typeface="Catamaran Light"/>
                <a:sym typeface="Catamaran Light"/>
              </a:rPr>
              <a:t>o prevent the problems associated with heirs’ property, </a:t>
            </a:r>
            <a:r>
              <a:rPr lang="en-US" b="0"/>
              <a:t>all you need is a Will?</a:t>
            </a:r>
            <a:endParaRPr/>
          </a:p>
          <a:p>
            <a:pPr marL="0" marR="0" lvl="0" indent="0" algn="l" rtl="0">
              <a:lnSpc>
                <a:spcPct val="100000"/>
              </a:lnSpc>
              <a:spcBef>
                <a:spcPts val="0"/>
              </a:spcBef>
              <a:spcAft>
                <a:spcPts val="0"/>
              </a:spcAft>
              <a:buClr>
                <a:srgbClr val="000000"/>
              </a:buClr>
              <a:buSzPts val="3200"/>
              <a:buFont typeface="Arial"/>
              <a:buNone/>
            </a:pPr>
            <a:endParaRPr sz="1800">
              <a:solidFill>
                <a:schemeClr val="dk1"/>
              </a:solidFill>
              <a:latin typeface="Catamaran Light"/>
              <a:ea typeface="Catamaran Light"/>
              <a:cs typeface="Catamaran Light"/>
              <a:sym typeface="Catamaran Light"/>
            </a:endParaRPr>
          </a:p>
          <a:p>
            <a:pPr marL="0" marR="0" lvl="0" indent="0" algn="ctr" rtl="0">
              <a:lnSpc>
                <a:spcPct val="100000"/>
              </a:lnSpc>
              <a:spcBef>
                <a:spcPts val="0"/>
              </a:spcBef>
              <a:spcAft>
                <a:spcPts val="0"/>
              </a:spcAft>
              <a:buClr>
                <a:srgbClr val="000000"/>
              </a:buClr>
              <a:buSzPts val="3200"/>
              <a:buFont typeface="Arial"/>
              <a:buNone/>
            </a:pPr>
            <a:r>
              <a:rPr lang="en-US" sz="3600" b="1">
                <a:solidFill>
                  <a:schemeClr val="dk1"/>
                </a:solidFill>
                <a:latin typeface="Livvic"/>
                <a:ea typeface="Livvic"/>
                <a:cs typeface="Livvic"/>
                <a:sym typeface="Livvic"/>
              </a:rPr>
              <a:t>YES</a:t>
            </a:r>
            <a:r>
              <a:rPr lang="en-US" sz="3600">
                <a:solidFill>
                  <a:schemeClr val="dk1"/>
                </a:solidFill>
                <a:latin typeface="Catamaran Light"/>
                <a:ea typeface="Catamaran Light"/>
                <a:cs typeface="Catamaran Light"/>
                <a:sym typeface="Catamaran Light"/>
              </a:rPr>
              <a:t> and </a:t>
            </a:r>
            <a:r>
              <a:rPr lang="en-US" sz="3600" b="1">
                <a:solidFill>
                  <a:schemeClr val="dk1"/>
                </a:solidFill>
                <a:latin typeface="Livvic"/>
                <a:ea typeface="Livvic"/>
                <a:cs typeface="Livvic"/>
                <a:sym typeface="Livvic"/>
              </a:rPr>
              <a:t>NO</a:t>
            </a:r>
            <a:endParaRPr sz="1600" b="1" i="0" u="none" strike="noStrike" cap="none">
              <a:solidFill>
                <a:srgbClr val="000000"/>
              </a:solidFill>
              <a:latin typeface="Livvic"/>
              <a:ea typeface="Livvic"/>
              <a:cs typeface="Livvic"/>
              <a:sym typeface="Livvic"/>
            </a:endParaRPr>
          </a:p>
          <a:p>
            <a:pPr marL="457200" lvl="0" indent="-228600" algn="l" rtl="0">
              <a:lnSpc>
                <a:spcPct val="115000"/>
              </a:lnSpc>
              <a:spcBef>
                <a:spcPts val="0"/>
              </a:spcBef>
              <a:spcAft>
                <a:spcPts val="0"/>
              </a:spcAft>
              <a:buSzPts val="1200"/>
              <a:buNone/>
            </a:pPr>
            <a:endParaRPr/>
          </a:p>
        </p:txBody>
      </p:sp>
      <p:sp>
        <p:nvSpPr>
          <p:cNvPr id="436" name="Google Shape;436;p25"/>
          <p:cNvSpPr txBox="1">
            <a:spLocks noGrp="1"/>
          </p:cNvSpPr>
          <p:nvPr>
            <p:ph type="ctrTitle" idx="4294967295"/>
          </p:nvPr>
        </p:nvSpPr>
        <p:spPr>
          <a:xfrm>
            <a:off x="372533" y="628650"/>
            <a:ext cx="5390092" cy="4873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Question:</a:t>
            </a:r>
            <a:endParaRPr sz="3600" b="1" i="0" u="none" strike="noStrike" cap="none">
              <a:solidFill>
                <a:schemeClr val="lt1"/>
              </a:solidFill>
              <a:latin typeface="Livvic"/>
              <a:ea typeface="Livvic"/>
              <a:cs typeface="Livvic"/>
              <a:sym typeface="Livvic"/>
            </a:endParaRPr>
          </a:p>
        </p:txBody>
      </p:sp>
      <p:pic>
        <p:nvPicPr>
          <p:cNvPr id="437" name="Google Shape;437;p25"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6"/>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6"/>
          <p:cNvSpPr txBox="1">
            <a:spLocks noGrp="1"/>
          </p:cNvSpPr>
          <p:nvPr>
            <p:ph type="title"/>
          </p:nvPr>
        </p:nvSpPr>
        <p:spPr>
          <a:xfrm>
            <a:off x="220641" y="101418"/>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Competing Strategies</a:t>
            </a:r>
            <a:endParaRPr dirty="0">
              <a:solidFill>
                <a:schemeClr val="lt1"/>
              </a:solidFill>
            </a:endParaRPr>
          </a:p>
        </p:txBody>
      </p:sp>
      <p:sp>
        <p:nvSpPr>
          <p:cNvPr id="446" name="Google Shape;446;p26"/>
          <p:cNvSpPr txBox="1">
            <a:spLocks noGrp="1"/>
          </p:cNvSpPr>
          <p:nvPr>
            <p:ph type="subTitle" idx="4294967295"/>
          </p:nvPr>
        </p:nvSpPr>
        <p:spPr>
          <a:xfrm flipH="1">
            <a:off x="4706938" y="914400"/>
            <a:ext cx="4437062" cy="377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000" b="1" i="0" u="none" strike="noStrike" cap="none" dirty="0">
                <a:solidFill>
                  <a:schemeClr val="bg1"/>
                </a:solidFill>
                <a:latin typeface="Catamaran Light"/>
                <a:ea typeface="Catamaran Light"/>
                <a:cs typeface="Catamaran Light"/>
                <a:sym typeface="Catamaran Light"/>
              </a:rPr>
              <a:t>YES</a:t>
            </a:r>
            <a:r>
              <a:rPr lang="en-US" sz="1800" b="0" i="0" u="none" strike="noStrike" cap="none" dirty="0">
                <a:solidFill>
                  <a:schemeClr val="bg1"/>
                </a:solidFill>
                <a:latin typeface="Catamaran Light"/>
                <a:ea typeface="Catamaran Light"/>
                <a:cs typeface="Catamaran Light"/>
                <a:sym typeface="Catamaran Light"/>
              </a:rPr>
              <a:t>: a properly executed will, written according to state law, that divides land into specific acreages or parcels, can secure title to land from one generation to the next.</a:t>
            </a:r>
            <a:endParaRPr sz="1200" b="0" i="0" u="none" strike="noStrike" cap="none" dirty="0">
              <a:solidFill>
                <a:schemeClr val="bg1"/>
              </a:solidFill>
              <a:latin typeface="Catamaran Light"/>
              <a:ea typeface="Catamaran Light"/>
              <a:cs typeface="Catamaran Light"/>
              <a:sym typeface="Catamaran Light"/>
            </a:endParaRPr>
          </a:p>
          <a:p>
            <a:pPr marL="0" marR="0" lvl="0" indent="0" algn="l" rtl="0">
              <a:lnSpc>
                <a:spcPct val="115000"/>
              </a:lnSpc>
              <a:spcBef>
                <a:spcPts val="1600"/>
              </a:spcBef>
              <a:spcAft>
                <a:spcPts val="0"/>
              </a:spcAft>
              <a:buClr>
                <a:schemeClr val="lt1"/>
              </a:buClr>
              <a:buSzPts val="1200"/>
              <a:buFont typeface="Catamaran Light"/>
              <a:buNone/>
            </a:pPr>
            <a:r>
              <a:rPr lang="en-US" sz="2000" b="1" i="0" u="none" strike="noStrike" cap="none" dirty="0">
                <a:solidFill>
                  <a:schemeClr val="bg1"/>
                </a:solidFill>
                <a:latin typeface="Catamaran Light"/>
                <a:ea typeface="Catamaran Light"/>
                <a:cs typeface="Catamaran Light"/>
                <a:sym typeface="Catamaran Light"/>
              </a:rPr>
              <a:t>NO</a:t>
            </a:r>
            <a:r>
              <a:rPr lang="en-US" sz="1800" b="0" i="0" u="none" strike="noStrike" cap="none" dirty="0">
                <a:solidFill>
                  <a:schemeClr val="bg1"/>
                </a:solidFill>
                <a:latin typeface="Catamaran Light"/>
                <a:ea typeface="Catamaran Light"/>
                <a:cs typeface="Catamaran Light"/>
                <a:sym typeface="Catamaran Light"/>
              </a:rPr>
              <a:t>: a properly executed will is not the only way that property can be transferred from one generation to the next.  </a:t>
            </a:r>
            <a:endParaRPr sz="1200" b="0" i="0" u="none" strike="noStrike" cap="none" dirty="0">
              <a:solidFill>
                <a:schemeClr val="bg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lt1"/>
              </a:buClr>
              <a:buSzPts val="1200"/>
              <a:buFont typeface="Catamaran Light"/>
              <a:buNone/>
            </a:pPr>
            <a:r>
              <a:rPr lang="en-US" sz="1800" b="0" i="0" u="none" strike="noStrike" cap="none" dirty="0">
                <a:solidFill>
                  <a:schemeClr val="bg1"/>
                </a:solidFill>
                <a:latin typeface="Catamaran Light"/>
                <a:ea typeface="Catamaran Light"/>
                <a:cs typeface="Catamaran Light"/>
                <a:sym typeface="Catamaran Light"/>
              </a:rPr>
              <a:t>The first action is a </a:t>
            </a:r>
            <a:r>
              <a:rPr lang="en-US" sz="1800" b="1" i="1" u="none" strike="noStrike" cap="none" dirty="0">
                <a:solidFill>
                  <a:schemeClr val="bg1"/>
                </a:solidFill>
                <a:latin typeface="Catamaran Light"/>
                <a:ea typeface="Catamaran Light"/>
                <a:cs typeface="Catamaran Light"/>
                <a:sym typeface="Catamaran Light"/>
              </a:rPr>
              <a:t>legal consideration </a:t>
            </a:r>
            <a:r>
              <a:rPr lang="en-US" sz="1800" b="0" i="0" u="none" strike="noStrike" cap="none" dirty="0">
                <a:solidFill>
                  <a:schemeClr val="bg1"/>
                </a:solidFill>
                <a:latin typeface="Catamaran Light"/>
                <a:ea typeface="Catamaran Light"/>
                <a:cs typeface="Catamaran Light"/>
                <a:sym typeface="Catamaran Light"/>
              </a:rPr>
              <a:t>and the second is a </a:t>
            </a:r>
            <a:r>
              <a:rPr lang="en-US" sz="1800" b="1" i="1" u="none" strike="noStrike" cap="none" dirty="0">
                <a:solidFill>
                  <a:schemeClr val="bg1"/>
                </a:solidFill>
                <a:latin typeface="Catamaran Light"/>
                <a:ea typeface="Catamaran Light"/>
                <a:cs typeface="Catamaran Light"/>
                <a:sym typeface="Catamaran Light"/>
              </a:rPr>
              <a:t>cultural consideration.</a:t>
            </a:r>
            <a:endParaRPr sz="1800" b="1" i="1" u="none" strike="noStrike" cap="none" dirty="0">
              <a:solidFill>
                <a:schemeClr val="bg1"/>
              </a:solidFill>
              <a:latin typeface="Catamaran Light"/>
              <a:ea typeface="Catamaran Light"/>
              <a:cs typeface="Catamaran Light"/>
              <a:sym typeface="Catamaran Light"/>
            </a:endParaRPr>
          </a:p>
        </p:txBody>
      </p:sp>
      <p:sp>
        <p:nvSpPr>
          <p:cNvPr id="447" name="Google Shape;447;p26"/>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7"/>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453" name="Google Shape;453;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Legal Considerations</a:t>
            </a:r>
            <a:endParaRPr>
              <a:solidFill>
                <a:schemeClr val="lt1"/>
              </a:solidFill>
            </a:endParaRPr>
          </a:p>
        </p:txBody>
      </p:sp>
      <p:sp>
        <p:nvSpPr>
          <p:cNvPr id="455" name="Google Shape;455;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bg1"/>
                </a:solidFill>
                <a:latin typeface="Catamaran Light"/>
                <a:ea typeface="Catamaran Light"/>
                <a:cs typeface="Catamaran Light"/>
                <a:sym typeface="Catamaran Light"/>
              </a:rPr>
              <a:t>Barriers to transferring land as a legal </a:t>
            </a:r>
            <a:endParaRPr dirty="0">
              <a:solidFill>
                <a:schemeClr val="bg1"/>
              </a:solidFill>
            </a:endParaRPr>
          </a:p>
          <a:p>
            <a:pPr marL="0" marR="0" lvl="0" indent="0" algn="l" rtl="0">
              <a:lnSpc>
                <a:spcPct val="115000"/>
              </a:lnSpc>
              <a:spcBef>
                <a:spcPts val="0"/>
              </a:spcBef>
              <a:spcAft>
                <a:spcPts val="0"/>
              </a:spcAft>
              <a:buClr>
                <a:schemeClr val="lt1"/>
              </a:buClr>
              <a:buSzPts val="1200"/>
              <a:buFont typeface="Catamaran Light"/>
              <a:buNone/>
            </a:pPr>
            <a:r>
              <a:rPr lang="en-US" sz="2800" b="1" i="0" u="none" strike="noStrike" cap="none" dirty="0">
                <a:solidFill>
                  <a:schemeClr val="bg1"/>
                </a:solidFill>
                <a:latin typeface="Catamaran Light"/>
                <a:ea typeface="Catamaran Light"/>
                <a:cs typeface="Catamaran Light"/>
                <a:sym typeface="Catamaran Light"/>
              </a:rPr>
              <a:t>strategy include:</a:t>
            </a:r>
            <a:endParaRPr sz="2800" b="0" i="0" u="none" strike="noStrike" cap="none" dirty="0">
              <a:solidFill>
                <a:schemeClr val="bg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bg1"/>
              </a:buClr>
              <a:buSzPts val="2400"/>
              <a:buFont typeface="Arial"/>
              <a:buChar char="•"/>
            </a:pPr>
            <a:r>
              <a:rPr lang="en-US" sz="2400" b="0" i="0" u="none" strike="noStrike" cap="none" dirty="0">
                <a:solidFill>
                  <a:schemeClr val="bg1"/>
                </a:solidFill>
                <a:latin typeface="Catamaran Light"/>
                <a:ea typeface="Catamaran Light"/>
                <a:cs typeface="Catamaran Light"/>
                <a:sym typeface="Catamaran Light"/>
              </a:rPr>
              <a:t>Lack of knowledge about wills</a:t>
            </a:r>
            <a:endParaRPr sz="2400" b="0" i="0" u="none" strike="noStrike" cap="none" dirty="0">
              <a:solidFill>
                <a:schemeClr val="bg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0"/>
              </a:spcAft>
              <a:buClr>
                <a:schemeClr val="bg1"/>
              </a:buClr>
              <a:buSzPts val="2400"/>
              <a:buFont typeface="Arial"/>
              <a:buChar char="•"/>
            </a:pPr>
            <a:r>
              <a:rPr lang="en-US" sz="2400" b="0" i="0" u="none" strike="noStrike" cap="none" dirty="0">
                <a:solidFill>
                  <a:schemeClr val="bg1"/>
                </a:solidFill>
                <a:latin typeface="Catamaran Light"/>
                <a:ea typeface="Catamaran Light"/>
                <a:cs typeface="Catamaran Light"/>
                <a:sym typeface="Catamaran Light"/>
              </a:rPr>
              <a:t>Expense of hiring an attorney</a:t>
            </a:r>
            <a:endParaRPr sz="1400" b="0" i="0" u="none" strike="noStrike" cap="none" dirty="0">
              <a:solidFill>
                <a:schemeClr val="bg1"/>
              </a:solidFill>
              <a:latin typeface="Catamaran Light"/>
              <a:ea typeface="Catamaran Light"/>
              <a:cs typeface="Catamaran Light"/>
              <a:sym typeface="Catamaran Light"/>
            </a:endParaRPr>
          </a:p>
          <a:p>
            <a:pPr marL="342900" marR="0" lvl="0" indent="-342900" algn="l" rtl="0">
              <a:lnSpc>
                <a:spcPct val="115000"/>
              </a:lnSpc>
              <a:spcBef>
                <a:spcPts val="1600"/>
              </a:spcBef>
              <a:spcAft>
                <a:spcPts val="1600"/>
              </a:spcAft>
              <a:buClr>
                <a:schemeClr val="bg1"/>
              </a:buClr>
              <a:buSzPts val="2400"/>
              <a:buFont typeface="Arial"/>
              <a:buChar char="•"/>
            </a:pPr>
            <a:r>
              <a:rPr lang="en-US" sz="2400" b="0" i="0" u="none" strike="noStrike" cap="none" dirty="0">
                <a:solidFill>
                  <a:schemeClr val="bg1"/>
                </a:solidFill>
                <a:latin typeface="Catamaran Light"/>
                <a:ea typeface="Catamaran Light"/>
                <a:cs typeface="Catamaran Light"/>
                <a:sym typeface="Catamaran Light"/>
              </a:rPr>
              <a:t>Mistrust of a legal system that has often helped take away land </a:t>
            </a:r>
            <a:endParaRPr sz="1400" b="0" i="0" u="none" strike="noStrike" cap="none" dirty="0">
              <a:solidFill>
                <a:schemeClr val="bg1"/>
              </a:solidFill>
              <a:latin typeface="Catamaran Light"/>
              <a:ea typeface="Catamaran Light"/>
              <a:cs typeface="Catamaran Light"/>
              <a:sym typeface="Catamaran Light"/>
            </a:endParaRPr>
          </a:p>
        </p:txBody>
      </p:sp>
      <p:pic>
        <p:nvPicPr>
          <p:cNvPr id="456" name="Google Shape;456;p27" descr="Text  Description automatically generated"/>
          <p:cNvPicPr preferRelativeResize="0"/>
          <p:nvPr/>
        </p:nvPicPr>
        <p:blipFill rotWithShape="1">
          <a:blip r:embed="rId3">
            <a:alphaModFix/>
          </a:blip>
          <a:srcRect/>
          <a:stretch/>
        </p:blipFill>
        <p:spPr>
          <a:xfrm>
            <a:off x="6372225" y="0"/>
            <a:ext cx="2771775" cy="1847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abf99d610a_5_0"/>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2abf99d610a_5_0"/>
          <p:cNvSpPr txBox="1">
            <a:spLocks noGrp="1"/>
          </p:cNvSpPr>
          <p:nvPr>
            <p:ph type="body" idx="1"/>
          </p:nvPr>
        </p:nvSpPr>
        <p:spPr>
          <a:xfrm>
            <a:off x="291462" y="653115"/>
            <a:ext cx="8184356" cy="372121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None/>
            </a:pPr>
            <a:r>
              <a:rPr lang="en-US" sz="2800" b="1" i="0" u="none" strike="noStrike" cap="none" dirty="0">
                <a:solidFill>
                  <a:schemeClr val="lt1"/>
                </a:solidFill>
                <a:latin typeface="Catamaran Light"/>
                <a:ea typeface="Catamaran Light"/>
                <a:cs typeface="Catamaran Light"/>
                <a:sym typeface="Catamaran Light"/>
              </a:rPr>
              <a:t>Barriers to transferring land as a </a:t>
            </a:r>
            <a:r>
              <a:rPr lang="en-US" sz="2800" b="1" dirty="0">
                <a:solidFill>
                  <a:schemeClr val="lt1"/>
                </a:solidFill>
              </a:rPr>
              <a:t>cultural </a:t>
            </a:r>
            <a:endParaRPr dirty="0"/>
          </a:p>
          <a:p>
            <a:pPr marL="0" marR="0" lvl="0" indent="0" algn="l" rtl="0">
              <a:lnSpc>
                <a:spcPct val="115000"/>
              </a:lnSpc>
              <a:spcBef>
                <a:spcPts val="0"/>
              </a:spcBef>
              <a:spcAft>
                <a:spcPts val="0"/>
              </a:spcAft>
              <a:buClr>
                <a:schemeClr val="lt1"/>
              </a:buClr>
              <a:buSzPts val="1200"/>
              <a:buNone/>
            </a:pPr>
            <a:r>
              <a:rPr lang="en-US" sz="2800" dirty="0">
                <a:solidFill>
                  <a:schemeClr val="lt1"/>
                </a:solidFill>
                <a:latin typeface="Catamaran Light"/>
                <a:ea typeface="Catamaran Light"/>
                <a:cs typeface="Catamaran Light"/>
                <a:sym typeface="Catamaran Light"/>
              </a:rPr>
              <a:t>     </a:t>
            </a:r>
            <a:r>
              <a:rPr lang="en-US" sz="2800" b="1" i="0" u="none" strike="noStrike" cap="none" dirty="0">
                <a:solidFill>
                  <a:schemeClr val="lt1"/>
                </a:solidFill>
                <a:latin typeface="Catamaran Light"/>
                <a:ea typeface="Catamaran Light"/>
                <a:cs typeface="Catamaran Light"/>
                <a:sym typeface="Catamaran Light"/>
              </a:rPr>
              <a:t>strategy include:</a:t>
            </a:r>
            <a:endParaRPr sz="2800" b="0" i="0" u="none" strike="noStrike" cap="none" dirty="0">
              <a:solidFill>
                <a:schemeClr val="lt1"/>
              </a:solidFill>
              <a:latin typeface="Catamaran Light"/>
              <a:ea typeface="Catamaran Light"/>
              <a:cs typeface="Catamaran Light"/>
              <a:sym typeface="Catamaran Light"/>
            </a:endParaRPr>
          </a:p>
          <a:p>
            <a:pPr marL="457200" lvl="1" indent="-342900" algn="l" rtl="0">
              <a:lnSpc>
                <a:spcPct val="100000"/>
              </a:lnSpc>
              <a:spcBef>
                <a:spcPts val="1600"/>
              </a:spcBef>
              <a:spcAft>
                <a:spcPts val="0"/>
              </a:spcAft>
              <a:buClr>
                <a:schemeClr val="lt1"/>
              </a:buClr>
              <a:buSzPts val="1200"/>
              <a:buFont typeface="Arial"/>
              <a:buChar char="•"/>
            </a:pPr>
            <a:r>
              <a:rPr lang="en-US" sz="2400" b="0" dirty="0">
                <a:solidFill>
                  <a:schemeClr val="lt1"/>
                </a:solidFill>
              </a:rPr>
              <a:t>Heirs further away in distance may place less priority on keeping the land intact</a:t>
            </a:r>
            <a:endParaRPr sz="2400" b="0" dirty="0">
              <a:solidFill>
                <a:schemeClr val="lt1"/>
              </a:solidFill>
            </a:endParaRPr>
          </a:p>
          <a:p>
            <a:pPr marL="457200" lvl="1" indent="-393700" algn="l" rtl="0">
              <a:lnSpc>
                <a:spcPct val="100000"/>
              </a:lnSpc>
              <a:spcBef>
                <a:spcPts val="1600"/>
              </a:spcBef>
              <a:spcAft>
                <a:spcPts val="0"/>
              </a:spcAft>
              <a:buClr>
                <a:schemeClr val="lt1"/>
              </a:buClr>
              <a:buSzPts val="2000"/>
              <a:buFont typeface="Arial"/>
              <a:buChar char="•"/>
            </a:pPr>
            <a:r>
              <a:rPr lang="en-US" sz="2400" b="0" dirty="0">
                <a:solidFill>
                  <a:schemeClr val="lt1"/>
                </a:solidFill>
              </a:rPr>
              <a:t>All heirs may not agree on proper land use and access </a:t>
            </a:r>
            <a:endParaRPr sz="2400" b="0" dirty="0">
              <a:solidFill>
                <a:schemeClr val="lt1"/>
              </a:solidFill>
            </a:endParaRPr>
          </a:p>
          <a:p>
            <a:pPr marL="457200" lvl="1" indent="-393700" algn="l" rtl="0">
              <a:lnSpc>
                <a:spcPct val="100000"/>
              </a:lnSpc>
              <a:spcBef>
                <a:spcPts val="1600"/>
              </a:spcBef>
              <a:spcAft>
                <a:spcPts val="0"/>
              </a:spcAft>
              <a:buClr>
                <a:schemeClr val="lt1"/>
              </a:buClr>
              <a:buSzPts val="2000"/>
              <a:buFont typeface="Arial"/>
              <a:buChar char="•"/>
            </a:pPr>
            <a:r>
              <a:rPr lang="en-US" sz="2400" b="0" dirty="0">
                <a:solidFill>
                  <a:schemeClr val="lt1"/>
                </a:solidFill>
              </a:rPr>
              <a:t>Younger generations may value land differently than older generations</a:t>
            </a:r>
            <a:endParaRPr sz="2400" b="0" dirty="0">
              <a:solidFill>
                <a:schemeClr val="lt1"/>
              </a:solidFill>
            </a:endParaRPr>
          </a:p>
          <a:p>
            <a:pPr marL="0" marR="0" lvl="0" indent="0" algn="l" rtl="0">
              <a:lnSpc>
                <a:spcPct val="115000"/>
              </a:lnSpc>
              <a:spcBef>
                <a:spcPts val="1600"/>
              </a:spcBef>
              <a:spcAft>
                <a:spcPts val="1600"/>
              </a:spcAft>
              <a:buSzPts val="1200"/>
              <a:buNone/>
            </a:pPr>
            <a:endParaRPr sz="1200" b="0" i="0" u="none" strike="noStrike" cap="none" dirty="0">
              <a:solidFill>
                <a:schemeClr val="dk1"/>
              </a:solidFill>
              <a:latin typeface="Catamaran Light"/>
              <a:ea typeface="Catamaran Light"/>
              <a:cs typeface="Catamaran Light"/>
              <a:sym typeface="Catamaran Light"/>
            </a:endParaRPr>
          </a:p>
        </p:txBody>
      </p:sp>
      <p:sp>
        <p:nvSpPr>
          <p:cNvPr id="463" name="Google Shape;463;g2abf99d610a_5_0"/>
          <p:cNvSpPr txBox="1">
            <a:spLocks noGrp="1"/>
          </p:cNvSpPr>
          <p:nvPr>
            <p:ph type="body" idx="2"/>
          </p:nvPr>
        </p:nvSpPr>
        <p:spPr>
          <a:xfrm>
            <a:off x="-106136" y="12940"/>
            <a:ext cx="4763804" cy="69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sz="2800">
                <a:solidFill>
                  <a:schemeClr val="lt1"/>
                </a:solidFill>
              </a:rPr>
              <a:t>Cultural Considerations</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257" name="Google Shape;257;p48"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258" name="Google Shape;258;p48" descr="Text&#10;&#10;Description automatically generated"/>
          <p:cNvPicPr preferRelativeResize="0"/>
          <p:nvPr/>
        </p:nvPicPr>
        <p:blipFill rotWithShape="1">
          <a:blip r:embed="rId4">
            <a:alphaModFix/>
          </a:blip>
          <a:srcRect/>
          <a:stretch/>
        </p:blipFill>
        <p:spPr>
          <a:xfrm>
            <a:off x="2308900" y="1118669"/>
            <a:ext cx="4774693" cy="1263843"/>
          </a:xfrm>
          <a:prstGeom prst="rect">
            <a:avLst/>
          </a:prstGeom>
          <a:noFill/>
          <a:ln>
            <a:noFill/>
          </a:ln>
        </p:spPr>
      </p:pic>
      <p:pic>
        <p:nvPicPr>
          <p:cNvPr id="259" name="Google Shape;259;p48" descr="Southern Extension Risk Management Education"/>
          <p:cNvPicPr preferRelativeResize="0"/>
          <p:nvPr/>
        </p:nvPicPr>
        <p:blipFill rotWithShape="1">
          <a:blip r:embed="rId5">
            <a:alphaModFix/>
          </a:blip>
          <a:srcRect/>
          <a:stretch/>
        </p:blipFill>
        <p:spPr>
          <a:xfrm>
            <a:off x="922040" y="3237239"/>
            <a:ext cx="3345251" cy="114555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1" name="Google Shape;471;p28"/>
          <p:cNvSpPr txBox="1">
            <a:spLocks noGrp="1"/>
          </p:cNvSpPr>
          <p:nvPr>
            <p:ph type="body" idx="1"/>
          </p:nvPr>
        </p:nvSpPr>
        <p:spPr>
          <a:xfrm>
            <a:off x="320445" y="1136189"/>
            <a:ext cx="8503110"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b="1" dirty="0">
                <a:solidFill>
                  <a:schemeClr val="tx1"/>
                </a:solidFill>
              </a:rPr>
              <a:t>“For [the family], the commitment to heir land remained in force, enforced not by law – where the practice and concept was vulnerable – but by shared understanding… The land should stay </a:t>
            </a:r>
            <a:r>
              <a:rPr lang="en-US" sz="2000" b="1" u="sng" dirty="0">
                <a:solidFill>
                  <a:schemeClr val="tx1"/>
                </a:solidFill>
              </a:rPr>
              <a:t>undivided</a:t>
            </a:r>
            <a:r>
              <a:rPr lang="en-US" sz="2000" b="1" dirty="0">
                <a:solidFill>
                  <a:schemeClr val="tx1"/>
                </a:solidFill>
              </a:rPr>
              <a:t>, open to and </a:t>
            </a:r>
            <a:r>
              <a:rPr lang="en-US" sz="2000" b="1" u="sng" dirty="0">
                <a:solidFill>
                  <a:schemeClr val="tx1"/>
                </a:solidFill>
              </a:rPr>
              <a:t>for all the heirs</a:t>
            </a:r>
            <a:r>
              <a:rPr lang="en-US" sz="2000" b="1" dirty="0">
                <a:solidFill>
                  <a:schemeClr val="tx1"/>
                </a:solidFill>
              </a:rPr>
              <a:t>.</a:t>
            </a:r>
            <a:endParaRPr dirty="0">
              <a:solidFill>
                <a:schemeClr val="tx1"/>
              </a:solidFill>
            </a:endParaRPr>
          </a:p>
          <a:p>
            <a:pPr marL="0" lvl="0" indent="0" algn="l" rtl="0">
              <a:lnSpc>
                <a:spcPct val="115000"/>
              </a:lnSpc>
              <a:spcBef>
                <a:spcPts val="1600"/>
              </a:spcBef>
              <a:spcAft>
                <a:spcPts val="0"/>
              </a:spcAft>
              <a:buClr>
                <a:schemeClr val="lt1"/>
              </a:buClr>
              <a:buSzPts val="1200"/>
              <a:buNone/>
            </a:pPr>
            <a:r>
              <a:rPr lang="en-US" sz="2000" b="1" dirty="0">
                <a:solidFill>
                  <a:schemeClr val="tx1"/>
                </a:solidFill>
              </a:rPr>
              <a:t>Land is not a commodity that is sold, but </a:t>
            </a:r>
            <a:r>
              <a:rPr lang="en-US" sz="2000" b="1" u="sng" dirty="0">
                <a:solidFill>
                  <a:schemeClr val="tx1"/>
                </a:solidFill>
              </a:rPr>
              <a:t>a right</a:t>
            </a:r>
            <a:r>
              <a:rPr lang="en-US" sz="2000" b="1" dirty="0">
                <a:solidFill>
                  <a:schemeClr val="tx1"/>
                </a:solidFill>
              </a:rPr>
              <a:t> that is transferred to kin as needed.</a:t>
            </a:r>
            <a:endParaRPr dirty="0">
              <a:solidFill>
                <a:schemeClr val="tx1"/>
              </a:solidFill>
            </a:endParaRPr>
          </a:p>
          <a:p>
            <a:pPr marL="0" lvl="0" indent="0" algn="l" rtl="0">
              <a:lnSpc>
                <a:spcPct val="115000"/>
              </a:lnSpc>
              <a:spcBef>
                <a:spcPts val="1600"/>
              </a:spcBef>
              <a:spcAft>
                <a:spcPts val="0"/>
              </a:spcAft>
              <a:buClr>
                <a:schemeClr val="lt1"/>
              </a:buClr>
              <a:buSzPts val="1200"/>
              <a:buNone/>
            </a:pPr>
            <a:r>
              <a:rPr lang="en-US" sz="2000" b="1" dirty="0">
                <a:solidFill>
                  <a:schemeClr val="tx1"/>
                </a:solidFill>
              </a:rPr>
              <a:t>The land was for open access and undivided family use, and not to be restricted by deeds.”</a:t>
            </a:r>
            <a:endParaRPr dirty="0">
              <a:solidFill>
                <a:schemeClr val="tx1"/>
              </a:solidFill>
            </a:endParaRPr>
          </a:p>
          <a:p>
            <a:pPr marL="0" marR="0" lvl="0" indent="0" algn="r" rtl="0">
              <a:lnSpc>
                <a:spcPct val="100000"/>
              </a:lnSpc>
              <a:spcBef>
                <a:spcPts val="1600"/>
              </a:spcBef>
              <a:spcAft>
                <a:spcPts val="0"/>
              </a:spcAft>
              <a:buClr>
                <a:srgbClr val="000000"/>
              </a:buClr>
              <a:buSzPts val="1500"/>
              <a:buFont typeface="Arial"/>
              <a:buNone/>
            </a:pPr>
            <a:r>
              <a:rPr lang="en-US" sz="1100" b="1" i="0" u="none" strike="noStrike" cap="none" dirty="0">
                <a:solidFill>
                  <a:schemeClr val="tx1"/>
                </a:solidFill>
                <a:latin typeface="Arial"/>
                <a:ea typeface="Arial"/>
                <a:cs typeface="Arial"/>
                <a:sym typeface="Arial"/>
              </a:rPr>
              <a:t>A Mind to Stay: White Plantation, Black Homeland, Sydney Nathans (2017)</a:t>
            </a:r>
            <a:endParaRPr sz="1800" dirty="0">
              <a:solidFill>
                <a:schemeClr val="tx1"/>
              </a:solidFill>
            </a:endParaRPr>
          </a:p>
          <a:p>
            <a:pPr marL="0" lvl="0" indent="0" algn="l" rtl="0">
              <a:lnSpc>
                <a:spcPct val="115000"/>
              </a:lnSpc>
              <a:spcBef>
                <a:spcPts val="0"/>
              </a:spcBef>
              <a:spcAft>
                <a:spcPts val="1600"/>
              </a:spcAft>
              <a:buClr>
                <a:schemeClr val="lt1"/>
              </a:buClr>
              <a:buSzPts val="1200"/>
              <a:buNone/>
            </a:pPr>
            <a:endParaRPr sz="2000" dirty="0">
              <a:solidFill>
                <a:schemeClr val="lt1"/>
              </a:solidFill>
            </a:endParaRPr>
          </a:p>
        </p:txBody>
      </p:sp>
      <p:sp>
        <p:nvSpPr>
          <p:cNvPr id="470" name="Google Shape;470;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tx1"/>
                </a:solidFill>
              </a:rPr>
              <a:t>Consider this Quote: Valuing Land in Common </a:t>
            </a:r>
            <a:endParaRPr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9" name="Google Shape;479;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n-US" sz="2000" b="0" i="0" u="none" strike="noStrike" cap="none" dirty="0">
                <a:solidFill>
                  <a:schemeClr val="tx1"/>
                </a:solidFill>
                <a:latin typeface="Catamaran Light"/>
                <a:ea typeface="Catamaran Light"/>
                <a:cs typeface="Catamaran Light"/>
                <a:sym typeface="Catamaran Light"/>
              </a:rPr>
              <a:t>“When young people grow up…they don’t see the necessity of owning land….My parents, my grandparents, suffered all their lives to buy eleven hundred acres of land…[Land] had a sentimental value to it, </a:t>
            </a:r>
            <a:r>
              <a:rPr lang="en-US" sz="2000" b="0" i="0" u="none" strike="noStrike" cap="none" dirty="0" err="1">
                <a:solidFill>
                  <a:schemeClr val="tx1"/>
                </a:solidFill>
                <a:latin typeface="Catamaran Light"/>
                <a:ea typeface="Catamaran Light"/>
                <a:cs typeface="Catamaran Light"/>
                <a:sym typeface="Catamaran Light"/>
              </a:rPr>
              <a:t>‘cause</a:t>
            </a:r>
            <a:r>
              <a:rPr lang="en-US" sz="2000" b="0" i="0" u="none" strike="noStrike" cap="none" dirty="0">
                <a:solidFill>
                  <a:schemeClr val="tx1"/>
                </a:solidFill>
                <a:latin typeface="Catamaran Light"/>
                <a:ea typeface="Catamaran Light"/>
                <a:cs typeface="Catamaran Light"/>
                <a:sym typeface="Catamaran Light"/>
              </a:rPr>
              <a:t> we had to get a livelihood, we had to get our bread from the land….Now children  think that milk comes from the store….They don’t see the relevance of the land….[They] have no idea what it took for black folks to own land.”</a:t>
            </a:r>
            <a:endParaRPr sz="2000" dirty="0">
              <a:solidFill>
                <a:schemeClr val="tx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500"/>
              <a:buFont typeface="Arial"/>
              <a:buNone/>
            </a:pPr>
            <a:endParaRPr sz="1800" b="0" i="0" u="none" strike="noStrike" cap="none" dirty="0">
              <a:solidFill>
                <a:schemeClr val="tx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1500"/>
              <a:buFont typeface="Arial"/>
              <a:buNone/>
            </a:pPr>
            <a:r>
              <a:rPr lang="en-US" sz="1100" b="1" i="0" u="none" strike="noStrike" cap="none" dirty="0">
                <a:solidFill>
                  <a:schemeClr val="tx1"/>
                </a:solidFill>
                <a:latin typeface="Catamaran Light"/>
                <a:ea typeface="Catamaran Light"/>
                <a:cs typeface="Catamaran Light"/>
                <a:sym typeface="Catamaran Light"/>
              </a:rPr>
              <a:t>A Mind to Stay: White Plantation, Black Homeland, Sydney Nathans (2017)</a:t>
            </a:r>
            <a:endParaRPr sz="3600" dirty="0">
              <a:solidFill>
                <a:schemeClr val="tx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dirty="0">
              <a:solidFill>
                <a:schemeClr val="tx1"/>
              </a:solidFill>
            </a:endParaRPr>
          </a:p>
        </p:txBody>
      </p:sp>
      <p:sp>
        <p:nvSpPr>
          <p:cNvPr id="478" name="Google Shape;478;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tx1"/>
                </a:solidFill>
              </a:rPr>
              <a:t>Consider this quote: Changing Values </a:t>
            </a:r>
            <a:endParaRPr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3"/>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3"/>
          <p:cNvSpPr txBox="1">
            <a:spLocks noGrp="1"/>
          </p:cNvSpPr>
          <p:nvPr>
            <p:ph type="body" idx="1"/>
          </p:nvPr>
        </p:nvSpPr>
        <p:spPr>
          <a:xfrm>
            <a:off x="-96166" y="164331"/>
            <a:ext cx="9144000"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700">
                <a:solidFill>
                  <a:schemeClr val="lt1"/>
                </a:solidFill>
              </a:rPr>
              <a:t>How Property Law is Used to Appropriate Black Land</a:t>
            </a:r>
            <a:endParaRPr sz="2700"/>
          </a:p>
        </p:txBody>
      </p:sp>
      <p:pic>
        <p:nvPicPr>
          <p:cNvPr id="486" name="Google Shape;486;p33" title="How Property Law Is Used to Appropriate Black Land"/>
          <p:cNvPicPr preferRelativeResize="0"/>
          <p:nvPr/>
        </p:nvPicPr>
        <p:blipFill rotWithShape="1">
          <a:blip r:embed="rId3">
            <a:alphaModFix/>
          </a:blip>
          <a:srcRect/>
          <a:stretch/>
        </p:blipFill>
        <p:spPr>
          <a:xfrm>
            <a:off x="372874" y="1299352"/>
            <a:ext cx="6094750" cy="3443550"/>
          </a:xfrm>
          <a:prstGeom prst="rect">
            <a:avLst/>
          </a:prstGeom>
          <a:noFill/>
          <a:ln>
            <a:noFill/>
          </a:ln>
        </p:spPr>
      </p:pic>
      <p:pic>
        <p:nvPicPr>
          <p:cNvPr id="3" name="Picture 2" descr="A yellow triangle with a exclamation mark&#10;&#10;Description automatically generated">
            <a:extLst>
              <a:ext uri="{FF2B5EF4-FFF2-40B4-BE49-F238E27FC236}">
                <a16:creationId xmlns:a16="http://schemas.microsoft.com/office/drawing/2014/main" id="{11D5139C-E109-2C27-9C0D-F9B271EE75B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87913" y="2148840"/>
            <a:ext cx="1895303" cy="1737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b2074257d1_0_73"/>
          <p:cNvSpPr txBox="1">
            <a:spLocks noGrp="1"/>
          </p:cNvSpPr>
          <p:nvPr>
            <p:ph type="body" idx="1"/>
          </p:nvPr>
        </p:nvSpPr>
        <p:spPr>
          <a:xfrm>
            <a:off x="1935126" y="1277316"/>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a:t>What comes up for you?</a:t>
            </a:r>
            <a:endParaRPr/>
          </a:p>
        </p:txBody>
      </p:sp>
      <p:sp>
        <p:nvSpPr>
          <p:cNvPr id="493" name="Google Shape;493;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2200"/>
              <a:t>Video Debrief</a:t>
            </a:r>
            <a:endParaRPr/>
          </a:p>
        </p:txBody>
      </p:sp>
      <p:sp>
        <p:nvSpPr>
          <p:cNvPr id="494" name="Google Shape;494;g2b2074257d1_0_73"/>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Thoughts</a:t>
            </a:r>
            <a:endParaRPr/>
          </a:p>
        </p:txBody>
      </p:sp>
      <p:sp>
        <p:nvSpPr>
          <p:cNvPr id="495" name="Google Shape;495;g2b2074257d1_0_73"/>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Themes</a:t>
            </a:r>
            <a:endParaRPr/>
          </a:p>
        </p:txBody>
      </p:sp>
      <p:sp>
        <p:nvSpPr>
          <p:cNvPr id="496" name="Google Shape;496;g2b2074257d1_0_73"/>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Questions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2abf99d610a_3_0"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502" name="Google Shape;502;g2abf99d610a_3_0"/>
          <p:cNvSpPr/>
          <p:nvPr/>
        </p:nvSpPr>
        <p:spPr>
          <a:xfrm rot="5400000">
            <a:off x="3413998" y="-2000289"/>
            <a:ext cx="2316000" cy="9144000"/>
          </a:xfrm>
          <a:prstGeom prst="rect">
            <a:avLst/>
          </a:prstGeom>
          <a:solidFill>
            <a:srgbClr val="908269">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2abf99d610a_3_0"/>
          <p:cNvSpPr txBox="1">
            <a:spLocks noGrp="1"/>
          </p:cNvSpPr>
          <p:nvPr>
            <p:ph type="body" idx="1"/>
          </p:nvPr>
        </p:nvSpPr>
        <p:spPr>
          <a:xfrm>
            <a:off x="510865" y="1877234"/>
            <a:ext cx="8145600" cy="138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2800" b="1" i="0" u="none" strike="noStrike" cap="none">
                <a:solidFill>
                  <a:schemeClr val="lt1"/>
                </a:solidFill>
                <a:latin typeface="Livvic"/>
                <a:ea typeface="Livvic"/>
                <a:cs typeface="Livvic"/>
                <a:sym typeface="Livvic"/>
              </a:rPr>
              <a:t>Part I</a:t>
            </a:r>
            <a:r>
              <a:rPr lang="en-US" sz="2800"/>
              <a:t>V</a:t>
            </a:r>
            <a:r>
              <a:rPr lang="en-US" sz="2800" b="1" i="0" u="none" strike="noStrike" cap="none">
                <a:solidFill>
                  <a:schemeClr val="lt1"/>
                </a:solidFill>
                <a:latin typeface="Livvic"/>
                <a:ea typeface="Livvic"/>
                <a:cs typeface="Livvic"/>
                <a:sym typeface="Livvic"/>
              </a:rPr>
              <a:t>: </a:t>
            </a:r>
            <a:r>
              <a:rPr lang="en-US" sz="2800"/>
              <a:t>Fractional Ownership:</a:t>
            </a:r>
            <a:br>
              <a:rPr lang="en-US" sz="2800"/>
            </a:br>
            <a:r>
              <a:rPr lang="en-US" sz="2800"/>
              <a:t>Challenges of Time, </a:t>
            </a:r>
            <a:br>
              <a:rPr lang="en-US" sz="2800"/>
            </a:br>
            <a:r>
              <a:rPr lang="en-US" sz="2800"/>
              <a:t>Distance, and Knowledge</a:t>
            </a:r>
            <a:endParaRPr/>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0"/>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Fractional Ownership</a:t>
            </a:r>
            <a:endParaRPr>
              <a:solidFill>
                <a:schemeClr val="lt1"/>
              </a:solidFill>
            </a:endParaRPr>
          </a:p>
        </p:txBody>
      </p:sp>
      <p:sp>
        <p:nvSpPr>
          <p:cNvPr id="511" name="Google Shape;511;p3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512" name="Google Shape;512;p30"/>
          <p:cNvSpPr txBox="1">
            <a:spLocks noGrp="1"/>
          </p:cNvSpPr>
          <p:nvPr>
            <p:ph type="body" idx="1"/>
          </p:nvPr>
        </p:nvSpPr>
        <p:spPr>
          <a:xfrm>
            <a:off x="96838" y="1066800"/>
            <a:ext cx="8890408" cy="37385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400" dirty="0">
                <a:solidFill>
                  <a:schemeClr val="lt1"/>
                </a:solidFill>
              </a:rPr>
              <a:t>The </a:t>
            </a:r>
            <a:r>
              <a:rPr lang="en-US" sz="3200" b="1" dirty="0">
                <a:solidFill>
                  <a:schemeClr val="lt1"/>
                </a:solidFill>
              </a:rPr>
              <a:t>SIZE</a:t>
            </a:r>
            <a:r>
              <a:rPr lang="en-US" sz="2400" dirty="0">
                <a:solidFill>
                  <a:schemeClr val="lt1"/>
                </a:solidFill>
              </a:rPr>
              <a:t> of each heirs’ fractional</a:t>
            </a:r>
          </a:p>
          <a:p>
            <a:pPr marL="0" lvl="0" indent="0" algn="l" rtl="0">
              <a:lnSpc>
                <a:spcPct val="115000"/>
              </a:lnSpc>
              <a:spcBef>
                <a:spcPts val="0"/>
              </a:spcBef>
              <a:spcAft>
                <a:spcPts val="0"/>
              </a:spcAft>
              <a:buClr>
                <a:schemeClr val="lt1"/>
              </a:buClr>
              <a:buSzPts val="1200"/>
              <a:buNone/>
            </a:pPr>
            <a:r>
              <a:rPr lang="en-US" sz="2400" dirty="0">
                <a:solidFill>
                  <a:schemeClr val="lt1"/>
                </a:solidFill>
              </a:rPr>
              <a:t> ownership interest depends on </a:t>
            </a:r>
          </a:p>
          <a:p>
            <a:pPr marL="0" lvl="0" indent="0" algn="l" rtl="0">
              <a:lnSpc>
                <a:spcPct val="115000"/>
              </a:lnSpc>
              <a:spcBef>
                <a:spcPts val="0"/>
              </a:spcBef>
              <a:spcAft>
                <a:spcPts val="0"/>
              </a:spcAft>
              <a:buClr>
                <a:schemeClr val="lt1"/>
              </a:buClr>
              <a:buSzPts val="1200"/>
              <a:buNone/>
            </a:pPr>
            <a:r>
              <a:rPr lang="en-US" sz="2400" dirty="0">
                <a:solidFill>
                  <a:schemeClr val="lt1"/>
                </a:solidFill>
              </a:rPr>
              <a:t>several factors such as:</a:t>
            </a:r>
            <a:endParaRPr dirty="0"/>
          </a:p>
          <a:p>
            <a:pPr marL="342900" lvl="0" indent="-342900" algn="l" rtl="0">
              <a:lnSpc>
                <a:spcPct val="115000"/>
              </a:lnSpc>
              <a:spcBef>
                <a:spcPts val="1600"/>
              </a:spcBef>
              <a:spcAft>
                <a:spcPts val="0"/>
              </a:spcAft>
              <a:buClr>
                <a:schemeClr val="lt1"/>
              </a:buClr>
              <a:buSzPts val="1200"/>
              <a:buFont typeface="Arial"/>
              <a:buChar char="•"/>
            </a:pPr>
            <a:r>
              <a:rPr lang="en-US" sz="2000" dirty="0">
                <a:solidFill>
                  <a:schemeClr val="lt1"/>
                </a:solidFill>
                <a:latin typeface="Catamaran Light"/>
                <a:ea typeface="Catamaran Light"/>
                <a:cs typeface="Catamaran Light"/>
                <a:sym typeface="Catamaran Light"/>
              </a:rPr>
              <a:t>How many generations removed is an heir from the original deceased landowner?</a:t>
            </a:r>
            <a:endParaRPr dirty="0"/>
          </a:p>
          <a:p>
            <a:pPr marL="342900" lvl="0" indent="-342900" algn="l" rtl="0">
              <a:lnSpc>
                <a:spcPct val="115000"/>
              </a:lnSpc>
              <a:spcBef>
                <a:spcPts val="1600"/>
              </a:spcBef>
              <a:spcAft>
                <a:spcPts val="0"/>
              </a:spcAft>
              <a:buClr>
                <a:schemeClr val="lt1"/>
              </a:buClr>
              <a:buSzPts val="1200"/>
              <a:buFont typeface="Arial"/>
              <a:buChar char="•"/>
            </a:pPr>
            <a:r>
              <a:rPr lang="en-US" sz="2000" i="0" u="none" strike="noStrike" cap="none" dirty="0">
                <a:solidFill>
                  <a:schemeClr val="lt1"/>
                </a:solidFill>
                <a:latin typeface="Catamaran Light"/>
                <a:ea typeface="Catamaran Light"/>
                <a:cs typeface="Catamaran Light"/>
                <a:sym typeface="Catamaran Light"/>
              </a:rPr>
              <a:t>How many </a:t>
            </a:r>
            <a:r>
              <a:rPr lang="en-US" sz="2000" dirty="0">
                <a:solidFill>
                  <a:schemeClr val="lt1"/>
                </a:solidFill>
                <a:latin typeface="Catamaran Light"/>
                <a:ea typeface="Catamaran Light"/>
                <a:cs typeface="Catamaran Light"/>
                <a:sym typeface="Catamaran Light"/>
              </a:rPr>
              <a:t>heirs can rightfully take their inheritance at a specific point in time?</a:t>
            </a:r>
            <a:endParaRPr sz="2000" i="0" u="none" strike="noStrike" cap="none" dirty="0">
              <a:solidFill>
                <a:schemeClr val="lt1"/>
              </a:solidFill>
              <a:latin typeface="Catamaran Light"/>
              <a:ea typeface="Catamaran Light"/>
              <a:cs typeface="Catamaran Light"/>
              <a:sym typeface="Catamaran Light"/>
            </a:endParaRPr>
          </a:p>
          <a:p>
            <a:pPr marL="0" lvl="0" indent="0" algn="l" rtl="0">
              <a:lnSpc>
                <a:spcPct val="115000"/>
              </a:lnSpc>
              <a:spcBef>
                <a:spcPts val="1600"/>
              </a:spcBef>
              <a:spcAft>
                <a:spcPts val="1600"/>
              </a:spcAft>
              <a:buClr>
                <a:schemeClr val="lt1"/>
              </a:buClr>
              <a:buSzPts val="1200"/>
              <a:buNone/>
            </a:pPr>
            <a:endParaRPr sz="2000" dirty="0">
              <a:solidFill>
                <a:schemeClr val="lt1"/>
              </a:solidFill>
            </a:endParaRPr>
          </a:p>
        </p:txBody>
      </p:sp>
      <p:pic>
        <p:nvPicPr>
          <p:cNvPr id="513" name="Google Shape;513;p30" descr="Chart, pie chart  Description automatically generated"/>
          <p:cNvPicPr preferRelativeResize="0"/>
          <p:nvPr/>
        </p:nvPicPr>
        <p:blipFill rotWithShape="1">
          <a:blip r:embed="rId3">
            <a:alphaModFix/>
          </a:blip>
          <a:srcRect/>
          <a:stretch/>
        </p:blipFill>
        <p:spPr>
          <a:xfrm>
            <a:off x="5462780" y="31159"/>
            <a:ext cx="3681220" cy="20706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1"/>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a:solidFill>
                  <a:schemeClr val="lt1"/>
                </a:solidFill>
              </a:rPr>
              <a:t>Time:  </a:t>
            </a:r>
            <a:br>
              <a:rPr lang="en-US">
                <a:solidFill>
                  <a:schemeClr val="lt1"/>
                </a:solidFill>
              </a:rPr>
            </a:br>
            <a:r>
              <a:rPr lang="en-US">
                <a:solidFill>
                  <a:schemeClr val="lt1"/>
                </a:solidFill>
              </a:rPr>
              <a:t>Across Generations, Things Get Complicated!</a:t>
            </a:r>
            <a:endParaRPr/>
          </a:p>
        </p:txBody>
      </p:sp>
      <p:pic>
        <p:nvPicPr>
          <p:cNvPr id="520" name="Google Shape;520;p31"/>
          <p:cNvPicPr preferRelativeResize="0"/>
          <p:nvPr/>
        </p:nvPicPr>
        <p:blipFill rotWithShape="1">
          <a:blip r:embed="rId3">
            <a:alphaModFix/>
          </a:blip>
          <a:srcRect/>
          <a:stretch/>
        </p:blipFill>
        <p:spPr>
          <a:xfrm>
            <a:off x="2162227" y="1105203"/>
            <a:ext cx="6524626" cy="3796146"/>
          </a:xfrm>
          <a:prstGeom prst="rect">
            <a:avLst/>
          </a:prstGeom>
          <a:noFill/>
          <a:ln>
            <a:noFill/>
          </a:ln>
        </p:spPr>
      </p:pic>
      <p:sp>
        <p:nvSpPr>
          <p:cNvPr id="521" name="Google Shape;521;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522" name="Google Shape;522;p31"/>
          <p:cNvSpPr txBox="1"/>
          <p:nvPr/>
        </p:nvSpPr>
        <p:spPr>
          <a:xfrm>
            <a:off x="362954" y="1791028"/>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sp>
        <p:nvSpPr>
          <p:cNvPr id="523" name="Google Shape;523;p31"/>
          <p:cNvSpPr txBox="1"/>
          <p:nvPr/>
        </p:nvSpPr>
        <p:spPr>
          <a:xfrm>
            <a:off x="362953" y="4299233"/>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Great-grandchildren</a:t>
            </a:r>
            <a:endParaRPr sz="1400" b="0" i="0" u="none" strike="noStrike" cap="none">
              <a:solidFill>
                <a:srgbClr val="000000"/>
              </a:solidFill>
              <a:latin typeface="Arial"/>
              <a:ea typeface="Arial"/>
              <a:cs typeface="Arial"/>
              <a:sym typeface="Arial"/>
            </a:endParaRPr>
          </a:p>
        </p:txBody>
      </p:sp>
      <p:sp>
        <p:nvSpPr>
          <p:cNvPr id="524" name="Google Shape;524;p31"/>
          <p:cNvSpPr txBox="1"/>
          <p:nvPr/>
        </p:nvSpPr>
        <p:spPr>
          <a:xfrm>
            <a:off x="362953" y="2829417"/>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Grandchildren</a:t>
            </a:r>
            <a:endParaRPr sz="1400" b="0" i="0" u="none" strike="noStrike" cap="none">
              <a:solidFill>
                <a:srgbClr val="000000"/>
              </a:solidFill>
              <a:latin typeface="Arial"/>
              <a:ea typeface="Arial"/>
              <a:cs typeface="Arial"/>
              <a:sym typeface="Arial"/>
            </a:endParaRPr>
          </a:p>
        </p:txBody>
      </p:sp>
      <p:sp>
        <p:nvSpPr>
          <p:cNvPr id="525" name="Google Shape;525;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Rounded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8e7c67eba8_2_0"/>
          <p:cNvSpPr txBox="1">
            <a:spLocks noGrp="1"/>
          </p:cNvSpPr>
          <p:nvPr>
            <p:ph type="body" idx="1"/>
          </p:nvPr>
        </p:nvSpPr>
        <p:spPr>
          <a:xfrm>
            <a:off x="499269" y="1407871"/>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a:solidFill>
                  <a:schemeClr val="lt1"/>
                </a:solidFill>
              </a:rPr>
              <a:t>Fractional Ownership:</a:t>
            </a:r>
            <a:br>
              <a:rPr lang="en-US">
                <a:solidFill>
                  <a:schemeClr val="lt1"/>
                </a:solidFill>
              </a:rPr>
            </a:br>
            <a:r>
              <a:rPr lang="en-US">
                <a:solidFill>
                  <a:schemeClr val="lt1"/>
                </a:solidFill>
              </a:rPr>
              <a:t>Example of 40 Acres </a:t>
            </a:r>
            <a:endParaRPr/>
          </a:p>
          <a:p>
            <a:pPr marL="457200" lvl="0" indent="-228600" algn="ctr" rtl="0">
              <a:lnSpc>
                <a:spcPct val="115000"/>
              </a:lnSpc>
              <a:spcBef>
                <a:spcPts val="0"/>
              </a:spcBef>
              <a:spcAft>
                <a:spcPts val="0"/>
              </a:spcAft>
              <a:buSzPts val="1200"/>
              <a:buNone/>
            </a:pPr>
            <a:r>
              <a:rPr lang="en-US">
                <a:solidFill>
                  <a:schemeClr val="lt1"/>
                </a:solidFill>
              </a:rPr>
              <a:t>and a Mule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8e7c67eba8_2_5"/>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28e7c67eba8_2_5"/>
          <p:cNvSpPr txBox="1">
            <a:spLocks noGrp="1"/>
          </p:cNvSpPr>
          <p:nvPr>
            <p:ph type="title"/>
          </p:nvPr>
        </p:nvSpPr>
        <p:spPr>
          <a:xfrm>
            <a:off x="96167" y="315613"/>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and a Mule</a:t>
            </a:r>
            <a:endParaRPr>
              <a:solidFill>
                <a:schemeClr val="lt1"/>
              </a:solidFill>
            </a:endParaRPr>
          </a:p>
        </p:txBody>
      </p:sp>
      <p:sp>
        <p:nvSpPr>
          <p:cNvPr id="537" name="Google Shape;537;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0" i="0" u="none" strike="noStrike" cap="none">
                <a:solidFill>
                  <a:schemeClr val="lt1"/>
                </a:solidFill>
                <a:latin typeface="Catamaran Light"/>
                <a:ea typeface="Catamaran Light"/>
                <a:cs typeface="Catamaran Light"/>
                <a:sym typeface="Catamaran Light"/>
              </a:rPr>
              <a:t>“</a:t>
            </a:r>
            <a:r>
              <a:rPr lang="en-US" sz="2000" b="1" i="0" u="none" strike="noStrike" cap="none">
                <a:solidFill>
                  <a:schemeClr val="dk2"/>
                </a:solidFill>
                <a:latin typeface="Catamaran Light"/>
                <a:ea typeface="Catamaran Light"/>
                <a:cs typeface="Catamaran Light"/>
                <a:sym typeface="Catamaran Light"/>
              </a:rPr>
              <a:t>Sherman’s Field Order No. 15</a:t>
            </a:r>
            <a:endParaRPr sz="360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endParaRPr sz="2000" b="1" i="0" u="none" strike="noStrike" cap="none">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n-US" sz="2000" b="0" i="0" u="none" strike="noStrike" cap="none">
                <a:solidFill>
                  <a:schemeClr val="dk2"/>
                </a:solidFill>
                <a:latin typeface="Catamaran Light"/>
                <a:ea typeface="Catamaran Light"/>
                <a:cs typeface="Catamaran Light"/>
                <a:sym typeface="Catamaran Light"/>
              </a:rPr>
              <a:t>“Pertain only to South Carolina, Georgia and Florida coastline and was based on the redistribution of 40,000 acres into 40 acres segments”</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38" name="Google Shape;538;g28e7c67eba8_2_5"/>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39" name="Google Shape;539;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8e7c67eba8_2_1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a:t>
            </a:r>
            <a:endParaRPr>
              <a:solidFill>
                <a:schemeClr val="lt1"/>
              </a:solidFill>
            </a:endParaRPr>
          </a:p>
        </p:txBody>
      </p:sp>
      <p:sp>
        <p:nvSpPr>
          <p:cNvPr id="546" name="Google Shape;546;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a farmer and spouse with 4 children died intestate in 1865, each child would have 25% share in the 40 acres or an interest equivalent to 10 acres.</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47" name="Google Shape;547;g28e7c67eba8_2_13"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48" name="Google Shape;548;g28e7c67eba8_2_13"/>
          <p:cNvGrpSpPr/>
          <p:nvPr/>
        </p:nvGrpSpPr>
        <p:grpSpPr>
          <a:xfrm>
            <a:off x="1611510" y="875251"/>
            <a:ext cx="6092569" cy="2124886"/>
            <a:chOff x="1785" y="563603"/>
            <a:chExt cx="6092569" cy="2124886"/>
          </a:xfrm>
        </p:grpSpPr>
        <p:sp>
          <p:nvSpPr>
            <p:cNvPr id="549" name="Google Shape;549;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28e7c67eba8_2_13"/>
            <p:cNvSpPr/>
            <p:nvPr/>
          </p:nvSpPr>
          <p:spPr>
            <a:xfrm>
              <a:off x="2481262" y="698203"/>
              <a:ext cx="1275300" cy="809700"/>
            </a:xfrm>
            <a:prstGeom prst="roundRect">
              <a:avLst>
                <a:gd name="adj" fmla="val 10000"/>
              </a:avLst>
            </a:pr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Farmer &amp; Spouse</a:t>
              </a:r>
              <a:endParaRPr sz="1400" b="0" i="0" u="none" strike="noStrike" cap="none">
                <a:solidFill>
                  <a:srgbClr val="000000"/>
                </a:solidFill>
                <a:latin typeface="Arial"/>
                <a:ea typeface="Arial"/>
                <a:cs typeface="Arial"/>
                <a:sym typeface="Arial"/>
              </a:endParaRPr>
            </a:p>
          </p:txBody>
        </p:sp>
        <p:sp>
          <p:nvSpPr>
            <p:cNvPr id="556" name="Google Shape;556;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28e7c67eba8_2_13"/>
            <p:cNvSpPr/>
            <p:nvPr/>
          </p:nvSpPr>
          <p:spPr>
            <a:xfrm>
              <a:off x="143470" y="1878789"/>
              <a:ext cx="1275300" cy="809700"/>
            </a:xfrm>
            <a:prstGeom prst="roundRect">
              <a:avLst>
                <a:gd name="adj" fmla="val 10000"/>
              </a:avLst>
            </a:pr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28e7c67eba8_2_13"/>
            <p:cNvSpPr txBox="1"/>
            <p:nvPr/>
          </p:nvSpPr>
          <p:spPr>
            <a:xfrm>
              <a:off x="167186"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59" name="Google Shape;559;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8e7c67eba8_2_13"/>
            <p:cNvSpPr/>
            <p:nvPr/>
          </p:nvSpPr>
          <p:spPr>
            <a:xfrm>
              <a:off x="1701998" y="1878789"/>
              <a:ext cx="1275300" cy="809700"/>
            </a:xfrm>
            <a:prstGeom prst="roundRect">
              <a:avLst>
                <a:gd name="adj" fmla="val 10000"/>
              </a:avLst>
            </a:pr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8e7c67eba8_2_13"/>
            <p:cNvSpPr txBox="1"/>
            <p:nvPr/>
          </p:nvSpPr>
          <p:spPr>
            <a:xfrm>
              <a:off x="1725714"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62" name="Google Shape;562;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8e7c67eba8_2_13"/>
            <p:cNvSpPr/>
            <p:nvPr/>
          </p:nvSpPr>
          <p:spPr>
            <a:xfrm>
              <a:off x="3260526" y="1878789"/>
              <a:ext cx="1275300" cy="809700"/>
            </a:xfrm>
            <a:prstGeom prst="roundRect">
              <a:avLst>
                <a:gd name="adj" fmla="val 10000"/>
              </a:avLst>
            </a:pr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28e7c67eba8_2_13"/>
            <p:cNvSpPr txBox="1"/>
            <p:nvPr/>
          </p:nvSpPr>
          <p:spPr>
            <a:xfrm>
              <a:off x="3284242"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sp>
          <p:nvSpPr>
            <p:cNvPr id="565" name="Google Shape;565;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28e7c67eba8_2_13"/>
            <p:cNvSpPr/>
            <p:nvPr/>
          </p:nvSpPr>
          <p:spPr>
            <a:xfrm>
              <a:off x="4819054" y="1878789"/>
              <a:ext cx="1275300" cy="809700"/>
            </a:xfrm>
            <a:prstGeom prst="roundRect">
              <a:avLst>
                <a:gd name="adj" fmla="val 10000"/>
              </a:avLst>
            </a:prstGeom>
            <a:solidFill>
              <a:schemeClr val="lt1">
                <a:alpha val="89019"/>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28e7c67eba8_2_13"/>
            <p:cNvSpPr txBox="1"/>
            <p:nvPr/>
          </p:nvSpPr>
          <p:spPr>
            <a:xfrm>
              <a:off x="4842770"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Child 25%</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Acknowledgements</a:t>
            </a:r>
            <a:endParaRPr dirty="0"/>
          </a:p>
        </p:txBody>
      </p:sp>
      <p:sp>
        <p:nvSpPr>
          <p:cNvPr id="301" name="Google Shape;301;p3"/>
          <p:cNvSpPr txBox="1">
            <a:spLocks noGrp="1"/>
          </p:cNvSpPr>
          <p:nvPr>
            <p:ph type="body" idx="1"/>
          </p:nvPr>
        </p:nvSpPr>
        <p:spPr>
          <a:xfrm>
            <a:off x="1339850" y="3472232"/>
            <a:ext cx="7804150" cy="155368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Conner Bailey, PhD, Professor Emeritus, Auburn University </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Savi Horne, Esquire, Executive Director, Land Loss Prevention Project</a:t>
            </a:r>
            <a:endParaRPr sz="1800" dirty="0"/>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Lorette Picciano, Executive Director, Rural Coalition</a:t>
            </a:r>
            <a:endParaRPr sz="1800" dirty="0"/>
          </a:p>
          <a:p>
            <a:pPr marL="323850" lvl="0" indent="-95250" algn="l" rtl="0">
              <a:lnSpc>
                <a:spcPct val="115000"/>
              </a:lnSpc>
              <a:spcBef>
                <a:spcPts val="0"/>
              </a:spcBef>
              <a:spcAft>
                <a:spcPts val="0"/>
              </a:spcAft>
              <a:buSzPts val="1200"/>
              <a:buFont typeface="Arial"/>
              <a:buNone/>
            </a:pPr>
            <a:endParaRPr sz="1600" dirty="0"/>
          </a:p>
        </p:txBody>
      </p:sp>
      <p:sp>
        <p:nvSpPr>
          <p:cNvPr id="302" name="Google Shape;302;p3"/>
          <p:cNvSpPr txBox="1">
            <a:spLocks noGrp="1"/>
          </p:cNvSpPr>
          <p:nvPr>
            <p:ph type="body" idx="2"/>
          </p:nvPr>
        </p:nvSpPr>
        <p:spPr>
          <a:xfrm>
            <a:off x="1339850" y="420330"/>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600" dirty="0"/>
              <a:t>Andrea’ Barnes, Esquire</a:t>
            </a:r>
            <a:endParaRPr dirty="0"/>
          </a:p>
          <a:p>
            <a:pPr marL="152400" lvl="0" indent="0" algn="l" rtl="0">
              <a:lnSpc>
                <a:spcPct val="100000"/>
              </a:lnSpc>
              <a:spcBef>
                <a:spcPts val="0"/>
              </a:spcBef>
              <a:spcAft>
                <a:spcPts val="0"/>
              </a:spcAft>
              <a:buSzPts val="1200"/>
              <a:buNone/>
            </a:pPr>
            <a:r>
              <a:rPr lang="en-US" sz="1600" b="0" dirty="0"/>
              <a:t>Mississippi Center for Justice</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Gloria Bromell Tinubu, PhD</a:t>
            </a:r>
            <a:endParaRPr dirty="0"/>
          </a:p>
          <a:p>
            <a:pPr marL="152400" lvl="0" indent="0" algn="l" rtl="0">
              <a:lnSpc>
                <a:spcPct val="100000"/>
              </a:lnSpc>
              <a:spcBef>
                <a:spcPts val="0"/>
              </a:spcBef>
              <a:spcAft>
                <a:spcPts val="0"/>
              </a:spcAft>
              <a:buSzPts val="1200"/>
              <a:buNone/>
            </a:pPr>
            <a:r>
              <a:rPr lang="en-US" sz="1600" b="0" dirty="0"/>
              <a:t>GBT Associates, LLC</a:t>
            </a:r>
            <a:endParaRPr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Robert Zabawa, PhD</a:t>
            </a:r>
            <a:endParaRPr dirty="0"/>
          </a:p>
          <a:p>
            <a:pPr marL="152400" lvl="0" indent="0" algn="l" rtl="0">
              <a:lnSpc>
                <a:spcPct val="100000"/>
              </a:lnSpc>
              <a:spcBef>
                <a:spcPts val="0"/>
              </a:spcBef>
              <a:spcAft>
                <a:spcPts val="0"/>
              </a:spcAft>
              <a:buSzPts val="1200"/>
              <a:buNone/>
            </a:pPr>
            <a:r>
              <a:rPr lang="en-US" sz="1600" b="0" dirty="0"/>
              <a:t>Tuskegee University</a:t>
            </a:r>
          </a:p>
          <a:p>
            <a:pPr marL="152400" lvl="0" indent="0" algn="l" rtl="0">
              <a:lnSpc>
                <a:spcPct val="100000"/>
              </a:lnSpc>
              <a:spcBef>
                <a:spcPts val="0"/>
              </a:spcBef>
              <a:spcAft>
                <a:spcPts val="0"/>
              </a:spcAft>
              <a:buSzPts val="1200"/>
              <a:buNone/>
            </a:pPr>
            <a:endParaRPr lang="en-US" sz="1600" b="0" dirty="0"/>
          </a:p>
          <a:p>
            <a:pPr marL="152400" lvl="0" indent="0" algn="l" rtl="0">
              <a:lnSpc>
                <a:spcPct val="100000"/>
              </a:lnSpc>
              <a:spcBef>
                <a:spcPts val="0"/>
              </a:spcBef>
              <a:spcAft>
                <a:spcPts val="0"/>
              </a:spcAft>
              <a:buSzPts val="1200"/>
              <a:buNone/>
            </a:pPr>
            <a:r>
              <a:rPr lang="en-US" sz="1600" i="0" u="none" strike="noStrike" cap="none" dirty="0">
                <a:solidFill>
                  <a:schemeClr val="dk1"/>
                </a:solidFill>
                <a:latin typeface="Livvic" pitchFamily="2" charset="0"/>
                <a:ea typeface="Catamaran Light"/>
                <a:cs typeface="Catamaran Light"/>
                <a:sym typeface="Catamaran Light"/>
              </a:rPr>
              <a:t>Kara Woods, PhD</a:t>
            </a:r>
          </a:p>
          <a:p>
            <a:pPr marL="152400" lvl="0" indent="0" algn="l" rtl="0">
              <a:lnSpc>
                <a:spcPct val="100000"/>
              </a:lnSpc>
              <a:spcBef>
                <a:spcPts val="0"/>
              </a:spcBef>
              <a:spcAft>
                <a:spcPts val="0"/>
              </a:spcAft>
              <a:buSzPts val="1200"/>
              <a:buNone/>
            </a:pPr>
            <a:r>
              <a:rPr lang="en-US" sz="1600" b="0" i="0" u="none" strike="noStrike" cap="none" dirty="0">
                <a:solidFill>
                  <a:schemeClr val="dk1"/>
                </a:solidFill>
                <a:latin typeface="Catamaran Light"/>
                <a:ea typeface="Catamaran Light"/>
                <a:cs typeface="Catamaran Light"/>
                <a:sym typeface="Catamaran Light"/>
              </a:rPr>
              <a:t>Policy Analyst, SDFR Policy Research Center, Alcorn State University</a:t>
            </a:r>
            <a:endParaRPr lang="en-US" sz="1600" b="0" dirty="0"/>
          </a:p>
          <a:p>
            <a:pPr marL="152400" lvl="0" indent="0" algn="l" rtl="0">
              <a:lnSpc>
                <a:spcPct val="100000"/>
              </a:lnSpc>
              <a:spcBef>
                <a:spcPts val="0"/>
              </a:spcBef>
              <a:spcAft>
                <a:spcPts val="0"/>
              </a:spcAft>
              <a:buSzPts val="1200"/>
              <a:buNone/>
            </a:pPr>
            <a:endParaRPr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8e7c67eba8_2_40"/>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28e7c67eba8_2_40"/>
          <p:cNvSpPr txBox="1">
            <a:spLocks noGrp="1"/>
          </p:cNvSpPr>
          <p:nvPr>
            <p:ph type="title"/>
          </p:nvPr>
        </p:nvSpPr>
        <p:spPr>
          <a:xfrm>
            <a:off x="96167" y="366270"/>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40 Acres: 1865 - 2020</a:t>
            </a:r>
            <a:endParaRPr>
              <a:solidFill>
                <a:schemeClr val="lt1"/>
              </a:solidFill>
            </a:endParaRPr>
          </a:p>
        </p:txBody>
      </p:sp>
      <p:sp>
        <p:nvSpPr>
          <p:cNvPr id="574" name="Google Shape;574;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000" b="1" i="0" u="none" strike="noStrike" cap="none">
                <a:solidFill>
                  <a:schemeClr val="dk2"/>
                </a:solidFill>
                <a:latin typeface="Catamaran Light"/>
                <a:ea typeface="Catamaran Light"/>
                <a:cs typeface="Catamaran Light"/>
                <a:sym typeface="Catamaran Light"/>
              </a:rPr>
              <a:t>If each child had 4 children across the 8 generations until 2020, there would be 65,536 heirs, each with a shared interest equivalent to 0.0006 acres, or about 26 square feet.</a:t>
            </a:r>
            <a:endParaRPr sz="360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sz="2000">
              <a:solidFill>
                <a:schemeClr val="lt1"/>
              </a:solidFill>
            </a:endParaRPr>
          </a:p>
        </p:txBody>
      </p:sp>
      <p:pic>
        <p:nvPicPr>
          <p:cNvPr id="575" name="Google Shape;575;g28e7c67eba8_2_40"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76" name="Google Shape;576;g28e7c67eba8_2_40"/>
          <p:cNvPicPr preferRelativeResize="0"/>
          <p:nvPr/>
        </p:nvPicPr>
        <p:blipFill rotWithShape="1">
          <a:blip r:embed="rId4">
            <a:alphaModFix/>
          </a:blip>
          <a:srcRect/>
          <a:stretch/>
        </p:blipFill>
        <p:spPr>
          <a:xfrm>
            <a:off x="4728667" y="653115"/>
            <a:ext cx="4244802" cy="348133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2"/>
          <p:cNvSpPr txBox="1">
            <a:spLocks noGrp="1"/>
          </p:cNvSpPr>
          <p:nvPr>
            <p:ph type="title"/>
          </p:nvPr>
        </p:nvSpPr>
        <p:spPr>
          <a:xfrm>
            <a:off x="96838" y="292195"/>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Distance Causes Challenges</a:t>
            </a:r>
            <a:endParaRPr>
              <a:solidFill>
                <a:schemeClr val="lt1"/>
              </a:solidFill>
            </a:endParaRPr>
          </a:p>
        </p:txBody>
      </p:sp>
      <p:sp>
        <p:nvSpPr>
          <p:cNvPr id="583" name="Google Shape;583;p32"/>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584" name="Google Shape;584;p32"/>
          <p:cNvSpPr txBox="1">
            <a:spLocks noGrp="1"/>
          </p:cNvSpPr>
          <p:nvPr>
            <p:ph type="body" idx="1"/>
          </p:nvPr>
        </p:nvSpPr>
        <p:spPr>
          <a:xfrm>
            <a:off x="235672" y="1098006"/>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n-US" sz="2000" dirty="0">
                <a:solidFill>
                  <a:schemeClr val="lt1"/>
                </a:solidFill>
              </a:rPr>
              <a:t>Heirs may not all live on or near the land.</a:t>
            </a:r>
            <a:endParaRPr dirty="0"/>
          </a:p>
          <a:p>
            <a:pPr marL="0" lvl="0" indent="0" algn="l" rtl="0">
              <a:lnSpc>
                <a:spcPct val="115000"/>
              </a:lnSpc>
              <a:spcBef>
                <a:spcPts val="1600"/>
              </a:spcBef>
              <a:spcAft>
                <a:spcPts val="0"/>
              </a:spcAft>
              <a:buClr>
                <a:schemeClr val="lt1"/>
              </a:buClr>
              <a:buSzPts val="1200"/>
              <a:buNone/>
            </a:pPr>
            <a:endParaRPr lang="en-US" sz="1100" dirty="0">
              <a:solidFill>
                <a:schemeClr val="lt1"/>
              </a:solidFill>
            </a:endParaRPr>
          </a:p>
          <a:p>
            <a:pPr marL="0" lvl="0" indent="0" algn="l" rtl="0">
              <a:lnSpc>
                <a:spcPct val="115000"/>
              </a:lnSpc>
              <a:spcBef>
                <a:spcPts val="1600"/>
              </a:spcBef>
              <a:spcAft>
                <a:spcPts val="0"/>
              </a:spcAft>
              <a:buClr>
                <a:schemeClr val="lt1"/>
              </a:buClr>
              <a:buSzPts val="1200"/>
              <a:buNone/>
            </a:pPr>
            <a:r>
              <a:rPr lang="en-US" sz="2000" dirty="0">
                <a:solidFill>
                  <a:schemeClr val="lt1"/>
                </a:solidFill>
              </a:rPr>
              <a:t>Distance can lead to disinterest.</a:t>
            </a:r>
            <a:endParaRPr dirty="0"/>
          </a:p>
          <a:p>
            <a:pPr marL="0" lvl="0" indent="0" algn="l" rtl="0">
              <a:lnSpc>
                <a:spcPct val="115000"/>
              </a:lnSpc>
              <a:spcBef>
                <a:spcPts val="3200"/>
              </a:spcBef>
              <a:spcAft>
                <a:spcPts val="0"/>
              </a:spcAft>
              <a:buClr>
                <a:schemeClr val="lt1"/>
              </a:buClr>
              <a:buSzPts val="1200"/>
              <a:buNone/>
            </a:pPr>
            <a:r>
              <a:rPr lang="en-US" sz="1600" dirty="0"/>
              <a:t>(Stars are just an example showing how families can become geographically scattered.)</a:t>
            </a:r>
            <a:endParaRPr dirty="0"/>
          </a:p>
          <a:p>
            <a:pPr marL="0" lvl="0" indent="0" algn="l" rtl="0">
              <a:lnSpc>
                <a:spcPct val="115000"/>
              </a:lnSpc>
              <a:spcBef>
                <a:spcPts val="3200"/>
              </a:spcBef>
              <a:spcAft>
                <a:spcPts val="1600"/>
              </a:spcAft>
              <a:buClr>
                <a:schemeClr val="lt1"/>
              </a:buClr>
              <a:buSzPts val="1200"/>
              <a:buNone/>
            </a:pPr>
            <a:endParaRPr dirty="0"/>
          </a:p>
        </p:txBody>
      </p:sp>
      <p:pic>
        <p:nvPicPr>
          <p:cNvPr id="585" name="Google Shape;585;p32" descr="Map  Description automatically generated with medium confidence"/>
          <p:cNvPicPr preferRelativeResize="0"/>
          <p:nvPr/>
        </p:nvPicPr>
        <p:blipFill rotWithShape="1">
          <a:blip r:embed="rId3">
            <a:alphaModFix/>
          </a:blip>
          <a:srcRect/>
          <a:stretch/>
        </p:blipFill>
        <p:spPr>
          <a:xfrm>
            <a:off x="3447496" y="1051154"/>
            <a:ext cx="5578062" cy="3449102"/>
          </a:xfrm>
          <a:prstGeom prst="rect">
            <a:avLst/>
          </a:prstGeom>
          <a:noFill/>
          <a:ln>
            <a:noFill/>
          </a:ln>
        </p:spPr>
      </p:pic>
      <p:sp>
        <p:nvSpPr>
          <p:cNvPr id="586" name="Google Shape;586;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7" name="Google Shape;587;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8" name="Google Shape;588;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9" name="Google Shape;589;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0" name="Google Shape;590;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1" name="Google Shape;591;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2" name="Google Shape;592;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3" name="Google Shape;593;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6" name="Google Shape;596;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7" name="Google Shape;597;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8" name="Google Shape;598;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0" name="Google Shape;600;p32"/>
          <p:cNvSpPr/>
          <p:nvPr/>
        </p:nvSpPr>
        <p:spPr>
          <a:xfrm>
            <a:off x="118442" y="3626058"/>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5"/>
          <p:cNvSpPr/>
          <p:nvPr/>
        </p:nvSpPr>
        <p:spPr>
          <a:xfrm rot="-5400000">
            <a:off x="2210384" y="-1940323"/>
            <a:ext cx="4854458" cy="9012773"/>
          </a:xfrm>
          <a:prstGeom prst="rect">
            <a:avLst/>
          </a:prstGeom>
          <a:solidFill>
            <a:schemeClr val="accent1">
              <a:alpha val="4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3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5"/>
          <p:cNvSpPr txBox="1">
            <a:spLocks noGrp="1"/>
          </p:cNvSpPr>
          <p:nvPr>
            <p:ph type="body" idx="1"/>
          </p:nvPr>
        </p:nvSpPr>
        <p:spPr>
          <a:xfrm>
            <a:off x="386058" y="1324799"/>
            <a:ext cx="8503110" cy="83026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n-US">
                <a:solidFill>
                  <a:schemeClr val="lt1"/>
                </a:solidFill>
                <a:latin typeface="Catamaran Light"/>
                <a:ea typeface="Catamaran Light"/>
                <a:cs typeface="Catamaran Light"/>
                <a:sym typeface="Catamaran Light"/>
              </a:rPr>
              <a:t>Over time, heirs may not: </a:t>
            </a:r>
            <a:endParaRPr>
              <a:solidFill>
                <a:schemeClr val="lt1"/>
              </a:solidFill>
              <a:latin typeface="Catamaran Light"/>
              <a:ea typeface="Catamaran Light"/>
              <a:cs typeface="Catamaran Light"/>
              <a:sym typeface="Catamaran Light"/>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a:solidFill>
                  <a:schemeClr val="lt1"/>
                </a:solidFill>
                <a:latin typeface="Catamaran Light"/>
                <a:ea typeface="Catamaran Light"/>
                <a:cs typeface="Catamaran Light"/>
                <a:sym typeface="Catamaran Light"/>
              </a:rPr>
              <a:t>L</a:t>
            </a:r>
            <a:r>
              <a:rPr lang="en-US" sz="2400" b="0" i="0" u="none" strike="noStrike" cap="none">
                <a:solidFill>
                  <a:schemeClr val="lt1"/>
                </a:solidFill>
                <a:latin typeface="Catamaran Light"/>
                <a:ea typeface="Catamaran Light"/>
                <a:cs typeface="Catamaran Light"/>
                <a:sym typeface="Catamaran Light"/>
              </a:rPr>
              <a:t>ive on or near the land</a:t>
            </a:r>
            <a:endParaRPr sz="3200" b="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Live near each 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Know </a:t>
            </a:r>
            <a:r>
              <a:rPr lang="en-US" sz="2400">
                <a:solidFill>
                  <a:schemeClr val="lt1"/>
                </a:solidFill>
                <a:latin typeface="Catamaran Light"/>
                <a:ea typeface="Catamaran Light"/>
                <a:cs typeface="Catamaran Light"/>
                <a:sym typeface="Catamaran Light"/>
              </a:rPr>
              <a:t>how </a:t>
            </a:r>
            <a:r>
              <a:rPr lang="en-US" sz="2400" b="0" i="0" u="none" strike="noStrike" cap="none">
                <a:solidFill>
                  <a:schemeClr val="lt1"/>
                </a:solidFill>
                <a:latin typeface="Catamaran Light"/>
                <a:ea typeface="Catamaran Light"/>
                <a:cs typeface="Catamaran Light"/>
                <a:sym typeface="Catamaran Light"/>
              </a:rPr>
              <a:t>to locate one another</a:t>
            </a:r>
            <a:endParaRPr sz="3200">
              <a:solidFill>
                <a:schemeClr val="lt1"/>
              </a:solidFill>
            </a:endParaRPr>
          </a:p>
          <a:p>
            <a:pPr marL="342900" marR="0" lvl="0" indent="-342900" algn="just" rtl="0">
              <a:lnSpc>
                <a:spcPct val="100000"/>
              </a:lnSpc>
              <a:spcBef>
                <a:spcPts val="1200"/>
              </a:spcBef>
              <a:spcAft>
                <a:spcPts val="0"/>
              </a:spcAft>
              <a:buClr>
                <a:schemeClr val="lt1"/>
              </a:buClr>
              <a:buSzPts val="2400"/>
              <a:buFont typeface="Arial"/>
              <a:buChar char="•"/>
            </a:pPr>
            <a:r>
              <a:rPr lang="en-US" sz="2400" b="0" i="0" u="none" strike="noStrike" cap="none">
                <a:solidFill>
                  <a:schemeClr val="lt1"/>
                </a:solidFill>
                <a:latin typeface="Catamaran Light"/>
                <a:ea typeface="Catamaran Light"/>
                <a:cs typeface="Catamaran Light"/>
                <a:sym typeface="Catamaran Light"/>
              </a:rPr>
              <a:t>Have a connection to the land</a:t>
            </a:r>
            <a:endParaRPr sz="3200">
              <a:solidFill>
                <a:schemeClr val="lt1"/>
              </a:solidFill>
            </a:endParaRPr>
          </a:p>
          <a:p>
            <a:pPr marL="457200" lvl="0" indent="-228600" algn="l" rtl="0">
              <a:lnSpc>
                <a:spcPct val="100000"/>
              </a:lnSpc>
              <a:spcBef>
                <a:spcPts val="1200"/>
              </a:spcBef>
              <a:spcAft>
                <a:spcPts val="1200"/>
              </a:spcAft>
              <a:buSzPts val="1200"/>
              <a:buNone/>
            </a:pPr>
            <a:endParaRPr sz="1800"/>
          </a:p>
        </p:txBody>
      </p:sp>
      <p:sp>
        <p:nvSpPr>
          <p:cNvPr id="608" name="Google Shape;608;p35"/>
          <p:cNvSpPr txBox="1"/>
          <p:nvPr/>
        </p:nvSpPr>
        <p:spPr>
          <a:xfrm>
            <a:off x="315594" y="194085"/>
            <a:ext cx="8769525" cy="7523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3200" b="1" i="0" u="none" strike="noStrike" cap="none">
                <a:solidFill>
                  <a:schemeClr val="lt1"/>
                </a:solidFill>
                <a:latin typeface="Livvic"/>
                <a:ea typeface="Livvic"/>
                <a:cs typeface="Livvic"/>
                <a:sym typeface="Livvic"/>
              </a:rPr>
              <a:t>Management Challenges:</a:t>
            </a:r>
            <a:endParaRPr sz="1800" b="0" i="0" u="none" strike="noStrike" cap="none">
              <a:solidFill>
                <a:schemeClr val="lt1"/>
              </a:solidFill>
              <a:latin typeface="Arial"/>
              <a:ea typeface="Arial"/>
              <a:cs typeface="Arial"/>
              <a:sym typeface="Arial"/>
            </a:endParaRPr>
          </a:p>
        </p:txBody>
      </p:sp>
      <p:pic>
        <p:nvPicPr>
          <p:cNvPr id="609" name="Google Shape;609;p35" descr="A road with trees on either side  Description automatically generated with medium confidence"/>
          <p:cNvPicPr preferRelativeResize="0"/>
          <p:nvPr/>
        </p:nvPicPr>
        <p:blipFill rotWithShape="1">
          <a:blip r:embed="rId3">
            <a:alphaModFix/>
          </a:blip>
          <a:srcRect/>
          <a:stretch/>
        </p:blipFill>
        <p:spPr>
          <a:xfrm>
            <a:off x="6972841" y="1289432"/>
            <a:ext cx="1834393" cy="1101591"/>
          </a:xfrm>
          <a:prstGeom prst="rect">
            <a:avLst/>
          </a:prstGeom>
          <a:noFill/>
          <a:ln>
            <a:noFill/>
          </a:ln>
        </p:spPr>
      </p:pic>
      <p:pic>
        <p:nvPicPr>
          <p:cNvPr id="610" name="Google Shape;610;p35" descr="A group of people standing in front of a fire  Description automatically generated with medium confidence"/>
          <p:cNvPicPr preferRelativeResize="0"/>
          <p:nvPr/>
        </p:nvPicPr>
        <p:blipFill rotWithShape="1">
          <a:blip r:embed="rId4">
            <a:alphaModFix/>
          </a:blip>
          <a:srcRect/>
          <a:stretch/>
        </p:blipFill>
        <p:spPr>
          <a:xfrm>
            <a:off x="5837328" y="2340644"/>
            <a:ext cx="1908028" cy="1277549"/>
          </a:xfrm>
          <a:prstGeom prst="rect">
            <a:avLst/>
          </a:prstGeom>
          <a:noFill/>
          <a:ln>
            <a:noFill/>
          </a:ln>
        </p:spPr>
      </p:pic>
      <p:pic>
        <p:nvPicPr>
          <p:cNvPr id="611" name="Google Shape;611;p35" descr="A picture containing grass, sky, outdoor, vegetable  Description automatically generated"/>
          <p:cNvPicPr preferRelativeResize="0"/>
          <p:nvPr/>
        </p:nvPicPr>
        <p:blipFill rotWithShape="1">
          <a:blip r:embed="rId5">
            <a:alphaModFix/>
          </a:blip>
          <a:srcRect/>
          <a:stretch/>
        </p:blipFill>
        <p:spPr>
          <a:xfrm>
            <a:off x="7046179" y="3530162"/>
            <a:ext cx="1916322" cy="12775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265f65f7d0f_0_4"/>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Part V: Locating Heirs’ Property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22" name="Google Shape;622;g265f65f7d0f_0_13"/>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3" name="Google Shape;623;g265f65f7d0f_0_13"/>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4" name="Google Shape;624;g265f65f7d0f_0_13"/>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5" name="Google Shape;625;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26" name="Google Shape;626;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27" name="Google Shape;627;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28" name="Google Shape;628;g265f65f7d0f_0_13"/>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g265f65f7d0f_0_24"/>
          <p:cNvPicPr preferRelativeResize="0">
            <a:picLocks noGrp="1"/>
          </p:cNvPicPr>
          <p:nvPr>
            <p:ph type="body" idx="1"/>
          </p:nvPr>
        </p:nvPicPr>
        <p:blipFill rotWithShape="1">
          <a:blip r:embed="rId3">
            <a:alphaModFix/>
          </a:blip>
          <a:srcRect/>
          <a:stretch/>
        </p:blipFill>
        <p:spPr>
          <a:xfrm>
            <a:off x="4094791" y="383096"/>
            <a:ext cx="4535700" cy="4377300"/>
          </a:xfrm>
          <a:prstGeom prst="rect">
            <a:avLst/>
          </a:prstGeom>
          <a:noFill/>
          <a:ln>
            <a:noFill/>
          </a:ln>
        </p:spPr>
      </p:pic>
      <p:sp>
        <p:nvSpPr>
          <p:cNvPr id="634" name="Google Shape;634;g265f65f7d0f_0_24"/>
          <p:cNvSpPr txBox="1">
            <a:spLocks noGrp="1"/>
          </p:cNvSpPr>
          <p:nvPr>
            <p:ph type="body" idx="2"/>
          </p:nvPr>
        </p:nvSpPr>
        <p:spPr>
          <a:xfrm>
            <a:off x="0" y="1676400"/>
            <a:ext cx="3497400" cy="8955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a:t>Heirs’ Property </a:t>
            </a:r>
            <a:br>
              <a:rPr lang="en-US"/>
            </a:br>
            <a:r>
              <a:rPr lang="en-US"/>
              <a:t>in the </a:t>
            </a:r>
            <a:endParaRPr/>
          </a:p>
          <a:p>
            <a:pPr marL="152400" lvl="0" indent="0" algn="ctr" rtl="0">
              <a:lnSpc>
                <a:spcPct val="115000"/>
              </a:lnSpc>
              <a:spcBef>
                <a:spcPts val="0"/>
              </a:spcBef>
              <a:spcAft>
                <a:spcPts val="0"/>
              </a:spcAft>
              <a:buSzPts val="1200"/>
              <a:buNone/>
            </a:pPr>
            <a:r>
              <a:rPr lang="en-US"/>
              <a:t>Southeast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65f65f7d0f_0_29"/>
          <p:cNvSpPr txBox="1">
            <a:spLocks noGrp="1"/>
          </p:cNvSpPr>
          <p:nvPr>
            <p:ph type="title" idx="4294967295"/>
          </p:nvPr>
        </p:nvSpPr>
        <p:spPr>
          <a:xfrm>
            <a:off x="672375" y="134834"/>
            <a:ext cx="70905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40" name="Google Shape;640;g265f65f7d0f_0_29"/>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g265f65f7d0f_0_29"/>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2" name="Google Shape;642;g265f65f7d0f_0_29"/>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3" name="Google Shape;643;g265f65f7d0f_0_29"/>
          <p:cNvSpPr txBox="1"/>
          <p:nvPr/>
        </p:nvSpPr>
        <p:spPr>
          <a:xfrm>
            <a:off x="1086742" y="2571750"/>
            <a:ext cx="159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44" name="Google Shape;644;g265f65f7d0f_0_29"/>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45" name="Google Shape;645;g265f65f7d0f_0_29"/>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46" name="Google Shape;646;g265f65f7d0f_0_29"/>
          <p:cNvSpPr/>
          <p:nvPr/>
        </p:nvSpPr>
        <p:spPr>
          <a:xfrm>
            <a:off x="4217440" y="3818964"/>
            <a:ext cx="633600" cy="8472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65f65f7d0f_0_4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Heirs’ Property in Macon County, AL</a:t>
            </a:r>
            <a:endParaRPr/>
          </a:p>
        </p:txBody>
      </p:sp>
      <p:pic>
        <p:nvPicPr>
          <p:cNvPr id="652" name="Google Shape;652;g265f65f7d0f_0_40"/>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65f65f7d0f_0_45"/>
          <p:cNvSpPr txBox="1">
            <a:spLocks noGrp="1"/>
          </p:cNvSpPr>
          <p:nvPr>
            <p:ph type="title" idx="4294967295"/>
          </p:nvPr>
        </p:nvSpPr>
        <p:spPr>
          <a:xfrm>
            <a:off x="672374" y="134834"/>
            <a:ext cx="66429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Is there Heirs’ Property in my…</a:t>
            </a:r>
            <a:endParaRPr/>
          </a:p>
        </p:txBody>
      </p:sp>
      <p:sp>
        <p:nvSpPr>
          <p:cNvPr id="658" name="Google Shape;658;g265f65f7d0f_0_45"/>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9" name="Google Shape;659;g265f65f7d0f_0_45"/>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0" name="Google Shape;660;g265f65f7d0f_0_45"/>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1" name="Google Shape;661;g265f65f7d0f_0_45"/>
          <p:cNvSpPr txBox="1"/>
          <p:nvPr/>
        </p:nvSpPr>
        <p:spPr>
          <a:xfrm>
            <a:off x="1043039" y="2571750"/>
            <a:ext cx="1685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662" name="Google Shape;662;g265f65f7d0f_0_45"/>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663" name="Google Shape;663;g265f65f7d0f_0_45"/>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664" name="Google Shape;664;g265f65f7d0f_0_45"/>
          <p:cNvSpPr/>
          <p:nvPr/>
        </p:nvSpPr>
        <p:spPr>
          <a:xfrm>
            <a:off x="6952129" y="3825688"/>
            <a:ext cx="611700" cy="8538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Looking Online</a:t>
            </a:r>
            <a:endParaRPr/>
          </a:p>
        </p:txBody>
      </p:sp>
      <p:sp>
        <p:nvSpPr>
          <p:cNvPr id="670" name="Google Shape;670;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Locate the county revenue commissioner’s office online</a:t>
            </a:r>
            <a:endParaRPr dirty="0"/>
          </a:p>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Connect with GIS site (online mapping tool)</a:t>
            </a:r>
            <a:endParaRPr dirty="0"/>
          </a:p>
          <a:p>
            <a:pPr marL="0" marR="0" lvl="0" indent="0" algn="l" rtl="0">
              <a:lnSpc>
                <a:spcPct val="200000"/>
              </a:lnSpc>
              <a:spcBef>
                <a:spcPts val="0"/>
              </a:spcBef>
              <a:spcAft>
                <a:spcPts val="0"/>
              </a:spcAft>
              <a:buClr>
                <a:schemeClr val="dk2"/>
              </a:buClr>
              <a:buSzPts val="1200"/>
              <a:buNone/>
            </a:pPr>
            <a:r>
              <a:rPr lang="en-US" sz="2400" b="0" i="0" u="none" strike="noStrike" cap="none" dirty="0">
                <a:solidFill>
                  <a:schemeClr val="dk2"/>
                </a:solidFill>
                <a:latin typeface="Catamaran Light"/>
                <a:ea typeface="Catamaran Light"/>
                <a:cs typeface="Catamaran Light"/>
                <a:sym typeface="Catamaran Light"/>
              </a:rPr>
              <a:t>Type in your family’s name</a:t>
            </a:r>
            <a:endParaRPr dirty="0"/>
          </a:p>
          <a:p>
            <a:pPr marL="457200" lvl="0" indent="-228600" algn="l" rtl="0">
              <a:lnSpc>
                <a:spcPct val="115000"/>
              </a:lnSpc>
              <a:spcBef>
                <a:spcPts val="0"/>
              </a:spcBef>
              <a:spcAft>
                <a:spcPts val="0"/>
              </a:spcAft>
              <a:buSzPts val="1200"/>
              <a:buNone/>
            </a:pPr>
            <a:endParaRPr dirty="0"/>
          </a:p>
        </p:txBody>
      </p:sp>
      <p:pic>
        <p:nvPicPr>
          <p:cNvPr id="671" name="Google Shape;671;g265f65f7d0f_0_56" descr="A picture containing text, computer, table, indoor  Description automatically generated"/>
          <p:cNvPicPr preferRelativeResize="0">
            <a:picLocks noGrp="1"/>
          </p:cNvPicPr>
          <p:nvPr>
            <p:ph type="pic" idx="2"/>
          </p:nvPr>
        </p:nvPicPr>
        <p:blipFill rotWithShape="1">
          <a:blip r:embed="rId3">
            <a:alphaModFix/>
          </a:blip>
          <a:srcRect l="99" r="89"/>
          <a:stretch/>
        </p:blipFill>
        <p:spPr>
          <a:xfrm>
            <a:off x="4997450" y="2795588"/>
            <a:ext cx="4146550" cy="217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241" name="Google Shape;241;p49"/>
          <p:cNvSpPr txBox="1">
            <a:spLocks noGrp="1"/>
          </p:cNvSpPr>
          <p:nvPr>
            <p:ph type="body" idx="2"/>
          </p:nvPr>
        </p:nvSpPr>
        <p:spPr>
          <a:xfrm>
            <a:off x="1328926" y="1269580"/>
            <a:ext cx="6182757" cy="3009688"/>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r>
              <a:rPr lang="en-US" sz="1600" dirty="0"/>
              <a:t>Enter presenter information on this slide</a:t>
            </a: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65f65f7d0f_0_62"/>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b="1" i="0" u="none" strike="noStrike" cap="none">
                <a:solidFill>
                  <a:schemeClr val="lt1"/>
                </a:solidFill>
                <a:latin typeface="Livvic"/>
                <a:ea typeface="Livvic"/>
                <a:cs typeface="Livvic"/>
                <a:sym typeface="Livvic"/>
              </a:rPr>
              <a:t>An Example: Your county will look different.</a:t>
            </a:r>
            <a:endParaRPr/>
          </a:p>
          <a:p>
            <a:pPr marL="152400" lvl="0" indent="0" algn="l" rtl="0">
              <a:lnSpc>
                <a:spcPct val="115000"/>
              </a:lnSpc>
              <a:spcBef>
                <a:spcPts val="0"/>
              </a:spcBef>
              <a:spcAft>
                <a:spcPts val="0"/>
              </a:spcAft>
              <a:buSzPts val="1200"/>
              <a:buNone/>
            </a:pPr>
            <a:endParaRPr/>
          </a:p>
        </p:txBody>
      </p:sp>
      <p:pic>
        <p:nvPicPr>
          <p:cNvPr id="677" name="Google Shape;677;g265f65f7d0f_0_62"/>
          <p:cNvPicPr preferRelativeResize="0">
            <a:picLocks noGrp="1"/>
          </p:cNvPicPr>
          <p:nvPr>
            <p:ph type="pic" idx="2"/>
          </p:nvPr>
        </p:nvPicPr>
        <p:blipFill rotWithShape="1">
          <a:blip r:embed="rId3">
            <a:alphaModFix/>
          </a:blip>
          <a:srcRect t="1483" b="1484"/>
          <a:stretch/>
        </p:blipFill>
        <p:spPr>
          <a:xfrm>
            <a:off x="100527" y="666466"/>
            <a:ext cx="8942945" cy="4371371"/>
          </a:xfrm>
          <a:prstGeom prst="rect">
            <a:avLst/>
          </a:prstGeom>
          <a:noFill/>
          <a:ln>
            <a:noFill/>
          </a:ln>
        </p:spPr>
      </p:pic>
      <p:sp>
        <p:nvSpPr>
          <p:cNvPr id="678" name="Google Shape;678;g265f65f7d0f_0_62"/>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265f65f7d0f_0_68"/>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Insert Your Family Name</a:t>
            </a:r>
            <a:endParaRPr/>
          </a:p>
        </p:txBody>
      </p:sp>
      <p:pic>
        <p:nvPicPr>
          <p:cNvPr id="684" name="Google Shape;684;g265f65f7d0f_0_68"/>
          <p:cNvPicPr preferRelativeResize="0"/>
          <p:nvPr/>
        </p:nvPicPr>
        <p:blipFill rotWithShape="1">
          <a:blip r:embed="rId3">
            <a:alphaModFix/>
          </a:blip>
          <a:srcRect/>
          <a:stretch/>
        </p:blipFill>
        <p:spPr>
          <a:xfrm>
            <a:off x="1311088" y="873749"/>
            <a:ext cx="7292976" cy="3844301"/>
          </a:xfrm>
          <a:prstGeom prst="rect">
            <a:avLst/>
          </a:prstGeom>
          <a:noFill/>
          <a:ln>
            <a:noFill/>
          </a:ln>
        </p:spPr>
      </p:pic>
      <p:sp>
        <p:nvSpPr>
          <p:cNvPr id="685" name="Google Shape;685;g265f65f7d0f_0_68"/>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265f65f7d0f_0_74"/>
          <p:cNvSpPr txBox="1">
            <a:spLocks noGrp="1"/>
          </p:cNvSpPr>
          <p:nvPr>
            <p:ph type="title" idx="4294967295"/>
          </p:nvPr>
        </p:nvSpPr>
        <p:spPr>
          <a:xfrm>
            <a:off x="329474" y="84947"/>
            <a:ext cx="6403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n-US">
                <a:solidFill>
                  <a:schemeClr val="lt1"/>
                </a:solidFill>
              </a:rPr>
              <a:t>If your family name is followed by</a:t>
            </a:r>
            <a:endParaRPr/>
          </a:p>
        </p:txBody>
      </p:sp>
      <p:sp>
        <p:nvSpPr>
          <p:cNvPr id="691" name="Google Shape;691;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n-US" b="1" dirty="0"/>
              <a:t>“heirs of…” </a:t>
            </a:r>
            <a:endParaRPr dirty="0"/>
          </a:p>
          <a:p>
            <a:pPr marL="152400" lvl="0" indent="0" algn="l" rtl="0">
              <a:lnSpc>
                <a:spcPct val="150000"/>
              </a:lnSpc>
              <a:spcBef>
                <a:spcPts val="0"/>
              </a:spcBef>
              <a:spcAft>
                <a:spcPts val="0"/>
              </a:spcAft>
              <a:buSzPts val="1200"/>
              <a:buNone/>
            </a:pPr>
            <a:r>
              <a:rPr lang="en-US" b="1" dirty="0"/>
              <a:t>“estate of…”</a:t>
            </a:r>
            <a:endParaRPr dirty="0"/>
          </a:p>
          <a:p>
            <a:pPr marL="152400" lvl="0" indent="0" algn="l" rtl="0">
              <a:lnSpc>
                <a:spcPct val="150000"/>
              </a:lnSpc>
              <a:spcBef>
                <a:spcPts val="0"/>
              </a:spcBef>
              <a:spcAft>
                <a:spcPts val="0"/>
              </a:spcAft>
              <a:buSzPts val="1200"/>
              <a:buNone/>
            </a:pPr>
            <a:r>
              <a:rPr lang="en-US" b="1" dirty="0"/>
              <a:t>“et al. …”</a:t>
            </a:r>
            <a:endParaRPr dirty="0"/>
          </a:p>
          <a:p>
            <a:pPr marL="152400" lvl="0" indent="0" algn="l" rtl="0">
              <a:lnSpc>
                <a:spcPct val="150000"/>
              </a:lnSpc>
              <a:spcBef>
                <a:spcPts val="0"/>
              </a:spcBef>
              <a:spcAft>
                <a:spcPts val="0"/>
              </a:spcAft>
              <a:buSzPts val="1200"/>
              <a:buNone/>
            </a:pPr>
            <a:r>
              <a:rPr lang="en-US" b="1" dirty="0"/>
              <a:t>“% interest…”</a:t>
            </a:r>
            <a:endParaRPr dirty="0"/>
          </a:p>
          <a:p>
            <a:pPr marL="152400" lvl="0" indent="0" algn="l" rtl="0">
              <a:lnSpc>
                <a:spcPct val="150000"/>
              </a:lnSpc>
              <a:spcBef>
                <a:spcPts val="0"/>
              </a:spcBef>
              <a:spcAft>
                <a:spcPts val="0"/>
              </a:spcAft>
              <a:buSzPts val="1200"/>
              <a:buNone/>
            </a:pPr>
            <a:r>
              <a:rPr lang="en-US" b="1" dirty="0"/>
              <a:t>“care of…” </a:t>
            </a:r>
            <a:endParaRPr dirty="0"/>
          </a:p>
          <a:p>
            <a:pPr marL="457200" lvl="0" indent="-228600" algn="l" rtl="0">
              <a:lnSpc>
                <a:spcPct val="115000"/>
              </a:lnSpc>
              <a:spcBef>
                <a:spcPts val="0"/>
              </a:spcBef>
              <a:spcAft>
                <a:spcPts val="0"/>
              </a:spcAft>
              <a:buSzPts val="1200"/>
              <a:buNone/>
            </a:pPr>
            <a:endParaRPr dirty="0"/>
          </a:p>
        </p:txBody>
      </p:sp>
      <p:sp>
        <p:nvSpPr>
          <p:cNvPr id="692" name="Google Shape;692;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800" dirty="0"/>
              <a:t>Then you may have heirs’ property</a:t>
            </a:r>
            <a:endParaRPr dirty="0"/>
          </a:p>
        </p:txBody>
      </p:sp>
      <p:pic>
        <p:nvPicPr>
          <p:cNvPr id="693" name="Google Shape;693;g265f65f7d0f_0_74" descr="Text, whiteboard  Description automatically generated"/>
          <p:cNvPicPr preferRelativeResize="0">
            <a:picLocks noGrp="1"/>
          </p:cNvPicPr>
          <p:nvPr>
            <p:ph type="pic" idx="2"/>
          </p:nvPr>
        </p:nvPicPr>
        <p:blipFill rotWithShape="1">
          <a:blip r:embed="rId3">
            <a:alphaModFix/>
          </a:blip>
          <a:srcRect t="1427" b="1437"/>
          <a:stretch/>
        </p:blipFill>
        <p:spPr>
          <a:xfrm>
            <a:off x="4997450" y="1203325"/>
            <a:ext cx="4146550" cy="2178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b2074257d1_0_23"/>
          <p:cNvSpPr txBox="1">
            <a:spLocks noGrp="1"/>
          </p:cNvSpPr>
          <p:nvPr>
            <p:ph type="body" idx="1"/>
          </p:nvPr>
        </p:nvSpPr>
        <p:spPr>
          <a:xfrm>
            <a:off x="-149013" y="654050"/>
            <a:ext cx="72069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Label Challenges – Searching for terms</a:t>
            </a:r>
            <a:endParaRPr/>
          </a:p>
        </p:txBody>
      </p:sp>
      <p:sp>
        <p:nvSpPr>
          <p:cNvPr id="699" name="Google Shape;699;g2b2074257d1_0_23"/>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graphicFrame>
        <p:nvGraphicFramePr>
          <p:cNvPr id="701" name="Google Shape;701;g2b2074257d1_0_23"/>
          <p:cNvGraphicFramePr/>
          <p:nvPr/>
        </p:nvGraphicFramePr>
        <p:xfrm>
          <a:off x="977462" y="1749410"/>
          <a:ext cx="6542675" cy="1981250"/>
        </p:xfrm>
        <a:graphic>
          <a:graphicData uri="http://schemas.openxmlformats.org/drawingml/2006/table">
            <a:tbl>
              <a:tblPr firstRow="1" bandRow="1">
                <a:noFill/>
                <a:tableStyleId>{09B35BAA-B772-40C6-8F4A-4BA11317AE2C}</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Term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Examples of how it might be written</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Heir</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Deceased, Dec., Dec’d.</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Estate, Est.</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Et al, etal</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702" name="Google Shape;702;g2b2074257d1_0_23"/>
          <p:cNvSpPr txBox="1"/>
          <p:nvPr/>
        </p:nvSpPr>
        <p:spPr>
          <a:xfrm>
            <a:off x="859220" y="3839779"/>
            <a:ext cx="7125900" cy="1108200"/>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34343"/>
                </a:solidFill>
                <a:latin typeface="Catamaran Light"/>
                <a:ea typeface="Catamaran Light"/>
                <a:cs typeface="Catamaran Light"/>
                <a:sym typeface="Catamaran Light"/>
              </a:rPr>
              <a:t>Other search challenges:</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The word “heirs” is also part of the word “their”</a:t>
            </a:r>
            <a:endParaRPr sz="1400" b="0" i="0" u="none" strike="noStrike" cap="none">
              <a:solidFill>
                <a:srgbClr val="000000"/>
              </a:solidFill>
              <a:latin typeface="Arial"/>
              <a:ea typeface="Arial"/>
              <a:cs typeface="Arial"/>
              <a:sym typeface="Arial"/>
            </a:endParaRPr>
          </a:p>
          <a:p>
            <a:pPr marL="457200" marR="0" lvl="3" indent="-304800" algn="l" rtl="0">
              <a:lnSpc>
                <a:spcPct val="100000"/>
              </a:lnSpc>
              <a:spcBef>
                <a:spcPts val="0"/>
              </a:spcBef>
              <a:spcAft>
                <a:spcPts val="0"/>
              </a:spcAft>
              <a:buClr>
                <a:srgbClr val="000000"/>
              </a:buClr>
              <a:buSzPts val="1200"/>
              <a:buFont typeface="Arial"/>
              <a:buChar char="•"/>
            </a:pPr>
            <a:r>
              <a:rPr lang="en-US" sz="1800" b="1" i="0" u="none" strike="noStrike" cap="none">
                <a:solidFill>
                  <a:srgbClr val="434343"/>
                </a:solidFill>
                <a:latin typeface="Catamaran Light"/>
                <a:ea typeface="Catamaran Light"/>
                <a:cs typeface="Catamaran Light"/>
                <a:sym typeface="Catamaran Light"/>
              </a:rPr>
              <a:t>“Estate” may be part of a proper name (i.e. “Garden Estate”)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6" name="Picture Placeholder 5" descr="A close-up of a compass&#10;&#10;Description automatically generated">
            <a:extLst>
              <a:ext uri="{FF2B5EF4-FFF2-40B4-BE49-F238E27FC236}">
                <a16:creationId xmlns:a16="http://schemas.microsoft.com/office/drawing/2014/main" id="{D34D4C22-ABF9-167D-65E8-6A20ACBE5673}"/>
              </a:ext>
            </a:extLst>
          </p:cNvPr>
          <p:cNvPicPr>
            <a:picLocks noGrp="1" noChangeAspect="1"/>
          </p:cNvPicPr>
          <p:nvPr>
            <p:ph type="pic" idx="2"/>
          </p:nvPr>
        </p:nvPicPr>
        <p:blipFill rotWithShape="1">
          <a:blip r:embed="rId3">
            <a:extLst>
              <a:ext uri="{837473B0-CC2E-450A-ABE3-18F120FF3D39}">
                <a1611:picAttrSrcUrl xmlns:a1611="http://schemas.microsoft.com/office/drawing/2016/11/main" r:id="rId4"/>
              </a:ext>
            </a:extLst>
          </a:blip>
          <a:srcRect l="6621" r="10504"/>
          <a:stretch/>
        </p:blipFill>
        <p:spPr>
          <a:xfrm>
            <a:off x="6839000" y="209921"/>
            <a:ext cx="2305000" cy="13906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265f65f7d0f_0_81"/>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solidFill>
                  <a:schemeClr val="lt1"/>
                </a:solidFill>
              </a:rPr>
              <a:t>Examples of How This Might Look</a:t>
            </a:r>
            <a:endParaRPr/>
          </a:p>
        </p:txBody>
      </p:sp>
      <p:pic>
        <p:nvPicPr>
          <p:cNvPr id="708" name="Google Shape;708;g265f65f7d0f_0_81"/>
          <p:cNvPicPr preferRelativeResize="0"/>
          <p:nvPr/>
        </p:nvPicPr>
        <p:blipFill rotWithShape="1">
          <a:blip r:embed="rId3">
            <a:alphaModFix/>
          </a:blip>
          <a:srcRect/>
          <a:stretch/>
        </p:blipFill>
        <p:spPr>
          <a:xfrm>
            <a:off x="152400" y="885725"/>
            <a:ext cx="8839201" cy="38698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 name="Title 1">
            <a:extLst>
              <a:ext uri="{FF2B5EF4-FFF2-40B4-BE49-F238E27FC236}">
                <a16:creationId xmlns:a16="http://schemas.microsoft.com/office/drawing/2014/main" id="{58DA6950-44AB-7F61-5730-880A22D63140}"/>
              </a:ext>
            </a:extLst>
          </p:cNvPr>
          <p:cNvSpPr>
            <a:spLocks noGrp="1"/>
          </p:cNvSpPr>
          <p:nvPr>
            <p:ph type="title"/>
          </p:nvPr>
        </p:nvSpPr>
        <p:spPr/>
        <p:txBody>
          <a:bodyPr/>
          <a:lstStyle/>
          <a:p>
            <a:r>
              <a:rPr lang="en-US" dirty="0"/>
              <a:t>Access Challenges</a:t>
            </a:r>
          </a:p>
        </p:txBody>
      </p:sp>
      <p:sp>
        <p:nvSpPr>
          <p:cNvPr id="715" name="Google Shape;715;g265f65f7d0f_0_99"/>
          <p:cNvSpPr txBox="1">
            <a:spLocks noGrp="1"/>
          </p:cNvSpPr>
          <p:nvPr>
            <p:ph type="body" idx="4294967295"/>
          </p:nvPr>
        </p:nvSpPr>
        <p:spPr>
          <a:xfrm>
            <a:off x="0" y="1201982"/>
            <a:ext cx="5607274" cy="3200400"/>
          </a:xfrm>
          <a:prstGeom prst="rect">
            <a:avLst/>
          </a:prstGeom>
          <a:noFill/>
          <a:ln>
            <a:noFill/>
          </a:ln>
        </p:spPr>
        <p:txBody>
          <a:bodyPr spcFirstLastPara="1" wrap="square" lIns="91425" tIns="91425" rIns="91425" bIns="91425" anchor="t" anchorCtr="0">
            <a:noAutofit/>
          </a:bodyPr>
          <a:lstStyle/>
          <a:p>
            <a:pPr marL="457200" marR="0" lvl="1" indent="0" algn="l" rtl="0">
              <a:lnSpc>
                <a:spcPct val="100000"/>
              </a:lnSpc>
              <a:spcBef>
                <a:spcPts val="0"/>
              </a:spcBef>
              <a:spcAft>
                <a:spcPts val="0"/>
              </a:spcAft>
              <a:buClr>
                <a:schemeClr val="dk1"/>
              </a:buClr>
              <a:buSzPts val="3200"/>
              <a:buNone/>
            </a:pPr>
            <a:endParaRPr sz="2400" dirty="0">
              <a:latin typeface="Avenir"/>
              <a:ea typeface="Avenir"/>
              <a:cs typeface="Avenir"/>
              <a:sym typeface="Avenir"/>
            </a:endParaRPr>
          </a:p>
          <a:p>
            <a:pPr lvl="1" indent="-457200">
              <a:lnSpc>
                <a:spcPct val="100000"/>
              </a:lnSpc>
              <a:spcBef>
                <a:spcPts val="0"/>
              </a:spcBef>
              <a:spcAft>
                <a:spcPts val="1200"/>
              </a:spcAft>
              <a:buClr>
                <a:schemeClr val="bg1"/>
              </a:buClr>
              <a:buSzPct val="100000"/>
              <a:buFont typeface="Arial" panose="020B0604020202020204" pitchFamily="34" charset="0"/>
              <a:buChar char="•"/>
            </a:pPr>
            <a:r>
              <a:rPr lang="en-US" sz="2400" b="0" i="0" u="none" strike="noStrike" cap="none" dirty="0">
                <a:solidFill>
                  <a:schemeClr val="bg1"/>
                </a:solidFill>
                <a:latin typeface="Avenir"/>
                <a:ea typeface="Avenir"/>
                <a:cs typeface="Avenir"/>
                <a:sym typeface="Avenir"/>
              </a:rPr>
              <a:t>Complete open access</a:t>
            </a:r>
            <a:endParaRPr sz="2400" b="0" i="0" u="none" strike="noStrike" cap="none" dirty="0">
              <a:solidFill>
                <a:schemeClr val="bg1"/>
              </a:solidFill>
              <a:latin typeface="Arial"/>
              <a:ea typeface="Arial"/>
              <a:cs typeface="Arial"/>
              <a:sym typeface="Arial"/>
            </a:endParaRPr>
          </a:p>
          <a:p>
            <a:pPr lvl="1" indent="-457200">
              <a:lnSpc>
                <a:spcPct val="100000"/>
              </a:lnSpc>
              <a:spcBef>
                <a:spcPts val="0"/>
              </a:spcBef>
              <a:spcAft>
                <a:spcPts val="1200"/>
              </a:spcAft>
              <a:buClr>
                <a:schemeClr val="bg1"/>
              </a:buClr>
              <a:buSzPct val="100000"/>
              <a:buFont typeface="Arial" panose="020B0604020202020204" pitchFamily="34" charset="0"/>
              <a:buChar char="•"/>
            </a:pPr>
            <a:r>
              <a:rPr lang="en-US" sz="2400" b="0" i="0" u="none" strike="noStrike" cap="none" dirty="0">
                <a:solidFill>
                  <a:schemeClr val="bg1"/>
                </a:solidFill>
                <a:latin typeface="Avenir"/>
                <a:ea typeface="Avenir"/>
                <a:cs typeface="Avenir"/>
                <a:sym typeface="Avenir"/>
              </a:rPr>
              <a:t>Open access with limited numbers</a:t>
            </a:r>
            <a:endParaRPr sz="2400" b="0" i="0" u="none" strike="noStrike" cap="none" dirty="0">
              <a:solidFill>
                <a:schemeClr val="bg1"/>
              </a:solidFill>
              <a:latin typeface="Arial"/>
              <a:ea typeface="Arial"/>
              <a:cs typeface="Arial"/>
              <a:sym typeface="Arial"/>
            </a:endParaRPr>
          </a:p>
          <a:p>
            <a:pPr lvl="1" indent="-457200">
              <a:lnSpc>
                <a:spcPct val="100000"/>
              </a:lnSpc>
              <a:spcBef>
                <a:spcPts val="0"/>
              </a:spcBef>
              <a:spcAft>
                <a:spcPts val="1200"/>
              </a:spcAft>
              <a:buClr>
                <a:schemeClr val="bg1"/>
              </a:buClr>
              <a:buSzPct val="100000"/>
              <a:buFont typeface="Arial" panose="020B0604020202020204" pitchFamily="34" charset="0"/>
              <a:buChar char="•"/>
            </a:pPr>
            <a:r>
              <a:rPr lang="en-US" sz="2400" b="0" i="0" u="none" strike="noStrike" cap="none" dirty="0">
                <a:solidFill>
                  <a:schemeClr val="bg1"/>
                </a:solidFill>
                <a:latin typeface="Avenir"/>
                <a:ea typeface="Avenir"/>
                <a:cs typeface="Avenir"/>
                <a:sym typeface="Avenir"/>
              </a:rPr>
              <a:t>Manual open access</a:t>
            </a:r>
            <a:endParaRPr sz="2400" b="0" i="0" u="none" strike="noStrike" cap="none" dirty="0">
              <a:solidFill>
                <a:schemeClr val="bg1"/>
              </a:solidFill>
              <a:latin typeface="Arial"/>
              <a:ea typeface="Arial"/>
              <a:cs typeface="Arial"/>
              <a:sym typeface="Arial"/>
            </a:endParaRPr>
          </a:p>
          <a:p>
            <a:pPr lvl="1" indent="-457200">
              <a:lnSpc>
                <a:spcPct val="100000"/>
              </a:lnSpc>
              <a:spcBef>
                <a:spcPts val="0"/>
              </a:spcBef>
              <a:spcAft>
                <a:spcPts val="1200"/>
              </a:spcAft>
              <a:buClr>
                <a:schemeClr val="bg1"/>
              </a:buClr>
              <a:buSzPct val="100000"/>
              <a:buFont typeface="Arial" panose="020B0604020202020204" pitchFamily="34" charset="0"/>
              <a:buChar char="•"/>
            </a:pPr>
            <a:r>
              <a:rPr lang="en-US" sz="2400" b="0" i="0" u="none" strike="noStrike" cap="none" dirty="0">
                <a:solidFill>
                  <a:schemeClr val="bg1"/>
                </a:solidFill>
                <a:latin typeface="Avenir"/>
                <a:ea typeface="Avenir"/>
                <a:cs typeface="Avenir"/>
                <a:sym typeface="Avenir"/>
              </a:rPr>
              <a:t>Blocked access</a:t>
            </a:r>
            <a:endParaRPr sz="2400" b="0" i="0" u="none" strike="noStrike" cap="none" dirty="0">
              <a:solidFill>
                <a:schemeClr val="bg1"/>
              </a:solidFill>
              <a:latin typeface="Arial"/>
              <a:ea typeface="Arial"/>
              <a:cs typeface="Arial"/>
              <a:sym typeface="Arial"/>
            </a:endParaRPr>
          </a:p>
          <a:p>
            <a:pPr lvl="1" indent="-457200">
              <a:lnSpc>
                <a:spcPct val="100000"/>
              </a:lnSpc>
              <a:spcBef>
                <a:spcPts val="0"/>
              </a:spcBef>
              <a:spcAft>
                <a:spcPts val="1200"/>
              </a:spcAft>
              <a:buClr>
                <a:schemeClr val="bg1"/>
              </a:buClr>
              <a:buSzPct val="100000"/>
              <a:buFont typeface="Arial" panose="020B0604020202020204" pitchFamily="34" charset="0"/>
              <a:buChar char="•"/>
            </a:pPr>
            <a:r>
              <a:rPr lang="en-US" sz="2400" b="0" i="0" u="none" strike="noStrike" cap="none" dirty="0">
                <a:solidFill>
                  <a:schemeClr val="bg1"/>
                </a:solidFill>
                <a:latin typeface="Avenir"/>
                <a:ea typeface="Avenir"/>
                <a:cs typeface="Avenir"/>
                <a:sym typeface="Avenir"/>
              </a:rPr>
              <a:t>Payment</a:t>
            </a:r>
            <a:endParaRPr sz="2400" b="0" i="0" u="none" strike="noStrike" cap="none" dirty="0">
              <a:solidFill>
                <a:schemeClr val="bg1"/>
              </a:solidFill>
              <a:latin typeface="Arial"/>
              <a:ea typeface="Arial"/>
              <a:cs typeface="Arial"/>
              <a:sym typeface="Arial"/>
            </a:endParaRPr>
          </a:p>
          <a:p>
            <a:pPr marL="457200" lvl="0" indent="-228600" algn="l" rtl="0">
              <a:lnSpc>
                <a:spcPct val="115000"/>
              </a:lnSpc>
              <a:spcBef>
                <a:spcPts val="0"/>
              </a:spcBef>
              <a:spcAft>
                <a:spcPts val="0"/>
              </a:spcAft>
              <a:buClr>
                <a:srgbClr val="000000"/>
              </a:buClr>
              <a:buSzPts val="1200"/>
              <a:buNone/>
            </a:pPr>
            <a:endParaRPr sz="2400" dirty="0"/>
          </a:p>
        </p:txBody>
      </p:sp>
      <p:pic>
        <p:nvPicPr>
          <p:cNvPr id="15" name="Picture Placeholder 14" descr="A close-up of a compass&#10;&#10;Description automatically generated">
            <a:extLst>
              <a:ext uri="{FF2B5EF4-FFF2-40B4-BE49-F238E27FC236}">
                <a16:creationId xmlns:a16="http://schemas.microsoft.com/office/drawing/2014/main" id="{C687F34B-BBF3-3561-F7C5-F99B21BA100E}"/>
              </a:ext>
            </a:extLst>
          </p:cNvPr>
          <p:cNvPicPr>
            <a:picLocks noGrp="1" noChangeAspect="1"/>
          </p:cNvPicPr>
          <p:nvPr>
            <p:ph type="pic" idx="2"/>
          </p:nvPr>
        </p:nvPicPr>
        <p:blipFill rotWithShape="1">
          <a:blip r:embed="rId3">
            <a:extLst>
              <a:ext uri="{837473B0-CC2E-450A-ABE3-18F120FF3D39}">
                <a1611:picAttrSrcUrl xmlns:a1611="http://schemas.microsoft.com/office/drawing/2016/11/main" r:id="rId4"/>
              </a:ext>
            </a:extLst>
          </a:blip>
          <a:srcRect l="36181" r="12442"/>
          <a:stretch/>
        </p:blipFill>
        <p:spPr>
          <a:xfrm>
            <a:off x="5248800" y="1052513"/>
            <a:ext cx="3895200" cy="3790732"/>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40"/>
          <p:cNvSpPr/>
          <p:nvPr/>
        </p:nvSpPr>
        <p:spPr>
          <a:xfrm rot="5400000">
            <a:off x="3829667" y="-3829667"/>
            <a:ext cx="1484665"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US" sz="3200">
                <a:solidFill>
                  <a:srgbClr val="000000"/>
                </a:solidFill>
                <a:latin typeface="Catamaran Thin"/>
                <a:ea typeface="Catamaran Thin"/>
                <a:cs typeface="Catamaran Thin"/>
                <a:sym typeface="Catamaran Thin"/>
              </a:rPr>
              <a:t>Because heirs’ property is land without </a:t>
            </a:r>
            <a:endParaRPr/>
          </a:p>
          <a:p>
            <a:pPr marL="0" lvl="0" indent="0" algn="ctr" rtl="0">
              <a:lnSpc>
                <a:spcPct val="100000"/>
              </a:lnSpc>
              <a:spcBef>
                <a:spcPts val="0"/>
              </a:spcBef>
              <a:spcAft>
                <a:spcPts val="0"/>
              </a:spcAft>
              <a:buClr>
                <a:srgbClr val="000000"/>
              </a:buClr>
              <a:buSzPts val="1100"/>
              <a:buFont typeface="Arial"/>
              <a:buNone/>
            </a:pPr>
            <a:r>
              <a:rPr lang="en-US" sz="3200">
                <a:solidFill>
                  <a:srgbClr val="000000"/>
                </a:solidFill>
                <a:latin typeface="Catamaran Thin"/>
                <a:ea typeface="Catamaran Thin"/>
                <a:cs typeface="Catamaran Thin"/>
                <a:sym typeface="Catamaran Thin"/>
              </a:rPr>
              <a:t>secured title, </a:t>
            </a:r>
            <a:endParaRPr/>
          </a:p>
          <a:p>
            <a:pPr marL="0" lvl="0" indent="0" algn="ctr" rtl="0">
              <a:lnSpc>
                <a:spcPct val="100000"/>
              </a:lnSpc>
              <a:spcBef>
                <a:spcPts val="0"/>
              </a:spcBef>
              <a:spcAft>
                <a:spcPts val="0"/>
              </a:spcAft>
              <a:buClr>
                <a:srgbClr val="000000"/>
              </a:buClr>
              <a:buSzPts val="1100"/>
              <a:buFont typeface="Arial"/>
              <a:buNone/>
            </a:pPr>
            <a:r>
              <a:rPr lang="en-US" sz="3200">
                <a:solidFill>
                  <a:srgbClr val="000000"/>
                </a:solidFill>
                <a:latin typeface="Catamaran Thin"/>
                <a:ea typeface="Catamaran Thin"/>
                <a:cs typeface="Catamaran Thin"/>
                <a:sym typeface="Catamaran Thin"/>
              </a:rPr>
              <a:t>it is often the target of takeaway strategies, many legal.</a:t>
            </a:r>
            <a:endParaRPr sz="3200">
              <a:latin typeface="Catamaran Thin"/>
              <a:ea typeface="Catamaran Thin"/>
              <a:cs typeface="Catamaran Thin"/>
              <a:sym typeface="Catamaran Thin"/>
            </a:endParaRPr>
          </a:p>
          <a:p>
            <a:pPr marL="152400" lvl="0" indent="0" algn="ctr" rtl="0">
              <a:lnSpc>
                <a:spcPct val="115000"/>
              </a:lnSpc>
              <a:spcBef>
                <a:spcPts val="0"/>
              </a:spcBef>
              <a:spcAft>
                <a:spcPts val="0"/>
              </a:spcAft>
              <a:buSzPts val="1200"/>
              <a:buNone/>
            </a:pPr>
            <a:endParaRPr/>
          </a:p>
        </p:txBody>
      </p:sp>
      <p:sp>
        <p:nvSpPr>
          <p:cNvPr id="722" name="Google Shape;722;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b="1" i="0" u="none" strike="noStrike" cap="none" dirty="0">
                <a:solidFill>
                  <a:schemeClr val="lt1"/>
                </a:solidFill>
                <a:latin typeface="Livvic"/>
                <a:ea typeface="Livvic"/>
                <a:cs typeface="Livvic"/>
                <a:sym typeface="Livvic"/>
              </a:rPr>
              <a:t>Part </a:t>
            </a:r>
            <a:r>
              <a:rPr lang="en-US" dirty="0"/>
              <a:t>VI</a:t>
            </a:r>
            <a:r>
              <a:rPr lang="en-US" sz="4000" b="1" i="0" u="none" strike="noStrike" cap="none" dirty="0">
                <a:solidFill>
                  <a:schemeClr val="lt1"/>
                </a:solidFill>
                <a:latin typeface="Livvic"/>
                <a:ea typeface="Livvic"/>
                <a:cs typeface="Livvic"/>
                <a:sym typeface="Livvic"/>
              </a:rPr>
              <a:t>: Land Loss</a:t>
            </a:r>
            <a:br>
              <a:rPr lang="en-US" dirty="0"/>
            </a:b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1"/>
          <p:cNvSpPr/>
          <p:nvPr/>
        </p:nvSpPr>
        <p:spPr>
          <a:xfrm rot="10800000" flipH="1">
            <a:off x="96167" y="79426"/>
            <a:ext cx="554263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41"/>
          <p:cNvSpPr txBox="1">
            <a:spLocks noGrp="1"/>
          </p:cNvSpPr>
          <p:nvPr>
            <p:ph type="title"/>
          </p:nvPr>
        </p:nvSpPr>
        <p:spPr>
          <a:xfrm>
            <a:off x="96167" y="338137"/>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Heirs’ Property and Land Loss</a:t>
            </a:r>
            <a:endParaRPr>
              <a:solidFill>
                <a:schemeClr val="lt1"/>
              </a:solidFill>
            </a:endParaRPr>
          </a:p>
        </p:txBody>
      </p:sp>
      <p:sp>
        <p:nvSpPr>
          <p:cNvPr id="729" name="Google Shape;729;p41"/>
          <p:cNvSpPr/>
          <p:nvPr/>
        </p:nvSpPr>
        <p:spPr>
          <a:xfrm rot="5400000">
            <a:off x="876777" y="195741"/>
            <a:ext cx="3732845" cy="54863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n-US" sz="2400" b="0" i="0" u="none" strike="noStrike" cap="none" dirty="0">
                <a:solidFill>
                  <a:schemeClr val="lt1"/>
                </a:solidFill>
                <a:latin typeface="Catamaran Light"/>
                <a:ea typeface="Catamaran Light"/>
                <a:cs typeface="Catamaran Light"/>
                <a:sym typeface="Catamaran Light"/>
              </a:rPr>
              <a:t>Ways heirs’ property can be lost:</a:t>
            </a:r>
            <a:endParaRPr sz="2400" b="0" i="0" u="none" strike="noStrike" cap="none" dirty="0">
              <a:solidFill>
                <a:srgbClr val="000000"/>
              </a:solidFill>
              <a:latin typeface="Arial"/>
              <a:ea typeface="Arial"/>
              <a:cs typeface="Arial"/>
              <a:sym typeface="Arial"/>
            </a:endParaRPr>
          </a:p>
          <a:p>
            <a:pPr marL="342900" lvl="8" indent="-342900">
              <a:lnSpc>
                <a:spcPct val="115000"/>
              </a:lnSpc>
              <a:spcBef>
                <a:spcPts val="1600"/>
              </a:spcBef>
              <a:buClr>
                <a:schemeClr val="lt1"/>
              </a:buClr>
              <a:buSzPct val="100000"/>
              <a:buFont typeface="Arial"/>
              <a:buChar char="•"/>
            </a:pPr>
            <a:r>
              <a:rPr lang="en-US" sz="2400" b="0" i="0" u="none" strike="noStrike" cap="none" dirty="0">
                <a:solidFill>
                  <a:schemeClr val="lt1"/>
                </a:solidFill>
                <a:latin typeface="Catamaran Light"/>
                <a:ea typeface="Catamaran Light"/>
                <a:cs typeface="Catamaran Light"/>
                <a:sym typeface="Catamaran Light"/>
              </a:rPr>
              <a:t>Partition Sales</a:t>
            </a:r>
            <a:endParaRPr sz="2400" b="0" i="0" u="none" strike="noStrike" cap="none" dirty="0">
              <a:solidFill>
                <a:srgbClr val="000000"/>
              </a:solidFill>
              <a:latin typeface="Arial"/>
              <a:ea typeface="Arial"/>
              <a:cs typeface="Arial"/>
              <a:sym typeface="Arial"/>
            </a:endParaRPr>
          </a:p>
          <a:p>
            <a:pPr marL="342900" lvl="2" indent="-342900">
              <a:lnSpc>
                <a:spcPct val="115000"/>
              </a:lnSpc>
              <a:spcBef>
                <a:spcPts val="1600"/>
              </a:spcBef>
              <a:buClr>
                <a:schemeClr val="lt1"/>
              </a:buClr>
              <a:buSzPct val="100000"/>
              <a:buFont typeface="Arial"/>
              <a:buChar char="•"/>
            </a:pPr>
            <a:r>
              <a:rPr lang="en-US" sz="2400" b="0" i="0" u="none" strike="noStrike" cap="none" dirty="0">
                <a:solidFill>
                  <a:schemeClr val="lt1"/>
                </a:solidFill>
                <a:latin typeface="Catamaran Light"/>
                <a:ea typeface="Catamaran Light"/>
                <a:cs typeface="Catamaran Light"/>
                <a:sym typeface="Catamaran Light"/>
              </a:rPr>
              <a:t>Tax Sales</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lt1"/>
              </a:buClr>
              <a:buSzPts val="1200"/>
              <a:buFont typeface="Catamaran Light"/>
              <a:buNone/>
            </a:pPr>
            <a:endParaRPr sz="2800" b="0" i="0" u="none" strike="noStrike" cap="none" dirty="0">
              <a:solidFill>
                <a:schemeClr val="lt1"/>
              </a:solidFill>
              <a:latin typeface="Catamaran Light"/>
              <a:ea typeface="Catamaran Light"/>
              <a:cs typeface="Catamaran Light"/>
              <a:sym typeface="Catamaran Light"/>
            </a:endParaRPr>
          </a:p>
        </p:txBody>
      </p:sp>
      <p:sp>
        <p:nvSpPr>
          <p:cNvPr id="731" name="Google Shape;731;p41"/>
          <p:cNvSpPr txBox="1"/>
          <p:nvPr/>
        </p:nvSpPr>
        <p:spPr>
          <a:xfrm>
            <a:off x="6014029" y="543580"/>
            <a:ext cx="290716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AC976F"/>
                </a:solidFill>
                <a:latin typeface="Arial"/>
                <a:ea typeface="Arial"/>
                <a:cs typeface="Arial"/>
                <a:sym typeface="Arial"/>
              </a:rPr>
              <a:t>89% Decline</a:t>
            </a:r>
            <a:endParaRPr sz="1400" b="0" i="0" u="none" strike="noStrike" cap="none">
              <a:solidFill>
                <a:srgbClr val="000000"/>
              </a:solidFill>
              <a:latin typeface="Arial"/>
              <a:ea typeface="Arial"/>
              <a:cs typeface="Arial"/>
              <a:sym typeface="Arial"/>
            </a:endParaRPr>
          </a:p>
        </p:txBody>
      </p:sp>
      <p:graphicFrame>
        <p:nvGraphicFramePr>
          <p:cNvPr id="732" name="Google Shape;732;p41"/>
          <p:cNvGraphicFramePr/>
          <p:nvPr>
            <p:extLst>
              <p:ext uri="{D42A27DB-BD31-4B8C-83A1-F6EECF244321}">
                <p14:modId xmlns:p14="http://schemas.microsoft.com/office/powerpoint/2010/main" val="445635435"/>
              </p:ext>
            </p:extLst>
          </p:nvPr>
        </p:nvGraphicFramePr>
        <p:xfrm>
          <a:off x="5010943" y="1095911"/>
          <a:ext cx="3991473" cy="377249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5"/>
          <p:cNvSpPr/>
          <p:nvPr/>
        </p:nvSpPr>
        <p:spPr>
          <a:xfrm rot="10800000" flipH="1">
            <a:off x="96167" y="79426"/>
            <a:ext cx="4263430"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05"/>
          <p:cNvSpPr txBox="1">
            <a:spLocks noGrp="1"/>
          </p:cNvSpPr>
          <p:nvPr>
            <p:ph type="title"/>
          </p:nvPr>
        </p:nvSpPr>
        <p:spPr>
          <a:xfrm>
            <a:off x="9616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Tax Sales</a:t>
            </a:r>
            <a:endParaRPr dirty="0">
              <a:solidFill>
                <a:schemeClr val="lt1"/>
              </a:solidFill>
            </a:endParaRPr>
          </a:p>
        </p:txBody>
      </p:sp>
      <p:sp>
        <p:nvSpPr>
          <p:cNvPr id="739" name="Google Shape;739;p105"/>
          <p:cNvSpPr txBox="1">
            <a:spLocks noGrp="1"/>
          </p:cNvSpPr>
          <p:nvPr>
            <p:ph type="body" idx="1"/>
          </p:nvPr>
        </p:nvSpPr>
        <p:spPr>
          <a:xfrm>
            <a:off x="96837" y="1066800"/>
            <a:ext cx="6303963"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bg1"/>
              </a:buClr>
              <a:buSzPct val="100000"/>
            </a:pPr>
            <a:r>
              <a:rPr lang="en-US" sz="2000" b="1" dirty="0">
                <a:solidFill>
                  <a:schemeClr val="bg1"/>
                </a:solidFill>
              </a:rPr>
              <a:t>Alabama Example:  From Non-payment of Taxes:</a:t>
            </a:r>
            <a:endParaRPr dirty="0">
              <a:solidFill>
                <a:schemeClr val="bg1"/>
              </a:solidFill>
            </a:endParaRPr>
          </a:p>
          <a:p>
            <a:pPr marL="342900" lvl="0" indent="-34290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Taxes due in October</a:t>
            </a:r>
            <a:endParaRPr sz="2200" b="0" dirty="0">
              <a:solidFill>
                <a:schemeClr val="bg1"/>
              </a:solidFill>
            </a:endParaRPr>
          </a:p>
          <a:p>
            <a:pPr marL="342900" lvl="0" indent="-34290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Delinquent after December 31</a:t>
            </a:r>
            <a:r>
              <a:rPr lang="en-US" sz="2200" b="0" baseline="30000" dirty="0">
                <a:solidFill>
                  <a:schemeClr val="bg1"/>
                </a:solidFill>
              </a:rPr>
              <a:t>st</a:t>
            </a:r>
            <a:endParaRPr sz="2200" b="0" dirty="0">
              <a:solidFill>
                <a:schemeClr val="bg1"/>
              </a:solidFill>
            </a:endParaRPr>
          </a:p>
          <a:p>
            <a:pPr marL="342900" lvl="0" indent="-34290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Tax sales on May 3, 2021</a:t>
            </a:r>
            <a:endParaRPr sz="2200" b="0" dirty="0">
              <a:solidFill>
                <a:schemeClr val="bg1"/>
              </a:solidFill>
            </a:endParaRPr>
          </a:p>
          <a:p>
            <a:pPr marL="742950" lvl="1" indent="-28575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Auction for payment of back taxes and fees, with bidding for interest starting at 12% and going down, to receive a tax lien certificate</a:t>
            </a:r>
            <a:endParaRPr sz="2200" b="0" dirty="0">
              <a:solidFill>
                <a:schemeClr val="bg1"/>
              </a:solidFill>
            </a:endParaRPr>
          </a:p>
          <a:p>
            <a:pPr marL="742950" lvl="1" indent="-28575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After 3 years, owns the property (land, house)</a:t>
            </a:r>
            <a:endParaRPr sz="2200" b="0" dirty="0">
              <a:solidFill>
                <a:schemeClr val="bg1"/>
              </a:solidFill>
            </a:endParaRPr>
          </a:p>
          <a:p>
            <a:pPr marL="742950" lvl="1" indent="-285750" algn="l" rtl="0">
              <a:lnSpc>
                <a:spcPct val="100000"/>
              </a:lnSpc>
              <a:spcBef>
                <a:spcPts val="0"/>
              </a:spcBef>
              <a:spcAft>
                <a:spcPts val="0"/>
              </a:spcAft>
              <a:buClr>
                <a:schemeClr val="bg1"/>
              </a:buClr>
              <a:buSzPct val="100000"/>
              <a:buFont typeface="Arial" panose="020B0604020202020204" pitchFamily="34" charset="0"/>
              <a:buChar char="•"/>
            </a:pPr>
            <a:r>
              <a:rPr lang="en-US" sz="2200" b="0" dirty="0">
                <a:solidFill>
                  <a:schemeClr val="bg1"/>
                </a:solidFill>
              </a:rPr>
              <a:t>Up to 3 years, owner has chance to buy back the tax deed by paying past taxes plus interest, up to 12%</a:t>
            </a:r>
            <a:endParaRPr sz="2200" b="0" dirty="0">
              <a:solidFill>
                <a:schemeClr val="bg1"/>
              </a:solidFill>
            </a:endParaRPr>
          </a:p>
          <a:p>
            <a:pPr marL="742950" lvl="1" indent="-209550" algn="l" rtl="0">
              <a:lnSpc>
                <a:spcPct val="115000"/>
              </a:lnSpc>
              <a:spcBef>
                <a:spcPts val="600"/>
              </a:spcBef>
              <a:spcAft>
                <a:spcPts val="1600"/>
              </a:spcAft>
              <a:buClr>
                <a:schemeClr val="lt1"/>
              </a:buClr>
              <a:buSzPts val="1200"/>
              <a:buFont typeface="Arial"/>
              <a:buNone/>
            </a:pPr>
            <a:endParaRPr sz="2000" dirty="0">
              <a:solidFill>
                <a:schemeClr val="lt1"/>
              </a:solidFill>
            </a:endParaRPr>
          </a:p>
        </p:txBody>
      </p:sp>
      <p:pic>
        <p:nvPicPr>
          <p:cNvPr id="740" name="Google Shape;740;p105"/>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7" name="Google Shape;747;p43"/>
          <p:cNvSpPr txBox="1">
            <a:spLocks noGrp="1"/>
          </p:cNvSpPr>
          <p:nvPr>
            <p:ph type="body" idx="1"/>
          </p:nvPr>
        </p:nvSpPr>
        <p:spPr>
          <a:xfrm>
            <a:off x="191755" y="560069"/>
            <a:ext cx="6315075" cy="51117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solidFill>
                  <a:schemeClr val="lt1"/>
                </a:solidFill>
              </a:rPr>
              <a:t>Partition Sales</a:t>
            </a:r>
            <a:endParaRPr dirty="0"/>
          </a:p>
        </p:txBody>
      </p:sp>
      <p:sp>
        <p:nvSpPr>
          <p:cNvPr id="3" name="Text Placeholder 2">
            <a:extLst>
              <a:ext uri="{FF2B5EF4-FFF2-40B4-BE49-F238E27FC236}">
                <a16:creationId xmlns:a16="http://schemas.microsoft.com/office/drawing/2014/main" id="{6AF739BA-0E93-EF98-E635-571F43CFC3A9}"/>
              </a:ext>
            </a:extLst>
          </p:cNvPr>
          <p:cNvSpPr>
            <a:spLocks noGrp="1"/>
          </p:cNvSpPr>
          <p:nvPr>
            <p:ph type="body" idx="3"/>
          </p:nvPr>
        </p:nvSpPr>
        <p:spPr>
          <a:xfrm>
            <a:off x="241663" y="1736386"/>
            <a:ext cx="8778240" cy="3299346"/>
          </a:xfrm>
        </p:spPr>
        <p:txBody>
          <a:bodyPr/>
          <a:lstStyle/>
          <a:p>
            <a:pPr marL="285750" indent="-285750">
              <a:buClrTx/>
              <a:buSzPct val="100000"/>
              <a:buFont typeface="Arial" panose="020B0604020202020204" pitchFamily="34" charset="0"/>
              <a:buChar char="•"/>
            </a:pPr>
            <a:r>
              <a:rPr lang="en-US" sz="1800" b="0" dirty="0">
                <a:solidFill>
                  <a:schemeClr val="tx1"/>
                </a:solidFill>
              </a:rPr>
              <a:t>One or more co-owners of the property sell their fractional interest to a developer</a:t>
            </a:r>
          </a:p>
          <a:p>
            <a:pPr marL="171450" indent="-171450">
              <a:buClrTx/>
              <a:buSzPct val="100000"/>
              <a:buFont typeface="Arial" panose="020B0604020202020204" pitchFamily="34" charset="0"/>
              <a:buChar char="•"/>
            </a:pPr>
            <a:endParaRPr lang="en-US" sz="900" b="0" dirty="0">
              <a:solidFill>
                <a:schemeClr val="tx1"/>
              </a:solidFill>
            </a:endParaRPr>
          </a:p>
          <a:p>
            <a:pPr marL="285750" indent="-285750">
              <a:buClrTx/>
              <a:buSzPct val="100000"/>
              <a:buFont typeface="Arial" panose="020B0604020202020204" pitchFamily="34" charset="0"/>
              <a:buChar char="•"/>
            </a:pPr>
            <a:r>
              <a:rPr lang="en-US" sz="1800" b="0" dirty="0">
                <a:solidFill>
                  <a:schemeClr val="tx1"/>
                </a:solidFill>
              </a:rPr>
              <a:t>Developer files a “partition action” asking a court to order the whole property be sold so that the developer can get the value of their interest</a:t>
            </a:r>
          </a:p>
          <a:p>
            <a:pPr marL="285750" indent="-285750">
              <a:buClrTx/>
              <a:buSzPct val="100000"/>
              <a:buFont typeface="Arial" panose="020B0604020202020204" pitchFamily="34" charset="0"/>
              <a:buChar char="•"/>
            </a:pPr>
            <a:endParaRPr lang="en-US" b="0" dirty="0">
              <a:solidFill>
                <a:schemeClr val="tx1"/>
              </a:solidFill>
            </a:endParaRPr>
          </a:p>
          <a:p>
            <a:pPr marL="285750" indent="-285750">
              <a:buClrTx/>
              <a:buSzPct val="100000"/>
              <a:buFont typeface="Arial" panose="020B0604020202020204" pitchFamily="34" charset="0"/>
              <a:buChar char="•"/>
            </a:pPr>
            <a:r>
              <a:rPr lang="en-US" sz="1800" b="0" dirty="0">
                <a:solidFill>
                  <a:schemeClr val="tx1"/>
                </a:solidFill>
              </a:rPr>
              <a:t>The property gets sold.</a:t>
            </a:r>
          </a:p>
          <a:p>
            <a:pPr marL="171450" indent="-171450">
              <a:lnSpc>
                <a:spcPct val="100000"/>
              </a:lnSpc>
              <a:spcBef>
                <a:spcPts val="600"/>
              </a:spcBef>
              <a:buClrTx/>
              <a:buSzPct val="100000"/>
              <a:buFont typeface="Arial" panose="020B0604020202020204" pitchFamily="34" charset="0"/>
              <a:buChar char="•"/>
            </a:pPr>
            <a:endParaRPr lang="en-US" sz="800" b="0" dirty="0">
              <a:solidFill>
                <a:schemeClr val="tx1"/>
              </a:solidFill>
            </a:endParaRPr>
          </a:p>
          <a:p>
            <a:pPr marL="285750" indent="-285750">
              <a:lnSpc>
                <a:spcPct val="100000"/>
              </a:lnSpc>
              <a:spcBef>
                <a:spcPts val="600"/>
              </a:spcBef>
              <a:buClrTx/>
              <a:buSzPct val="100000"/>
              <a:buFont typeface="Arial" panose="020B0604020202020204" pitchFamily="34" charset="0"/>
              <a:buChar char="•"/>
            </a:pPr>
            <a:r>
              <a:rPr lang="en-US" sz="1800" b="0" i="0" u="none" strike="noStrike" cap="none" dirty="0">
                <a:solidFill>
                  <a:schemeClr val="tx1"/>
                </a:solidFill>
                <a:latin typeface="Catamaran Light"/>
                <a:ea typeface="Catamaran Light"/>
                <a:cs typeface="Catamaran Light"/>
                <a:sym typeface="Catamaran Light"/>
              </a:rPr>
              <a:t>Proceeds from the sale are distributed among co-tenants based on their fractional interest.</a:t>
            </a:r>
          </a:p>
          <a:p>
            <a:pPr marL="171450" indent="-171450">
              <a:lnSpc>
                <a:spcPct val="100000"/>
              </a:lnSpc>
              <a:spcBef>
                <a:spcPts val="600"/>
              </a:spcBef>
              <a:buClrTx/>
              <a:buSzPct val="100000"/>
              <a:buFont typeface="Arial" panose="020B0604020202020204" pitchFamily="34" charset="0"/>
              <a:buChar char="•"/>
            </a:pPr>
            <a:endParaRPr lang="en-US" sz="800" b="0" dirty="0">
              <a:solidFill>
                <a:schemeClr val="tx1"/>
              </a:solidFill>
            </a:endParaRPr>
          </a:p>
          <a:p>
            <a:pPr marL="285750" indent="-285750">
              <a:lnSpc>
                <a:spcPct val="100000"/>
              </a:lnSpc>
              <a:spcBef>
                <a:spcPts val="600"/>
              </a:spcBef>
              <a:buClrTx/>
              <a:buSzPct val="100000"/>
              <a:buFont typeface="Arial" panose="020B0604020202020204" pitchFamily="34" charset="0"/>
              <a:buChar char="•"/>
            </a:pPr>
            <a:r>
              <a:rPr lang="en-US" sz="1800" b="0" i="0" u="none" strike="noStrike" cap="none" dirty="0">
                <a:solidFill>
                  <a:schemeClr val="tx1"/>
                </a:solidFill>
                <a:latin typeface="Catamaran Light"/>
                <a:ea typeface="Catamaran Light"/>
                <a:cs typeface="Catamaran Light"/>
                <a:sym typeface="Catamaran Light"/>
              </a:rPr>
              <a:t>Result:  family loses the land</a:t>
            </a:r>
            <a:endParaRPr lang="en-US" sz="2000" b="0" dirty="0">
              <a:solidFill>
                <a:schemeClr val="tx1"/>
              </a:solidFill>
            </a:endParaRPr>
          </a:p>
          <a:p>
            <a:endParaRPr lang="en-US" dirty="0"/>
          </a:p>
        </p:txBody>
      </p:sp>
      <p:pic>
        <p:nvPicPr>
          <p:cNvPr id="4" name="Google Shape;748;p43" descr="Text  Description automatically generated">
            <a:extLst>
              <a:ext uri="{FF2B5EF4-FFF2-40B4-BE49-F238E27FC236}">
                <a16:creationId xmlns:a16="http://schemas.microsoft.com/office/drawing/2014/main" id="{FC115952-8358-2CE7-491F-2F0CF37D8051}"/>
              </a:ext>
            </a:extLst>
          </p:cNvPr>
          <p:cNvPicPr preferRelativeResize="0">
            <a:picLocks noGrp="1"/>
          </p:cNvPicPr>
          <p:nvPr>
            <p:ph type="pic" idx="2"/>
          </p:nvPr>
        </p:nvPicPr>
        <p:blipFill rotWithShape="1">
          <a:blip r:embed="rId3">
            <a:alphaModFix/>
          </a:blip>
          <a:srcRect t="6634" b="6634"/>
          <a:stretch/>
        </p:blipFill>
        <p:spPr>
          <a:xfrm>
            <a:off x="6731000" y="214313"/>
            <a:ext cx="2413000" cy="1390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03"/>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US" dirty="0"/>
              <a:t>Topics to Explore</a:t>
            </a:r>
            <a:endParaRPr dirty="0"/>
          </a:p>
        </p:txBody>
      </p:sp>
      <p:sp>
        <p:nvSpPr>
          <p:cNvPr id="3" name="Text Placeholder 2">
            <a:extLst>
              <a:ext uri="{FF2B5EF4-FFF2-40B4-BE49-F238E27FC236}">
                <a16:creationId xmlns:a16="http://schemas.microsoft.com/office/drawing/2014/main" id="{19AB5A11-4680-A552-79A6-97074D9883D5}"/>
              </a:ext>
            </a:extLst>
          </p:cNvPr>
          <p:cNvSpPr>
            <a:spLocks noGrp="1"/>
          </p:cNvSpPr>
          <p:nvPr>
            <p:ph type="body" idx="1"/>
          </p:nvPr>
        </p:nvSpPr>
        <p:spPr/>
        <p:txBody>
          <a:bodyPr/>
          <a:lstStyle/>
          <a:p>
            <a:endParaRPr lang="en-US" dirty="0"/>
          </a:p>
        </p:txBody>
      </p:sp>
      <p:graphicFrame>
        <p:nvGraphicFramePr>
          <p:cNvPr id="284" name="Google Shape;284;p103"/>
          <p:cNvGraphicFramePr/>
          <p:nvPr>
            <p:extLst>
              <p:ext uri="{D42A27DB-BD31-4B8C-83A1-F6EECF244321}">
                <p14:modId xmlns:p14="http://schemas.microsoft.com/office/powerpoint/2010/main" val="1143239033"/>
              </p:ext>
            </p:extLst>
          </p:nvPr>
        </p:nvGraphicFramePr>
        <p:xfrm>
          <a:off x="4037804" y="165812"/>
          <a:ext cx="5106196" cy="4811875"/>
        </p:xfrm>
        <a:graphic>
          <a:graphicData uri="http://schemas.openxmlformats.org/drawingml/2006/table">
            <a:tbl>
              <a:tblPr>
                <a:noFill/>
                <a:tableStyleId>{527F06F2-2EDB-4D81-80B4-27C1CC5881F8}</a:tableStyleId>
              </a:tblPr>
              <a:tblGrid>
                <a:gridCol w="951341">
                  <a:extLst>
                    <a:ext uri="{9D8B030D-6E8A-4147-A177-3AD203B41FA5}">
                      <a16:colId xmlns:a16="http://schemas.microsoft.com/office/drawing/2014/main" val="20000"/>
                    </a:ext>
                  </a:extLst>
                </a:gridCol>
                <a:gridCol w="4154855">
                  <a:extLst>
                    <a:ext uri="{9D8B030D-6E8A-4147-A177-3AD203B41FA5}">
                      <a16:colId xmlns:a16="http://schemas.microsoft.com/office/drawing/2014/main" val="20001"/>
                    </a:ext>
                  </a:extLst>
                </a:gridCol>
              </a:tblGrid>
              <a:tr h="295114">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u="none" strike="noStrike" cap="none" dirty="0">
                          <a:solidFill>
                            <a:srgbClr val="4B3612"/>
                          </a:solidFill>
                          <a:latin typeface="Calibri"/>
                          <a:ea typeface="Calibri"/>
                          <a:cs typeface="Calibri"/>
                          <a:sym typeface="Calibri"/>
                        </a:rPr>
                        <a:t>INTRODUCTION</a:t>
                      </a: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What is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and Cultural Considerations </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Fractional Ownership</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cs typeface="Arial"/>
                          <a:sym typeface="Arial"/>
                        </a:rPr>
                        <a:t>Locating Heirs’ Property</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1">
                <a:tc vMerge="1">
                  <a:txBody>
                    <a:bodyPr/>
                    <a:lstStyle/>
                    <a:p>
                      <a:pPr marL="0" marR="0" lvl="0" indent="0" algn="ctr" rtl="0">
                        <a:lnSpc>
                          <a:spcPct val="100000"/>
                        </a:lnSpc>
                        <a:spcBef>
                          <a:spcPts val="0"/>
                        </a:spcBef>
                        <a:spcAft>
                          <a:spcPts val="0"/>
                        </a:spcAft>
                        <a:buClr>
                          <a:srgbClr val="000000"/>
                        </a:buClr>
                        <a:buSzPts val="1100"/>
                        <a:buFont typeface="Arial"/>
                        <a:buNone/>
                      </a:pP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Calibri"/>
                          <a:cs typeface="Arial"/>
                          <a:sym typeface="Calibri"/>
                        </a:rPr>
                        <a:t>Land Loss</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4118622759"/>
                  </a:ext>
                </a:extLst>
              </a:tr>
              <a:tr h="295114">
                <a:tc vMerge="1">
                  <a:txBody>
                    <a:bodyPr/>
                    <a:lstStyle/>
                    <a:p>
                      <a:pPr marL="0" marR="0" lvl="0" indent="0" algn="ctr" rtl="0">
                        <a:lnSpc>
                          <a:spcPct val="100000"/>
                        </a:lnSpc>
                        <a:spcBef>
                          <a:spcPts val="0"/>
                        </a:spcBef>
                        <a:spcAft>
                          <a:spcPts val="0"/>
                        </a:spcAft>
                        <a:buClr>
                          <a:srgbClr val="000000"/>
                        </a:buClr>
                        <a:buSzPts val="1100"/>
                        <a:buFont typeface="Arial"/>
                        <a:buNone/>
                      </a:pP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Calibri"/>
                          <a:cs typeface="Arial"/>
                          <a:sym typeface="Calibri"/>
                        </a:rPr>
                        <a:t>Preventing Land Loss</a:t>
                      </a:r>
                      <a:endParaRPr sz="1000" b="1" i="0" u="none" strike="noStrike" cap="none" dirty="0">
                        <a:solidFill>
                          <a:srgbClr val="4B3612"/>
                        </a:solidFill>
                        <a:latin typeface="Arial"/>
                        <a:ea typeface="Calibri"/>
                        <a:cs typeface="Arial"/>
                        <a:sym typeface="Calibri"/>
                      </a:endParaRPr>
                    </a:p>
                  </a:txBody>
                  <a:tcPr marL="72200" marR="72200" marT="27000" marB="7220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666148256"/>
                  </a:ext>
                </a:extLst>
              </a:tr>
              <a:tr h="462816">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Basics of estate and succession planning</a:t>
                      </a:r>
                      <a:endParaRPr lang="en-US"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738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dirty="0">
                          <a:solidFill>
                            <a:srgbClr val="4B3612"/>
                          </a:solidFill>
                        </a:rPr>
                        <a:t>Steps to prevent heirs’ property when establishing a will</a:t>
                      </a:r>
                      <a:endParaRPr lang="en-US"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Review some of the challenges of owning heirs’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9317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Importance of working with other family members </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0089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Steps to take to understand who legally owns the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47387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58"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754" name="Google Shape;754;p58"/>
          <p:cNvSpPr/>
          <p:nvPr/>
        </p:nvSpPr>
        <p:spPr>
          <a:xfrm rot="5400000">
            <a:off x="3413957" y="-2000249"/>
            <a:ext cx="2316081"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58"/>
          <p:cNvSpPr txBox="1">
            <a:spLocks noGrp="1"/>
          </p:cNvSpPr>
          <p:nvPr>
            <p:ph type="body" idx="1"/>
          </p:nvPr>
        </p:nvSpPr>
        <p:spPr>
          <a:xfrm>
            <a:off x="499266" y="1413711"/>
            <a:ext cx="8145462" cy="7016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a:t>Preventing Land Loss -</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Uniform Partition</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of Heirs Property Act</a:t>
            </a:r>
            <a:endParaRPr sz="330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a:solidFill>
                  <a:schemeClr val="lt1"/>
                </a:solidFill>
                <a:latin typeface="Livvic"/>
                <a:ea typeface="Livvic"/>
                <a:cs typeface="Livvic"/>
                <a:sym typeface="Livvic"/>
              </a:rPr>
              <a:t>(UPHPA)</a:t>
            </a:r>
            <a:endParaRPr sz="3300"/>
          </a:p>
          <a:p>
            <a:pPr marL="152400" lvl="0" indent="0" algn="ctr" rtl="0">
              <a:lnSpc>
                <a:spcPct val="115000"/>
              </a:lnSpc>
              <a:spcBef>
                <a:spcPts val="0"/>
              </a:spcBef>
              <a:spcAft>
                <a:spcPts val="0"/>
              </a:spcAft>
              <a:buSzPts val="12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Uniform Partition of Heirs Property Act (UPHPA)</a:t>
            </a:r>
            <a:endParaRPr>
              <a:solidFill>
                <a:schemeClr val="lt1"/>
              </a:solidFill>
            </a:endParaRPr>
          </a:p>
        </p:txBody>
      </p:sp>
      <p:sp>
        <p:nvSpPr>
          <p:cNvPr id="761" name="Google Shape;761;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Uniform Law Commission site at uniformlaws.org  </a:t>
            </a:r>
            <a:endParaRPr sz="1400" b="0" i="0" u="none" strike="noStrike" cap="none">
              <a:solidFill>
                <a:srgbClr val="000000"/>
              </a:solidFill>
              <a:highlight>
                <a:srgbClr val="FFFF00"/>
              </a:highlight>
              <a:latin typeface="Arial"/>
              <a:ea typeface="Arial"/>
              <a:cs typeface="Arial"/>
              <a:sym typeface="Arial"/>
            </a:endParaRPr>
          </a:p>
        </p:txBody>
      </p:sp>
      <p:sp>
        <p:nvSpPr>
          <p:cNvPr id="762" name="Google Shape;762;p115"/>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February 2024</a:t>
            </a:r>
            <a:endParaRPr sz="2000" b="0" i="0" u="none" strike="noStrike" cap="none" dirty="0">
              <a:solidFill>
                <a:schemeClr val="dk2"/>
              </a:solidFill>
              <a:latin typeface="Arial"/>
              <a:ea typeface="Arial"/>
              <a:cs typeface="Arial"/>
              <a:sym typeface="Arial"/>
            </a:endParaRPr>
          </a:p>
        </p:txBody>
      </p:sp>
      <p:sp>
        <p:nvSpPr>
          <p:cNvPr id="763" name="Google Shape;763;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a:latin typeface="Catamaran"/>
                <a:ea typeface="Catamaran"/>
                <a:cs typeface="Catamaran"/>
                <a:sym typeface="Catamaran"/>
              </a:rPr>
              <a:t>Uniform Partition of Heirs Property Act</a:t>
            </a:r>
            <a:r>
              <a:rPr lang="en-US" sz="1600"/>
              <a:t> (UPHPA) is a model law that state legislatures can adopt. It creates fair procedures for heirs’ property owners when a </a:t>
            </a:r>
            <a:r>
              <a:rPr lang="en-US" sz="1600">
                <a:latin typeface="Catamaran"/>
                <a:ea typeface="Catamaran"/>
                <a:cs typeface="Catamaran"/>
                <a:sym typeface="Catamaran"/>
              </a:rPr>
              <a:t>partition action</a:t>
            </a:r>
            <a:r>
              <a:rPr lang="en-US" sz="1600"/>
              <a:t> is filed.  </a:t>
            </a:r>
            <a:endParaRPr sz="1600"/>
          </a:p>
          <a:p>
            <a:pPr marL="0" lvl="0" indent="0" algn="l" rtl="0">
              <a:lnSpc>
                <a:spcPct val="115000"/>
              </a:lnSpc>
              <a:spcBef>
                <a:spcPts val="0"/>
              </a:spcBef>
              <a:spcAft>
                <a:spcPts val="0"/>
              </a:spcAft>
              <a:buSzPts val="1200"/>
              <a:buNone/>
            </a:pPr>
            <a:endParaRPr sz="1600"/>
          </a:p>
          <a:p>
            <a:pPr marL="0" lvl="0" indent="0" algn="l" rtl="0">
              <a:lnSpc>
                <a:spcPct val="115000"/>
              </a:lnSpc>
              <a:spcBef>
                <a:spcPts val="0"/>
              </a:spcBef>
              <a:spcAft>
                <a:spcPts val="0"/>
              </a:spcAft>
              <a:buSzPts val="1200"/>
              <a:buNone/>
            </a:pPr>
            <a:r>
              <a:rPr lang="en-US" sz="1600"/>
              <a:t>Under the UPHPA, heirs’ property owners have rights that protect them from losing their land and if the land is sold, it is sold for a fair value.</a:t>
            </a:r>
            <a:endParaRPr sz="1600"/>
          </a:p>
          <a:p>
            <a:pPr marL="0" lvl="0" indent="0" algn="l" rtl="0">
              <a:lnSpc>
                <a:spcPct val="115000"/>
              </a:lnSpc>
              <a:spcBef>
                <a:spcPts val="0"/>
              </a:spcBef>
              <a:spcAft>
                <a:spcPts val="0"/>
              </a:spcAft>
              <a:buSzPts val="1200"/>
              <a:buNone/>
            </a:pPr>
            <a:endParaRPr sz="1600"/>
          </a:p>
          <a:p>
            <a:pPr marL="0" lvl="0" indent="0" algn="l" rtl="0">
              <a:lnSpc>
                <a:spcPct val="115000"/>
              </a:lnSpc>
              <a:spcBef>
                <a:spcPts val="0"/>
              </a:spcBef>
              <a:spcAft>
                <a:spcPts val="0"/>
              </a:spcAft>
              <a:buSzPts val="1200"/>
              <a:buNone/>
            </a:pPr>
            <a:r>
              <a:rPr lang="en-US" sz="1600"/>
              <a:t>We’ll talk more about this in a later section of this training. </a:t>
            </a:r>
            <a:r>
              <a:rPr lang="en-US"/>
              <a:t> </a:t>
            </a:r>
            <a:endParaRPr/>
          </a:p>
        </p:txBody>
      </p:sp>
      <p:pic>
        <p:nvPicPr>
          <p:cNvPr id="764" name="Google Shape;764;p115"/>
          <p:cNvPicPr preferRelativeResize="0"/>
          <p:nvPr/>
        </p:nvPicPr>
        <p:blipFill rotWithShape="1">
          <a:blip r:embed="rId3">
            <a:alphaModFix/>
          </a:blip>
          <a:srcRect r="5577"/>
          <a:stretch/>
        </p:blipFill>
        <p:spPr>
          <a:xfrm>
            <a:off x="1" y="664195"/>
            <a:ext cx="4936200" cy="293148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1"/>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61"/>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03</a:t>
            </a:r>
            <a:endParaRPr>
              <a:solidFill>
                <a:schemeClr val="lt1"/>
              </a:solidFill>
            </a:endParaRPr>
          </a:p>
        </p:txBody>
      </p:sp>
      <p:sp>
        <p:nvSpPr>
          <p:cNvPr id="771" name="Google Shape;771;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a:t>How Does the UPHPA Help?</a:t>
            </a:r>
            <a:br>
              <a:rPr lang="en-US" sz="3200"/>
            </a:br>
            <a:r>
              <a:rPr lang="en-US" sz="2000"/>
              <a:t>Provides the following protections in partition actions:</a:t>
            </a:r>
            <a:endParaRPr sz="2200"/>
          </a:p>
        </p:txBody>
      </p:sp>
      <p:sp>
        <p:nvSpPr>
          <p:cNvPr id="772" name="Google Shape;772;p61"/>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02</a:t>
            </a:r>
            <a:endParaRPr>
              <a:solidFill>
                <a:schemeClr val="lt1"/>
              </a:solidFill>
            </a:endParaRPr>
          </a:p>
        </p:txBody>
      </p:sp>
      <p:sp>
        <p:nvSpPr>
          <p:cNvPr id="773" name="Google Shape;773;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774" name="Google Shape;774;p61"/>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solidFill>
                  <a:schemeClr val="lt1"/>
                </a:solidFill>
              </a:rPr>
              <a:t>01</a:t>
            </a:r>
            <a:endParaRPr>
              <a:solidFill>
                <a:schemeClr val="lt1"/>
              </a:solidFill>
            </a:endParaRPr>
          </a:p>
        </p:txBody>
      </p:sp>
      <p:sp>
        <p:nvSpPr>
          <p:cNvPr id="775" name="Google Shape;775;p61"/>
          <p:cNvSpPr txBox="1"/>
          <p:nvPr/>
        </p:nvSpPr>
        <p:spPr>
          <a:xfrm>
            <a:off x="1867943" y="213651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776" name="Google Shape;776;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grpSp>
        <p:nvGrpSpPr>
          <p:cNvPr id="777" name="Google Shape;777;p61"/>
          <p:cNvGrpSpPr/>
          <p:nvPr/>
        </p:nvGrpSpPr>
        <p:grpSpPr>
          <a:xfrm>
            <a:off x="510137" y="3172743"/>
            <a:ext cx="8485650" cy="577800"/>
            <a:chOff x="500663" y="3478481"/>
            <a:chExt cx="8485650" cy="577800"/>
          </a:xfrm>
        </p:grpSpPr>
        <p:sp>
          <p:nvSpPr>
            <p:cNvPr id="778" name="Google Shape;778;p61"/>
            <p:cNvSpPr txBox="1"/>
            <p:nvPr/>
          </p:nvSpPr>
          <p:spPr>
            <a:xfrm>
              <a:off x="500663" y="34784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779" name="Google Shape;779;p61"/>
            <p:cNvSpPr txBox="1"/>
            <p:nvPr/>
          </p:nvSpPr>
          <p:spPr>
            <a:xfrm>
              <a:off x="1858468" y="35496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grpSp>
      <p:sp>
        <p:nvSpPr>
          <p:cNvPr id="780" name="Google Shape;780;p61"/>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781" name="Google Shape;781;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782" name="Google Shape;782;p61"/>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783" name="Google Shape;783;p61"/>
          <p:cNvSpPr txBox="1"/>
          <p:nvPr/>
        </p:nvSpPr>
        <p:spPr>
          <a:xfrm>
            <a:off x="1867942" y="441385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 </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60"/>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a:solidFill>
                  <a:schemeClr val="lt1"/>
                </a:solidFill>
              </a:rPr>
              <a:t>How Does the UPHPA Help?</a:t>
            </a:r>
            <a:endParaRPr/>
          </a:p>
        </p:txBody>
      </p:sp>
      <p:grpSp>
        <p:nvGrpSpPr>
          <p:cNvPr id="789" name="Google Shape;789;p60"/>
          <p:cNvGrpSpPr/>
          <p:nvPr/>
        </p:nvGrpSpPr>
        <p:grpSpPr>
          <a:xfrm>
            <a:off x="204085" y="1602887"/>
            <a:ext cx="8806564" cy="3186257"/>
            <a:chOff x="201506" y="1279695"/>
            <a:chExt cx="8806564" cy="3186257"/>
          </a:xfrm>
        </p:grpSpPr>
        <p:sp>
          <p:nvSpPr>
            <p:cNvPr id="790" name="Google Shape;790;p60"/>
            <p:cNvSpPr/>
            <p:nvPr/>
          </p:nvSpPr>
          <p:spPr>
            <a:xfrm>
              <a:off x="201506" y="1279695"/>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60"/>
            <p:cNvSpPr/>
            <p:nvPr/>
          </p:nvSpPr>
          <p:spPr>
            <a:xfrm>
              <a:off x="406062" y="1474023"/>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May help heirs’ property landowners maintain ownership of their property</a:t>
              </a:r>
              <a:endParaRPr sz="1800" b="0" i="0" u="none" strike="noStrike" cap="none">
                <a:solidFill>
                  <a:schemeClr val="dk1"/>
                </a:solidFill>
                <a:latin typeface="Avenir"/>
                <a:ea typeface="Avenir"/>
                <a:cs typeface="Avenir"/>
                <a:sym typeface="Avenir"/>
              </a:endParaRPr>
            </a:p>
          </p:txBody>
        </p:sp>
        <p:sp>
          <p:nvSpPr>
            <p:cNvPr id="792" name="Google Shape;792;p60"/>
            <p:cNvSpPr/>
            <p:nvPr/>
          </p:nvSpPr>
          <p:spPr>
            <a:xfrm>
              <a:off x="2462253"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60"/>
            <p:cNvSpPr/>
            <p:nvPr/>
          </p:nvSpPr>
          <p:spPr>
            <a:xfrm>
              <a:off x="266680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794" name="Google Shape;794;p60"/>
            <p:cNvSpPr/>
            <p:nvPr/>
          </p:nvSpPr>
          <p:spPr>
            <a:xfrm>
              <a:off x="4712377"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60"/>
            <p:cNvSpPr/>
            <p:nvPr/>
          </p:nvSpPr>
          <p:spPr>
            <a:xfrm>
              <a:off x="6962502" y="1290321"/>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60"/>
            <p:cNvSpPr/>
            <p:nvPr/>
          </p:nvSpPr>
          <p:spPr>
            <a:xfrm>
              <a:off x="716705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Preserves the right of a co-tenant to buy out the co-owner who wants to sell their interest</a:t>
              </a:r>
              <a:endParaRPr sz="1800" b="0" i="0" u="none" strike="noStrike" cap="none">
                <a:solidFill>
                  <a:schemeClr val="dk1"/>
                </a:solidFill>
                <a:latin typeface="Avenir"/>
                <a:ea typeface="Avenir"/>
                <a:cs typeface="Avenir"/>
                <a:sym typeface="Avenir"/>
              </a:endParaRPr>
            </a:p>
          </p:txBody>
        </p:sp>
      </p:grpSp>
      <p:sp>
        <p:nvSpPr>
          <p:cNvPr id="797" name="Google Shape;797;p60"/>
          <p:cNvSpPr txBox="1"/>
          <p:nvPr/>
        </p:nvSpPr>
        <p:spPr>
          <a:xfrm>
            <a:off x="1718441" y="1007553"/>
            <a:ext cx="58490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5"/>
                </a:solidFill>
                <a:latin typeface="Arial"/>
                <a:ea typeface="Arial"/>
                <a:cs typeface="Arial"/>
                <a:sym typeface="Arial"/>
              </a:rPr>
              <a:t>Applies only to heirs’ property</a:t>
            </a:r>
            <a:endParaRPr sz="1400" b="0" i="0" u="none" strike="noStrike" cap="none">
              <a:solidFill>
                <a:srgbClr val="000000"/>
              </a:solidFill>
              <a:latin typeface="Arial"/>
              <a:ea typeface="Arial"/>
              <a:cs typeface="Arial"/>
              <a:sym typeface="Arial"/>
            </a:endParaRPr>
          </a:p>
        </p:txBody>
      </p:sp>
      <p:sp>
        <p:nvSpPr>
          <p:cNvPr id="798" name="Google Shape;798;p60"/>
          <p:cNvSpPr txBox="1"/>
          <p:nvPr/>
        </p:nvSpPr>
        <p:spPr>
          <a:xfrm>
            <a:off x="2724647" y="2410551"/>
            <a:ext cx="1749900" cy="208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434343"/>
                </a:solidFill>
                <a:latin typeface="Avenir"/>
                <a:ea typeface="Avenir"/>
                <a:cs typeface="Avenir"/>
                <a:sym typeface="Avenir"/>
              </a:rPr>
              <a:t>Restructures the way partition sales occur so if the land is sold, a fair value is obtained</a:t>
            </a:r>
            <a:endParaRPr sz="1800" b="0" i="0" u="none" strike="noStrike" cap="none">
              <a:solidFill>
                <a:srgbClr val="434343"/>
              </a:solidFill>
              <a:latin typeface="Avenir"/>
              <a:ea typeface="Avenir"/>
              <a:cs typeface="Avenir"/>
              <a:sym typeface="Avenir"/>
            </a:endParaRPr>
          </a:p>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434343"/>
              </a:solidFill>
              <a:latin typeface="Avenir"/>
              <a:ea typeface="Avenir"/>
              <a:cs typeface="Avenir"/>
              <a:sym typeface="Avenir"/>
            </a:endParaRPr>
          </a:p>
        </p:txBody>
      </p:sp>
      <p:sp>
        <p:nvSpPr>
          <p:cNvPr id="799" name="Google Shape;799;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27"/>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Provides additional protections against the forced sale of heirs’ property</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8"/>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sp>
        <p:nvSpPr>
          <p:cNvPr id="806" name="Google Shape;806;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Critical Step to determine how the UPHPA can help you…</a:t>
            </a:r>
            <a:endParaRPr sz="1400" b="0" i="0" u="none" strike="noStrike" cap="none">
              <a:solidFill>
                <a:srgbClr val="000000"/>
              </a:solidFill>
              <a:latin typeface="Arial"/>
              <a:ea typeface="Arial"/>
              <a:cs typeface="Arial"/>
              <a:sym typeface="Arial"/>
            </a:endParaRPr>
          </a:p>
        </p:txBody>
      </p:sp>
      <p:pic>
        <p:nvPicPr>
          <p:cNvPr id="807" name="Google Shape;807;p68" descr="A person in a white shirt  Description automatically generated with low confidence"/>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US" sz="2200"/>
              <a:t>Quick Survey </a:t>
            </a:r>
            <a:endParaRPr/>
          </a:p>
        </p:txBody>
      </p:sp>
      <p:sp>
        <p:nvSpPr>
          <p:cNvPr id="813" name="Google Shape;813;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Did you learn some new information?</a:t>
            </a:r>
            <a:endParaRPr/>
          </a:p>
        </p:txBody>
      </p:sp>
      <p:sp>
        <p:nvSpPr>
          <p:cNvPr id="814" name="Google Shape;814;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Do you understand why heir property is an important issue?</a:t>
            </a:r>
            <a:endParaRPr/>
          </a:p>
        </p:txBody>
      </p:sp>
      <p:sp>
        <p:nvSpPr>
          <p:cNvPr id="815" name="Google Shape;815;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What is something you wish you had more information 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69"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821" name="Google Shape;821;p69"/>
          <p:cNvSpPr/>
          <p:nvPr/>
        </p:nvSpPr>
        <p:spPr>
          <a:xfrm rot="5400000">
            <a:off x="3413957" y="-2000249"/>
            <a:ext cx="2316081" cy="9144001"/>
          </a:xfrm>
          <a:prstGeom prst="rect">
            <a:avLst/>
          </a:prstGeom>
          <a:solidFill>
            <a:srgbClr val="908269">
              <a:alpha val="8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69"/>
          <p:cNvSpPr txBox="1"/>
          <p:nvPr/>
        </p:nvSpPr>
        <p:spPr>
          <a:xfrm>
            <a:off x="513185" y="2943226"/>
            <a:ext cx="8140822" cy="5715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4000" b="1" i="0" u="none" strike="noStrike" cap="none">
                <a:solidFill>
                  <a:schemeClr val="lt1"/>
                </a:solidFill>
                <a:latin typeface="Livvic"/>
                <a:ea typeface="Livvic"/>
                <a:cs typeface="Livvic"/>
                <a:sym typeface="Livvic"/>
              </a:rPr>
              <a:t>Thank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0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t>Warm Up and Introductions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b274beff90_0_0"/>
          <p:cNvSpPr txBox="1">
            <a:spLocks noGrp="1"/>
          </p:cNvSpPr>
          <p:nvPr>
            <p:ph type="title"/>
          </p:nvPr>
        </p:nvSpPr>
        <p:spPr>
          <a:xfrm>
            <a:off x="909758" y="1628640"/>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5200"/>
              <a:t>INTRODUCTION TO HEIRS’ PROPERTY</a:t>
            </a:r>
            <a:endParaRPr sz="5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a:t>
            </a:r>
            <a:endParaRPr/>
          </a:p>
        </p:txBody>
      </p:sp>
      <p:sp>
        <p:nvSpPr>
          <p:cNvPr id="295" name="Google Shape;295;p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a:t>Important notes before we begin:</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6848</Words>
  <Application>Microsoft Office PowerPoint</Application>
  <PresentationFormat>On-screen Show (16:9)</PresentationFormat>
  <Paragraphs>965</Paragraphs>
  <Slides>66</Slides>
  <Notes>66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Lucida Sans</vt:lpstr>
      <vt:lpstr>Candara</vt:lpstr>
      <vt:lpstr>Catamaran</vt:lpstr>
      <vt:lpstr>Livvic Black</vt:lpstr>
      <vt:lpstr>Catamaran Thin</vt:lpstr>
      <vt:lpstr>Fira Sans Extra Condensed Medium</vt:lpstr>
      <vt:lpstr>Arial</vt:lpstr>
      <vt:lpstr>Avenir</vt:lpstr>
      <vt:lpstr>Catamaran Light</vt:lpstr>
      <vt:lpstr>Courier New</vt:lpstr>
      <vt:lpstr>Dosis</vt:lpstr>
      <vt:lpstr>Nunito Light</vt:lpstr>
      <vt:lpstr>Libre Baskerville</vt:lpstr>
      <vt:lpstr>Livvic</vt:lpstr>
      <vt:lpstr>Calibri</vt:lpstr>
      <vt:lpstr>Engineering Project Proposal by Slidesgo</vt:lpstr>
      <vt:lpstr>PowerPoint Presentation</vt:lpstr>
      <vt:lpstr>PowerPoint Presentation</vt:lpstr>
      <vt:lpstr>PowerPoint Presentation</vt:lpstr>
      <vt:lpstr>Acknowledgements</vt:lpstr>
      <vt:lpstr>Presenters</vt:lpstr>
      <vt:lpstr>Topics to Explore</vt:lpstr>
      <vt:lpstr>PowerPoint Presentation</vt:lpstr>
      <vt:lpstr>INTRODUCTION TO HEIRS’ PROPERTY</vt:lpstr>
      <vt:lpstr>PowerPoint Presentation</vt:lpstr>
      <vt:lpstr>Protecting Your Information</vt:lpstr>
      <vt:lpstr>PowerPoint Presentation</vt:lpstr>
      <vt:lpstr>PowerPoint Presentation</vt:lpstr>
      <vt:lpstr>PowerPoint Presentation</vt:lpstr>
      <vt:lpstr>PowerPoint Presentation</vt:lpstr>
      <vt:lpstr>PowerPoint Presentation</vt:lpstr>
      <vt:lpstr>PowerPoint Presentation</vt:lpstr>
      <vt:lpstr>For example, if you die without a will in Alabama…</vt:lpstr>
      <vt:lpstr>PowerPoint Presentation</vt:lpstr>
      <vt:lpstr>Impacts</vt:lpstr>
      <vt:lpstr>PowerPoint Presentation</vt:lpstr>
      <vt:lpstr>Impact on Personal and Family Asset: </vt:lpstr>
      <vt:lpstr>Impact on Participation in Federal Programs:</vt:lpstr>
      <vt:lpstr>PowerPoint Presentation</vt:lpstr>
      <vt:lpstr>SUMMARIZING</vt:lpstr>
      <vt:lpstr>PowerPoint Presentation</vt:lpstr>
      <vt:lpstr>Question:</vt:lpstr>
      <vt:lpstr>Competing Strategies</vt:lpstr>
      <vt:lpstr>Legal Considerations</vt:lpstr>
      <vt:lpstr>PowerPoint Presentation</vt:lpstr>
      <vt:lpstr>Consider this Quote: Valuing Land in Common </vt:lpstr>
      <vt:lpstr>Consider this quote: Changing Values </vt:lpstr>
      <vt:lpstr>PowerPoint Presentation</vt:lpstr>
      <vt:lpstr>Video Debrief</vt:lpstr>
      <vt:lpstr>PowerPoint Presentation</vt:lpstr>
      <vt:lpstr>Fractional Ownership</vt:lpstr>
      <vt:lpstr>PowerPoint Presentation</vt:lpstr>
      <vt:lpstr>PowerPoint Presentation</vt:lpstr>
      <vt:lpstr>40 Acres and a Mule</vt:lpstr>
      <vt:lpstr>40 Acres: 1865</vt:lpstr>
      <vt:lpstr>40 Acres: 1865 - 2020</vt:lpstr>
      <vt:lpstr>Distance Causes Challenges</vt:lpstr>
      <vt:lpstr>PowerPoint Presentation</vt:lpstr>
      <vt:lpstr>PowerPoint Presentation</vt:lpstr>
      <vt:lpstr>Is there Heirs’ Property in my…</vt:lpstr>
      <vt:lpstr>PowerPoint Presentation</vt:lpstr>
      <vt:lpstr>Is there Heirs’ Property in my…</vt:lpstr>
      <vt:lpstr>PowerPoint Presentation</vt:lpstr>
      <vt:lpstr>Is there Heirs’ Property in my…</vt:lpstr>
      <vt:lpstr>Looking Online</vt:lpstr>
      <vt:lpstr>PowerPoint Presentation</vt:lpstr>
      <vt:lpstr>PowerPoint Presentation</vt:lpstr>
      <vt:lpstr>If your family name is followed by</vt:lpstr>
      <vt:lpstr>PowerPoint Presentation</vt:lpstr>
      <vt:lpstr>PowerPoint Presentation</vt:lpstr>
      <vt:lpstr>Access Challenges</vt:lpstr>
      <vt:lpstr>Part VI: Land Loss </vt:lpstr>
      <vt:lpstr>Heirs’ Property and Land Loss</vt:lpstr>
      <vt:lpstr>Tax Sales</vt:lpstr>
      <vt:lpstr>PowerPoint Presentation</vt:lpstr>
      <vt:lpstr>PowerPoint Presentation</vt:lpstr>
      <vt:lpstr>Uniform Partition of Heirs Property Act (UPHPA)</vt:lpstr>
      <vt:lpstr>03</vt:lpstr>
      <vt:lpstr>PowerPoint Presentation</vt:lpstr>
      <vt:lpstr>PowerPoint Presentation</vt:lpstr>
      <vt:lpstr>Quick Survey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Presenters</dc:title>
  <dc:creator>setup</dc:creator>
  <cp:lastModifiedBy>Kelly, Carmen</cp:lastModifiedBy>
  <cp:revision>23</cp:revision>
  <dcterms:modified xsi:type="dcterms:W3CDTF">2024-02-14T15:53:03Z</dcterms:modified>
</cp:coreProperties>
</file>