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7" r:id="rId3"/>
    <p:sldId id="32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23" r:id="rId30"/>
    <p:sldId id="324" r:id="rId31"/>
    <p:sldId id="286" r:id="rId32"/>
    <p:sldId id="287" r:id="rId33"/>
    <p:sldId id="288" r:id="rId34"/>
    <p:sldId id="289" r:id="rId35"/>
    <p:sldId id="290" r:id="rId36"/>
    <p:sldId id="291" r:id="rId37"/>
    <p:sldId id="292" r:id="rId38"/>
    <p:sldId id="293" r:id="rId39"/>
    <p:sldId id="327" r:id="rId40"/>
    <p:sldId id="328"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25" r:id="rId61"/>
    <p:sldId id="313" r:id="rId62"/>
    <p:sldId id="314" r:id="rId63"/>
    <p:sldId id="315" r:id="rId64"/>
    <p:sldId id="316" r:id="rId65"/>
    <p:sldId id="330" r:id="rId66"/>
    <p:sldId id="318" r:id="rId67"/>
    <p:sldId id="319" r:id="rId68"/>
    <p:sldId id="320" r:id="rId69"/>
    <p:sldId id="321" r:id="rId70"/>
    <p:sldId id="322" r:id="rId71"/>
    <p:sldId id="326" r:id="rId72"/>
  </p:sldIdLst>
  <p:sldSz cx="9144000" cy="5143500" type="screen16x9"/>
  <p:notesSz cx="6858000" cy="9144000"/>
  <p:embeddedFontLst>
    <p:embeddedFont>
      <p:font typeface="Avenir" panose="02000503020000020003" pitchFamily="2" charset="0"/>
      <p:regular r:id="rId74"/>
      <p:italic r:id="rId75"/>
    </p:embeddedFont>
    <p:embeddedFont>
      <p:font typeface="Cambria Math" panose="02040503050406030204" pitchFamily="18" charset="0"/>
      <p:regular r:id="rId76"/>
    </p:embeddedFont>
    <p:embeddedFont>
      <p:font typeface="Candara" panose="020E0502030303020204" pitchFamily="34" charset="0"/>
      <p:regular r:id="rId77"/>
      <p:bold r:id="rId78"/>
      <p:italic r:id="rId79"/>
      <p:boldItalic r:id="rId80"/>
    </p:embeddedFont>
    <p:embeddedFont>
      <p:font typeface="Catamaran" pitchFamily="2" charset="77"/>
      <p:regular r:id="rId81"/>
      <p:bold r:id="rId82"/>
    </p:embeddedFont>
    <p:embeddedFont>
      <p:font typeface="Catamaran Light" pitchFamily="2" charset="77"/>
      <p:regular r:id="rId83"/>
      <p:bold r:id="rId84"/>
    </p:embeddedFont>
    <p:embeddedFont>
      <p:font typeface="Catamaran Thin" pitchFamily="2" charset="77"/>
      <p:regular r:id="rId85"/>
      <p:bold r:id="rId86"/>
    </p:embeddedFont>
    <p:embeddedFont>
      <p:font typeface="Dosis" pitchFamily="2" charset="77"/>
      <p:regular r:id="rId87"/>
      <p:bold r:id="rId88"/>
    </p:embeddedFont>
    <p:embeddedFont>
      <p:font typeface="Fira Sans Extra Condensed Medium" panose="020B0603050000020004" pitchFamily="34" charset="0"/>
      <p:regular r:id="rId89"/>
      <p:bold r:id="rId90"/>
      <p:italic r:id="rId91"/>
      <p:boldItalic r:id="rId92"/>
    </p:embeddedFont>
    <p:embeddedFont>
      <p:font typeface="Libre Baskerville" panose="02000000000000000000" pitchFamily="2" charset="0"/>
      <p:regular r:id="rId93"/>
      <p:bold r:id="rId94"/>
      <p:italic r:id="rId95"/>
    </p:embeddedFont>
    <p:embeddedFont>
      <p:font typeface="Livvic" pitchFamily="2" charset="77"/>
      <p:regular r:id="rId96"/>
      <p:bold r:id="rId97"/>
      <p:italic r:id="rId98"/>
      <p:boldItalic r:id="rId99"/>
    </p:embeddedFont>
    <p:embeddedFont>
      <p:font typeface="Livvic Black" panose="020F0502020204030204" pitchFamily="34" charset="0"/>
      <p:bold r:id="rId100"/>
      <p:italic r:id="rId101"/>
      <p:boldItalic r:id="rId102"/>
    </p:embeddedFont>
    <p:embeddedFont>
      <p:font typeface="Lucida Sans" panose="020B0602030504020204" pitchFamily="34" charset="77"/>
      <p:regular r:id="rId103"/>
      <p:bold r:id="rId104"/>
      <p:italic r:id="rId105"/>
      <p:boldItalic r:id="rId106"/>
    </p:embeddedFont>
    <p:embeddedFont>
      <p:font typeface="Lucida Sans Unicode" panose="020B0602030504020204" pitchFamily="34" charset="0"/>
      <p:regular r:id="rId107"/>
    </p:embeddedFont>
    <p:embeddedFont>
      <p:font typeface="Nunito Light" panose="020F0302020204030204" pitchFamily="34" charset="0"/>
      <p:regular r:id="rId108"/>
      <p:italic r:id="rId109"/>
    </p:embeddedFont>
    <p:embeddedFont>
      <p:font typeface="TH SarabunPSK" panose="020B0500040200020003" pitchFamily="34" charset="-34"/>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4" roundtripDataSignature="AMtx7mgujI7WVO76X59PiZHRxrrUg8+R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998B01-6283-478E-BACE-434C17E40095}">
  <a:tblStyle styleId="{A0998B01-6283-478E-BACE-434C17E4009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675F1A4-743A-4437-A8C5-6A2862F6E7D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69524" autoAdjust="0"/>
  </p:normalViewPr>
  <p:slideViewPr>
    <p:cSldViewPr snapToGrid="0">
      <p:cViewPr varScale="1">
        <p:scale>
          <a:sx n="110" d="100"/>
          <a:sy n="110" d="100"/>
        </p:scale>
        <p:origin x="2064" y="168"/>
      </p:cViewPr>
      <p:guideLst>
        <p:guide orient="horz" pos="1620"/>
        <p:guide pos="2880"/>
      </p:guideLst>
    </p:cSldViewPr>
  </p:slideViewPr>
  <p:notesTextViewPr>
    <p:cViewPr>
      <p:scale>
        <a:sx n="1" d="1"/>
        <a:sy n="1" d="1"/>
      </p:scale>
      <p:origin x="0" y="0"/>
    </p:cViewPr>
  </p:notesTextViewPr>
  <p:sorterViewPr>
    <p:cViewPr>
      <p:scale>
        <a:sx n="100" d="100"/>
        <a:sy n="100" d="100"/>
      </p:scale>
      <p:origin x="0" y="-79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 Target="slides/slide15.xml"/><Relationship Id="rId107" Type="http://schemas.openxmlformats.org/officeDocument/2006/relationships/font" Target="fonts/font3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 Target="slides/slide4.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40.fntdata"/><Relationship Id="rId118" Type="http://schemas.openxmlformats.org/officeDocument/2006/relationships/tableStyles" Target="tableStyles.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0.fntdata"/><Relationship Id="rId108" Type="http://schemas.openxmlformats.org/officeDocument/2006/relationships/font" Target="fonts/font3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Please acknowledge that this material was developed in partnership with National Policy Center at Alcorn State University, the Southern Extension Risk Management Education Center, and the Southern Rural Development Center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a:t>
            </a: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Questions about equal opportunity programs or compliance should be directed to the Office of Civil Rights Compliance, 231 Famous Maroon Band Street, P.O. 6044, Mississippi State, MS 39762, (662) 325-5839.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219" name="Google Shape;219;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Using the talking points on the slide, give a brief overview of what is meant by heirs’ property.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Everyone gets their interest in the property.  The interest amount is determined by heirship.</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A person is not an heir until their previous generation has passed.</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No matter what the interest size, each person is a co-owner, and all co-owners have the same amount of right (legally) to do or not do anything to the land.  This will be explained more in the family tree section later in this presentation.</a:t>
            </a:r>
            <a:endParaRPr lang="en-US" dirty="0"/>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Go over the rights that each heir has a co-owner as described on this slide. </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a:t>
            </a:r>
            <a:r>
              <a:rPr lang="en-US" dirty="0"/>
              <a:t>:</a:t>
            </a:r>
            <a:endParaRPr dirty="0"/>
          </a:p>
          <a:p>
            <a:pPr marL="158750" lvl="0" indent="0" algn="l" rtl="0">
              <a:lnSpc>
                <a:spcPct val="100000"/>
              </a:lnSpc>
              <a:spcBef>
                <a:spcPts val="0"/>
              </a:spcBef>
              <a:spcAft>
                <a:spcPts val="0"/>
              </a:spcAft>
              <a:buSzPts val="1100"/>
              <a:buNone/>
            </a:pPr>
            <a:r>
              <a:rPr lang="en-US" dirty="0"/>
              <a:t>As these examples demonstrate, heirs’ property is referred to by a lot of different names.  These variations sometimes even appear within the same county.</a:t>
            </a:r>
            <a:endParaRPr dirty="0"/>
          </a:p>
          <a:p>
            <a:pPr marL="158750" lvl="0" indent="0" algn="l" rtl="0">
              <a:lnSpc>
                <a:spcPct val="100000"/>
              </a:lnSpc>
              <a:spcBef>
                <a:spcPts val="0"/>
              </a:spcBef>
              <a:spcAft>
                <a:spcPts val="0"/>
              </a:spcAft>
              <a:buSzPts val="1100"/>
              <a:buNone/>
            </a:pPr>
            <a:endParaRPr dirty="0"/>
          </a:p>
          <a:p>
            <a:pPr marL="457200" lvl="1" indent="-171450" algn="l" rtl="0">
              <a:lnSpc>
                <a:spcPct val="100000"/>
              </a:lnSpc>
              <a:spcBef>
                <a:spcPts val="0"/>
              </a:spcBef>
              <a:spcAft>
                <a:spcPts val="0"/>
              </a:spcAft>
              <a:buSzPts val="1650"/>
              <a:buFont typeface="Arial"/>
              <a:buChar char="•"/>
            </a:pPr>
            <a:r>
              <a:rPr lang="en-US" sz="1100" dirty="0">
                <a:solidFill>
                  <a:schemeClr val="dk1"/>
                </a:solidFill>
                <a:latin typeface="Calibri"/>
                <a:ea typeface="Calibri"/>
                <a:cs typeface="Calibri"/>
                <a:sym typeface="Calibri"/>
              </a:rPr>
              <a:t>The heirs’ own the property “</a:t>
            </a:r>
            <a:r>
              <a:rPr lang="en-US" sz="1100" b="1" dirty="0">
                <a:solidFill>
                  <a:schemeClr val="dk1"/>
                </a:solidFill>
                <a:latin typeface="Calibri"/>
                <a:ea typeface="Calibri"/>
                <a:cs typeface="Calibri"/>
                <a:sym typeface="Calibri"/>
              </a:rPr>
              <a:t>without a clear title</a:t>
            </a:r>
            <a:r>
              <a:rPr lang="en-US" sz="1100" dirty="0">
                <a:solidFill>
                  <a:schemeClr val="dk1"/>
                </a:solidFill>
                <a:latin typeface="Calibri"/>
                <a:ea typeface="Calibri"/>
                <a:cs typeface="Calibri"/>
                <a:sym typeface="Calibri"/>
              </a:rPr>
              <a:t>”</a:t>
            </a:r>
            <a:endParaRPr dirty="0"/>
          </a:p>
          <a:p>
            <a:pPr marL="457200" lvl="1" indent="-171450" algn="l" rtl="0">
              <a:lnSpc>
                <a:spcPct val="100000"/>
              </a:lnSpc>
              <a:spcBef>
                <a:spcPts val="0"/>
              </a:spcBef>
              <a:spcAft>
                <a:spcPts val="0"/>
              </a:spcAft>
              <a:buSzPts val="1650"/>
              <a:buFont typeface="Arial"/>
              <a:buChar char="•"/>
            </a:pPr>
            <a:r>
              <a:rPr lang="en-US" sz="1100" dirty="0">
                <a:solidFill>
                  <a:schemeClr val="dk1"/>
                </a:solidFill>
                <a:latin typeface="Calibri"/>
                <a:ea typeface="Calibri"/>
                <a:cs typeface="Calibri"/>
                <a:sym typeface="Calibri"/>
              </a:rPr>
              <a:t>Sometimes referred to as “</a:t>
            </a:r>
            <a:r>
              <a:rPr lang="en-US" sz="1100" b="1" dirty="0">
                <a:solidFill>
                  <a:schemeClr val="dk1"/>
                </a:solidFill>
                <a:latin typeface="Calibri"/>
                <a:ea typeface="Calibri"/>
                <a:cs typeface="Calibri"/>
                <a:sym typeface="Calibri"/>
              </a:rPr>
              <a:t>Family Land</a:t>
            </a:r>
            <a:r>
              <a:rPr lang="en-US" sz="1100" dirty="0">
                <a:solidFill>
                  <a:schemeClr val="dk1"/>
                </a:solidFill>
                <a:latin typeface="Calibri"/>
                <a:ea typeface="Calibri"/>
                <a:cs typeface="Calibri"/>
                <a:sym typeface="Calibri"/>
              </a:rPr>
              <a:t>”, “</a:t>
            </a:r>
            <a:r>
              <a:rPr lang="en-US" sz="1100" b="1" dirty="0">
                <a:solidFill>
                  <a:schemeClr val="dk1"/>
                </a:solidFill>
                <a:latin typeface="Calibri"/>
                <a:ea typeface="Calibri"/>
                <a:cs typeface="Calibri"/>
                <a:sym typeface="Calibri"/>
              </a:rPr>
              <a:t>Fractured</a:t>
            </a:r>
            <a:r>
              <a:rPr lang="en-US" sz="1100" dirty="0">
                <a:solidFill>
                  <a:schemeClr val="dk1"/>
                </a:solidFill>
                <a:latin typeface="Calibri"/>
                <a:ea typeface="Calibri"/>
                <a:cs typeface="Calibri"/>
                <a:sym typeface="Calibri"/>
              </a:rPr>
              <a:t>”, “</a:t>
            </a:r>
            <a:r>
              <a:rPr lang="en-US" sz="1100" b="1" dirty="0">
                <a:solidFill>
                  <a:schemeClr val="dk1"/>
                </a:solidFill>
                <a:latin typeface="Calibri"/>
                <a:ea typeface="Calibri"/>
                <a:cs typeface="Calibri"/>
                <a:sym typeface="Calibri"/>
              </a:rPr>
              <a:t>Tangled</a:t>
            </a:r>
            <a:r>
              <a:rPr lang="en-US" sz="1100" dirty="0">
                <a:solidFill>
                  <a:schemeClr val="dk1"/>
                </a:solidFill>
                <a:latin typeface="Calibri"/>
                <a:ea typeface="Calibri"/>
                <a:cs typeface="Calibri"/>
                <a:sym typeface="Calibri"/>
              </a:rPr>
              <a:t>”, or “</a:t>
            </a:r>
            <a:r>
              <a:rPr lang="en-US" sz="1100" b="1" dirty="0">
                <a:solidFill>
                  <a:schemeClr val="dk1"/>
                </a:solidFill>
                <a:latin typeface="Calibri"/>
                <a:ea typeface="Calibri"/>
                <a:cs typeface="Calibri"/>
                <a:sym typeface="Calibri"/>
              </a:rPr>
              <a:t>Clouded</a:t>
            </a:r>
            <a:r>
              <a:rPr lang="en-US" sz="1100" dirty="0">
                <a:solidFill>
                  <a:schemeClr val="dk1"/>
                </a:solidFill>
                <a:latin typeface="Calibri"/>
                <a:ea typeface="Calibri"/>
                <a:cs typeface="Calibri"/>
                <a:sym typeface="Calibri"/>
              </a:rPr>
              <a:t>”</a:t>
            </a:r>
            <a:endParaRPr dirty="0"/>
          </a:p>
          <a:p>
            <a:pPr marL="457200" lvl="0" indent="-228600" algn="l" rtl="0">
              <a:lnSpc>
                <a:spcPct val="100000"/>
              </a:lnSpc>
              <a:spcBef>
                <a:spcPts val="0"/>
              </a:spcBef>
              <a:spcAft>
                <a:spcPts val="0"/>
              </a:spcAft>
              <a:buSzPts val="1100"/>
              <a:buNone/>
            </a:pPr>
            <a:endParaRPr sz="1100"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100" dirty="0">
                <a:solidFill>
                  <a:schemeClr val="dk1"/>
                </a:solidFill>
                <a:latin typeface="Calibri"/>
                <a:ea typeface="Calibri"/>
                <a:cs typeface="Calibri"/>
                <a:sym typeface="Calibri"/>
              </a:rPr>
              <a:t>This restricts being able to manage the property and use the asset to accumulate wealth</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b="1" i="0" dirty="0"/>
              <a:t>Discussion</a:t>
            </a:r>
            <a:r>
              <a:rPr lang="en-US" dirty="0"/>
              <a:t>:  What challenges do you think this might cause?</a:t>
            </a:r>
            <a:endParaRPr dirty="0"/>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Time</a:t>
            </a:r>
            <a:r>
              <a:rPr lang="en-US" dirty="0">
                <a:latin typeface="Arial"/>
                <a:ea typeface="Arial"/>
                <a:cs typeface="Arial"/>
                <a:sym typeface="Arial"/>
              </a:rPr>
              <a:t>: 5 minutes</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Materials:  </a:t>
            </a:r>
            <a:r>
              <a:rPr lang="en-US" dirty="0">
                <a:latin typeface="Arial"/>
                <a:ea typeface="Arial"/>
                <a:cs typeface="Arial"/>
                <a:sym typeface="Arial"/>
              </a:rPr>
              <a:t>None</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a:t>
            </a:r>
            <a:r>
              <a:rPr lang="en-US"/>
              <a:t>: As these examples demonstrate, heirs’ property is referred to by a lot of different names.  These variations sometimes even appear within the same county.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b="1" i="0"/>
              <a:t>Discussion</a:t>
            </a:r>
            <a:r>
              <a:rPr lang="en-US"/>
              <a:t>:  What challenges do you think this might cause?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Time</a:t>
            </a:r>
            <a:r>
              <a:rPr lang="en-US">
                <a:latin typeface="Arial"/>
                <a:ea typeface="Arial"/>
                <a:cs typeface="Arial"/>
                <a:sym typeface="Arial"/>
              </a:rPr>
              <a:t>: 5 minutes</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a:latin typeface="Arial"/>
                <a:ea typeface="Arial"/>
                <a:cs typeface="Arial"/>
                <a:sym typeface="Arial"/>
              </a:rPr>
              <a:t>None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b2074257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b2074257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1">
                <a:latin typeface="Arial"/>
                <a:ea typeface="Arial"/>
                <a:cs typeface="Arial"/>
                <a:sym typeface="Arial"/>
              </a:rPr>
              <a:t>Instructions:  </a:t>
            </a:r>
            <a:r>
              <a:rPr lang="en-US" sz="1100" b="0">
                <a:latin typeface="Arial"/>
                <a:ea typeface="Arial"/>
                <a:cs typeface="Arial"/>
                <a:sym typeface="Arial"/>
              </a:rPr>
              <a:t>This chart shows the complexity of what could happen in just one state.  State laws vary, making for a very complicated system.</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Note</a:t>
            </a:r>
            <a:r>
              <a:rPr lang="en-US" sz="1100" b="0">
                <a:latin typeface="Arial"/>
                <a:ea typeface="Arial"/>
                <a:cs typeface="Arial"/>
                <a:sym typeface="Arial"/>
              </a:rPr>
              <a:t>:  If participants begin asking a lot of “what if” questions about specific situations, use caution in responding.  Rather remind participants that these are general statements intended to demonstrate the complexity of the situation.</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a:latin typeface="Arial"/>
                <a:ea typeface="Arial"/>
                <a:cs typeface="Arial"/>
                <a:sym typeface="Arial"/>
              </a:rPr>
              <a:t>Also, remember, and remind the participants, that you are not a lawyer, and detailed questions are better answered by a lawyer.</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b="1">
                <a:latin typeface="Arial"/>
                <a:ea typeface="Arial"/>
                <a:cs typeface="Arial"/>
                <a:sym typeface="Arial"/>
              </a:rPr>
              <a:t>Time</a:t>
            </a:r>
            <a:r>
              <a:rPr lang="en-US" sz="1100">
                <a:latin typeface="Arial"/>
                <a:ea typeface="Arial"/>
                <a:cs typeface="Arial"/>
                <a:sym typeface="Arial"/>
              </a:rPr>
              <a:t>: 5 minutes</a:t>
            </a:r>
            <a:endParaRPr sz="1100"/>
          </a:p>
          <a:p>
            <a:pPr marL="0" marR="0" lvl="0" indent="0" algn="l" rtl="0">
              <a:lnSpc>
                <a:spcPct val="100000"/>
              </a:lnSpc>
              <a:spcBef>
                <a:spcPts val="0"/>
              </a:spcBef>
              <a:spcAft>
                <a:spcPts val="0"/>
              </a:spcAft>
              <a:buSzPts val="1400"/>
              <a:buNone/>
            </a:pPr>
            <a:endParaRPr sz="1100" b="1">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Materials:  </a:t>
            </a:r>
            <a:r>
              <a:rPr lang="en-US" sz="1100">
                <a:latin typeface="Arial"/>
                <a:ea typeface="Arial"/>
                <a:cs typeface="Arial"/>
                <a:sym typeface="Arial"/>
              </a:rPr>
              <a:t>None</a:t>
            </a:r>
            <a:endParaRPr sz="1100"/>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Handouts:  </a:t>
            </a:r>
            <a:r>
              <a:rPr lang="en-US" sz="110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Source</a:t>
            </a:r>
            <a:r>
              <a:rPr lang="en-US" sz="1100">
                <a:latin typeface="Arial"/>
                <a:ea typeface="Arial"/>
                <a:cs typeface="Arial"/>
                <a:sym typeface="Arial"/>
              </a:rPr>
              <a:t>: https://www.nolo.com/legal-encyclopedia/intestate-succession-alabama.html</a:t>
            </a:r>
            <a:endParaRPr sz="110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impacts multiple levels from the personal/family to community levels.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2000" b="1">
                <a:latin typeface="Arial"/>
                <a:ea typeface="Arial"/>
                <a:cs typeface="Arial"/>
                <a:sym typeface="Arial"/>
              </a:rPr>
              <a:t>Instructions:  </a:t>
            </a:r>
            <a:r>
              <a:rPr lang="en-US" sz="2000">
                <a:latin typeface="Arial"/>
                <a:ea typeface="Arial"/>
                <a:cs typeface="Arial"/>
                <a:sym typeface="Arial"/>
              </a:rPr>
              <a:t>Heirs’ property may restrict what the land can be used for, including generating income or improving it, e.g., getting a loan to build a permanent structure such as a house. </a:t>
            </a:r>
            <a:r>
              <a:rPr lang="en-US" sz="2000">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chemeClr val="lt1"/>
              </a:buClr>
              <a:buSzPts val="1100"/>
              <a:buFont typeface="Arial"/>
              <a:buNone/>
            </a:pP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US" sz="2000">
                <a:solidFill>
                  <a:srgbClr val="000000"/>
                </a:solidFill>
                <a:latin typeface="Arial"/>
                <a:ea typeface="Arial"/>
                <a:cs typeface="Arial"/>
                <a:sym typeface="Arial"/>
              </a:rPr>
              <a:t> </a:t>
            </a:r>
            <a:r>
              <a:rPr lang="en-US" sz="2000">
                <a:solidFill>
                  <a:schemeClr val="lt1"/>
                </a:solidFill>
              </a:rPr>
              <a:t>Heirs’ property restricts how land can be managed. Heirs need to agree on any decision concerning the land, including division of profits, for example:</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Timber harvesting and reforestation</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Farm planting and harvesting</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Mineral rights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Mortgages and other loans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USDA programs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Conservation easements</a:t>
            </a:r>
            <a:endParaRPr/>
          </a:p>
          <a:p>
            <a:pPr marL="457200" marR="0" lvl="0" indent="-228600" algn="l" rtl="0">
              <a:lnSpc>
                <a:spcPct val="100000"/>
              </a:lnSpc>
              <a:spcBef>
                <a:spcPts val="0"/>
              </a:spcBef>
              <a:spcAft>
                <a:spcPts val="0"/>
              </a:spcAft>
              <a:buSzPts val="1400"/>
              <a:buNone/>
            </a:pP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lvl="0" indent="-228600" algn="l" rtl="0">
              <a:lnSpc>
                <a:spcPct val="100000"/>
              </a:lnSpc>
              <a:spcBef>
                <a:spcPts val="0"/>
              </a:spcBef>
              <a:spcAft>
                <a:spcPts val="0"/>
              </a:spcAft>
              <a:buSzPts val="1400"/>
              <a:buNone/>
            </a:pPr>
            <a:r>
              <a:rPr lang="en-US" sz="2000" b="1">
                <a:latin typeface="Arial"/>
                <a:ea typeface="Arial"/>
                <a:cs typeface="Arial"/>
                <a:sym typeface="Arial"/>
              </a:rPr>
              <a:t>Time</a:t>
            </a:r>
            <a:r>
              <a:rPr lang="en-US" sz="2000">
                <a:latin typeface="Arial"/>
                <a:ea typeface="Arial"/>
                <a:cs typeface="Arial"/>
                <a:sym typeface="Arial"/>
              </a:rPr>
              <a:t>: 5 minutes</a:t>
            </a:r>
            <a:endParaRPr sz="2000"/>
          </a:p>
          <a:p>
            <a:pPr marL="457200" marR="0" lvl="0" indent="-228600" algn="l" rtl="0">
              <a:lnSpc>
                <a:spcPct val="100000"/>
              </a:lnSpc>
              <a:spcBef>
                <a:spcPts val="0"/>
              </a:spcBef>
              <a:spcAft>
                <a:spcPts val="0"/>
              </a:spcAft>
              <a:buSzPts val="1400"/>
              <a:buNone/>
            </a:pPr>
            <a:endParaRPr sz="2000" b="1">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Materials:  </a:t>
            </a:r>
            <a:r>
              <a:rPr lang="en-US" sz="2000">
                <a:latin typeface="Arial"/>
                <a:ea typeface="Arial"/>
                <a:cs typeface="Arial"/>
                <a:sym typeface="Arial"/>
              </a:rPr>
              <a:t>None</a:t>
            </a: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Handouts:  </a:t>
            </a:r>
            <a:r>
              <a:rPr lang="en-US" sz="2000">
                <a:latin typeface="Arial"/>
                <a:ea typeface="Arial"/>
                <a:cs typeface="Arial"/>
                <a:sym typeface="Arial"/>
              </a:rPr>
              <a:t>None</a:t>
            </a:r>
            <a:endParaRPr sz="2000"/>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While owners of heirs'</a:t>
            </a:r>
            <a:r>
              <a:rPr lang="en-US">
                <a:latin typeface="Arial"/>
                <a:ea typeface="Arial"/>
                <a:cs typeface="Arial"/>
                <a:sym typeface="Arial"/>
              </a:rPr>
              <a:t> property have an asset, it is an asset with very limited capability. Stress these shortcomings of this asset.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Promoting intergenerational poverty – the lack of personal ownership of the land inhibits wealth creation.</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Inhibiting full use of the land– some potential uses of the land require all heirs to agree, which can be challenging</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Hindering insuring property – May require proof of ownership, which is challenging for heirs</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Blocking access to some federal programs – some federal programs require proof of ownership to participate</a:t>
            </a:r>
            <a:endParaRPr sz="1800" b="0" i="0" u="none" strike="noStrike" cap="none">
              <a:solidFill>
                <a:schemeClr val="lt1"/>
              </a:solidFill>
              <a:latin typeface="Arial"/>
              <a:ea typeface="Arial"/>
              <a:cs typeface="Arial"/>
              <a:sym typeface="Arial"/>
            </a:endParaRPr>
          </a:p>
          <a:p>
            <a:pPr marL="628650" marR="0" lvl="1" indent="-101600" algn="l" rtl="0">
              <a:lnSpc>
                <a:spcPct val="100000"/>
              </a:lnSpc>
              <a:spcBef>
                <a:spcPts val="0"/>
              </a:spcBef>
              <a:spcAft>
                <a:spcPts val="0"/>
              </a:spcAft>
              <a:buClr>
                <a:schemeClr val="lt1"/>
              </a:buClr>
              <a:buSzPts val="1100"/>
              <a:buFont typeface="Arial"/>
              <a:buNone/>
            </a:pPr>
            <a:endParaRPr sz="1800" b="0" i="0" u="none" strike="noStrike" cap="none">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solidFill>
                  <a:schemeClr val="dk1"/>
                </a:solidFill>
              </a:rPr>
              <a:t>While owners of heirs' property have an asset, it is an asset with very limited capability. Stress these shortcomings of this asset. Especially when trying to participate in federal programs like USDA or FEMA. </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solidFill>
                  <a:schemeClr val="dk1"/>
                </a:solidFill>
              </a:rPr>
              <a:t>Instruction</a:t>
            </a:r>
            <a:r>
              <a:rPr lang="en-US" sz="1200">
                <a:solidFill>
                  <a:schemeClr val="dk1"/>
                </a:solidFill>
              </a:rPr>
              <a:t>:</a:t>
            </a:r>
            <a:endParaRPr sz="1200">
              <a:solidFill>
                <a:schemeClr val="dk1"/>
              </a:solidFill>
            </a:endParaRPr>
          </a:p>
          <a:p>
            <a:pPr marL="0" lvl="1" indent="0" algn="l" rtl="0">
              <a:lnSpc>
                <a:spcPct val="90000"/>
              </a:lnSpc>
              <a:spcBef>
                <a:spcPts val="0"/>
              </a:spcBef>
              <a:spcAft>
                <a:spcPts val="0"/>
              </a:spcAft>
              <a:buSzPts val="1946"/>
              <a:buNone/>
            </a:pPr>
            <a:r>
              <a:rPr lang="en-US" sz="1200">
                <a:solidFill>
                  <a:schemeClr val="dk1"/>
                </a:solidFill>
              </a:rPr>
              <a:t>This slide shows how limits in use of heirs’ property land ultimately impact the community.  </a:t>
            </a:r>
            <a:endParaRPr sz="1200">
              <a:solidFill>
                <a:schemeClr val="dk1"/>
              </a:solidFill>
            </a:endParaRPr>
          </a:p>
          <a:p>
            <a:pPr marL="457200" lvl="1" indent="0" algn="l" rtl="0">
              <a:lnSpc>
                <a:spcPct val="90000"/>
              </a:lnSpc>
              <a:spcBef>
                <a:spcPts val="0"/>
              </a:spcBef>
              <a:spcAft>
                <a:spcPts val="0"/>
              </a:spcAft>
              <a:buSzPts val="1946"/>
              <a:buNone/>
            </a:pPr>
            <a:endParaRPr sz="1200">
              <a:solidFill>
                <a:schemeClr val="dk1"/>
              </a:solidFill>
            </a:endParaRPr>
          </a:p>
          <a:p>
            <a:pPr marL="457200" lvl="1" indent="0" algn="l" rtl="0">
              <a:lnSpc>
                <a:spcPct val="90000"/>
              </a:lnSpc>
              <a:spcBef>
                <a:spcPts val="0"/>
              </a:spcBef>
              <a:spcAft>
                <a:spcPts val="0"/>
              </a:spcAft>
              <a:buSzPts val="1946"/>
              <a:buNone/>
            </a:pPr>
            <a:r>
              <a:rPr lang="en-US" sz="1200">
                <a:solidFill>
                  <a:schemeClr val="dk1"/>
                </a:solidFill>
              </a:rPr>
              <a:t>If heirs’ property affects how land is managed, and it cannot be developed to its full potential, then the community loses on potential taxes based on increased development and improvements. This impacts: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Roads and Bridges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Fire and Safety</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Sanitation</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Education</a:t>
            </a:r>
            <a:endParaRPr sz="1200">
              <a:solidFill>
                <a:schemeClr val="dk1"/>
              </a:solidFill>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Review these summary points to prepare for the next section.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1">
                <a:solidFill>
                  <a:schemeClr val="dk1"/>
                </a:solidFill>
              </a:rPr>
              <a:t> </a:t>
            </a:r>
            <a:r>
              <a:rPr lang="en-US">
                <a:solidFill>
                  <a:schemeClr val="dk1"/>
                </a:solidFill>
              </a:rPr>
              <a:t>This is the section opener for discussing legal and cultural barriers that heir property owners may face.  Both l</a:t>
            </a:r>
            <a:r>
              <a:rPr lang="en-US" sz="1200">
                <a:solidFill>
                  <a:srgbClr val="FFFFFF"/>
                </a:solidFill>
              </a:rPr>
              <a:t>egal and cultural considerations </a:t>
            </a:r>
            <a:r>
              <a:rPr lang="en-US" sz="1100">
                <a:solidFill>
                  <a:srgbClr val="FFFFFF"/>
                </a:solidFill>
              </a:rPr>
              <a:t>are Important in determining how land is passed down and used from one generation to the next.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Some might quickly assume that all that is needed is a will.  However, several points come into the picture as families navigate this space.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discusses the “</a:t>
            </a:r>
            <a:r>
              <a:rPr lang="en-US" b="1" dirty="0">
                <a:latin typeface="Arial"/>
                <a:ea typeface="Arial"/>
                <a:cs typeface="Arial"/>
                <a:sym typeface="Arial"/>
              </a:rPr>
              <a:t>yes/no</a:t>
            </a:r>
            <a:r>
              <a:rPr lang="en-US" dirty="0">
                <a:latin typeface="Arial"/>
                <a:ea typeface="Arial"/>
                <a:cs typeface="Arial"/>
                <a:sym typeface="Arial"/>
              </a:rPr>
              <a:t>” in more detail.  Note that in addition to the slides in this overview section, this curriculum includes a more detailed section on prevention of heirs’ property through estate planning.</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Several barriers exist to transferring land.  Some of the most often noted ones are listed here.</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lvl="1" indent="0" algn="l" rtl="0">
              <a:lnSpc>
                <a:spcPct val="100000"/>
              </a:lnSpc>
              <a:spcBef>
                <a:spcPts val="0"/>
              </a:spcBef>
              <a:spcAft>
                <a:spcPts val="0"/>
              </a:spcAft>
              <a:buSzPts val="1100"/>
              <a:buNone/>
            </a:pPr>
            <a:r>
              <a:rPr lang="en-US"/>
              <a:t>Previous studies have found that a large percentage of Americans in general do not have a will (often as high as 50%). The percentage of African Americans without a will is significantly higher, approaching 70% or more. The reasons for not writing a will or other forms of estate planning include misinformation about how, when or who to include in a will; the avoidance of family disputes on who will receive what assets; to even beliefs that writing a will indicates that a person is ready to die or will bring on death.</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The expense for an attorney is not insignificant, though some may provide a sliding scale.</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Many landowners have past experiences or heard stories dealing with lawyers, judges, and other county officials who participated in land takeaway schemes.</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a:t>
            </a:r>
            <a:r>
              <a:rPr lang="en-US" b="0" dirty="0">
                <a:latin typeface="Arial"/>
                <a:ea typeface="Arial"/>
                <a:cs typeface="Arial"/>
                <a:sym typeface="Arial"/>
              </a:rPr>
              <a:t>.</a:t>
            </a:r>
          </a:p>
          <a:p>
            <a:pPr marL="0" marR="0" lvl="0" indent="0" algn="l" rtl="0">
              <a:lnSpc>
                <a:spcPct val="100000"/>
              </a:lnSpc>
              <a:spcBef>
                <a:spcPts val="0"/>
              </a:spcBef>
              <a:spcAft>
                <a:spcPts val="0"/>
              </a:spcAft>
              <a:buSzPts val="1400"/>
              <a:buNone/>
            </a:pPr>
            <a:endParaRPr lang="en-US" b="0" dirty="0">
              <a:latin typeface="Arial"/>
              <a:cs typeface="Arial"/>
              <a:sym typeface="Arial"/>
            </a:endParaRPr>
          </a:p>
          <a:p>
            <a:pPr marL="0" marR="0" lvl="0" indent="0" algn="l" rtl="0">
              <a:lnSpc>
                <a:spcPct val="100000"/>
              </a:lnSpc>
              <a:spcBef>
                <a:spcPts val="0"/>
              </a:spcBef>
              <a:spcAft>
                <a:spcPts val="0"/>
              </a:spcAft>
              <a:buSzPts val="1400"/>
              <a:buNone/>
            </a:pPr>
            <a:r>
              <a:rPr lang="en-US" dirty="0"/>
              <a:t>Culture may also play a part in creating barriers.  For instance, </a:t>
            </a: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dirty="0">
                <a:solidFill>
                  <a:schemeClr val="lt1"/>
                </a:solidFill>
                <a:latin typeface="Catamaran Light"/>
                <a:ea typeface="Catamaran Light"/>
                <a:cs typeface="Catamaran Light"/>
                <a:sym typeface="Catamaran Light"/>
              </a:rPr>
              <a:t>Land is not a commodity to be sold.  Some consider land to be a part of the family in a different way than other financial assets.  Thus, it isn’t considered a commodity to be sold.</a:t>
            </a: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dirty="0">
                <a:solidFill>
                  <a:schemeClr val="lt1"/>
                </a:solidFill>
                <a:latin typeface="Catamaran Light"/>
                <a:ea typeface="Catamaran Light"/>
                <a:cs typeface="Catamaran Light"/>
                <a:sym typeface="Catamaran Light"/>
              </a:rPr>
              <a:t>Taboo Death Talk.  In some cultures, talking about death is considered “taboo,” which can hinder discussions about prevention or resolution.</a:t>
            </a: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dirty="0">
                <a:solidFill>
                  <a:schemeClr val="lt1"/>
                </a:solidFill>
                <a:latin typeface="Catamaran Light"/>
                <a:ea typeface="Catamaran Light"/>
                <a:cs typeface="Catamaran Light"/>
                <a:sym typeface="Catamaran Light"/>
              </a:rPr>
              <a:t>Land provides a homestead where everyone can come back.  Having a family “homestead” where all generations can gather is valued in some cultures. </a:t>
            </a: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dirty="0">
                <a:solidFill>
                  <a:schemeClr val="lt1"/>
                </a:solidFill>
                <a:latin typeface="Catamaran Light"/>
                <a:ea typeface="Catamaran Light"/>
                <a:cs typeface="Catamaran Light"/>
                <a:sym typeface="Catamaran Light"/>
              </a:rPr>
              <a:t>Land gives a religious connection that should be respected. The history of the land should be respected.  </a:t>
            </a:r>
          </a:p>
          <a:p>
            <a:pPr marL="457200" lvl="1"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6531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b="0" dirty="0">
                <a:latin typeface="Arial"/>
                <a:ea typeface="Arial"/>
                <a:cs typeface="Arial"/>
                <a:sym typeface="Arial"/>
              </a:rPr>
              <a:t>Other cultural barriers include:</a:t>
            </a:r>
            <a:endParaRPr lang="en-US" sz="12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0"/>
              </a:spcBef>
              <a:spcAft>
                <a:spcPts val="0"/>
              </a:spcAft>
              <a:buClr>
                <a:schemeClr val="lt1"/>
              </a:buClr>
              <a:buSzPts val="1200"/>
              <a:buChar char="●"/>
            </a:pPr>
            <a:r>
              <a:rPr lang="en-US" sz="1100" b="0" dirty="0">
                <a:solidFill>
                  <a:schemeClr val="lt1"/>
                </a:solidFill>
              </a:rPr>
              <a:t>Heirs that live further away in distance from the land may place less priority on keeping the land intact</a:t>
            </a:r>
            <a:endParaRPr lang="en-US" dirty="0"/>
          </a:p>
          <a:p>
            <a:pPr marL="342900" marR="0" lvl="0" indent="-342900" algn="l" rtl="0">
              <a:lnSpc>
                <a:spcPct val="115000"/>
              </a:lnSpc>
              <a:spcBef>
                <a:spcPts val="0"/>
              </a:spcBef>
              <a:spcAft>
                <a:spcPts val="0"/>
              </a:spcAft>
              <a:buClr>
                <a:schemeClr val="lt1"/>
              </a:buClr>
              <a:buSzPts val="1200"/>
              <a:buChar char="●"/>
            </a:pPr>
            <a:r>
              <a:rPr lang="en-US" sz="1100" b="0" dirty="0">
                <a:solidFill>
                  <a:schemeClr val="lt1"/>
                </a:solidFill>
              </a:rPr>
              <a:t>All heirs may not agree on how the land should be used and accessed.  </a:t>
            </a:r>
            <a:endParaRPr lang="en-US" dirty="0"/>
          </a:p>
          <a:p>
            <a:pPr marL="342900" marR="0" lvl="0" indent="-342900" algn="l" rtl="0">
              <a:lnSpc>
                <a:spcPct val="115000"/>
              </a:lnSpc>
              <a:spcBef>
                <a:spcPts val="0"/>
              </a:spcBef>
              <a:spcAft>
                <a:spcPts val="0"/>
              </a:spcAft>
              <a:buClr>
                <a:schemeClr val="lt1"/>
              </a:buClr>
              <a:buSzPts val="1200"/>
              <a:buChar char="●"/>
            </a:pPr>
            <a:r>
              <a:rPr lang="en-US" sz="1100" b="0" dirty="0">
                <a:solidFill>
                  <a:schemeClr val="lt1"/>
                </a:solidFill>
              </a:rPr>
              <a:t>Younger generations may value land differently than older generations.</a:t>
            </a:r>
            <a:endParaRPr lang="en-US" dirty="0"/>
          </a:p>
          <a:p>
            <a:pPr marL="457200" marR="0" lvl="0" indent="-228600" algn="l" rtl="0">
              <a:lnSpc>
                <a:spcPct val="100000"/>
              </a:lnSpc>
              <a:spcBef>
                <a:spcPts val="0"/>
              </a:spcBef>
              <a:spcAft>
                <a:spcPts val="0"/>
              </a:spcAft>
              <a:buSzPts val="1400"/>
              <a:buNone/>
            </a:pPr>
            <a:endParaRPr lang="en-US" b="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lang="en-US" b="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lang="en-US" dirty="0"/>
          </a:p>
          <a:p>
            <a:pPr marL="457200" marR="0" lvl="0" indent="-228600" algn="l" rtl="0">
              <a:lnSpc>
                <a:spcPct val="100000"/>
              </a:lnSpc>
              <a:spcBef>
                <a:spcPts val="0"/>
              </a:spcBef>
              <a:spcAft>
                <a:spcPts val="0"/>
              </a:spcAft>
              <a:buSzPts val="1400"/>
              <a:buNone/>
            </a:pPr>
            <a:endParaRPr lang="en-US"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lang="en-US" b="0"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25272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On the other hand, some families prefer that all family members have equal access to family land. Unfortunately, besides the economic consequences of heirs’ property (provided previously), having unsecured title means that the land is vulnerable to partition sales (upcoming slides).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Read this quote.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Pair/share</a:t>
            </a:r>
            <a:r>
              <a:rPr lang="en-US"/>
              <a:t>:   What do you hear in this quote that is similar to your family’s thoughts about land ownership?  What is different?</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a:t>
            </a:r>
            <a:r>
              <a:rPr lang="en-US">
                <a:latin typeface="Arial"/>
                <a:ea typeface="Arial"/>
                <a:cs typeface="Arial"/>
                <a:sym typeface="Arial"/>
              </a:rPr>
              <a:t>: Read this quote.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b="1">
                <a:latin typeface="Arial"/>
                <a:ea typeface="Arial"/>
                <a:cs typeface="Arial"/>
                <a:sym typeface="Arial"/>
              </a:rPr>
              <a:t>Pair/share </a:t>
            </a:r>
            <a:r>
              <a:rPr lang="en-US">
                <a:latin typeface="Arial"/>
                <a:ea typeface="Arial"/>
                <a:cs typeface="Arial"/>
                <a:sym typeface="Arial"/>
              </a:rPr>
              <a:t>– Do you see this situation in your family?  What interest do you see in younger generations in maintaining the land?</a:t>
            </a:r>
            <a:endParaRPr/>
          </a:p>
          <a:p>
            <a:pPr marL="0" marR="0" lvl="0" indent="45720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a:latin typeface="Arial"/>
                <a:ea typeface="Arial"/>
                <a:cs typeface="Arial"/>
                <a:sym typeface="Arial"/>
              </a:rPr>
              <a:t>What challenges could be created if any of the heirs are no longer interested in keeping the land?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Instructions:  Search Title: “</a:t>
            </a:r>
            <a:r>
              <a:rPr lang="en-US" sz="1100" b="0" i="0" u="none" strike="noStrike" cap="none" dirty="0">
                <a:solidFill>
                  <a:srgbClr val="000000"/>
                </a:solidFill>
                <a:latin typeface="Arial"/>
                <a:ea typeface="Arial"/>
                <a:cs typeface="Arial"/>
                <a:sym typeface="Arial"/>
              </a:rPr>
              <a:t>How Property Law Is Used to Appropriate Black Land”</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dirty="0"/>
              <a:t>Before playing the video let people know this video could raise difficult emotions, which we will have time to talk about after the video.</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After viewing the video, ask participants what they have learned from this family’s experience?</a:t>
            </a:r>
            <a:endParaRPr dirty="0"/>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22 minutes</a:t>
            </a:r>
            <a:endParaRPr dirty="0"/>
          </a:p>
          <a:p>
            <a:pPr marL="0" lvl="0" indent="0" algn="l" rtl="0">
              <a:lnSpc>
                <a:spcPct val="100000"/>
              </a:lnSpc>
              <a:spcBef>
                <a:spcPts val="0"/>
              </a:spcBef>
              <a:spcAft>
                <a:spcPts val="0"/>
              </a:spcAft>
              <a:buSzPts val="1100"/>
              <a:buNone/>
            </a:pPr>
            <a:endParaRPr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  </a:t>
            </a:r>
            <a:r>
              <a:rPr lang="en-US" b="0" dirty="0">
                <a:latin typeface="Arial"/>
                <a:ea typeface="Arial"/>
                <a:cs typeface="Arial"/>
                <a:sym typeface="Arial"/>
              </a:rPr>
              <a:t>None</a:t>
            </a:r>
            <a:endParaRPr b="1"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dirty="0">
                <a:solidFill>
                  <a:srgbClr val="000000"/>
                </a:solidFill>
                <a:latin typeface="Arial"/>
                <a:ea typeface="Arial"/>
                <a:cs typeface="Arial"/>
                <a:sym typeface="Arial"/>
              </a:rPr>
              <a:t>Link: </a:t>
            </a:r>
            <a:r>
              <a:rPr lang="en-US" sz="1100" b="0" i="0" u="none" strike="noStrike" cap="none" dirty="0">
                <a:solidFill>
                  <a:srgbClr val="000000"/>
                </a:solidFill>
                <a:latin typeface="Arial"/>
                <a:ea typeface="Arial"/>
                <a:cs typeface="Arial"/>
                <a:sym typeface="Arial"/>
              </a:rPr>
              <a:t>https://www.youtube.com/watch?v=ls3P_FicO7I</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 Guide a discussion about the film and give the audience a chance to speak on thoughts and feelings. </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5 minutes</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Instructions:  </a:t>
            </a:r>
            <a:r>
              <a:rPr lang="en-US" b="1">
                <a:solidFill>
                  <a:schemeClr val="dk1"/>
                </a:solidFill>
              </a:rPr>
              <a:t> </a:t>
            </a:r>
            <a:r>
              <a:rPr lang="en-US">
                <a:solidFill>
                  <a:schemeClr val="dk1"/>
                </a:solidFill>
              </a:rPr>
              <a:t>This is the section opener for discussing how fractional ownership begins and challenges associated with the increase of owners.</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a:latin typeface="Arial"/>
              <a:ea typeface="Arial"/>
              <a:cs typeface="Arial"/>
              <a:sym typeface="Aria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In this example, the diagram shows four generations of heirs, with more people in each generation having a smaller fractional interest.  Each generation gets a percentage of their parents’ share.  So, in this example, the four children each had 25%.  But as they pass away, their percentage is divided among their respective children.  </a:t>
            </a:r>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In all, there are 17 heirs, 11 heirs surviving, across four generations, with fractional interests ranging from 1/4 to 1/64.</a:t>
            </a:r>
            <a:endParaRPr lang="en-US" b="0" dirty="0"/>
          </a:p>
          <a:p>
            <a:pPr marL="0" marR="0" lvl="0" indent="0" algn="l" rtl="0">
              <a:lnSpc>
                <a:spcPct val="100000"/>
              </a:lnSpc>
              <a:spcBef>
                <a:spcPts val="0"/>
              </a:spcBef>
              <a:spcAft>
                <a:spcPts val="0"/>
              </a:spcAft>
              <a:buSzPts val="1400"/>
              <a:buNone/>
            </a:pPr>
            <a:endParaRPr lang="en-US" b="0" dirty="0"/>
          </a:p>
          <a:p>
            <a:pPr marL="0" marR="0" lvl="0" indent="0" algn="l" rtl="0">
              <a:lnSpc>
                <a:spcPct val="100000"/>
              </a:lnSpc>
              <a:spcBef>
                <a:spcPts val="0"/>
              </a:spcBef>
              <a:spcAft>
                <a:spcPts val="0"/>
              </a:spcAft>
              <a:buSzPts val="1400"/>
              <a:buNone/>
            </a:pPr>
            <a:r>
              <a:rPr lang="en-US" b="1" dirty="0"/>
              <a:t>NOTE</a:t>
            </a:r>
            <a:r>
              <a:rPr lang="en-US" dirty="0"/>
              <a:t>:  Remember, although not depicted here, a spouse of a deceased heir may inherit that person’s share.</a:t>
            </a:r>
            <a:endParaRPr dirty="0"/>
          </a:p>
          <a:p>
            <a:pPr marL="0" lvl="0" indent="0" algn="l" rtl="0">
              <a:lnSpc>
                <a:spcPct val="100000"/>
              </a:lnSpc>
              <a:spcBef>
                <a:spcPts val="0"/>
              </a:spcBef>
              <a:spcAft>
                <a:spcPts val="0"/>
              </a:spcAft>
              <a:buClr>
                <a:schemeClr val="dk1"/>
              </a:buClr>
              <a:buSzPts val="1100"/>
              <a:buFont typeface="Arial"/>
              <a:buNone/>
            </a:pPr>
            <a:endParaRPr lang="en-US"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Time</a:t>
            </a:r>
            <a:r>
              <a:rPr lang="en-US" dirty="0">
                <a:solidFill>
                  <a:schemeClr val="dk1"/>
                </a:solidFill>
                <a:latin typeface="Calibri"/>
                <a:ea typeface="Calibri"/>
                <a:cs typeface="Calibri"/>
                <a:sym typeface="Calibri"/>
              </a:rPr>
              <a:t>: 10 minutes</a:t>
            </a:r>
            <a:endParaRPr lang="en-US" dirty="0"/>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1" dirty="0"/>
              <a:t>Handouts: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Source</a:t>
            </a:r>
            <a:r>
              <a:rPr lang="en-US" b="0" dirty="0"/>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This slide begins another example of land fractionation over time.</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rPr>
              <a:t>Facilitators can share all three options or the option that is most relevant to the audience. </a:t>
            </a:r>
            <a:endParaRPr b="1">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Option 1: Example of Land Grant States</a:t>
            </a:r>
            <a:endParaRPr b="1">
              <a:solidFill>
                <a:schemeClr val="dk1"/>
              </a:solidFill>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An example of annexed land and land grant lands.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a:t>
            </a:r>
            <a:r>
              <a:rPr lang="en-US"/>
              <a:t>3</a:t>
            </a:r>
            <a:r>
              <a:rPr lang="en-US">
                <a:latin typeface="Arial"/>
                <a:ea typeface="Arial"/>
                <a:cs typeface="Arial"/>
                <a:sym typeface="Arial"/>
              </a:rPr>
              <a:t>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National Policy Research Center at Alcorn State University.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Option </a:t>
            </a:r>
            <a:r>
              <a:rPr lang="en-US" b="1"/>
              <a:t>2</a:t>
            </a:r>
            <a:r>
              <a:rPr lang="en-US" b="1">
                <a:latin typeface="Arial"/>
                <a:ea typeface="Arial"/>
                <a:cs typeface="Arial"/>
                <a:sym typeface="Arial"/>
              </a:rPr>
              <a:t>: Example of </a:t>
            </a:r>
            <a:r>
              <a:rPr lang="en-US" b="1"/>
              <a:t>Midwest</a:t>
            </a:r>
            <a:r>
              <a:rPr lang="en-US" b="1">
                <a:latin typeface="Arial"/>
                <a:ea typeface="Arial"/>
                <a:cs typeface="Arial"/>
                <a:sym typeface="Arial"/>
              </a:rPr>
              <a:t> States</a:t>
            </a:r>
            <a:endParaRPr/>
          </a:p>
          <a:p>
            <a:pPr marL="0" marR="0" lvl="0" indent="0" algn="l" rtl="0">
              <a:lnSpc>
                <a:spcPct val="100000"/>
              </a:lnSpc>
              <a:spcBef>
                <a:spcPts val="0"/>
              </a:spcBef>
              <a:spcAft>
                <a:spcPts val="0"/>
              </a:spcAft>
              <a:buClr>
                <a:srgbClr val="000000"/>
              </a:buClr>
              <a:buSzPts val="11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An example of the Homestead Act of 1862. .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a:t>
            </a:r>
            <a:r>
              <a:rPr lang="en-US"/>
              <a:t>3</a:t>
            </a:r>
            <a:r>
              <a:rPr lang="en-US">
                <a:latin typeface="Arial"/>
                <a:ea typeface="Arial"/>
                <a:cs typeface="Arial"/>
                <a:sym typeface="Arial"/>
              </a:rPr>
              <a:t>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A famous example is land taken by the advancing Union armies and distributed to the formerly enslaved.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Walk participants through this example that might have happened in 1865.</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“Fast forward” the story to 2020.  How would the story be different?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100">
                <a:solidFill>
                  <a:schemeClr val="dk1"/>
                </a:solidFill>
              </a:rPr>
              <a:t>As time goes on, heirs may move to different places and no longer have strong connections to the land.  Yet they are still heirs.  The lack of connections may leave the land vulnerable as remote heirs may be more willing to sell their share in the land to someone outside the family.</a:t>
            </a:r>
            <a:endParaRPr>
              <a:solidFill>
                <a:schemeClr val="dk1"/>
              </a:solidFill>
            </a:endParaRPr>
          </a:p>
          <a:p>
            <a:pPr marL="457200" marR="0" lvl="0" indent="-22860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Time</a:t>
            </a:r>
            <a:r>
              <a:rPr lang="en-US">
                <a:solidFill>
                  <a:schemeClr val="dk1"/>
                </a:solidFill>
                <a:latin typeface="Arial"/>
                <a:ea typeface="Arial"/>
                <a:cs typeface="Arial"/>
                <a:sym typeface="Arial"/>
              </a:rPr>
              <a:t>: 2 minutes</a:t>
            </a:r>
            <a:endParaRPr>
              <a:solidFill>
                <a:schemeClr val="dk1"/>
              </a:solidFill>
            </a:endParaRPr>
          </a:p>
          <a:p>
            <a:pPr marL="0" marR="0" lvl="0" indent="0" algn="l" rtl="0">
              <a:lnSpc>
                <a:spcPct val="100000"/>
              </a:lnSpc>
              <a:spcBef>
                <a:spcPts val="0"/>
              </a:spcBef>
              <a:spcAft>
                <a:spcPts val="0"/>
              </a:spcAft>
              <a:buSzPts val="1400"/>
              <a:buNone/>
            </a:pPr>
            <a:endParaRPr b="1">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Materials:  </a:t>
            </a:r>
            <a:r>
              <a:rPr lang="en-US">
                <a:solidFill>
                  <a:schemeClr val="dk1"/>
                </a:solidFill>
                <a:latin typeface="Arial"/>
                <a:ea typeface="Arial"/>
                <a:cs typeface="Arial"/>
                <a:sym typeface="Arial"/>
              </a:rPr>
              <a:t>None</a:t>
            </a:r>
            <a:endParaRPr>
              <a:solidFill>
                <a:schemeClr val="dk1"/>
              </a:solidFill>
            </a:endParaRPr>
          </a:p>
          <a:p>
            <a:pPr marL="0" marR="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Handouts:  </a:t>
            </a:r>
            <a:r>
              <a:rPr lang="en-US">
                <a:solidFill>
                  <a:schemeClr val="dk1"/>
                </a:solidFill>
                <a:latin typeface="Arial"/>
                <a:ea typeface="Arial"/>
                <a:cs typeface="Arial"/>
                <a:sym typeface="Arial"/>
              </a:rPr>
              <a:t>None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In sum, family land is hard to manage. Here are reasons why.</a:t>
            </a:r>
            <a:endParaRPr/>
          </a:p>
          <a:p>
            <a:pPr marL="457200" marR="0" lvl="1" indent="0" algn="just" rtl="0">
              <a:lnSpc>
                <a:spcPct val="100000"/>
              </a:lnSpc>
              <a:spcBef>
                <a:spcPts val="1200"/>
              </a:spcBef>
              <a:spcAft>
                <a:spcPts val="0"/>
              </a:spcAft>
              <a:buClr>
                <a:srgbClr val="000000"/>
              </a:buClr>
              <a:buSzPts val="2400"/>
              <a:buNone/>
            </a:pPr>
            <a:endParaRPr sz="1100" b="0" i="0" u="none" strike="noStrike" cap="none">
              <a:solidFill>
                <a:schemeClr val="dk1"/>
              </a:solidFill>
              <a:latin typeface="Catamaran Light"/>
              <a:ea typeface="Catamaran Light"/>
              <a:cs typeface="Catamaran Light"/>
              <a:sym typeface="Catamaran Light"/>
            </a:endParaRPr>
          </a:p>
          <a:p>
            <a:pPr marL="457200" marR="0" lvl="1" indent="0" algn="just" rtl="0">
              <a:lnSpc>
                <a:spcPct val="100000"/>
              </a:lnSpc>
              <a:spcBef>
                <a:spcPts val="1200"/>
              </a:spcBef>
              <a:spcAft>
                <a:spcPts val="0"/>
              </a:spcAft>
              <a:buClr>
                <a:srgbClr val="000000"/>
              </a:buClr>
              <a:buSzPts val="2400"/>
              <a:buNone/>
            </a:pPr>
            <a:r>
              <a:rPr lang="en-US" sz="1100" b="0" i="0" u="none" strike="noStrike" cap="none">
                <a:solidFill>
                  <a:schemeClr val="dk1"/>
                </a:solidFill>
                <a:latin typeface="Catamaran Light"/>
                <a:ea typeface="Catamaran Light"/>
                <a:cs typeface="Catamaran Light"/>
                <a:sym typeface="Catamaran Light"/>
              </a:rPr>
              <a:t>With numerous co-owners, the following can occur, which can impede proper management of the land:</a:t>
            </a:r>
            <a:endParaRPr sz="1100">
              <a:solidFill>
                <a:schemeClr val="dk1"/>
              </a:solidFill>
              <a:latin typeface="Catamaran Light"/>
              <a:ea typeface="Catamaran Light"/>
              <a:cs typeface="Catamaran Light"/>
              <a:sym typeface="Catamaran Light"/>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on or near the land</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near each 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know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how to locate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have a connection to the land</a:t>
            </a:r>
            <a:endParaRPr sz="1200" b="0" i="0" u="none" strike="noStrike" cap="none">
              <a:solidFill>
                <a:schemeClr val="dk1"/>
              </a:solidFill>
              <a:latin typeface="Arial"/>
              <a:ea typeface="Arial"/>
              <a:cs typeface="Arial"/>
              <a:sym typeface="Arial"/>
            </a:endParaRPr>
          </a:p>
          <a:p>
            <a:pPr marL="914400" marR="0" lvl="0" indent="-228600" algn="l" rtl="0">
              <a:lnSpc>
                <a:spcPct val="100000"/>
              </a:lnSpc>
              <a:spcBef>
                <a:spcPts val="1200"/>
              </a:spcBef>
              <a:spcAft>
                <a:spcPts val="0"/>
              </a:spcAft>
              <a:buSzPts val="1400"/>
              <a:buNone/>
            </a:pP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a:t>
            </a:r>
            <a:r>
              <a:rPr lang="en-US"/>
              <a:t> how landowners can find out if their family land is considered heir property in the county system.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a:t>Heirs’ property is a phenomenon that has personal and regional implications.</a:t>
            </a:r>
            <a:r>
              <a:rPr lang="en-US">
                <a:latin typeface="Arial"/>
                <a:ea typeface="Arial"/>
                <a:cs typeface="Arial"/>
                <a:sym typeface="Arial"/>
              </a:rPr>
              <a:t>  The next few slides will walk participants through some data on heirs’ property on different levels, helping to create understanding on the extent of the problem.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While there are concentrations of heir's property across the United States, African American heirs' property is found mainly within the Southeast region.</a:t>
            </a:r>
            <a:endParaRPr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indent="0">
              <a:spcBef>
                <a:spcPts val="0"/>
              </a:spcBef>
              <a:spcAft>
                <a:spcPts val="1200"/>
              </a:spcAft>
              <a:buNone/>
            </a:pPr>
            <a:r>
              <a:rPr lang="en-US" b="1" dirty="0"/>
              <a:t>Source</a:t>
            </a:r>
            <a:r>
              <a:rPr lang="en-US" dirty="0"/>
              <a:t>: </a:t>
            </a:r>
            <a:r>
              <a:rPr lang="en-US" sz="1800" dirty="0">
                <a:solidFill>
                  <a:srgbClr val="000000"/>
                </a:solidFill>
                <a:effectLst/>
                <a:latin typeface="Cambria Math" panose="02040503050406030204" pitchFamily="18" charset="0"/>
                <a:ea typeface="Times New Roman" panose="02020603050405020304" pitchFamily="18" charset="0"/>
              </a:rPr>
              <a:t>Thomson, R. and Bailey, C., 2023. Identifying Heirs’ Property: Extent and Value Across the South and Appalachia. </a:t>
            </a:r>
            <a:r>
              <a:rPr lang="en-US" sz="1800" i="1" dirty="0">
                <a:solidFill>
                  <a:srgbClr val="000000"/>
                </a:solidFill>
                <a:effectLst/>
                <a:latin typeface="Cambria Math" panose="02040503050406030204" pitchFamily="18" charset="0"/>
                <a:ea typeface="Times New Roman" panose="02020603050405020304" pitchFamily="18" charset="0"/>
              </a:rPr>
              <a:t>Journal of Rural Social Sciences</a:t>
            </a:r>
            <a:r>
              <a:rPr lang="en-US" sz="1800" dirty="0">
                <a:solidFill>
                  <a:srgbClr val="000000"/>
                </a:solidFill>
                <a:effectLst/>
                <a:latin typeface="Cambria Math" panose="02040503050406030204" pitchFamily="18" charset="0"/>
                <a:ea typeface="Times New Roman" panose="02020603050405020304" pitchFamily="18" charset="0"/>
              </a:rPr>
              <a:t>, </a:t>
            </a:r>
            <a:r>
              <a:rPr lang="en-US" sz="1800" i="1" dirty="0">
                <a:solidFill>
                  <a:srgbClr val="000000"/>
                </a:solidFill>
                <a:effectLst/>
                <a:latin typeface="Cambria Math" panose="02040503050406030204" pitchFamily="18" charset="0"/>
                <a:ea typeface="Times New Roman" panose="02020603050405020304" pitchFamily="18" charset="0"/>
              </a:rPr>
              <a:t>38</a:t>
            </a:r>
            <a:r>
              <a:rPr lang="en-US" sz="1800" dirty="0">
                <a:solidFill>
                  <a:srgbClr val="000000"/>
                </a:solidFill>
                <a:effectLst/>
                <a:latin typeface="Cambria Math" panose="02040503050406030204" pitchFamily="18" charset="0"/>
                <a:ea typeface="Times New Roman" panose="02020603050405020304" pitchFamily="18" charset="0"/>
              </a:rPr>
              <a:t>(2), p.2.</a:t>
            </a:r>
            <a:endParaRPr lang="en-US" sz="1800" dirty="0">
              <a:effectLst/>
              <a:latin typeface="Calibri" panose="020F0502020204030204" pitchFamily="34" charset="0"/>
              <a:ea typeface="Calibri" panose="020F0502020204030204" pitchFamily="34" charset="0"/>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65f65f7d0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g265f65f7d0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800">
                <a:solidFill>
                  <a:srgbClr val="080808"/>
                </a:solidFill>
                <a:latin typeface="Dosis"/>
                <a:ea typeface="Dosis"/>
                <a:cs typeface="Dosis"/>
                <a:sym typeface="Dosis"/>
              </a:rPr>
              <a:t>Many families of one county may have heirs’ property.  Also, in </a:t>
            </a:r>
            <a:r>
              <a:rPr lang="en-US">
                <a:latin typeface="Arial"/>
                <a:ea typeface="Arial"/>
                <a:cs typeface="Arial"/>
                <a:sym typeface="Arial"/>
              </a:rPr>
              <a:t>many cases, those with heirs' property may not even live in the same community, county, or even state, where the property is located.</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solidFill>
                <a:srgbClr val="FF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rgbClr val="FF0000"/>
                </a:solidFill>
                <a:latin typeface="Arial"/>
                <a:ea typeface="Arial"/>
                <a:cs typeface="Arial"/>
                <a:sym typeface="Arial"/>
              </a:rPr>
              <a:t>Materials:  </a:t>
            </a:r>
            <a:r>
              <a:rPr lang="en-US">
                <a:solidFill>
                  <a:srgbClr val="FF0000"/>
                </a:solidFill>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457200" marR="0" lvl="0" indent="-228600" algn="l" rtl="0">
              <a:lnSpc>
                <a:spcPct val="100000"/>
              </a:lnSpc>
              <a:spcBef>
                <a:spcPts val="0"/>
              </a:spcBef>
              <a:spcAft>
                <a:spcPts val="0"/>
              </a:spcAft>
              <a:buSzPts val="1400"/>
              <a:buNone/>
            </a:pPr>
            <a:endParaRPr lang="en-US" sz="1800" dirty="0">
              <a:solidFill>
                <a:srgbClr val="080808"/>
              </a:solidFill>
              <a:latin typeface="Dosis"/>
              <a:sym typeface="Dosi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80808"/>
                </a:solidFill>
                <a:latin typeface="Dosis"/>
                <a:sym typeface="Dosis"/>
              </a:rPr>
              <a:t>You can add your </a:t>
            </a:r>
            <a:r>
              <a:rPr lang="en-US" sz="1100" b="0" i="0" u="none" strike="noStrike" cap="none" dirty="0">
                <a:solidFill>
                  <a:srgbClr val="000000"/>
                </a:solidFill>
                <a:effectLst/>
                <a:latin typeface="Arial"/>
                <a:ea typeface="Arial"/>
                <a:cs typeface="Arial"/>
                <a:sym typeface="Arial"/>
              </a:rPr>
              <a:t>logos and institutional equal opportunity statement to the “Understanding Heirs’ Property lessons flyer template”.</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Local GIS websites can allow you to see heirs’ property at the county level in some states. This example is from Macon County, Alabama, with heirs’ property in red.</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65f65f7d0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265f65f7d0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Now, let’s focus on your family.</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Online records are sometimes available through the county revenue commissioner’s office (or similar office in other states).  The next few slides will demonstrate an example of what might be available online.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You may find it helpful to find the local office for this training and be ready to discuss differences.  Instructions for doing this are on the next slide.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shows how Macon County, Alabama’s site looks.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Notice the link to the GIS Map as the starting point.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Activity</a:t>
            </a: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Searching your county records online</a:t>
            </a:r>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Open your browser on your computer, phone, or other web-based device.  </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Search for your county, state, GIS</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Is it accessible?  If so, can you type in a search?</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If you can type in a search, type in your last name.  Did anything show up?</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Discussion:  Take a few minutes for different participants to share what they found or anything they noticed.</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A family name can be entered to begin the search.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These words will sometimes appear in the search for a family name.  Seeing any of these may indicate you have heirs’ property.  The next slide shows how those might appear.</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In addition to the challenges of having different terms for heirs’ property, inconsistencies in how they are written create even more challenges.  Additionally, s</a:t>
            </a:r>
            <a:r>
              <a:rPr lang="en-US"/>
              <a:t>earch terms also may be part of larger terms, “heir” is inside “their” and “estate” may be a proper name for a residential community, or the name of a road. </a:t>
            </a:r>
            <a:endParaRPr/>
          </a:p>
          <a:p>
            <a:pPr marL="457200" lvl="1" indent="0" algn="l" rtl="0">
              <a:lnSpc>
                <a:spcPct val="100000"/>
              </a:lnSpc>
              <a:spcBef>
                <a:spcPts val="0"/>
              </a:spcBef>
              <a:spcAft>
                <a:spcPts val="0"/>
              </a:spcAft>
              <a:buSzPts val="1400"/>
              <a:buNone/>
            </a:pPr>
            <a:endParaRPr/>
          </a:p>
          <a:p>
            <a:pPr marL="457200" lvl="1" indent="0" algn="l" rtl="0">
              <a:lnSpc>
                <a:spcPct val="100000"/>
              </a:lnSpc>
              <a:spcBef>
                <a:spcPts val="0"/>
              </a:spcBef>
              <a:spcAft>
                <a:spcPts val="0"/>
              </a:spcAft>
              <a:buSzPts val="1400"/>
              <a:buNone/>
            </a:pPr>
            <a:r>
              <a:rPr lang="en-US"/>
              <a:t>Also, while all the land tracts listed under et al, or estate, etc. may not be heirs’ property, a significant percentage may be. </a:t>
            </a:r>
            <a:endParaRPr/>
          </a:p>
          <a:p>
            <a:pPr marL="457200" lvl="1" indent="0" algn="l" rtl="0">
              <a:lnSpc>
                <a:spcPct val="100000"/>
              </a:lnSpc>
              <a:spcBef>
                <a:spcPts val="0"/>
              </a:spcBef>
              <a:spcAft>
                <a:spcPts val="0"/>
              </a:spcAft>
              <a:buSzPts val="1400"/>
              <a:buNone/>
            </a:pPr>
            <a:endParaRPr/>
          </a:p>
          <a:p>
            <a:pPr marL="457200" lvl="1" indent="0" algn="l" rtl="0">
              <a:lnSpc>
                <a:spcPct val="100000"/>
              </a:lnSpc>
              <a:spcBef>
                <a:spcPts val="0"/>
              </a:spcBef>
              <a:spcAft>
                <a:spcPts val="0"/>
              </a:spcAft>
              <a:buSzPts val="1400"/>
              <a:buNone/>
            </a:pPr>
            <a:r>
              <a:rPr lang="en-US"/>
              <a:t>Therefore, it may be necessary to ask your county official, the Tax Assessor, the Revenue Commissioner, etc., what term(s) they use to indicate heirs’ property.</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Point out how the different designations show up on these examples.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Font typeface="Arial"/>
              <a:buNone/>
            </a:pPr>
            <a:r>
              <a:rPr lang="en-US" b="1">
                <a:latin typeface="Arial"/>
                <a:ea typeface="Arial"/>
                <a:cs typeface="Arial"/>
                <a:sym typeface="Arial"/>
              </a:rPr>
              <a:t>Instructions:  </a:t>
            </a:r>
            <a:r>
              <a:rPr lang="en-US" sz="1800" b="0">
                <a:solidFill>
                  <a:srgbClr val="1F497D"/>
                </a:solidFill>
                <a:latin typeface="Calibri"/>
                <a:ea typeface="Calibri"/>
                <a:cs typeface="Calibri"/>
                <a:sym typeface="Calibri"/>
              </a:rPr>
              <a:t>Different</a:t>
            </a:r>
            <a:r>
              <a:rPr lang="en-US" sz="1800">
                <a:solidFill>
                  <a:srgbClr val="1F497D"/>
                </a:solidFill>
                <a:latin typeface="Calibri"/>
                <a:ea typeface="Calibri"/>
                <a:cs typeface="Calibri"/>
                <a:sym typeface="Calibri"/>
              </a:rPr>
              <a:t> counties have differing levels of access to on-line land parcel information. Some information is easily accessible, while some may require a login and password, or even a fee.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This slide shows the three parts of the curriculum and gives a quick view of the components covered in each section.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p>
          <a:p>
            <a:pPr marL="0" marR="0" lvl="0" indent="0" algn="l" rtl="0">
              <a:lnSpc>
                <a:spcPct val="100000"/>
              </a:lnSpc>
              <a:spcBef>
                <a:spcPts val="0"/>
              </a:spcBef>
              <a:spcAft>
                <a:spcPts val="0"/>
              </a:spcAft>
              <a:buClr>
                <a:srgbClr val="000000"/>
              </a:buClr>
              <a:buSzPts val="1100"/>
              <a:buFont typeface="Arial"/>
              <a:buNone/>
            </a:pPr>
            <a:endParaRPr lang="en-US"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lang="en-US" dirty="0"/>
          </a:p>
          <a:p>
            <a:pPr marL="457200" marR="0" lvl="0" indent="-228600" algn="l" rtl="0">
              <a:lnSpc>
                <a:spcPct val="100000"/>
              </a:lnSpc>
              <a:spcBef>
                <a:spcPts val="0"/>
              </a:spcBef>
              <a:spcAft>
                <a:spcPts val="0"/>
              </a:spcAft>
              <a:buSzPts val="1400"/>
              <a:buNone/>
            </a:pPr>
            <a:endParaRPr lang="en-US"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lang="en-US" dirty="0"/>
          </a:p>
        </p:txBody>
      </p:sp>
    </p:spTree>
    <p:extLst>
      <p:ext uri="{BB962C8B-B14F-4D97-AF65-F5344CB8AC3E}">
        <p14:creationId xmlns:p14="http://schemas.microsoft.com/office/powerpoint/2010/main" val="2551091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outlines some of the ways heirs’ property can be lost.  </a:t>
            </a:r>
            <a:endParaRPr dirty="0"/>
          </a:p>
          <a:p>
            <a:pPr marL="457200" lvl="1" indent="0" algn="l" rtl="0">
              <a:lnSpc>
                <a:spcPct val="100000"/>
              </a:lnSpc>
              <a:spcBef>
                <a:spcPts val="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In 1910, there were 15,961,506 acres on Black-owned farms in full-ownership (with no additional rented acres or part-ownership, or land used by tenants or sharecroppers). By the last agricultural census in 2022, this number has declined by 89% to 1,840,788 acres on Black-owned farms in full-ownership.</a:t>
            </a:r>
            <a:endParaRPr dirty="0"/>
          </a:p>
          <a:p>
            <a:pPr marL="457200" lvl="1" indent="0" algn="l" rtl="0">
              <a:lnSpc>
                <a:spcPct val="100000"/>
              </a:lnSpc>
              <a:spcBef>
                <a:spcPts val="160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Major cause of this land loss was through land as heirs' property.</a:t>
            </a: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endParaRPr sz="1200" dirty="0">
              <a:solidFill>
                <a:schemeClr val="lt1"/>
              </a:solidFil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rPr>
              <a:t>Ways heirs’ property can be lost:</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Partition Sales</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Tax Sales</a:t>
            </a:r>
            <a:endParaRPr dirty="0"/>
          </a:p>
          <a:p>
            <a:pPr marL="457200" marR="0" lvl="0" indent="-228600" algn="l" rtl="0">
              <a:lnSpc>
                <a:spcPct val="100000"/>
              </a:lnSpc>
              <a:spcBef>
                <a:spcPts val="1600"/>
              </a:spcBef>
              <a:spcAft>
                <a:spcPts val="0"/>
              </a:spcAft>
              <a:buSzPts val="1400"/>
              <a:buNone/>
            </a:pPr>
            <a:r>
              <a:rPr lang="en-US" sz="1100" dirty="0">
                <a:solidFill>
                  <a:schemeClr val="lt1"/>
                </a:solidFill>
                <a:latin typeface="Catamaran Light"/>
                <a:ea typeface="Catamaran Light"/>
                <a:cs typeface="Catamaran Light"/>
                <a:sym typeface="Catamaran Light"/>
              </a:rPr>
              <a:t>		</a:t>
            </a:r>
            <a:r>
              <a:rPr lang="en-US" dirty="0">
                <a:latin typeface="Arial"/>
                <a:ea typeface="Arial"/>
                <a:cs typeface="Arial"/>
                <a:sym typeface="Arial"/>
              </a:rPr>
              <a:t>…and some heirs have no interest in the land at all.</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Sources: </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https://agcensus.library.cornell.edu/wp-content/uploads/41033898v5ch03.pdf</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Agriculture, National Agricultural Statistics Service. 2022. Census of Agriculture, United States Data, Table 61, p. 80. </a:t>
            </a:r>
          </a:p>
          <a:p>
            <a:pPr marL="158750" lvl="0" indent="0" algn="l" rtl="0">
              <a:lnSpc>
                <a:spcPct val="100000"/>
              </a:lnSpc>
              <a:spcBef>
                <a:spcPts val="0"/>
              </a:spcBef>
              <a:spcAft>
                <a:spcPts val="0"/>
              </a:spcAft>
              <a:buSzPts val="1100"/>
              <a:buNone/>
            </a:pPr>
            <a:r>
              <a:rPr lang="en-US" dirty="0"/>
              <a:t>https://www.nass.usda.gov/Publications/AgCensus/2022/Full_Report/Volume_1,_Chapter_1_US/usv1.pdf </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If you don’t pay your property taxes, the county auctions your tax bill and interest in a “</a:t>
            </a:r>
            <a:r>
              <a:rPr lang="en-US" u="sng">
                <a:latin typeface="Arial"/>
                <a:ea typeface="Arial"/>
                <a:cs typeface="Arial"/>
                <a:sym typeface="Arial"/>
              </a:rPr>
              <a:t>bid down</a:t>
            </a:r>
            <a:r>
              <a:rPr lang="en-US">
                <a:latin typeface="Arial"/>
                <a:ea typeface="Arial"/>
                <a:cs typeface="Arial"/>
                <a:sym typeface="Arial"/>
              </a:rPr>
              <a:t>” process starting at 12%. If you don’t reclaim your tax lien within three years, which includes repaying the tax bill plus interest, then the land will go to the bidder.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There are always investors who look for these tax sales as a way of either getting land for just the tax value, or as a way to invest their capital at a high interest rate.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This means that all heirs/landowners, </a:t>
            </a:r>
            <a:r>
              <a:rPr lang="en-US" u="sng">
                <a:latin typeface="Arial"/>
                <a:ea typeface="Arial"/>
                <a:cs typeface="Arial"/>
                <a:sym typeface="Arial"/>
              </a:rPr>
              <a:t>particularly absentee landowners</a:t>
            </a:r>
            <a:r>
              <a:rPr lang="en-US">
                <a:latin typeface="Arial"/>
                <a:ea typeface="Arial"/>
                <a:cs typeface="Arial"/>
                <a:sym typeface="Arial"/>
              </a:rPr>
              <a:t>, need to keep track of who is paying the property taxes on their heirs' property.</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A partition action may be brought against the co-tenants of heirs’ property, either family members or non-family members.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While a co-tenant cannot “sell” the land, they can sell their interest in the land. In this case, an outside party can gain access to the land as if they were a part of the original family unit, with all the rights and obligations.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In many cases, the point of gaining access to the land is to file a partition action with the final objective of gaining the whole piece of land.</a:t>
            </a:r>
            <a:endParaRPr dirty="0"/>
          </a:p>
          <a:p>
            <a:pPr marL="457200" lvl="0" indent="-228600" algn="l" rtl="0">
              <a:lnSpc>
                <a:spcPct val="100000"/>
              </a:lnSpc>
              <a:spcBef>
                <a:spcPts val="0"/>
              </a:spcBef>
              <a:spcAft>
                <a:spcPts val="0"/>
              </a:spcAft>
              <a:buSzPts val="1400"/>
              <a:buNone/>
            </a:pPr>
            <a:endParaRPr dirty="0">
              <a:latin typeface="Arial"/>
              <a:ea typeface="Arial"/>
              <a:cs typeface="Arial"/>
              <a:sym typeface="Arial"/>
            </a:endParaRPr>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Partition sales are a common way African-American landowners have lost, and continue to lose, their land.  </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A partition sale is a court-ordered sale of land.  </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A partition action may be brought by any co-tenant, regardless of their percent interest.</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With a partition sale, at public auction, the highest bidder becomes the owner.  The proceeds from the sale are then distributed among all the co-tenants of the property according to the size of their fractional interest.  </a:t>
            </a:r>
            <a:endParaRPr dirty="0"/>
          </a:p>
          <a:p>
            <a:pPr marL="622300" marR="0" lvl="1" indent="-190500" algn="l" rtl="0">
              <a:lnSpc>
                <a:spcPct val="100000"/>
              </a:lnSpc>
              <a:spcBef>
                <a:spcPts val="0"/>
              </a:spcBef>
              <a:spcAft>
                <a:spcPts val="0"/>
              </a:spcAft>
              <a:buClr>
                <a:srgbClr val="000000"/>
              </a:buClr>
              <a:buSzPts val="3000"/>
              <a:buFont typeface="Arial"/>
              <a:buChar char="•"/>
            </a:pPr>
            <a:r>
              <a:rPr lang="en-US" sz="1100" dirty="0">
                <a:solidFill>
                  <a:schemeClr val="dk1"/>
                </a:solidFill>
                <a:latin typeface="Avenir"/>
                <a:ea typeface="Avenir"/>
                <a:cs typeface="Avenir"/>
                <a:sym typeface="Avenir"/>
              </a:rPr>
              <a:t>The end result is that the land is lost to the family.</a:t>
            </a:r>
            <a:endParaRPr sz="1100" dirty="0"/>
          </a:p>
          <a:p>
            <a:pPr marL="457200" marR="0" lvl="0" indent="-2286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a:t>
            </a:r>
            <a:r>
              <a:rPr lang="en-US" b="0">
                <a:latin typeface="Arial"/>
                <a:ea typeface="Arial"/>
                <a:cs typeface="Arial"/>
                <a:sym typeface="Arial"/>
              </a:rPr>
              <a:t> T</a:t>
            </a:r>
            <a:r>
              <a:rPr lang="en-US" b="0"/>
              <a:t>he </a:t>
            </a:r>
            <a:r>
              <a:rPr lang="en-US"/>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a:p>
          <a:p>
            <a:pPr marL="0" marR="0" lvl="0" indent="0" algn="l" rtl="0">
              <a:lnSpc>
                <a:spcPct val="100000"/>
              </a:lnSpc>
              <a:spcBef>
                <a:spcPts val="0"/>
              </a:spcBef>
              <a:spcAft>
                <a:spcPts val="0"/>
              </a:spcAft>
              <a:buClr>
                <a:srgbClr val="000000"/>
              </a:buClr>
              <a:buSzPts val="1400"/>
              <a:buFont typeface="Arial"/>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Note</a:t>
            </a:r>
            <a:r>
              <a:rPr lang="en-US" b="0">
                <a:latin typeface="Arial"/>
                <a:ea typeface="Arial"/>
                <a:cs typeface="Arial"/>
                <a:sym typeface="Arial"/>
              </a:rPr>
              <a:t>: It is important to note that the Uniform Law is not effective until adopted by state legislature. </a:t>
            </a:r>
            <a:r>
              <a:rPr lang="en-US" sz="1100"/>
              <a:t>This is a map of states who have enacted the Uniform Partition of Heirs Property Act, highlighted in blue.  It also shows states where the UPHPA was introduced, and those states are highlighted in green</a:t>
            </a:r>
            <a:r>
              <a:rPr lang="en-US">
                <a:latin typeface="Arial"/>
                <a:ea typeface="Arial"/>
                <a:cs typeface="Arial"/>
                <a:sym typeface="Arial"/>
              </a:rPr>
              <a:t>.</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https://www.uniformlaws.org/committees/community-home?CommunityKey=50724584-e808-4255-bc5d-8ea4e588371d</a:t>
            </a:r>
            <a:endParaRPr/>
          </a:p>
          <a:p>
            <a:pPr marL="0" marR="0" lvl="0" indent="0" algn="l" rtl="0">
              <a:lnSpc>
                <a:spcPct val="100000"/>
              </a:lnSpc>
              <a:spcBef>
                <a:spcPts val="0"/>
              </a:spcBef>
              <a:spcAft>
                <a:spcPts val="0"/>
              </a:spcAft>
              <a:buSzPts val="1400"/>
              <a:buNone/>
            </a:pPr>
            <a:endParaRPr b="1" i="0"/>
          </a:p>
          <a:p>
            <a:pPr marL="0" lvl="0" indent="0" algn="l" rtl="0">
              <a:lnSpc>
                <a:spcPct val="100000"/>
              </a:lnSpc>
              <a:spcBef>
                <a:spcPts val="0"/>
              </a:spcBef>
              <a:spcAft>
                <a:spcPts val="0"/>
              </a:spcAft>
              <a:buSzPts val="1100"/>
              <a:buNone/>
            </a:pPr>
            <a:endParaRPr/>
          </a:p>
          <a:p>
            <a:pPr marL="0" marR="0" lvl="0" indent="0" algn="l" rtl="0">
              <a:lnSpc>
                <a:spcPct val="100000"/>
              </a:lnSpc>
              <a:spcBef>
                <a:spcPts val="1200"/>
              </a:spcBef>
              <a:spcAft>
                <a:spcPts val="0"/>
              </a:spcAft>
              <a:buClr>
                <a:srgbClr val="000000"/>
              </a:buClr>
              <a:buSzPts val="1100"/>
              <a:buFont typeface="Arial"/>
              <a:buNone/>
            </a:pPr>
            <a:endParaRPr/>
          </a:p>
          <a:p>
            <a:pPr marL="0" lvl="0" indent="0" algn="l" rtl="0">
              <a:lnSpc>
                <a:spcPct val="100000"/>
              </a:lnSpc>
              <a:spcBef>
                <a:spcPts val="1200"/>
              </a:spcBef>
              <a:spcAft>
                <a:spcPts val="0"/>
              </a:spcAft>
              <a:buSzPts val="1100"/>
              <a:buNone/>
            </a:pPr>
            <a:endParaRPr b="1">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latin typeface="Avenir"/>
              <a:ea typeface="Avenir"/>
              <a:cs typeface="Avenir"/>
              <a:sym typeface="Avenir"/>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This slide gives an overview of how the UPHPA helps heirs’ property owners.  </a:t>
            </a:r>
            <a:r>
              <a:rPr lang="en-US" b="0"/>
              <a:t>The </a:t>
            </a:r>
            <a:r>
              <a:rPr lang="en-US"/>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NOTE</a:t>
            </a:r>
            <a:r>
              <a:rPr lang="en-US"/>
              <a:t>:  A co-tenant is defined as a person having a fractional ownership interest in property.</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The next few slides give more detail.</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Source</a:t>
            </a:r>
            <a:r>
              <a:rPr lang="en-US">
                <a:latin typeface="Arial"/>
                <a:ea typeface="Arial"/>
                <a:cs typeface="Arial"/>
                <a:sym typeface="Arial"/>
              </a:rPr>
              <a:t>:  </a:t>
            </a:r>
            <a:r>
              <a:rPr lang="en-US"/>
              <a:t>The Uniform Partition of Heirs Property Act, Section 2. Definitions</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158750" marR="0" lvl="0" indent="0" algn="l" rtl="0">
              <a:lnSpc>
                <a:spcPct val="100000"/>
              </a:lnSpc>
              <a:spcBef>
                <a:spcPts val="0"/>
              </a:spcBef>
              <a:spcAft>
                <a:spcPts val="0"/>
              </a:spcAft>
              <a:buClr>
                <a:srgbClr val="000000"/>
              </a:buClr>
              <a:buSzPts val="1100"/>
              <a:buFont typeface="Arial"/>
              <a:buNone/>
            </a:pPr>
            <a:endParaRPr/>
          </a:p>
          <a:p>
            <a:pPr marL="15875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457200" marR="0" lvl="0" indent="-298450" algn="l" rtl="0">
              <a:lnSpc>
                <a:spcPct val="100000"/>
              </a:lnSpc>
              <a:spcBef>
                <a:spcPts val="0"/>
              </a:spcBef>
              <a:spcAft>
                <a:spcPts val="0"/>
              </a:spcAft>
              <a:buClr>
                <a:srgbClr val="000000"/>
              </a:buClr>
              <a:buSzPts val="1100"/>
              <a:buChar char="●"/>
            </a:pPr>
            <a:r>
              <a:rPr lang="en-US"/>
              <a:t>The ethical rules concerning representing a family or one or more members</a:t>
            </a:r>
            <a:endParaRPr/>
          </a:p>
          <a:p>
            <a:pPr marL="457200" marR="0" lvl="0" indent="-298450" algn="l" rtl="0">
              <a:lnSpc>
                <a:spcPct val="100000"/>
              </a:lnSpc>
              <a:spcBef>
                <a:spcPts val="0"/>
              </a:spcBef>
              <a:spcAft>
                <a:spcPts val="0"/>
              </a:spcAft>
              <a:buClr>
                <a:srgbClr val="000000"/>
              </a:buClr>
              <a:buSzPts val="1100"/>
              <a:buChar char="●"/>
            </a:pPr>
            <a:r>
              <a:rPr lang="en-US"/>
              <a:t>Whether UPHPA is enacted in your state, and if not, how the heirs’ property law is governed</a:t>
            </a:r>
            <a:endParaRPr/>
          </a:p>
          <a:p>
            <a:pPr marL="457200" marR="0" lvl="0" indent="-298450" algn="l" rtl="0">
              <a:lnSpc>
                <a:spcPct val="100000"/>
              </a:lnSpc>
              <a:spcBef>
                <a:spcPts val="0"/>
              </a:spcBef>
              <a:spcAft>
                <a:spcPts val="0"/>
              </a:spcAft>
              <a:buClr>
                <a:srgbClr val="000000"/>
              </a:buClr>
              <a:buSzPts val="1100"/>
              <a:buChar char="●"/>
            </a:pPr>
            <a:r>
              <a:rPr lang="en-US"/>
              <a:t>How the UPHPA or other applicable real property law may help resolve your heirs’ property issue.</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Instructions:  </a:t>
            </a:r>
            <a:r>
              <a:rPr lang="en-US">
                <a:solidFill>
                  <a:schemeClr val="dk1"/>
                </a:solidFill>
              </a:rPr>
              <a:t>Take a quick hand survey to see how the participants feel about the information they just learned.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Time</a:t>
            </a:r>
            <a:r>
              <a:rPr lang="en-US">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Materials: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Handouts: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and their interest in </a:t>
            </a:r>
            <a:r>
              <a:rPr lang="en-US" dirty="0"/>
              <a:t>learning about heirs’ property.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Have participants give their name and affiliation, etc.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Possible prompts</a:t>
            </a:r>
            <a:r>
              <a:rPr lang="en-US" dirty="0"/>
              <a:t>: What brings you to this workshop? What are you curious about when it comes to heirs’ property? </a:t>
            </a:r>
            <a:endParaRPr dirty="0"/>
          </a:p>
          <a:p>
            <a:pPr marL="0" lvl="0" indent="0" algn="l" rtl="0">
              <a:lnSpc>
                <a:spcPct val="100000"/>
              </a:lnSpc>
              <a:spcBef>
                <a:spcPts val="0"/>
              </a:spcBef>
              <a:spcAft>
                <a:spcPts val="0"/>
              </a:spcAft>
              <a:buSzPts val="1100"/>
              <a:buNone/>
            </a:pPr>
            <a:r>
              <a:rPr lang="en-US" dirty="0"/>
              <a:t>If in tables, have people share for a maximum of a minute. If in rows, have them form dyads or triads and share. </a:t>
            </a:r>
            <a:r>
              <a:rPr lang="en-US" b="0" dirty="0"/>
              <a:t>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Thank the participants and ask for any additional questions.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a:t>Handouts</a:t>
            </a:r>
            <a:r>
              <a:rPr lang="en-US"/>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71</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begins the Overview section.</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sp>
      <p:sp>
        <p:nvSpPr>
          <p:cNvPr id="63" name="Google Shape;63;p75"/>
          <p:cNvSpPr/>
          <p:nvPr/>
        </p:nvSpPr>
        <p:spPr>
          <a:xfrm rot="-5400000">
            <a:off x="2210384" y="-1934637"/>
            <a:ext cx="4854458" cy="9012773"/>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16"/>
        <p:cNvGrpSpPr/>
        <p:nvPr/>
      </p:nvGrpSpPr>
      <p:grpSpPr>
        <a:xfrm>
          <a:off x="0" y="0"/>
          <a:ext cx="0" cy="0"/>
          <a:chOff x="0" y="0"/>
          <a:chExt cx="0" cy="0"/>
        </a:xfrm>
      </p:grpSpPr>
      <p:sp>
        <p:nvSpPr>
          <p:cNvPr id="117" name="Google Shape;117;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 name="Google Shape;120;p91"/>
          <p:cNvSpPr>
            <a:spLocks noGrp="1"/>
          </p:cNvSpPr>
          <p:nvPr>
            <p:ph type="pic" idx="2"/>
          </p:nvPr>
        </p:nvSpPr>
        <p:spPr>
          <a:xfrm>
            <a:off x="5900738" y="1052513"/>
            <a:ext cx="3243262" cy="3752850"/>
          </a:xfrm>
          <a:prstGeom prst="rect">
            <a:avLst/>
          </a:prstGeom>
          <a:noFill/>
          <a:ln>
            <a:noFill/>
          </a:ln>
        </p:spPr>
      </p:sp>
      <p:sp>
        <p:nvSpPr>
          <p:cNvPr id="121" name="Google Shape;121;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2"/>
        <p:cNvGrpSpPr/>
        <p:nvPr/>
      </p:nvGrpSpPr>
      <p:grpSpPr>
        <a:xfrm>
          <a:off x="0" y="0"/>
          <a:ext cx="0" cy="0"/>
          <a:chOff x="0" y="0"/>
          <a:chExt cx="0" cy="0"/>
        </a:xfrm>
      </p:grpSpPr>
      <p:sp>
        <p:nvSpPr>
          <p:cNvPr id="123" name="Google Shape;123;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4" name="Google Shape;124;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25" name="Google Shape;125;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26" name="Google Shape;126;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28"/>
        <p:cNvGrpSpPr/>
        <p:nvPr/>
      </p:nvGrpSpPr>
      <p:grpSpPr>
        <a:xfrm>
          <a:off x="0" y="0"/>
          <a:ext cx="0" cy="0"/>
          <a:chOff x="0" y="0"/>
          <a:chExt cx="0" cy="0"/>
        </a:xfrm>
      </p:grpSpPr>
      <p:sp>
        <p:nvSpPr>
          <p:cNvPr id="129" name="Google Shape;129;p81"/>
          <p:cNvSpPr>
            <a:spLocks noGrp="1"/>
          </p:cNvSpPr>
          <p:nvPr>
            <p:ph type="pic" idx="2"/>
          </p:nvPr>
        </p:nvSpPr>
        <p:spPr>
          <a:xfrm>
            <a:off x="4997450" y="2795588"/>
            <a:ext cx="4146550" cy="2178050"/>
          </a:xfrm>
          <a:prstGeom prst="rect">
            <a:avLst/>
          </a:prstGeom>
          <a:noFill/>
          <a:ln>
            <a:noFill/>
          </a:ln>
        </p:spPr>
      </p:sp>
      <p:sp>
        <p:nvSpPr>
          <p:cNvPr id="130" name="Google Shape;130;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 name="Google Shape;132;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3"/>
        <p:cNvGrpSpPr/>
        <p:nvPr/>
      </p:nvGrpSpPr>
      <p:grpSpPr>
        <a:xfrm>
          <a:off x="0" y="0"/>
          <a:ext cx="0" cy="0"/>
          <a:chOff x="0" y="0"/>
          <a:chExt cx="0" cy="0"/>
        </a:xfrm>
      </p:grpSpPr>
      <p:sp>
        <p:nvSpPr>
          <p:cNvPr id="134" name="Google Shape;134;p83"/>
          <p:cNvSpPr>
            <a:spLocks noGrp="1"/>
          </p:cNvSpPr>
          <p:nvPr>
            <p:ph type="pic" idx="2"/>
          </p:nvPr>
        </p:nvSpPr>
        <p:spPr>
          <a:xfrm>
            <a:off x="4997449" y="1203928"/>
            <a:ext cx="4146550" cy="2178050"/>
          </a:xfrm>
          <a:prstGeom prst="rect">
            <a:avLst/>
          </a:prstGeom>
          <a:noFill/>
          <a:ln>
            <a:noFill/>
          </a:ln>
        </p:spPr>
      </p:sp>
      <p:sp>
        <p:nvSpPr>
          <p:cNvPr id="135" name="Google Shape;135;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9"/>
        <p:cNvGrpSpPr/>
        <p:nvPr/>
      </p:nvGrpSpPr>
      <p:grpSpPr>
        <a:xfrm>
          <a:off x="0" y="0"/>
          <a:ext cx="0" cy="0"/>
          <a:chOff x="0" y="0"/>
          <a:chExt cx="0" cy="0"/>
        </a:xfrm>
      </p:grpSpPr>
      <p:sp>
        <p:nvSpPr>
          <p:cNvPr id="140" name="Google Shape;140;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121"/>
          <p:cNvSpPr>
            <a:spLocks noGrp="1"/>
          </p:cNvSpPr>
          <p:nvPr>
            <p:ph type="pic" idx="2"/>
          </p:nvPr>
        </p:nvSpPr>
        <p:spPr>
          <a:xfrm>
            <a:off x="6103938" y="1068388"/>
            <a:ext cx="2667000" cy="3406775"/>
          </a:xfrm>
          <a:prstGeom prst="rect">
            <a:avLst/>
          </a:prstGeom>
          <a:noFill/>
          <a:ln>
            <a:noFill/>
          </a:ln>
        </p:spPr>
      </p:sp>
      <p:sp>
        <p:nvSpPr>
          <p:cNvPr id="143" name="Google Shape;143;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44"/>
        <p:cNvGrpSpPr/>
        <p:nvPr/>
      </p:nvGrpSpPr>
      <p:grpSpPr>
        <a:xfrm>
          <a:off x="0" y="0"/>
          <a:ext cx="0" cy="0"/>
          <a:chOff x="0" y="0"/>
          <a:chExt cx="0" cy="0"/>
        </a:xfrm>
      </p:grpSpPr>
      <p:sp>
        <p:nvSpPr>
          <p:cNvPr id="145" name="Google Shape;145;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46" name="Google Shape;146;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47" name="Google Shape;147;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48" name="Google Shape;148;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49" name="Google Shape;149;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0" name="Google Shape;150;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1" name="Google Shape;151;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55" name="Google Shape;155;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6" name="Google Shape;156;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7" name="Google Shape;157;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8" name="Google Shape;158;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9" name="Google Shape;159;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0" name="Google Shape;160;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6"/>
        <p:cNvGrpSpPr/>
        <p:nvPr/>
      </p:nvGrpSpPr>
      <p:grpSpPr>
        <a:xfrm>
          <a:off x="0" y="0"/>
          <a:ext cx="0" cy="0"/>
          <a:chOff x="0" y="0"/>
          <a:chExt cx="0" cy="0"/>
        </a:xfrm>
      </p:grpSpPr>
      <p:sp>
        <p:nvSpPr>
          <p:cNvPr id="167" name="Google Shape;167;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69"/>
        <p:cNvGrpSpPr/>
        <p:nvPr/>
      </p:nvGrpSpPr>
      <p:grpSpPr>
        <a:xfrm>
          <a:off x="0" y="0"/>
          <a:ext cx="0" cy="0"/>
          <a:chOff x="0" y="0"/>
          <a:chExt cx="0" cy="0"/>
        </a:xfrm>
      </p:grpSpPr>
      <p:sp>
        <p:nvSpPr>
          <p:cNvPr id="170" name="Google Shape;170;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1" name="Google Shape;171;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2"/>
        <p:cNvGrpSpPr/>
        <p:nvPr/>
      </p:nvGrpSpPr>
      <p:grpSpPr>
        <a:xfrm>
          <a:off x="0" y="0"/>
          <a:ext cx="0" cy="0"/>
          <a:chOff x="0" y="0"/>
          <a:chExt cx="0" cy="0"/>
        </a:xfrm>
      </p:grpSpPr>
      <p:pic>
        <p:nvPicPr>
          <p:cNvPr id="173" name="Google Shape;173;p1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612445"/>
            <a:ext cx="9144000" cy="2015265"/>
          </a:xfrm>
          <a:prstGeom prst="rect">
            <a:avLst/>
          </a:prstGeom>
          <a:noFill/>
          <a:ln>
            <a:noFill/>
          </a:ln>
        </p:spPr>
      </p:pic>
      <p:sp>
        <p:nvSpPr>
          <p:cNvPr id="174" name="Google Shape;174;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 name="Google Shape;175;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6" name="Google Shape;176;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7" name="Google Shape;177;p11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7876" y="4573718"/>
            <a:ext cx="596253" cy="408434"/>
          </a:xfrm>
          <a:prstGeom prst="rect">
            <a:avLst/>
          </a:prstGeom>
          <a:noFill/>
          <a:ln>
            <a:noFill/>
          </a:ln>
        </p:spPr>
      </p:pic>
      <p:pic>
        <p:nvPicPr>
          <p:cNvPr id="178" name="Google Shape;178;p1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7431" y="4610929"/>
            <a:ext cx="1037488" cy="3340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
        <p:cNvGrpSpPr/>
        <p:nvPr/>
      </p:nvGrpSpPr>
      <p:grpSpPr>
        <a:xfrm>
          <a:off x="0" y="0"/>
          <a:ext cx="0" cy="0"/>
          <a:chOff x="0" y="0"/>
          <a:chExt cx="0" cy="0"/>
        </a:xfrm>
      </p:grpSpPr>
      <p:sp>
        <p:nvSpPr>
          <p:cNvPr id="180" name="Google Shape;180;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1" name="Google Shape;181;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2" name="Google Shape;182;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3"/>
        <p:cNvGrpSpPr/>
        <p:nvPr/>
      </p:nvGrpSpPr>
      <p:grpSpPr>
        <a:xfrm>
          <a:off x="0" y="0"/>
          <a:ext cx="0" cy="0"/>
          <a:chOff x="0" y="0"/>
          <a:chExt cx="0" cy="0"/>
        </a:xfrm>
      </p:grpSpPr>
      <p:sp>
        <p:nvSpPr>
          <p:cNvPr id="184" name="Google Shape;184;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5" name="Google Shape;185;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Google Shape;187;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89" name="Google Shape;189;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0" name="Google Shape;190;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2"/>
        <p:cNvGrpSpPr/>
        <p:nvPr/>
      </p:nvGrpSpPr>
      <p:grpSpPr>
        <a:xfrm>
          <a:off x="0" y="0"/>
          <a:ext cx="0" cy="0"/>
          <a:chOff x="0" y="0"/>
          <a:chExt cx="0" cy="0"/>
        </a:xfrm>
      </p:grpSpPr>
      <p:sp>
        <p:nvSpPr>
          <p:cNvPr id="193" name="Google Shape;193;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4" name="Google Shape;194;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6" name="Google Shape;196;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7" name="Google Shape;197;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199" name="Google Shape;199;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0" name="Google Shape;200;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1" name="Google Shape;201;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2" name="Google Shape;202;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3" name="Google Shape;203;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4" name="Google Shape;204;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5" name="Google Shape;205;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6" name="Google Shape;206;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7" name="Google Shape;207;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08"/>
        <p:cNvGrpSpPr/>
        <p:nvPr/>
      </p:nvGrpSpPr>
      <p:grpSpPr>
        <a:xfrm>
          <a:off x="0" y="0"/>
          <a:ext cx="0" cy="0"/>
          <a:chOff x="0" y="0"/>
          <a:chExt cx="0" cy="0"/>
        </a:xfrm>
      </p:grpSpPr>
      <p:sp>
        <p:nvSpPr>
          <p:cNvPr id="209" name="Google Shape;209;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0" name="Google Shape;210;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3" name="Google Shape;213;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4" name="Google Shape;214;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9/30/25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1245985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49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00"/>
          <p:cNvSpPr/>
          <p:nvPr/>
        </p:nvSpPr>
        <p:spPr>
          <a:xfrm rot="5400000">
            <a:off x="2685752" y="-1771351"/>
            <a:ext cx="3772497" cy="9144000"/>
          </a:xfrm>
          <a:prstGeom prst="rect">
            <a:avLst/>
          </a:prstGeom>
          <a:gradFill>
            <a:gsLst>
              <a:gs pos="0">
                <a:srgbClr val="908269">
                  <a:alpha val="47058"/>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10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0641" y="1482887"/>
            <a:ext cx="4059900" cy="2635524"/>
          </a:xfrm>
          <a:prstGeom prst="rect">
            <a:avLst/>
          </a:prstGeom>
          <a:noFill/>
          <a:ln>
            <a:noFill/>
          </a:ln>
        </p:spPr>
      </p:pic>
      <p:sp>
        <p:nvSpPr>
          <p:cNvPr id="38" name="Google Shape;38;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https://pxhere.com/en/photo/9535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7" descr="A picture containing tree, outdoor, ground, grass  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4572000" y="0"/>
            <a:ext cx="4586770" cy="5143500"/>
          </a:xfrm>
          <a:prstGeom prst="rect">
            <a:avLst/>
          </a:prstGeom>
          <a:noFill/>
          <a:ln>
            <a:noFill/>
          </a:ln>
        </p:spPr>
      </p:pic>
      <p:sp>
        <p:nvSpPr>
          <p:cNvPr id="222" name="Google Shape;222;p4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223;p4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dirty="0">
                <a:solidFill>
                  <a:srgbClr val="5E5E5E"/>
                </a:solidFill>
              </a:rPr>
              <a:t>Understanding </a:t>
            </a:r>
            <a:endParaRPr dirty="0"/>
          </a:p>
          <a:p>
            <a:pPr marL="0" lvl="0" indent="0" algn="ctr" rtl="0">
              <a:lnSpc>
                <a:spcPct val="115000"/>
              </a:lnSpc>
              <a:spcBef>
                <a:spcPts val="0"/>
              </a:spcBef>
              <a:spcAft>
                <a:spcPts val="0"/>
              </a:spcAft>
              <a:buSzPts val="1200"/>
              <a:buNone/>
            </a:pPr>
            <a:r>
              <a:rPr lang="en-US" sz="2800" dirty="0">
                <a:solidFill>
                  <a:srgbClr val="5E5E5E"/>
                </a:solidFill>
              </a:rPr>
              <a:t>Heirs’ Property at the</a:t>
            </a:r>
            <a:endParaRPr dirty="0"/>
          </a:p>
          <a:p>
            <a:pPr marL="0" lvl="0" indent="0" algn="ctr" rtl="0">
              <a:lnSpc>
                <a:spcPct val="115000"/>
              </a:lnSpc>
              <a:spcBef>
                <a:spcPts val="0"/>
              </a:spcBef>
              <a:spcAft>
                <a:spcPts val="0"/>
              </a:spcAft>
              <a:buSzPts val="1200"/>
              <a:buNone/>
            </a:pPr>
            <a:r>
              <a:rPr lang="en-US" sz="2800" dirty="0">
                <a:solidFill>
                  <a:srgbClr val="5E5E5E"/>
                </a:solidFill>
              </a:rPr>
              <a:t> Community Level</a:t>
            </a:r>
            <a:endParaRPr dirty="0"/>
          </a:p>
        </p:txBody>
      </p:sp>
      <p:sp>
        <p:nvSpPr>
          <p:cNvPr id="224" name="Google Shape;224;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a:t>
            </a:r>
            <a:endParaRPr dirty="0"/>
          </a:p>
        </p:txBody>
      </p:sp>
      <p:sp>
        <p:nvSpPr>
          <p:cNvPr id="225" name="Google Shape;225;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dk2"/>
                </a:solidFill>
                <a:latin typeface="Livvic Black"/>
                <a:ea typeface="Livvic Black"/>
                <a:cs typeface="Livvic Black"/>
                <a:sym typeface="Livvic Black"/>
              </a:rPr>
              <a:t>LOCATION</a:t>
            </a:r>
            <a:endParaRPr lang="en-US" dirty="0">
              <a:solidFill>
                <a:schemeClr val="dk2"/>
              </a:solidFill>
            </a:endParaRPr>
          </a:p>
        </p:txBody>
      </p:sp>
      <p:pic>
        <p:nvPicPr>
          <p:cNvPr id="226" name="Google Shape;226;p47" descr="Shape&#10;&#10;Description automatically generated with low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98027" y="4474911"/>
            <a:ext cx="1160703" cy="559783"/>
          </a:xfrm>
          <a:prstGeom prst="rect">
            <a:avLst/>
          </a:prstGeom>
          <a:noFill/>
          <a:ln>
            <a:noFill/>
          </a:ln>
        </p:spPr>
      </p:pic>
      <p:pic>
        <p:nvPicPr>
          <p:cNvPr id="228" name="Google Shape;228;p47" descr="Southern Extension Risk Management Education"/>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56797" y="4587068"/>
            <a:ext cx="1049451" cy="359376"/>
          </a:xfrm>
          <a:prstGeom prst="rect">
            <a:avLst/>
          </a:prstGeom>
          <a:noFill/>
          <a:ln>
            <a:noFill/>
          </a:ln>
        </p:spPr>
      </p:pic>
      <p:sp>
        <p:nvSpPr>
          <p:cNvPr id="229" name="Google Shape;229;p47"/>
          <p:cNvSpPr txBox="1"/>
          <p:nvPr/>
        </p:nvSpPr>
        <p:spPr>
          <a:xfrm>
            <a:off x="95522" y="255070"/>
            <a:ext cx="4571999" cy="34932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200"/>
              <a:buFont typeface="Catamaran Light"/>
              <a:buNone/>
            </a:pPr>
            <a:endParaRPr dirty="0"/>
          </a:p>
        </p:txBody>
      </p:sp>
      <p:pic>
        <p:nvPicPr>
          <p:cNvPr id="2" name="Picture 1">
            <a:extLst>
              <a:ext uri="{FF2B5EF4-FFF2-40B4-BE49-F238E27FC236}">
                <a16:creationId xmlns:a16="http://schemas.microsoft.com/office/drawing/2014/main" id="{613C0238-89A5-D675-BC74-C38CA70F77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315" y="4597655"/>
            <a:ext cx="1160703" cy="365203"/>
          </a:xfrm>
          <a:prstGeom prst="rect">
            <a:avLst/>
          </a:prstGeom>
        </p:spPr>
      </p:pic>
      <p:sp>
        <p:nvSpPr>
          <p:cNvPr id="3" name="Title 3">
            <a:extLst>
              <a:ext uri="{FF2B5EF4-FFF2-40B4-BE49-F238E27FC236}">
                <a16:creationId xmlns:a16="http://schemas.microsoft.com/office/drawing/2014/main" id="{8690EC6E-0D33-1A4E-278A-D2824352C89B}"/>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Protecting Your Information</a:t>
            </a:r>
            <a:endParaRPr/>
          </a:p>
        </p:txBody>
      </p:sp>
      <p:sp>
        <p:nvSpPr>
          <p:cNvPr id="290" name="Google Shape;290;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No personal stories</a:t>
            </a:r>
            <a:endParaRPr/>
          </a:p>
          <a:p>
            <a:pPr marL="457200" lvl="0" indent="-304800" algn="l" rtl="0">
              <a:lnSpc>
                <a:spcPct val="115000"/>
              </a:lnSpc>
              <a:spcBef>
                <a:spcPts val="0"/>
              </a:spcBef>
              <a:spcAft>
                <a:spcPts val="0"/>
              </a:spcAft>
              <a:buSzPts val="1200"/>
              <a:buChar char="●"/>
            </a:pPr>
            <a:r>
              <a:rPr lang="en-US"/>
              <a:t>General questions are welcome.  </a:t>
            </a:r>
            <a:endParaRPr/>
          </a:p>
          <a:p>
            <a:pPr marL="457200" lvl="0" indent="-304800" algn="l" rtl="0">
              <a:lnSpc>
                <a:spcPct val="115000"/>
              </a:lnSpc>
              <a:spcBef>
                <a:spcPts val="0"/>
              </a:spcBef>
              <a:spcAft>
                <a:spcPts val="0"/>
              </a:spcAft>
              <a:buSzPts val="1200"/>
              <a:buChar char="●"/>
            </a:pPr>
            <a:r>
              <a:rPr lang="en-US"/>
              <a:t>Personal questions should be asked outside of the group setting.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 What is Heirs’ Property?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5"/>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419952" y="1499185"/>
            <a:ext cx="2668039" cy="2688317"/>
          </a:xfrm>
          <a:prstGeom prst="rect">
            <a:avLst/>
          </a:prstGeom>
          <a:noFill/>
          <a:ln>
            <a:noFill/>
          </a:ln>
        </p:spPr>
      </p:pic>
      <p:sp>
        <p:nvSpPr>
          <p:cNvPr id="301" name="Google Shape;301;p5"/>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What is Heirs’ Property?</a:t>
            </a:r>
            <a:endParaRPr/>
          </a:p>
        </p:txBody>
      </p:sp>
      <p:sp>
        <p:nvSpPr>
          <p:cNvPr id="302" name="Google Shape;302;p5"/>
          <p:cNvSpPr txBox="1">
            <a:spLocks noGrp="1"/>
          </p:cNvSpPr>
          <p:nvPr>
            <p:ph type="body" idx="3"/>
          </p:nvPr>
        </p:nvSpPr>
        <p:spPr>
          <a:xfrm>
            <a:off x="138793" y="1027876"/>
            <a:ext cx="6131400" cy="39381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US" sz="1700"/>
              <a:t>Refers to property passed down informally from generation to generation. Also known as </a:t>
            </a:r>
            <a:r>
              <a:rPr lang="en-US" sz="1700">
                <a:latin typeface="Catamaran Thin"/>
                <a:ea typeface="Catamaran Thin"/>
                <a:cs typeface="Catamaran Thin"/>
                <a:sym typeface="Catamaran Thin"/>
              </a:rPr>
              <a:t>“Fractured,” “Tangled,” “Clouded”</a:t>
            </a:r>
            <a:endParaRPr sz="1700">
              <a:latin typeface="Catamaran Thin"/>
              <a:ea typeface="Catamaran Thin"/>
              <a:cs typeface="Catamaran Thin"/>
              <a:sym typeface="Catamaran Thin"/>
            </a:endParaRPr>
          </a:p>
          <a:p>
            <a:pPr marL="457200" lvl="0" indent="-336550" algn="l" rtl="0">
              <a:lnSpc>
                <a:spcPct val="115000"/>
              </a:lnSpc>
              <a:spcBef>
                <a:spcPts val="0"/>
              </a:spcBef>
              <a:spcAft>
                <a:spcPts val="0"/>
              </a:spcAft>
              <a:buSzPts val="1700"/>
              <a:buChar char="●"/>
            </a:pPr>
            <a:r>
              <a:rPr lang="en-US" sz="1700"/>
              <a:t>The original landowner dies without a will, or the will was not probated or administered</a:t>
            </a:r>
            <a:endParaRPr sz="1700"/>
          </a:p>
          <a:p>
            <a:pPr marL="457200" lvl="0" indent="-336550" algn="l" rtl="0">
              <a:lnSpc>
                <a:spcPct val="115000"/>
              </a:lnSpc>
              <a:spcBef>
                <a:spcPts val="0"/>
              </a:spcBef>
              <a:spcAft>
                <a:spcPts val="0"/>
              </a:spcAft>
              <a:buSzPts val="1700"/>
              <a:buChar char="●"/>
            </a:pPr>
            <a:r>
              <a:rPr lang="en-US" sz="1700"/>
              <a:t>State laws determine who inherits your land.</a:t>
            </a:r>
            <a:endParaRPr sz="1700"/>
          </a:p>
          <a:p>
            <a:pPr marL="457200" lvl="0" indent="-336550" algn="l" rtl="0">
              <a:lnSpc>
                <a:spcPct val="115000"/>
              </a:lnSpc>
              <a:spcBef>
                <a:spcPts val="0"/>
              </a:spcBef>
              <a:spcAft>
                <a:spcPts val="0"/>
              </a:spcAft>
              <a:buSzPts val="1700"/>
              <a:buChar char="●"/>
            </a:pPr>
            <a:r>
              <a:rPr lang="en-US" sz="1700"/>
              <a:t>Can potentially include multiple generations and hundreds of relatives</a:t>
            </a:r>
            <a:endParaRPr sz="1700"/>
          </a:p>
          <a:p>
            <a:pPr marL="457200" lvl="0" indent="-336550" algn="l" rtl="0">
              <a:lnSpc>
                <a:spcPct val="115000"/>
              </a:lnSpc>
              <a:spcBef>
                <a:spcPts val="0"/>
              </a:spcBef>
              <a:spcAft>
                <a:spcPts val="0"/>
              </a:spcAft>
              <a:buSzPts val="1700"/>
              <a:buChar char="●"/>
            </a:pPr>
            <a:r>
              <a:rPr lang="en-US" sz="1700"/>
              <a:t>No single heir has clear title to the entire parcel. </a:t>
            </a:r>
            <a:r>
              <a:rPr lang="en-US" sz="1700">
                <a:latin typeface="Catamaran Thin"/>
                <a:ea typeface="Catamaran Thin"/>
                <a:cs typeface="Catamaran Thin"/>
                <a:sym typeface="Catamaran Thin"/>
              </a:rPr>
              <a:t>Each owner has an interest in the entire asset rather than each heir having their own piece of the asset</a:t>
            </a:r>
            <a:endParaRPr sz="1700">
              <a:latin typeface="Catamaran Thin"/>
              <a:ea typeface="Catamaran Thin"/>
              <a:cs typeface="Catamaran Thin"/>
              <a:sym typeface="Catamaran Th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b2074257d1_0_31"/>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Each Heir…</a:t>
            </a:r>
            <a:endParaRPr/>
          </a:p>
        </p:txBody>
      </p:sp>
      <p:sp>
        <p:nvSpPr>
          <p:cNvPr id="308" name="Google Shape;308;g2b2074257d1_0_31"/>
          <p:cNvSpPr txBox="1">
            <a:spLocks noGrp="1"/>
          </p:cNvSpPr>
          <p:nvPr>
            <p:ph type="body" idx="3"/>
          </p:nvPr>
        </p:nvSpPr>
        <p:spPr>
          <a:xfrm>
            <a:off x="419226" y="1066602"/>
            <a:ext cx="4951500" cy="31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endParaRPr sz="2000"/>
          </a:p>
          <a:p>
            <a:pPr marL="457200" lvl="0" indent="-355600" algn="l" rtl="0">
              <a:lnSpc>
                <a:spcPct val="90000"/>
              </a:lnSpc>
              <a:spcBef>
                <a:spcPts val="0"/>
              </a:spcBef>
              <a:spcAft>
                <a:spcPts val="0"/>
              </a:spcAft>
              <a:buSzPts val="2000"/>
              <a:buChar char="●"/>
            </a:pPr>
            <a:r>
              <a:rPr lang="en-US" sz="2000"/>
              <a:t>Has equal rights to full use and possession</a:t>
            </a:r>
            <a:endParaRPr sz="2000"/>
          </a:p>
          <a:p>
            <a:pPr marL="457200" lvl="0" indent="-355600" algn="l" rtl="0">
              <a:lnSpc>
                <a:spcPct val="90000"/>
              </a:lnSpc>
              <a:spcBef>
                <a:spcPts val="800"/>
              </a:spcBef>
              <a:spcAft>
                <a:spcPts val="0"/>
              </a:spcAft>
              <a:buSzPts val="2000"/>
              <a:buChar char="●"/>
            </a:pPr>
            <a:r>
              <a:rPr lang="en-US" sz="2000"/>
              <a:t>Is legally responsible for taxes and other property-related expenses</a:t>
            </a:r>
            <a:endParaRPr sz="2000"/>
          </a:p>
          <a:p>
            <a:pPr marL="457200" lvl="0" indent="-355600" algn="l" rtl="0">
              <a:lnSpc>
                <a:spcPct val="90000"/>
              </a:lnSpc>
              <a:spcBef>
                <a:spcPts val="800"/>
              </a:spcBef>
              <a:spcAft>
                <a:spcPts val="0"/>
              </a:spcAft>
              <a:buSzPts val="2000"/>
              <a:buChar char="●"/>
            </a:pPr>
            <a:r>
              <a:rPr lang="en-US" sz="2000"/>
              <a:t>May transfer by gift or sale their interest to another heir or non-heir</a:t>
            </a:r>
            <a:endParaRPr sz="2000"/>
          </a:p>
          <a:p>
            <a:pPr marL="457200" lvl="0" indent="-355600" algn="l" rtl="0">
              <a:lnSpc>
                <a:spcPct val="90000"/>
              </a:lnSpc>
              <a:spcBef>
                <a:spcPts val="800"/>
              </a:spcBef>
              <a:spcAft>
                <a:spcPts val="0"/>
              </a:spcAft>
              <a:buSzPts val="2000"/>
              <a:buChar char="●"/>
            </a:pPr>
            <a:r>
              <a:rPr lang="en-US" sz="2000"/>
              <a:t>May seek physical division of the property</a:t>
            </a:r>
            <a:endParaRPr sz="2000"/>
          </a:p>
          <a:p>
            <a:pPr marL="457200" lvl="0" indent="-355600" algn="l" rtl="0">
              <a:lnSpc>
                <a:spcPct val="90000"/>
              </a:lnSpc>
              <a:spcBef>
                <a:spcPts val="800"/>
              </a:spcBef>
              <a:spcAft>
                <a:spcPts val="0"/>
              </a:spcAft>
              <a:buSzPts val="2000"/>
              <a:buChar char="●"/>
            </a:pPr>
            <a:r>
              <a:rPr lang="en-US" sz="2000"/>
              <a:t>Must agree to any major decisions about the property</a:t>
            </a:r>
            <a:endParaRPr sz="2000"/>
          </a:p>
          <a:p>
            <a:pPr marL="0" lvl="0" indent="0" algn="l" rtl="0">
              <a:lnSpc>
                <a:spcPct val="115000"/>
              </a:lnSpc>
              <a:spcBef>
                <a:spcPts val="0"/>
              </a:spcBef>
              <a:spcAft>
                <a:spcPts val="0"/>
              </a:spcAft>
              <a:buSzPts val="1200"/>
              <a:buNone/>
            </a:pPr>
            <a:endParaRPr/>
          </a:p>
        </p:txBody>
      </p:sp>
      <p:pic>
        <p:nvPicPr>
          <p:cNvPr id="309" name="Google Shape;309;g2b2074257d1_0_31" descr="Hands holding a small wooden hous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23664" y="1254775"/>
            <a:ext cx="3377927" cy="28498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b2074257d1_0_5"/>
          <p:cNvSpPr txBox="1">
            <a:spLocks noGrp="1"/>
          </p:cNvSpPr>
          <p:nvPr>
            <p:ph type="body" idx="1"/>
          </p:nvPr>
        </p:nvSpPr>
        <p:spPr>
          <a:xfrm>
            <a:off x="177804" y="738148"/>
            <a:ext cx="8645749"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 for Heirs’ Property Ownership:</a:t>
            </a:r>
            <a:endParaRPr/>
          </a:p>
          <a:p>
            <a:pPr marL="152400" lvl="0" indent="0" algn="l" rtl="0">
              <a:lnSpc>
                <a:spcPct val="115000"/>
              </a:lnSpc>
              <a:spcBef>
                <a:spcPts val="0"/>
              </a:spcBef>
              <a:spcAft>
                <a:spcPts val="0"/>
              </a:spcAft>
              <a:buSzPts val="1200"/>
              <a:buNone/>
            </a:pPr>
            <a:endParaRPr/>
          </a:p>
        </p:txBody>
      </p:sp>
      <p:sp>
        <p:nvSpPr>
          <p:cNvPr id="315" name="Google Shape;315;g2b2074257d1_0_5"/>
          <p:cNvSpPr txBox="1"/>
          <p:nvPr/>
        </p:nvSpPr>
        <p:spPr>
          <a:xfrm rot="639807">
            <a:off x="499620" y="2705863"/>
            <a:ext cx="216816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71521C"/>
                </a:solidFill>
                <a:latin typeface="Calibri"/>
                <a:ea typeface="Calibri"/>
                <a:cs typeface="Calibri"/>
                <a:sym typeface="Calibri"/>
              </a:rPr>
              <a:t>“Without a clear title”</a:t>
            </a:r>
            <a:endParaRPr sz="3200" b="0" i="0" u="none" strike="noStrike" cap="none">
              <a:solidFill>
                <a:srgbClr val="71521C"/>
              </a:solidFill>
              <a:latin typeface="Arial"/>
              <a:ea typeface="Arial"/>
              <a:cs typeface="Arial"/>
              <a:sym typeface="Arial"/>
            </a:endParaRPr>
          </a:p>
        </p:txBody>
      </p:sp>
      <p:sp>
        <p:nvSpPr>
          <p:cNvPr id="316" name="Google Shape;316;g2b2074257d1_0_5"/>
          <p:cNvSpPr txBox="1"/>
          <p:nvPr/>
        </p:nvSpPr>
        <p:spPr>
          <a:xfrm>
            <a:off x="6052074" y="249748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“Fractured”</a:t>
            </a:r>
            <a:endParaRPr sz="3200" b="0" i="0" u="none" strike="noStrike" cap="none">
              <a:solidFill>
                <a:schemeClr val="accent4"/>
              </a:solidFill>
              <a:latin typeface="Arial"/>
              <a:ea typeface="Arial"/>
              <a:cs typeface="Arial"/>
              <a:sym typeface="Arial"/>
            </a:endParaRPr>
          </a:p>
        </p:txBody>
      </p:sp>
      <p:sp>
        <p:nvSpPr>
          <p:cNvPr id="317" name="Google Shape;317;g2b2074257d1_0_5"/>
          <p:cNvSpPr txBox="1"/>
          <p:nvPr/>
        </p:nvSpPr>
        <p:spPr>
          <a:xfrm rot="506692">
            <a:off x="4975979" y="3832721"/>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Calibri"/>
                <a:ea typeface="Calibri"/>
                <a:cs typeface="Calibri"/>
                <a:sym typeface="Calibri"/>
              </a:rPr>
              <a:t>“Tangled”</a:t>
            </a:r>
            <a:endParaRPr sz="3200" b="0" i="0" u="none" strike="noStrike" cap="none">
              <a:solidFill>
                <a:schemeClr val="accent1"/>
              </a:solidFill>
              <a:latin typeface="Arial"/>
              <a:ea typeface="Arial"/>
              <a:cs typeface="Arial"/>
              <a:sym typeface="Arial"/>
            </a:endParaRPr>
          </a:p>
        </p:txBody>
      </p:sp>
      <p:sp>
        <p:nvSpPr>
          <p:cNvPr id="318" name="Google Shape;318;g2b2074257d1_0_5"/>
          <p:cNvSpPr txBox="1"/>
          <p:nvPr/>
        </p:nvSpPr>
        <p:spPr>
          <a:xfrm rot="-1900604">
            <a:off x="3487917" y="249748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“Clouded”</a:t>
            </a:r>
            <a:endParaRPr sz="3200" b="0" i="0" u="none" strike="noStrike" cap="none">
              <a:solidFill>
                <a:schemeClr val="accent4"/>
              </a:solidFill>
              <a:latin typeface="Arial"/>
              <a:ea typeface="Arial"/>
              <a:cs typeface="Arial"/>
              <a:sym typeface="Arial"/>
            </a:endParaRPr>
          </a:p>
        </p:txBody>
      </p:sp>
      <p:sp>
        <p:nvSpPr>
          <p:cNvPr id="319" name="Google Shape;319;g2b2074257d1_0_5"/>
          <p:cNvSpPr txBox="1"/>
          <p:nvPr/>
        </p:nvSpPr>
        <p:spPr>
          <a:xfrm rot="-632612">
            <a:off x="1932538" y="4046542"/>
            <a:ext cx="289633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4"/>
                </a:solidFill>
                <a:latin typeface="Calibri"/>
                <a:ea typeface="Calibri"/>
                <a:cs typeface="Calibri"/>
                <a:sym typeface="Calibri"/>
              </a:rPr>
              <a:t>“Family Land”</a:t>
            </a:r>
            <a:endParaRPr sz="3200" b="0" i="0" u="none" strike="noStrike" cap="none">
              <a:solidFill>
                <a:schemeClr val="accent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
          <p:cNvSpPr txBox="1">
            <a:spLocks noGrp="1"/>
          </p:cNvSpPr>
          <p:nvPr>
            <p:ph type="body" idx="1"/>
          </p:nvPr>
        </p:nvSpPr>
        <p:spPr>
          <a:xfrm>
            <a:off x="177805" y="738148"/>
            <a:ext cx="63150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a:t>
            </a:r>
            <a:endParaRPr/>
          </a:p>
          <a:p>
            <a:pPr marL="152400" lvl="0" indent="0" algn="l" rtl="0">
              <a:lnSpc>
                <a:spcPct val="115000"/>
              </a:lnSpc>
              <a:spcBef>
                <a:spcPts val="0"/>
              </a:spcBef>
              <a:spcAft>
                <a:spcPts val="0"/>
              </a:spcAft>
              <a:buSzPts val="1200"/>
              <a:buNone/>
            </a:pPr>
            <a:endParaRPr/>
          </a:p>
        </p:txBody>
      </p:sp>
      <p:sp>
        <p:nvSpPr>
          <p:cNvPr id="325" name="Google Shape;325;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heirs’ own the property without a “</a:t>
            </a:r>
            <a:r>
              <a:rPr lang="en-US" sz="2800" b="1" i="0" u="none" strike="noStrike" cap="none">
                <a:solidFill>
                  <a:schemeClr val="dk1"/>
                </a:solidFill>
                <a:latin typeface="Calibri"/>
                <a:ea typeface="Calibri"/>
                <a:cs typeface="Calibri"/>
                <a:sym typeface="Calibri"/>
              </a:rPr>
              <a:t>clear title</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Sometimes referred to as “</a:t>
            </a:r>
            <a:r>
              <a:rPr lang="en-US" sz="2800" b="1" i="0" u="none" strike="noStrike" cap="none">
                <a:solidFill>
                  <a:schemeClr val="dk1"/>
                </a:solidFill>
                <a:latin typeface="Calibri"/>
                <a:ea typeface="Calibri"/>
                <a:cs typeface="Calibri"/>
                <a:sym typeface="Calibri"/>
              </a:rPr>
              <a:t>Family Land", "Fractured</a:t>
            </a:r>
            <a:r>
              <a:rPr lang="en-US" sz="2800" b="0" i="0" u="none" strike="noStrike" cap="none">
                <a:solidFill>
                  <a:schemeClr val="dk1"/>
                </a:solidFill>
                <a:latin typeface="Calibri"/>
                <a:ea typeface="Calibri"/>
                <a:cs typeface="Calibri"/>
                <a:sym typeface="Calibri"/>
              </a:rPr>
              <a:t>”, “</a:t>
            </a:r>
            <a:r>
              <a:rPr lang="en-US" sz="2800" b="1" i="0" u="none" strike="noStrike" cap="none">
                <a:solidFill>
                  <a:schemeClr val="dk1"/>
                </a:solidFill>
                <a:latin typeface="Calibri"/>
                <a:ea typeface="Calibri"/>
                <a:cs typeface="Calibri"/>
                <a:sym typeface="Calibri"/>
              </a:rPr>
              <a:t>Tangled</a:t>
            </a:r>
            <a:r>
              <a:rPr lang="en-US" sz="2800" b="0" i="0" u="none" strike="noStrike" cap="none">
                <a:solidFill>
                  <a:schemeClr val="dk1"/>
                </a:solidFill>
                <a:latin typeface="Calibri"/>
                <a:ea typeface="Calibri"/>
                <a:cs typeface="Calibri"/>
                <a:sym typeface="Calibri"/>
              </a:rPr>
              <a:t>”, or “</a:t>
            </a:r>
            <a:r>
              <a:rPr lang="en-US" sz="2800" b="1" i="0" u="none" strike="noStrike" cap="none">
                <a:solidFill>
                  <a:schemeClr val="dk1"/>
                </a:solidFill>
                <a:latin typeface="Calibri"/>
                <a:ea typeface="Calibri"/>
                <a:cs typeface="Calibri"/>
                <a:sym typeface="Calibri"/>
              </a:rPr>
              <a:t>Clouded</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This restricts being able to manage the property and use the asset to accumulate wealth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sp>
        <p:nvSpPr>
          <p:cNvPr id="331" name="Google Shape;331;p7"/>
          <p:cNvSpPr txBox="1">
            <a:spLocks noGrp="1"/>
          </p:cNvSpPr>
          <p:nvPr>
            <p:ph type="body" idx="2"/>
          </p:nvPr>
        </p:nvSpPr>
        <p:spPr>
          <a:xfrm>
            <a:off x="817563" y="125776"/>
            <a:ext cx="8326437" cy="35349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332" name="Google Shape;332;p7" descr="Icon  Description automatically generated"/>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t="410" b="410"/>
          <a:stretch/>
        </p:blipFill>
        <p:spPr>
          <a:xfrm>
            <a:off x="5146675" y="627063"/>
            <a:ext cx="3870325" cy="383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2b2074257d1_0_0"/>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61696" y="1138238"/>
            <a:ext cx="8319000" cy="3784500"/>
          </a:xfrm>
          <a:prstGeom prst="rect">
            <a:avLst/>
          </a:prstGeom>
          <a:noFill/>
          <a:ln>
            <a:noFill/>
          </a:ln>
        </p:spPr>
      </p:pic>
      <p:sp>
        <p:nvSpPr>
          <p:cNvPr id="338" name="Google Shape;338;g2b2074257d1_0_0"/>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solidFill>
                  <a:schemeClr val="dk1"/>
                </a:solidFill>
              </a:rPr>
              <a:t>For example, if you die without a will in Alabama…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b274beff90_0_6"/>
          <p:cNvSpPr txBox="1">
            <a:spLocks noGrp="1"/>
          </p:cNvSpPr>
          <p:nvPr>
            <p:ph type="body" idx="1"/>
          </p:nvPr>
        </p:nvSpPr>
        <p:spPr>
          <a:xfrm>
            <a:off x="499200" y="1750771"/>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II: Impacts of </a:t>
            </a:r>
            <a:endParaRPr/>
          </a:p>
          <a:p>
            <a:pPr marL="152400" lvl="0" indent="0" algn="ctr" rtl="0">
              <a:lnSpc>
                <a:spcPct val="115000"/>
              </a:lnSpc>
              <a:spcBef>
                <a:spcPts val="0"/>
              </a:spcBef>
              <a:spcAft>
                <a:spcPts val="0"/>
              </a:spcAft>
              <a:buSzPts val="1200"/>
              <a:buNone/>
            </a:pPr>
            <a:r>
              <a:rPr lang="en-US"/>
              <a:t>Heirs’ Property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600"/>
              <a:t>Impacts</a:t>
            </a:r>
            <a:endParaRPr sz="3600"/>
          </a:p>
        </p:txBody>
      </p:sp>
      <p:sp>
        <p:nvSpPr>
          <p:cNvPr id="349" name="Google Shape;349;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personal assets</a:t>
            </a:r>
            <a:endParaRPr sz="2600"/>
          </a:p>
        </p:txBody>
      </p:sp>
      <p:sp>
        <p:nvSpPr>
          <p:cNvPr id="350" name="Google Shape;350;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family decision making</a:t>
            </a:r>
            <a:endParaRPr sz="2600"/>
          </a:p>
        </p:txBody>
      </p:sp>
      <p:sp>
        <p:nvSpPr>
          <p:cNvPr id="351" name="Google Shape;351;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a:t>On community development</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0"/>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235" name="Google Shape;235;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200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400" dirty="0"/>
          </a:p>
        </p:txBody>
      </p:sp>
      <p:sp>
        <p:nvSpPr>
          <p:cNvPr id="236" name="Google Shape;236;p50"/>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237" name="Google Shape;237;p50"/>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238" name="Google Shape;238;p50"/>
          <p:cNvPicPr preferRelativeResize="0"/>
          <p:nvPr/>
        </p:nvPicPr>
        <p:blipFill rotWithShape="1">
          <a:blip r:embed="rId4" cstate="screen">
            <a:alphaModFix/>
            <a:extLst>
              <a:ext uri="{28A0092B-C50C-407E-A947-70E740481C1C}">
                <a14:useLocalDpi xmlns:a14="http://schemas.microsoft.com/office/drawing/2010/main"/>
              </a:ext>
            </a:extLst>
          </a:blip>
          <a:srcRect b="-5419"/>
          <a:stretch/>
        </p:blipFill>
        <p:spPr>
          <a:xfrm>
            <a:off x="1989106" y="3399003"/>
            <a:ext cx="906526" cy="848603"/>
          </a:xfrm>
          <a:prstGeom prst="rect">
            <a:avLst/>
          </a:prstGeom>
          <a:noFill/>
          <a:ln>
            <a:noFill/>
          </a:ln>
        </p:spPr>
      </p:pic>
      <p:sp>
        <p:nvSpPr>
          <p:cNvPr id="239" name="Google Shape;239;p50"/>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Funding to develop this training provided by: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pic>
        <p:nvPicPr>
          <p:cNvPr id="356" name="Google Shape;356;p22"/>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57" name="Google Shape;357;p22"/>
          <p:cNvSpPr/>
          <p:nvPr/>
        </p:nvSpPr>
        <p:spPr>
          <a:xfrm rot="-5400000">
            <a:off x="2000250" y="-2000252"/>
            <a:ext cx="5143499" cy="9144001"/>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8" name="Google Shape;358;p22"/>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txBox="1"/>
          <p:nvPr/>
        </p:nvSpPr>
        <p:spPr>
          <a:xfrm>
            <a:off x="454807" y="561786"/>
            <a:ext cx="4083679" cy="45935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Impact of Heirs’ Property: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On the Landowner</a:t>
            </a:r>
            <a:endParaRPr sz="4400" b="1" i="0" u="none" strike="noStrike" cap="none">
              <a:solidFill>
                <a:schemeClr val="lt1"/>
              </a:solidFill>
              <a:latin typeface="Livvic"/>
              <a:ea typeface="Livvic"/>
              <a:cs typeface="Livvic"/>
              <a:sym typeface="Livvic"/>
            </a:endParaRPr>
          </a:p>
        </p:txBody>
      </p:sp>
      <p:sp>
        <p:nvSpPr>
          <p:cNvPr id="360" name="Google Shape;360;p22"/>
          <p:cNvSpPr txBox="1">
            <a:spLocks noGrp="1"/>
          </p:cNvSpPr>
          <p:nvPr>
            <p:ph type="subTitle" idx="4294967295"/>
          </p:nvPr>
        </p:nvSpPr>
        <p:spPr>
          <a:xfrm>
            <a:off x="477195" y="1021143"/>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Heirs’ property restricts how land can be managed. </a:t>
            </a: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endParaRPr sz="20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Examples of management decisions: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Timber harvesting and reforestation</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Farm planting and harvesting</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Mineral rights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Mortgages and other loans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USDA programs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Conservation easements</a:t>
            </a:r>
            <a:endParaRPr sz="12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endParaRPr sz="1200" b="0" i="0" u="none" strike="noStrike" cap="none">
              <a:solidFill>
                <a:schemeClr val="lt1"/>
              </a:solidFill>
              <a:latin typeface="Catamaran Light"/>
              <a:ea typeface="Catamaran Light"/>
              <a:cs typeface="Catamaran Light"/>
              <a:sym typeface="Catamara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8"/>
          <p:cNvSpPr txBox="1">
            <a:spLocks noGrp="1"/>
          </p:cNvSpPr>
          <p:nvPr>
            <p:ph type="body" idx="3"/>
          </p:nvPr>
        </p:nvSpPr>
        <p:spPr>
          <a:xfrm>
            <a:off x="70800" y="987900"/>
            <a:ext cx="9002400" cy="4155600"/>
          </a:xfrm>
          <a:prstGeom prst="rect">
            <a:avLst/>
          </a:prstGeom>
          <a:noFill/>
          <a:ln>
            <a:noFill/>
          </a:ln>
        </p:spPr>
        <p:txBody>
          <a:bodyPr spcFirstLastPara="1" wrap="square" lIns="91425" tIns="91425" rIns="91425" bIns="91425" anchor="t" anchorCtr="0">
            <a:noAutofit/>
          </a:bodyPr>
          <a:lstStyle/>
          <a:p>
            <a:pPr marL="0" lvl="0" indent="-127000" algn="l" rtl="0">
              <a:lnSpc>
                <a:spcPct val="100000"/>
              </a:lnSpc>
              <a:spcBef>
                <a:spcPts val="0"/>
              </a:spcBef>
              <a:spcAft>
                <a:spcPts val="0"/>
              </a:spcAft>
              <a:buClr>
                <a:schemeClr val="dk1"/>
              </a:buClr>
              <a:buSzPts val="2000"/>
              <a:buChar char="●"/>
            </a:pPr>
            <a:r>
              <a:rPr lang="en-US" sz="2800" b="1" i="0" u="none" strike="noStrike" cap="none">
                <a:latin typeface="Catamaran Light"/>
                <a:ea typeface="Catamaran Light"/>
                <a:cs typeface="Catamaran Light"/>
                <a:sym typeface="Catamaran Light"/>
              </a:rPr>
              <a:t>Promoting intergenerational poverty</a:t>
            </a:r>
            <a:endParaRPr sz="2800" b="1"/>
          </a:p>
          <a:p>
            <a:pPr marL="457200" lvl="2" indent="-182880" algn="l" rtl="0">
              <a:lnSpc>
                <a:spcPct val="100000"/>
              </a:lnSpc>
              <a:spcBef>
                <a:spcPts val="0"/>
              </a:spcBef>
              <a:spcAft>
                <a:spcPts val="0"/>
              </a:spcAft>
              <a:buClr>
                <a:schemeClr val="dk1"/>
              </a:buClr>
              <a:buSzPts val="1200"/>
              <a:buChar char="■"/>
            </a:pPr>
            <a:r>
              <a:rPr lang="en-US" sz="2000"/>
              <a:t>Cannot open a line of credit or apply for a mortgage</a:t>
            </a:r>
            <a:endParaRPr/>
          </a:p>
          <a:p>
            <a:pPr marL="457200" lvl="2" indent="-182880" algn="l" rtl="0">
              <a:lnSpc>
                <a:spcPct val="100000"/>
              </a:lnSpc>
              <a:spcBef>
                <a:spcPts val="0"/>
              </a:spcBef>
              <a:spcAft>
                <a:spcPts val="0"/>
              </a:spcAft>
              <a:buClr>
                <a:schemeClr val="dk1"/>
              </a:buClr>
              <a:buSzPts val="1200"/>
              <a:buChar char="■"/>
            </a:pPr>
            <a:r>
              <a:rPr lang="en-US" sz="2000"/>
              <a:t>Cannot sell the property</a:t>
            </a:r>
            <a:endParaRPr/>
          </a:p>
          <a:p>
            <a:pPr marL="0" lvl="1" indent="127000" algn="l" rtl="0">
              <a:lnSpc>
                <a:spcPct val="100000"/>
              </a:lnSpc>
              <a:spcBef>
                <a:spcPts val="0"/>
              </a:spcBef>
              <a:spcAft>
                <a:spcPts val="0"/>
              </a:spcAft>
              <a:buClr>
                <a:schemeClr val="dk1"/>
              </a:buClr>
              <a:buSzPts val="2000"/>
              <a:buFont typeface="Catamaran Light"/>
              <a:buNone/>
            </a:pPr>
            <a:endParaRPr sz="800" b="1"/>
          </a:p>
          <a:p>
            <a:pPr marL="0" lvl="0" indent="-127000" algn="l" rtl="0">
              <a:lnSpc>
                <a:spcPct val="100000"/>
              </a:lnSpc>
              <a:spcBef>
                <a:spcPts val="0"/>
              </a:spcBef>
              <a:spcAft>
                <a:spcPts val="0"/>
              </a:spcAft>
              <a:buClr>
                <a:schemeClr val="dk1"/>
              </a:buClr>
              <a:buSzPts val="2000"/>
              <a:buChar char="●"/>
            </a:pPr>
            <a:r>
              <a:rPr lang="en-US" sz="2800" b="1"/>
              <a:t>Inhibiting full use of the land</a:t>
            </a:r>
            <a:endParaRPr/>
          </a:p>
          <a:p>
            <a:pPr marL="457200" lvl="2" indent="-182880" algn="l" rtl="0">
              <a:lnSpc>
                <a:spcPct val="100000"/>
              </a:lnSpc>
              <a:spcBef>
                <a:spcPts val="0"/>
              </a:spcBef>
              <a:spcAft>
                <a:spcPts val="0"/>
              </a:spcAft>
              <a:buClr>
                <a:schemeClr val="dk1"/>
              </a:buClr>
              <a:buSzPts val="1200"/>
              <a:buChar char="■"/>
            </a:pPr>
            <a:r>
              <a:rPr lang="en-US" sz="2000"/>
              <a:t>Asset cannot be used as collateral for example, for a loan, to start a business </a:t>
            </a:r>
            <a:endParaRPr/>
          </a:p>
          <a:p>
            <a:pPr marL="457200" lvl="2" indent="-182880" algn="l" rtl="0">
              <a:lnSpc>
                <a:spcPct val="100000"/>
              </a:lnSpc>
              <a:spcBef>
                <a:spcPts val="0"/>
              </a:spcBef>
              <a:spcAft>
                <a:spcPts val="0"/>
              </a:spcAft>
              <a:buClr>
                <a:schemeClr val="dk1"/>
              </a:buClr>
              <a:buSzPts val="1200"/>
              <a:buChar char="■"/>
            </a:pPr>
            <a:r>
              <a:rPr lang="en-US" sz="2000"/>
              <a:t>Cannot generate income by leasing the land or selling its natural resources</a:t>
            </a:r>
            <a:endParaRPr/>
          </a:p>
          <a:p>
            <a:pPr marL="342900" lvl="1" indent="-342900" algn="l" rtl="0">
              <a:lnSpc>
                <a:spcPct val="100000"/>
              </a:lnSpc>
              <a:spcBef>
                <a:spcPts val="0"/>
              </a:spcBef>
              <a:spcAft>
                <a:spcPts val="0"/>
              </a:spcAft>
              <a:buClr>
                <a:schemeClr val="dk1"/>
              </a:buClr>
              <a:buSzPts val="1200"/>
              <a:buNone/>
            </a:pPr>
            <a:endParaRPr sz="800" b="1"/>
          </a:p>
          <a:p>
            <a:pPr marL="0" lvl="0" indent="-127000" algn="l" rtl="0">
              <a:lnSpc>
                <a:spcPct val="100000"/>
              </a:lnSpc>
              <a:spcBef>
                <a:spcPts val="0"/>
              </a:spcBef>
              <a:spcAft>
                <a:spcPts val="0"/>
              </a:spcAft>
              <a:buClr>
                <a:schemeClr val="dk1"/>
              </a:buClr>
              <a:buSzPts val="2000"/>
              <a:buChar char="●"/>
            </a:pPr>
            <a:r>
              <a:rPr lang="en-US" sz="2800" b="1"/>
              <a:t>Hindering insuring property</a:t>
            </a:r>
            <a:endParaRPr/>
          </a:p>
          <a:p>
            <a:pPr marL="342900" lvl="0" indent="-215900" algn="l" rtl="0">
              <a:lnSpc>
                <a:spcPct val="100000"/>
              </a:lnSpc>
              <a:spcBef>
                <a:spcPts val="0"/>
              </a:spcBef>
              <a:spcAft>
                <a:spcPts val="0"/>
              </a:spcAft>
              <a:buClr>
                <a:schemeClr val="dk1"/>
              </a:buClr>
              <a:buSzPts val="2000"/>
              <a:buNone/>
            </a:pPr>
            <a:endParaRPr sz="800"/>
          </a:p>
          <a:p>
            <a:pPr marL="0" lvl="0" indent="-127000" algn="l" rtl="0">
              <a:lnSpc>
                <a:spcPct val="100000"/>
              </a:lnSpc>
              <a:spcBef>
                <a:spcPts val="0"/>
              </a:spcBef>
              <a:spcAft>
                <a:spcPts val="0"/>
              </a:spcAft>
              <a:buClr>
                <a:schemeClr val="dk1"/>
              </a:buClr>
              <a:buSzPts val="2000"/>
              <a:buChar char="●"/>
            </a:pPr>
            <a:r>
              <a:rPr lang="en-US" sz="2800" b="1"/>
              <a:t>Blocking access to some federal programs</a:t>
            </a:r>
            <a:endParaRPr/>
          </a:p>
          <a:p>
            <a:pPr marL="457200" lvl="2" indent="-182880" algn="l" rtl="0">
              <a:lnSpc>
                <a:spcPct val="100000"/>
              </a:lnSpc>
              <a:spcBef>
                <a:spcPts val="0"/>
              </a:spcBef>
              <a:spcAft>
                <a:spcPts val="0"/>
              </a:spcAft>
              <a:buClr>
                <a:schemeClr val="dk1"/>
              </a:buClr>
              <a:buSzPts val="1200"/>
              <a:buChar char="■"/>
            </a:pPr>
            <a:r>
              <a:rPr lang="en-US" sz="2000"/>
              <a:t>Challenges in getting a farm number to be able to participate in USDA and state programs</a:t>
            </a:r>
            <a:endParaRPr/>
          </a:p>
          <a:p>
            <a:pPr marL="457200" lvl="0" indent="-228600" algn="l" rtl="0">
              <a:lnSpc>
                <a:spcPct val="115000"/>
              </a:lnSpc>
              <a:spcBef>
                <a:spcPts val="0"/>
              </a:spcBef>
              <a:spcAft>
                <a:spcPts val="0"/>
              </a:spcAft>
              <a:buSzPts val="1200"/>
              <a:buNone/>
            </a:pPr>
            <a:endParaRPr/>
          </a:p>
        </p:txBody>
      </p:sp>
      <p:sp>
        <p:nvSpPr>
          <p:cNvPr id="366" name="Google Shape;366;p8"/>
          <p:cNvSpPr txBox="1">
            <a:spLocks noGrp="1"/>
          </p:cNvSpPr>
          <p:nvPr>
            <p:ph type="title" idx="4294967295"/>
          </p:nvPr>
        </p:nvSpPr>
        <p:spPr>
          <a:xfrm>
            <a:off x="227687" y="520927"/>
            <a:ext cx="8520000" cy="319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a:t>
            </a:r>
            <a:r>
              <a:rPr lang="en-US"/>
              <a:t>Personal and Family </a:t>
            </a:r>
            <a:r>
              <a:rPr lang="en-US">
                <a:solidFill>
                  <a:schemeClr val="dk1"/>
                </a:solidFill>
              </a:rPr>
              <a:t>Assets: </a:t>
            </a:r>
            <a:endParaRPr>
              <a:solidFill>
                <a:schemeClr val="dk1"/>
              </a:solidFill>
            </a:endParaRPr>
          </a:p>
        </p:txBody>
      </p:sp>
      <p:pic>
        <p:nvPicPr>
          <p:cNvPr id="367" name="Google Shape;367;p8" descr="A picture containing text  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6051" y="1340643"/>
            <a:ext cx="2051749" cy="1110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n-US" sz="2800" b="1"/>
              <a:t>Historically lack of title has made it difficult to participate in federal agricultural programs offered by (USDA)</a:t>
            </a:r>
            <a:endParaRPr/>
          </a:p>
          <a:p>
            <a:pPr marL="274320" marR="0" lvl="0" indent="-274320" algn="l" rtl="0">
              <a:lnSpc>
                <a:spcPct val="100000"/>
              </a:lnSpc>
              <a:spcBef>
                <a:spcPts val="600"/>
              </a:spcBef>
              <a:spcAft>
                <a:spcPts val="0"/>
              </a:spcAft>
              <a:buClr>
                <a:schemeClr val="dk1"/>
              </a:buClr>
              <a:buSzPts val="2800"/>
              <a:buFont typeface="Arial"/>
              <a:buChar char="•"/>
            </a:pPr>
            <a:r>
              <a:rPr lang="en-US" sz="2800" b="1"/>
              <a:t>Recent positive policy changes address </a:t>
            </a:r>
            <a:r>
              <a:rPr lang="en-US" sz="2800" b="1">
                <a:latin typeface="Catamaran"/>
                <a:ea typeface="Catamaran"/>
                <a:cs typeface="Catamaran"/>
                <a:sym typeface="Catamaran"/>
              </a:rPr>
              <a:t>some</a:t>
            </a:r>
            <a:r>
              <a:rPr lang="en-US" sz="2800" b="1"/>
              <a:t> of those challenges (ex: heirs’ property owners can now get </a:t>
            </a:r>
            <a:r>
              <a:rPr lang="en-US" sz="2800" b="1" u="sng">
                <a:latin typeface="Catamaran"/>
                <a:ea typeface="Catamaran"/>
                <a:cs typeface="Catamaran"/>
                <a:sym typeface="Catamaran"/>
              </a:rPr>
              <a:t>farm numbers</a:t>
            </a:r>
            <a:r>
              <a:rPr lang="en-US" sz="2800" b="1"/>
              <a:t> and participate in USDA programs under certain conditions). </a:t>
            </a:r>
            <a:endParaRPr sz="2800"/>
          </a:p>
          <a:p>
            <a:pPr marL="457200" lvl="0" indent="-228600" algn="l" rtl="0">
              <a:lnSpc>
                <a:spcPct val="115000"/>
              </a:lnSpc>
              <a:spcBef>
                <a:spcPts val="0"/>
              </a:spcBef>
              <a:spcAft>
                <a:spcPts val="0"/>
              </a:spcAft>
              <a:buSzPts val="1200"/>
              <a:buNone/>
            </a:pPr>
            <a:endParaRPr/>
          </a:p>
        </p:txBody>
      </p:sp>
      <p:sp>
        <p:nvSpPr>
          <p:cNvPr id="373" name="Google Shape;373;p9"/>
          <p:cNvSpPr txBox="1">
            <a:spLocks noGrp="1"/>
          </p:cNvSpPr>
          <p:nvPr>
            <p:ph type="title" idx="4294967295"/>
          </p:nvPr>
        </p:nvSpPr>
        <p:spPr>
          <a:xfrm>
            <a:off x="227687" y="52092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Participation in Federal Programs:</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23"/>
          <p:cNvGrpSpPr/>
          <p:nvPr/>
        </p:nvGrpSpPr>
        <p:grpSpPr>
          <a:xfrm>
            <a:off x="0" y="214965"/>
            <a:ext cx="9144000" cy="1390293"/>
            <a:chOff x="0" y="653115"/>
            <a:chExt cx="9144000" cy="1390293"/>
          </a:xfrm>
        </p:grpSpPr>
        <p:sp>
          <p:nvSpPr>
            <p:cNvPr id="379" name="Google Shape;379;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sz="4800" b="1" i="0" u="none" strike="noStrike" cap="none">
                <a:solidFill>
                  <a:schemeClr val="lt1"/>
                </a:solidFill>
                <a:latin typeface="Livvic"/>
                <a:ea typeface="Livvic"/>
                <a:cs typeface="Livvic"/>
                <a:sym typeface="Livvic"/>
              </a:endParaRPr>
            </a:p>
          </p:txBody>
        </p:sp>
      </p:grpSp>
      <p:grpSp>
        <p:nvGrpSpPr>
          <p:cNvPr id="381" name="Google Shape;381;p23"/>
          <p:cNvGrpSpPr/>
          <p:nvPr/>
        </p:nvGrpSpPr>
        <p:grpSpPr>
          <a:xfrm>
            <a:off x="253389" y="2021638"/>
            <a:ext cx="8638361" cy="2749235"/>
            <a:chOff x="1141" y="744851"/>
            <a:chExt cx="8638361" cy="2749235"/>
          </a:xfrm>
        </p:grpSpPr>
        <p:sp>
          <p:nvSpPr>
            <p:cNvPr id="382" name="Google Shape;382;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Affects how land is managed</a:t>
              </a:r>
              <a:endParaRPr sz="1400" b="0" i="0" u="none" strike="noStrike" cap="none">
                <a:solidFill>
                  <a:srgbClr val="000000"/>
                </a:solidFill>
                <a:latin typeface="Arial"/>
                <a:ea typeface="Arial"/>
                <a:cs typeface="Arial"/>
                <a:sym typeface="Arial"/>
              </a:endParaRPr>
            </a:p>
          </p:txBody>
        </p:sp>
        <p:sp>
          <p:nvSpPr>
            <p:cNvPr id="385" name="Google Shape;385;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87" name="Google Shape;387;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Land cannot be developed to full potential</a:t>
              </a:r>
              <a:endParaRPr sz="1400" b="0" i="0" u="none" strike="noStrike" cap="none">
                <a:solidFill>
                  <a:srgbClr val="000000"/>
                </a:solidFill>
                <a:latin typeface="Arial"/>
                <a:ea typeface="Arial"/>
                <a:cs typeface="Arial"/>
                <a:sym typeface="Arial"/>
              </a:endParaRPr>
            </a:p>
          </p:txBody>
        </p:sp>
        <p:sp>
          <p:nvSpPr>
            <p:cNvPr id="390" name="Google Shape;390;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2" name="Google Shape;392;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Community loses taxes</a:t>
              </a:r>
              <a:endParaRPr sz="1400" b="0" i="0" u="none" strike="noStrike" cap="none">
                <a:solidFill>
                  <a:srgbClr val="000000"/>
                </a:solidFill>
                <a:latin typeface="Arial"/>
                <a:ea typeface="Arial"/>
                <a:cs typeface="Arial"/>
                <a:sym typeface="Arial"/>
              </a:endParaRPr>
            </a:p>
          </p:txBody>
        </p:sp>
        <p:sp>
          <p:nvSpPr>
            <p:cNvPr id="395" name="Google Shape;395;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7" name="Google Shape;397;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Lost opportunities for improvements</a:t>
              </a:r>
              <a:endParaRPr sz="1400" b="0" i="0" u="none" strike="noStrike" cap="none">
                <a:solidFill>
                  <a:srgbClr val="000000"/>
                </a:solidFill>
                <a:latin typeface="Arial"/>
                <a:ea typeface="Arial"/>
                <a:cs typeface="Arial"/>
                <a:sym typeface="Arial"/>
              </a:endParaRPr>
            </a:p>
          </p:txBody>
        </p:sp>
      </p:grpSp>
      <p:sp>
        <p:nvSpPr>
          <p:cNvPr id="400" name="Google Shape;400;p23"/>
          <p:cNvSpPr txBox="1">
            <a:spLocks noGrp="1"/>
          </p:cNvSpPr>
          <p:nvPr>
            <p:ph type="body" idx="1"/>
          </p:nvPr>
        </p:nvSpPr>
        <p:spPr>
          <a:xfrm>
            <a:off x="301571" y="372627"/>
            <a:ext cx="7304088" cy="7223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Impact of Heirs’ Property:</a:t>
            </a:r>
            <a:endParaRPr/>
          </a:p>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On the Community</a:t>
            </a:r>
            <a:endParaRPr sz="4800" b="1" i="0" u="none" strike="noStrike" cap="none">
              <a:solidFill>
                <a:schemeClr val="lt1"/>
              </a:solidFill>
              <a:latin typeface="Livvic"/>
              <a:ea typeface="Livvic"/>
              <a:cs typeface="Livvic"/>
              <a:sym typeface="Livvic"/>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SUMMARIZING</a:t>
            </a:r>
            <a:endParaRPr/>
          </a:p>
        </p:txBody>
      </p:sp>
      <p:sp>
        <p:nvSpPr>
          <p:cNvPr id="406" name="Google Shape;406;p24"/>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Up to this point we know that…</a:t>
            </a:r>
            <a:endParaRPr/>
          </a:p>
        </p:txBody>
      </p:sp>
      <p:sp>
        <p:nvSpPr>
          <p:cNvPr id="407" name="Google Shape;407;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a:latin typeface="Catamaran Light"/>
                <a:ea typeface="Catamaran Light"/>
                <a:cs typeface="Catamaran Light"/>
                <a:sym typeface="Catamaran Light"/>
              </a:rPr>
              <a:t>Heirs’ property land is held without marketable title</a:t>
            </a:r>
            <a:endParaRPr/>
          </a:p>
        </p:txBody>
      </p:sp>
      <p:sp>
        <p:nvSpPr>
          <p:cNvPr id="408" name="Google Shape;408;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is passed from one generation to the next due to lack of probated will or judicial proceeding</a:t>
            </a:r>
            <a:endParaRPr/>
          </a:p>
          <a:p>
            <a:pPr marL="152400" lvl="0" indent="0" algn="l" rtl="0">
              <a:lnSpc>
                <a:spcPct val="115000"/>
              </a:lnSpc>
              <a:spcBef>
                <a:spcPts val="0"/>
              </a:spcBef>
              <a:spcAft>
                <a:spcPts val="0"/>
              </a:spcAft>
              <a:buSzPts val="1200"/>
              <a:buNone/>
            </a:pPr>
            <a:endParaRPr/>
          </a:p>
        </p:txBody>
      </p:sp>
      <p:sp>
        <p:nvSpPr>
          <p:cNvPr id="409" name="Google Shape;409;p24"/>
          <p:cNvSpPr txBox="1">
            <a:spLocks noGrp="1"/>
          </p:cNvSpPr>
          <p:nvPr>
            <p:ph type="body" idx="4"/>
          </p:nvPr>
        </p:nvSpPr>
        <p:spPr>
          <a:xfrm>
            <a:off x="1934613" y="3476453"/>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has limited investment potential and is at risk for loss through legal and other means</a:t>
            </a:r>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abf99d610a_3_21"/>
          <p:cNvSpPr txBox="1">
            <a:spLocks noGrp="1"/>
          </p:cNvSpPr>
          <p:nvPr>
            <p:ph type="body" idx="1"/>
          </p:nvPr>
        </p:nvSpPr>
        <p:spPr>
          <a:xfrm>
            <a:off x="499200" y="1635002"/>
            <a:ext cx="8145600" cy="187349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200"/>
              <a:buNone/>
            </a:pPr>
            <a:r>
              <a:rPr lang="en-US" sz="3300">
                <a:solidFill>
                  <a:srgbClr val="FFFFFF"/>
                </a:solidFill>
              </a:rPr>
              <a:t>Part III: </a:t>
            </a:r>
            <a:endParaRPr/>
          </a:p>
          <a:p>
            <a:pPr marL="0" lvl="0" indent="0" algn="ctr" rtl="0">
              <a:lnSpc>
                <a:spcPct val="115000"/>
              </a:lnSpc>
              <a:spcBef>
                <a:spcPts val="0"/>
              </a:spcBef>
              <a:spcAft>
                <a:spcPts val="0"/>
              </a:spcAft>
              <a:buSzPts val="1200"/>
              <a:buNone/>
            </a:pPr>
            <a:r>
              <a:rPr lang="en-US" sz="3300">
                <a:solidFill>
                  <a:srgbClr val="FFFFFF"/>
                </a:solidFill>
              </a:rPr>
              <a:t>Legal and Cultural Considerations:</a:t>
            </a:r>
            <a:endParaRPr sz="3300">
              <a:solidFill>
                <a:srgbClr val="FFFFFF"/>
              </a:solidFill>
            </a:endParaRPr>
          </a:p>
          <a:p>
            <a:pPr marL="0" lvl="0" indent="0" algn="ctr" rtl="0">
              <a:lnSpc>
                <a:spcPct val="115000"/>
              </a:lnSpc>
              <a:spcBef>
                <a:spcPts val="0"/>
              </a:spcBef>
              <a:spcAft>
                <a:spcPts val="0"/>
              </a:spcAft>
              <a:buSzPts val="1200"/>
              <a:buNone/>
            </a:pPr>
            <a:r>
              <a:rPr lang="en-US" sz="3300">
                <a:solidFill>
                  <a:srgbClr val="FFFFFF"/>
                </a:solidFill>
              </a:rPr>
              <a:t> </a:t>
            </a:r>
            <a:r>
              <a:rPr lang="en-US" sz="3100">
                <a:solidFill>
                  <a:srgbClr val="FFFFFF"/>
                </a:solidFill>
              </a:rPr>
              <a:t>Both are Important</a:t>
            </a:r>
            <a:endParaRPr/>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5"/>
          <p:cNvSpPr/>
          <p:nvPr/>
        </p:nvSpPr>
        <p:spPr>
          <a:xfrm>
            <a:off x="0" y="249948"/>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200" b="0" i="0" u="none" strike="noStrike" cap="none">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a:p>
        </p:txBody>
      </p:sp>
      <p:sp>
        <p:nvSpPr>
          <p:cNvPr id="421" name="Google Shape;421;p2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422" name="Google Shape;422;p25"/>
          <p:cNvSpPr txBox="1">
            <a:spLocks noGrp="1"/>
          </p:cNvSpPr>
          <p:nvPr>
            <p:ph type="body" idx="3"/>
          </p:nvPr>
        </p:nvSpPr>
        <p:spPr>
          <a:xfrm>
            <a:off x="840684" y="2338548"/>
            <a:ext cx="8058483" cy="29760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600" b="0"/>
              <a:t>T</a:t>
            </a:r>
            <a:r>
              <a:rPr lang="en-US" sz="2600" b="0" i="0" u="none" strike="noStrike" cap="none">
                <a:solidFill>
                  <a:schemeClr val="dk1"/>
                </a:solidFill>
                <a:latin typeface="Catamaran Light"/>
                <a:ea typeface="Catamaran Light"/>
                <a:cs typeface="Catamaran Light"/>
                <a:sym typeface="Catamaran Light"/>
              </a:rPr>
              <a:t>o prevent the problems associated with heirs’ property, </a:t>
            </a:r>
            <a:r>
              <a:rPr lang="en-US" sz="2600" b="0"/>
              <a:t>all you need is a Will?</a:t>
            </a:r>
            <a:endParaRPr sz="2600"/>
          </a:p>
          <a:p>
            <a:pPr marL="0" marR="0" lvl="0" indent="0" algn="l" rtl="0">
              <a:lnSpc>
                <a:spcPct val="100000"/>
              </a:lnSpc>
              <a:spcBef>
                <a:spcPts val="0"/>
              </a:spcBef>
              <a:spcAft>
                <a:spcPts val="0"/>
              </a:spcAft>
              <a:buClr>
                <a:srgbClr val="000000"/>
              </a:buClr>
              <a:buSzPts val="3200"/>
              <a:buFont typeface="Arial"/>
              <a:buNone/>
            </a:pPr>
            <a:endParaRPr sz="1800">
              <a:solidFill>
                <a:schemeClr val="dk1"/>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Clr>
                <a:srgbClr val="000000"/>
              </a:buClr>
              <a:buSzPts val="3200"/>
              <a:buFont typeface="Arial"/>
              <a:buNone/>
            </a:pPr>
            <a:r>
              <a:rPr lang="en-US" sz="3600" b="1">
                <a:solidFill>
                  <a:schemeClr val="dk1"/>
                </a:solidFill>
                <a:latin typeface="Livvic"/>
                <a:ea typeface="Livvic"/>
                <a:cs typeface="Livvic"/>
                <a:sym typeface="Livvic"/>
              </a:rPr>
              <a:t>YES</a:t>
            </a:r>
            <a:r>
              <a:rPr lang="en-US" sz="3600">
                <a:solidFill>
                  <a:schemeClr val="dk1"/>
                </a:solidFill>
                <a:latin typeface="Catamaran Light"/>
                <a:ea typeface="Catamaran Light"/>
                <a:cs typeface="Catamaran Light"/>
                <a:sym typeface="Catamaran Light"/>
              </a:rPr>
              <a:t> and </a:t>
            </a:r>
            <a:r>
              <a:rPr lang="en-US" sz="3600" b="1">
                <a:solidFill>
                  <a:schemeClr val="dk1"/>
                </a:solidFill>
                <a:latin typeface="Livvic"/>
                <a:ea typeface="Livvic"/>
                <a:cs typeface="Livvic"/>
                <a:sym typeface="Livvic"/>
              </a:rPr>
              <a:t>NO</a:t>
            </a:r>
            <a:endParaRPr sz="1600" b="1" i="0" u="none" strike="noStrike" cap="none">
              <a:solidFill>
                <a:srgbClr val="000000"/>
              </a:solidFill>
              <a:latin typeface="Livvic"/>
              <a:ea typeface="Livvic"/>
              <a:cs typeface="Livvic"/>
              <a:sym typeface="Livvic"/>
            </a:endParaRPr>
          </a:p>
          <a:p>
            <a:pPr marL="457200" lvl="0" indent="-228600" algn="l" rtl="0">
              <a:lnSpc>
                <a:spcPct val="115000"/>
              </a:lnSpc>
              <a:spcBef>
                <a:spcPts val="0"/>
              </a:spcBef>
              <a:spcAft>
                <a:spcPts val="0"/>
              </a:spcAft>
              <a:buSzPts val="1200"/>
              <a:buNone/>
            </a:pPr>
            <a:endParaRPr/>
          </a:p>
        </p:txBody>
      </p:sp>
      <p:sp>
        <p:nvSpPr>
          <p:cNvPr id="423" name="Google Shape;423;p25"/>
          <p:cNvSpPr txBox="1">
            <a:spLocks noGrp="1"/>
          </p:cNvSpPr>
          <p:nvPr>
            <p:ph type="ctrTitle" idx="4294967295"/>
          </p:nvPr>
        </p:nvSpPr>
        <p:spPr>
          <a:xfrm>
            <a:off x="372533" y="628650"/>
            <a:ext cx="5390092" cy="4873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Question:</a:t>
            </a:r>
            <a:endParaRPr sz="3600" b="1" i="0" u="none" strike="noStrike" cap="none">
              <a:solidFill>
                <a:schemeClr val="lt1"/>
              </a:solidFill>
              <a:latin typeface="Livvic"/>
              <a:ea typeface="Livvic"/>
              <a:cs typeface="Livvic"/>
              <a:sym typeface="Livvic"/>
            </a:endParaRPr>
          </a:p>
        </p:txBody>
      </p:sp>
      <p:pic>
        <p:nvPicPr>
          <p:cNvPr id="424" name="Google Shape;424;p25"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6"/>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6"/>
          <p:cNvSpPr txBox="1">
            <a:spLocks noGrp="1"/>
          </p:cNvSpPr>
          <p:nvPr>
            <p:ph type="title"/>
          </p:nvPr>
        </p:nvSpPr>
        <p:spPr>
          <a:xfrm>
            <a:off x="220641" y="101418"/>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Competing Strategies</a:t>
            </a:r>
            <a:endParaRPr>
              <a:solidFill>
                <a:schemeClr val="lt1"/>
              </a:solidFill>
            </a:endParaRPr>
          </a:p>
        </p:txBody>
      </p:sp>
      <p:sp>
        <p:nvSpPr>
          <p:cNvPr id="432" name="Google Shape;432;p26"/>
          <p:cNvSpPr txBox="1">
            <a:spLocks noGrp="1"/>
          </p:cNvSpPr>
          <p:nvPr>
            <p:ph type="subTitle" idx="4294967295"/>
          </p:nvPr>
        </p:nvSpPr>
        <p:spPr>
          <a:xfrm flipH="1">
            <a:off x="4706938" y="914400"/>
            <a:ext cx="4437062" cy="377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1" i="0" u="none" strike="noStrike" cap="none">
                <a:solidFill>
                  <a:schemeClr val="lt1"/>
                </a:solidFill>
                <a:latin typeface="Catamaran Light"/>
                <a:ea typeface="Catamaran Light"/>
                <a:cs typeface="Catamaran Light"/>
                <a:sym typeface="Catamaran Light"/>
              </a:rPr>
              <a:t>YES</a:t>
            </a:r>
            <a:r>
              <a:rPr lang="en-US" sz="1800" b="0" i="0" u="none" strike="noStrike" cap="none">
                <a:solidFill>
                  <a:schemeClr val="lt1"/>
                </a:solidFill>
                <a:latin typeface="Catamaran Light"/>
                <a:ea typeface="Catamaran Light"/>
                <a:cs typeface="Catamaran Light"/>
                <a:sym typeface="Catamaran Light"/>
              </a:rPr>
              <a:t>: a properly executed will, written according to state law, that divides land into specific acreages or parcels, can secure title to land from one generation to the next. (No </a:t>
            </a:r>
            <a:r>
              <a:rPr lang="en-US" sz="1800">
                <a:solidFill>
                  <a:schemeClr val="lt1"/>
                </a:solidFill>
              </a:rPr>
              <a:t>“</a:t>
            </a:r>
            <a:r>
              <a:rPr lang="en-US" sz="1800" b="0" i="0" u="none" strike="noStrike" cap="none">
                <a:solidFill>
                  <a:schemeClr val="lt1"/>
                </a:solidFill>
                <a:latin typeface="Catamaran Light"/>
                <a:ea typeface="Catamaran Light"/>
                <a:cs typeface="Catamaran Light"/>
                <a:sym typeface="Catamaran Light"/>
              </a:rPr>
              <a:t>all my children</a:t>
            </a:r>
            <a:r>
              <a:rPr lang="en-US" sz="1800">
                <a:solidFill>
                  <a:schemeClr val="lt1"/>
                </a:solidFill>
              </a:rPr>
              <a:t>” without specific acreage.)</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0"/>
              </a:spcAft>
              <a:buClr>
                <a:schemeClr val="lt1"/>
              </a:buClr>
              <a:buSzPts val="1200"/>
              <a:buFont typeface="Catamaran Light"/>
              <a:buNone/>
            </a:pPr>
            <a:r>
              <a:rPr lang="en-US" sz="2000" b="1" i="0" u="none" strike="noStrike" cap="none">
                <a:solidFill>
                  <a:schemeClr val="lt1"/>
                </a:solidFill>
                <a:latin typeface="Catamaran Light"/>
                <a:ea typeface="Catamaran Light"/>
                <a:cs typeface="Catamaran Light"/>
                <a:sym typeface="Catamaran Light"/>
              </a:rPr>
              <a:t>NO</a:t>
            </a:r>
            <a:r>
              <a:rPr lang="en-US" sz="1800" b="0" i="0" u="none" strike="noStrike" cap="none">
                <a:solidFill>
                  <a:schemeClr val="lt1"/>
                </a:solidFill>
                <a:latin typeface="Catamaran Light"/>
                <a:ea typeface="Catamaran Light"/>
                <a:cs typeface="Catamaran Light"/>
                <a:sym typeface="Catamaran Light"/>
              </a:rPr>
              <a:t>: a properly executed will is not the only way that property can be transferred from one generation to the next.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lt1"/>
              </a:buClr>
              <a:buSzPts val="1200"/>
              <a:buFont typeface="Catamaran Light"/>
              <a:buNone/>
            </a:pPr>
            <a:r>
              <a:rPr lang="en-US" sz="1800" b="0" i="0" u="none" strike="noStrike" cap="none">
                <a:solidFill>
                  <a:schemeClr val="lt1"/>
                </a:solidFill>
                <a:latin typeface="Catamaran Light"/>
                <a:ea typeface="Catamaran Light"/>
                <a:cs typeface="Catamaran Light"/>
                <a:sym typeface="Catamaran Light"/>
              </a:rPr>
              <a:t>The first action is a </a:t>
            </a:r>
            <a:r>
              <a:rPr lang="en-US" sz="1800" b="1" i="1" u="none" strike="noStrike" cap="none">
                <a:solidFill>
                  <a:schemeClr val="lt1"/>
                </a:solidFill>
                <a:latin typeface="Catamaran Light"/>
                <a:ea typeface="Catamaran Light"/>
                <a:cs typeface="Catamaran Light"/>
                <a:sym typeface="Catamaran Light"/>
              </a:rPr>
              <a:t>legal consideration </a:t>
            </a:r>
            <a:r>
              <a:rPr lang="en-US" sz="1800" b="0" i="0" u="none" strike="noStrike" cap="none">
                <a:solidFill>
                  <a:schemeClr val="lt1"/>
                </a:solidFill>
                <a:latin typeface="Catamaran Light"/>
                <a:ea typeface="Catamaran Light"/>
                <a:cs typeface="Catamaran Light"/>
                <a:sym typeface="Catamaran Light"/>
              </a:rPr>
              <a:t>and the second is a </a:t>
            </a:r>
            <a:r>
              <a:rPr lang="en-US" sz="1800" b="1" i="1" u="none" strike="noStrike" cap="none">
                <a:solidFill>
                  <a:schemeClr val="lt1"/>
                </a:solidFill>
                <a:latin typeface="Catamaran Light"/>
                <a:ea typeface="Catamaran Light"/>
                <a:cs typeface="Catamaran Light"/>
                <a:sym typeface="Catamaran Light"/>
              </a:rPr>
              <a:t>cultural consideration.</a:t>
            </a:r>
            <a:endParaRPr sz="1800" b="1" i="1" u="none" strike="noStrike" cap="none">
              <a:solidFill>
                <a:schemeClr val="lt1"/>
              </a:solidFill>
              <a:latin typeface="Catamaran Light"/>
              <a:ea typeface="Catamaran Light"/>
              <a:cs typeface="Catamaran Light"/>
              <a:sym typeface="Catamaran Light"/>
            </a:endParaRPr>
          </a:p>
        </p:txBody>
      </p:sp>
      <p:sp>
        <p:nvSpPr>
          <p:cNvPr id="433" name="Google Shape;433;p26"/>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7"/>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9" name="Google Shape;439;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Legal Considerations</a:t>
            </a:r>
            <a:endParaRPr>
              <a:solidFill>
                <a:schemeClr val="lt1"/>
              </a:solidFill>
            </a:endParaRPr>
          </a:p>
        </p:txBody>
      </p:sp>
      <p:sp>
        <p:nvSpPr>
          <p:cNvPr id="441" name="Google Shape;441;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Barriers to transferring land as a legal </a:t>
            </a:r>
            <a:endParaRPr sz="12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a:solidFill>
                  <a:schemeClr val="lt1"/>
                </a:solidFill>
                <a:latin typeface="Catamaran Light"/>
                <a:ea typeface="Catamaran Light"/>
                <a:cs typeface="Catamaran Light"/>
                <a:sym typeface="Catamaran Light"/>
              </a:rPr>
              <a:t>strategy include:</a:t>
            </a:r>
            <a:endParaRPr sz="28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Lack of knowledge about wills</a:t>
            </a:r>
            <a:endParaRPr sz="24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Expense of hiring an attorney</a:t>
            </a:r>
            <a:endParaRPr sz="14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160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Mistrust of a legal system that has often helped take away land </a:t>
            </a:r>
            <a:endParaRPr sz="1400" b="0" i="0" u="none" strike="noStrike" cap="none">
              <a:solidFill>
                <a:schemeClr val="lt1"/>
              </a:solidFill>
              <a:latin typeface="Catamaran Light"/>
              <a:ea typeface="Catamaran Light"/>
              <a:cs typeface="Catamaran Light"/>
              <a:sym typeface="Catamaran Light"/>
            </a:endParaRPr>
          </a:p>
        </p:txBody>
      </p:sp>
      <p:pic>
        <p:nvPicPr>
          <p:cNvPr id="442" name="Google Shape;442;p27" descr="Text  Description automatically generated"/>
          <p:cNvPicPr preferRelativeResize="0"/>
          <p:nvPr/>
        </p:nvPicPr>
        <p:blipFill rotWithShape="1">
          <a:blip r:embed="rId3">
            <a:alphaModFix/>
          </a:blip>
          <a:srcRect/>
          <a:stretch/>
        </p:blipFill>
        <p:spPr>
          <a:xfrm>
            <a:off x="6372225" y="0"/>
            <a:ext cx="2771775" cy="1847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7"/>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9" name="Google Shape;439;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Cultural Considerations</a:t>
            </a:r>
            <a:endParaRPr dirty="0">
              <a:solidFill>
                <a:schemeClr val="lt1"/>
              </a:solidFill>
            </a:endParaRPr>
          </a:p>
        </p:txBody>
      </p:sp>
      <p:sp>
        <p:nvSpPr>
          <p:cNvPr id="441" name="Google Shape;441;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Barriers to transferring land as a cultural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is not a commodity to be sold.</a:t>
            </a: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Taboo Death Talk</a:t>
            </a: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provides a homestead where everyone can come back </a:t>
            </a:r>
          </a:p>
          <a:p>
            <a:pPr marL="342900" marR="0" lvl="0"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gives a religious connection that should be respected. The history of the land should be respected. </a:t>
            </a:r>
          </a:p>
        </p:txBody>
      </p:sp>
      <p:pic>
        <p:nvPicPr>
          <p:cNvPr id="442" name="Google Shape;442;p27"/>
          <p:cNvPicPr preferRelativeResize="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733860" y="0"/>
            <a:ext cx="2256152" cy="1526019"/>
          </a:xfrm>
          <a:prstGeom prst="rect">
            <a:avLst/>
          </a:prstGeom>
          <a:noFill/>
          <a:ln>
            <a:noFill/>
          </a:ln>
        </p:spPr>
      </p:pic>
    </p:spTree>
    <p:extLst>
      <p:ext uri="{BB962C8B-B14F-4D97-AF65-F5344CB8AC3E}">
        <p14:creationId xmlns:p14="http://schemas.microsoft.com/office/powerpoint/2010/main" val="5220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150" name="Google Shape;150;p53"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2" name="Google Shape;152;p53"/>
          <p:cNvPicPr preferRelativeResize="0"/>
          <p:nvPr/>
        </p:nvPicPr>
        <p:blipFill>
          <a:blip r:embed="rId5">
            <a:alphaModFix/>
          </a:blip>
          <a:stretch>
            <a:fillRect/>
          </a:stretch>
        </p:blipFill>
        <p:spPr>
          <a:xfrm>
            <a:off x="2320250" y="879826"/>
            <a:ext cx="4847636" cy="20521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7"/>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9" name="Google Shape;439;p27"/>
          <p:cNvSpPr/>
          <p:nvPr/>
        </p:nvSpPr>
        <p:spPr>
          <a:xfrm rot="10800000" flipH="1">
            <a:off x="96166" y="79426"/>
            <a:ext cx="663769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Cultural Considerations, continued</a:t>
            </a:r>
            <a:endParaRPr dirty="0">
              <a:solidFill>
                <a:schemeClr val="lt1"/>
              </a:solidFill>
            </a:endParaRPr>
          </a:p>
        </p:txBody>
      </p:sp>
      <p:sp>
        <p:nvSpPr>
          <p:cNvPr id="441" name="Google Shape;441;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Barriers to transferring land as a cultural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457200" lvl="1" indent="-342900" algn="l" rtl="0">
              <a:lnSpc>
                <a:spcPct val="100000"/>
              </a:lnSpc>
              <a:spcBef>
                <a:spcPts val="1600"/>
              </a:spcBef>
              <a:spcAft>
                <a:spcPts val="0"/>
              </a:spcAft>
              <a:buClr>
                <a:schemeClr val="lt1"/>
              </a:buClr>
              <a:buSzPts val="1200"/>
              <a:buFont typeface="Arial"/>
              <a:buChar char="•"/>
            </a:pPr>
            <a:r>
              <a:rPr lang="en-US" sz="2400" b="0" dirty="0">
                <a:solidFill>
                  <a:schemeClr val="lt1"/>
                </a:solidFill>
              </a:rPr>
              <a:t>Heirs further away in distance may place less priority on keeping the land intact.</a:t>
            </a:r>
          </a:p>
          <a:p>
            <a:pPr marL="457200" lvl="1" indent="-393700" algn="l" rtl="0">
              <a:lnSpc>
                <a:spcPct val="100000"/>
              </a:lnSpc>
              <a:spcBef>
                <a:spcPts val="1600"/>
              </a:spcBef>
              <a:spcAft>
                <a:spcPts val="0"/>
              </a:spcAft>
              <a:buClr>
                <a:schemeClr val="lt1"/>
              </a:buClr>
              <a:buSzPts val="2000"/>
              <a:buFont typeface="Arial"/>
              <a:buChar char="•"/>
            </a:pPr>
            <a:r>
              <a:rPr lang="en-US" sz="2400" b="0" dirty="0">
                <a:solidFill>
                  <a:schemeClr val="lt1"/>
                </a:solidFill>
              </a:rPr>
              <a:t>All heirs may not agree on proper land use and access. </a:t>
            </a:r>
          </a:p>
          <a:p>
            <a:pPr marL="457200" lvl="1" indent="-393700" algn="l" rtl="0">
              <a:lnSpc>
                <a:spcPct val="100000"/>
              </a:lnSpc>
              <a:spcBef>
                <a:spcPts val="1600"/>
              </a:spcBef>
              <a:spcAft>
                <a:spcPts val="0"/>
              </a:spcAft>
              <a:buClr>
                <a:schemeClr val="lt1"/>
              </a:buClr>
              <a:buSzPts val="2000"/>
              <a:buFont typeface="Arial"/>
              <a:buChar char="•"/>
            </a:pPr>
            <a:r>
              <a:rPr lang="en-US" sz="2400" dirty="0">
                <a:solidFill>
                  <a:schemeClr val="lt1"/>
                </a:solidFill>
              </a:rPr>
              <a:t>Gene</a:t>
            </a:r>
            <a:r>
              <a:rPr lang="en-US" sz="2400" b="0" dirty="0">
                <a:solidFill>
                  <a:schemeClr val="lt1"/>
                </a:solidFill>
              </a:rPr>
              <a:t>rations may value land differently. </a:t>
            </a:r>
          </a:p>
        </p:txBody>
      </p:sp>
      <p:pic>
        <p:nvPicPr>
          <p:cNvPr id="3" name="Picture 2" descr="A windmill in a field&#10;&#10;AI-generated content may be incorrect.">
            <a:extLst>
              <a:ext uri="{FF2B5EF4-FFF2-40B4-BE49-F238E27FC236}">
                <a16:creationId xmlns:a16="http://schemas.microsoft.com/office/drawing/2014/main" id="{AFDF3CA4-716D-C24C-D13A-296204BB2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3859" y="0"/>
            <a:ext cx="2286000" cy="1521159"/>
          </a:xfrm>
          <a:prstGeom prst="rect">
            <a:avLst/>
          </a:prstGeom>
        </p:spPr>
      </p:pic>
    </p:spTree>
    <p:extLst>
      <p:ext uri="{BB962C8B-B14F-4D97-AF65-F5344CB8AC3E}">
        <p14:creationId xmlns:p14="http://schemas.microsoft.com/office/powerpoint/2010/main" val="47075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8"/>
          <p:cNvSpPr txBox="1">
            <a:spLocks noGrp="1"/>
          </p:cNvSpPr>
          <p:nvPr>
            <p:ph type="body" idx="1"/>
          </p:nvPr>
        </p:nvSpPr>
        <p:spPr>
          <a:xfrm>
            <a:off x="320445" y="1136189"/>
            <a:ext cx="8503110"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b="1">
                <a:solidFill>
                  <a:schemeClr val="dk1"/>
                </a:solidFill>
              </a:rPr>
              <a:t>“For [the family], the commitment to heir land remained in force, enforced not by law – where the practice and concept was vulnerable – but by shared understanding… The land should stay </a:t>
            </a:r>
            <a:r>
              <a:rPr lang="en-US" sz="2000" b="1" u="sng">
                <a:solidFill>
                  <a:schemeClr val="dk1"/>
                </a:solidFill>
              </a:rPr>
              <a:t>undivided</a:t>
            </a:r>
            <a:r>
              <a:rPr lang="en-US" sz="2000" b="1">
                <a:solidFill>
                  <a:schemeClr val="dk1"/>
                </a:solidFill>
              </a:rPr>
              <a:t>, open to and </a:t>
            </a:r>
            <a:r>
              <a:rPr lang="en-US" sz="2000" b="1" u="sng">
                <a:solidFill>
                  <a:schemeClr val="dk1"/>
                </a:solidFill>
              </a:rPr>
              <a:t>for all the heirs</a:t>
            </a:r>
            <a:r>
              <a:rPr lang="en-US" sz="2000" b="1">
                <a:solidFill>
                  <a:schemeClr val="dk1"/>
                </a:solidFill>
              </a:rPr>
              <a:t>.</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Land is not a commodity that is sold, but </a:t>
            </a:r>
            <a:r>
              <a:rPr lang="en-US" sz="2000" b="1" u="sng">
                <a:solidFill>
                  <a:schemeClr val="dk1"/>
                </a:solidFill>
              </a:rPr>
              <a:t>a right</a:t>
            </a:r>
            <a:r>
              <a:rPr lang="en-US" sz="2000" b="1">
                <a:solidFill>
                  <a:schemeClr val="dk1"/>
                </a:solidFill>
              </a:rPr>
              <a:t> that is transferred to kin as needed.</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The land was for open access and undivided family use, and not to be restricted by deeds.”</a:t>
            </a:r>
            <a:endParaRPr>
              <a:solidFill>
                <a:schemeClr val="dk1"/>
              </a:solidFill>
            </a:endParaRPr>
          </a:p>
          <a:p>
            <a:pPr marL="0" marR="0" lvl="0" indent="0" algn="r" rtl="0">
              <a:lnSpc>
                <a:spcPct val="100000"/>
              </a:lnSpc>
              <a:spcBef>
                <a:spcPts val="1600"/>
              </a:spcBef>
              <a:spcAft>
                <a:spcPts val="0"/>
              </a:spcAft>
              <a:buClr>
                <a:srgbClr val="000000"/>
              </a:buClr>
              <a:buSzPts val="1500"/>
              <a:buFont typeface="Arial"/>
              <a:buNone/>
            </a:pPr>
            <a:r>
              <a:rPr lang="en-US" sz="1100" b="1" i="0" u="none" strike="noStrike" cap="none">
                <a:solidFill>
                  <a:schemeClr val="dk1"/>
                </a:solidFill>
                <a:latin typeface="Arial"/>
                <a:ea typeface="Arial"/>
                <a:cs typeface="Arial"/>
                <a:sym typeface="Arial"/>
              </a:rPr>
              <a:t>A Mind to Stay: White Plantation, Black Homeland, Sydney Nathans (2017)</a:t>
            </a:r>
            <a:endParaRPr sz="1800">
              <a:solidFill>
                <a:schemeClr val="dk1"/>
              </a:solidFill>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sp>
        <p:nvSpPr>
          <p:cNvPr id="462" name="Google Shape;462;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Consider this Quote: Valuing Land in Common </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n-US" sz="2000" b="0" i="0" u="none" strike="noStrike" cap="none">
                <a:solidFill>
                  <a:schemeClr val="dk1"/>
                </a:solidFill>
                <a:latin typeface="Catamaran Light"/>
                <a:ea typeface="Catamaran Light"/>
                <a:cs typeface="Catamaran Light"/>
                <a:sym typeface="Catamaran Light"/>
              </a:rPr>
              <a:t>“When young people grow up…they don’t see the necessity of owning land….My parents, my grandparents, suffered all their lives to buy eleven hundred acres of land…[Land] had a sentimental value to it, ‘cause we had to get a livelihood, we had to get our bread from the land….Now children  think that milk comes from the store….They don’t see the relevance of the land….[They] have no idea what it took for black folks to own land.”</a:t>
            </a:r>
            <a:endParaRPr sz="200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500"/>
              <a:buFont typeface="Arial"/>
              <a:buNone/>
            </a:pPr>
            <a:endParaRPr sz="18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1500"/>
              <a:buFont typeface="Arial"/>
              <a:buNone/>
            </a:pPr>
            <a:r>
              <a:rPr lang="en-US" sz="1100" b="1" i="0" u="none" strike="noStrike" cap="none">
                <a:solidFill>
                  <a:schemeClr val="dk1"/>
                </a:solidFill>
                <a:latin typeface="Catamaran Light"/>
                <a:ea typeface="Catamaran Light"/>
                <a:cs typeface="Catamaran Light"/>
                <a:sym typeface="Catamaran Light"/>
              </a:rPr>
              <a:t>A Mind to Stay: White Plantation, Black Homeland, Sydney Nathans (2017)</a:t>
            </a:r>
            <a:endParaRPr sz="3600">
              <a:solidFill>
                <a:schemeClr val="dk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dk1"/>
              </a:solidFill>
            </a:endParaRPr>
          </a:p>
        </p:txBody>
      </p:sp>
      <p:sp>
        <p:nvSpPr>
          <p:cNvPr id="468" name="Google Shape;468;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Consider this quote: Changing Values </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3"/>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3"/>
          <p:cNvSpPr txBox="1">
            <a:spLocks noGrp="1"/>
          </p:cNvSpPr>
          <p:nvPr>
            <p:ph type="body" idx="1"/>
          </p:nvPr>
        </p:nvSpPr>
        <p:spPr>
          <a:xfrm>
            <a:off x="-96166" y="164331"/>
            <a:ext cx="9144000"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700">
                <a:solidFill>
                  <a:schemeClr val="lt1"/>
                </a:solidFill>
              </a:rPr>
              <a:t>How Property Law is Used to Appropriate Black Land</a:t>
            </a:r>
            <a:endParaRPr sz="2700"/>
          </a:p>
        </p:txBody>
      </p:sp>
      <p:pic>
        <p:nvPicPr>
          <p:cNvPr id="475" name="Google Shape;475;p33" title="How Property Law Is Used to Appropriate Black Land"/>
          <p:cNvPicPr preferRelativeResize="0"/>
          <p:nvPr/>
        </p:nvPicPr>
        <p:blipFill rotWithShape="1">
          <a:blip r:embed="rId3">
            <a:alphaModFix/>
          </a:blip>
          <a:srcRect/>
          <a:stretch/>
        </p:blipFill>
        <p:spPr>
          <a:xfrm>
            <a:off x="372874" y="1299352"/>
            <a:ext cx="6094750" cy="3443550"/>
          </a:xfrm>
          <a:prstGeom prst="rect">
            <a:avLst/>
          </a:prstGeom>
          <a:noFill/>
          <a:ln>
            <a:noFill/>
          </a:ln>
        </p:spPr>
      </p:pic>
      <p:pic>
        <p:nvPicPr>
          <p:cNvPr id="476" name="Google Shape;476;p33" descr="A yellow triangle with a exclamation mark&#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87913" y="2148840"/>
            <a:ext cx="1895303" cy="1737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b2074257d1_0_73"/>
          <p:cNvSpPr txBox="1">
            <a:spLocks noGrp="1"/>
          </p:cNvSpPr>
          <p:nvPr>
            <p:ph type="body" idx="1"/>
          </p:nvPr>
        </p:nvSpPr>
        <p:spPr>
          <a:xfrm>
            <a:off x="1935126" y="1277316"/>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a:t>What comes up for you?</a:t>
            </a:r>
            <a:endParaRPr/>
          </a:p>
        </p:txBody>
      </p:sp>
      <p:sp>
        <p:nvSpPr>
          <p:cNvPr id="482" name="Google Shape;482;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3000"/>
              <a:t>Video Debrief</a:t>
            </a:r>
            <a:endParaRPr sz="3000"/>
          </a:p>
        </p:txBody>
      </p:sp>
      <p:sp>
        <p:nvSpPr>
          <p:cNvPr id="483" name="Google Shape;483;g2b2074257d1_0_73"/>
          <p:cNvSpPr txBox="1">
            <a:spLocks noGrp="1"/>
          </p:cNvSpPr>
          <p:nvPr>
            <p:ph type="body" idx="3"/>
          </p:nvPr>
        </p:nvSpPr>
        <p:spPr>
          <a:xfrm>
            <a:off x="1934826" y="1796774"/>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Does it bring to the light the significance of the problem?</a:t>
            </a:r>
            <a:endParaRPr dirty="0"/>
          </a:p>
        </p:txBody>
      </p:sp>
      <p:sp>
        <p:nvSpPr>
          <p:cNvPr id="484" name="Google Shape;484;g2b2074257d1_0_73"/>
          <p:cNvSpPr txBox="1">
            <a:spLocks noGrp="1"/>
          </p:cNvSpPr>
          <p:nvPr>
            <p:ph type="body" idx="4"/>
          </p:nvPr>
        </p:nvSpPr>
        <p:spPr>
          <a:xfrm>
            <a:off x="1934826" y="3502636"/>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dirty="0"/>
              <a:t>Questions</a:t>
            </a:r>
            <a:endParaRPr dirty="0"/>
          </a:p>
        </p:txBody>
      </p:sp>
      <p:sp>
        <p:nvSpPr>
          <p:cNvPr id="485" name="Google Shape;485;g2b2074257d1_0_73"/>
          <p:cNvSpPr txBox="1">
            <a:spLocks noGrp="1"/>
          </p:cNvSpPr>
          <p:nvPr>
            <p:ph type="body" idx="3"/>
          </p:nvPr>
        </p:nvSpPr>
        <p:spPr>
          <a:xfrm>
            <a:off x="1934826" y="2649705"/>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Do you see where you can act to avoid this situation?</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g2abf99d610a_3_0"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491" name="Google Shape;491;g2abf99d610a_3_0"/>
          <p:cNvSpPr/>
          <p:nvPr/>
        </p:nvSpPr>
        <p:spPr>
          <a:xfrm rot="5400000">
            <a:off x="3413998" y="-2000289"/>
            <a:ext cx="2316000" cy="9144000"/>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2abf99d610a_3_0"/>
          <p:cNvSpPr txBox="1">
            <a:spLocks noGrp="1"/>
          </p:cNvSpPr>
          <p:nvPr>
            <p:ph type="body" idx="1"/>
          </p:nvPr>
        </p:nvSpPr>
        <p:spPr>
          <a:xfrm>
            <a:off x="510865" y="1877234"/>
            <a:ext cx="8145600" cy="138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Part I</a:t>
            </a:r>
            <a:r>
              <a:rPr lang="en-US" sz="2800"/>
              <a:t>V</a:t>
            </a:r>
            <a:r>
              <a:rPr lang="en-US" sz="2800" b="1" i="0" u="none" strike="noStrike" cap="none">
                <a:solidFill>
                  <a:schemeClr val="lt1"/>
                </a:solidFill>
                <a:latin typeface="Livvic"/>
                <a:ea typeface="Livvic"/>
                <a:cs typeface="Livvic"/>
                <a:sym typeface="Livvic"/>
              </a:rPr>
              <a:t>: </a:t>
            </a:r>
            <a:r>
              <a:rPr lang="en-US" sz="2800"/>
              <a:t>Fractional Ownership:</a:t>
            </a:r>
            <a:br>
              <a:rPr lang="en-US" sz="2800"/>
            </a:br>
            <a:r>
              <a:rPr lang="en-US" sz="2800"/>
              <a:t>Challenges of Time, </a:t>
            </a:r>
            <a:br>
              <a:rPr lang="en-US" sz="2800"/>
            </a:br>
            <a:r>
              <a:rPr lang="en-US" sz="2800"/>
              <a:t>Distance, and Knowledge</a:t>
            </a:r>
            <a:endParaRPr/>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0"/>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Fractional Ownership</a:t>
            </a:r>
            <a:endParaRPr>
              <a:solidFill>
                <a:schemeClr val="lt1"/>
              </a:solidFill>
            </a:endParaRPr>
          </a:p>
        </p:txBody>
      </p:sp>
      <p:sp>
        <p:nvSpPr>
          <p:cNvPr id="500" name="Google Shape;500;p3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501" name="Google Shape;501;p30"/>
          <p:cNvSpPr txBox="1">
            <a:spLocks noGrp="1"/>
          </p:cNvSpPr>
          <p:nvPr>
            <p:ph type="body" idx="1"/>
          </p:nvPr>
        </p:nvSpPr>
        <p:spPr>
          <a:xfrm>
            <a:off x="96838" y="1066800"/>
            <a:ext cx="8890408" cy="37385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a:solidFill>
                  <a:schemeClr val="lt1"/>
                </a:solidFill>
              </a:rPr>
              <a:t>The </a:t>
            </a:r>
            <a:r>
              <a:rPr lang="en-US" sz="3200" b="1">
                <a:solidFill>
                  <a:schemeClr val="lt1"/>
                </a:solidFill>
              </a:rPr>
              <a:t>SIZE</a:t>
            </a:r>
            <a:r>
              <a:rPr lang="en-US" sz="2400">
                <a:solidFill>
                  <a:schemeClr val="lt1"/>
                </a:solidFill>
              </a:rPr>
              <a:t> of each heirs’ fractional</a:t>
            </a:r>
            <a:endParaRPr/>
          </a:p>
          <a:p>
            <a:pPr marL="0" lvl="0" indent="0" algn="l" rtl="0">
              <a:lnSpc>
                <a:spcPct val="115000"/>
              </a:lnSpc>
              <a:spcBef>
                <a:spcPts val="0"/>
              </a:spcBef>
              <a:spcAft>
                <a:spcPts val="0"/>
              </a:spcAft>
              <a:buClr>
                <a:schemeClr val="lt1"/>
              </a:buClr>
              <a:buSzPts val="1200"/>
              <a:buNone/>
            </a:pPr>
            <a:r>
              <a:rPr lang="en-US" sz="2400">
                <a:solidFill>
                  <a:schemeClr val="lt1"/>
                </a:solidFill>
              </a:rPr>
              <a:t> ownership interest depends on </a:t>
            </a:r>
            <a:endParaRPr/>
          </a:p>
          <a:p>
            <a:pPr marL="0" lvl="0" indent="0" algn="l" rtl="0">
              <a:lnSpc>
                <a:spcPct val="115000"/>
              </a:lnSpc>
              <a:spcBef>
                <a:spcPts val="0"/>
              </a:spcBef>
              <a:spcAft>
                <a:spcPts val="0"/>
              </a:spcAft>
              <a:buClr>
                <a:schemeClr val="lt1"/>
              </a:buClr>
              <a:buSzPts val="1200"/>
              <a:buNone/>
            </a:pPr>
            <a:r>
              <a:rPr lang="en-US" sz="2400">
                <a:solidFill>
                  <a:schemeClr val="lt1"/>
                </a:solidFill>
              </a:rPr>
              <a:t>several factors such as:</a:t>
            </a:r>
            <a:endParaRPr/>
          </a:p>
          <a:p>
            <a:pPr marL="342900" lvl="0" indent="-342900" algn="l" rtl="0">
              <a:lnSpc>
                <a:spcPct val="115000"/>
              </a:lnSpc>
              <a:spcBef>
                <a:spcPts val="160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How many generations removed is an heir from the original deceased landowner?</a:t>
            </a:r>
            <a:endParaRPr/>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a:solidFill>
                  <a:schemeClr val="lt1"/>
                </a:solidFill>
                <a:latin typeface="Catamaran Light"/>
                <a:ea typeface="Catamaran Light"/>
                <a:cs typeface="Catamaran Light"/>
                <a:sym typeface="Catamaran Light"/>
              </a:rPr>
              <a:t>How many </a:t>
            </a:r>
            <a:r>
              <a:rPr lang="en-US" sz="200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a:solidFill>
                <a:schemeClr val="lt1"/>
              </a:solidFill>
            </a:endParaRPr>
          </a:p>
        </p:txBody>
      </p:sp>
      <p:pic>
        <p:nvPicPr>
          <p:cNvPr id="502" name="Google Shape;502;p30" descr="Chart, pie chart  Description automatically generated"/>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1"/>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solidFill>
                  <a:schemeClr val="lt1"/>
                </a:solidFill>
              </a:rPr>
              <a:t>Time:  </a:t>
            </a:r>
            <a:br>
              <a:rPr lang="en-US">
                <a:solidFill>
                  <a:schemeClr val="lt1"/>
                </a:solidFill>
              </a:rPr>
            </a:br>
            <a:r>
              <a:rPr lang="en-US">
                <a:solidFill>
                  <a:schemeClr val="lt1"/>
                </a:solidFill>
              </a:rPr>
              <a:t>Across Generations, Things Get Complicated!</a:t>
            </a:r>
            <a:endParaRPr/>
          </a:p>
        </p:txBody>
      </p:sp>
      <p:sp>
        <p:nvSpPr>
          <p:cNvPr id="510" name="Google Shape;510;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511" name="Google Shape;511;p31"/>
          <p:cNvSpPr txBox="1"/>
          <p:nvPr/>
        </p:nvSpPr>
        <p:spPr>
          <a:xfrm>
            <a:off x="362953" y="1881077"/>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Children</a:t>
            </a:r>
            <a:endParaRPr sz="1400" b="0" i="0" u="none" strike="noStrike" cap="none" dirty="0">
              <a:solidFill>
                <a:srgbClr val="000000"/>
              </a:solidFill>
              <a:latin typeface="Arial"/>
              <a:ea typeface="Arial"/>
              <a:cs typeface="Arial"/>
              <a:sym typeface="Arial"/>
            </a:endParaRPr>
          </a:p>
        </p:txBody>
      </p:sp>
      <p:sp>
        <p:nvSpPr>
          <p:cNvPr id="512" name="Google Shape;512;p31"/>
          <p:cNvSpPr txBox="1"/>
          <p:nvPr/>
        </p:nvSpPr>
        <p:spPr>
          <a:xfrm>
            <a:off x="362953" y="3464602"/>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Great-grandchildren</a:t>
            </a:r>
            <a:endParaRPr sz="1400" b="0" i="0" u="none" strike="noStrike" cap="none" dirty="0">
              <a:solidFill>
                <a:srgbClr val="000000"/>
              </a:solidFill>
              <a:latin typeface="Arial"/>
              <a:ea typeface="Arial"/>
              <a:cs typeface="Arial"/>
              <a:sym typeface="Arial"/>
            </a:endParaRPr>
          </a:p>
        </p:txBody>
      </p:sp>
      <p:sp>
        <p:nvSpPr>
          <p:cNvPr id="513" name="Google Shape;513;p31"/>
          <p:cNvSpPr txBox="1"/>
          <p:nvPr/>
        </p:nvSpPr>
        <p:spPr>
          <a:xfrm>
            <a:off x="362953" y="2563976"/>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Grandchildren</a:t>
            </a:r>
            <a:endParaRPr sz="1400" b="0" i="0" u="none" strike="noStrike" cap="none" dirty="0">
              <a:solidFill>
                <a:srgbClr val="000000"/>
              </a:solidFill>
              <a:latin typeface="Arial"/>
              <a:ea typeface="Arial"/>
              <a:cs typeface="Arial"/>
              <a:sym typeface="Arial"/>
            </a:endParaRPr>
          </a:p>
        </p:txBody>
      </p:sp>
      <p:sp>
        <p:nvSpPr>
          <p:cNvPr id="514" name="Google Shape;514;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Rounded</a:t>
            </a:r>
            <a:endParaRPr sz="1400" b="0" i="0" u="none" strike="noStrike" cap="none">
              <a:solidFill>
                <a:srgbClr val="000000"/>
              </a:solidFill>
              <a:latin typeface="Arial"/>
              <a:ea typeface="Arial"/>
              <a:cs typeface="Arial"/>
              <a:sym typeface="Arial"/>
            </a:endParaRPr>
          </a:p>
        </p:txBody>
      </p:sp>
      <p:pic>
        <p:nvPicPr>
          <p:cNvPr id="2" name="Google Shape;492;g1899f763874_0_55">
            <a:extLst>
              <a:ext uri="{FF2B5EF4-FFF2-40B4-BE49-F238E27FC236}">
                <a16:creationId xmlns:a16="http://schemas.microsoft.com/office/drawing/2014/main" id="{89151515-550A-D2B8-98F0-7B91E6530536}"/>
              </a:ext>
            </a:extLst>
          </p:cNvPr>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092822" y="1045863"/>
            <a:ext cx="5917827" cy="3886072"/>
          </a:xfrm>
          <a:prstGeom prst="rect">
            <a:avLst/>
          </a:prstGeom>
          <a:noFill/>
          <a:ln>
            <a:noFill/>
          </a:ln>
        </p:spPr>
      </p:pic>
      <p:sp>
        <p:nvSpPr>
          <p:cNvPr id="3" name="Google Shape;512;p31">
            <a:extLst>
              <a:ext uri="{FF2B5EF4-FFF2-40B4-BE49-F238E27FC236}">
                <a16:creationId xmlns:a16="http://schemas.microsoft.com/office/drawing/2014/main" id="{7310178C-5C1A-0C6F-B605-6ADDD74A7C19}"/>
              </a:ext>
            </a:extLst>
          </p:cNvPr>
          <p:cNvSpPr txBox="1"/>
          <p:nvPr/>
        </p:nvSpPr>
        <p:spPr>
          <a:xfrm>
            <a:off x="362953" y="4381661"/>
            <a:ext cx="2492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Great-great-grandchildren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8e7c67eba8_2_0"/>
          <p:cNvSpPr txBox="1">
            <a:spLocks noGrp="1"/>
          </p:cNvSpPr>
          <p:nvPr>
            <p:ph type="body" idx="1"/>
          </p:nvPr>
        </p:nvSpPr>
        <p:spPr>
          <a:xfrm>
            <a:off x="499269" y="1407871"/>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a:solidFill>
                  <a:schemeClr val="lt1"/>
                </a:solidFill>
              </a:rPr>
              <a:t>Fractional Ownership:</a:t>
            </a:r>
            <a:br>
              <a:rPr lang="en-US">
                <a:solidFill>
                  <a:schemeClr val="lt1"/>
                </a:solidFill>
              </a:rPr>
            </a:br>
            <a:r>
              <a:rPr lang="en-US">
                <a:solidFill>
                  <a:schemeClr val="lt1"/>
                </a:solidFill>
              </a:rPr>
              <a:t>Example of 40 Acres </a:t>
            </a:r>
            <a:endParaRPr/>
          </a:p>
          <a:p>
            <a:pPr marL="457200" lvl="0" indent="-228600" algn="ctr" rtl="0">
              <a:lnSpc>
                <a:spcPct val="115000"/>
              </a:lnSpc>
              <a:spcBef>
                <a:spcPts val="0"/>
              </a:spcBef>
              <a:spcAft>
                <a:spcPts val="0"/>
              </a:spcAft>
              <a:buSzPts val="1200"/>
              <a:buNone/>
            </a:pPr>
            <a:r>
              <a:rPr lang="en-US">
                <a:solidFill>
                  <a:schemeClr val="lt1"/>
                </a:solidFill>
              </a:rPr>
              <a:t>and a Mule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Land Grants Example</a:t>
            </a:r>
            <a:endParaRPr/>
          </a:p>
        </p:txBody>
      </p:sp>
      <p:sp>
        <p:nvSpPr>
          <p:cNvPr id="532" name="Google Shape;532;p11"/>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pic>
        <p:nvPicPr>
          <p:cNvPr id="533" name="Google Shape;533;p1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253" name="Google Shape;253;p3"/>
          <p:cNvSpPr txBox="1">
            <a:spLocks noGrp="1"/>
          </p:cNvSpPr>
          <p:nvPr>
            <p:ph type="body" idx="1"/>
          </p:nvPr>
        </p:nvSpPr>
        <p:spPr>
          <a:xfrm>
            <a:off x="1339850" y="3472232"/>
            <a:ext cx="7804150" cy="155368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Contributors and Reviewers</a:t>
            </a:r>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Conner Bailey, PhD, Professor Emeritus, Auburn University </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Sam Cook, Executive Director of Forest Assets, North Carolina State University</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Savi Horne, Esquire, Executive Director, Land Loss Prevention Project</a:t>
            </a:r>
            <a:endParaRPr sz="180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a:solidFill>
                  <a:schemeClr val="dk1"/>
                </a:solidFill>
                <a:latin typeface="Catamaran Light"/>
                <a:ea typeface="Catamaran Light"/>
                <a:cs typeface="Catamaran Light"/>
                <a:sym typeface="Catamaran Light"/>
              </a:rPr>
              <a:t>Lorette Picciano, Executive Director, Rural Coalition</a:t>
            </a:r>
            <a:endParaRPr sz="1800"/>
          </a:p>
          <a:p>
            <a:pPr marL="323850" lvl="0" indent="-95250" algn="l" rtl="0">
              <a:lnSpc>
                <a:spcPct val="115000"/>
              </a:lnSpc>
              <a:spcBef>
                <a:spcPts val="0"/>
              </a:spcBef>
              <a:spcAft>
                <a:spcPts val="0"/>
              </a:spcAft>
              <a:buSzPts val="1200"/>
              <a:buFont typeface="Arial"/>
              <a:buNone/>
            </a:pPr>
            <a:endParaRPr sz="1600"/>
          </a:p>
        </p:txBody>
      </p:sp>
      <p:sp>
        <p:nvSpPr>
          <p:cNvPr id="254" name="Google Shape;254;p3"/>
          <p:cNvSpPr txBox="1">
            <a:spLocks noGrp="1"/>
          </p:cNvSpPr>
          <p:nvPr>
            <p:ph type="body" idx="2"/>
          </p:nvPr>
        </p:nvSpPr>
        <p:spPr>
          <a:xfrm>
            <a:off x="1339850" y="420330"/>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600" dirty="0"/>
              <a:t>Andrea’ Barnes, Esquire</a:t>
            </a:r>
            <a:endParaRPr dirty="0"/>
          </a:p>
          <a:p>
            <a:pPr marL="152400" lvl="0" indent="0" algn="l" rtl="0">
              <a:lnSpc>
                <a:spcPct val="100000"/>
              </a:lnSpc>
              <a:spcBef>
                <a:spcPts val="0"/>
              </a:spcBef>
              <a:spcAft>
                <a:spcPts val="0"/>
              </a:spcAft>
              <a:buSzPts val="1200"/>
              <a:buNone/>
            </a:pPr>
            <a:r>
              <a:rPr lang="en-US" sz="1600" b="0" dirty="0"/>
              <a:t>Mississippi Center for Justice</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Gloria Bromell Tinubu, PhD</a:t>
            </a:r>
            <a:endParaRPr dirty="0"/>
          </a:p>
          <a:p>
            <a:pPr marL="152400" lvl="0" indent="0" algn="l" rtl="0">
              <a:lnSpc>
                <a:spcPct val="100000"/>
              </a:lnSpc>
              <a:spcBef>
                <a:spcPts val="0"/>
              </a:spcBef>
              <a:spcAft>
                <a:spcPts val="0"/>
              </a:spcAft>
              <a:buSzPts val="1200"/>
              <a:buNone/>
            </a:pPr>
            <a:r>
              <a:rPr lang="en-US" sz="1600" b="0" dirty="0"/>
              <a:t>GBT Associates, LLC</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Robert Zabawa, PhD</a:t>
            </a:r>
            <a:endParaRPr dirty="0"/>
          </a:p>
          <a:p>
            <a:pPr marL="152400" lvl="0" indent="0" algn="l" rtl="0">
              <a:lnSpc>
                <a:spcPct val="100000"/>
              </a:lnSpc>
              <a:spcBef>
                <a:spcPts val="0"/>
              </a:spcBef>
              <a:spcAft>
                <a:spcPts val="0"/>
              </a:spcAft>
              <a:buSzPts val="1200"/>
              <a:buNone/>
            </a:pPr>
            <a:r>
              <a:rPr lang="en-US" sz="1600" b="0" dirty="0"/>
              <a:t>Tuskegee University</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i="0" u="none" strike="noStrike" cap="none" dirty="0">
                <a:solidFill>
                  <a:schemeClr val="dk1"/>
                </a:solidFill>
                <a:latin typeface="Livvic"/>
                <a:ea typeface="Livvic"/>
                <a:cs typeface="Livvic"/>
                <a:sym typeface="Livvic"/>
              </a:rPr>
              <a:t>Kara Woods, PhD</a:t>
            </a:r>
            <a:endParaRPr dirty="0"/>
          </a:p>
          <a:p>
            <a:pPr marL="152400" lvl="0" indent="0" algn="l" rtl="0">
              <a:lnSpc>
                <a:spcPct val="100000"/>
              </a:lnSpc>
              <a:spcBef>
                <a:spcPts val="0"/>
              </a:spcBef>
              <a:spcAft>
                <a:spcPts val="0"/>
              </a:spcAft>
              <a:buSzPts val="1200"/>
              <a:buNone/>
            </a:pPr>
            <a:r>
              <a:rPr lang="en-US" sz="1600" b="0" i="0" u="none" strike="noStrike" cap="none" dirty="0">
                <a:solidFill>
                  <a:schemeClr val="dk1"/>
                </a:solidFill>
                <a:latin typeface="Catamaran Light"/>
                <a:ea typeface="Catamaran Light"/>
                <a:cs typeface="Catamaran Light"/>
                <a:sym typeface="Catamaran Light"/>
              </a:rPr>
              <a:t>Policy Analyst, The Policy Research Center, Alcorn State University</a:t>
            </a:r>
            <a:endParaRPr sz="1600" b="0" dirty="0"/>
          </a:p>
          <a:p>
            <a:pPr marL="152400" lvl="0" indent="0" algn="l" rtl="0">
              <a:lnSpc>
                <a:spcPct val="100000"/>
              </a:lnSpc>
              <a:spcBef>
                <a:spcPts val="0"/>
              </a:spcBef>
              <a:spcAft>
                <a:spcPts val="0"/>
              </a:spcAft>
              <a:buSzPts val="1200"/>
              <a:buNone/>
            </a:pPr>
            <a:endParaRPr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2"/>
          <p:cNvSpPr txBox="1">
            <a:spLocks noGrp="1"/>
          </p:cNvSpPr>
          <p:nvPr>
            <p:ph type="subTitle" idx="1"/>
          </p:nvPr>
        </p:nvSpPr>
        <p:spPr>
          <a:xfrm>
            <a:off x="457200" y="242863"/>
            <a:ext cx="8298491" cy="523190"/>
          </a:xfrm>
          <a:prstGeom prst="rect">
            <a:avLst/>
          </a:prstGeom>
          <a:solidFill>
            <a:srgbClr val="8A69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200"/>
              <a:buNone/>
            </a:pPr>
            <a:r>
              <a:rPr lang="en-US" sz="3000">
                <a:solidFill>
                  <a:schemeClr val="lt1"/>
                </a:solidFill>
                <a:latin typeface="Arial"/>
                <a:ea typeface="Arial"/>
                <a:cs typeface="Arial"/>
                <a:sym typeface="Arial"/>
              </a:rPr>
              <a:t>Homestead Act of 1862</a:t>
            </a:r>
            <a:endParaRPr/>
          </a:p>
        </p:txBody>
      </p:sp>
      <p:pic>
        <p:nvPicPr>
          <p:cNvPr id="539" name="Google Shape;539;p12" descr="Poster advertising the Homestead Act"/>
          <p:cNvPicPr preferRelativeResize="0"/>
          <p:nvPr/>
        </p:nvPicPr>
        <p:blipFill rotWithShape="1">
          <a:blip r:embed="rId3">
            <a:alphaModFix/>
          </a:blip>
          <a:srcRect/>
          <a:stretch/>
        </p:blipFill>
        <p:spPr>
          <a:xfrm>
            <a:off x="6040725" y="1058490"/>
            <a:ext cx="2714966" cy="3731470"/>
          </a:xfrm>
          <a:prstGeom prst="rect">
            <a:avLst/>
          </a:prstGeom>
          <a:noFill/>
          <a:ln>
            <a:noFill/>
          </a:ln>
        </p:spPr>
      </p:pic>
      <p:sp>
        <p:nvSpPr>
          <p:cNvPr id="540" name="Google Shape;540;p12"/>
          <p:cNvSpPr txBox="1"/>
          <p:nvPr/>
        </p:nvSpPr>
        <p:spPr>
          <a:xfrm>
            <a:off x="388310" y="881358"/>
            <a:ext cx="5314950" cy="3901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0" i="0" u="none" strike="noStrike" cap="none">
                <a:solidFill>
                  <a:srgbClr val="000000"/>
                </a:solidFill>
                <a:latin typeface="Arial"/>
                <a:ea typeface="Arial"/>
                <a:cs typeface="Arial"/>
                <a:sym typeface="Arial"/>
              </a:rPr>
              <a:t>Opened up millions of acres in the American West</a:t>
            </a:r>
            <a:endParaRPr/>
          </a:p>
          <a:p>
            <a:pPr marL="0" marR="0" lvl="0" indent="0" algn="l" rtl="0">
              <a:lnSpc>
                <a:spcPct val="100000"/>
              </a:lnSpc>
              <a:spcBef>
                <a:spcPts val="0"/>
              </a:spcBef>
              <a:spcAft>
                <a:spcPts val="0"/>
              </a:spcAft>
              <a:buNone/>
            </a:pPr>
            <a:endParaRPr sz="22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250" b="0" i="0" u="none" strike="noStrike" cap="none">
                <a:solidFill>
                  <a:srgbClr val="000000"/>
                </a:solidFill>
                <a:latin typeface="Arial"/>
                <a:ea typeface="Arial"/>
                <a:cs typeface="Arial"/>
                <a:sym typeface="Arial"/>
              </a:rPr>
              <a:t>Requirements:</a:t>
            </a:r>
            <a:endParaRPr/>
          </a:p>
          <a:p>
            <a:pPr marL="0" marR="0" lvl="0" indent="0" algn="l" rtl="0">
              <a:lnSpc>
                <a:spcPct val="100000"/>
              </a:lnSpc>
              <a:spcBef>
                <a:spcPts val="0"/>
              </a:spcBef>
              <a:spcAft>
                <a:spcPts val="0"/>
              </a:spcAft>
              <a:buNone/>
            </a:pPr>
            <a:endParaRPr sz="225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US citizen</a:t>
            </a:r>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21 years old</a:t>
            </a:r>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Not taken up arms against the US</a:t>
            </a:r>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160 acres</a:t>
            </a:r>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5 years of improvements (production)</a:t>
            </a:r>
            <a:endParaRPr/>
          </a:p>
          <a:p>
            <a:pPr marL="342900" marR="0" lvl="0" indent="-342900" algn="l" rtl="0">
              <a:lnSpc>
                <a:spcPct val="100000"/>
              </a:lnSpc>
              <a:spcBef>
                <a:spcPts val="0"/>
              </a:spcBef>
              <a:spcAft>
                <a:spcPts val="0"/>
              </a:spcAft>
              <a:buClr>
                <a:srgbClr val="000000"/>
              </a:buClr>
              <a:buSzPts val="2250"/>
              <a:buFont typeface="Arial"/>
              <a:buChar char="•"/>
            </a:pPr>
            <a:r>
              <a:rPr lang="en-US" sz="2250" b="0" i="0" u="none" strike="noStrike" cap="none">
                <a:solidFill>
                  <a:srgbClr val="000000"/>
                </a:solidFill>
                <a:latin typeface="Arial"/>
                <a:ea typeface="Arial"/>
                <a:cs typeface="Arial"/>
                <a:sym typeface="Arial"/>
              </a:rPr>
              <a:t>House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8e7c67eba8_2_5"/>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28e7c67eba8_2_5"/>
          <p:cNvSpPr txBox="1">
            <a:spLocks noGrp="1"/>
          </p:cNvSpPr>
          <p:nvPr>
            <p:ph type="title"/>
          </p:nvPr>
        </p:nvSpPr>
        <p:spPr>
          <a:xfrm>
            <a:off x="96167" y="315613"/>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and a Mule</a:t>
            </a:r>
            <a:endParaRPr>
              <a:solidFill>
                <a:schemeClr val="lt1"/>
              </a:solidFill>
            </a:endParaRPr>
          </a:p>
        </p:txBody>
      </p:sp>
      <p:sp>
        <p:nvSpPr>
          <p:cNvPr id="526" name="Google Shape;526;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0" i="0" u="none" strike="noStrike" cap="none">
                <a:solidFill>
                  <a:schemeClr val="lt1"/>
                </a:solidFill>
                <a:latin typeface="Catamaran Light"/>
                <a:ea typeface="Catamaran Light"/>
                <a:cs typeface="Catamaran Light"/>
                <a:sym typeface="Catamaran Light"/>
              </a:rPr>
              <a:t>“</a:t>
            </a:r>
            <a:r>
              <a:rPr lang="en-US" sz="2000" b="1" i="0" u="none" strike="noStrike" cap="none">
                <a:solidFill>
                  <a:schemeClr val="dk2"/>
                </a:solidFill>
                <a:latin typeface="Catamaran Light"/>
                <a:ea typeface="Catamaran Light"/>
                <a:cs typeface="Catamaran Light"/>
                <a:sym typeface="Catamaran Light"/>
              </a:rPr>
              <a:t>Sherman’s Field Order No. 15</a:t>
            </a:r>
            <a:endParaRPr sz="360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endParaRPr sz="2000" b="1" i="0" u="none" strike="noStrike" cap="none">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n-US" sz="2000" b="0" i="0" u="none" strike="noStrike" cap="none">
                <a:solidFill>
                  <a:schemeClr val="dk2"/>
                </a:solidFill>
                <a:latin typeface="Catamaran Light"/>
                <a:ea typeface="Catamaran Light"/>
                <a:cs typeface="Catamaran Light"/>
                <a:sym typeface="Catamaran Light"/>
              </a:rPr>
              <a:t>“Pertain only to South Carolina, Georgia and Florida coastline and was based on the redistribution of 40,000 acres into 40 acres segments”</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27" name="Google Shape;527;g28e7c67eba8_2_5"/>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28" name="Google Shape;528;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8e7c67eba8_2_1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a:t>
            </a:r>
            <a:endParaRPr>
              <a:solidFill>
                <a:schemeClr val="lt1"/>
              </a:solidFill>
            </a:endParaRPr>
          </a:p>
        </p:txBody>
      </p:sp>
      <p:sp>
        <p:nvSpPr>
          <p:cNvPr id="535" name="Google Shape;535;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a farmer and spouse with 4 children died intestate in 1865, each child would have 25% share in the 40 acres or an interest equivalent to 10 acres.</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36" name="Google Shape;536;g28e7c67eba8_2_13"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37" name="Google Shape;537;g28e7c67eba8_2_13"/>
          <p:cNvGrpSpPr/>
          <p:nvPr/>
        </p:nvGrpSpPr>
        <p:grpSpPr>
          <a:xfrm>
            <a:off x="1611510" y="875251"/>
            <a:ext cx="6092569" cy="2124886"/>
            <a:chOff x="1785" y="563603"/>
            <a:chExt cx="6092569" cy="2124886"/>
          </a:xfrm>
        </p:grpSpPr>
        <p:sp>
          <p:nvSpPr>
            <p:cNvPr id="538" name="Google Shape;538;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28e7c67eba8_2_13"/>
            <p:cNvSpPr/>
            <p:nvPr/>
          </p:nvSpPr>
          <p:spPr>
            <a:xfrm>
              <a:off x="2481262" y="698203"/>
              <a:ext cx="1275300" cy="809700"/>
            </a:xfrm>
            <a:prstGeom prst="roundRect">
              <a:avLst>
                <a:gd name="adj" fmla="val 10000"/>
              </a:avLst>
            </a:pr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Farmer &amp; Spouse</a:t>
              </a:r>
              <a:endParaRPr sz="1400" b="0" i="0" u="none" strike="noStrike" cap="none">
                <a:solidFill>
                  <a:srgbClr val="000000"/>
                </a:solidFill>
                <a:latin typeface="Arial"/>
                <a:ea typeface="Arial"/>
                <a:cs typeface="Arial"/>
                <a:sym typeface="Arial"/>
              </a:endParaRPr>
            </a:p>
          </p:txBody>
        </p:sp>
        <p:sp>
          <p:nvSpPr>
            <p:cNvPr id="545" name="Google Shape;545;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28e7c67eba8_2_13"/>
            <p:cNvSpPr/>
            <p:nvPr/>
          </p:nvSpPr>
          <p:spPr>
            <a:xfrm>
              <a:off x="143470" y="1878789"/>
              <a:ext cx="1275300" cy="809700"/>
            </a:xfrm>
            <a:prstGeom prst="roundRect">
              <a:avLst>
                <a:gd name="adj" fmla="val 10000"/>
              </a:avLst>
            </a:pr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28e7c67eba8_2_13"/>
            <p:cNvSpPr txBox="1"/>
            <p:nvPr/>
          </p:nvSpPr>
          <p:spPr>
            <a:xfrm>
              <a:off x="167186"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48" name="Google Shape;548;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28e7c67eba8_2_13"/>
            <p:cNvSpPr/>
            <p:nvPr/>
          </p:nvSpPr>
          <p:spPr>
            <a:xfrm>
              <a:off x="1701998" y="1878789"/>
              <a:ext cx="1275300" cy="809700"/>
            </a:xfrm>
            <a:prstGeom prst="roundRect">
              <a:avLst>
                <a:gd name="adj" fmla="val 10000"/>
              </a:avLst>
            </a:pr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28e7c67eba8_2_13"/>
            <p:cNvSpPr txBox="1"/>
            <p:nvPr/>
          </p:nvSpPr>
          <p:spPr>
            <a:xfrm>
              <a:off x="1725714"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51" name="Google Shape;551;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28e7c67eba8_2_13"/>
            <p:cNvSpPr/>
            <p:nvPr/>
          </p:nvSpPr>
          <p:spPr>
            <a:xfrm>
              <a:off x="3260526" y="1878789"/>
              <a:ext cx="1275300" cy="809700"/>
            </a:xfrm>
            <a:prstGeom prst="roundRect">
              <a:avLst>
                <a:gd name="adj" fmla="val 10000"/>
              </a:avLst>
            </a:pr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28e7c67eba8_2_13"/>
            <p:cNvSpPr txBox="1"/>
            <p:nvPr/>
          </p:nvSpPr>
          <p:spPr>
            <a:xfrm>
              <a:off x="3284242"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54" name="Google Shape;554;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28e7c67eba8_2_13"/>
            <p:cNvSpPr/>
            <p:nvPr/>
          </p:nvSpPr>
          <p:spPr>
            <a:xfrm>
              <a:off x="4819054" y="1878789"/>
              <a:ext cx="1275300" cy="809700"/>
            </a:xfrm>
            <a:prstGeom prst="roundRect">
              <a:avLst>
                <a:gd name="adj" fmla="val 10000"/>
              </a:avLst>
            </a:pr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28e7c67eba8_2_13"/>
            <p:cNvSpPr txBox="1"/>
            <p:nvPr/>
          </p:nvSpPr>
          <p:spPr>
            <a:xfrm>
              <a:off x="4842770"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8e7c67eba8_2_40"/>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28e7c67eba8_2_40"/>
          <p:cNvSpPr txBox="1">
            <a:spLocks noGrp="1"/>
          </p:cNvSpPr>
          <p:nvPr>
            <p:ph type="title"/>
          </p:nvPr>
        </p:nvSpPr>
        <p:spPr>
          <a:xfrm>
            <a:off x="96167" y="366270"/>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1865 - 2020</a:t>
            </a:r>
            <a:endParaRPr>
              <a:solidFill>
                <a:schemeClr val="lt1"/>
              </a:solidFill>
            </a:endParaRPr>
          </a:p>
        </p:txBody>
      </p:sp>
      <p:sp>
        <p:nvSpPr>
          <p:cNvPr id="563" name="Google Shape;563;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each child had 4 children across the 8 generations until 2020, there would be 65,536 heirs, each with a shared interest equivalent to 0.0006 acres, or about 26 square feet.</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64" name="Google Shape;564;g28e7c67eba8_2_40"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65" name="Google Shape;565;g28e7c67eba8_2_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8667" y="653115"/>
            <a:ext cx="4244802" cy="34813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2"/>
          <p:cNvSpPr txBox="1">
            <a:spLocks noGrp="1"/>
          </p:cNvSpPr>
          <p:nvPr>
            <p:ph type="title"/>
          </p:nvPr>
        </p:nvSpPr>
        <p:spPr>
          <a:xfrm>
            <a:off x="96838" y="292195"/>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Distance Causes Challenges</a:t>
            </a:r>
            <a:endParaRPr>
              <a:solidFill>
                <a:schemeClr val="lt1"/>
              </a:solidFill>
            </a:endParaRPr>
          </a:p>
        </p:txBody>
      </p:sp>
      <p:sp>
        <p:nvSpPr>
          <p:cNvPr id="572" name="Google Shape;572;p32"/>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573" name="Google Shape;573;p32"/>
          <p:cNvSpPr txBox="1">
            <a:spLocks noGrp="1"/>
          </p:cNvSpPr>
          <p:nvPr>
            <p:ph type="body" idx="1"/>
          </p:nvPr>
        </p:nvSpPr>
        <p:spPr>
          <a:xfrm>
            <a:off x="235672" y="1098006"/>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a:solidFill>
                  <a:schemeClr val="lt1"/>
                </a:solidFill>
              </a:rPr>
              <a:t>Heirs may not all live on or near the land.</a:t>
            </a:r>
            <a:endParaRPr/>
          </a:p>
          <a:p>
            <a:pPr marL="0" lvl="0" indent="0" algn="l" rtl="0">
              <a:lnSpc>
                <a:spcPct val="115000"/>
              </a:lnSpc>
              <a:spcBef>
                <a:spcPts val="1600"/>
              </a:spcBef>
              <a:spcAft>
                <a:spcPts val="0"/>
              </a:spcAft>
              <a:buClr>
                <a:schemeClr val="lt1"/>
              </a:buClr>
              <a:buSzPts val="1200"/>
              <a:buNone/>
            </a:pPr>
            <a:endParaRPr sz="1100">
              <a:solidFill>
                <a:schemeClr val="lt1"/>
              </a:solidFill>
            </a:endParaRPr>
          </a:p>
          <a:p>
            <a:pPr marL="0" lvl="0" indent="0" algn="l" rtl="0">
              <a:lnSpc>
                <a:spcPct val="115000"/>
              </a:lnSpc>
              <a:spcBef>
                <a:spcPts val="1600"/>
              </a:spcBef>
              <a:spcAft>
                <a:spcPts val="0"/>
              </a:spcAft>
              <a:buClr>
                <a:schemeClr val="lt1"/>
              </a:buClr>
              <a:buSzPts val="1200"/>
              <a:buNone/>
            </a:pPr>
            <a:r>
              <a:rPr lang="en-US" sz="2000">
                <a:solidFill>
                  <a:schemeClr val="lt1"/>
                </a:solidFill>
              </a:rPr>
              <a:t>Distance can lead to disinterest.</a:t>
            </a:r>
            <a:endParaRPr/>
          </a:p>
          <a:p>
            <a:pPr marL="0" lvl="0" indent="0" algn="l" rtl="0">
              <a:lnSpc>
                <a:spcPct val="115000"/>
              </a:lnSpc>
              <a:spcBef>
                <a:spcPts val="3200"/>
              </a:spcBef>
              <a:spcAft>
                <a:spcPts val="0"/>
              </a:spcAft>
              <a:buClr>
                <a:schemeClr val="lt1"/>
              </a:buClr>
              <a:buSzPts val="1200"/>
              <a:buNone/>
            </a:pPr>
            <a:r>
              <a:rPr lang="en-US" sz="1600"/>
              <a:t>(Stars are just an example showing how families can become geographically scattered.)</a:t>
            </a:r>
            <a:endParaRPr/>
          </a:p>
          <a:p>
            <a:pPr marL="0" lvl="0" indent="0" algn="l" rtl="0">
              <a:lnSpc>
                <a:spcPct val="115000"/>
              </a:lnSpc>
              <a:spcBef>
                <a:spcPts val="3200"/>
              </a:spcBef>
              <a:spcAft>
                <a:spcPts val="1600"/>
              </a:spcAft>
              <a:buClr>
                <a:schemeClr val="lt1"/>
              </a:buClr>
              <a:buSzPts val="1200"/>
              <a:buNone/>
            </a:pPr>
            <a:endParaRPr/>
          </a:p>
        </p:txBody>
      </p:sp>
      <p:pic>
        <p:nvPicPr>
          <p:cNvPr id="574" name="Google Shape;574;p32" descr="Map  Description automatically generated with medium confidence"/>
          <p:cNvPicPr preferRelativeResize="0"/>
          <p:nvPr/>
        </p:nvPicPr>
        <p:blipFill rotWithShape="1">
          <a:blip r:embed="rId3">
            <a:alphaModFix/>
          </a:blip>
          <a:srcRect/>
          <a:stretch/>
        </p:blipFill>
        <p:spPr>
          <a:xfrm>
            <a:off x="3447496" y="1051154"/>
            <a:ext cx="5578062" cy="3449102"/>
          </a:xfrm>
          <a:prstGeom prst="rect">
            <a:avLst/>
          </a:prstGeom>
          <a:noFill/>
          <a:ln>
            <a:noFill/>
          </a:ln>
        </p:spPr>
      </p:pic>
      <p:sp>
        <p:nvSpPr>
          <p:cNvPr id="575" name="Google Shape;575;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6" name="Google Shape;576;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7" name="Google Shape;577;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8" name="Google Shape;578;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9" name="Google Shape;579;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0" name="Google Shape;580;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2" name="Google Shape;582;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3" name="Google Shape;583;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4" name="Google Shape;584;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5" name="Google Shape;585;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6" name="Google Shape;586;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7" name="Google Shape;587;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8" name="Google Shape;588;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9" name="Google Shape;589;p32"/>
          <p:cNvSpPr/>
          <p:nvPr/>
        </p:nvSpPr>
        <p:spPr>
          <a:xfrm>
            <a:off x="118442" y="3626058"/>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5"/>
          <p:cNvSpPr/>
          <p:nvPr/>
        </p:nvSpPr>
        <p:spPr>
          <a:xfrm rot="-5400000">
            <a:off x="2210384" y="-1940323"/>
            <a:ext cx="4854458" cy="9012773"/>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3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5"/>
          <p:cNvSpPr txBox="1">
            <a:spLocks noGrp="1"/>
          </p:cNvSpPr>
          <p:nvPr>
            <p:ph type="body" idx="1"/>
          </p:nvPr>
        </p:nvSpPr>
        <p:spPr>
          <a:xfrm>
            <a:off x="386058" y="1324799"/>
            <a:ext cx="8503110" cy="83026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n-US">
                <a:solidFill>
                  <a:schemeClr val="lt1"/>
                </a:solidFill>
                <a:latin typeface="Catamaran Light"/>
                <a:ea typeface="Catamaran Light"/>
                <a:cs typeface="Catamaran Light"/>
                <a:sym typeface="Catamaran Light"/>
              </a:rPr>
              <a:t>Over time, heirs may not: </a:t>
            </a:r>
            <a:endParaRPr>
              <a:solidFill>
                <a:schemeClr val="lt1"/>
              </a:solidFill>
              <a:latin typeface="Catamaran Light"/>
              <a:ea typeface="Catamaran Light"/>
              <a:cs typeface="Catamaran Light"/>
              <a:sym typeface="Catamaran Light"/>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a:solidFill>
                  <a:schemeClr val="lt1"/>
                </a:solidFill>
                <a:latin typeface="Catamaran Light"/>
                <a:ea typeface="Catamaran Light"/>
                <a:cs typeface="Catamaran Light"/>
                <a:sym typeface="Catamaran Light"/>
              </a:rPr>
              <a:t>L</a:t>
            </a:r>
            <a:r>
              <a:rPr lang="en-US" sz="2400" b="0" i="0" u="none" strike="noStrike" cap="none">
                <a:solidFill>
                  <a:schemeClr val="lt1"/>
                </a:solidFill>
                <a:latin typeface="Catamaran Light"/>
                <a:ea typeface="Catamaran Light"/>
                <a:cs typeface="Catamaran Light"/>
                <a:sym typeface="Catamaran Light"/>
              </a:rPr>
              <a:t>ive on or near the land</a:t>
            </a:r>
            <a:endParaRPr sz="3200" b="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Live near each 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a:t>
            </a:r>
            <a:r>
              <a:rPr lang="en-US" sz="2400">
                <a:solidFill>
                  <a:schemeClr val="lt1"/>
                </a:solidFill>
                <a:latin typeface="Catamaran Light"/>
                <a:ea typeface="Catamaran Light"/>
                <a:cs typeface="Catamaran Light"/>
                <a:sym typeface="Catamaran Light"/>
              </a:rPr>
              <a:t>how </a:t>
            </a:r>
            <a:r>
              <a:rPr lang="en-US" sz="2400" b="0" i="0" u="none" strike="noStrike" cap="none">
                <a:solidFill>
                  <a:schemeClr val="lt1"/>
                </a:solidFill>
                <a:latin typeface="Catamaran Light"/>
                <a:ea typeface="Catamaran Light"/>
                <a:cs typeface="Catamaran Light"/>
                <a:sym typeface="Catamaran Light"/>
              </a:rPr>
              <a:t>to locate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Have a connection to the land</a:t>
            </a:r>
            <a:endParaRPr sz="3200">
              <a:solidFill>
                <a:schemeClr val="lt1"/>
              </a:solidFill>
            </a:endParaRPr>
          </a:p>
          <a:p>
            <a:pPr marL="457200" lvl="0" indent="-228600" algn="l" rtl="0">
              <a:lnSpc>
                <a:spcPct val="100000"/>
              </a:lnSpc>
              <a:spcBef>
                <a:spcPts val="1200"/>
              </a:spcBef>
              <a:spcAft>
                <a:spcPts val="1200"/>
              </a:spcAft>
              <a:buSzPts val="1200"/>
              <a:buNone/>
            </a:pPr>
            <a:endParaRPr sz="1800"/>
          </a:p>
        </p:txBody>
      </p:sp>
      <p:sp>
        <p:nvSpPr>
          <p:cNvPr id="597" name="Google Shape;597;p35"/>
          <p:cNvSpPr txBox="1"/>
          <p:nvPr/>
        </p:nvSpPr>
        <p:spPr>
          <a:xfrm>
            <a:off x="315594" y="194085"/>
            <a:ext cx="8769525" cy="7523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Management Challenges:</a:t>
            </a:r>
            <a:endParaRPr sz="1800" b="0" i="0" u="none" strike="noStrike" cap="none">
              <a:solidFill>
                <a:schemeClr val="lt1"/>
              </a:solidFill>
              <a:latin typeface="Arial"/>
              <a:ea typeface="Arial"/>
              <a:cs typeface="Arial"/>
              <a:sym typeface="Arial"/>
            </a:endParaRPr>
          </a:p>
        </p:txBody>
      </p:sp>
      <p:grpSp>
        <p:nvGrpSpPr>
          <p:cNvPr id="4" name="Group 3">
            <a:extLst>
              <a:ext uri="{FF2B5EF4-FFF2-40B4-BE49-F238E27FC236}">
                <a16:creationId xmlns:a16="http://schemas.microsoft.com/office/drawing/2014/main" id="{257A239F-DEFF-026A-3C53-BEE4C00ABB91}"/>
              </a:ext>
            </a:extLst>
          </p:cNvPr>
          <p:cNvGrpSpPr>
            <a:grpSpLocks noChangeAspect="1"/>
          </p:cNvGrpSpPr>
          <p:nvPr/>
        </p:nvGrpSpPr>
        <p:grpSpPr>
          <a:xfrm>
            <a:off x="6264840" y="0"/>
            <a:ext cx="2462057" cy="4937760"/>
            <a:chOff x="6603168" y="129672"/>
            <a:chExt cx="2286000" cy="4584673"/>
          </a:xfrm>
        </p:grpSpPr>
        <p:pic>
          <p:nvPicPr>
            <p:cNvPr id="599" name="Google Shape;599;p35" descr="A group of people standing in front of a fire  Description automatically generated with medium confidence"/>
            <p:cNvPicPr preferRelativeResize="0">
              <a:picLocks noChangeAspect="1"/>
            </p:cNvPicPr>
            <p:nvPr/>
          </p:nvPicPr>
          <p:blipFill rotWithShape="1">
            <a:blip r:embed="rId3">
              <a:alphaModFix/>
            </a:blip>
            <a:srcRect/>
            <a:stretch/>
          </p:blipFill>
          <p:spPr>
            <a:xfrm>
              <a:off x="6603168" y="1653093"/>
              <a:ext cx="2286000" cy="1530626"/>
            </a:xfrm>
            <a:prstGeom prst="rect">
              <a:avLst/>
            </a:prstGeom>
            <a:noFill/>
            <a:ln>
              <a:noFill/>
            </a:ln>
          </p:spPr>
        </p:pic>
        <p:pic>
          <p:nvPicPr>
            <p:cNvPr id="600" name="Google Shape;600;p35"/>
            <p:cNvPicPr preferRelativeResize="0">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603168" y="3183719"/>
              <a:ext cx="2286000" cy="1530626"/>
            </a:xfrm>
            <a:prstGeom prst="rect">
              <a:avLst/>
            </a:prstGeom>
            <a:noFill/>
            <a:ln>
              <a:noFill/>
            </a:ln>
          </p:spPr>
        </p:pic>
        <p:pic>
          <p:nvPicPr>
            <p:cNvPr id="3" name="Picture 2" descr="A field with a fence and mountains in the background&#10;&#10;AI-generated content may be incorrect.">
              <a:extLst>
                <a:ext uri="{FF2B5EF4-FFF2-40B4-BE49-F238E27FC236}">
                  <a16:creationId xmlns:a16="http://schemas.microsoft.com/office/drawing/2014/main" id="{AD08AD4A-92FC-9118-5474-2C6928A3E7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3168" y="129672"/>
              <a:ext cx="2286000" cy="1523421"/>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65f65f7d0f_0_4"/>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V: Locating Heirs’ Property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11" name="Google Shape;611;g265f65f7d0f_0_13"/>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g265f65f7d0f_0_13"/>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3" name="Google Shape;613;g265f65f7d0f_0_13"/>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4" name="Google Shape;614;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15" name="Google Shape;615;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16" name="Google Shape;616;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17" name="Google Shape;617;g265f65f7d0f_0_13"/>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265f65f7d0f_0_24"/>
          <p:cNvSpPr txBox="1">
            <a:spLocks noGrp="1"/>
          </p:cNvSpPr>
          <p:nvPr>
            <p:ph type="body" idx="2"/>
          </p:nvPr>
        </p:nvSpPr>
        <p:spPr>
          <a:xfrm>
            <a:off x="0" y="1676400"/>
            <a:ext cx="3497400" cy="8955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Heirs’ Property </a:t>
            </a:r>
            <a:br>
              <a:rPr lang="en-US"/>
            </a:br>
            <a:r>
              <a:rPr lang="en-US"/>
              <a:t>in the </a:t>
            </a:r>
            <a:endParaRPr/>
          </a:p>
          <a:p>
            <a:pPr marL="152400" lvl="0" indent="0" algn="ctr" rtl="0">
              <a:lnSpc>
                <a:spcPct val="115000"/>
              </a:lnSpc>
              <a:spcBef>
                <a:spcPts val="0"/>
              </a:spcBef>
              <a:spcAft>
                <a:spcPts val="0"/>
              </a:spcAft>
              <a:buSzPts val="1200"/>
              <a:buNone/>
            </a:pPr>
            <a:r>
              <a:rPr lang="en-US"/>
              <a:t>Southeast</a:t>
            </a:r>
            <a:endParaRPr/>
          </a:p>
        </p:txBody>
      </p:sp>
      <p:pic>
        <p:nvPicPr>
          <p:cNvPr id="623" name="Google Shape;623;g265f65f7d0f_0_24"/>
          <p:cNvPicPr preferRelativeResize="0"/>
          <p:nvPr/>
        </p:nvPicPr>
        <p:blipFill>
          <a:blip r:embed="rId3">
            <a:alphaModFix/>
          </a:blip>
          <a:stretch>
            <a:fillRect/>
          </a:stretch>
        </p:blipFill>
        <p:spPr>
          <a:xfrm>
            <a:off x="3649800" y="152400"/>
            <a:ext cx="5341800" cy="4671026"/>
          </a:xfrm>
          <a:prstGeom prst="rect">
            <a:avLst/>
          </a:prstGeom>
          <a:noFill/>
          <a:ln>
            <a:noFill/>
          </a:ln>
        </p:spPr>
      </p:pic>
      <p:sp>
        <p:nvSpPr>
          <p:cNvPr id="2" name="TextBox 1">
            <a:extLst>
              <a:ext uri="{FF2B5EF4-FFF2-40B4-BE49-F238E27FC236}">
                <a16:creationId xmlns:a16="http://schemas.microsoft.com/office/drawing/2014/main" id="{AD7E0ABA-6F46-E2BC-195F-01CD527F6FF6}"/>
              </a:ext>
            </a:extLst>
          </p:cNvPr>
          <p:cNvSpPr txBox="1"/>
          <p:nvPr/>
        </p:nvSpPr>
        <p:spPr>
          <a:xfrm>
            <a:off x="3819288" y="4667934"/>
            <a:ext cx="5002823" cy="646331"/>
          </a:xfrm>
          <a:prstGeom prst="rect">
            <a:avLst/>
          </a:prstGeom>
          <a:noFill/>
        </p:spPr>
        <p:txBody>
          <a:bodyPr wrap="square" rtlCol="0">
            <a:spAutoFit/>
          </a:bodyPr>
          <a:lstStyle/>
          <a:p>
            <a:r>
              <a:rPr lang="en-US" sz="1050" dirty="0">
                <a:solidFill>
                  <a:srgbClr val="000000"/>
                </a:solidFill>
                <a:effectLst/>
                <a:latin typeface="Cambria Math" panose="02040503050406030204" pitchFamily="18" charset="0"/>
                <a:ea typeface="Times New Roman" panose="02020603050405020304" pitchFamily="18" charset="0"/>
              </a:rPr>
              <a:t>Source:  Thomson, R. and Bailey, C., 2023. Identifying Heirs’ Property: Extent and Value Across the South and Appalachia. </a:t>
            </a:r>
            <a:r>
              <a:rPr lang="en-US" sz="1050" i="1" dirty="0">
                <a:solidFill>
                  <a:srgbClr val="000000"/>
                </a:solidFill>
                <a:effectLst/>
                <a:latin typeface="Cambria Math" panose="02040503050406030204" pitchFamily="18" charset="0"/>
                <a:ea typeface="Times New Roman" panose="02020603050405020304" pitchFamily="18" charset="0"/>
              </a:rPr>
              <a:t>Journal of Rural Social Sciences</a:t>
            </a:r>
            <a:r>
              <a:rPr lang="en-US" sz="1050" dirty="0">
                <a:solidFill>
                  <a:srgbClr val="000000"/>
                </a:solidFill>
                <a:effectLst/>
                <a:latin typeface="Cambria Math" panose="02040503050406030204" pitchFamily="18" charset="0"/>
                <a:ea typeface="Times New Roman" panose="02020603050405020304" pitchFamily="18" charset="0"/>
              </a:rPr>
              <a:t>, </a:t>
            </a:r>
            <a:r>
              <a:rPr lang="en-US" sz="1050" i="1" dirty="0">
                <a:solidFill>
                  <a:srgbClr val="000000"/>
                </a:solidFill>
                <a:effectLst/>
                <a:latin typeface="Cambria Math" panose="02040503050406030204" pitchFamily="18" charset="0"/>
                <a:ea typeface="Times New Roman" panose="02020603050405020304" pitchFamily="18" charset="0"/>
              </a:rPr>
              <a:t>38</a:t>
            </a:r>
            <a:r>
              <a:rPr lang="en-US" sz="1050" dirty="0">
                <a:solidFill>
                  <a:srgbClr val="000000"/>
                </a:solidFill>
                <a:effectLst/>
                <a:latin typeface="Cambria Math" panose="02040503050406030204" pitchFamily="18" charset="0"/>
                <a:ea typeface="Times New Roman" panose="02020603050405020304" pitchFamily="18" charset="0"/>
              </a:rPr>
              <a:t>(2), p.2.</a:t>
            </a:r>
            <a:endParaRPr lang="en-US" sz="1050" dirty="0">
              <a:effectLst/>
              <a:latin typeface="Calibri" panose="020F0502020204030204" pitchFamily="34" charset="0"/>
              <a:ea typeface="Calibri" panose="020F0502020204030204" pitchFamily="34" charset="0"/>
            </a:endParaRP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65f65f7d0f_0_29"/>
          <p:cNvSpPr txBox="1">
            <a:spLocks noGrp="1"/>
          </p:cNvSpPr>
          <p:nvPr>
            <p:ph type="title" idx="4294967295"/>
          </p:nvPr>
        </p:nvSpPr>
        <p:spPr>
          <a:xfrm>
            <a:off x="672375" y="134834"/>
            <a:ext cx="70905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29" name="Google Shape;629;g265f65f7d0f_0_29"/>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Google Shape;630;g265f65f7d0f_0_29"/>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1" name="Google Shape;631;g265f65f7d0f_0_29"/>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2" name="Google Shape;632;g265f65f7d0f_0_29"/>
          <p:cNvSpPr txBox="1"/>
          <p:nvPr/>
        </p:nvSpPr>
        <p:spPr>
          <a:xfrm>
            <a:off x="1086742" y="2571750"/>
            <a:ext cx="159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33" name="Google Shape;633;g265f65f7d0f_0_29"/>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34" name="Google Shape;634;g265f65f7d0f_0_29"/>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35" name="Google Shape;635;g265f65f7d0f_0_29"/>
          <p:cNvSpPr/>
          <p:nvPr/>
        </p:nvSpPr>
        <p:spPr>
          <a:xfrm>
            <a:off x="4217440" y="3818964"/>
            <a:ext cx="633600" cy="8472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260" name="Google Shape;260;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Name</a:t>
            </a:r>
            <a:endParaRPr dirty="0"/>
          </a:p>
          <a:p>
            <a:pPr marL="152400" lvl="0" indent="0" algn="l" rtl="0">
              <a:lnSpc>
                <a:spcPct val="100000"/>
              </a:lnSpc>
              <a:spcBef>
                <a:spcPts val="0"/>
              </a:spcBef>
              <a:spcAft>
                <a:spcPts val="0"/>
              </a:spcAft>
              <a:buSzPts val="1200"/>
              <a:buNone/>
            </a:pPr>
            <a:r>
              <a:rPr lang="en-US" sz="1600" b="0" dirty="0"/>
              <a:t>University</a:t>
            </a:r>
            <a:endParaRPr dirty="0"/>
          </a:p>
          <a:p>
            <a:pPr marL="152400" lvl="0" indent="0" algn="l" rtl="0">
              <a:lnSpc>
                <a:spcPct val="100000"/>
              </a:lnSpc>
              <a:spcBef>
                <a:spcPts val="0"/>
              </a:spcBef>
              <a:spcAft>
                <a:spcPts val="0"/>
              </a:spcAft>
              <a:buSzPts val="1200"/>
              <a:buNone/>
            </a:pPr>
            <a:endParaRPr sz="1600" b="0" dirty="0"/>
          </a:p>
          <a:p>
            <a:pPr marL="152400" marR="0" lvl="0" indent="0" algn="l" rtl="0">
              <a:lnSpc>
                <a:spcPct val="100000"/>
              </a:lnSpc>
              <a:spcBef>
                <a:spcPts val="0"/>
              </a:spcBef>
              <a:spcAft>
                <a:spcPts val="0"/>
              </a:spcAft>
              <a:buClr>
                <a:schemeClr val="dk1"/>
              </a:buClr>
              <a:buSzPts val="1200"/>
              <a:buFont typeface="Catamaran Light"/>
              <a:buNone/>
            </a:pPr>
            <a:r>
              <a:rPr lang="en-US" sz="1600" b="1" i="0" u="none" strike="noStrike" cap="none" dirty="0">
                <a:solidFill>
                  <a:schemeClr val="dk1"/>
                </a:solidFill>
                <a:latin typeface="Livvic"/>
                <a:ea typeface="Livvic"/>
                <a:cs typeface="Livvic"/>
                <a:sym typeface="Livvic"/>
              </a:rPr>
              <a:t>Name</a:t>
            </a:r>
            <a:endParaRPr lang="en-US" sz="1800" dirty="0"/>
          </a:p>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dirty="0">
                <a:solidFill>
                  <a:schemeClr val="dk1"/>
                </a:solidFill>
                <a:latin typeface="Livvic"/>
                <a:ea typeface="Livvic"/>
                <a:cs typeface="Livvic"/>
                <a:sym typeface="Livvic"/>
              </a:rPr>
              <a:t>University</a:t>
            </a:r>
          </a:p>
          <a:p>
            <a:pPr marL="152400" marR="0" lvl="0" indent="0" algn="l" rtl="0">
              <a:lnSpc>
                <a:spcPct val="100000"/>
              </a:lnSpc>
              <a:spcBef>
                <a:spcPts val="0"/>
              </a:spcBef>
              <a:spcAft>
                <a:spcPts val="0"/>
              </a:spcAft>
              <a:buClr>
                <a:schemeClr val="dk1"/>
              </a:buClr>
              <a:buSzPts val="1200"/>
              <a:buFont typeface="Catamaran Light"/>
              <a:buNone/>
            </a:pPr>
            <a:endParaRPr lang="en-US" sz="1600" b="0" dirty="0"/>
          </a:p>
          <a:p>
            <a:pPr marL="152400" marR="0" lvl="0" indent="0" algn="l" rtl="0">
              <a:lnSpc>
                <a:spcPct val="100000"/>
              </a:lnSpc>
              <a:spcBef>
                <a:spcPts val="0"/>
              </a:spcBef>
              <a:spcAft>
                <a:spcPts val="0"/>
              </a:spcAft>
              <a:buClr>
                <a:schemeClr val="dk1"/>
              </a:buClr>
              <a:buSzPts val="1200"/>
              <a:buFont typeface="Catamaran Light"/>
              <a:buNone/>
            </a:pPr>
            <a:r>
              <a:rPr lang="en-US" sz="1600" dirty="0"/>
              <a:t>Name</a:t>
            </a:r>
          </a:p>
          <a:p>
            <a:pPr marL="152400" marR="0" lvl="0" indent="0" algn="l" rtl="0">
              <a:lnSpc>
                <a:spcPct val="100000"/>
              </a:lnSpc>
              <a:spcBef>
                <a:spcPts val="0"/>
              </a:spcBef>
              <a:spcAft>
                <a:spcPts val="0"/>
              </a:spcAft>
              <a:buClr>
                <a:schemeClr val="dk1"/>
              </a:buClr>
              <a:buSzPts val="1200"/>
              <a:buFont typeface="Catamaran Light"/>
              <a:buNone/>
            </a:pPr>
            <a:r>
              <a:rPr lang="en-US" sz="1600" b="0" dirty="0"/>
              <a:t>University </a:t>
            </a:r>
            <a:endParaRPr lang="en-US" sz="1800"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
        <p:nvSpPr>
          <p:cNvPr id="261" name="Google Shape;261;p65"/>
          <p:cNvSpPr txBox="1"/>
          <p:nvPr/>
        </p:nvSpPr>
        <p:spPr>
          <a:xfrm>
            <a:off x="5267119" y="949530"/>
            <a:ext cx="3802656" cy="3987736"/>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endParaRPr sz="1200" b="1" i="0" u="none" strike="noStrike" cap="none" dirty="0">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dirty="0">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dirty="0">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dirty="0">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dirty="0">
              <a:solidFill>
                <a:schemeClr val="dk1"/>
              </a:solidFill>
              <a:latin typeface="Livvic"/>
              <a:ea typeface="Livvic"/>
              <a:cs typeface="Livvic"/>
              <a:sym typeface="Livvic"/>
            </a:endParaRPr>
          </a:p>
          <a:p>
            <a:pPr marL="152400" marR="0" lvl="0" indent="0" algn="l" rtl="0">
              <a:lnSpc>
                <a:spcPct val="100000"/>
              </a:lnSpc>
              <a:spcBef>
                <a:spcPts val="0"/>
              </a:spcBef>
              <a:spcAft>
                <a:spcPts val="0"/>
              </a:spcAft>
              <a:buClr>
                <a:schemeClr val="dk1"/>
              </a:buClr>
              <a:buSzPts val="1200"/>
              <a:buFont typeface="Catamaran Light"/>
              <a:buNone/>
            </a:pPr>
            <a:endParaRPr sz="1600" b="0" i="0" u="none" strike="noStrike" cap="none" dirty="0">
              <a:solidFill>
                <a:schemeClr val="dk1"/>
              </a:solidFill>
              <a:latin typeface="Livvic"/>
              <a:ea typeface="Livvic"/>
              <a:cs typeface="Livvic"/>
              <a:sym typeface="Livv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265f65f7d0f_0_4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Heirs’ Property in Macon County, AL</a:t>
            </a:r>
            <a:endParaRPr/>
          </a:p>
        </p:txBody>
      </p:sp>
      <p:pic>
        <p:nvPicPr>
          <p:cNvPr id="641" name="Google Shape;641;g265f65f7d0f_0_40"/>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265f65f7d0f_0_45"/>
          <p:cNvSpPr txBox="1">
            <a:spLocks noGrp="1"/>
          </p:cNvSpPr>
          <p:nvPr>
            <p:ph type="title" idx="4294967295"/>
          </p:nvPr>
        </p:nvSpPr>
        <p:spPr>
          <a:xfrm>
            <a:off x="672374" y="134834"/>
            <a:ext cx="66429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47" name="Google Shape;647;g265f65f7d0f_0_45"/>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8" name="Google Shape;648;g265f65f7d0f_0_45"/>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9" name="Google Shape;649;g265f65f7d0f_0_45"/>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0" name="Google Shape;650;g265f65f7d0f_0_45"/>
          <p:cNvSpPr txBox="1"/>
          <p:nvPr/>
        </p:nvSpPr>
        <p:spPr>
          <a:xfrm>
            <a:off x="1043039" y="2571750"/>
            <a:ext cx="168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51" name="Google Shape;651;g265f65f7d0f_0_45"/>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52" name="Google Shape;652;g265f65f7d0f_0_45"/>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53" name="Google Shape;653;g265f65f7d0f_0_45"/>
          <p:cNvSpPr/>
          <p:nvPr/>
        </p:nvSpPr>
        <p:spPr>
          <a:xfrm>
            <a:off x="6952129" y="3825688"/>
            <a:ext cx="611700" cy="8538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Looking Online</a:t>
            </a:r>
            <a:endParaRPr/>
          </a:p>
        </p:txBody>
      </p:sp>
      <p:sp>
        <p:nvSpPr>
          <p:cNvPr id="659" name="Google Shape;659;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Locate the county revenue commissioner’s office online</a:t>
            </a:r>
            <a:endParaRPr/>
          </a:p>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Connect with GIS site (online mapping tool)</a:t>
            </a:r>
            <a:endParaRPr/>
          </a:p>
          <a:p>
            <a:pPr marL="0" marR="0" lvl="0" indent="0" algn="l" rtl="0">
              <a:lnSpc>
                <a:spcPct val="200000"/>
              </a:lnSpc>
              <a:spcBef>
                <a:spcPts val="0"/>
              </a:spcBef>
              <a:spcAft>
                <a:spcPts val="0"/>
              </a:spcAft>
              <a:buClr>
                <a:schemeClr val="dk2"/>
              </a:buClr>
              <a:buSzPts val="1200"/>
              <a:buNone/>
            </a:pPr>
            <a:r>
              <a:rPr lang="en-US" sz="2400" b="0" i="0" u="none" strike="noStrike" cap="none">
                <a:solidFill>
                  <a:schemeClr val="dk2"/>
                </a:solidFill>
                <a:latin typeface="Catamaran Light"/>
                <a:ea typeface="Catamaran Light"/>
                <a:cs typeface="Catamaran Light"/>
                <a:sym typeface="Catamaran Light"/>
              </a:rPr>
              <a:t>Type in your family’s name</a:t>
            </a:r>
            <a:endParaRPr/>
          </a:p>
          <a:p>
            <a:pPr marL="457200" lvl="0" indent="-228600" algn="l" rtl="0">
              <a:lnSpc>
                <a:spcPct val="115000"/>
              </a:lnSpc>
              <a:spcBef>
                <a:spcPts val="0"/>
              </a:spcBef>
              <a:spcAft>
                <a:spcPts val="0"/>
              </a:spcAft>
              <a:buSzPts val="1200"/>
              <a:buNone/>
            </a:pPr>
            <a:endParaRPr/>
          </a:p>
        </p:txBody>
      </p:sp>
      <p:pic>
        <p:nvPicPr>
          <p:cNvPr id="660" name="Google Shape;660;g265f65f7d0f_0_56" descr="A picture containing text, computer, table, indoor  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4997450" y="2795588"/>
            <a:ext cx="4146550" cy="2178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65f65f7d0f_0_62"/>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b="1" i="0" u="none" strike="noStrike" cap="none">
                <a:solidFill>
                  <a:schemeClr val="lt1"/>
                </a:solidFill>
                <a:latin typeface="Livvic"/>
                <a:ea typeface="Livvic"/>
                <a:cs typeface="Livvic"/>
                <a:sym typeface="Livvic"/>
              </a:rPr>
              <a:t>An Example: Your county will look different.</a:t>
            </a:r>
            <a:endParaRPr/>
          </a:p>
          <a:p>
            <a:pPr marL="152400" lvl="0" indent="0" algn="l" rtl="0">
              <a:lnSpc>
                <a:spcPct val="115000"/>
              </a:lnSpc>
              <a:spcBef>
                <a:spcPts val="0"/>
              </a:spcBef>
              <a:spcAft>
                <a:spcPts val="0"/>
              </a:spcAft>
              <a:buSzPts val="1200"/>
              <a:buNone/>
            </a:pPr>
            <a:endParaRPr/>
          </a:p>
        </p:txBody>
      </p:sp>
      <p:pic>
        <p:nvPicPr>
          <p:cNvPr id="666" name="Google Shape;666;g265f65f7d0f_0_62"/>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t="1483" b="1483"/>
          <a:stretch/>
        </p:blipFill>
        <p:spPr>
          <a:xfrm>
            <a:off x="100527" y="666466"/>
            <a:ext cx="8942945" cy="4371371"/>
          </a:xfrm>
          <a:prstGeom prst="rect">
            <a:avLst/>
          </a:prstGeom>
          <a:noFill/>
          <a:ln>
            <a:noFill/>
          </a:ln>
        </p:spPr>
      </p:pic>
      <p:sp>
        <p:nvSpPr>
          <p:cNvPr id="667" name="Google Shape;667;g265f65f7d0f_0_62"/>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265f65f7d0f_0_68"/>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Insert Your Family Name</a:t>
            </a:r>
            <a:endParaRPr/>
          </a:p>
        </p:txBody>
      </p:sp>
      <p:pic>
        <p:nvPicPr>
          <p:cNvPr id="673" name="Google Shape;673;g265f65f7d0f_0_68"/>
          <p:cNvPicPr preferRelativeResize="0"/>
          <p:nvPr/>
        </p:nvPicPr>
        <p:blipFill rotWithShape="1">
          <a:blip r:embed="rId3">
            <a:alphaModFix/>
          </a:blip>
          <a:srcRect/>
          <a:stretch/>
        </p:blipFill>
        <p:spPr>
          <a:xfrm>
            <a:off x="1311088" y="873749"/>
            <a:ext cx="7292976" cy="3844301"/>
          </a:xfrm>
          <a:prstGeom prst="rect">
            <a:avLst/>
          </a:prstGeom>
          <a:noFill/>
          <a:ln>
            <a:noFill/>
          </a:ln>
        </p:spPr>
      </p:pic>
      <p:sp>
        <p:nvSpPr>
          <p:cNvPr id="674" name="Google Shape;674;g265f65f7d0f_0_68"/>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65f65f7d0f_0_74"/>
          <p:cNvSpPr txBox="1">
            <a:spLocks noGrp="1"/>
          </p:cNvSpPr>
          <p:nvPr>
            <p:ph type="title" idx="4294967295"/>
          </p:nvPr>
        </p:nvSpPr>
        <p:spPr>
          <a:xfrm>
            <a:off x="329474" y="84947"/>
            <a:ext cx="6403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If your family name is followed by</a:t>
            </a:r>
            <a:endParaRPr/>
          </a:p>
        </p:txBody>
      </p:sp>
      <p:sp>
        <p:nvSpPr>
          <p:cNvPr id="680" name="Google Shape;680;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n-US" b="1"/>
              <a:t>“heirs of…” </a:t>
            </a:r>
            <a:endParaRPr/>
          </a:p>
          <a:p>
            <a:pPr marL="152400" lvl="0" indent="0" algn="l" rtl="0">
              <a:lnSpc>
                <a:spcPct val="150000"/>
              </a:lnSpc>
              <a:spcBef>
                <a:spcPts val="0"/>
              </a:spcBef>
              <a:spcAft>
                <a:spcPts val="0"/>
              </a:spcAft>
              <a:buSzPts val="1200"/>
              <a:buNone/>
            </a:pPr>
            <a:r>
              <a:rPr lang="en-US" b="1"/>
              <a:t>“estate of…”</a:t>
            </a:r>
            <a:endParaRPr/>
          </a:p>
          <a:p>
            <a:pPr marL="152400" lvl="0" indent="0" algn="l" rtl="0">
              <a:lnSpc>
                <a:spcPct val="150000"/>
              </a:lnSpc>
              <a:spcBef>
                <a:spcPts val="0"/>
              </a:spcBef>
              <a:spcAft>
                <a:spcPts val="0"/>
              </a:spcAft>
              <a:buSzPts val="1200"/>
              <a:buNone/>
            </a:pPr>
            <a:r>
              <a:rPr lang="en-US" b="1"/>
              <a:t>“et al. …”</a:t>
            </a:r>
            <a:endParaRPr/>
          </a:p>
          <a:p>
            <a:pPr marL="152400" lvl="0" indent="0" algn="l" rtl="0">
              <a:lnSpc>
                <a:spcPct val="150000"/>
              </a:lnSpc>
              <a:spcBef>
                <a:spcPts val="0"/>
              </a:spcBef>
              <a:spcAft>
                <a:spcPts val="0"/>
              </a:spcAft>
              <a:buSzPts val="1200"/>
              <a:buNone/>
            </a:pPr>
            <a:r>
              <a:rPr lang="en-US" b="1"/>
              <a:t>“% interest…”</a:t>
            </a:r>
            <a:endParaRPr/>
          </a:p>
          <a:p>
            <a:pPr marL="152400" lvl="0" indent="0" algn="l" rtl="0">
              <a:lnSpc>
                <a:spcPct val="150000"/>
              </a:lnSpc>
              <a:spcBef>
                <a:spcPts val="0"/>
              </a:spcBef>
              <a:spcAft>
                <a:spcPts val="0"/>
              </a:spcAft>
              <a:buSzPts val="1200"/>
              <a:buNone/>
            </a:pPr>
            <a:r>
              <a:rPr lang="en-US" b="1"/>
              <a:t>“care of…” </a:t>
            </a:r>
            <a:endParaRPr/>
          </a:p>
          <a:p>
            <a:pPr marL="457200" lvl="0" indent="-228600" algn="l" rtl="0">
              <a:lnSpc>
                <a:spcPct val="115000"/>
              </a:lnSpc>
              <a:spcBef>
                <a:spcPts val="0"/>
              </a:spcBef>
              <a:spcAft>
                <a:spcPts val="0"/>
              </a:spcAft>
              <a:buSzPts val="1200"/>
              <a:buNone/>
            </a:pPr>
            <a:endParaRPr/>
          </a:p>
        </p:txBody>
      </p:sp>
      <p:sp>
        <p:nvSpPr>
          <p:cNvPr id="681" name="Google Shape;681;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800"/>
              <a:t>Then you may have heirs’ property</a:t>
            </a:r>
            <a:endParaRPr/>
          </a:p>
        </p:txBody>
      </p:sp>
      <p:pic>
        <p:nvPicPr>
          <p:cNvPr id="682" name="Google Shape;682;g265f65f7d0f_0_74" descr="Text, whiteboard  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4997450" y="1203325"/>
            <a:ext cx="4146550" cy="21780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2b2074257d1_0_23"/>
          <p:cNvSpPr txBox="1">
            <a:spLocks noGrp="1"/>
          </p:cNvSpPr>
          <p:nvPr>
            <p:ph type="body" idx="1"/>
          </p:nvPr>
        </p:nvSpPr>
        <p:spPr>
          <a:xfrm>
            <a:off x="-149013" y="654050"/>
            <a:ext cx="72069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Label Challenges – Searching for terms</a:t>
            </a:r>
            <a:endParaRPr/>
          </a:p>
        </p:txBody>
      </p:sp>
      <p:sp>
        <p:nvSpPr>
          <p:cNvPr id="688" name="Google Shape;688;g2b2074257d1_0_23"/>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graphicFrame>
        <p:nvGraphicFramePr>
          <p:cNvPr id="689" name="Google Shape;689;g2b2074257d1_0_23"/>
          <p:cNvGraphicFramePr/>
          <p:nvPr/>
        </p:nvGraphicFramePr>
        <p:xfrm>
          <a:off x="977462" y="1749410"/>
          <a:ext cx="6542675" cy="1981250"/>
        </p:xfrm>
        <a:graphic>
          <a:graphicData uri="http://schemas.openxmlformats.org/drawingml/2006/table">
            <a:tbl>
              <a:tblPr firstRow="1" bandRow="1">
                <a:noFill/>
                <a:tableStyleId>{B675F1A4-743A-4437-A8C5-6A2862F6E7D1}</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Term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Examples of how it might be written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 Dec., Dec’d.</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 Est.</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 etal</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690" name="Google Shape;690;g2b2074257d1_0_23"/>
          <p:cNvSpPr txBox="1"/>
          <p:nvPr/>
        </p:nvSpPr>
        <p:spPr>
          <a:xfrm>
            <a:off x="859220" y="3839779"/>
            <a:ext cx="7125900" cy="1108200"/>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34343"/>
                </a:solidFill>
                <a:latin typeface="Catamaran Light"/>
                <a:ea typeface="Catamaran Light"/>
                <a:cs typeface="Catamaran Light"/>
                <a:sym typeface="Catamaran Light"/>
              </a:rPr>
              <a:t>Other search challenges:</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The word “heirs” is also part of the word “their”</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“Estate” may be part of a proper name (i.e. “Garden Estate”)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691" name="Google Shape;691;g2b2074257d1_0_23" descr="A close-up of a compass&#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39000" y="209921"/>
            <a:ext cx="2305000" cy="1390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65f65f7d0f_0_81"/>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Examples of How This Might Look</a:t>
            </a:r>
            <a:endParaRPr/>
          </a:p>
        </p:txBody>
      </p:sp>
      <p:pic>
        <p:nvPicPr>
          <p:cNvPr id="697" name="Google Shape;697;g265f65f7d0f_0_81"/>
          <p:cNvPicPr preferRelativeResize="0"/>
          <p:nvPr/>
        </p:nvPicPr>
        <p:blipFill rotWithShape="1">
          <a:blip r:embed="rId3">
            <a:alphaModFix/>
          </a:blip>
          <a:srcRect/>
          <a:stretch/>
        </p:blipFill>
        <p:spPr>
          <a:xfrm>
            <a:off x="152400" y="885725"/>
            <a:ext cx="8839201" cy="38698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65f65f7d0f_0_99"/>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Access Challenges</a:t>
            </a:r>
            <a:endParaRPr/>
          </a:p>
        </p:txBody>
      </p:sp>
      <p:sp>
        <p:nvSpPr>
          <p:cNvPr id="703" name="Google Shape;703;g265f65f7d0f_0_99"/>
          <p:cNvSpPr txBox="1">
            <a:spLocks noGrp="1"/>
          </p:cNvSpPr>
          <p:nvPr>
            <p:ph type="body" idx="4294967295"/>
          </p:nvPr>
        </p:nvSpPr>
        <p:spPr>
          <a:xfrm>
            <a:off x="0" y="1201982"/>
            <a:ext cx="5607274" cy="3200400"/>
          </a:xfrm>
          <a:prstGeom prst="rect">
            <a:avLst/>
          </a:prstGeom>
          <a:noFill/>
          <a:ln>
            <a:noFill/>
          </a:ln>
        </p:spPr>
        <p:txBody>
          <a:bodyPr spcFirstLastPara="1" wrap="square" lIns="91425" tIns="91425" rIns="91425" bIns="91425" anchor="t" anchorCtr="0">
            <a:noAutofit/>
          </a:bodyPr>
          <a:lstStyle/>
          <a:p>
            <a:pPr marL="457200" marR="0" lvl="1" indent="0" algn="l" rtl="0">
              <a:lnSpc>
                <a:spcPct val="100000"/>
              </a:lnSpc>
              <a:spcBef>
                <a:spcPts val="0"/>
              </a:spcBef>
              <a:spcAft>
                <a:spcPts val="0"/>
              </a:spcAft>
              <a:buClr>
                <a:schemeClr val="dk1"/>
              </a:buClr>
              <a:buSzPts val="3200"/>
              <a:buNone/>
            </a:pPr>
            <a:endParaRPr sz="2400">
              <a:latin typeface="Avenir"/>
              <a:ea typeface="Avenir"/>
              <a:cs typeface="Avenir"/>
              <a:sym typeface="Avenir"/>
            </a:endParaRPr>
          </a:p>
          <a:p>
            <a:pPr marL="914400" lvl="1" indent="-4572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Avenir"/>
                <a:ea typeface="Avenir"/>
                <a:cs typeface="Avenir"/>
                <a:sym typeface="Avenir"/>
              </a:rPr>
              <a:t>Complete open access</a:t>
            </a:r>
            <a:endParaRPr sz="2400" b="0" i="0" u="none" strike="noStrike" cap="none">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Avenir"/>
                <a:ea typeface="Avenir"/>
                <a:cs typeface="Avenir"/>
                <a:sym typeface="Avenir"/>
              </a:rPr>
              <a:t>Open access with limited numbers</a:t>
            </a:r>
            <a:endParaRPr sz="2400" b="0" i="0" u="none" strike="noStrike" cap="none">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Avenir"/>
                <a:ea typeface="Avenir"/>
                <a:cs typeface="Avenir"/>
                <a:sym typeface="Avenir"/>
              </a:rPr>
              <a:t>Manual open access</a:t>
            </a:r>
            <a:endParaRPr sz="2400" b="0" i="0" u="none" strike="noStrike" cap="none">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Avenir"/>
                <a:ea typeface="Avenir"/>
                <a:cs typeface="Avenir"/>
                <a:sym typeface="Avenir"/>
              </a:rPr>
              <a:t>Blocked access</a:t>
            </a:r>
            <a:endParaRPr sz="2400" b="0" i="0" u="none" strike="noStrike" cap="none">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Avenir"/>
                <a:ea typeface="Avenir"/>
                <a:cs typeface="Avenir"/>
                <a:sym typeface="Avenir"/>
              </a:rPr>
              <a:t>Payment</a:t>
            </a:r>
            <a:endParaRPr sz="2400" b="0" i="0" u="none" strike="noStrike" cap="none">
              <a:solidFill>
                <a:schemeClr val="lt1"/>
              </a:solidFill>
              <a:latin typeface="Arial"/>
              <a:ea typeface="Arial"/>
              <a:cs typeface="Arial"/>
              <a:sym typeface="Arial"/>
            </a:endParaRPr>
          </a:p>
          <a:p>
            <a:pPr marL="457200" lvl="0" indent="-228600" algn="l" rtl="0">
              <a:lnSpc>
                <a:spcPct val="115000"/>
              </a:lnSpc>
              <a:spcBef>
                <a:spcPts val="1200"/>
              </a:spcBef>
              <a:spcAft>
                <a:spcPts val="0"/>
              </a:spcAft>
              <a:buClr>
                <a:srgbClr val="000000"/>
              </a:buClr>
              <a:buSzPts val="1200"/>
              <a:buNone/>
            </a:pPr>
            <a:endParaRPr sz="2400"/>
          </a:p>
        </p:txBody>
      </p:sp>
      <p:pic>
        <p:nvPicPr>
          <p:cNvPr id="704" name="Google Shape;704;g265f65f7d0f_0_99" descr="A close-up of a compass&#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248800" y="1052513"/>
            <a:ext cx="3895200" cy="37907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Because heirs’ property is land without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secured title,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it is often the target of predatory strategies, many legal.</a:t>
            </a:r>
            <a:endParaRPr sz="3200" dirty="0">
              <a:latin typeface="Catamaran Thin"/>
              <a:ea typeface="Catamaran Thin"/>
              <a:cs typeface="Catamaran Thin"/>
              <a:sym typeface="Catamaran Thin"/>
            </a:endParaRPr>
          </a:p>
          <a:p>
            <a:pPr marL="152400" lvl="0" indent="0" algn="ctr" rtl="0">
              <a:lnSpc>
                <a:spcPct val="115000"/>
              </a:lnSpc>
              <a:spcBef>
                <a:spcPts val="0"/>
              </a:spcBef>
              <a:spcAft>
                <a:spcPts val="0"/>
              </a:spcAft>
              <a:buSzPts val="1200"/>
              <a:buNone/>
            </a:pPr>
            <a:endParaRPr dirty="0"/>
          </a:p>
        </p:txBody>
      </p:sp>
      <p:sp>
        <p:nvSpPr>
          <p:cNvPr id="711" name="Google Shape;71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b="1" i="0" u="none" strike="noStrike" cap="none" dirty="0">
                <a:solidFill>
                  <a:schemeClr val="lt1"/>
                </a:solidFill>
                <a:latin typeface="Livvic"/>
                <a:ea typeface="Livvic"/>
                <a:cs typeface="Livvic"/>
                <a:sym typeface="Livvic"/>
              </a:rPr>
              <a:t>Part </a:t>
            </a:r>
            <a:r>
              <a:rPr lang="en-US" dirty="0"/>
              <a:t>VI</a:t>
            </a:r>
            <a:r>
              <a:rPr lang="en-US" sz="4000" b="1" i="0" u="none" strike="noStrike" cap="none" dirty="0">
                <a:solidFill>
                  <a:schemeClr val="lt1"/>
                </a:solidFill>
                <a:latin typeface="Livvic"/>
                <a:ea typeface="Livvic"/>
                <a:cs typeface="Livvic"/>
                <a:sym typeface="Livvic"/>
              </a:rPr>
              <a:t>: Land Loss</a:t>
            </a:r>
            <a:br>
              <a:rPr lang="en-US" dirty="0"/>
            </a:b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03"/>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Topics to Explore</a:t>
            </a:r>
            <a:endParaRPr/>
          </a:p>
        </p:txBody>
      </p:sp>
      <p:sp>
        <p:nvSpPr>
          <p:cNvPr id="267" name="Google Shape;267;p10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lt1"/>
              </a:buClr>
              <a:buSzPts val="1200"/>
              <a:buNone/>
            </a:pPr>
            <a:endParaRPr/>
          </a:p>
        </p:txBody>
      </p:sp>
      <p:graphicFrame>
        <p:nvGraphicFramePr>
          <p:cNvPr id="268" name="Google Shape;268;p103"/>
          <p:cNvGraphicFramePr/>
          <p:nvPr>
            <p:extLst>
              <p:ext uri="{D42A27DB-BD31-4B8C-83A1-F6EECF244321}">
                <p14:modId xmlns:p14="http://schemas.microsoft.com/office/powerpoint/2010/main" val="3613463709"/>
              </p:ext>
            </p:extLst>
          </p:nvPr>
        </p:nvGraphicFramePr>
        <p:xfrm>
          <a:off x="4037804" y="165812"/>
          <a:ext cx="5106200" cy="4811950"/>
        </p:xfrm>
        <a:graphic>
          <a:graphicData uri="http://schemas.openxmlformats.org/drawingml/2006/table">
            <a:tbl>
              <a:tblPr>
                <a:noFill/>
                <a:tableStyleId>{A0998B01-6283-478E-BACE-434C17E40095}</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i="0" u="none" strike="noStrike" cap="none" dirty="0">
                          <a:solidFill>
                            <a:srgbClr val="4B3612"/>
                          </a:solidFill>
                          <a:latin typeface="Arial"/>
                          <a:ea typeface="Calibri"/>
                          <a:cs typeface="Arial"/>
                          <a:sym typeface="Calibri"/>
                        </a:rPr>
                        <a:t>OVERVIEW</a:t>
                      </a:r>
                      <a:endParaRPr sz="900" b="1" i="0" u="none" strike="noStrike" cap="none" dirty="0">
                        <a:solidFill>
                          <a:srgbClr val="4B3612"/>
                        </a:solidFill>
                        <a:latin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and Cultural Considerations </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Fractional Ownership</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Locating Heirs’ Property</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Preventing 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Basics of estate and succession planning</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Steps to prevent heirs’ property when establishing a will</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574E1-8503-3FF3-76FF-DFBA4161B935}"/>
              </a:ext>
            </a:extLst>
          </p:cNvPr>
          <p:cNvSpPr>
            <a:spLocks noGrp="1"/>
          </p:cNvSpPr>
          <p:nvPr>
            <p:ph type="body" idx="1"/>
          </p:nvPr>
        </p:nvSpPr>
        <p:spPr>
          <a:xfrm>
            <a:off x="544068" y="500807"/>
            <a:ext cx="8055864" cy="817661"/>
          </a:xfrm>
        </p:spPr>
        <p:txBody>
          <a:bodyPr/>
          <a:lstStyle/>
          <a:p>
            <a:pPr algn="ctr"/>
            <a:r>
              <a:rPr lang="en-US" sz="4000" dirty="0"/>
              <a:t>Part VI: Land Loss</a:t>
            </a:r>
          </a:p>
        </p:txBody>
      </p:sp>
      <p:pic>
        <p:nvPicPr>
          <p:cNvPr id="13" name="Picture Placeholder 12" descr="A large rock formation in the desert&#10;&#10;AI-generated content may be incorrect.">
            <a:extLst>
              <a:ext uri="{FF2B5EF4-FFF2-40B4-BE49-F238E27FC236}">
                <a16:creationId xmlns:a16="http://schemas.microsoft.com/office/drawing/2014/main" id="{340EBE7B-DD53-5056-A9C2-A784DE20168D}"/>
              </a:ext>
            </a:extLst>
          </p:cNvPr>
          <p:cNvPicPr>
            <a:picLocks noGrp="1" noChangeAspect="1"/>
          </p:cNvPicPr>
          <p:nvPr>
            <p:ph type="pic" idx="2"/>
          </p:nvPr>
        </p:nvPicPr>
        <p:blipFill>
          <a:blip r:embed="rId3" cstate="screen">
            <a:extLst>
              <a:ext uri="{BEBA8EAE-BF5A-486C-A8C5-ECC9F3942E4B}">
                <a14:imgProps xmlns:a14="http://schemas.microsoft.com/office/drawing/2010/main">
                  <a14:imgLayer r:embed="rId4">
                    <a14:imgEffect>
                      <a14:sharpenSoften amount="82000"/>
                    </a14:imgEffect>
                    <a14:imgEffect>
                      <a14:colorTemperature colorTemp="8429"/>
                    </a14:imgEffect>
                    <a14:imgEffect>
                      <a14:saturation sat="105000"/>
                    </a14:imgEffect>
                    <a14:imgEffect>
                      <a14:brightnessContrast bright="9000" contrast="19000"/>
                    </a14:imgEffect>
                  </a14:imgLayer>
                </a14:imgProps>
              </a:ext>
              <a:ext uri="{28A0092B-C50C-407E-A947-70E740481C1C}">
                <a14:useLocalDpi xmlns:a14="http://schemas.microsoft.com/office/drawing/2010/main"/>
              </a:ext>
            </a:extLst>
          </a:blip>
          <a:srcRect/>
          <a:stretch>
            <a:fillRect/>
          </a:stretch>
        </p:blipFill>
        <p:spPr>
          <a:xfrm>
            <a:off x="4699507" y="1609725"/>
            <a:ext cx="4444493" cy="3533775"/>
          </a:xfrm>
        </p:spPr>
      </p:pic>
      <p:sp>
        <p:nvSpPr>
          <p:cNvPr id="5" name="Google Shape;710;p40">
            <a:extLst>
              <a:ext uri="{FF2B5EF4-FFF2-40B4-BE49-F238E27FC236}">
                <a16:creationId xmlns:a16="http://schemas.microsoft.com/office/drawing/2014/main" id="{55289734-2328-3E3E-9CA9-F9E2D3D843F3}"/>
              </a:ext>
            </a:extLst>
          </p:cNvPr>
          <p:cNvSpPr txBox="1">
            <a:spLocks/>
          </p:cNvSpPr>
          <p:nvPr/>
        </p:nvSpPr>
        <p:spPr>
          <a:xfrm>
            <a:off x="255015" y="1859720"/>
            <a:ext cx="4316986" cy="30333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1"/>
              </a:buClr>
              <a:buSzPts val="1200"/>
              <a:buFont typeface="Catamaran Light"/>
              <a:buNone/>
              <a:defRPr sz="2800" b="1" i="0" u="none" strike="noStrike" cap="none">
                <a:solidFill>
                  <a:schemeClr val="lt1"/>
                </a:solidFill>
                <a:latin typeface="Livvic"/>
                <a:ea typeface="Livvic"/>
                <a:cs typeface="Livvic"/>
                <a:sym typeface="Livvic"/>
              </a:defRPr>
            </a:lvl1pPr>
            <a:lvl2pPr marL="914400" marR="0" lvl="1" indent="-228600" algn="l" rtl="0">
              <a:lnSpc>
                <a:spcPct val="115000"/>
              </a:lnSpc>
              <a:spcBef>
                <a:spcPts val="160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15000"/>
              </a:lnSpc>
              <a:spcBef>
                <a:spcPts val="160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3pPr>
            <a:lvl4pPr marL="1828800" marR="0" lvl="3" indent="-228600" algn="l" rtl="0">
              <a:lnSpc>
                <a:spcPct val="115000"/>
              </a:lnSpc>
              <a:spcBef>
                <a:spcPts val="160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4pPr>
            <a:lvl5pPr marL="2286000" marR="0" lvl="4" indent="-228600" algn="l" rtl="0">
              <a:lnSpc>
                <a:spcPct val="115000"/>
              </a:lnSpc>
              <a:spcBef>
                <a:spcPts val="160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lgn="ctr">
              <a:lnSpc>
                <a:spcPct val="100000"/>
              </a:lnSpc>
              <a:buClr>
                <a:srgbClr val="000000"/>
              </a:buClr>
              <a:buSzPts val="1100"/>
              <a:buFont typeface="Arial"/>
              <a:buNone/>
            </a:pPr>
            <a:r>
              <a:rPr lang="en-US" sz="3200" b="0" dirty="0">
                <a:solidFill>
                  <a:srgbClr val="000000"/>
                </a:solidFill>
                <a:latin typeface="Catamaran Thin"/>
                <a:ea typeface="Catamaran Thin"/>
                <a:cs typeface="Catamaran Thin"/>
                <a:sym typeface="Catamaran Thin"/>
              </a:rPr>
              <a:t>Because heirs’ property is land without </a:t>
            </a:r>
            <a:endParaRPr lang="en-US" b="0" dirty="0"/>
          </a:p>
          <a:p>
            <a:pPr marL="0" indent="0" algn="ctr">
              <a:lnSpc>
                <a:spcPct val="100000"/>
              </a:lnSpc>
              <a:buClr>
                <a:srgbClr val="000000"/>
              </a:buClr>
              <a:buSzPts val="1100"/>
              <a:buFont typeface="Arial"/>
              <a:buNone/>
            </a:pPr>
            <a:r>
              <a:rPr lang="en-US" sz="3200" b="0" dirty="0">
                <a:solidFill>
                  <a:srgbClr val="000000"/>
                </a:solidFill>
                <a:latin typeface="Catamaran Thin"/>
                <a:ea typeface="Catamaran Thin"/>
                <a:cs typeface="Catamaran Thin"/>
                <a:sym typeface="Catamaran Thin"/>
              </a:rPr>
              <a:t>secured title, </a:t>
            </a:r>
            <a:endParaRPr lang="en-US" b="0" dirty="0"/>
          </a:p>
          <a:p>
            <a:pPr marL="0" indent="0" algn="ctr">
              <a:lnSpc>
                <a:spcPct val="100000"/>
              </a:lnSpc>
              <a:buClr>
                <a:srgbClr val="000000"/>
              </a:buClr>
              <a:buSzPts val="1100"/>
              <a:buFont typeface="Arial"/>
              <a:buNone/>
            </a:pPr>
            <a:r>
              <a:rPr lang="en-US" sz="3200" b="0" dirty="0">
                <a:solidFill>
                  <a:srgbClr val="000000"/>
                </a:solidFill>
                <a:latin typeface="Catamaran Thin"/>
                <a:ea typeface="Catamaran Thin"/>
                <a:cs typeface="Catamaran Thin"/>
                <a:sym typeface="Catamaran Thin"/>
              </a:rPr>
              <a:t>it is often the target of predatory strategies, many legal.</a:t>
            </a:r>
            <a:endParaRPr lang="en-US" sz="3200" b="0" dirty="0">
              <a:latin typeface="Catamaran Thin"/>
              <a:ea typeface="Catamaran Thin"/>
              <a:cs typeface="Catamaran Thin"/>
              <a:sym typeface="Catamaran Thin"/>
            </a:endParaRPr>
          </a:p>
          <a:p>
            <a:pPr marL="152400" indent="0" algn="ctr"/>
            <a:endParaRPr lang="en-US" dirty="0"/>
          </a:p>
        </p:txBody>
      </p:sp>
    </p:spTree>
    <p:extLst>
      <p:ext uri="{BB962C8B-B14F-4D97-AF65-F5344CB8AC3E}">
        <p14:creationId xmlns:p14="http://schemas.microsoft.com/office/powerpoint/2010/main" val="1414822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1"/>
          <p:cNvSpPr/>
          <p:nvPr/>
        </p:nvSpPr>
        <p:spPr>
          <a:xfrm rot="10800000" flipH="1">
            <a:off x="96167" y="79426"/>
            <a:ext cx="554263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41"/>
          <p:cNvSpPr txBox="1">
            <a:spLocks noGrp="1"/>
          </p:cNvSpPr>
          <p:nvPr>
            <p:ph type="title"/>
          </p:nvPr>
        </p:nvSpPr>
        <p:spPr>
          <a:xfrm>
            <a:off x="96167" y="338137"/>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Heirs’ Property and Land Loss</a:t>
            </a:r>
            <a:endParaRPr>
              <a:solidFill>
                <a:schemeClr val="lt1"/>
              </a:solidFill>
            </a:endParaRPr>
          </a:p>
        </p:txBody>
      </p:sp>
      <p:sp>
        <p:nvSpPr>
          <p:cNvPr id="718" name="Google Shape;718;p41"/>
          <p:cNvSpPr/>
          <p:nvPr/>
        </p:nvSpPr>
        <p:spPr>
          <a:xfrm rot="5400000">
            <a:off x="876777" y="195741"/>
            <a:ext cx="3732845" cy="54863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400" b="0" i="0" u="none" strike="noStrike" cap="none" dirty="0">
                <a:solidFill>
                  <a:schemeClr val="lt1"/>
                </a:solidFill>
                <a:latin typeface="Catamaran Light"/>
                <a:ea typeface="Catamaran Light"/>
                <a:cs typeface="Catamaran Light"/>
                <a:sym typeface="Catamaran Light"/>
              </a:rPr>
              <a:t>Ways heirs’ property can be lost:</a:t>
            </a:r>
            <a:endParaRPr sz="2400" b="0" i="0" u="none" strike="noStrike" cap="none" dirty="0">
              <a:solidFill>
                <a:srgbClr val="000000"/>
              </a:solidFill>
              <a:latin typeface="Arial"/>
              <a:ea typeface="Arial"/>
              <a:cs typeface="Arial"/>
              <a:sym typeface="Arial"/>
            </a:endParaRPr>
          </a:p>
          <a:p>
            <a:pPr marL="342900" marR="0" lvl="8" indent="-342900" algn="l" rtl="0">
              <a:lnSpc>
                <a:spcPct val="115000"/>
              </a:lnSpc>
              <a:spcBef>
                <a:spcPts val="1600"/>
              </a:spcBef>
              <a:spcAft>
                <a:spcPts val="0"/>
              </a:spcAft>
              <a:buClr>
                <a:schemeClr val="lt1"/>
              </a:buClr>
              <a:buSzPts val="2400"/>
              <a:buFont typeface="Arial"/>
              <a:buChar char="•"/>
            </a:pPr>
            <a:r>
              <a:rPr lang="en-US" sz="2400" dirty="0">
                <a:solidFill>
                  <a:schemeClr val="lt1"/>
                </a:solidFill>
                <a:latin typeface="Catamaran Light"/>
                <a:ea typeface="Catamaran Light"/>
                <a:cs typeface="Catamaran Light"/>
                <a:sym typeface="Catamaran Light"/>
              </a:rPr>
              <a:t>Tax</a:t>
            </a:r>
            <a:r>
              <a:rPr lang="en-US" sz="2400" b="0" i="0" u="none" strike="noStrike" cap="none" dirty="0">
                <a:solidFill>
                  <a:schemeClr val="lt1"/>
                </a:solidFill>
                <a:latin typeface="Catamaran Light"/>
                <a:ea typeface="Catamaran Light"/>
                <a:cs typeface="Catamaran Light"/>
                <a:sym typeface="Catamaran Light"/>
              </a:rPr>
              <a:t> Sales</a:t>
            </a:r>
            <a:endParaRPr sz="2400" b="0" i="0" u="none" strike="noStrike" cap="none" dirty="0">
              <a:solidFill>
                <a:srgbClr val="000000"/>
              </a:solidFill>
              <a:latin typeface="Arial"/>
              <a:ea typeface="Arial"/>
              <a:cs typeface="Arial"/>
              <a:sym typeface="Arial"/>
            </a:endParaRPr>
          </a:p>
          <a:p>
            <a:pPr marL="342900" marR="0" lvl="2" indent="-342900" algn="l" rtl="0">
              <a:lnSpc>
                <a:spcPct val="115000"/>
              </a:lnSpc>
              <a:spcBef>
                <a:spcPts val="1600"/>
              </a:spcBef>
              <a:spcAft>
                <a:spcPts val="0"/>
              </a:spcAft>
              <a:buClr>
                <a:schemeClr val="lt1"/>
              </a:buClr>
              <a:buSzPts val="2400"/>
              <a:buFont typeface="Arial"/>
              <a:buChar char="•"/>
            </a:pPr>
            <a:r>
              <a:rPr lang="en-US" sz="2400" dirty="0">
                <a:solidFill>
                  <a:schemeClr val="lt1"/>
                </a:solidFill>
                <a:latin typeface="Catamaran Light"/>
                <a:ea typeface="Catamaran Light"/>
                <a:cs typeface="Catamaran Light"/>
                <a:sym typeface="Catamaran Light"/>
              </a:rPr>
              <a:t>Partition</a:t>
            </a:r>
            <a:r>
              <a:rPr lang="en-US" sz="2400" b="0" i="0" u="none" strike="noStrike" cap="none" dirty="0">
                <a:solidFill>
                  <a:schemeClr val="lt1"/>
                </a:solidFill>
                <a:latin typeface="Catamaran Light"/>
                <a:ea typeface="Catamaran Light"/>
                <a:cs typeface="Catamaran Light"/>
                <a:sym typeface="Catamaran Light"/>
              </a:rPr>
              <a:t> Sales</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lt1"/>
              </a:buClr>
              <a:buSzPts val="1200"/>
              <a:buFont typeface="Catamaran Light"/>
              <a:buNone/>
            </a:pPr>
            <a:endParaRPr sz="2800" b="0" i="0" u="none" strike="noStrike" cap="none" dirty="0">
              <a:solidFill>
                <a:schemeClr val="lt1"/>
              </a:solidFill>
              <a:latin typeface="Catamaran Light"/>
              <a:ea typeface="Catamaran Light"/>
              <a:cs typeface="Catamaran Light"/>
              <a:sym typeface="Catamaran Light"/>
            </a:endParaRPr>
          </a:p>
        </p:txBody>
      </p:sp>
      <p:sp>
        <p:nvSpPr>
          <p:cNvPr id="720" name="Google Shape;720;p41"/>
          <p:cNvSpPr txBox="1"/>
          <p:nvPr/>
        </p:nvSpPr>
        <p:spPr>
          <a:xfrm>
            <a:off x="4357025" y="653125"/>
            <a:ext cx="49359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rgbClr val="AC976F"/>
                </a:solidFill>
                <a:latin typeface="Arial"/>
                <a:ea typeface="Arial"/>
                <a:cs typeface="Arial"/>
                <a:sym typeface="Arial"/>
              </a:rPr>
              <a:t>89% Decline in</a:t>
            </a:r>
            <a:r>
              <a:rPr lang="en-US" sz="2200" b="1">
                <a:solidFill>
                  <a:srgbClr val="AC976F"/>
                </a:solidFill>
              </a:rPr>
              <a:t> U.S. Black Ag Land</a:t>
            </a:r>
            <a:endParaRPr sz="2200" b="0" i="0" u="none" strike="noStrike" cap="none">
              <a:solidFill>
                <a:srgbClr val="000000"/>
              </a:solidFill>
              <a:latin typeface="Arial"/>
              <a:ea typeface="Arial"/>
              <a:cs typeface="Arial"/>
              <a:sym typeface="Arial"/>
            </a:endParaRPr>
          </a:p>
        </p:txBody>
      </p:sp>
      <p:pic>
        <p:nvPicPr>
          <p:cNvPr id="721" name="Google Shape;721;p41"/>
          <p:cNvPicPr preferRelativeResize="0"/>
          <p:nvPr/>
        </p:nvPicPr>
        <p:blipFill>
          <a:blip r:embed="rId3">
            <a:alphaModFix/>
          </a:blip>
          <a:stretch>
            <a:fillRect/>
          </a:stretch>
        </p:blipFill>
        <p:spPr>
          <a:xfrm>
            <a:off x="4785050" y="962575"/>
            <a:ext cx="4358950" cy="3954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5"/>
          <p:cNvSpPr/>
          <p:nvPr/>
        </p:nvSpPr>
        <p:spPr>
          <a:xfrm rot="10800000" flipH="1">
            <a:off x="96167" y="79426"/>
            <a:ext cx="4263430"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05"/>
          <p:cNvSpPr txBox="1">
            <a:spLocks noGrp="1"/>
          </p:cNvSpPr>
          <p:nvPr>
            <p:ph type="title"/>
          </p:nvPr>
        </p:nvSpPr>
        <p:spPr>
          <a:xfrm>
            <a:off x="9616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Tax Sales</a:t>
            </a:r>
            <a:endParaRPr>
              <a:solidFill>
                <a:schemeClr val="lt1"/>
              </a:solidFill>
            </a:endParaRPr>
          </a:p>
        </p:txBody>
      </p:sp>
      <p:sp>
        <p:nvSpPr>
          <p:cNvPr id="728" name="Google Shape;728;p105"/>
          <p:cNvSpPr txBox="1">
            <a:spLocks noGrp="1"/>
          </p:cNvSpPr>
          <p:nvPr>
            <p:ph type="body" idx="1"/>
          </p:nvPr>
        </p:nvSpPr>
        <p:spPr>
          <a:xfrm>
            <a:off x="96837" y="1066800"/>
            <a:ext cx="6303963"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n-US" sz="2000" b="1">
                <a:solidFill>
                  <a:schemeClr val="lt1"/>
                </a:solidFill>
              </a:rPr>
              <a:t>Alabama Example:  From Non-payment of Taxes:</a:t>
            </a:r>
            <a:endParaRPr>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a:solidFill>
                  <a:schemeClr val="lt1"/>
                </a:solidFill>
              </a:rPr>
              <a:t>Taxes due in October</a:t>
            </a:r>
            <a:endParaRPr sz="2200" b="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a:solidFill>
                  <a:schemeClr val="lt1"/>
                </a:solidFill>
              </a:rPr>
              <a:t>Delinquent after December 31</a:t>
            </a:r>
            <a:r>
              <a:rPr lang="en-US" sz="2200" b="0" baseline="30000">
                <a:solidFill>
                  <a:schemeClr val="lt1"/>
                </a:solidFill>
              </a:rPr>
              <a:t>st</a:t>
            </a:r>
            <a:endParaRPr sz="2200" b="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a:solidFill>
                  <a:schemeClr val="lt1"/>
                </a:solidFill>
              </a:rPr>
              <a:t>Tax sales on May 3, 2021</a:t>
            </a:r>
            <a:endParaRPr sz="2200" b="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a:solidFill>
                  <a:schemeClr val="lt1"/>
                </a:solidFill>
              </a:rPr>
              <a:t>Auction for payment of back taxes and fees, with bidding for interest starting at 12% and going down, to receive a tax lien certificate</a:t>
            </a:r>
            <a:endParaRPr sz="2200" b="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a:solidFill>
                  <a:schemeClr val="lt1"/>
                </a:solidFill>
              </a:rPr>
              <a:t>After 3 years, owns the property (land, house)</a:t>
            </a:r>
            <a:endParaRPr sz="2200" b="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a:solidFill>
                  <a:schemeClr val="lt1"/>
                </a:solidFill>
              </a:rPr>
              <a:t>Up to 3 years, owner has chance to buy back the tax deed by paying past taxes plus interest, up to 12%</a:t>
            </a:r>
            <a:endParaRPr sz="2200" b="0">
              <a:solidFill>
                <a:schemeClr val="lt1"/>
              </a:solidFill>
            </a:endParaRPr>
          </a:p>
          <a:p>
            <a:pPr marL="742950" lvl="1" indent="-209550" algn="l" rtl="0">
              <a:lnSpc>
                <a:spcPct val="115000"/>
              </a:lnSpc>
              <a:spcBef>
                <a:spcPts val="600"/>
              </a:spcBef>
              <a:spcAft>
                <a:spcPts val="1600"/>
              </a:spcAft>
              <a:buClr>
                <a:schemeClr val="lt1"/>
              </a:buClr>
              <a:buSzPts val="1200"/>
              <a:buFont typeface="Arial"/>
              <a:buNone/>
            </a:pPr>
            <a:endParaRPr sz="2000">
              <a:solidFill>
                <a:schemeClr val="lt1"/>
              </a:solidFill>
            </a:endParaRPr>
          </a:p>
        </p:txBody>
      </p:sp>
      <p:pic>
        <p:nvPicPr>
          <p:cNvPr id="729" name="Google Shape;729;p105"/>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3"/>
          <p:cNvSpPr txBox="1">
            <a:spLocks noGrp="1"/>
          </p:cNvSpPr>
          <p:nvPr>
            <p:ph type="body" idx="1"/>
          </p:nvPr>
        </p:nvSpPr>
        <p:spPr>
          <a:xfrm>
            <a:off x="191755" y="560069"/>
            <a:ext cx="6315075" cy="51117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Partition Sales</a:t>
            </a:r>
            <a:endParaRPr/>
          </a:p>
        </p:txBody>
      </p:sp>
      <p:sp>
        <p:nvSpPr>
          <p:cNvPr id="735" name="Google Shape;735;p43"/>
          <p:cNvSpPr txBox="1">
            <a:spLocks noGrp="1"/>
          </p:cNvSpPr>
          <p:nvPr>
            <p:ph type="body" idx="3"/>
          </p:nvPr>
        </p:nvSpPr>
        <p:spPr>
          <a:xfrm>
            <a:off x="191754" y="1604963"/>
            <a:ext cx="8952245" cy="2437029"/>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One or more co-owners of the property sell their fractional interest to a</a:t>
            </a:r>
            <a:r>
              <a:rPr lang="en-US" b="0" dirty="0"/>
              <a:t>n entity; i.e. a developer</a:t>
            </a:r>
            <a:endParaRPr dirty="0"/>
          </a:p>
          <a:p>
            <a:pPr marL="171450" lvl="0" indent="-114300" algn="l" rtl="0">
              <a:lnSpc>
                <a:spcPct val="115000"/>
              </a:lnSpc>
              <a:spcBef>
                <a:spcPts val="0"/>
              </a:spcBef>
              <a:spcAft>
                <a:spcPts val="0"/>
              </a:spcAft>
              <a:buClr>
                <a:schemeClr val="dk1"/>
              </a:buClr>
              <a:buSzPts val="900"/>
              <a:buFont typeface="Arial"/>
              <a:buNone/>
            </a:pPr>
            <a:endParaRPr sz="900"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b="0" dirty="0"/>
              <a:t>The entity</a:t>
            </a:r>
            <a:r>
              <a:rPr lang="en-US" sz="1800" b="0" dirty="0">
                <a:solidFill>
                  <a:schemeClr val="dk1"/>
                </a:solidFill>
              </a:rPr>
              <a:t> files a “partition action” asking a court to order the whole property be sold so that the developer can get the value of their interest</a:t>
            </a:r>
            <a:endParaRPr dirty="0"/>
          </a:p>
          <a:p>
            <a:pPr marL="285750" lvl="0" indent="-171450" algn="l" rtl="0">
              <a:lnSpc>
                <a:spcPct val="115000"/>
              </a:lnSpc>
              <a:spcBef>
                <a:spcPts val="0"/>
              </a:spcBef>
              <a:spcAft>
                <a:spcPts val="0"/>
              </a:spcAft>
              <a:buClr>
                <a:schemeClr val="dk1"/>
              </a:buClr>
              <a:buSzPts val="1800"/>
              <a:buFont typeface="Arial"/>
              <a:buNone/>
            </a:pPr>
            <a:endParaRPr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The property gets sold.</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Proceeds from the sale are distributed among co-tenants based on their fractional interest.</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Result:  family loses the land</a:t>
            </a:r>
            <a:endParaRPr sz="2000" b="0" dirty="0">
              <a:solidFill>
                <a:schemeClr val="dk1"/>
              </a:solidFill>
            </a:endParaRPr>
          </a:p>
          <a:p>
            <a:pPr marL="457200" lvl="0" indent="-228600" algn="l" rtl="0">
              <a:lnSpc>
                <a:spcPct val="115000"/>
              </a:lnSpc>
              <a:spcBef>
                <a:spcPts val="0"/>
              </a:spcBef>
              <a:spcAft>
                <a:spcPts val="0"/>
              </a:spcAft>
              <a:buSzPts val="1200"/>
              <a:buNone/>
            </a:pPr>
            <a:endParaRPr dirty="0"/>
          </a:p>
        </p:txBody>
      </p:sp>
      <p:pic>
        <p:nvPicPr>
          <p:cNvPr id="736" name="Google Shape;736;p43" descr="Text  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731000" y="214313"/>
            <a:ext cx="2413000" cy="1390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58"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742" name="Google Shape;742;p58"/>
          <p:cNvSpPr/>
          <p:nvPr/>
        </p:nvSpPr>
        <p:spPr>
          <a:xfrm rot="5400000">
            <a:off x="3413957" y="-2000249"/>
            <a:ext cx="2316081"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58"/>
          <p:cNvSpPr txBox="1">
            <a:spLocks noGrp="1"/>
          </p:cNvSpPr>
          <p:nvPr>
            <p:ph type="body" idx="1"/>
          </p:nvPr>
        </p:nvSpPr>
        <p:spPr>
          <a:xfrm>
            <a:off x="499266" y="1413711"/>
            <a:ext cx="8145462" cy="7016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a:t>Preventing Land Loss -</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Uniform Partition</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of Heirs Property Act</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(UPHPA)</a:t>
            </a:r>
            <a:endParaRPr sz="3300"/>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Uniform Partition of Heirs Property Act (UPHPA)</a:t>
            </a:r>
            <a:endParaRPr>
              <a:solidFill>
                <a:schemeClr val="lt1"/>
              </a:solidFill>
            </a:endParaRPr>
          </a:p>
        </p:txBody>
      </p:sp>
      <p:sp>
        <p:nvSpPr>
          <p:cNvPr id="778" name="Google Shape;778;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Uniform Law Commission site at uniformlaws.org  </a:t>
            </a:r>
            <a:endParaRPr sz="1400" b="0" i="0" u="none" strike="noStrike" cap="none">
              <a:solidFill>
                <a:srgbClr val="000000"/>
              </a:solidFill>
              <a:highlight>
                <a:srgbClr val="FFFF00"/>
              </a:highlight>
              <a:latin typeface="Arial"/>
              <a:ea typeface="Arial"/>
              <a:cs typeface="Arial"/>
              <a:sym typeface="Arial"/>
            </a:endParaRPr>
          </a:p>
        </p:txBody>
      </p:sp>
      <p:sp>
        <p:nvSpPr>
          <p:cNvPr id="779" name="Google Shape;779;p115"/>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rgbClr val="000000"/>
                </a:solidFill>
                <a:latin typeface="Arial"/>
                <a:ea typeface="Arial"/>
                <a:cs typeface="Arial"/>
                <a:sym typeface="Arial"/>
              </a:rPr>
              <a:t>Where the Uniform Partition of Heirs Property Act has been </a:t>
            </a:r>
            <a:r>
              <a:rPr lang="en-US" sz="1400" b="1" i="0" u="none" strike="noStrike" cap="none">
                <a:solidFill>
                  <a:srgbClr val="1287C3"/>
                </a:solidFill>
                <a:latin typeface="Arial"/>
                <a:ea typeface="Arial"/>
                <a:cs typeface="Arial"/>
                <a:sym typeface="Arial"/>
              </a:rPr>
              <a:t>adopted</a:t>
            </a:r>
            <a:r>
              <a:rPr lang="en-US" sz="1400" b="0" i="0" u="none" strike="noStrike" cap="none">
                <a:solidFill>
                  <a:srgbClr val="000000"/>
                </a:solidFill>
                <a:latin typeface="Arial"/>
                <a:ea typeface="Arial"/>
                <a:cs typeface="Arial"/>
                <a:sym typeface="Arial"/>
              </a:rPr>
              <a:t> or </a:t>
            </a:r>
            <a:r>
              <a:rPr lang="en-US" sz="1400" b="1" i="0" u="none" strike="noStrike" cap="none">
                <a:solidFill>
                  <a:srgbClr val="88C312"/>
                </a:solidFill>
                <a:latin typeface="Arial"/>
                <a:ea typeface="Arial"/>
                <a:cs typeface="Arial"/>
                <a:sym typeface="Arial"/>
              </a:rPr>
              <a:t>introduced</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rgbClr val="000000"/>
                </a:solidFill>
                <a:latin typeface="Arial"/>
                <a:ea typeface="Arial"/>
                <a:cs typeface="Arial"/>
                <a:sym typeface="Arial"/>
              </a:rPr>
              <a:t>May 2024</a:t>
            </a:r>
            <a:endParaRPr sz="2000" b="0" i="0" u="none" strike="noStrike" cap="none">
              <a:solidFill>
                <a:schemeClr val="dk2"/>
              </a:solidFill>
              <a:latin typeface="Arial"/>
              <a:ea typeface="Arial"/>
              <a:cs typeface="Arial"/>
              <a:sym typeface="Arial"/>
            </a:endParaRPr>
          </a:p>
        </p:txBody>
      </p:sp>
      <p:sp>
        <p:nvSpPr>
          <p:cNvPr id="780" name="Google Shape;780;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We’ll talk more about this in a later section of this training. </a:t>
            </a:r>
            <a:r>
              <a:rPr lang="en-US" dirty="0"/>
              <a:t> </a:t>
            </a:r>
            <a:endParaRPr dirty="0"/>
          </a:p>
        </p:txBody>
      </p:sp>
      <p:pic>
        <p:nvPicPr>
          <p:cNvPr id="5" name="Picture 4">
            <a:extLst>
              <a:ext uri="{FF2B5EF4-FFF2-40B4-BE49-F238E27FC236}">
                <a16:creationId xmlns:a16="http://schemas.microsoft.com/office/drawing/2014/main" id="{94F71324-5681-7593-38F4-A41689E8F3DE}"/>
              </a:ext>
            </a:extLst>
          </p:cNvPr>
          <p:cNvPicPr>
            <a:picLocks noChangeAspect="1"/>
          </p:cNvPicPr>
          <p:nvPr/>
        </p:nvPicPr>
        <p:blipFill>
          <a:blip r:embed="rId3"/>
          <a:stretch>
            <a:fillRect/>
          </a:stretch>
        </p:blipFill>
        <p:spPr>
          <a:xfrm>
            <a:off x="241357" y="935117"/>
            <a:ext cx="4605831" cy="256064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1"/>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61"/>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03</a:t>
            </a:r>
            <a:endParaRPr>
              <a:solidFill>
                <a:schemeClr val="lt1"/>
              </a:solidFill>
            </a:endParaRPr>
          </a:p>
        </p:txBody>
      </p:sp>
      <p:sp>
        <p:nvSpPr>
          <p:cNvPr id="759" name="Google Shape;759;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a:t>How Does the UPHPA Help?</a:t>
            </a:r>
            <a:br>
              <a:rPr lang="en-US" sz="3200"/>
            </a:br>
            <a:r>
              <a:rPr lang="en-US" sz="2000"/>
              <a:t>Provides the following protections in partition actions:</a:t>
            </a:r>
            <a:endParaRPr sz="2200"/>
          </a:p>
        </p:txBody>
      </p:sp>
      <p:sp>
        <p:nvSpPr>
          <p:cNvPr id="760" name="Google Shape;760;p61"/>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02</a:t>
            </a:r>
            <a:endParaRPr>
              <a:solidFill>
                <a:schemeClr val="lt1"/>
              </a:solidFill>
            </a:endParaRPr>
          </a:p>
        </p:txBody>
      </p:sp>
      <p:sp>
        <p:nvSpPr>
          <p:cNvPr id="761" name="Google Shape;761;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762" name="Google Shape;762;p61"/>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01</a:t>
            </a:r>
            <a:endParaRPr>
              <a:solidFill>
                <a:schemeClr val="lt1"/>
              </a:solidFill>
            </a:endParaRPr>
          </a:p>
        </p:txBody>
      </p:sp>
      <p:sp>
        <p:nvSpPr>
          <p:cNvPr id="763" name="Google Shape;763;p61"/>
          <p:cNvSpPr txBox="1"/>
          <p:nvPr/>
        </p:nvSpPr>
        <p:spPr>
          <a:xfrm>
            <a:off x="1867943" y="213651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764" name="Google Shape;764;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grpSp>
        <p:nvGrpSpPr>
          <p:cNvPr id="765" name="Google Shape;765;p61"/>
          <p:cNvGrpSpPr/>
          <p:nvPr/>
        </p:nvGrpSpPr>
        <p:grpSpPr>
          <a:xfrm>
            <a:off x="510137" y="3172743"/>
            <a:ext cx="8485650" cy="577800"/>
            <a:chOff x="500663" y="3478481"/>
            <a:chExt cx="8485650" cy="577800"/>
          </a:xfrm>
        </p:grpSpPr>
        <p:sp>
          <p:nvSpPr>
            <p:cNvPr id="766" name="Google Shape;766;p61"/>
            <p:cNvSpPr txBox="1"/>
            <p:nvPr/>
          </p:nvSpPr>
          <p:spPr>
            <a:xfrm>
              <a:off x="500663" y="34784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767" name="Google Shape;767;p61"/>
            <p:cNvSpPr txBox="1"/>
            <p:nvPr/>
          </p:nvSpPr>
          <p:spPr>
            <a:xfrm>
              <a:off x="1858468" y="35496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grpSp>
      <p:sp>
        <p:nvSpPr>
          <p:cNvPr id="768" name="Google Shape;768;p61"/>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769" name="Google Shape;769;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770" name="Google Shape;770;p61"/>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771" name="Google Shape;771;p61"/>
          <p:cNvSpPr txBox="1"/>
          <p:nvPr/>
        </p:nvSpPr>
        <p:spPr>
          <a:xfrm>
            <a:off x="1867942" y="441385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 </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a:solidFill>
                  <a:schemeClr val="lt1"/>
                </a:solidFill>
              </a:rPr>
              <a:t>How Does the UPHPA Help?</a:t>
            </a:r>
            <a:endParaRPr/>
          </a:p>
        </p:txBody>
      </p:sp>
      <p:grpSp>
        <p:nvGrpSpPr>
          <p:cNvPr id="777" name="Google Shape;777;p60"/>
          <p:cNvGrpSpPr/>
          <p:nvPr/>
        </p:nvGrpSpPr>
        <p:grpSpPr>
          <a:xfrm>
            <a:off x="204085" y="1602887"/>
            <a:ext cx="8806564" cy="3186257"/>
            <a:chOff x="201506" y="1279695"/>
            <a:chExt cx="8806564" cy="3186257"/>
          </a:xfrm>
        </p:grpSpPr>
        <p:sp>
          <p:nvSpPr>
            <p:cNvPr id="778" name="Google Shape;778;p60"/>
            <p:cNvSpPr/>
            <p:nvPr/>
          </p:nvSpPr>
          <p:spPr>
            <a:xfrm>
              <a:off x="201506" y="1279695"/>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60"/>
            <p:cNvSpPr/>
            <p:nvPr/>
          </p:nvSpPr>
          <p:spPr>
            <a:xfrm>
              <a:off x="406062" y="1474023"/>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May help heirs’ property landowners maintain ownership of their property</a:t>
              </a:r>
              <a:endParaRPr sz="1800" b="0" i="0" u="none" strike="noStrike" cap="none">
                <a:solidFill>
                  <a:schemeClr val="dk1"/>
                </a:solidFill>
                <a:latin typeface="Avenir"/>
                <a:ea typeface="Avenir"/>
                <a:cs typeface="Avenir"/>
                <a:sym typeface="Avenir"/>
              </a:endParaRPr>
            </a:p>
          </p:txBody>
        </p:sp>
        <p:sp>
          <p:nvSpPr>
            <p:cNvPr id="780" name="Google Shape;780;p60"/>
            <p:cNvSpPr/>
            <p:nvPr/>
          </p:nvSpPr>
          <p:spPr>
            <a:xfrm>
              <a:off x="2462253"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60"/>
            <p:cNvSpPr/>
            <p:nvPr/>
          </p:nvSpPr>
          <p:spPr>
            <a:xfrm>
              <a:off x="266680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782" name="Google Shape;782;p60"/>
            <p:cNvSpPr/>
            <p:nvPr/>
          </p:nvSpPr>
          <p:spPr>
            <a:xfrm>
              <a:off x="4712377"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60"/>
            <p:cNvSpPr/>
            <p:nvPr/>
          </p:nvSpPr>
          <p:spPr>
            <a:xfrm>
              <a:off x="6962502"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60"/>
            <p:cNvSpPr/>
            <p:nvPr/>
          </p:nvSpPr>
          <p:spPr>
            <a:xfrm>
              <a:off x="716705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Preserves the right of a co-tenant to buy out the co-owner who wants to sell their interest</a:t>
              </a:r>
              <a:endParaRPr sz="1800" b="0" i="0" u="none" strike="noStrike" cap="none">
                <a:solidFill>
                  <a:schemeClr val="dk1"/>
                </a:solidFill>
                <a:latin typeface="Avenir"/>
                <a:ea typeface="Avenir"/>
                <a:cs typeface="Avenir"/>
                <a:sym typeface="Avenir"/>
              </a:endParaRPr>
            </a:p>
          </p:txBody>
        </p:sp>
      </p:grpSp>
      <p:sp>
        <p:nvSpPr>
          <p:cNvPr id="785" name="Google Shape;785;p60"/>
          <p:cNvSpPr txBox="1"/>
          <p:nvPr/>
        </p:nvSpPr>
        <p:spPr>
          <a:xfrm>
            <a:off x="1718441" y="1007553"/>
            <a:ext cx="58490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Arial"/>
                <a:ea typeface="Arial"/>
                <a:cs typeface="Arial"/>
                <a:sym typeface="Arial"/>
              </a:rPr>
              <a:t>Applies only to heirs’ property</a:t>
            </a:r>
            <a:endParaRPr sz="1400" b="0" i="0" u="none" strike="noStrike" cap="none">
              <a:solidFill>
                <a:srgbClr val="000000"/>
              </a:solidFill>
              <a:latin typeface="Arial"/>
              <a:ea typeface="Arial"/>
              <a:cs typeface="Arial"/>
              <a:sym typeface="Arial"/>
            </a:endParaRPr>
          </a:p>
        </p:txBody>
      </p:sp>
      <p:sp>
        <p:nvSpPr>
          <p:cNvPr id="786" name="Google Shape;786;p60"/>
          <p:cNvSpPr txBox="1"/>
          <p:nvPr/>
        </p:nvSpPr>
        <p:spPr>
          <a:xfrm>
            <a:off x="2724647" y="2410551"/>
            <a:ext cx="1749900" cy="208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434343"/>
                </a:solidFill>
                <a:latin typeface="Avenir"/>
                <a:ea typeface="Avenir"/>
                <a:cs typeface="Avenir"/>
                <a:sym typeface="Avenir"/>
              </a:rPr>
              <a:t>Restructures the way partition sales occur so if the land is sold, a fair value is obtained</a:t>
            </a:r>
            <a:endParaRPr sz="1800" b="0" i="0" u="none" strike="noStrike" cap="none">
              <a:solidFill>
                <a:srgbClr val="434343"/>
              </a:solidFill>
              <a:latin typeface="Avenir"/>
              <a:ea typeface="Avenir"/>
              <a:cs typeface="Avenir"/>
              <a:sym typeface="Avenir"/>
            </a:endParaRPr>
          </a:p>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434343"/>
              </a:solidFill>
              <a:latin typeface="Avenir"/>
              <a:ea typeface="Avenir"/>
              <a:cs typeface="Avenir"/>
              <a:sym typeface="Avenir"/>
            </a:endParaRPr>
          </a:p>
        </p:txBody>
      </p:sp>
      <p:sp>
        <p:nvSpPr>
          <p:cNvPr id="787" name="Google Shape;787;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Provides additional protections against the forced sale of heirs’ property</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68"/>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sp>
        <p:nvSpPr>
          <p:cNvPr id="794" name="Google Shape;794;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Critical Step to determine how the UPHPA can help you…</a:t>
            </a:r>
            <a:endParaRPr sz="1400" b="0" i="0" u="none" strike="noStrike" cap="none">
              <a:solidFill>
                <a:srgbClr val="000000"/>
              </a:solidFill>
              <a:latin typeface="Arial"/>
              <a:ea typeface="Arial"/>
              <a:cs typeface="Arial"/>
              <a:sym typeface="Arial"/>
            </a:endParaRPr>
          </a:p>
        </p:txBody>
      </p:sp>
      <p:pic>
        <p:nvPicPr>
          <p:cNvPr id="795" name="Google Shape;795;p68" descr="A person in a white shirt  Description automatically generated with low confidence"/>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2200"/>
              <a:t>Quick Survey </a:t>
            </a:r>
            <a:endParaRPr/>
          </a:p>
        </p:txBody>
      </p:sp>
      <p:sp>
        <p:nvSpPr>
          <p:cNvPr id="801" name="Google Shape;801;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200"/>
              <a:buNone/>
            </a:pPr>
            <a:r>
              <a:rPr lang="en-US"/>
              <a:t>Do you understand why heir property is an important issue?</a:t>
            </a:r>
            <a:endParaRPr/>
          </a:p>
        </p:txBody>
      </p:sp>
      <p:sp>
        <p:nvSpPr>
          <p:cNvPr id="802" name="Google Shape;802;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got you fired up?</a:t>
            </a:r>
            <a:endParaRPr/>
          </a:p>
        </p:txBody>
      </p:sp>
      <p:sp>
        <p:nvSpPr>
          <p:cNvPr id="803" name="Google Shape;803;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is something you wish you had more information 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t>Warm Up and Introductions</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69"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809" name="Google Shape;809;p69"/>
          <p:cNvSpPr/>
          <p:nvPr/>
        </p:nvSpPr>
        <p:spPr>
          <a:xfrm rot="5400000">
            <a:off x="3413957" y="-2000249"/>
            <a:ext cx="2316081"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69"/>
          <p:cNvSpPr txBox="1"/>
          <p:nvPr/>
        </p:nvSpPr>
        <p:spPr>
          <a:xfrm>
            <a:off x="513185" y="2943226"/>
            <a:ext cx="8140822" cy="5715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4000" b="1" i="0" u="none" strike="noStrike" cap="none">
                <a:solidFill>
                  <a:schemeClr val="lt1"/>
                </a:solidFill>
                <a:latin typeface="Livvic"/>
                <a:ea typeface="Livvic"/>
                <a:cs typeface="Livvic"/>
                <a:sym typeface="Livvic"/>
              </a:rPr>
              <a:t>Thank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8027" y="4474911"/>
            <a:ext cx="1160703" cy="559783"/>
          </a:xfrm>
          <a:prstGeom prst="rect">
            <a:avLst/>
          </a:prstGeom>
        </p:spPr>
      </p:pic>
      <p:pic>
        <p:nvPicPr>
          <p:cNvPr id="34" name="Picture 33" descr="Text&#10;&#10;Description automatically generated">
            <a:extLst>
              <a:ext uri="{FF2B5EF4-FFF2-40B4-BE49-F238E27FC236}">
                <a16:creationId xmlns:a16="http://schemas.microsoft.com/office/drawing/2014/main" id="{71152E35-9DAD-4E27-95C3-3B40F9C152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321" y="4549959"/>
            <a:ext cx="1497887" cy="396485"/>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b274beff90_0_0"/>
          <p:cNvSpPr txBox="1">
            <a:spLocks noGrp="1"/>
          </p:cNvSpPr>
          <p:nvPr>
            <p:ph type="title"/>
          </p:nvPr>
        </p:nvSpPr>
        <p:spPr>
          <a:xfrm>
            <a:off x="909758" y="1628640"/>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5200" dirty="0"/>
              <a:t>OVERVIEW OF HEIRS’ PROPERTY</a:t>
            </a:r>
            <a:endParaRPr sz="5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a:t>
            </a:r>
            <a:endParaRPr/>
          </a:p>
        </p:txBody>
      </p:sp>
      <p:sp>
        <p:nvSpPr>
          <p:cNvPr id="284" name="Google Shape;284;p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Important notes before we begin:</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7556</Words>
  <Application>Microsoft Macintosh PowerPoint</Application>
  <PresentationFormat>On-screen Show (16:9)</PresentationFormat>
  <Paragraphs>1065</Paragraphs>
  <Slides>71</Slides>
  <Notes>71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71</vt:i4>
      </vt:variant>
    </vt:vector>
  </HeadingPairs>
  <TitlesOfParts>
    <vt:vector size="90" baseType="lpstr">
      <vt:lpstr>TH SarabunPSK</vt:lpstr>
      <vt:lpstr>Dosis</vt:lpstr>
      <vt:lpstr>Libre Baskerville</vt:lpstr>
      <vt:lpstr>Livvic Black</vt:lpstr>
      <vt:lpstr>Nunito Light</vt:lpstr>
      <vt:lpstr>Cambria Math</vt:lpstr>
      <vt:lpstr>Avenir</vt:lpstr>
      <vt:lpstr>Calibri</vt:lpstr>
      <vt:lpstr>Livvic</vt:lpstr>
      <vt:lpstr>Catamaran Light</vt:lpstr>
      <vt:lpstr>Fira Sans Extra Condensed Medium</vt:lpstr>
      <vt:lpstr>Catamaran</vt:lpstr>
      <vt:lpstr>Courier New</vt:lpstr>
      <vt:lpstr>Arial</vt:lpstr>
      <vt:lpstr>Catamaran Thin</vt:lpstr>
      <vt:lpstr>Lucida Sans</vt:lpstr>
      <vt:lpstr>Candara</vt:lpstr>
      <vt:lpstr>Lucida Sans Unicode</vt:lpstr>
      <vt:lpstr>Engineering Project Proposal by Slidesgo</vt:lpstr>
      <vt:lpstr>Community Workshop</vt:lpstr>
      <vt:lpstr>PowerPoint Presentation</vt:lpstr>
      <vt:lpstr>PowerPoint Presentation</vt:lpstr>
      <vt:lpstr>Acknowledgements</vt:lpstr>
      <vt:lpstr>Presenters</vt:lpstr>
      <vt:lpstr>Topics to Explore</vt:lpstr>
      <vt:lpstr>PowerPoint Presentation</vt:lpstr>
      <vt:lpstr>OVERVIEW OF HEIRS’ PROPERTY</vt:lpstr>
      <vt:lpstr>PowerPoint Presentation</vt:lpstr>
      <vt:lpstr>Protecting Your Information</vt:lpstr>
      <vt:lpstr>PowerPoint Presentation</vt:lpstr>
      <vt:lpstr>PowerPoint Presentation</vt:lpstr>
      <vt:lpstr>PowerPoint Presentation</vt:lpstr>
      <vt:lpstr>PowerPoint Presentation</vt:lpstr>
      <vt:lpstr>PowerPoint Presentation</vt:lpstr>
      <vt:lpstr>PowerPoint Presentation</vt:lpstr>
      <vt:lpstr>For example, if you die without a will in Alabama…</vt:lpstr>
      <vt:lpstr>PowerPoint Presentation</vt:lpstr>
      <vt:lpstr>Impacts</vt:lpstr>
      <vt:lpstr>PowerPoint Presentation</vt:lpstr>
      <vt:lpstr>Impact on Personal and Family Assets: </vt:lpstr>
      <vt:lpstr>Impact on Participation in Federal Programs:</vt:lpstr>
      <vt:lpstr>PowerPoint Presentation</vt:lpstr>
      <vt:lpstr>SUMMARIZING</vt:lpstr>
      <vt:lpstr>PowerPoint Presentation</vt:lpstr>
      <vt:lpstr>Question:</vt:lpstr>
      <vt:lpstr>Competing Strategies</vt:lpstr>
      <vt:lpstr>Legal Considerations</vt:lpstr>
      <vt:lpstr>Cultural Considerations</vt:lpstr>
      <vt:lpstr>Cultural Considerations, continued</vt:lpstr>
      <vt:lpstr>Consider this Quote: Valuing Land in Common </vt:lpstr>
      <vt:lpstr>Consider this quote: Changing Values </vt:lpstr>
      <vt:lpstr>PowerPoint Presentation</vt:lpstr>
      <vt:lpstr>Video Debrief</vt:lpstr>
      <vt:lpstr>PowerPoint Presentation</vt:lpstr>
      <vt:lpstr>Fractional Ownership</vt:lpstr>
      <vt:lpstr>PowerPoint Presentation</vt:lpstr>
      <vt:lpstr>PowerPoint Presentation</vt:lpstr>
      <vt:lpstr>Land Grants Example</vt:lpstr>
      <vt:lpstr>PowerPoint Presentation</vt:lpstr>
      <vt:lpstr>40 Acres and a Mule</vt:lpstr>
      <vt:lpstr>40 Acres: 1865</vt:lpstr>
      <vt:lpstr>40 Acres: 1865 - 2020</vt:lpstr>
      <vt:lpstr>Distance Causes Challenges</vt:lpstr>
      <vt:lpstr>PowerPoint Presentation</vt:lpstr>
      <vt:lpstr>PowerPoint Presentation</vt:lpstr>
      <vt:lpstr>Is there Heirs’ Property in my…</vt:lpstr>
      <vt:lpstr>PowerPoint Presentation</vt:lpstr>
      <vt:lpstr>Is there Heirs’ Property in my…</vt:lpstr>
      <vt:lpstr>PowerPoint Presentation</vt:lpstr>
      <vt:lpstr>Is there Heirs’ Property in my…</vt:lpstr>
      <vt:lpstr>Looking Online</vt:lpstr>
      <vt:lpstr>PowerPoint Presentation</vt:lpstr>
      <vt:lpstr>PowerPoint Presentation</vt:lpstr>
      <vt:lpstr>If your family name is followed by</vt:lpstr>
      <vt:lpstr>PowerPoint Presentation</vt:lpstr>
      <vt:lpstr>PowerPoint Presentation</vt:lpstr>
      <vt:lpstr>Access Challenges</vt:lpstr>
      <vt:lpstr>Part VI: Land Loss </vt:lpstr>
      <vt:lpstr>PowerPoint Presentation</vt:lpstr>
      <vt:lpstr>Heirs’ Property and Land Loss</vt:lpstr>
      <vt:lpstr>Tax Sales</vt:lpstr>
      <vt:lpstr>PowerPoint Presentation</vt:lpstr>
      <vt:lpstr>PowerPoint Presentation</vt:lpstr>
      <vt:lpstr>Uniform Partition of Heirs Property Act (UPHPA)</vt:lpstr>
      <vt:lpstr>03</vt:lpstr>
      <vt:lpstr>PowerPoint Presentation</vt:lpstr>
      <vt:lpstr>PowerPoint Presentation</vt:lpstr>
      <vt:lpstr>Quick Survey </vt:lpstr>
      <vt:lpstr>PowerPoint Presentation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29</cp:revision>
  <dcterms:modified xsi:type="dcterms:W3CDTF">2025-09-30T16:22:41Z</dcterms:modified>
</cp:coreProperties>
</file>