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256" r:id="rId2"/>
    <p:sldId id="257" r:id="rId3"/>
    <p:sldId id="314"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11"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12" r:id="rId48"/>
    <p:sldId id="303" r:id="rId49"/>
    <p:sldId id="304" r:id="rId50"/>
    <p:sldId id="305" r:id="rId51"/>
    <p:sldId id="306" r:id="rId52"/>
    <p:sldId id="307" r:id="rId53"/>
    <p:sldId id="308" r:id="rId54"/>
    <p:sldId id="309" r:id="rId55"/>
    <p:sldId id="313" r:id="rId56"/>
  </p:sldIdLst>
  <p:sldSz cx="9144000" cy="5143500" type="screen16x9"/>
  <p:notesSz cx="6858000" cy="9144000"/>
  <p:embeddedFontLst>
    <p:embeddedFont>
      <p:font typeface="Avenir" panose="02000503020000020003" pitchFamily="2" charset="0"/>
      <p:regular r:id="rId58"/>
      <p:italic r:id="rId59"/>
    </p:embeddedFont>
    <p:embeddedFont>
      <p:font typeface="Candara" panose="020E0502030303020204" pitchFamily="34" charset="0"/>
      <p:regular r:id="rId60"/>
      <p:bold r:id="rId61"/>
      <p:italic r:id="rId62"/>
      <p:boldItalic r:id="rId63"/>
    </p:embeddedFont>
    <p:embeddedFont>
      <p:font typeface="Catamaran" pitchFamily="2" charset="77"/>
      <p:regular r:id="rId64"/>
      <p:bold r:id="rId65"/>
    </p:embeddedFont>
    <p:embeddedFont>
      <p:font typeface="Catamaran Light" pitchFamily="2" charset="77"/>
      <p:regular r:id="rId66"/>
      <p:bold r:id="rId67"/>
    </p:embeddedFont>
    <p:embeddedFont>
      <p:font typeface="Dosis" pitchFamily="2" charset="77"/>
      <p:regular r:id="rId68"/>
      <p:bold r:id="rId69"/>
    </p:embeddedFont>
    <p:embeddedFont>
      <p:font typeface="Libre Baskerville" panose="02000000000000000000" pitchFamily="2" charset="0"/>
      <p:regular r:id="rId70"/>
      <p:bold r:id="rId71"/>
      <p:italic r:id="rId72"/>
    </p:embeddedFont>
    <p:embeddedFont>
      <p:font typeface="Livvic" pitchFamily="2" charset="77"/>
      <p:regular r:id="rId73"/>
      <p:bold r:id="rId74"/>
      <p:italic r:id="rId75"/>
      <p:boldItalic r:id="rId76"/>
    </p:embeddedFont>
    <p:embeddedFont>
      <p:font typeface="Livvic Black" panose="020F0502020204030204" pitchFamily="34" charset="0"/>
      <p:bold r:id="rId77"/>
      <p:italic r:id="rId78"/>
      <p:boldItalic r:id="rId79"/>
    </p:embeddedFont>
    <p:embeddedFont>
      <p:font typeface="Lucida Sans" panose="020B0602030504020204" pitchFamily="34" charset="77"/>
      <p:regular r:id="rId80"/>
      <p:bold r:id="rId81"/>
      <p:italic r:id="rId82"/>
      <p:boldItalic r:id="rId83"/>
    </p:embeddedFont>
    <p:embeddedFont>
      <p:font typeface="Lucida Sans Unicode" panose="020B0602030504020204" pitchFamily="34" charset="0"/>
      <p:regular r:id="rId84"/>
    </p:embeddedFont>
    <p:embeddedFont>
      <p:font typeface="Noto Sans Symbols" panose="020B0502040504020204" pitchFamily="34" charset="0"/>
      <p:regular r:id="rId85"/>
    </p:embeddedFont>
    <p:embeddedFont>
      <p:font typeface="Open Sans" panose="020B0706030804020204" pitchFamily="34" charset="0"/>
      <p:regular r:id="rId86"/>
      <p:bold r:id="rId87"/>
      <p:italic r:id="rId88"/>
      <p:boldItalic r:id="rId89"/>
    </p:embeddedFont>
    <p:embeddedFont>
      <p:font typeface="Roboto" panose="02000000000000000000" pitchFamily="2" charset="0"/>
      <p:regular r:id="rId90"/>
      <p:bold r:id="rId91"/>
      <p:italic r:id="rId92"/>
      <p:boldItalic r:id="rId93"/>
    </p:embeddedFont>
    <p:embeddedFont>
      <p:font typeface="TH SarabunPSK" panose="020B0500040200020003" pitchFamily="34" charset="-34"/>
      <p:regular r:id="rId94"/>
      <p:bold r:id="rId95"/>
      <p:italic r:id="rId96"/>
      <p:boldItalic r:id="rId97"/>
    </p:embeddedFont>
    <p:embeddedFont>
      <p:font typeface="Times" panose="02020603050405020304" pitchFamily="18" charset="0"/>
      <p:regular r:id="rId98"/>
      <p:bold r:id="rId99"/>
      <p:italic r:id="rId100"/>
      <p:boldItalic r:id="rId10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02" roundtripDataSignature="AMtx7mhC7qdqYrcyv56m54zwQc/xz5I+s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7AF7D8-22DF-4745-9803-1DB49EF19193}">
  <a:tblStyle styleId="{9C7AF7D8-22DF-4745-9803-1DB49EF1919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2"/>
    <p:restoredTop sz="70748" autoAdjust="0"/>
  </p:normalViewPr>
  <p:slideViewPr>
    <p:cSldViewPr snapToGrid="0">
      <p:cViewPr varScale="1">
        <p:scale>
          <a:sx n="112" d="100"/>
          <a:sy n="112" d="100"/>
        </p:scale>
        <p:origin x="2024" y="184"/>
      </p:cViewPr>
      <p:guideLst>
        <p:guide orient="horz" pos="1620"/>
        <p:guide pos="2880"/>
      </p:guideLst>
    </p:cSldViewPr>
  </p:slideViewPr>
  <p:notesTextViewPr>
    <p:cViewPr>
      <p:scale>
        <a:sx n="1" d="1"/>
        <a:sy n="1" d="1"/>
      </p:scale>
      <p:origin x="0" y="0"/>
    </p:cViewPr>
  </p:notesTextViewPr>
  <p:sorterViewPr>
    <p:cViewPr>
      <p:scale>
        <a:sx n="100" d="100"/>
        <a:sy n="100" d="100"/>
      </p:scale>
      <p:origin x="0" y="-33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font" Target="fonts/font3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102" Type="http://customschemas.google.com/relationships/presentationmetadata" Target="metadata"/><Relationship Id="rId5" Type="http://schemas.openxmlformats.org/officeDocument/2006/relationships/slide" Target="slides/slide4.xml"/><Relationship Id="rId90" Type="http://schemas.openxmlformats.org/officeDocument/2006/relationships/font" Target="fonts/font33.fntdata"/><Relationship Id="rId95" Type="http://schemas.openxmlformats.org/officeDocument/2006/relationships/font" Target="fonts/font3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7.fntdata"/><Relationship Id="rId69" Type="http://schemas.openxmlformats.org/officeDocument/2006/relationships/font" Target="fonts/font12.fntdata"/><Relationship Id="rId80" Type="http://schemas.openxmlformats.org/officeDocument/2006/relationships/font" Target="fonts/font23.fntdata"/><Relationship Id="rId85" Type="http://schemas.openxmlformats.org/officeDocument/2006/relationships/font" Target="fonts/font28.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font" Target="fonts/font2.fntdata"/><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schemas.openxmlformats.org/officeDocument/2006/relationships/font" Target="fonts/font34.fntdata"/><Relationship Id="rId96" Type="http://schemas.openxmlformats.org/officeDocument/2006/relationships/font" Target="fonts/font3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94" Type="http://schemas.openxmlformats.org/officeDocument/2006/relationships/font" Target="fonts/font37.fntdata"/><Relationship Id="rId99" Type="http://schemas.openxmlformats.org/officeDocument/2006/relationships/font" Target="fonts/font42.fntdata"/><Relationship Id="rId101" Type="http://schemas.openxmlformats.org/officeDocument/2006/relationships/font" Target="fonts/font4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97" Type="http://schemas.openxmlformats.org/officeDocument/2006/relationships/font" Target="fonts/font40.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4.fntdata"/><Relationship Id="rId92" Type="http://schemas.openxmlformats.org/officeDocument/2006/relationships/font" Target="fonts/font3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0.fntdata"/><Relationship Id="rId100" Type="http://schemas.openxmlformats.org/officeDocument/2006/relationships/font" Target="fonts/font43.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93" Type="http://schemas.openxmlformats.org/officeDocument/2006/relationships/font" Target="fonts/font36.fntdata"/><Relationship Id="rId98" Type="http://schemas.openxmlformats.org/officeDocument/2006/relationships/font" Target="fonts/font4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 of Respondents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I'm worried about inflation/current financial markets</c:v>
                </c:pt>
                <c:pt idx="1">
                  <c:v>It takes too long to set up</c:v>
                </c:pt>
                <c:pt idx="2">
                  <c:v>I don't have anyone to leave my assets to</c:v>
                </c:pt>
                <c:pt idx="3">
                  <c:v>I don't know how to get a will or living trust</c:v>
                </c:pt>
                <c:pt idx="4">
                  <c:v>It is too expensive to set up</c:v>
                </c:pt>
                <c:pt idx="5">
                  <c:v>I don't have enough assets to leave to anyone</c:v>
                </c:pt>
                <c:pt idx="6">
                  <c:v>I haven't gotten around to it</c:v>
                </c:pt>
              </c:strCache>
            </c:strRef>
          </c:cat>
          <c:val>
            <c:numRef>
              <c:f>Sheet1!$B$2:$B$8</c:f>
              <c:numCache>
                <c:formatCode>0%</c:formatCode>
                <c:ptCount val="7"/>
                <c:pt idx="0">
                  <c:v>0.04</c:v>
                </c:pt>
                <c:pt idx="1">
                  <c:v>0.06</c:v>
                </c:pt>
                <c:pt idx="2">
                  <c:v>0.09</c:v>
                </c:pt>
                <c:pt idx="3">
                  <c:v>0.12</c:v>
                </c:pt>
                <c:pt idx="4">
                  <c:v>0.13</c:v>
                </c:pt>
                <c:pt idx="5">
                  <c:v>0.33</c:v>
                </c:pt>
                <c:pt idx="6">
                  <c:v>0.4</c:v>
                </c:pt>
              </c:numCache>
            </c:numRef>
          </c:val>
          <c:extLst>
            <c:ext xmlns:c16="http://schemas.microsoft.com/office/drawing/2014/chart" uri="{C3380CC4-5D6E-409C-BE32-E72D297353CC}">
              <c16:uniqueId val="{00000000-83AD-4293-9B56-EBC684AB4BDC}"/>
            </c:ext>
          </c:extLst>
        </c:ser>
        <c:dLbls>
          <c:showLegendKey val="0"/>
          <c:showVal val="0"/>
          <c:showCatName val="0"/>
          <c:showSerName val="0"/>
          <c:showPercent val="0"/>
          <c:showBubbleSize val="0"/>
        </c:dLbls>
        <c:gapWidth val="182"/>
        <c:axId val="330485935"/>
        <c:axId val="330487599"/>
      </c:barChart>
      <c:catAx>
        <c:axId val="3304859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330487599"/>
        <c:crosses val="autoZero"/>
        <c:auto val="1"/>
        <c:lblAlgn val="ctr"/>
        <c:lblOffset val="100"/>
        <c:noMultiLvlLbl val="0"/>
      </c:catAx>
      <c:valAx>
        <c:axId val="3304875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3304859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mericanbar.org/groups/law_aging/resources/health_care_decision_making/power_atty_guide_and_form_201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americanbar.org/topic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t>Instructions:  </a:t>
            </a:r>
            <a:r>
              <a:rPr lang="en-US" b="0" dirty="0"/>
              <a:t>Before the session begins, insert the date and location for your event.  Have this slide up as participants enter the room. </a:t>
            </a:r>
            <a:endParaRPr lang="en-US" sz="1100" b="0" i="0" u="none" strike="noStrike" cap="none" dirty="0">
              <a:solidFill>
                <a:srgbClr val="000000"/>
              </a:solidFill>
              <a:effectLst/>
              <a:latin typeface="Arial"/>
              <a:cs typeface="Arial"/>
              <a:sym typeface="Arial"/>
            </a:endParaRP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SzPts val="1100"/>
              <a:buNone/>
            </a:pPr>
            <a:endParaRPr lang="en-US" sz="1100" b="0" i="0" u="none" strike="noStrike" cap="none" dirty="0">
              <a:solidFill>
                <a:srgbClr val="000000"/>
              </a:solidFill>
              <a:effectLst/>
              <a:latin typeface="Arial"/>
              <a:ea typeface="Arial"/>
              <a:cs typeface="Arial"/>
              <a:sym typeface="Arial"/>
            </a:endParaRP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Mississippi State University is an equal opportunity institution. Discrimination is prohibited in university employment, programs or activities based on race, color, ethnicity, sex, pregnancy, religion, national origin, disability, age, sexual orientation, genetic information, status as a U.S. veteran, or any other status to the extent protected by applicable law.</a:t>
            </a:r>
          </a:p>
          <a:p>
            <a:pPr marL="0" lvl="0" indent="0" algn="l" rtl="0">
              <a:lnSpc>
                <a:spcPct val="100000"/>
              </a:lnSpc>
              <a:spcBef>
                <a:spcPts val="0"/>
              </a:spcBef>
              <a:spcAft>
                <a:spcPts val="0"/>
              </a:spcAft>
              <a:buSzPts val="1100"/>
              <a:buNone/>
            </a:pPr>
            <a:r>
              <a:rPr lang="en-US" sz="1100" b="0" i="0" u="none" strike="noStrike" cap="none" dirty="0">
                <a:solidFill>
                  <a:srgbClr val="000000"/>
                </a:solidFill>
                <a:effectLst/>
                <a:latin typeface="Arial"/>
                <a:ea typeface="Arial"/>
                <a:cs typeface="Arial"/>
                <a:sym typeface="Arial"/>
              </a:rPr>
              <a:t>Questions about equal opportunity programs or compliance should be directed to the Office of Civil Rights Compliance, 231 Famous Maroon Band Street, P.O. 6044, Mississippi State, MS 39762, (662) 325-5839. </a:t>
            </a:r>
          </a:p>
          <a:p>
            <a:pPr marL="0" lvl="0" indent="0" algn="l" rtl="0">
              <a:lnSpc>
                <a:spcPct val="100000"/>
              </a:lnSpc>
              <a:spcBef>
                <a:spcPts val="0"/>
              </a:spcBef>
              <a:spcAft>
                <a:spcPts val="0"/>
              </a:spcAft>
              <a:buSzPts val="1100"/>
              <a:buNone/>
            </a:pPr>
            <a:endParaRPr lang="en-US" b="0"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US" b="1" dirty="0"/>
              <a:t>NOTE</a:t>
            </a:r>
            <a:r>
              <a:rPr lang="en-US" b="0" dirty="0"/>
              <a:t>:  If you do not do all three segments at the same event, insert slides 1-4 at the beginning of your other sessions as they provide the overarching foundation for the training.</a:t>
            </a:r>
            <a:endParaRPr dirty="0"/>
          </a:p>
          <a:p>
            <a:pPr marL="0" lvl="0" indent="0" algn="l" rtl="0">
              <a:lnSpc>
                <a:spcPct val="100000"/>
              </a:lnSpc>
              <a:spcBef>
                <a:spcPts val="0"/>
              </a:spcBef>
              <a:spcAft>
                <a:spcPts val="0"/>
              </a:spcAft>
              <a:buSzPts val="1100"/>
              <a:buNone/>
            </a:pPr>
            <a:endParaRPr b="0"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 minute</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US" b="1" dirty="0"/>
              <a:t>Handouts: </a:t>
            </a:r>
            <a:r>
              <a:rPr lang="en-US" b="0" dirty="0"/>
              <a:t>None</a:t>
            </a:r>
            <a:endParaRPr dirty="0"/>
          </a:p>
        </p:txBody>
      </p:sp>
      <p:sp>
        <p:nvSpPr>
          <p:cNvPr id="125" name="Google Shape;125;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b="1"/>
              <a:t>Instructions:</a:t>
            </a:r>
            <a:r>
              <a:rPr lang="en-US"/>
              <a:t>  Go over these guidelines with participants to ensure that participants understand the reasons for not including stories or questions of a personal nature.</a:t>
            </a:r>
            <a:endParaRPr/>
          </a:p>
          <a:p>
            <a:pPr marL="15875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a:t>
            </a:r>
            <a:r>
              <a:rPr lang="en-US"/>
              <a:t>: 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latin typeface="Arial"/>
                <a:ea typeface="Arial"/>
                <a:cs typeface="Arial"/>
                <a:sym typeface="Arial"/>
              </a:rPr>
              <a:t>Instructions: </a:t>
            </a:r>
            <a:r>
              <a:rPr lang="en-US"/>
              <a:t>Use the talking points on the slide to provide an overview of this session.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Ask the participants</a:t>
            </a:r>
            <a:r>
              <a:rPr lang="en-US"/>
              <a:t>: What is an estate? Do you have an estate plan? Asking your audience this will help you get an idea of the “mental models” in the minds of the audience.  Many people do not feel like the term “estate planning” is far removed from their lives because “estate” signals a high level of wealth.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 </a:t>
            </a:r>
            <a:r>
              <a:rPr lang="en-US" b="0"/>
              <a:t>3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 </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Ask the participants the questions on slide. Asking these questions will help you get to know where the audience is and what they are interested in learning.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 </a:t>
            </a:r>
            <a:r>
              <a:rPr lang="en-US" b="0"/>
              <a:t>4 minutes</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Materials</a:t>
            </a:r>
            <a:r>
              <a:rPr lang="en-US" b="0"/>
              <a:t>: 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a:t>
            </a:r>
            <a:r>
              <a:rPr lang="en-US" b="0"/>
              <a:t>: 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Ask the question on the slide. Asking this question will help you see who in the audience might be able to share their experiences.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Handouts:</a:t>
            </a:r>
            <a:r>
              <a:rPr lang="en-US"/>
              <a:t> 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a:t>
            </a:r>
            <a:r>
              <a:rPr lang="en-US"/>
              <a:t> Ask the participants the question on the slide.  Most people are focused on the monetary and time costs of getting a will in place. This will help people think about the hidden costs of not having one.  </a:t>
            </a:r>
            <a:endParaRPr/>
          </a:p>
          <a:p>
            <a:pPr marL="799103" lvl="1" indent="-171450" algn="l" rtl="0">
              <a:lnSpc>
                <a:spcPct val="100000"/>
              </a:lnSpc>
              <a:spcBef>
                <a:spcPts val="0"/>
              </a:spcBef>
              <a:spcAft>
                <a:spcPts val="0"/>
              </a:spcAft>
              <a:buSzPts val="1100"/>
              <a:buFont typeface="Arial"/>
              <a:buChar char="•"/>
            </a:pPr>
            <a:r>
              <a:rPr lang="en-US"/>
              <a:t>Probate can be very costly </a:t>
            </a:r>
            <a:endParaRPr/>
          </a:p>
          <a:p>
            <a:pPr marL="799103" lvl="1" indent="-171450" algn="l" rtl="0">
              <a:lnSpc>
                <a:spcPct val="100000"/>
              </a:lnSpc>
              <a:spcBef>
                <a:spcPts val="0"/>
              </a:spcBef>
              <a:spcAft>
                <a:spcPts val="0"/>
              </a:spcAft>
              <a:buSzPts val="1100"/>
              <a:buFont typeface="Arial"/>
              <a:buChar char="•"/>
            </a:pPr>
            <a:r>
              <a:rPr lang="en-US"/>
              <a:t>Incapacitation and the need to obtain guardianship can be expensive </a:t>
            </a:r>
            <a:endParaRPr/>
          </a:p>
          <a:p>
            <a:pPr marL="799103" lvl="1" indent="-171450" algn="l" rtl="0">
              <a:lnSpc>
                <a:spcPct val="100000"/>
              </a:lnSpc>
              <a:spcBef>
                <a:spcPts val="0"/>
              </a:spcBef>
              <a:spcAft>
                <a:spcPts val="0"/>
              </a:spcAft>
              <a:buSzPts val="1100"/>
              <a:buFont typeface="Arial"/>
              <a:buChar char="•"/>
            </a:pPr>
            <a:r>
              <a:rPr lang="en-US"/>
              <a:t>Higher taxes without a trust</a:t>
            </a:r>
            <a:endParaRPr/>
          </a:p>
          <a:p>
            <a:pPr marL="465887" lvl="0" indent="-234271"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Time</a:t>
            </a:r>
            <a:r>
              <a:rPr lang="en-US"/>
              <a:t>: 3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Handouts:</a:t>
            </a:r>
            <a:r>
              <a:rPr lang="en-US"/>
              <a:t> none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 </a:t>
            </a:r>
            <a:r>
              <a:rPr lang="en-US" b="0"/>
              <a:t>Ask the participants the question on the slide. </a:t>
            </a:r>
            <a:r>
              <a:rPr lang="en-US"/>
              <a:t>This will give you an understanding of obstacles your audience feels or experiences.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2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a:t>
            </a: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Discuss the slide. </a:t>
            </a:r>
            <a:r>
              <a:rPr lang="en-US"/>
              <a:t>It is possible that the most important thing that an Extension educator can do in the space of estate planning is to provide motivation for taking action.</a:t>
            </a:r>
            <a:endParaRPr/>
          </a:p>
          <a:p>
            <a:pPr marL="0" lvl="0" indent="0" algn="l" rtl="0">
              <a:lnSpc>
                <a:spcPct val="100000"/>
              </a:lnSpc>
              <a:spcBef>
                <a:spcPts val="0"/>
              </a:spcBef>
              <a:spcAft>
                <a:spcPts val="0"/>
              </a:spcAft>
              <a:buSzPts val="1100"/>
              <a:buNone/>
            </a:pPr>
            <a:r>
              <a:rPr lang="en-US"/>
              <a:t> </a:t>
            </a:r>
            <a:endParaRPr/>
          </a:p>
          <a:p>
            <a:pPr marL="0" lvl="0" indent="0" algn="l" rtl="0">
              <a:lnSpc>
                <a:spcPct val="100000"/>
              </a:lnSpc>
              <a:spcBef>
                <a:spcPts val="0"/>
              </a:spcBef>
              <a:spcAft>
                <a:spcPts val="0"/>
              </a:spcAft>
              <a:buSzPts val="1100"/>
              <a:buNone/>
            </a:pPr>
            <a:r>
              <a:rPr lang="en-US" b="1"/>
              <a:t>Time: </a:t>
            </a:r>
            <a:r>
              <a:rPr lang="en-US"/>
              <a:t>2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Materials:</a:t>
            </a:r>
            <a:r>
              <a:rPr lang="en-US"/>
              <a:t> 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en-US" b="1"/>
              <a:t>Source: </a:t>
            </a:r>
            <a:r>
              <a:rPr lang="en-US"/>
              <a:t>https://www.caring.com/caregivers/estate-planning/wills-survey/</a:t>
            </a:r>
            <a:endParaRPr/>
          </a:p>
          <a:p>
            <a:pPr marL="161766"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 </a:t>
            </a:r>
            <a:r>
              <a:rPr lang="en-US" b="0"/>
              <a:t>Discuss the slide. </a:t>
            </a:r>
            <a:r>
              <a:rPr lang="en-US"/>
              <a:t>This will give you an understanding of obstacles your audience feels or experiences.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2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Source:</a:t>
            </a:r>
            <a:r>
              <a:rPr lang="en-US"/>
              <a:t> https://www.caring.com/caregivers/estate-planning/wills-survey/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2160"/>
              <a:buFont typeface="Arial"/>
              <a:buNone/>
            </a:pPr>
            <a:r>
              <a:rPr lang="en-US" sz="1800" b="1" i="0" u="none" strike="noStrike">
                <a:solidFill>
                  <a:srgbClr val="000000"/>
                </a:solidFill>
                <a:latin typeface="Arial"/>
                <a:ea typeface="Arial"/>
                <a:cs typeface="Arial"/>
                <a:sym typeface="Arial"/>
              </a:rPr>
              <a:t>Background: </a:t>
            </a:r>
            <a:r>
              <a:rPr lang="en-US" sz="1800" b="0" i="0" u="none" strike="noStrike">
                <a:solidFill>
                  <a:srgbClr val="000000"/>
                </a:solidFill>
                <a:latin typeface="Arial"/>
                <a:ea typeface="Arial"/>
                <a:cs typeface="Arial"/>
                <a:sym typeface="Arial"/>
              </a:rPr>
              <a:t>Extension has an opportunity to improve the completion rate of wills after workshops by increasing motivation. Tackling the fear of death as one of the main obstacles for having a will is an opening.  </a:t>
            </a:r>
            <a:endParaRPr/>
          </a:p>
          <a:p>
            <a:pPr marL="0" lvl="0" indent="0" algn="l" rtl="0">
              <a:lnSpc>
                <a:spcPct val="100000"/>
              </a:lnSpc>
              <a:spcBef>
                <a:spcPts val="0"/>
              </a:spcBef>
              <a:spcAft>
                <a:spcPts val="0"/>
              </a:spcAft>
              <a:buSzPts val="1320"/>
              <a:buFont typeface="Arial"/>
              <a:buNone/>
            </a:pPr>
            <a:endParaRPr/>
          </a:p>
          <a:p>
            <a:pPr marL="0" lvl="0" indent="0" algn="l" rtl="0">
              <a:lnSpc>
                <a:spcPct val="100000"/>
              </a:lnSpc>
              <a:spcBef>
                <a:spcPts val="0"/>
              </a:spcBef>
              <a:spcAft>
                <a:spcPts val="0"/>
              </a:spcAft>
              <a:buSzPts val="1320"/>
              <a:buFont typeface="Arial"/>
              <a:buNone/>
            </a:pPr>
            <a:r>
              <a:rPr lang="en-US"/>
              <a:t>In 2005-2006, Minnesota Extension had twelve farm transition and estate planning workshops with 524 family members making up 301 farm family businesses. 152 (50.4%) farm family businesses completed a six-month follow-up survey. After the workshop itself, 81% intended to begin the process. However, of the 152 that completed the six-month follow-up, 57.4% reported they had begun the process of an estate plan with only 7.3% having completed it. For those who had not begun the process, time was the reported obstacle. For those who had made some progress, </a:t>
            </a:r>
            <a:r>
              <a:rPr lang="en-US">
                <a:latin typeface="Times"/>
                <a:ea typeface="Times"/>
                <a:cs typeface="Times"/>
                <a:sym typeface="Times"/>
              </a:rPr>
              <a:t>developing goals and consensus among family were the most reported obstacles. </a:t>
            </a:r>
            <a:r>
              <a:rPr lang="en-US"/>
              <a:t> </a:t>
            </a:r>
            <a:endParaRPr sz="1100">
              <a:latin typeface="Arial"/>
              <a:ea typeface="Arial"/>
              <a:cs typeface="Arial"/>
              <a:sym typeface="Arial"/>
            </a:endParaRPr>
          </a:p>
          <a:p>
            <a:pPr marL="0" lvl="0" indent="0" algn="l" rtl="0">
              <a:lnSpc>
                <a:spcPct val="100000"/>
              </a:lnSpc>
              <a:spcBef>
                <a:spcPts val="0"/>
              </a:spcBef>
              <a:spcAft>
                <a:spcPts val="0"/>
              </a:spcAft>
              <a:buSzPts val="1100"/>
              <a:buNone/>
            </a:pPr>
            <a:endParaRPr sz="1100">
              <a:latin typeface="Arial"/>
              <a:ea typeface="Arial"/>
              <a:cs typeface="Arial"/>
              <a:sym typeface="Arial"/>
            </a:endParaRPr>
          </a:p>
          <a:p>
            <a:pPr marL="0" lvl="0" indent="0" algn="l" rtl="0">
              <a:lnSpc>
                <a:spcPct val="100000"/>
              </a:lnSpc>
              <a:spcBef>
                <a:spcPts val="0"/>
              </a:spcBef>
              <a:spcAft>
                <a:spcPts val="0"/>
              </a:spcAft>
              <a:buSzPts val="1100"/>
              <a:buNone/>
            </a:pPr>
            <a:r>
              <a:rPr lang="en-US" sz="800">
                <a:latin typeface="Roboto"/>
                <a:ea typeface="Roboto"/>
                <a:cs typeface="Roboto"/>
                <a:sym typeface="Roboto"/>
              </a:rPr>
              <a:t>Hachfeld, G. A., Bau, D. B., Holcomb, C., Kurtz, J. N., Craig, J., &amp; Olson, K. D. (2009). Farm Transition and Estate Planning: Farmers' Evaluations and Behavioral Changes Due to Attending Workshops. The Journal of Extension, 47(2), Article 8. </a:t>
            </a:r>
            <a:r>
              <a:rPr lang="en-US" sz="800">
                <a:solidFill>
                  <a:srgbClr val="316192"/>
                </a:solidFill>
                <a:latin typeface="Roboto"/>
                <a:ea typeface="Roboto"/>
                <a:cs typeface="Roboto"/>
                <a:sym typeface="Roboto"/>
              </a:rPr>
              <a:t>https://tigerprints.clemson.edu/joe/vol47/iss2/8</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 </a:t>
            </a:r>
            <a:r>
              <a:rPr lang="en-US" b="0"/>
              <a:t>Discuss the slide.</a:t>
            </a:r>
            <a:endParaRPr/>
          </a:p>
          <a:p>
            <a:pPr marL="161766" lvl="0" indent="0" algn="l" rtl="0">
              <a:lnSpc>
                <a:spcPct val="100000"/>
              </a:lnSpc>
              <a:spcBef>
                <a:spcPts val="0"/>
              </a:spcBef>
              <a:spcAft>
                <a:spcPts val="0"/>
              </a:spcAft>
              <a:buSzPts val="1100"/>
              <a:buNone/>
            </a:pPr>
            <a:endParaRPr b="1"/>
          </a:p>
          <a:p>
            <a:pPr marL="640080" marR="3771900" lvl="3" indent="-182880" algn="l" rtl="0">
              <a:lnSpc>
                <a:spcPct val="115000"/>
              </a:lnSpc>
              <a:spcBef>
                <a:spcPts val="500"/>
              </a:spcBef>
              <a:spcAft>
                <a:spcPts val="0"/>
              </a:spcAft>
              <a:buSzPts val="1100"/>
              <a:buFont typeface="Arial"/>
              <a:buChar char="•"/>
            </a:pPr>
            <a:r>
              <a:rPr lang="en-US" sz="1800">
                <a:solidFill>
                  <a:srgbClr val="080808"/>
                </a:solidFill>
                <a:latin typeface="Dosis"/>
                <a:ea typeface="Dosis"/>
                <a:cs typeface="Dosis"/>
                <a:sym typeface="Dosis"/>
              </a:rPr>
              <a:t>What do you notice?</a:t>
            </a:r>
            <a:endParaRPr/>
          </a:p>
          <a:p>
            <a:pPr marL="640080" marR="3771900" lvl="3" indent="-182880" algn="l" rtl="0">
              <a:lnSpc>
                <a:spcPct val="115000"/>
              </a:lnSpc>
              <a:spcBef>
                <a:spcPts val="1500"/>
              </a:spcBef>
              <a:spcAft>
                <a:spcPts val="0"/>
              </a:spcAft>
              <a:buSzPts val="1100"/>
              <a:buFont typeface="Arial"/>
              <a:buChar char="•"/>
            </a:pPr>
            <a:r>
              <a:rPr lang="en-US" sz="1800">
                <a:solidFill>
                  <a:srgbClr val="080808"/>
                </a:solidFill>
                <a:latin typeface="Dosis"/>
                <a:ea typeface="Dosis"/>
                <a:cs typeface="Dosis"/>
                <a:sym typeface="Dosis"/>
              </a:rPr>
              <a:t>What surprises you?</a:t>
            </a:r>
            <a:endParaRPr/>
          </a:p>
          <a:p>
            <a:pPr marL="161766" lvl="0" indent="0" algn="l" rtl="0">
              <a:lnSpc>
                <a:spcPct val="100000"/>
              </a:lnSpc>
              <a:spcBef>
                <a:spcPts val="100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2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Source: </a:t>
            </a:r>
            <a:r>
              <a:rPr lang="en-US"/>
              <a:t>https://news.gallup.com/poll/351500/how-many-americans-have-will.aspx</a:t>
            </a:r>
            <a:endParaRPr/>
          </a:p>
          <a:p>
            <a:pPr marL="457200" lvl="0" indent="-228600" algn="l" rtl="0">
              <a:lnSpc>
                <a:spcPct val="100000"/>
              </a:lnSpc>
              <a:spcBef>
                <a:spcPts val="0"/>
              </a:spcBef>
              <a:spcAft>
                <a:spcPts val="0"/>
              </a:spcAft>
              <a:buSzPts val="1100"/>
              <a:buNone/>
            </a:pPr>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Explain the purpose of the overall curriculum.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1"/>
              <a:t>Handouts</a:t>
            </a:r>
            <a:r>
              <a:rPr lang="en-US" b="0"/>
              <a:t>: 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Ask the participants the question on the slide and discuss.</a:t>
            </a:r>
            <a:endParaRPr/>
          </a:p>
          <a:p>
            <a:pPr marL="161766" lvl="0" indent="0" algn="l" rtl="0">
              <a:lnSpc>
                <a:spcPct val="100000"/>
              </a:lnSpc>
              <a:spcBef>
                <a:spcPts val="0"/>
              </a:spcBef>
              <a:spcAft>
                <a:spcPts val="0"/>
              </a:spcAft>
              <a:buSzPts val="1100"/>
              <a:buNone/>
            </a:pPr>
            <a:r>
              <a:rPr lang="en-US" b="0"/>
              <a:t> </a:t>
            </a:r>
            <a:endParaRPr/>
          </a:p>
          <a:p>
            <a:pPr marL="799103" lvl="1" indent="-171450" algn="l" rtl="0">
              <a:lnSpc>
                <a:spcPct val="100000"/>
              </a:lnSpc>
              <a:spcBef>
                <a:spcPts val="0"/>
              </a:spcBef>
              <a:spcAft>
                <a:spcPts val="0"/>
              </a:spcAft>
              <a:buSzPts val="1100"/>
              <a:buFont typeface="Arial"/>
              <a:buChar char="•"/>
            </a:pPr>
            <a:r>
              <a:rPr lang="en-US" b="0"/>
              <a:t>W</a:t>
            </a:r>
            <a:r>
              <a:rPr lang="en-US"/>
              <a:t>hile not in the survey of reasons people do not have a will, when talking to people casually about establishing a will, they often mention being worried that if they write a will, it is like they are inviting their death.  Many people are not comfortable talking about death.</a:t>
            </a:r>
            <a:endParaRPr/>
          </a:p>
          <a:p>
            <a:pPr marL="799103" lvl="1" indent="-171450" algn="l" rtl="0">
              <a:lnSpc>
                <a:spcPct val="100000"/>
              </a:lnSpc>
              <a:spcBef>
                <a:spcPts val="0"/>
              </a:spcBef>
              <a:spcAft>
                <a:spcPts val="0"/>
              </a:spcAft>
              <a:buSzPts val="1100"/>
              <a:buFont typeface="Arial"/>
              <a:buChar char="•"/>
            </a:pPr>
            <a:r>
              <a:rPr lang="en-US"/>
              <a:t>Helping people reframe the topic of death is very powerful. Once the audience shares, you can ask about upsides about talking about death, including that it helps us live more fully.</a:t>
            </a:r>
            <a:endParaRPr/>
          </a:p>
          <a:p>
            <a:pPr marL="799103" lvl="1" indent="-171450" algn="l" rtl="0">
              <a:lnSpc>
                <a:spcPct val="100000"/>
              </a:lnSpc>
              <a:spcBef>
                <a:spcPts val="0"/>
              </a:spcBef>
              <a:spcAft>
                <a:spcPts val="0"/>
              </a:spcAft>
              <a:buSzPts val="1100"/>
              <a:buFont typeface="Arial"/>
              <a:buChar char="•"/>
            </a:pPr>
            <a:r>
              <a:rPr lang="en-US"/>
              <a:t>This quote from Mr. Rogers is applied to a scene in “A Beautiful Day in the Neighborhood” movie about Mr. Rogers’ life.</a:t>
            </a:r>
            <a:endParaRPr/>
          </a:p>
          <a:p>
            <a:pPr marL="170453" lvl="0" indent="0" algn="l" rtl="0">
              <a:lnSpc>
                <a:spcPct val="100000"/>
              </a:lnSpc>
              <a:spcBef>
                <a:spcPts val="0"/>
              </a:spcBef>
              <a:spcAft>
                <a:spcPts val="0"/>
              </a:spcAft>
              <a:buSzPts val="1100"/>
              <a:buFont typeface="Arial"/>
              <a:buNone/>
            </a:pPr>
            <a:endParaRPr/>
          </a:p>
          <a:p>
            <a:pPr marL="0" lvl="0" indent="0" algn="l" rtl="0">
              <a:lnSpc>
                <a:spcPct val="100000"/>
              </a:lnSpc>
              <a:spcBef>
                <a:spcPts val="0"/>
              </a:spcBef>
              <a:spcAft>
                <a:spcPts val="0"/>
              </a:spcAft>
              <a:buSzPts val="1100"/>
              <a:buFont typeface="Arial"/>
              <a:buNone/>
            </a:pPr>
            <a:r>
              <a:rPr lang="en-US" b="1"/>
              <a:t>Discussion</a:t>
            </a:r>
            <a:r>
              <a:rPr lang="en-US"/>
              <a:t>:  What do you think about this quote as it relates to estate planning?</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 </a:t>
            </a:r>
            <a:r>
              <a:rPr lang="en-US" b="0"/>
              <a:t>5 minutes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a:t>
            </a:r>
            <a:r>
              <a:rPr lang="en-US"/>
              <a:t>: none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dirty="0">
                <a:latin typeface="Arial"/>
                <a:ea typeface="Arial"/>
                <a:cs typeface="Arial"/>
                <a:sym typeface="Arial"/>
              </a:rPr>
              <a:t>Instruction: </a:t>
            </a:r>
            <a:r>
              <a:rPr lang="en-US" dirty="0">
                <a:latin typeface="Arial"/>
                <a:ea typeface="Arial"/>
                <a:cs typeface="Arial"/>
                <a:sym typeface="Arial"/>
              </a:rPr>
              <a:t>The Conversation Project has talking points and worksheets to help families having hard conversations.</a:t>
            </a:r>
            <a:endParaRPr dirty="0"/>
          </a:p>
          <a:p>
            <a:pPr marL="0" lvl="0" indent="0" algn="l" rtl="0">
              <a:lnSpc>
                <a:spcPct val="100000"/>
              </a:lnSpc>
              <a:spcBef>
                <a:spcPts val="0"/>
              </a:spcBef>
              <a:spcAft>
                <a:spcPts val="0"/>
              </a:spcAft>
              <a:buSzPts val="1100"/>
              <a:buNone/>
            </a:pPr>
            <a:endParaRPr b="1" dirty="0">
              <a:latin typeface="Arial"/>
              <a:ea typeface="Arial"/>
              <a:cs typeface="Arial"/>
              <a:sym typeface="Arial"/>
            </a:endParaRPr>
          </a:p>
          <a:p>
            <a:pPr marL="0" lvl="0" indent="0" algn="l" rtl="0">
              <a:lnSpc>
                <a:spcPct val="100000"/>
              </a:lnSpc>
              <a:spcBef>
                <a:spcPts val="0"/>
              </a:spcBef>
              <a:spcAft>
                <a:spcPts val="0"/>
              </a:spcAft>
              <a:buSzPts val="1100"/>
              <a:buNone/>
            </a:pPr>
            <a:r>
              <a:rPr lang="en-US" b="1" dirty="0">
                <a:latin typeface="Arial"/>
                <a:ea typeface="Arial"/>
                <a:cs typeface="Arial"/>
                <a:sym typeface="Arial"/>
              </a:rPr>
              <a:t>Time: </a:t>
            </a:r>
            <a:r>
              <a:rPr lang="en-US" dirty="0">
                <a:latin typeface="Arial"/>
                <a:ea typeface="Arial"/>
                <a:cs typeface="Arial"/>
                <a:sym typeface="Arial"/>
              </a:rPr>
              <a:t>2 minutes</a:t>
            </a:r>
            <a:endParaRPr dirty="0"/>
          </a:p>
          <a:p>
            <a:pPr marL="0" lvl="0" indent="0" algn="l" rtl="0">
              <a:lnSpc>
                <a:spcPct val="100000"/>
              </a:lnSpc>
              <a:spcBef>
                <a:spcPts val="0"/>
              </a:spcBef>
              <a:spcAft>
                <a:spcPts val="0"/>
              </a:spcAft>
              <a:buSzPts val="11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r>
              <a:rPr lang="en-US" b="1" dirty="0">
                <a:latin typeface="Arial"/>
                <a:ea typeface="Arial"/>
                <a:cs typeface="Arial"/>
                <a:sym typeface="Arial"/>
              </a:rPr>
              <a:t>Materials:</a:t>
            </a:r>
            <a:r>
              <a:rPr lang="en-US" dirty="0">
                <a:latin typeface="Arial"/>
                <a:ea typeface="Arial"/>
                <a:cs typeface="Arial"/>
                <a:sym typeface="Arial"/>
              </a:rPr>
              <a:t> none </a:t>
            </a:r>
            <a:endParaRPr dirty="0"/>
          </a:p>
          <a:p>
            <a:pPr marL="0" lvl="0" indent="0" algn="l" rtl="0">
              <a:lnSpc>
                <a:spcPct val="100000"/>
              </a:lnSpc>
              <a:spcBef>
                <a:spcPts val="0"/>
              </a:spcBef>
              <a:spcAft>
                <a:spcPts val="0"/>
              </a:spcAft>
              <a:buSzPts val="1100"/>
              <a:buNone/>
            </a:pPr>
            <a:endParaRPr dirty="0">
              <a:latin typeface="Arial"/>
              <a:ea typeface="Arial"/>
              <a:cs typeface="Arial"/>
              <a:sym typeface="Arial"/>
            </a:endParaRPr>
          </a:p>
          <a:p>
            <a:pPr marL="0" lvl="0" indent="0" algn="l" rtl="0">
              <a:lnSpc>
                <a:spcPct val="100000"/>
              </a:lnSpc>
              <a:spcBef>
                <a:spcPts val="0"/>
              </a:spcBef>
              <a:spcAft>
                <a:spcPts val="0"/>
              </a:spcAft>
              <a:buSzPts val="1100"/>
              <a:buNone/>
            </a:pPr>
            <a:r>
              <a:rPr lang="en-US" b="1" dirty="0">
                <a:latin typeface="Arial"/>
                <a:ea typeface="Arial"/>
                <a:cs typeface="Arial"/>
                <a:sym typeface="Arial"/>
              </a:rPr>
              <a:t>Handouts</a:t>
            </a:r>
            <a:r>
              <a:rPr lang="en-US" dirty="0">
                <a:latin typeface="Arial"/>
                <a:ea typeface="Arial"/>
                <a:cs typeface="Arial"/>
                <a:sym typeface="Arial"/>
              </a:rPr>
              <a:t>: none</a:t>
            </a:r>
            <a:endParaRPr dirty="0"/>
          </a:p>
          <a:p>
            <a:pPr marL="0" lvl="0" indent="0" algn="l" rtl="0">
              <a:lnSpc>
                <a:spcPct val="100000"/>
              </a:lnSpc>
              <a:spcBef>
                <a:spcPts val="0"/>
              </a:spcBef>
              <a:spcAft>
                <a:spcPts val="0"/>
              </a:spcAft>
              <a:buSzPts val="1100"/>
              <a:buNone/>
            </a:pPr>
            <a:r>
              <a:rPr lang="en-US" dirty="0">
                <a:latin typeface="Arial"/>
                <a:ea typeface="Arial"/>
                <a:cs typeface="Arial"/>
                <a:sym typeface="Arial"/>
              </a:rPr>
              <a:t> </a:t>
            </a:r>
            <a:endParaRPr dirty="0"/>
          </a:p>
          <a:p>
            <a:pPr marL="0" lvl="0" indent="0" algn="l" rtl="0">
              <a:lnSpc>
                <a:spcPct val="100000"/>
              </a:lnSpc>
              <a:spcBef>
                <a:spcPts val="0"/>
              </a:spcBef>
              <a:spcAft>
                <a:spcPts val="0"/>
              </a:spcAft>
              <a:buSzPts val="1100"/>
              <a:buNone/>
            </a:pPr>
            <a:r>
              <a:rPr lang="en-US" b="1" dirty="0">
                <a:latin typeface="Arial"/>
                <a:ea typeface="Arial"/>
                <a:cs typeface="Arial"/>
                <a:sym typeface="Arial"/>
              </a:rPr>
              <a:t>Background:      </a:t>
            </a:r>
            <a:endParaRPr dirty="0"/>
          </a:p>
          <a:p>
            <a:pPr marL="158750" lvl="0" indent="0" algn="l" rtl="0">
              <a:lnSpc>
                <a:spcPct val="100000"/>
              </a:lnSpc>
              <a:spcBef>
                <a:spcPts val="0"/>
              </a:spcBef>
              <a:spcAft>
                <a:spcPts val="0"/>
              </a:spcAft>
              <a:buSzPts val="1100"/>
              <a:buNone/>
            </a:pPr>
            <a:r>
              <a:rPr lang="en-US" sz="1800" b="0" i="0" u="none" strike="noStrike" dirty="0">
                <a:solidFill>
                  <a:srgbClr val="000000"/>
                </a:solidFill>
                <a:latin typeface="Arial"/>
                <a:ea typeface="Arial"/>
                <a:cs typeface="Arial"/>
                <a:sym typeface="Arial"/>
              </a:rPr>
              <a:t>“Relationships are the main challenge facing farm families. Participants often pointed out that many programs teach management and planning strategies, but few focus on communication and family dynamics. Treating family members fairly and equally, dealing with off-farm heirs, and addressing in-law relationships are often the largest obstacles farm families face when building estate plans.”</a:t>
            </a:r>
            <a:endParaRPr b="0" dirty="0"/>
          </a:p>
          <a:p>
            <a:pPr marL="158750" lvl="0" indent="0" algn="l" rtl="0">
              <a:lnSpc>
                <a:spcPct val="100000"/>
              </a:lnSpc>
              <a:spcBef>
                <a:spcPts val="0"/>
              </a:spcBef>
              <a:spcAft>
                <a:spcPts val="0"/>
              </a:spcAft>
              <a:buSzPts val="1100"/>
              <a:buNone/>
            </a:pPr>
            <a:br>
              <a:rPr lang="en-US" b="0" dirty="0"/>
            </a:br>
            <a:r>
              <a:rPr lang="en-US" sz="1800" b="0" i="0" u="none" strike="noStrike" dirty="0" err="1">
                <a:solidFill>
                  <a:srgbClr val="000000"/>
                </a:solidFill>
                <a:latin typeface="Arial"/>
                <a:ea typeface="Arial"/>
                <a:cs typeface="Arial"/>
                <a:sym typeface="Arial"/>
              </a:rPr>
              <a:t>Hogge</a:t>
            </a:r>
            <a:r>
              <a:rPr lang="en-US" sz="1800" b="0" i="0" u="none" strike="noStrike" dirty="0">
                <a:solidFill>
                  <a:srgbClr val="000000"/>
                </a:solidFill>
                <a:latin typeface="Arial"/>
                <a:ea typeface="Arial"/>
                <a:cs typeface="Arial"/>
                <a:sym typeface="Arial"/>
              </a:rPr>
              <a:t>, J., </a:t>
            </a:r>
            <a:r>
              <a:rPr lang="en-US" sz="1800" b="0" i="0" u="none" strike="noStrike" dirty="0" err="1">
                <a:solidFill>
                  <a:srgbClr val="000000"/>
                </a:solidFill>
                <a:latin typeface="Arial"/>
                <a:ea typeface="Arial"/>
                <a:cs typeface="Arial"/>
                <a:sym typeface="Arial"/>
              </a:rPr>
              <a:t>Eborn</a:t>
            </a:r>
            <a:r>
              <a:rPr lang="en-US" sz="1800" b="0" i="0" u="none" strike="noStrike" dirty="0">
                <a:solidFill>
                  <a:srgbClr val="000000"/>
                </a:solidFill>
                <a:latin typeface="Arial"/>
                <a:ea typeface="Arial"/>
                <a:cs typeface="Arial"/>
                <a:sym typeface="Arial"/>
              </a:rPr>
              <a:t>, B., Packham, J., Findlay, R., &amp; Harrison, S. (2017). Multiyear Succession and Estate Planning for Farm and Ranch Families. Journal of Extension, 55(4), Article 19. </a:t>
            </a:r>
            <a:r>
              <a:rPr lang="en-US" sz="1800" b="0" i="0" u="none" strike="noStrike" dirty="0">
                <a:solidFill>
                  <a:srgbClr val="316192"/>
                </a:solidFill>
                <a:latin typeface="Arial"/>
                <a:ea typeface="Arial"/>
                <a:cs typeface="Arial"/>
                <a:sym typeface="Arial"/>
              </a:rPr>
              <a:t>https://tigerprints.clemson.edu/joe/vol55/iss4/19</a:t>
            </a:r>
            <a:endParaRPr b="0" dirty="0"/>
          </a:p>
          <a:p>
            <a:pPr marL="158750" lvl="0" indent="0" algn="l" rtl="0">
              <a:lnSpc>
                <a:spcPct val="100000"/>
              </a:lnSpc>
              <a:spcBef>
                <a:spcPts val="0"/>
              </a:spcBef>
              <a:spcAft>
                <a:spcPts val="0"/>
              </a:spcAft>
              <a:buSzPts val="1100"/>
              <a:buNone/>
            </a:pPr>
            <a:br>
              <a:rPr lang="en-US" b="0" dirty="0"/>
            </a:br>
            <a:r>
              <a:rPr lang="en-US" sz="1800" b="0" i="0" u="none" strike="noStrike" dirty="0">
                <a:solidFill>
                  <a:srgbClr val="000000"/>
                </a:solidFill>
                <a:latin typeface="Arial"/>
                <a:ea typeface="Arial"/>
                <a:cs typeface="Arial"/>
                <a:sym typeface="Arial"/>
              </a:rPr>
              <a:t>The Conversation Project</a:t>
            </a:r>
            <a:r>
              <a:rPr lang="en-US" sz="1800" b="0" i="0" u="none" strike="noStrike">
                <a:solidFill>
                  <a:srgbClr val="000000"/>
                </a:solidFill>
                <a:latin typeface="Arial"/>
                <a:ea typeface="Arial"/>
                <a:cs typeface="Arial"/>
                <a:sym typeface="Arial"/>
              </a:rPr>
              <a:t>:  https://theconversationproject.org/</a:t>
            </a:r>
            <a:endParaRPr b="0" dirty="0"/>
          </a:p>
          <a:p>
            <a:pPr marL="158750" lvl="0" indent="0" algn="l" rtl="0">
              <a:lnSpc>
                <a:spcPct val="100000"/>
              </a:lnSpc>
              <a:spcBef>
                <a:spcPts val="0"/>
              </a:spcBef>
              <a:spcAft>
                <a:spcPts val="0"/>
              </a:spcAft>
              <a:buSzPts val="1100"/>
              <a:buNone/>
            </a:pPr>
            <a:br>
              <a:rPr lang="en-US" dirty="0"/>
            </a:b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sz="1800">
                <a:latin typeface="Calibri"/>
                <a:ea typeface="Calibri"/>
                <a:cs typeface="Calibri"/>
                <a:sym typeface="Calibri"/>
              </a:rPr>
              <a:t>There are some common terms you will hear during this training. Let’s see who can guess their meaning. We are going to play a Vocabulary Exercise called “What’s My Meaning?”</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SzPts val="1100"/>
              <a:buNone/>
            </a:pPr>
            <a:r>
              <a:rPr lang="en-US" sz="1800">
                <a:latin typeface="Calibri"/>
                <a:ea typeface="Calibri"/>
                <a:cs typeface="Calibri"/>
                <a:sym typeface="Calibri"/>
              </a:rPr>
              <a:t>Prepare a vocabulary exercise that matches terms with definitions by having attendees fill in the blanks for each term. Attendees can work independently or in groups. Give the attendees 5-10 minutes to fill in the blanks with the term that matches each definition.</a:t>
            </a:r>
            <a:endParaRPr/>
          </a:p>
          <a:p>
            <a:pPr marL="0" marR="0" lvl="0" indent="0" algn="l" rtl="0">
              <a:lnSpc>
                <a:spcPct val="100000"/>
              </a:lnSpc>
              <a:spcBef>
                <a:spcPts val="0"/>
              </a:spcBef>
              <a:spcAft>
                <a:spcPts val="0"/>
              </a:spcAft>
              <a:buSzPts val="1100"/>
              <a:buNone/>
            </a:pPr>
            <a:endParaRPr sz="18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800">
                <a:latin typeface="Calibri"/>
                <a:ea typeface="Calibri"/>
                <a:cs typeface="Calibri"/>
                <a:sym typeface="Calibri"/>
              </a:rPr>
              <a:t>After everyone is finished, spend 10-15 minutes reviewing the terms and definitions with the group, asking a different person at random to provide their answer to each "blank." Discuss the differences in certain similar definitions, as the terms/definitions are grouped together for that purpose. Attendees can take the completed sheets home with them as a reference for future trainings.</a:t>
            </a:r>
            <a:endParaRPr/>
          </a:p>
          <a:p>
            <a:pPr marL="0" lvl="0" indent="0" algn="l" rtl="0">
              <a:lnSpc>
                <a:spcPct val="90000"/>
              </a:lnSpc>
              <a:spcBef>
                <a:spcPts val="0"/>
              </a:spcBef>
              <a:spcAft>
                <a:spcPts val="0"/>
              </a:spcAft>
              <a:buClr>
                <a:schemeClr val="dk1"/>
              </a:buClr>
              <a:buSzPts val="1800"/>
              <a:buNone/>
            </a:pPr>
            <a:endParaRPr sz="1100">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20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sz="1800">
                <a:latin typeface="Calibri"/>
                <a:ea typeface="Calibri"/>
                <a:cs typeface="Calibri"/>
                <a:sym typeface="Calibri"/>
              </a:rPr>
              <a:t>Vocabulary fill-in-the-blank sheets and pencils/pens</a:t>
            </a:r>
            <a:endParaRPr/>
          </a:p>
          <a:p>
            <a:pPr marL="0" lvl="0" indent="0" algn="l" rtl="0">
              <a:lnSpc>
                <a:spcPct val="100000"/>
              </a:lnSpc>
              <a:spcBef>
                <a:spcPts val="0"/>
              </a:spcBef>
              <a:spcAft>
                <a:spcPts val="0"/>
              </a:spcAft>
              <a:buSzPts val="1100"/>
              <a:buNone/>
            </a:pPr>
            <a:endParaRPr sz="1100" b="0">
              <a:latin typeface="Avenir"/>
              <a:ea typeface="Avenir"/>
              <a:cs typeface="Avenir"/>
              <a:sym typeface="Avenir"/>
            </a:endParaRPr>
          </a:p>
          <a:p>
            <a:pPr marL="0" lvl="0" indent="0" algn="l" rtl="0">
              <a:lnSpc>
                <a:spcPct val="100000"/>
              </a:lnSpc>
              <a:spcBef>
                <a:spcPts val="0"/>
              </a:spcBef>
              <a:spcAft>
                <a:spcPts val="0"/>
              </a:spcAft>
              <a:buSzPts val="1100"/>
              <a:buNone/>
            </a:pPr>
            <a:r>
              <a:rPr lang="en-US" sz="1100" b="1">
                <a:latin typeface="Avenir"/>
                <a:ea typeface="Avenir"/>
                <a:cs typeface="Avenir"/>
                <a:sym typeface="Avenir"/>
              </a:rPr>
              <a:t>Handout</a:t>
            </a:r>
            <a:r>
              <a:rPr lang="en-US" sz="1100">
                <a:latin typeface="Avenir"/>
                <a:ea typeface="Avenir"/>
                <a:cs typeface="Avenir"/>
                <a:sym typeface="Avenir"/>
              </a:rPr>
              <a:t>: Definitions and Key Terms</a:t>
            </a:r>
            <a:endParaRPr/>
          </a:p>
          <a:p>
            <a:pPr marL="0" lvl="0" indent="0" algn="l" rtl="0">
              <a:lnSpc>
                <a:spcPct val="100000"/>
              </a:lnSpc>
              <a:spcBef>
                <a:spcPts val="0"/>
              </a:spcBef>
              <a:spcAft>
                <a:spcPts val="0"/>
              </a:spcAft>
              <a:buSzPts val="1100"/>
              <a:buNone/>
            </a:pPr>
            <a:endParaRPr sz="1100">
              <a:latin typeface="Avenir"/>
              <a:ea typeface="Avenir"/>
              <a:cs typeface="Avenir"/>
              <a:sym typeface="Avenir"/>
            </a:endParaRPr>
          </a:p>
          <a:p>
            <a:pPr marL="0" lvl="0" indent="0" algn="l" rtl="0">
              <a:lnSpc>
                <a:spcPct val="100000"/>
              </a:lnSpc>
              <a:spcBef>
                <a:spcPts val="0"/>
              </a:spcBef>
              <a:spcAft>
                <a:spcPts val="0"/>
              </a:spcAft>
              <a:buSzPts val="1100"/>
              <a:buNone/>
            </a:pPr>
            <a:r>
              <a:rPr lang="en-US" sz="1100" b="1">
                <a:latin typeface="Avenir"/>
                <a:ea typeface="Avenir"/>
                <a:cs typeface="Avenir"/>
                <a:sym typeface="Avenir"/>
              </a:rPr>
              <a:t>Virtual Ideas for the What’s My Meaning Game:</a:t>
            </a:r>
            <a:endParaRPr/>
          </a:p>
          <a:p>
            <a:pPr marL="164592" lvl="0" indent="-164592" algn="l" rtl="0">
              <a:lnSpc>
                <a:spcPct val="100000"/>
              </a:lnSpc>
              <a:spcBef>
                <a:spcPts val="0"/>
              </a:spcBef>
              <a:spcAft>
                <a:spcPts val="0"/>
              </a:spcAft>
              <a:buSzPts val="1100"/>
              <a:buNone/>
            </a:pPr>
            <a:endParaRPr/>
          </a:p>
          <a:p>
            <a:pPr marL="685800" marR="0" lvl="2"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Quizlet: Use online flashcards and quizzes to learn the terms</a:t>
            </a:r>
            <a:endParaRPr/>
          </a:p>
          <a:p>
            <a:pPr marL="685800" marR="0" lvl="2"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Jamboard: Write the terms and definitions on sticky notes and participants work in a group to match them up</a:t>
            </a:r>
            <a:endParaRPr/>
          </a:p>
          <a:p>
            <a:pPr marL="685800" marR="0" lvl="2"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Flippity: Can create online games to facilitate vocabulary quizzes</a:t>
            </a:r>
            <a:endParaRPr/>
          </a:p>
          <a:p>
            <a:pPr marL="164592" marR="0" lvl="1" indent="-164592"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Alternative Activity: </a:t>
            </a:r>
            <a:endParaRPr/>
          </a:p>
          <a:p>
            <a:pPr marL="0"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Instructions:  </a:t>
            </a:r>
            <a:r>
              <a:rPr lang="en-US" sz="1100">
                <a:latin typeface="Calibri"/>
                <a:ea typeface="Calibri"/>
                <a:cs typeface="Calibri"/>
                <a:sym typeface="Calibri"/>
              </a:rPr>
              <a:t>There are some common terms that you have heard during this training. Let’s see who remembers their meaning.  We are going to play a Card Game entitled “What’s My Meaning.”</a:t>
            </a:r>
            <a:endParaRPr/>
          </a:p>
          <a:p>
            <a:pPr marL="164592"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164592" marR="0" lvl="0" indent="0" algn="l" rtl="0">
              <a:lnSpc>
                <a:spcPct val="100000"/>
              </a:lnSpc>
              <a:spcBef>
                <a:spcPts val="0"/>
              </a:spcBef>
              <a:spcAft>
                <a:spcPts val="0"/>
              </a:spcAft>
              <a:buSzPts val="1100"/>
              <a:buNone/>
            </a:pPr>
            <a:r>
              <a:rPr lang="en-US" sz="1100">
                <a:latin typeface="Calibri"/>
                <a:ea typeface="Calibri"/>
                <a:cs typeface="Calibri"/>
                <a:sym typeface="Calibri"/>
              </a:rPr>
              <a:t>Prepare index cards before the training (Print index card template on card stock and cut to make the card deck) </a:t>
            </a:r>
            <a:endParaRPr/>
          </a:p>
          <a:p>
            <a:pPr marL="164592" marR="0" lvl="0" indent="0" algn="l" rtl="0">
              <a:lnSpc>
                <a:spcPct val="100000"/>
              </a:lnSpc>
              <a:spcBef>
                <a:spcPts val="0"/>
              </a:spcBef>
              <a:spcAft>
                <a:spcPts val="0"/>
              </a:spcAft>
              <a:buSzPts val="1100"/>
              <a:buNone/>
            </a:pPr>
            <a:endParaRPr sz="1100">
              <a:latin typeface="Calibri"/>
              <a:ea typeface="Calibri"/>
              <a:cs typeface="Calibri"/>
              <a:sym typeface="Calibri"/>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Have participants to select a card from the stack &amp; place it face down on the table.</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Review the most common terms with the group.</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Ask for a volunteer to start the game. </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Have the volunteer to read their term and tell the group the meaning.  </a:t>
            </a:r>
            <a:endParaRPr/>
          </a:p>
          <a:p>
            <a:pPr marL="685800" marR="0" lvl="1" indent="-228600" algn="l" rtl="0">
              <a:lnSpc>
                <a:spcPct val="100000"/>
              </a:lnSpc>
              <a:spcBef>
                <a:spcPts val="0"/>
              </a:spcBef>
              <a:spcAft>
                <a:spcPts val="0"/>
              </a:spcAft>
              <a:buSzPts val="1100"/>
              <a:buFont typeface="Arial"/>
              <a:buAutoNum type="arabicPeriod"/>
            </a:pPr>
            <a:r>
              <a:rPr lang="en-US" sz="1100">
                <a:latin typeface="Calibri"/>
                <a:ea typeface="Calibri"/>
                <a:cs typeface="Calibri"/>
                <a:sym typeface="Calibri"/>
              </a:rPr>
              <a:t>To end the game, have everyone turn over the cards, answer if they know and understand the meaning of the term on their card.</a:t>
            </a:r>
            <a:endParaRPr/>
          </a:p>
          <a:p>
            <a:pPr marL="164592" marR="0" lvl="0" indent="0" algn="l" rtl="0">
              <a:lnSpc>
                <a:spcPct val="100000"/>
              </a:lnSpc>
              <a:spcBef>
                <a:spcPts val="0"/>
              </a:spcBef>
              <a:spcAft>
                <a:spcPts val="0"/>
              </a:spcAft>
              <a:buSzPts val="1100"/>
              <a:buFont typeface="Arial"/>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Time</a:t>
            </a:r>
            <a:r>
              <a:rPr lang="en-US" sz="1100">
                <a:latin typeface="Calibri"/>
                <a:ea typeface="Calibri"/>
                <a:cs typeface="Calibri"/>
                <a:sym typeface="Calibri"/>
              </a:rPr>
              <a:t>: 10 minute</a:t>
            </a:r>
            <a:endParaRPr/>
          </a:p>
          <a:p>
            <a:pPr marL="0" marR="0" lvl="0" indent="6985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Materials:  </a:t>
            </a:r>
            <a:r>
              <a:rPr lang="en-US" sz="1100">
                <a:latin typeface="Calibri"/>
                <a:ea typeface="Calibri"/>
                <a:cs typeface="Calibri"/>
                <a:sym typeface="Calibri"/>
              </a:rPr>
              <a:t>Card deck with meanings and terms</a:t>
            </a:r>
            <a:endParaRPr/>
          </a:p>
          <a:p>
            <a:pPr marL="0" marR="0" lvl="0" indent="69850" algn="l" rtl="0">
              <a:lnSpc>
                <a:spcPct val="100000"/>
              </a:lnSpc>
              <a:spcBef>
                <a:spcPts val="0"/>
              </a:spcBef>
              <a:spcAft>
                <a:spcPts val="0"/>
              </a:spcAft>
              <a:buSzPts val="1100"/>
              <a:buNone/>
            </a:pPr>
            <a:endParaRPr sz="1100">
              <a:latin typeface="Calibri"/>
              <a:ea typeface="Calibri"/>
              <a:cs typeface="Calibri"/>
              <a:sym typeface="Calibri"/>
            </a:endParaRPr>
          </a:p>
          <a:p>
            <a:pPr marL="0" marR="0" lvl="0" indent="0" algn="l" rtl="0">
              <a:lnSpc>
                <a:spcPct val="100000"/>
              </a:lnSpc>
              <a:spcBef>
                <a:spcPts val="0"/>
              </a:spcBef>
              <a:spcAft>
                <a:spcPts val="0"/>
              </a:spcAft>
              <a:buSzPts val="1100"/>
              <a:buNone/>
            </a:pPr>
            <a:r>
              <a:rPr lang="en-US" sz="1100" b="1">
                <a:latin typeface="Calibri"/>
                <a:ea typeface="Calibri"/>
                <a:cs typeface="Calibri"/>
                <a:sym typeface="Calibri"/>
              </a:rPr>
              <a:t>Handout</a:t>
            </a:r>
            <a:r>
              <a:rPr lang="en-US" sz="1100">
                <a:latin typeface="Calibri"/>
                <a:ea typeface="Calibri"/>
                <a:cs typeface="Calibri"/>
                <a:sym typeface="Calibri"/>
              </a:rPr>
              <a:t>: Definitions and Key Terms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This is a section divider to introduce the next topic.</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Most people take care of their property while living, but many of these same people make no plans for its management after their death. </a:t>
            </a:r>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Despite concern for families, friends, and property during their lifetimes, they fail to provide guidance when it is most needed—when they are no longer present to make decisions. </a:t>
            </a:r>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As a result, the state decides how their belongings will be distributed. Therefore, everyone should consider having an estate/succession plan.</a:t>
            </a: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 https://www.investopedia.com/terms/e/estateplanning.asp</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b5440a5e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9" name="Google Shape;299;g2b5440a5e9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a:latin typeface="Arial"/>
                <a:ea typeface="Arial"/>
                <a:cs typeface="Arial"/>
                <a:sym typeface="Arial"/>
              </a:rPr>
              <a:t>Instructions: </a:t>
            </a:r>
            <a:r>
              <a:rPr lang="en-US">
                <a:latin typeface="Arial"/>
                <a:ea typeface="Arial"/>
                <a:cs typeface="Arial"/>
                <a:sym typeface="Arial"/>
              </a:rPr>
              <a:t>This important note helps set the stage for why this education is needed.  No one wants the state to make the final decision on how their estate is divided after their death.</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b="1">
                <a:latin typeface="Arial"/>
                <a:ea typeface="Arial"/>
                <a:cs typeface="Arial"/>
                <a:sym typeface="Arial"/>
              </a:rPr>
              <a:t>Time</a:t>
            </a:r>
            <a:r>
              <a:rPr lang="en-US">
                <a:latin typeface="Arial"/>
                <a:ea typeface="Arial"/>
                <a:cs typeface="Arial"/>
                <a:sym typeface="Arial"/>
              </a:rPr>
              <a:t>: 1 minute</a:t>
            </a:r>
            <a:endParaRPr/>
          </a:p>
          <a:p>
            <a:pPr marL="0" marR="0" lvl="0" indent="0" algn="l" rtl="0">
              <a:lnSpc>
                <a:spcPct val="100000"/>
              </a:lnSpc>
              <a:spcBef>
                <a:spcPts val="0"/>
              </a:spcBef>
              <a:spcAft>
                <a:spcPts val="0"/>
              </a:spcAft>
              <a:buSzPts val="1400"/>
              <a:buNone/>
            </a:pPr>
            <a:endParaRPr b="1">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Materials: </a:t>
            </a:r>
            <a:r>
              <a:rPr lang="en-US">
                <a:latin typeface="Arial"/>
                <a:ea typeface="Arial"/>
                <a:cs typeface="Arial"/>
                <a:sym typeface="Arial"/>
              </a:rPr>
              <a:t>None</a:t>
            </a:r>
            <a:endParaRPr/>
          </a:p>
          <a:p>
            <a:pPr marL="0" marR="0" lvl="0" indent="0" algn="l" rtl="0">
              <a:lnSpc>
                <a:spcPct val="100000"/>
              </a:lnSpc>
              <a:spcBef>
                <a:spcPts val="0"/>
              </a:spcBef>
              <a:spcAft>
                <a:spcPts val="0"/>
              </a:spcAft>
              <a:buSzPts val="1400"/>
              <a:buNone/>
            </a:pPr>
            <a:endParaRPr>
              <a:latin typeface="Arial"/>
              <a:ea typeface="Arial"/>
              <a:cs typeface="Arial"/>
              <a:sym typeface="Arial"/>
            </a:endParaRPr>
          </a:p>
          <a:p>
            <a:pPr marL="0" marR="0" lvl="0" indent="0" algn="l" rtl="0">
              <a:lnSpc>
                <a:spcPct val="100000"/>
              </a:lnSpc>
              <a:spcBef>
                <a:spcPts val="0"/>
              </a:spcBef>
              <a:spcAft>
                <a:spcPts val="0"/>
              </a:spcAft>
              <a:buSzPts val="1400"/>
              <a:buNone/>
            </a:pPr>
            <a:r>
              <a:rPr lang="en-US" b="1">
                <a:latin typeface="Arial"/>
                <a:ea typeface="Arial"/>
                <a:cs typeface="Arial"/>
                <a:sym typeface="Arial"/>
              </a:rPr>
              <a:t>Handouts: </a:t>
            </a:r>
            <a:r>
              <a:rPr lang="en-US">
                <a:latin typeface="Arial"/>
                <a:ea typeface="Arial"/>
                <a:cs typeface="Arial"/>
                <a:sym typeface="Arial"/>
              </a:rPr>
              <a:t>None</a:t>
            </a: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Explain these definitions and key differences between a living will and a simple will or last will and testament.</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a:t>
            </a:r>
            <a:r>
              <a:rPr lang="en-US" u="none">
                <a:solidFill>
                  <a:srgbClr val="000000"/>
                </a:solidFill>
              </a:rPr>
              <a:t> </a:t>
            </a:r>
            <a:r>
              <a:rPr lang="en-US" u="sng">
                <a:solidFill>
                  <a:schemeClr val="accent2"/>
                </a:solidFill>
                <a:hlinkClick r:id="rId3">
                  <a:extLst>
                    <a:ext uri="{A12FA001-AC4F-418D-AE19-62706E023703}">
                      <ahyp:hlinkClr xmlns:ahyp="http://schemas.microsoft.com/office/drawing/2018/hyperlinkcolor" val="tx"/>
                    </a:ext>
                  </a:extLst>
                </a:hlinkClick>
              </a:rPr>
              <a:t>https://www.americanbar.org/groups/law_aging/resources/health_care_decision_making/power_atty_guide_and_form_2011/</a:t>
            </a:r>
            <a:endParaRPr>
              <a:solidFill>
                <a:schemeClr val="accent2"/>
              </a:solidFill>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050" b="1"/>
              <a:t>Instructions:  </a:t>
            </a:r>
            <a:r>
              <a:rPr lang="en-US" sz="1050" b="0"/>
              <a:t>Review the definition of a holographic will. </a:t>
            </a:r>
            <a:r>
              <a:rPr lang="en-US" sz="1050">
                <a:solidFill>
                  <a:srgbClr val="111111"/>
                </a:solidFill>
                <a:highlight>
                  <a:srgbClr val="FFFF00"/>
                </a:highlight>
                <a:latin typeface="Libre Baskerville"/>
                <a:ea typeface="Libre Baskerville"/>
                <a:cs typeface="Libre Baskerville"/>
                <a:sym typeface="Libre Baskerville"/>
              </a:rPr>
              <a:t>Holographic wills are not recognized in some states. In states that permit the documents, the will must meet minimal requirements, such as proof that the testator wrote it and had the mental capacity to do so.  This type of will can slow the process down and may impact other benefits as well.</a:t>
            </a:r>
            <a:endParaRPr>
              <a:highlight>
                <a:srgbClr val="FFFF00"/>
              </a:highlight>
            </a:endParaRPr>
          </a:p>
          <a:p>
            <a:pPr marL="0" marR="0" lvl="0" indent="0" algn="l" rtl="0">
              <a:lnSpc>
                <a:spcPct val="100000"/>
              </a:lnSpc>
              <a:spcBef>
                <a:spcPts val="0"/>
              </a:spcBef>
              <a:spcAft>
                <a:spcPts val="0"/>
              </a:spcAft>
              <a:buClr>
                <a:schemeClr val="dk1"/>
              </a:buClr>
              <a:buSzPts val="1200"/>
              <a:buFont typeface="Calibri"/>
              <a:buNone/>
            </a:pPr>
            <a:endParaRPr sz="1050" b="1"/>
          </a:p>
          <a:p>
            <a:pPr marL="0" marR="0" lvl="0" indent="0" algn="l" rtl="0">
              <a:lnSpc>
                <a:spcPct val="100000"/>
              </a:lnSpc>
              <a:spcBef>
                <a:spcPts val="0"/>
              </a:spcBef>
              <a:spcAft>
                <a:spcPts val="0"/>
              </a:spcAft>
              <a:buClr>
                <a:schemeClr val="dk1"/>
              </a:buClr>
              <a:buSzPts val="1200"/>
              <a:buFont typeface="Calibri"/>
              <a:buNone/>
            </a:pPr>
            <a:r>
              <a:rPr lang="en-US" sz="1050" b="1"/>
              <a:t>Time</a:t>
            </a:r>
            <a:r>
              <a:rPr lang="en-US" sz="1050" b="0"/>
              <a:t>: 5 minutes</a:t>
            </a:r>
            <a:endParaRPr sz="1050"/>
          </a:p>
          <a:p>
            <a:pPr marL="0" lvl="0" indent="0" algn="l" rtl="0">
              <a:lnSpc>
                <a:spcPct val="100000"/>
              </a:lnSpc>
              <a:spcBef>
                <a:spcPts val="0"/>
              </a:spcBef>
              <a:spcAft>
                <a:spcPts val="0"/>
              </a:spcAft>
              <a:buSzPts val="1100"/>
              <a:buNone/>
            </a:pPr>
            <a:endParaRPr sz="1050" b="1"/>
          </a:p>
          <a:p>
            <a:pPr marL="0" lvl="0" indent="0" algn="l" rtl="0">
              <a:lnSpc>
                <a:spcPct val="100000"/>
              </a:lnSpc>
              <a:spcBef>
                <a:spcPts val="0"/>
              </a:spcBef>
              <a:spcAft>
                <a:spcPts val="0"/>
              </a:spcAft>
              <a:buSzPts val="1100"/>
              <a:buNone/>
            </a:pPr>
            <a:r>
              <a:rPr lang="en-US" sz="1050" b="1"/>
              <a:t>Materials: </a:t>
            </a:r>
            <a:r>
              <a:rPr lang="en-US" sz="1050" b="0"/>
              <a:t>none</a:t>
            </a:r>
            <a:endParaRPr/>
          </a:p>
          <a:p>
            <a:pPr marL="0" lvl="0" indent="0" algn="l" rtl="0">
              <a:lnSpc>
                <a:spcPct val="100000"/>
              </a:lnSpc>
              <a:spcBef>
                <a:spcPts val="0"/>
              </a:spcBef>
              <a:spcAft>
                <a:spcPts val="0"/>
              </a:spcAft>
              <a:buSzPts val="1100"/>
              <a:buNone/>
            </a:pPr>
            <a:endParaRPr sz="1050" b="0"/>
          </a:p>
          <a:p>
            <a:pPr marL="0" lvl="0" indent="0" algn="l" rtl="0">
              <a:lnSpc>
                <a:spcPct val="100000"/>
              </a:lnSpc>
              <a:spcBef>
                <a:spcPts val="0"/>
              </a:spcBef>
              <a:spcAft>
                <a:spcPts val="0"/>
              </a:spcAft>
              <a:buSzPts val="1100"/>
              <a:buNone/>
            </a:pPr>
            <a:r>
              <a:rPr lang="en-US" sz="1050" b="1"/>
              <a:t>Handouts: </a:t>
            </a:r>
            <a:r>
              <a:rPr lang="en-US" sz="1050" b="0"/>
              <a:t>none</a:t>
            </a:r>
            <a:endParaRPr/>
          </a:p>
          <a:p>
            <a:pPr marL="158750" marR="0" lvl="0" indent="0" algn="l" rtl="0">
              <a:lnSpc>
                <a:spcPct val="100000"/>
              </a:lnSpc>
              <a:spcBef>
                <a:spcPts val="0"/>
              </a:spcBef>
              <a:spcAft>
                <a:spcPts val="0"/>
              </a:spcAft>
              <a:buClr>
                <a:srgbClr val="000000"/>
              </a:buClr>
              <a:buSzPts val="1100"/>
              <a:buFont typeface="Arial"/>
              <a:buNone/>
            </a:pPr>
            <a:endParaRPr sz="1050" b="0"/>
          </a:p>
          <a:p>
            <a:pPr marL="158750" marR="0" lvl="0" indent="0" algn="l" rtl="0">
              <a:lnSpc>
                <a:spcPct val="100000"/>
              </a:lnSpc>
              <a:spcBef>
                <a:spcPts val="0"/>
              </a:spcBef>
              <a:spcAft>
                <a:spcPts val="0"/>
              </a:spcAft>
              <a:buClr>
                <a:srgbClr val="000000"/>
              </a:buClr>
              <a:buSzPts val="1100"/>
              <a:buFont typeface="Arial"/>
              <a:buNone/>
            </a:pPr>
            <a:endParaRPr sz="1050"/>
          </a:p>
          <a:p>
            <a:pPr marL="158750" lvl="0" indent="0" algn="l" rtl="0">
              <a:lnSpc>
                <a:spcPct val="100000"/>
              </a:lnSpc>
              <a:spcBef>
                <a:spcPts val="0"/>
              </a:spcBef>
              <a:spcAft>
                <a:spcPts val="0"/>
              </a:spcAft>
              <a:buSzPts val="1100"/>
              <a:buNone/>
            </a:pPr>
            <a:endParaRPr sz="1050">
              <a:solidFill>
                <a:srgbClr val="111111"/>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Font typeface="Arial"/>
              <a:buNone/>
            </a:pPr>
            <a:endParaRPr sz="1050">
              <a:latin typeface="Libre Baskerville"/>
              <a:ea typeface="Libre Baskerville"/>
              <a:cs typeface="Libre Baskerville"/>
              <a:sym typeface="Libre Baskerville"/>
            </a:endParaRPr>
          </a:p>
          <a:p>
            <a:pPr marL="0" lvl="0" indent="0" algn="l" rtl="0">
              <a:lnSpc>
                <a:spcPct val="100000"/>
              </a:lnSpc>
              <a:spcBef>
                <a:spcPts val="0"/>
              </a:spcBef>
              <a:spcAft>
                <a:spcPts val="0"/>
              </a:spcAft>
              <a:buSzPts val="1100"/>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Review these potential benefits of a will.  </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Sources</a:t>
            </a:r>
            <a:r>
              <a:rPr lang="en-US"/>
              <a:t>:</a:t>
            </a:r>
            <a:endParaRPr/>
          </a:p>
          <a:p>
            <a:pPr marL="731520" lvl="1" indent="-182879" algn="l" rtl="0">
              <a:lnSpc>
                <a:spcPct val="100000"/>
              </a:lnSpc>
              <a:spcBef>
                <a:spcPts val="0"/>
              </a:spcBef>
              <a:spcAft>
                <a:spcPts val="0"/>
              </a:spcAft>
              <a:buSzPts val="1100"/>
              <a:buFont typeface="Arial"/>
              <a:buChar char="•"/>
            </a:pPr>
            <a:r>
              <a:rPr lang="en-US"/>
              <a:t>http://extension.msstate.edu/publications/publications/planning-your-estate-part-2-where-theres-will-theres-way</a:t>
            </a:r>
            <a:endParaRPr/>
          </a:p>
          <a:p>
            <a:pPr marL="731520" lvl="1" indent="-182879" algn="l" rtl="0">
              <a:lnSpc>
                <a:spcPct val="100000"/>
              </a:lnSpc>
              <a:spcBef>
                <a:spcPts val="0"/>
              </a:spcBef>
              <a:spcAft>
                <a:spcPts val="0"/>
              </a:spcAft>
              <a:buSzPts val="1100"/>
              <a:buFont typeface="Arial"/>
              <a:buChar char="•"/>
            </a:pPr>
            <a:r>
              <a:rPr lang="en-US"/>
              <a:t>https://www.investopedia.com/articles/pf/07/estate_plan_checklist.asp</a:t>
            </a:r>
            <a:endParaRPr/>
          </a:p>
          <a:p>
            <a:pPr marL="457200" lvl="0" indent="-22860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4" name="Google Shape;334;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n-US" b="1"/>
              <a:t>Instructions:   </a:t>
            </a:r>
            <a:r>
              <a:rPr lang="en-US" b="0"/>
              <a:t>This slide describes the process for validating a will.  It also describes situations where probate likely will be needed. </a:t>
            </a:r>
            <a:r>
              <a:rPr lang="en-US" sz="1100">
                <a:solidFill>
                  <a:schemeClr val="dk1"/>
                </a:solidFill>
                <a:latin typeface="Arial"/>
                <a:ea typeface="Arial"/>
                <a:cs typeface="Arial"/>
                <a:sym typeface="Arial"/>
              </a:rPr>
              <a:t>Each state will have a specific process for estate administration/succession.  Some states file copies of probated wills in the land records.  Other states have the executor or administrator file a deed on behalf of the estate. </a:t>
            </a:r>
            <a:endParaRPr/>
          </a:p>
          <a:p>
            <a:pPr marL="0" lvl="0" indent="0" algn="l" rtl="0">
              <a:lnSpc>
                <a:spcPct val="100000"/>
              </a:lnSpc>
              <a:spcBef>
                <a:spcPts val="0"/>
              </a:spcBef>
              <a:spcAft>
                <a:spcPts val="0"/>
              </a:spcAft>
              <a:buClr>
                <a:schemeClr val="dk1"/>
              </a:buClr>
              <a:buSzPts val="1200"/>
              <a:buNone/>
            </a:pPr>
            <a:endParaRPr b="1"/>
          </a:p>
          <a:p>
            <a:pPr marL="0" lvl="0" indent="0" algn="l" rtl="0">
              <a:lnSpc>
                <a:spcPct val="100000"/>
              </a:lnSpc>
              <a:spcBef>
                <a:spcPts val="0"/>
              </a:spcBef>
              <a:spcAft>
                <a:spcPts val="0"/>
              </a:spcAft>
              <a:buClr>
                <a:schemeClr val="dk1"/>
              </a:buClr>
              <a:buSzPts val="1200"/>
              <a:buNone/>
            </a:pPr>
            <a:r>
              <a:rPr lang="en-US" b="1"/>
              <a:t>Time</a:t>
            </a:r>
            <a:r>
              <a:rPr lang="en-US" b="0"/>
              <a:t>: 3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 </a:t>
            </a:r>
            <a:r>
              <a:rPr lang="en-US" b="0"/>
              <a:t>none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Instructions: </a:t>
            </a:r>
            <a:r>
              <a:rPr lang="en-US" dirty="0">
                <a:solidFill>
                  <a:schemeClr val="dk1"/>
                </a:solidFill>
              </a:rPr>
              <a:t>This slide highlights the partnering organizations that have worked together to develop materials and host trainings.</a:t>
            </a:r>
          </a:p>
          <a:p>
            <a:pPr marL="0" lvl="0" indent="0" algn="l" rtl="0">
              <a:lnSpc>
                <a:spcPct val="100000"/>
              </a:lnSpc>
              <a:spcBef>
                <a:spcPts val="0"/>
              </a:spcBef>
              <a:spcAft>
                <a:spcPts val="0"/>
              </a:spcAft>
              <a:buClr>
                <a:schemeClr val="dk1"/>
              </a:buClr>
              <a:buSzPts val="14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sz="1100" b="0" i="0" u="none" strike="noStrike" cap="none" dirty="0">
                <a:solidFill>
                  <a:srgbClr val="000000"/>
                </a:solidFill>
                <a:effectLst/>
                <a:latin typeface="Arial"/>
                <a:ea typeface="Arial"/>
                <a:cs typeface="Arial"/>
                <a:sym typeface="Arial"/>
              </a:rPr>
              <a:t>This material was developed and training for trainers was provided as a partnership with the National Policy Research Center at Alcorn State University, the Southern Extension Risk Management Education Center, and the Southern Rural Development Center hosted at Mississippi State University through funding in part from USDA. </a:t>
            </a: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Time</a:t>
            </a:r>
            <a:r>
              <a:rPr lang="en-US" dirty="0">
                <a:solidFill>
                  <a:schemeClr val="dk1"/>
                </a:solidFill>
              </a:rPr>
              <a:t>: 1 minute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b="1"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Materials: </a:t>
            </a:r>
            <a:r>
              <a:rPr lang="en-US" dirty="0">
                <a:solidFill>
                  <a:schemeClr val="dk1"/>
                </a:solidFill>
              </a:rPr>
              <a:t>None</a:t>
            </a: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b="1" dirty="0">
                <a:solidFill>
                  <a:schemeClr val="dk1"/>
                </a:solidFill>
              </a:rPr>
              <a:t>Handouts: </a:t>
            </a:r>
            <a:r>
              <a:rPr lang="en-US" dirty="0">
                <a:solidFill>
                  <a:schemeClr val="dk1"/>
                </a:solidFill>
              </a:rPr>
              <a:t>None</a:t>
            </a:r>
            <a:endParaRPr dirty="0">
              <a:solidFill>
                <a:schemeClr val="dk1"/>
              </a:solidFill>
            </a:endParaRPr>
          </a:p>
          <a:p>
            <a:pPr marL="15875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
        <p:nvSpPr>
          <p:cNvPr id="147" name="Google Shape;147;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2" name="Google Shape;34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None/>
            </a:pPr>
            <a:r>
              <a:rPr lang="en-US" b="1"/>
              <a:t>Instructions: </a:t>
            </a:r>
            <a:r>
              <a:rPr lang="en-US" b="0"/>
              <a:t>Discuss the points on the slide that can cause a will to be deemed invalid.</a:t>
            </a:r>
            <a:endParaRPr/>
          </a:p>
          <a:p>
            <a:pPr marL="0" lvl="0" indent="0" algn="l" rtl="0">
              <a:lnSpc>
                <a:spcPct val="100000"/>
              </a:lnSpc>
              <a:spcBef>
                <a:spcPts val="0"/>
              </a:spcBef>
              <a:spcAft>
                <a:spcPts val="0"/>
              </a:spcAft>
              <a:buClr>
                <a:schemeClr val="dk1"/>
              </a:buClr>
              <a:buSzPts val="1200"/>
              <a:buNone/>
            </a:pPr>
            <a:endParaRPr b="1"/>
          </a:p>
          <a:p>
            <a:pPr marL="0" lvl="0" indent="0" algn="l" rtl="0">
              <a:lnSpc>
                <a:spcPct val="100000"/>
              </a:lnSpc>
              <a:spcBef>
                <a:spcPts val="0"/>
              </a:spcBef>
              <a:spcAft>
                <a:spcPts val="0"/>
              </a:spcAft>
              <a:buClr>
                <a:schemeClr val="dk1"/>
              </a:buClr>
              <a:buSzPts val="1200"/>
              <a:buNone/>
            </a:pPr>
            <a:r>
              <a:rPr lang="en-US" b="1"/>
              <a:t>Time</a:t>
            </a:r>
            <a:r>
              <a:rPr lang="en-US" b="0"/>
              <a:t>: 3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a:t>
            </a:r>
            <a:r>
              <a:rPr lang="en-US" b="0"/>
              <a:t> none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a:p>
          <a:p>
            <a:pPr marL="0" lvl="0" indent="0" algn="l" rtl="0">
              <a:lnSpc>
                <a:spcPct val="100000"/>
              </a:lnSpc>
              <a:spcBef>
                <a:spcPts val="0"/>
              </a:spcBef>
              <a:spcAft>
                <a:spcPts val="0"/>
              </a:spcAft>
              <a:buSzPts val="1100"/>
              <a:buNone/>
            </a:pPr>
            <a:endParaRPr b="1" i="0">
              <a:solidFill>
                <a:srgbClr val="000000"/>
              </a:solidFill>
              <a:latin typeface="Avenir"/>
              <a:ea typeface="Avenir"/>
              <a:cs typeface="Avenir"/>
              <a:sym typeface="Avenir"/>
            </a:endParaRPr>
          </a:p>
          <a:p>
            <a:pPr marL="0" lvl="0" indent="0" algn="l" rtl="0">
              <a:lnSpc>
                <a:spcPct val="100000"/>
              </a:lnSpc>
              <a:spcBef>
                <a:spcPts val="0"/>
              </a:spcBef>
              <a:spcAft>
                <a:spcPts val="0"/>
              </a:spcAft>
              <a:buSzPts val="1100"/>
              <a:buNone/>
            </a:pPr>
            <a:r>
              <a:rPr lang="en-US" b="0" i="0">
                <a:solidFill>
                  <a:srgbClr val="000000"/>
                </a:solidFill>
                <a:latin typeface="Avenir"/>
                <a:ea typeface="Avenir"/>
                <a:cs typeface="Avenir"/>
                <a:sym typeface="Avenir"/>
              </a:rPr>
              <a:t>If someone dies without a will, it is called “intestate,” which means</a:t>
            </a:r>
            <a:endParaRPr/>
          </a:p>
          <a:p>
            <a:pPr marL="0" lvl="0" indent="0" algn="l" rtl="0">
              <a:lnSpc>
                <a:spcPct val="100000"/>
              </a:lnSpc>
              <a:spcBef>
                <a:spcPts val="0"/>
              </a:spcBef>
              <a:spcAft>
                <a:spcPts val="0"/>
              </a:spcAft>
              <a:buSzPts val="1100"/>
              <a:buNone/>
            </a:pPr>
            <a:endParaRPr/>
          </a:p>
          <a:p>
            <a:pPr marL="804672" lvl="3" indent="-182880" algn="l" rtl="0">
              <a:lnSpc>
                <a:spcPct val="100000"/>
              </a:lnSpc>
              <a:spcBef>
                <a:spcPts val="0"/>
              </a:spcBef>
              <a:spcAft>
                <a:spcPts val="0"/>
              </a:spcAft>
              <a:buSzPts val="1100"/>
              <a:buFont typeface="Arial"/>
              <a:buChar char="•"/>
            </a:pPr>
            <a:r>
              <a:rPr lang="en-US" b="0" i="0">
                <a:solidFill>
                  <a:srgbClr val="000000"/>
                </a:solidFill>
                <a:latin typeface="Avenir"/>
                <a:ea typeface="Avenir"/>
                <a:cs typeface="Avenir"/>
                <a:sym typeface="Avenir"/>
              </a:rPr>
              <a:t>The state uses established rules to determine </a:t>
            </a:r>
            <a:r>
              <a:rPr lang="en-US">
                <a:solidFill>
                  <a:srgbClr val="000000"/>
                </a:solidFill>
                <a:latin typeface="Avenir"/>
                <a:ea typeface="Avenir"/>
                <a:cs typeface="Avenir"/>
                <a:sym typeface="Avenir"/>
              </a:rPr>
              <a:t>distribution.</a:t>
            </a:r>
            <a:endParaRPr b="0" i="0">
              <a:solidFill>
                <a:srgbClr val="000000"/>
              </a:solidFill>
              <a:latin typeface="Avenir"/>
              <a:ea typeface="Avenir"/>
              <a:cs typeface="Avenir"/>
              <a:sym typeface="Avenir"/>
            </a:endParaRPr>
          </a:p>
          <a:p>
            <a:pPr marL="804672" lvl="3" indent="-182880" algn="l" rtl="0">
              <a:lnSpc>
                <a:spcPct val="100000"/>
              </a:lnSpc>
              <a:spcBef>
                <a:spcPts val="0"/>
              </a:spcBef>
              <a:spcAft>
                <a:spcPts val="0"/>
              </a:spcAft>
              <a:buSzPts val="1100"/>
              <a:buFont typeface="Arial"/>
              <a:buChar char="•"/>
            </a:pPr>
            <a:r>
              <a:rPr lang="en-US" b="0" i="0">
                <a:solidFill>
                  <a:srgbClr val="000000"/>
                </a:solidFill>
                <a:latin typeface="Avenir"/>
                <a:ea typeface="Avenir"/>
                <a:cs typeface="Avenir"/>
                <a:sym typeface="Avenir"/>
              </a:rPr>
              <a:t>Dying intestate can add significant time to the process of distribution. </a:t>
            </a:r>
            <a:endParaRPr>
              <a:solidFill>
                <a:srgbClr val="000000"/>
              </a:solidFill>
              <a:latin typeface="Avenir"/>
              <a:ea typeface="Avenir"/>
              <a:cs typeface="Avenir"/>
              <a:sym typeface="Avenir"/>
            </a:endParaRPr>
          </a:p>
          <a:p>
            <a:pPr marL="804672" lvl="3" indent="-182880" algn="l" rtl="0">
              <a:lnSpc>
                <a:spcPct val="100000"/>
              </a:lnSpc>
              <a:spcBef>
                <a:spcPts val="0"/>
              </a:spcBef>
              <a:spcAft>
                <a:spcPts val="0"/>
              </a:spcAft>
              <a:buSzPts val="1100"/>
              <a:buFont typeface="Arial"/>
              <a:buChar char="•"/>
            </a:pPr>
            <a:r>
              <a:rPr lang="en-US" sz="1100">
                <a:solidFill>
                  <a:srgbClr val="111111"/>
                </a:solidFill>
                <a:latin typeface="Avenir"/>
                <a:ea typeface="Avenir"/>
                <a:cs typeface="Avenir"/>
                <a:sym typeface="Avenir"/>
              </a:rPr>
              <a:t>If your children are minors, the court will appoint a representative to look after their interests.</a:t>
            </a:r>
            <a:endParaRPr/>
          </a:p>
          <a:p>
            <a:pPr marL="804672" lvl="3" indent="-182880" algn="l" rtl="0">
              <a:lnSpc>
                <a:spcPct val="100000"/>
              </a:lnSpc>
              <a:spcBef>
                <a:spcPts val="0"/>
              </a:spcBef>
              <a:spcAft>
                <a:spcPts val="0"/>
              </a:spcAft>
              <a:buSzPts val="1100"/>
              <a:buFont typeface="Arial"/>
              <a:buChar char="•"/>
            </a:pPr>
            <a:r>
              <a:rPr lang="en-US" sz="1100">
                <a:solidFill>
                  <a:srgbClr val="111111"/>
                </a:solidFill>
                <a:latin typeface="Avenir"/>
                <a:ea typeface="Avenir"/>
                <a:cs typeface="Avenir"/>
                <a:sym typeface="Avenir"/>
              </a:rPr>
              <a:t>Dying intestate may have tax consequences. </a:t>
            </a:r>
            <a:endParaRPr/>
          </a:p>
          <a:p>
            <a:pPr marL="164592"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10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164592" lvl="0" indent="0" algn="l" rtl="0">
              <a:lnSpc>
                <a:spcPct val="100000"/>
              </a:lnSpc>
              <a:spcBef>
                <a:spcPts val="0"/>
              </a:spcBef>
              <a:spcAft>
                <a:spcPts val="0"/>
              </a:spcAft>
              <a:buSzPts val="1100"/>
              <a:buNone/>
            </a:pPr>
            <a:endParaRPr/>
          </a:p>
          <a:p>
            <a:pPr marL="164592" marR="0" lvl="0" indent="0" algn="l" rtl="0">
              <a:lnSpc>
                <a:spcPct val="100000"/>
              </a:lnSpc>
              <a:spcBef>
                <a:spcPts val="0"/>
              </a:spcBef>
              <a:spcAft>
                <a:spcPts val="0"/>
              </a:spcAft>
              <a:buClr>
                <a:srgbClr val="000000"/>
              </a:buClr>
              <a:buSzPts val="1100"/>
              <a:buFont typeface="Arial"/>
              <a:buNone/>
            </a:pPr>
            <a:endParaRPr/>
          </a:p>
          <a:p>
            <a:pPr marL="164592"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a:t>Updating a will after the death of someone named is important to prevent later difficulties.  For instance, if a child is deceased and the will conveys property to more than one unnamed grandchild, it creates a risk for difficulties arising from lack of unanimous consent. Updating wills after the death of a spouse or child may avoid this problem.  Similarly, a change in circumstances surrounding people or things named in the will should lead to the will being updated.</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2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i="0" dirty="0">
                <a:solidFill>
                  <a:srgbClr val="000000"/>
                </a:solidFill>
                <a:latin typeface="Open Sans"/>
                <a:ea typeface="Open Sans"/>
                <a:cs typeface="Open Sans"/>
                <a:sym typeface="Open Sans"/>
              </a:rPr>
              <a:t>Instructions</a:t>
            </a:r>
            <a:r>
              <a:rPr lang="en-US" b="0" i="0" dirty="0">
                <a:solidFill>
                  <a:srgbClr val="000000"/>
                </a:solidFill>
                <a:latin typeface="Open Sans"/>
                <a:ea typeface="Open Sans"/>
                <a:cs typeface="Open Sans"/>
                <a:sym typeface="Open Sans"/>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effectLst/>
                <a:highlight>
                  <a:srgbClr val="FFFF00"/>
                </a:highlight>
                <a:latin typeface="Aptos" panose="020B0004020202020204" pitchFamily="34" charset="0"/>
                <a:ea typeface="Calibri" panose="020F0502020204030204" pitchFamily="34" charset="0"/>
              </a:rPr>
              <a:t>The purpose of this worksheet is to help you take action once you leave this workshop. Most people who go to workshops do not finish the process. This worksheet will help you clarify your values and help you get the plan that works for you.</a:t>
            </a:r>
            <a:r>
              <a:rPr lang="en-US" sz="1100" dirty="0">
                <a:effectLst/>
                <a:latin typeface="Aptos" panose="020B00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100" dirty="0">
              <a:effectLst/>
              <a:latin typeface="Aptos" panose="020B000402020202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Estate planning can seem like a daunting task. But it’s an important way to help ensure that your wishes are honored, and your loved ones are cared for.  Creating a strategy (or plan of action) is a wise first step for managing and distributing your assets after death.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Having a clear strategy might include having a checklist of tasks and tackling them across a manageable time. Using a checklist, like the worksheet on the screen can streamline the process of setting up your estate plan. Remember to set deadlines to complete each step.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An important first step in creating a strategy is to take some time to think about WHAT YOU VALUE. Knowing your values and priorities help determine what matters most in your legacy. For example, if you treasure your antique clock passed down from a parent, you’ll want to ensure that your will states who should receive the heirloom. You may even want to provide instructions on how to care for it. </a:t>
            </a:r>
          </a:p>
          <a:p>
            <a:pPr marL="0" marR="0" indent="0">
              <a:spcBef>
                <a:spcPts val="0"/>
              </a:spcBef>
              <a:spcAft>
                <a:spcPts val="0"/>
              </a:spcAft>
              <a:buNone/>
            </a:pPr>
            <a:endParaRPr lang="en-US" sz="1100" dirty="0">
              <a:effectLst/>
              <a:latin typeface="Aptos" panose="020B0004020202020204" pitchFamily="34" charset="0"/>
              <a:ea typeface="Calibri" panose="020F0502020204030204" pitchFamily="34" charset="0"/>
            </a:endParaRPr>
          </a:p>
          <a:p>
            <a:pPr marL="0" marR="0" indent="0">
              <a:spcBef>
                <a:spcPts val="0"/>
              </a:spcBef>
              <a:spcAft>
                <a:spcPts val="0"/>
              </a:spcAft>
              <a:buNone/>
            </a:pPr>
            <a:r>
              <a:rPr lang="en-US" sz="1100" b="1" dirty="0">
                <a:effectLst/>
                <a:latin typeface="Aptos" panose="020B0004020202020204" pitchFamily="34" charset="0"/>
                <a:ea typeface="Calibri" panose="020F0502020204030204" pitchFamily="34" charset="0"/>
              </a:rPr>
              <a:t>Activity 1</a:t>
            </a:r>
            <a:r>
              <a:rPr lang="en-US" sz="1100" dirty="0">
                <a:effectLst/>
                <a:latin typeface="Aptos" panose="020B0004020202020204" pitchFamily="34" charset="0"/>
                <a:ea typeface="Calibri" panose="020F0502020204030204" pitchFamily="34" charset="0"/>
              </a:rPr>
              <a:t>:  Provide copies of the Estate Planning Worksheet and go over it with the participants.</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100" dirty="0">
                <a:effectLst/>
                <a:latin typeface="Aptos" panose="020B0004020202020204" pitchFamily="34" charset="0"/>
                <a:ea typeface="Calibri" panose="020F0502020204030204" pitchFamily="34" charset="0"/>
              </a:rPr>
              <a:t> </a:t>
            </a:r>
            <a:endParaRPr lang="en-US" b="0" i="0" dirty="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1" i="0" dirty="0">
                <a:solidFill>
                  <a:srgbClr val="000000"/>
                </a:solidFill>
                <a:latin typeface="Open Sans"/>
                <a:ea typeface="Open Sans"/>
                <a:cs typeface="Open Sans"/>
                <a:sym typeface="Open Sans"/>
              </a:rPr>
              <a:t>Activity 2:</a:t>
            </a:r>
            <a:r>
              <a:rPr lang="en-US" b="0" i="0" dirty="0">
                <a:solidFill>
                  <a:srgbClr val="000000"/>
                </a:solidFill>
                <a:latin typeface="Open Sans"/>
                <a:ea typeface="Open Sans"/>
                <a:cs typeface="Open Sans"/>
                <a:sym typeface="Open Sans"/>
              </a:rPr>
              <a:t>  In the resource materials is a role-play skit about meeting with a lawyer for the first time.  You may use this skit to reinforce learning.  </a:t>
            </a:r>
            <a:endParaRPr lang="en-US" dirty="0"/>
          </a:p>
          <a:p>
            <a:pPr marL="0" lvl="0" indent="0" algn="l" rtl="0">
              <a:lnSpc>
                <a:spcPct val="100000"/>
              </a:lnSpc>
              <a:spcBef>
                <a:spcPts val="0"/>
              </a:spcBef>
              <a:spcAft>
                <a:spcPts val="0"/>
              </a:spcAft>
              <a:buSzPts val="1100"/>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15 minutes</a:t>
            </a:r>
            <a:endParaRPr lang="en-US" dirty="0"/>
          </a:p>
          <a:p>
            <a:pPr marL="0" lvl="0" indent="0" algn="l" rtl="0">
              <a:lnSpc>
                <a:spcPct val="100000"/>
              </a:lnSpc>
              <a:spcBef>
                <a:spcPts val="0"/>
              </a:spcBef>
              <a:spcAft>
                <a:spcPts val="0"/>
              </a:spcAft>
              <a:buSzPts val="1100"/>
              <a:buNone/>
            </a:pPr>
            <a:endParaRPr lang="en-US" b="1" dirty="0"/>
          </a:p>
          <a:p>
            <a:pPr marL="0" lvl="0" indent="0" algn="l" rtl="0">
              <a:lnSpc>
                <a:spcPct val="100000"/>
              </a:lnSpc>
              <a:spcBef>
                <a:spcPts val="0"/>
              </a:spcBef>
              <a:spcAft>
                <a:spcPts val="0"/>
              </a:spcAft>
              <a:buSzPts val="1100"/>
              <a:buNone/>
            </a:pPr>
            <a:r>
              <a:rPr lang="en-US" b="1" dirty="0"/>
              <a:t>Materials: </a:t>
            </a:r>
            <a:r>
              <a:rPr lang="en-US" b="0" dirty="0"/>
              <a:t>Sample Role Play Scripts</a:t>
            </a:r>
            <a:endParaRPr lang="en-US" dirty="0"/>
          </a:p>
          <a:p>
            <a:pPr marL="0" lvl="0" indent="0" algn="l" rtl="0">
              <a:lnSpc>
                <a:spcPct val="100000"/>
              </a:lnSpc>
              <a:spcBef>
                <a:spcPts val="0"/>
              </a:spcBef>
              <a:spcAft>
                <a:spcPts val="0"/>
              </a:spcAft>
              <a:buSzPts val="1100"/>
              <a:buNone/>
            </a:pPr>
            <a:endParaRPr lang="en-US"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Estate Planning Worksheet</a:t>
            </a:r>
            <a:endParaRPr lang="en-US" dirty="0"/>
          </a:p>
        </p:txBody>
      </p:sp>
    </p:spTree>
    <p:extLst>
      <p:ext uri="{BB962C8B-B14F-4D97-AF65-F5344CB8AC3E}">
        <p14:creationId xmlns:p14="http://schemas.microsoft.com/office/powerpoint/2010/main" val="3092492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The next section explores important considerations in working with a lawyer in the planning process.</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   Handouts: </a:t>
            </a:r>
            <a:r>
              <a:rPr lang="en-US" b="0"/>
              <a:t>none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Note these important benefits to working with an attorney to develop your estate/succession plan.</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Handouts:  </a:t>
            </a:r>
            <a:r>
              <a:rPr lang="en-US" b="0"/>
              <a:t>none</a:t>
            </a:r>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The cost of having a will developed varies widely.  This slide gives some very general ideas of what someone might find locally.</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20000"/>
              </a:lnSpc>
              <a:spcBef>
                <a:spcPts val="0"/>
              </a:spcBef>
              <a:spcAft>
                <a:spcPts val="0"/>
              </a:spcAft>
              <a:buSzPts val="1100"/>
              <a:buFont typeface="Noto Sans Symbols"/>
              <a:buNone/>
            </a:pPr>
            <a:r>
              <a:rPr lang="en-US" sz="1100"/>
              <a:t>Simple Will generally is around </a:t>
            </a:r>
            <a:r>
              <a:rPr lang="en-US" sz="1100" b="1"/>
              <a:t>$500-$600 </a:t>
            </a:r>
            <a:r>
              <a:rPr lang="en-US" sz="1100"/>
              <a:t>per person</a:t>
            </a:r>
            <a:endParaRPr sz="1100"/>
          </a:p>
          <a:p>
            <a:pPr marL="0" lvl="0" indent="0" algn="l" rtl="0">
              <a:lnSpc>
                <a:spcPct val="120000"/>
              </a:lnSpc>
              <a:spcBef>
                <a:spcPts val="0"/>
              </a:spcBef>
              <a:spcAft>
                <a:spcPts val="0"/>
              </a:spcAft>
              <a:buSzPts val="1100"/>
              <a:buFont typeface="Noto Sans Symbols"/>
              <a:buNone/>
            </a:pPr>
            <a:endParaRPr sz="1100"/>
          </a:p>
          <a:p>
            <a:pPr marL="0" lvl="0" indent="0" algn="l" rtl="0">
              <a:lnSpc>
                <a:spcPct val="120000"/>
              </a:lnSpc>
              <a:spcBef>
                <a:spcPts val="0"/>
              </a:spcBef>
              <a:spcAft>
                <a:spcPts val="0"/>
              </a:spcAft>
              <a:buSzPts val="1100"/>
              <a:buFont typeface="Noto Sans Symbols"/>
              <a:buNone/>
            </a:pPr>
            <a:r>
              <a:rPr lang="en-US" sz="1100">
                <a:solidFill>
                  <a:srgbClr val="444444"/>
                </a:solidFill>
              </a:rPr>
              <a:t>Nationwide, the average cost for an attorney or firm to create a will is</a:t>
            </a:r>
            <a:r>
              <a:rPr lang="en-US" sz="1100" b="1">
                <a:solidFill>
                  <a:srgbClr val="444444"/>
                </a:solidFill>
              </a:rPr>
              <a:t> $940 to $1,500</a:t>
            </a:r>
            <a:r>
              <a:rPr lang="en-US" sz="1100">
                <a:solidFill>
                  <a:srgbClr val="444444"/>
                </a:solidFill>
              </a:rPr>
              <a:t> for an individual person. Most firms will reduce their price to a few hundred dollars when adding on a second nearly identical will for a spouse.</a:t>
            </a:r>
            <a:endParaRPr/>
          </a:p>
          <a:p>
            <a:pPr marL="0" lvl="0" indent="0" algn="l" rtl="0">
              <a:lnSpc>
                <a:spcPct val="120000"/>
              </a:lnSpc>
              <a:spcBef>
                <a:spcPts val="0"/>
              </a:spcBef>
              <a:spcAft>
                <a:spcPts val="0"/>
              </a:spcAft>
              <a:buSzPts val="1100"/>
              <a:buFont typeface="Noto Sans Symbols"/>
              <a:buNone/>
            </a:pPr>
            <a:endParaRPr sz="1100"/>
          </a:p>
          <a:p>
            <a:pPr marL="0" marR="0" lvl="0" indent="0" algn="l" rtl="0">
              <a:lnSpc>
                <a:spcPct val="120000"/>
              </a:lnSpc>
              <a:spcBef>
                <a:spcPts val="0"/>
              </a:spcBef>
              <a:spcAft>
                <a:spcPts val="0"/>
              </a:spcAft>
              <a:buSzPts val="1100"/>
              <a:buFont typeface="Noto Sans Symbols"/>
              <a:buNone/>
            </a:pPr>
            <a:r>
              <a:rPr lang="en-US" sz="1100">
                <a:solidFill>
                  <a:srgbClr val="444444"/>
                </a:solidFill>
              </a:rPr>
              <a:t>It's very common for a lawyer to charge a flat fee to write a will and other basic estate planning documents, </a:t>
            </a:r>
            <a:r>
              <a:rPr lang="en-US" sz="1100" b="1">
                <a:solidFill>
                  <a:srgbClr val="444444"/>
                </a:solidFill>
              </a:rPr>
              <a:t>Ranging from $300 to a more common $1,000</a:t>
            </a:r>
            <a:r>
              <a:rPr lang="en-US" sz="1100">
                <a:solidFill>
                  <a:srgbClr val="444444"/>
                </a:solidFill>
              </a:rPr>
              <a:t>.</a:t>
            </a:r>
            <a:endParaRPr/>
          </a:p>
          <a:p>
            <a:pPr marL="0" marR="0" lvl="0" indent="0" algn="l" rtl="0">
              <a:lnSpc>
                <a:spcPct val="120000"/>
              </a:lnSpc>
              <a:spcBef>
                <a:spcPts val="0"/>
              </a:spcBef>
              <a:spcAft>
                <a:spcPts val="0"/>
              </a:spcAft>
              <a:buSzPts val="1100"/>
              <a:buFont typeface="Noto Sans Symbols"/>
              <a:buNone/>
            </a:pPr>
            <a:endParaRPr sz="1100">
              <a:solidFill>
                <a:srgbClr val="444444"/>
              </a:solidFill>
            </a:endParaRPr>
          </a:p>
          <a:p>
            <a:pPr marL="0" marR="0" lvl="0" indent="0" algn="l" rtl="0">
              <a:lnSpc>
                <a:spcPct val="120000"/>
              </a:lnSpc>
              <a:spcBef>
                <a:spcPts val="0"/>
              </a:spcBef>
              <a:spcAft>
                <a:spcPts val="0"/>
              </a:spcAft>
              <a:buSzPts val="1100"/>
              <a:buFont typeface="Noto Sans Symbols"/>
              <a:buNone/>
            </a:pPr>
            <a:r>
              <a:rPr lang="en-US" sz="1100">
                <a:solidFill>
                  <a:srgbClr val="444444"/>
                </a:solidFill>
              </a:rPr>
              <a:t>If specific tax planning is needed, the will and tax advice will be more expensive. </a:t>
            </a:r>
            <a:endParaRPr sz="1100"/>
          </a:p>
          <a:p>
            <a:pPr marL="0" marR="0" lvl="0" indent="0" algn="l" rtl="0">
              <a:lnSpc>
                <a:spcPct val="120000"/>
              </a:lnSpc>
              <a:spcBef>
                <a:spcPts val="0"/>
              </a:spcBef>
              <a:spcAft>
                <a:spcPts val="0"/>
              </a:spcAft>
              <a:buSzPts val="1100"/>
              <a:buFont typeface="Noto Sans Symbols"/>
              <a:buNone/>
            </a:pPr>
            <a:endParaRPr sz="1100">
              <a:latin typeface="Libre Baskerville"/>
              <a:ea typeface="Libre Baskerville"/>
              <a:cs typeface="Libre Baskerville"/>
              <a:sym typeface="Libre Baskerville"/>
            </a:endParaRPr>
          </a:p>
          <a:p>
            <a:pPr marL="0" lvl="0" indent="0" algn="l" rtl="0">
              <a:lnSpc>
                <a:spcPct val="120000"/>
              </a:lnSpc>
              <a:spcBef>
                <a:spcPts val="0"/>
              </a:spcBef>
              <a:spcAft>
                <a:spcPts val="0"/>
              </a:spcAft>
              <a:buSzPts val="1100"/>
              <a:buFont typeface="Noto Sans Symbols"/>
              <a:buNone/>
            </a:pPr>
            <a:r>
              <a:rPr lang="en-US" sz="1100">
                <a:solidFill>
                  <a:srgbClr val="444444"/>
                </a:solidFill>
                <a:latin typeface="Libre Baskerville"/>
                <a:ea typeface="Libre Baskerville"/>
                <a:cs typeface="Libre Baskerville"/>
                <a:sym typeface="Libre Baskerville"/>
              </a:rPr>
              <a:t>Other factors that can influence cost include these:</a:t>
            </a:r>
            <a:endParaRPr/>
          </a:p>
          <a:p>
            <a:pPr marL="457200" lvl="1" indent="-182880" algn="l" rtl="0">
              <a:lnSpc>
                <a:spcPct val="120000"/>
              </a:lnSpc>
              <a:spcBef>
                <a:spcPts val="0"/>
              </a:spcBef>
              <a:spcAft>
                <a:spcPts val="0"/>
              </a:spcAft>
              <a:buSzPts val="1100"/>
              <a:buChar char="●"/>
            </a:pPr>
            <a:r>
              <a:rPr lang="en-US" sz="1100">
                <a:solidFill>
                  <a:srgbClr val="444444"/>
                </a:solidFill>
                <a:latin typeface="Libre Baskerville"/>
                <a:ea typeface="Libre Baskerville"/>
                <a:cs typeface="Libre Baskerville"/>
                <a:sym typeface="Libre Baskerville"/>
              </a:rPr>
              <a:t>Cost will vary from state to state and from attorney to attorney.</a:t>
            </a:r>
            <a:endParaRPr/>
          </a:p>
          <a:p>
            <a:pPr marL="457200" lvl="1" indent="-182880" algn="l" rtl="0">
              <a:lnSpc>
                <a:spcPct val="120000"/>
              </a:lnSpc>
              <a:spcBef>
                <a:spcPts val="0"/>
              </a:spcBef>
              <a:spcAft>
                <a:spcPts val="0"/>
              </a:spcAft>
              <a:buSzPts val="1100"/>
              <a:buChar char="●"/>
            </a:pPr>
            <a:r>
              <a:rPr lang="en-US" sz="1100"/>
              <a:t>Some attorneys charge by their time and others have a flat rate.</a:t>
            </a:r>
            <a:endParaRPr/>
          </a:p>
          <a:p>
            <a:pPr marL="457200" marR="0" lvl="1" indent="-182880" algn="l" rtl="0">
              <a:lnSpc>
                <a:spcPct val="120000"/>
              </a:lnSpc>
              <a:spcBef>
                <a:spcPts val="0"/>
              </a:spcBef>
              <a:spcAft>
                <a:spcPts val="0"/>
              </a:spcAft>
              <a:buSzPts val="1100"/>
              <a:buChar char="●"/>
            </a:pPr>
            <a:r>
              <a:rPr lang="en-US" sz="1100"/>
              <a:t>The more complicated your situation is, the more expensive the fee.</a:t>
            </a:r>
            <a:endParaRPr sz="1100">
              <a:solidFill>
                <a:srgbClr val="444444"/>
              </a:solidFill>
            </a:endParaRPr>
          </a:p>
          <a:p>
            <a:pPr marL="0" marR="0" lvl="0" indent="0" algn="l" rtl="0">
              <a:lnSpc>
                <a:spcPct val="100000"/>
              </a:lnSpc>
              <a:spcBef>
                <a:spcPts val="0"/>
              </a:spcBef>
              <a:spcAft>
                <a:spcPts val="0"/>
              </a:spcAft>
              <a:buClr>
                <a:schemeClr val="dk1"/>
              </a:buClr>
              <a:buSzPts val="1200"/>
              <a:buFont typeface="Calibri"/>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a:t>Instructions:  </a:t>
            </a:r>
            <a:r>
              <a:rPr lang="en-US" b="0"/>
              <a:t>Lawyers can have a variety of specialties.  This is important to understand so you are choosing one with the best training and experience.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a:t>
            </a:r>
            <a:endParaRPr/>
          </a:p>
          <a:p>
            <a:pPr marL="457200" marR="0" lvl="0" indent="-228600" algn="l" rtl="0">
              <a:lnSpc>
                <a:spcPct val="100000"/>
              </a:lnSpc>
              <a:spcBef>
                <a:spcPts val="0"/>
              </a:spcBef>
              <a:spcAft>
                <a:spcPts val="0"/>
              </a:spcAft>
              <a:buClr>
                <a:srgbClr val="000000"/>
              </a:buClr>
              <a:buSzPts val="1400"/>
              <a:buFont typeface="Arial"/>
              <a:buNone/>
            </a:pPr>
            <a:r>
              <a:rPr lang="en-US"/>
              <a:t>Here are specialties recognized by the American Bar Association for the chart: </a:t>
            </a:r>
            <a:r>
              <a:rPr lang="en-US" u="sng">
                <a:solidFill>
                  <a:schemeClr val="hlink"/>
                </a:solidFill>
                <a:hlinkClick r:id="rId3"/>
              </a:rPr>
              <a:t>https://www.americanbar.org/topics/</a:t>
            </a:r>
            <a:endParaRPr/>
          </a:p>
          <a:p>
            <a:pPr marL="457200" marR="0" lvl="0" indent="-228600" algn="l" rtl="0">
              <a:lnSpc>
                <a:spcPct val="100000"/>
              </a:lnSpc>
              <a:spcBef>
                <a:spcPts val="0"/>
              </a:spcBef>
              <a:spcAft>
                <a:spcPts val="0"/>
              </a:spcAft>
              <a:buClr>
                <a:srgbClr val="000000"/>
              </a:buClr>
              <a:buSzPts val="1400"/>
              <a:buFont typeface="Arial"/>
              <a:buNone/>
            </a:pPr>
            <a:r>
              <a:rPr lang="en-US"/>
              <a:t>21 specialty areas of law are listed by the American Bar Association</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This slide gives just a sample of different kinds of specialty areas for lawyers.  It helps provide an idea of why finding one with the right expertise is important.</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Source</a:t>
            </a:r>
            <a:r>
              <a:rPr lang="en-US"/>
              <a:t>: Here are specialties recognized by the American Bar Association for the chart: </a:t>
            </a:r>
            <a:r>
              <a:rPr lang="en-US" u="sng">
                <a:solidFill>
                  <a:schemeClr val="hlink"/>
                </a:solidFill>
                <a:hlinkClick r:id="rId3"/>
              </a:rPr>
              <a:t>https://www.americanbar.org/topics/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Choosing an attorney is similar to other good shopping.  This slide offers some key points to guide the decision.</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r>
              <a:rPr lang="en-US" b="1"/>
              <a:t>Sources</a:t>
            </a:r>
            <a:r>
              <a:rPr lang="en-US"/>
              <a:t>:</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US"/>
              <a:t>https://extension.tennessee.edu/publications/Documents/SP743-B.pdf</a:t>
            </a:r>
            <a:endParaRPr/>
          </a:p>
          <a:p>
            <a:pPr marL="457200" lvl="0" indent="-298450" algn="l" rtl="0">
              <a:lnSpc>
                <a:spcPct val="100000"/>
              </a:lnSpc>
              <a:spcBef>
                <a:spcPts val="0"/>
              </a:spcBef>
              <a:spcAft>
                <a:spcPts val="0"/>
              </a:spcAft>
              <a:buSzPts val="1100"/>
              <a:buChar char="●"/>
            </a:pPr>
            <a:r>
              <a:rPr lang="en-US"/>
              <a:t>https://www.uaex.uada.edu/life-skills-wellness/personal-finance/retirement-and-estate-planning/</a:t>
            </a:r>
            <a:endParaRPr/>
          </a:p>
          <a:p>
            <a:pPr marL="457200" lvl="0" indent="-298450" algn="l" rtl="0">
              <a:lnSpc>
                <a:spcPct val="100000"/>
              </a:lnSpc>
              <a:spcBef>
                <a:spcPts val="0"/>
              </a:spcBef>
              <a:spcAft>
                <a:spcPts val="0"/>
              </a:spcAft>
              <a:buSzPts val="1100"/>
              <a:buChar char="●"/>
            </a:pPr>
            <a:r>
              <a:rPr lang="en-US"/>
              <a:t>https://401kcalculator.net/retirement-calculator/</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dirty="0">
                <a:latin typeface="Arial"/>
                <a:ea typeface="Arial"/>
                <a:cs typeface="Arial"/>
                <a:sym typeface="Arial"/>
              </a:rPr>
              <a:t>Please acknowledge the primary and contributing authors to this material as well as the funding stream through the Southern Rural Development Center and the National </a:t>
            </a:r>
            <a:r>
              <a:rPr lang="en-US">
                <a:latin typeface="Arial"/>
                <a:ea typeface="Arial"/>
                <a:cs typeface="Arial"/>
                <a:sym typeface="Arial"/>
              </a:rPr>
              <a:t>Policy Research Center </a:t>
            </a:r>
            <a:r>
              <a:rPr lang="en-US" dirty="0">
                <a:latin typeface="Arial"/>
                <a:ea typeface="Arial"/>
                <a:cs typeface="Arial"/>
                <a:sym typeface="Arial"/>
              </a:rPr>
              <a:t>at Alcorn State University.</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When meeting to interview an attorney about possibly hiring him or her, </a:t>
            </a:r>
            <a:r>
              <a:rPr lang="en-US"/>
              <a:t>listen and give the best information so that the attorney can assess your needs in the best way possible.  Some questions to ask before deciding who to hire are depicted on this slide.</a:t>
            </a:r>
            <a:r>
              <a:rPr lang="en-US" b="1"/>
              <a:t>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Instructions:  </a:t>
            </a:r>
            <a:r>
              <a:rPr lang="en-US"/>
              <a:t>Being prepared is likely to save you time and money. </a:t>
            </a:r>
            <a:endParaRPr/>
          </a:p>
          <a:p>
            <a:pPr marL="0" marR="0" lvl="0" indent="0" algn="l" rtl="0">
              <a:lnSpc>
                <a:spcPct val="100000"/>
              </a:lnSpc>
              <a:spcBef>
                <a:spcPts val="0"/>
              </a:spcBef>
              <a:spcAft>
                <a:spcPts val="0"/>
              </a:spcAft>
              <a:buClr>
                <a:srgbClr val="000000"/>
              </a:buClr>
              <a:buSzPts val="1400"/>
              <a:buFont typeface="Arial"/>
              <a:buNone/>
            </a:pPr>
            <a:r>
              <a:rPr lang="en-US"/>
              <a:t>Attorneys may have you fill out a form and give you a list of documents to bring with you on your first appointment, which may include:</a:t>
            </a:r>
            <a:endParaRPr/>
          </a:p>
          <a:p>
            <a:pPr marL="0" lvl="0" indent="0" algn="l" rtl="0">
              <a:lnSpc>
                <a:spcPct val="100000"/>
              </a:lnSpc>
              <a:spcBef>
                <a:spcPts val="0"/>
              </a:spcBef>
              <a:spcAft>
                <a:spcPts val="0"/>
              </a:spcAft>
              <a:buSzPts val="1100"/>
              <a:buNone/>
            </a:pPr>
            <a:endParaRPr/>
          </a:p>
          <a:p>
            <a:pPr marL="445769" lvl="1" indent="-171449" algn="l" rtl="0">
              <a:lnSpc>
                <a:spcPct val="100000"/>
              </a:lnSpc>
              <a:spcBef>
                <a:spcPts val="0"/>
              </a:spcBef>
              <a:spcAft>
                <a:spcPts val="0"/>
              </a:spcAft>
              <a:buSzPts val="1100"/>
              <a:buFont typeface="Arial"/>
              <a:buChar char="•"/>
            </a:pPr>
            <a:r>
              <a:rPr lang="en-US"/>
              <a:t>Written summary of what you hope to achieve with your estate plan</a:t>
            </a:r>
            <a:endParaRPr/>
          </a:p>
          <a:p>
            <a:pPr marL="445769" lvl="1" indent="-171449" algn="l" rtl="0">
              <a:lnSpc>
                <a:spcPct val="100000"/>
              </a:lnSpc>
              <a:spcBef>
                <a:spcPts val="0"/>
              </a:spcBef>
              <a:spcAft>
                <a:spcPts val="0"/>
              </a:spcAft>
              <a:buSzPts val="1100"/>
              <a:buFont typeface="Arial"/>
              <a:buChar char="•"/>
            </a:pPr>
            <a:r>
              <a:rPr lang="en-US"/>
              <a:t>Document with your full name and address and the full names and addresses of your spouse and children and anyone you plan to include in your will</a:t>
            </a:r>
            <a:endParaRPr/>
          </a:p>
          <a:p>
            <a:pPr marL="445769" lvl="1" indent="-171449" algn="l" rtl="0">
              <a:lnSpc>
                <a:spcPct val="100000"/>
              </a:lnSpc>
              <a:spcBef>
                <a:spcPts val="0"/>
              </a:spcBef>
              <a:spcAft>
                <a:spcPts val="0"/>
              </a:spcAft>
              <a:buSzPts val="1100"/>
              <a:buFont typeface="Arial"/>
              <a:buChar char="•"/>
            </a:pPr>
            <a:r>
              <a:rPr lang="en-US"/>
              <a:t>Complete personal income tax returns for 3-5 years</a:t>
            </a:r>
            <a:endParaRPr/>
          </a:p>
          <a:p>
            <a:pPr marL="445769" lvl="1" indent="-171449" algn="l" rtl="0">
              <a:lnSpc>
                <a:spcPct val="100000"/>
              </a:lnSpc>
              <a:spcBef>
                <a:spcPts val="0"/>
              </a:spcBef>
              <a:spcAft>
                <a:spcPts val="0"/>
              </a:spcAft>
              <a:buSzPts val="1100"/>
              <a:buFont typeface="Arial"/>
              <a:buChar char="•"/>
            </a:pPr>
            <a:r>
              <a:rPr lang="en-US"/>
              <a:t>Balance sheet with assets and liabilities owned by you</a:t>
            </a:r>
            <a:endParaRPr/>
          </a:p>
          <a:p>
            <a:pPr marL="445769" lvl="1" indent="-171449" algn="l" rtl="0">
              <a:lnSpc>
                <a:spcPct val="100000"/>
              </a:lnSpc>
              <a:spcBef>
                <a:spcPts val="0"/>
              </a:spcBef>
              <a:spcAft>
                <a:spcPts val="0"/>
              </a:spcAft>
              <a:buSzPts val="1100"/>
              <a:buFont typeface="Arial"/>
              <a:buChar char="•"/>
            </a:pPr>
            <a:r>
              <a:rPr lang="en-US"/>
              <a:t>Deeds and mortgages</a:t>
            </a:r>
            <a:endParaRPr/>
          </a:p>
          <a:p>
            <a:pPr marL="445769" lvl="1" indent="-171449" algn="l" rtl="0">
              <a:lnSpc>
                <a:spcPct val="100000"/>
              </a:lnSpc>
              <a:spcBef>
                <a:spcPts val="0"/>
              </a:spcBef>
              <a:spcAft>
                <a:spcPts val="0"/>
              </a:spcAft>
              <a:buSzPts val="1100"/>
              <a:buFont typeface="Arial"/>
              <a:buChar char="•"/>
            </a:pPr>
            <a:r>
              <a:rPr lang="en-US"/>
              <a:t>List and details of any other oral or written agreements that you have with a lender, creditor, landlord, tenant or other party</a:t>
            </a:r>
            <a:endParaRPr/>
          </a:p>
          <a:p>
            <a:pPr marL="445769" lvl="1" indent="-171449" algn="l" rtl="0">
              <a:lnSpc>
                <a:spcPct val="100000"/>
              </a:lnSpc>
              <a:spcBef>
                <a:spcPts val="0"/>
              </a:spcBef>
              <a:spcAft>
                <a:spcPts val="0"/>
              </a:spcAft>
              <a:buSzPts val="1100"/>
              <a:buFont typeface="Arial"/>
              <a:buChar char="•"/>
            </a:pPr>
            <a:r>
              <a:rPr lang="en-US"/>
              <a:t>Marital agreements and/or divorce decrees</a:t>
            </a:r>
            <a:endParaRPr/>
          </a:p>
          <a:p>
            <a:pPr marL="445769" marR="0" lvl="1" indent="-171449"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Beneficiary designations (insurance, retirement plans, etc.)</a:t>
            </a:r>
            <a:endParaRPr/>
          </a:p>
          <a:p>
            <a:pPr marL="445769" marR="0" lvl="1" indent="-171449" algn="l" rtl="0">
              <a:lnSpc>
                <a:spcPct val="100000"/>
              </a:lnSpc>
              <a:spcBef>
                <a:spcPts val="0"/>
              </a:spcBef>
              <a:spcAft>
                <a:spcPts val="0"/>
              </a:spcAft>
              <a:buClr>
                <a:srgbClr val="000000"/>
              </a:buClr>
              <a:buSzPts val="1100"/>
              <a:buFont typeface="Arial"/>
              <a:buChar char="•"/>
            </a:pPr>
            <a:r>
              <a:rPr lang="en-US" sz="1100" b="0" i="0" u="none" strike="noStrike" cap="none">
                <a:solidFill>
                  <a:srgbClr val="000000"/>
                </a:solidFill>
                <a:latin typeface="Arial"/>
                <a:ea typeface="Arial"/>
                <a:cs typeface="Arial"/>
                <a:sym typeface="Arial"/>
              </a:rPr>
              <a:t>Prior wills, power of attorneys, any other pre-existing versions</a:t>
            </a:r>
            <a:endParaRPr/>
          </a:p>
          <a:p>
            <a:pPr marL="914400" lvl="1" indent="-22860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Ensure that your will is safe by following these three steps.</a:t>
            </a:r>
            <a:endParaRPr/>
          </a:p>
          <a:p>
            <a:pPr marL="0" marR="0" lvl="0" indent="0" algn="l" rtl="0">
              <a:lnSpc>
                <a:spcPct val="100000"/>
              </a:lnSpc>
              <a:spcBef>
                <a:spcPts val="0"/>
              </a:spcBef>
              <a:spcAft>
                <a:spcPts val="0"/>
              </a:spcAft>
              <a:buClr>
                <a:schemeClr val="dk1"/>
              </a:buClr>
              <a:buSzPts val="1200"/>
              <a:buFont typeface="Calibri"/>
              <a:buNone/>
            </a:pPr>
            <a:endParaRPr b="1"/>
          </a:p>
          <a:p>
            <a:pPr marL="457200" marR="0" lvl="0" indent="-228600" algn="l" rtl="0">
              <a:lnSpc>
                <a:spcPct val="100000"/>
              </a:lnSpc>
              <a:spcBef>
                <a:spcPts val="0"/>
              </a:spcBef>
              <a:spcAft>
                <a:spcPts val="0"/>
              </a:spcAft>
              <a:buClr>
                <a:srgbClr val="000000"/>
              </a:buClr>
              <a:buSzPts val="1400"/>
              <a:buChar char="●"/>
            </a:pPr>
            <a:r>
              <a:rPr lang="en-US"/>
              <a:t>Store the original will in a safe place.</a:t>
            </a:r>
            <a:endParaRPr>
              <a:solidFill>
                <a:srgbClr val="444444"/>
              </a:solidFill>
              <a:latin typeface="Libre Baskerville"/>
              <a:ea typeface="Libre Baskerville"/>
              <a:cs typeface="Libre Baskerville"/>
              <a:sym typeface="Libre Baskerville"/>
            </a:endParaRPr>
          </a:p>
          <a:p>
            <a:pPr marL="457200" marR="0" lvl="0" indent="-228600" algn="l" rtl="0">
              <a:lnSpc>
                <a:spcPct val="100000"/>
              </a:lnSpc>
              <a:spcBef>
                <a:spcPts val="0"/>
              </a:spcBef>
              <a:spcAft>
                <a:spcPts val="0"/>
              </a:spcAft>
              <a:buClr>
                <a:srgbClr val="000000"/>
              </a:buClr>
              <a:buSzPts val="1400"/>
              <a:buChar char="●"/>
            </a:pPr>
            <a:r>
              <a:rPr lang="en-US">
                <a:solidFill>
                  <a:srgbClr val="111111"/>
                </a:solidFill>
                <a:latin typeface="Libre Baskerville"/>
                <a:ea typeface="Libre Baskerville"/>
                <a:cs typeface="Libre Baskerville"/>
                <a:sym typeface="Libre Baskerville"/>
              </a:rPr>
              <a:t>Let your executor know where the original will is stored, along with needed information such as the password for the safe. </a:t>
            </a:r>
            <a:endParaRPr/>
          </a:p>
          <a:p>
            <a:pPr marL="457200" marR="0" lvl="0" indent="-228600" algn="l" rtl="0">
              <a:lnSpc>
                <a:spcPct val="100000"/>
              </a:lnSpc>
              <a:spcBef>
                <a:spcPts val="0"/>
              </a:spcBef>
              <a:spcAft>
                <a:spcPts val="0"/>
              </a:spcAft>
              <a:buClr>
                <a:srgbClr val="000000"/>
              </a:buClr>
              <a:buSzPts val="1400"/>
              <a:buChar char="●"/>
            </a:pPr>
            <a:r>
              <a:rPr lang="en-US">
                <a:solidFill>
                  <a:srgbClr val="111111"/>
                </a:solidFill>
                <a:latin typeface="Libre Baskerville"/>
                <a:ea typeface="Libre Baskerville"/>
                <a:cs typeface="Libre Baskerville"/>
                <a:sym typeface="Libre Baskerville"/>
              </a:rPr>
              <a:t>Give duplicate signed copies to the executor and your attorney if you have one.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solidFill>
                <a:srgbClr val="111111"/>
              </a:solidFill>
              <a:latin typeface="Libre Baskerville"/>
              <a:ea typeface="Libre Baskerville"/>
              <a:cs typeface="Libre Baskerville"/>
              <a:sym typeface="Libre Baskerville"/>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b5440a5e98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2b5440a5e98_0_7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t>Instructions:  False. </a:t>
            </a:r>
            <a:r>
              <a:rPr lang="en-US" dirty="0"/>
              <a:t>Having a will does not necessarily mean you avoided creating heirs’ property.</a:t>
            </a:r>
            <a:r>
              <a:rPr lang="en-US" sz="1100" dirty="0">
                <a:solidFill>
                  <a:schemeClr val="dk1"/>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b="1" dirty="0"/>
              <a:t>Time</a:t>
            </a:r>
            <a:r>
              <a:rPr lang="en-US" b="0" dirty="0"/>
              <a:t>: 5 minutes</a:t>
            </a:r>
            <a:endParaRPr dirty="0"/>
          </a:p>
          <a:p>
            <a:pPr marL="0" lvl="0" indent="0" algn="l" rtl="0">
              <a:lnSpc>
                <a:spcPct val="100000"/>
              </a:lnSpc>
              <a:spcBef>
                <a:spcPts val="0"/>
              </a:spcBef>
              <a:spcAft>
                <a:spcPts val="0"/>
              </a:spcAft>
              <a:buSzPts val="1100"/>
              <a:buNone/>
            </a:pPr>
            <a:endParaRPr b="1" dirty="0"/>
          </a:p>
          <a:p>
            <a:pPr marL="0" lvl="0" indent="0" algn="l" rtl="0">
              <a:lnSpc>
                <a:spcPct val="100000"/>
              </a:lnSpc>
              <a:spcBef>
                <a:spcPts val="0"/>
              </a:spcBef>
              <a:spcAft>
                <a:spcPts val="0"/>
              </a:spcAft>
              <a:buSzPts val="1100"/>
              <a:buNone/>
            </a:pPr>
            <a:r>
              <a:rPr lang="en-US" b="1" dirty="0"/>
              <a:t>Materials: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a:p>
            <a:pPr marL="0" marR="0" lvl="0" indent="0" algn="l" rtl="0">
              <a:lnSpc>
                <a:spcPct val="100000"/>
              </a:lnSpc>
              <a:spcBef>
                <a:spcPts val="0"/>
              </a:spcBef>
              <a:spcAft>
                <a:spcPts val="0"/>
              </a:spcAft>
              <a:buClr>
                <a:srgbClr val="000000"/>
              </a:buClr>
              <a:buSzPts val="1100"/>
              <a:buFont typeface="Arial"/>
              <a:buNone/>
            </a:pPr>
            <a:r>
              <a:rPr lang="en-US" b="1" dirty="0"/>
              <a:t>Handouts:  </a:t>
            </a:r>
            <a:r>
              <a:rPr lang="en-US" b="0" dirty="0"/>
              <a:t>none</a:t>
            </a:r>
            <a:endParaRPr dirty="0"/>
          </a:p>
          <a:p>
            <a:pPr marL="0" marR="0" lvl="0" indent="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6" name="Google Shape;47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500"/>
              </a:spcBef>
              <a:spcAft>
                <a:spcPts val="0"/>
              </a:spcAft>
              <a:buSzPts val="1100"/>
              <a:buNone/>
            </a:pPr>
            <a:r>
              <a:rPr lang="en-US" sz="1800" b="1">
                <a:solidFill>
                  <a:srgbClr val="080808"/>
                </a:solidFill>
                <a:latin typeface="Dosis"/>
                <a:ea typeface="Dosis"/>
                <a:cs typeface="Dosis"/>
                <a:sym typeface="Dosis"/>
              </a:rPr>
              <a:t>Instructions</a:t>
            </a:r>
            <a:r>
              <a:rPr lang="en-US" sz="1800">
                <a:solidFill>
                  <a:srgbClr val="080808"/>
                </a:solidFill>
                <a:latin typeface="Dosis"/>
                <a:ea typeface="Dosis"/>
                <a:cs typeface="Dosis"/>
                <a:sym typeface="Dosis"/>
              </a:rPr>
              <a:t>: This section will discuss important considerations in preventing heirs’ property when writing a will.</a:t>
            </a:r>
            <a:endParaRPr/>
          </a:p>
          <a:p>
            <a:pPr marL="0" marR="0" lvl="0" indent="0" algn="l" rtl="0">
              <a:lnSpc>
                <a:spcPct val="115000"/>
              </a:lnSpc>
              <a:spcBef>
                <a:spcPts val="500"/>
              </a:spcBef>
              <a:spcAft>
                <a:spcPts val="0"/>
              </a:spcAft>
              <a:buSzPts val="1100"/>
              <a:buNone/>
            </a:pPr>
            <a:endParaRPr sz="180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a:t>Time</a:t>
            </a:r>
            <a:r>
              <a:rPr lang="en-US" b="0"/>
              <a:t>: 1 minute</a:t>
            </a:r>
            <a:endParaRPr/>
          </a:p>
          <a:p>
            <a:pPr marL="0" marR="0" lvl="0" indent="0" algn="l" rtl="0">
              <a:lnSpc>
                <a:spcPct val="115000"/>
              </a:lnSpc>
              <a:spcBef>
                <a:spcPts val="500"/>
              </a:spcBef>
              <a:spcAft>
                <a:spcPts val="0"/>
              </a:spcAft>
              <a:buClr>
                <a:srgbClr val="000000"/>
              </a:buClr>
              <a:buSzPts val="1100"/>
              <a:buFont typeface="Arial"/>
              <a:buNone/>
            </a:pPr>
            <a:endParaRPr sz="180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a:t>Materials</a:t>
            </a:r>
            <a:r>
              <a:rPr lang="en-US" b="0"/>
              <a:t>: none</a:t>
            </a:r>
            <a:endParaRPr/>
          </a:p>
          <a:p>
            <a:pPr marL="0" marR="0" lvl="0" indent="0" algn="l" rtl="0">
              <a:lnSpc>
                <a:spcPct val="115000"/>
              </a:lnSpc>
              <a:spcBef>
                <a:spcPts val="500"/>
              </a:spcBef>
              <a:spcAft>
                <a:spcPts val="0"/>
              </a:spcAft>
              <a:buClr>
                <a:srgbClr val="000000"/>
              </a:buClr>
              <a:buSzPts val="1100"/>
              <a:buFont typeface="Arial"/>
              <a:buNone/>
            </a:pPr>
            <a:endParaRPr sz="180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a:t>Handouts</a:t>
            </a:r>
            <a:r>
              <a:rPr lang="en-US" b="0"/>
              <a:t>: none</a:t>
            </a:r>
            <a:endParaRPr/>
          </a:p>
          <a:p>
            <a:pPr marL="0" marR="0" lvl="0" indent="0" algn="l" rtl="0">
              <a:lnSpc>
                <a:spcPct val="115000"/>
              </a:lnSpc>
              <a:spcBef>
                <a:spcPts val="1500"/>
              </a:spcBef>
              <a:spcAft>
                <a:spcPts val="0"/>
              </a:spcAft>
              <a:buSzPts val="1100"/>
              <a:buNone/>
            </a:pPr>
            <a:endParaRPr/>
          </a:p>
          <a:p>
            <a:pPr marL="457200" marR="0" lvl="0" indent="-228600" algn="l" rtl="0">
              <a:lnSpc>
                <a:spcPct val="100000"/>
              </a:lnSpc>
              <a:spcBef>
                <a:spcPts val="1000"/>
              </a:spcBef>
              <a:spcAft>
                <a:spcPts val="0"/>
              </a:spcAft>
              <a:buClr>
                <a:srgbClr val="000000"/>
              </a:buClr>
              <a:buSzPts val="1100"/>
              <a:buFont typeface="Arial"/>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b4b2cfcd4e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g2b4b2cfcd4e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a:t>Instructions:  </a:t>
            </a:r>
            <a:r>
              <a:rPr lang="en-US"/>
              <a:t>Having a will does not mean you avoided creating issues similar to heirs’ property. </a:t>
            </a:r>
            <a:r>
              <a:rPr lang="en-US" sz="1100">
                <a:solidFill>
                  <a:schemeClr val="dk1"/>
                </a:solidFill>
                <a:latin typeface="Arial"/>
                <a:ea typeface="Arial"/>
                <a:cs typeface="Arial"/>
                <a:sym typeface="Arial"/>
              </a:rPr>
              <a:t>Decisions have to be made by owners to manage property and put it to productive use.  If property is held jointly by</a:t>
            </a:r>
            <a:endParaRPr/>
          </a:p>
          <a:p>
            <a:pPr marL="0" marR="0" lvl="0" indent="0" algn="l" rtl="0">
              <a:lnSpc>
                <a:spcPct val="100000"/>
              </a:lnSpc>
              <a:spcBef>
                <a:spcPts val="0"/>
              </a:spcBef>
              <a:spcAft>
                <a:spcPts val="0"/>
              </a:spcAft>
              <a:buClr>
                <a:srgbClr val="000000"/>
              </a:buClr>
              <a:buSzPts val="1400"/>
              <a:buFont typeface="Arial"/>
              <a:buNone/>
            </a:pPr>
            <a:r>
              <a:rPr lang="en-US" sz="1100">
                <a:solidFill>
                  <a:schemeClr val="dk1"/>
                </a:solidFill>
                <a:latin typeface="Arial"/>
                <a:ea typeface="Arial"/>
                <a:cs typeface="Arial"/>
                <a:sym typeface="Arial"/>
              </a:rPr>
              <a:t>children, all the children as owners must consent to the use of the property.  This may lead to disagreements and a deadlock.</a:t>
            </a:r>
            <a:endParaRPr/>
          </a:p>
          <a:p>
            <a:pPr marL="0" marR="0" lvl="0" indent="0" algn="l" rtl="0">
              <a:lnSpc>
                <a:spcPct val="100000"/>
              </a:lnSpc>
              <a:spcBef>
                <a:spcPts val="0"/>
              </a:spcBef>
              <a:spcAft>
                <a:spcPts val="0"/>
              </a:spcAft>
              <a:buClr>
                <a:srgbClr val="000000"/>
              </a:buClr>
              <a:buSzPts val="1400"/>
              <a:buFont typeface="Arial"/>
              <a:buNone/>
            </a:pPr>
            <a:endParaRPr sz="11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 name="Google Shape;48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Review these tips for handling property distribution among multiple children.  Additional talking points are below:</a:t>
            </a:r>
            <a:endParaRPr b="1"/>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Physical division of property may require a survey.</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Properties of the same acreage may have different values. For example, some properties having higher value are those having greater road frontage, more fertile soils, having utilities present, etc.  Thus, some choose to have the property divided after death based on equal value of parcels (perhaps divided by an appraiser or other person) . </a:t>
            </a:r>
            <a:endParaRPr/>
          </a:p>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Sometimes, if an appraiser or other person is asked to divide property after the death of the property owner, they might first divide the overall property into pieces of equal value (not necessarily equal size) and then there may be a drawing where each child obtains a parcel at random.</a:t>
            </a:r>
            <a:endParaRPr/>
          </a:p>
          <a:p>
            <a:pPr marL="457200" marR="0" lvl="0" indent="-228600" algn="l" rtl="0">
              <a:lnSpc>
                <a:spcPct val="100000"/>
              </a:lnSpc>
              <a:spcBef>
                <a:spcPts val="0"/>
              </a:spcBef>
              <a:spcAft>
                <a:spcPts val="0"/>
              </a:spcAft>
              <a:buClr>
                <a:srgbClr val="000000"/>
              </a:buClr>
              <a:buSzPts val="1400"/>
              <a:buFont typeface="Arial"/>
              <a:buNone/>
            </a:pPr>
            <a:endParaRPr/>
          </a:p>
          <a:p>
            <a:pPr marL="158750" lvl="0" indent="0" algn="l" rtl="0">
              <a:lnSpc>
                <a:spcPct val="100000"/>
              </a:lnSpc>
              <a:spcBef>
                <a:spcPts val="0"/>
              </a:spcBef>
              <a:spcAft>
                <a:spcPts val="0"/>
              </a:spcAft>
              <a:buSzPts val="1100"/>
              <a:buNone/>
            </a:pPr>
            <a:r>
              <a:rPr lang="en-US"/>
              <a:t>Your lawyer should advise you on:</a:t>
            </a:r>
            <a:endParaRPr/>
          </a:p>
          <a:p>
            <a:pPr marL="457200" lvl="1" indent="-182880" algn="l" rtl="0">
              <a:lnSpc>
                <a:spcPct val="100000"/>
              </a:lnSpc>
              <a:spcBef>
                <a:spcPts val="0"/>
              </a:spcBef>
              <a:spcAft>
                <a:spcPts val="0"/>
              </a:spcAft>
              <a:buSzPts val="1320"/>
              <a:buFont typeface="Noto Sans Symbols"/>
              <a:buChar char="∙"/>
            </a:pPr>
            <a:r>
              <a:rPr lang="en-US"/>
              <a:t>How provide for the payment of debts and taxes so the property division is not affected by claims of creditors or required tax payments  </a:t>
            </a:r>
            <a:endParaRPr/>
          </a:p>
          <a:p>
            <a:pPr marL="457200" lvl="1" indent="-182880" algn="l" rtl="0">
              <a:lnSpc>
                <a:spcPct val="100000"/>
              </a:lnSpc>
              <a:spcBef>
                <a:spcPts val="0"/>
              </a:spcBef>
              <a:spcAft>
                <a:spcPts val="0"/>
              </a:spcAft>
              <a:buSzPts val="1320"/>
              <a:buFont typeface="Noto Sans Symbols"/>
              <a:buChar char="∙"/>
            </a:pPr>
            <a:r>
              <a:rPr lang="en-US"/>
              <a:t>What is needed in terms of a temporary process to manage the farm, ranch or forest to avoid interruption in the business</a:t>
            </a:r>
            <a:endParaRPr/>
          </a:p>
          <a:p>
            <a:pPr marL="914400" lvl="1" indent="-22860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r>
              <a:rPr lang="en-US"/>
              <a:t>Other problems are created if the children are under the age of majority when they inherit the property.</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15000"/>
              </a:lnSpc>
              <a:spcBef>
                <a:spcPts val="500"/>
              </a:spcBef>
              <a:spcAft>
                <a:spcPts val="0"/>
              </a:spcAft>
              <a:buSzPts val="1100"/>
              <a:buNone/>
            </a:pPr>
            <a:r>
              <a:rPr lang="en-US" sz="1100" b="1" dirty="0">
                <a:solidFill>
                  <a:srgbClr val="080808"/>
                </a:solidFill>
                <a:latin typeface="Dosis"/>
                <a:ea typeface="Dosis"/>
                <a:cs typeface="Dosis"/>
                <a:sym typeface="Dosis"/>
              </a:rPr>
              <a:t>Instructions</a:t>
            </a:r>
            <a:r>
              <a:rPr lang="en-US" sz="1100" dirty="0">
                <a:solidFill>
                  <a:srgbClr val="080808"/>
                </a:solidFill>
                <a:latin typeface="Dosis"/>
                <a:ea typeface="Dosis"/>
                <a:cs typeface="Dosis"/>
                <a:sym typeface="Dosis"/>
              </a:rPr>
              <a:t>: This section will discuss important considerations in preventing heirs’ property when writing a will.</a:t>
            </a:r>
            <a:endParaRPr lang="en-US" dirty="0"/>
          </a:p>
          <a:p>
            <a:pPr marL="0" marR="0" lvl="0" indent="0" algn="l" rtl="0">
              <a:lnSpc>
                <a:spcPct val="115000"/>
              </a:lnSpc>
              <a:spcBef>
                <a:spcPts val="500"/>
              </a:spcBef>
              <a:spcAft>
                <a:spcPts val="0"/>
              </a:spcAft>
              <a:buSzPts val="1100"/>
              <a:buNone/>
            </a:pPr>
            <a:endParaRPr lang="en-US" sz="1100" dirty="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dirty="0"/>
              <a:t>Time</a:t>
            </a:r>
            <a:r>
              <a:rPr lang="en-US" b="0" dirty="0"/>
              <a:t>: 1 minute</a:t>
            </a:r>
            <a:endParaRPr lang="en-US" dirty="0"/>
          </a:p>
          <a:p>
            <a:pPr marL="0" marR="0" lvl="0" indent="0" algn="l" rtl="0">
              <a:lnSpc>
                <a:spcPct val="115000"/>
              </a:lnSpc>
              <a:spcBef>
                <a:spcPts val="500"/>
              </a:spcBef>
              <a:spcAft>
                <a:spcPts val="0"/>
              </a:spcAft>
              <a:buClr>
                <a:srgbClr val="000000"/>
              </a:buClr>
              <a:buSzPts val="1100"/>
              <a:buFont typeface="Arial"/>
              <a:buNone/>
            </a:pPr>
            <a:endParaRPr lang="en-US" sz="1100" dirty="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dirty="0"/>
              <a:t>Materials</a:t>
            </a:r>
            <a:r>
              <a:rPr lang="en-US" b="0" dirty="0"/>
              <a:t>: none</a:t>
            </a:r>
            <a:endParaRPr lang="en-US" dirty="0"/>
          </a:p>
          <a:p>
            <a:pPr marL="0" marR="0" lvl="0" indent="0" algn="l" rtl="0">
              <a:lnSpc>
                <a:spcPct val="115000"/>
              </a:lnSpc>
              <a:spcBef>
                <a:spcPts val="500"/>
              </a:spcBef>
              <a:spcAft>
                <a:spcPts val="0"/>
              </a:spcAft>
              <a:buClr>
                <a:srgbClr val="000000"/>
              </a:buClr>
              <a:buSzPts val="1100"/>
              <a:buFont typeface="Arial"/>
              <a:buNone/>
            </a:pPr>
            <a:endParaRPr lang="en-US" sz="1100" dirty="0">
              <a:solidFill>
                <a:srgbClr val="080808"/>
              </a:solidFill>
              <a:latin typeface="Dosis"/>
              <a:ea typeface="Dosis"/>
              <a:cs typeface="Dosis"/>
              <a:sym typeface="Dosis"/>
            </a:endParaRPr>
          </a:p>
          <a:p>
            <a:pPr marL="0" marR="0" lvl="0" indent="0" algn="l" rtl="0">
              <a:lnSpc>
                <a:spcPct val="115000"/>
              </a:lnSpc>
              <a:spcBef>
                <a:spcPts val="500"/>
              </a:spcBef>
              <a:spcAft>
                <a:spcPts val="0"/>
              </a:spcAft>
              <a:buClr>
                <a:srgbClr val="000000"/>
              </a:buClr>
              <a:buSzPts val="1100"/>
              <a:buFont typeface="Arial"/>
              <a:buNone/>
            </a:pPr>
            <a:r>
              <a:rPr lang="en-US" b="1" dirty="0"/>
              <a:t>Handouts</a:t>
            </a:r>
            <a:r>
              <a:rPr lang="en-US" b="0" dirty="0"/>
              <a:t>: none</a:t>
            </a:r>
            <a:endParaRPr lang="en-US" dirty="0"/>
          </a:p>
          <a:p>
            <a:endParaRPr lang="en-US" dirty="0"/>
          </a:p>
        </p:txBody>
      </p:sp>
    </p:spTree>
    <p:extLst>
      <p:ext uri="{BB962C8B-B14F-4D97-AF65-F5344CB8AC3E}">
        <p14:creationId xmlns:p14="http://schemas.microsoft.com/office/powerpoint/2010/main" val="442882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Discuss these key points related to transferring land by deed.</a:t>
            </a: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r>
              <a:rPr lang="en-US" b="0" i="0">
                <a:solidFill>
                  <a:srgbClr val="000000"/>
                </a:solidFill>
                <a:latin typeface="Open Sans"/>
                <a:ea typeface="Open Sans"/>
                <a:cs typeface="Open Sans"/>
                <a:sym typeface="Open Sans"/>
              </a:rPr>
              <a:t>These options have been noted earlier but are repeated here to weave the connections.</a:t>
            </a:r>
            <a:endParaRPr/>
          </a:p>
          <a:p>
            <a:pPr marL="628650" lvl="1" indent="-171450" algn="l" rtl="0">
              <a:lnSpc>
                <a:spcPct val="100000"/>
              </a:lnSpc>
              <a:spcBef>
                <a:spcPts val="0"/>
              </a:spcBef>
              <a:spcAft>
                <a:spcPts val="0"/>
              </a:spcAft>
              <a:buClr>
                <a:schemeClr val="dk2"/>
              </a:buClr>
              <a:buSzPts val="1650"/>
              <a:buFont typeface="Noto Sans Symbols"/>
              <a:buChar char="∙"/>
            </a:pPr>
            <a:r>
              <a:rPr lang="en-US" sz="1100">
                <a:solidFill>
                  <a:schemeClr val="dk2"/>
                </a:solidFill>
              </a:rPr>
              <a:t>Conveying real property before death</a:t>
            </a:r>
            <a:endParaRPr/>
          </a:p>
          <a:p>
            <a:pPr marL="628650" lvl="1" indent="-171450" algn="l" rtl="0">
              <a:lnSpc>
                <a:spcPct val="100000"/>
              </a:lnSpc>
              <a:spcBef>
                <a:spcPts val="0"/>
              </a:spcBef>
              <a:spcAft>
                <a:spcPts val="0"/>
              </a:spcAft>
              <a:buClr>
                <a:schemeClr val="dk2"/>
              </a:buClr>
              <a:buSzPts val="1650"/>
              <a:buFont typeface="Noto Sans Symbols"/>
              <a:buChar char="∙"/>
            </a:pPr>
            <a:r>
              <a:rPr lang="en-US" sz="1100">
                <a:solidFill>
                  <a:schemeClr val="dk2"/>
                </a:solidFill>
              </a:rPr>
              <a:t>Reserving or granting a life estate when conveying property to allow limited use by the life tenant prior to death</a:t>
            </a:r>
            <a:endParaRPr/>
          </a:p>
          <a:p>
            <a:pPr marL="628650" lvl="1" indent="-171450" algn="l" rtl="0">
              <a:lnSpc>
                <a:spcPct val="100000"/>
              </a:lnSpc>
              <a:spcBef>
                <a:spcPts val="0"/>
              </a:spcBef>
              <a:spcAft>
                <a:spcPts val="0"/>
              </a:spcAft>
              <a:buClr>
                <a:schemeClr val="dk2"/>
              </a:buClr>
              <a:buSzPts val="1650"/>
              <a:buFont typeface="Noto Sans Symbols"/>
              <a:buChar char="∙"/>
            </a:pPr>
            <a:r>
              <a:rPr lang="en-US" sz="1100">
                <a:solidFill>
                  <a:schemeClr val="dk2"/>
                </a:solidFill>
              </a:rPr>
              <a:t>Conveying title by a transfer on death deed that transfers full title on death</a:t>
            </a:r>
            <a:endParaRPr/>
          </a:p>
          <a:p>
            <a:pPr marL="11430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Font typeface="Arial"/>
              <a:buNone/>
            </a:pPr>
            <a:r>
              <a:rPr lang="en-US" sz="1100">
                <a:solidFill>
                  <a:schemeClr val="dk2"/>
                </a:solidFill>
              </a:rPr>
              <a:t>One spouse/parent may prefer to leave real property as a life estate to a spouse or a child in the event of circumstances important to that parent.</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marR="0" lvl="0" indent="0" algn="l" rtl="0">
              <a:lnSpc>
                <a:spcPct val="100000"/>
              </a:lnSpc>
              <a:spcBef>
                <a:spcPts val="0"/>
              </a:spcBef>
              <a:spcAft>
                <a:spcPts val="0"/>
              </a:spcAft>
              <a:buClr>
                <a:srgbClr val="000000"/>
              </a:buClr>
              <a:buSzPts val="1100"/>
              <a:buFont typeface="Arial"/>
              <a:buNone/>
            </a:pPr>
            <a:r>
              <a:rPr lang="en-US"/>
              <a:t>A life estate may be limited so as to require the holder to live on the property for a specified number of months each year if there is a concern that commitment to a nursing home or other facility would not enable the holder to manage the property. The property could be managed by others in order to keep the income stream benefitting the nursing home resident. This may have implications on eligibility for the government benefit. </a:t>
            </a:r>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2"/>
              </a:solidFill>
            </a:endParaRPr>
          </a:p>
          <a:p>
            <a:pPr marL="0" marR="0" lvl="0" indent="0" algn="l" rtl="0">
              <a:lnSpc>
                <a:spcPct val="100000"/>
              </a:lnSpc>
              <a:spcBef>
                <a:spcPts val="0"/>
              </a:spcBef>
              <a:spcAft>
                <a:spcPts val="0"/>
              </a:spcAft>
              <a:buClr>
                <a:srgbClr val="000000"/>
              </a:buClr>
              <a:buSzPts val="1100"/>
              <a:buFont typeface="Arial"/>
              <a:buNone/>
            </a:pPr>
            <a:r>
              <a:rPr lang="en-US" sz="1100">
                <a:solidFill>
                  <a:schemeClr val="dk2"/>
                </a:solidFill>
              </a:rPr>
              <a:t>A life estate ensures the parent that the children receive the property after the death of the person holding the life estate. For instance, if property solely owned by one person is first left by that person to their spouse, the surviving spouse may later remarry and change their will or for other reasons cut a child out of their will (as allowed by law).</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lvl="0" indent="0" algn="l" rtl="0">
              <a:lnSpc>
                <a:spcPct val="100000"/>
              </a:lnSpc>
              <a:spcBef>
                <a:spcPts val="0"/>
              </a:spcBef>
              <a:spcAft>
                <a:spcPts val="0"/>
              </a:spcAft>
              <a:buSzPts val="1100"/>
              <a:buNone/>
            </a:pPr>
            <a:r>
              <a:rPr lang="en-US"/>
              <a:t>Life estates may provide for a child with special needs so that they may remain in the family home if it is in their best interest.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Life estates may also allow a child who earns their livelihood on the farm/ranch to continue living there for their life.</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lvl="0" indent="0" algn="l" rtl="0">
              <a:lnSpc>
                <a:spcPct val="100000"/>
              </a:lnSpc>
              <a:spcBef>
                <a:spcPts val="0"/>
              </a:spcBef>
              <a:spcAft>
                <a:spcPts val="0"/>
              </a:spcAft>
              <a:buSzPts val="1100"/>
              <a:buFont typeface="Arial"/>
              <a:buNone/>
            </a:pPr>
            <a:r>
              <a:rPr lang="en-US" sz="1100">
                <a:solidFill>
                  <a:schemeClr val="dk2"/>
                </a:solidFill>
              </a:rPr>
              <a:t>Your lawyer should advise you as to what rights/obligations pass under a life estate under the law of the state where your property is located so that you could make changes to match your desires.  </a:t>
            </a:r>
            <a:endParaRPr/>
          </a:p>
          <a:p>
            <a:pPr marL="0" lvl="0" indent="0" algn="l" rtl="0">
              <a:lnSpc>
                <a:spcPct val="100000"/>
              </a:lnSpc>
              <a:spcBef>
                <a:spcPts val="0"/>
              </a:spcBef>
              <a:spcAft>
                <a:spcPts val="0"/>
              </a:spcAft>
              <a:buSzPts val="1100"/>
              <a:buFont typeface="Arial"/>
              <a:buNone/>
            </a:pPr>
            <a:endParaRPr sz="1100">
              <a:solidFill>
                <a:schemeClr val="dk2"/>
              </a:solidFill>
            </a:endParaRPr>
          </a:p>
          <a:p>
            <a:pPr marL="0" lvl="0" indent="0" algn="l" rtl="0">
              <a:lnSpc>
                <a:spcPct val="100000"/>
              </a:lnSpc>
              <a:spcBef>
                <a:spcPts val="0"/>
              </a:spcBef>
              <a:spcAft>
                <a:spcPts val="0"/>
              </a:spcAft>
              <a:buSzPts val="1100"/>
              <a:buFont typeface="Arial"/>
              <a:buNone/>
            </a:pPr>
            <a:r>
              <a:rPr lang="en-US"/>
              <a:t>In most states, a life tenant has exclusive control of the property during their life.  They generally must keep property in good repair.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200"/>
              <a:buFont typeface="Calibri"/>
              <a:buNone/>
            </a:pPr>
            <a:r>
              <a:rPr lang="en-US" b="1"/>
              <a:t>   Time</a:t>
            </a:r>
            <a:r>
              <a:rPr lang="en-US" b="0"/>
              <a:t>: 10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   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400"/>
              <a:buNone/>
            </a:pPr>
            <a:r>
              <a:rPr lang="en-US" b="1" dirty="0">
                <a:latin typeface="Arial"/>
                <a:ea typeface="Arial"/>
                <a:cs typeface="Arial"/>
                <a:sym typeface="Arial"/>
              </a:rPr>
              <a:t>Instructions:  </a:t>
            </a:r>
            <a:r>
              <a:rPr lang="en-US" sz="1800" dirty="0">
                <a:solidFill>
                  <a:srgbClr val="080808"/>
                </a:solidFill>
                <a:latin typeface="Dosis"/>
                <a:ea typeface="Dosis"/>
                <a:cs typeface="Dosis"/>
                <a:sym typeface="Dosis"/>
              </a:rPr>
              <a:t>Add presenter information and introduce yourselves.</a:t>
            </a:r>
          </a:p>
          <a:p>
            <a:pPr marL="0" marR="0" lvl="0" indent="0" algn="l" rtl="0">
              <a:lnSpc>
                <a:spcPct val="100000"/>
              </a:lnSpc>
              <a:spcBef>
                <a:spcPts val="0"/>
              </a:spcBef>
              <a:spcAft>
                <a:spcPts val="0"/>
              </a:spcAft>
              <a:buSzPts val="1400"/>
              <a:buNone/>
            </a:pPr>
            <a:endParaRPr lang="en-US" sz="1800" dirty="0">
              <a:solidFill>
                <a:srgbClr val="080808"/>
              </a:solidFill>
              <a:latin typeface="Dosis"/>
              <a:sym typeface="Dosi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solidFill>
                  <a:srgbClr val="080808"/>
                </a:solidFill>
                <a:latin typeface="Dosis"/>
                <a:sym typeface="Dosis"/>
              </a:rPr>
              <a:t>You can add your </a:t>
            </a:r>
            <a:r>
              <a:rPr lang="en-US" sz="1100" b="0" i="0" u="none" strike="noStrike" cap="none">
                <a:solidFill>
                  <a:srgbClr val="000000"/>
                </a:solidFill>
                <a:effectLst/>
                <a:latin typeface="Arial"/>
                <a:ea typeface="Arial"/>
                <a:cs typeface="Arial"/>
                <a:sym typeface="Arial"/>
              </a:rPr>
              <a:t>logos and institutional equal opportunity statement to the “Understanding Heirs’ Property lessons flyer template”.</a:t>
            </a:r>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endParaRPr sz="1800" b="1" dirty="0">
              <a:solidFill>
                <a:srgbClr val="080808"/>
              </a:solidFill>
              <a:latin typeface="Dosis"/>
              <a:ea typeface="Dosis"/>
              <a:cs typeface="Dosis"/>
              <a:sym typeface="Dosis"/>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Time</a:t>
            </a:r>
            <a:r>
              <a:rPr lang="en-US" dirty="0">
                <a:latin typeface="Arial"/>
                <a:ea typeface="Arial"/>
                <a:cs typeface="Arial"/>
                <a:sym typeface="Arial"/>
              </a:rPr>
              <a:t>: 1 minute</a:t>
            </a:r>
            <a:endParaRPr dirty="0"/>
          </a:p>
          <a:p>
            <a:pPr marL="0" marR="0" lvl="0" indent="0" algn="l" rtl="0">
              <a:lnSpc>
                <a:spcPct val="100000"/>
              </a:lnSpc>
              <a:spcBef>
                <a:spcPts val="0"/>
              </a:spcBef>
              <a:spcAft>
                <a:spcPts val="0"/>
              </a:spcAft>
              <a:buSzPts val="1400"/>
              <a:buNone/>
            </a:pPr>
            <a:endParaRPr b="1"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Materials:  </a:t>
            </a:r>
            <a:r>
              <a:rPr lang="en-US" dirty="0">
                <a:latin typeface="Arial"/>
                <a:ea typeface="Arial"/>
                <a:cs typeface="Arial"/>
                <a:sym typeface="Arial"/>
              </a:rPr>
              <a:t>none</a:t>
            </a:r>
            <a:endParaRPr dirty="0"/>
          </a:p>
          <a:p>
            <a:pPr marL="0" marR="0" lvl="0" indent="0" algn="l" rtl="0">
              <a:lnSpc>
                <a:spcPct val="100000"/>
              </a:lnSpc>
              <a:spcBef>
                <a:spcPts val="0"/>
              </a:spcBef>
              <a:spcAft>
                <a:spcPts val="0"/>
              </a:spcAft>
              <a:buSzPts val="1400"/>
              <a:buNone/>
            </a:pPr>
            <a:endParaRPr dirty="0">
              <a:latin typeface="Arial"/>
              <a:ea typeface="Arial"/>
              <a:cs typeface="Arial"/>
              <a:sym typeface="Arial"/>
            </a:endParaRPr>
          </a:p>
          <a:p>
            <a:pPr marL="0" marR="0" lvl="0" indent="0" algn="l" rtl="0">
              <a:lnSpc>
                <a:spcPct val="100000"/>
              </a:lnSpc>
              <a:spcBef>
                <a:spcPts val="0"/>
              </a:spcBef>
              <a:spcAft>
                <a:spcPts val="0"/>
              </a:spcAft>
              <a:buSzPts val="1400"/>
              <a:buNone/>
            </a:pPr>
            <a:r>
              <a:rPr lang="en-US" b="1" dirty="0">
                <a:latin typeface="Arial"/>
                <a:ea typeface="Arial"/>
                <a:cs typeface="Arial"/>
                <a:sym typeface="Arial"/>
              </a:rPr>
              <a:t>Handouts:  </a:t>
            </a:r>
            <a:r>
              <a:rPr lang="en-US" dirty="0">
                <a:latin typeface="Arial"/>
                <a:ea typeface="Arial"/>
                <a:cs typeface="Arial"/>
                <a:sym typeface="Arial"/>
              </a:rPr>
              <a:t>none</a:t>
            </a:r>
            <a:endParaRPr dirty="0"/>
          </a:p>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0" i="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100"/>
              <a:buFont typeface="Arial"/>
              <a:buNone/>
            </a:pPr>
            <a:r>
              <a:rPr lang="en-US" sz="1100" b="0">
                <a:solidFill>
                  <a:schemeClr val="dk2"/>
                </a:solidFill>
                <a:latin typeface="Catamaran Light"/>
                <a:ea typeface="Catamaran Light"/>
                <a:cs typeface="Catamaran Light"/>
                <a:sym typeface="Catamaran Light"/>
              </a:rPr>
              <a:t>Using a trust or business entity can avoid partition and the decedent can determine the use and management of the property after his or her death.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Generally, interests in entities could include shares of stock in a corporation, membership interests in a limited liability company, partnership shares/units in a partnership, etc.</a:t>
            </a:r>
            <a:endParaRPr/>
          </a:p>
          <a:p>
            <a:pPr marL="0" lvl="0" indent="0" algn="l" rtl="0">
              <a:lnSpc>
                <a:spcPct val="100000"/>
              </a:lnSpc>
              <a:spcBef>
                <a:spcPts val="0"/>
              </a:spcBef>
              <a:spcAft>
                <a:spcPts val="0"/>
              </a:spcAft>
              <a:buSzPts val="1100"/>
              <a:buNone/>
            </a:pPr>
            <a:endParaRPr sz="1000"/>
          </a:p>
          <a:p>
            <a:pPr marL="0" lvl="0" indent="0" algn="l" rtl="0">
              <a:lnSpc>
                <a:spcPct val="100000"/>
              </a:lnSpc>
              <a:spcBef>
                <a:spcPts val="0"/>
              </a:spcBef>
              <a:spcAft>
                <a:spcPts val="0"/>
              </a:spcAft>
              <a:buSzPts val="1100"/>
              <a:buNone/>
            </a:pPr>
            <a:r>
              <a:rPr lang="en-US"/>
              <a:t>Some trusts are created by a will. Other trusts are created prior to the owner’s death by a trust instrument.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Prior to your death:</a:t>
            </a:r>
            <a:endParaRPr/>
          </a:p>
          <a:p>
            <a:pPr marL="0" lvl="0" indent="0" algn="l" rtl="0">
              <a:lnSpc>
                <a:spcPct val="100000"/>
              </a:lnSpc>
              <a:spcBef>
                <a:spcPts val="0"/>
              </a:spcBef>
              <a:spcAft>
                <a:spcPts val="0"/>
              </a:spcAft>
              <a:buSzPts val="1100"/>
              <a:buNone/>
            </a:pPr>
            <a:r>
              <a:rPr lang="en-US"/>
              <a:t>If the trust is created prior to the owner’s death, the owner will deed their property to the trust.  Trusts are managed by one or more trustees who have broad discretionary powers.  Prior to the death of either spouse, your lawyer may help you convey property to a trust, corporation, limited liability company or other entity.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NOTE</a:t>
            </a:r>
            <a:r>
              <a:rPr lang="en-US"/>
              <a:t>:  Seek advice as to the effect on property taxes, if the property is your homestead.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If property is placed in an entity prior to your death, your will provides for the interests in the entity</a:t>
            </a:r>
            <a:r>
              <a:rPr lang="en-US" sz="1600"/>
              <a:t> </a:t>
            </a:r>
            <a:r>
              <a:rPr lang="en-US"/>
              <a:t>you created to be left to a spouse or children.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Upon death through a will: </a:t>
            </a:r>
            <a:endParaRPr/>
          </a:p>
          <a:p>
            <a:pPr marL="0" lvl="0" indent="0" algn="l" rtl="0">
              <a:lnSpc>
                <a:spcPct val="100000"/>
              </a:lnSpc>
              <a:spcBef>
                <a:spcPts val="0"/>
              </a:spcBef>
              <a:spcAft>
                <a:spcPts val="0"/>
              </a:spcAft>
              <a:buSzPts val="1100"/>
              <a:buNone/>
            </a:pPr>
            <a:r>
              <a:rPr lang="en-US"/>
              <a:t>Upon death, if you have kept the property in your name, a will may place property in a trust for the benefit of a spouse or children.</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15875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endParaRPr b="0" i="0">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Discuss these advantages and disadvantages of placing property in an entity</a:t>
            </a:r>
            <a:endParaRPr/>
          </a:p>
          <a:p>
            <a:pPr marL="0" lvl="0" indent="0" algn="l" rtl="0">
              <a:lnSpc>
                <a:spcPct val="100000"/>
              </a:lnSpc>
              <a:spcBef>
                <a:spcPts val="0"/>
              </a:spcBef>
              <a:spcAft>
                <a:spcPts val="0"/>
              </a:spcAft>
              <a:buSzPts val="1100"/>
              <a:buNone/>
            </a:pPr>
            <a:endParaRPr/>
          </a:p>
          <a:p>
            <a:pPr marL="457200" lvl="1" indent="-182880" algn="l" rtl="0">
              <a:lnSpc>
                <a:spcPct val="100000"/>
              </a:lnSpc>
              <a:spcBef>
                <a:spcPts val="0"/>
              </a:spcBef>
              <a:spcAft>
                <a:spcPts val="0"/>
              </a:spcAft>
              <a:buSzPts val="1100"/>
              <a:buChar char="●"/>
            </a:pPr>
            <a:r>
              <a:rPr lang="en-US"/>
              <a:t>Advantages include:</a:t>
            </a:r>
            <a:br>
              <a:rPr lang="en-US"/>
            </a:br>
            <a:endParaRPr/>
          </a:p>
          <a:p>
            <a:pPr marL="914400" lvl="3" indent="-182880" algn="l" rtl="0">
              <a:lnSpc>
                <a:spcPct val="100000"/>
              </a:lnSpc>
              <a:spcBef>
                <a:spcPts val="0"/>
              </a:spcBef>
              <a:spcAft>
                <a:spcPts val="0"/>
              </a:spcAft>
              <a:buSzPts val="1100"/>
              <a:buChar char="○"/>
            </a:pPr>
            <a:r>
              <a:rPr lang="en-US"/>
              <a:t>The property stays together in one undivided tract and is managed by a trustee (if held in a trust) or a board, manager(s) or general partner(s) if held in another entity.</a:t>
            </a:r>
            <a:endParaRPr/>
          </a:p>
          <a:p>
            <a:pPr marL="914400" lvl="3" indent="-182880" algn="l" rtl="0">
              <a:lnSpc>
                <a:spcPct val="100000"/>
              </a:lnSpc>
              <a:spcBef>
                <a:spcPts val="0"/>
              </a:spcBef>
              <a:spcAft>
                <a:spcPts val="0"/>
              </a:spcAft>
              <a:buSzPts val="1100"/>
              <a:buChar char="○"/>
            </a:pPr>
            <a:r>
              <a:rPr lang="en-US"/>
              <a:t>This does not require unanimous consent for most management actions.</a:t>
            </a:r>
            <a:endParaRPr/>
          </a:p>
          <a:p>
            <a:pPr marL="914400" lvl="3" indent="-182880" algn="l" rtl="0">
              <a:lnSpc>
                <a:spcPct val="100000"/>
              </a:lnSpc>
              <a:spcBef>
                <a:spcPts val="0"/>
              </a:spcBef>
              <a:spcAft>
                <a:spcPts val="0"/>
              </a:spcAft>
              <a:buSzPts val="1100"/>
              <a:buChar char="○"/>
            </a:pPr>
            <a:r>
              <a:rPr lang="en-US" sz="1400"/>
              <a:t>There may be a prohibition on sale of property or interests.</a:t>
            </a:r>
            <a:endParaRPr/>
          </a:p>
          <a:p>
            <a:pPr marL="0" lvl="1" indent="0" algn="l" rtl="0">
              <a:lnSpc>
                <a:spcPct val="100000"/>
              </a:lnSpc>
              <a:spcBef>
                <a:spcPts val="0"/>
              </a:spcBef>
              <a:spcAft>
                <a:spcPts val="0"/>
              </a:spcAft>
              <a:buSzPts val="1100"/>
              <a:buNone/>
            </a:pPr>
            <a:r>
              <a:rPr lang="en-US" sz="1400"/>
              <a:t> </a:t>
            </a:r>
            <a:endParaRPr/>
          </a:p>
          <a:p>
            <a:pPr marL="457200" lvl="1" indent="-182880" algn="l" rtl="0">
              <a:lnSpc>
                <a:spcPct val="100000"/>
              </a:lnSpc>
              <a:spcBef>
                <a:spcPts val="0"/>
              </a:spcBef>
              <a:spcAft>
                <a:spcPts val="0"/>
              </a:spcAft>
              <a:buSzPts val="1100"/>
              <a:buChar char="●"/>
            </a:pPr>
            <a:r>
              <a:rPr lang="en-US"/>
              <a:t>Disadvantages include:</a:t>
            </a:r>
            <a:endParaRPr/>
          </a:p>
          <a:p>
            <a:pPr marL="457200" lvl="1" indent="-113029" algn="l" rtl="0">
              <a:lnSpc>
                <a:spcPct val="100000"/>
              </a:lnSpc>
              <a:spcBef>
                <a:spcPts val="0"/>
              </a:spcBef>
              <a:spcAft>
                <a:spcPts val="0"/>
              </a:spcAft>
              <a:buSzPts val="1100"/>
              <a:buNone/>
            </a:pPr>
            <a:endParaRPr/>
          </a:p>
          <a:p>
            <a:pPr marL="914400" lvl="3" indent="-182880" algn="l" rtl="0">
              <a:lnSpc>
                <a:spcPct val="100000"/>
              </a:lnSpc>
              <a:spcBef>
                <a:spcPts val="0"/>
              </a:spcBef>
              <a:spcAft>
                <a:spcPts val="0"/>
              </a:spcAft>
              <a:buSzPts val="1100"/>
              <a:buChar char="○"/>
            </a:pPr>
            <a:r>
              <a:rPr lang="en-US"/>
              <a:t>Restrictions placed on transfer of interests </a:t>
            </a:r>
            <a:r>
              <a:rPr lang="en-US" sz="1400"/>
              <a:t> </a:t>
            </a:r>
            <a:r>
              <a:rPr lang="en-US"/>
              <a:t>in the entity may make a sale difficult when a child needs to sell for health, financial or other personal reasons.</a:t>
            </a:r>
            <a:endParaRPr/>
          </a:p>
          <a:p>
            <a:pPr marL="914400" lvl="3" indent="-182880" algn="l" rtl="0">
              <a:lnSpc>
                <a:spcPct val="100000"/>
              </a:lnSpc>
              <a:spcBef>
                <a:spcPts val="0"/>
              </a:spcBef>
              <a:spcAft>
                <a:spcPts val="0"/>
              </a:spcAft>
              <a:buSzPts val="1100"/>
              <a:buChar char="○"/>
            </a:pPr>
            <a:r>
              <a:rPr lang="en-US"/>
              <a:t>Disagreements over management decisions made by others may cause family dissention.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457200" lvl="1" indent="-182880" algn="l" rtl="0">
              <a:lnSpc>
                <a:spcPct val="100000"/>
              </a:lnSpc>
              <a:spcBef>
                <a:spcPts val="0"/>
              </a:spcBef>
              <a:spcAft>
                <a:spcPts val="0"/>
              </a:spcAft>
              <a:buSzPts val="1100"/>
              <a:buChar char="●"/>
            </a:pPr>
            <a:r>
              <a:rPr lang="en-US"/>
              <a:t>In entities other than a trust, unanimous consent of the owners of an interest in the entity may be required to sell the property or place a mortgage on it.  General day-to-day affairs are decided by majority vote of the board of directors (for a corporation), the manager(s) (for a limited liability company) and the partners (for a partnership).  A holdout will usually not create a deadlock.</a:t>
            </a:r>
            <a:endParaRPr/>
          </a:p>
          <a:p>
            <a:pPr marL="0" lvl="0" indent="0" algn="l" rtl="0">
              <a:lnSpc>
                <a:spcPct val="100000"/>
              </a:lnSpc>
              <a:spcBef>
                <a:spcPts val="0"/>
              </a:spcBef>
              <a:spcAft>
                <a:spcPts val="0"/>
              </a:spcAft>
              <a:buSzPts val="1100"/>
              <a:buNone/>
            </a:pPr>
            <a:endParaRPr/>
          </a:p>
          <a:p>
            <a:pPr marL="457200" lvl="1" indent="-182880" algn="l" rtl="0">
              <a:lnSpc>
                <a:spcPct val="100000"/>
              </a:lnSpc>
              <a:spcBef>
                <a:spcPts val="0"/>
              </a:spcBef>
              <a:spcAft>
                <a:spcPts val="0"/>
              </a:spcAft>
              <a:buSzPts val="1100"/>
              <a:buChar char="●"/>
            </a:pPr>
            <a:r>
              <a:rPr lang="en-US"/>
              <a:t>A common requirement may include restrictions on transfer of interest in the family-owned entities.   A proposed sale may first be required to be offered to the other owners or the entity before being sold to a third-party.</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1100"/>
              <a:buNone/>
            </a:pPr>
            <a:r>
              <a:rPr lang="en-US" b="1"/>
              <a:t>Instruction:  </a:t>
            </a:r>
            <a:r>
              <a:rPr lang="en-US" sz="1800">
                <a:solidFill>
                  <a:srgbClr val="000000"/>
                </a:solidFill>
                <a:latin typeface="Dosis"/>
                <a:ea typeface="Dosis"/>
                <a:cs typeface="Dosis"/>
                <a:sym typeface="Dosis"/>
              </a:rPr>
              <a:t>Discuss these key elements involved in keeping a title current.</a:t>
            </a:r>
            <a:endParaRPr/>
          </a:p>
          <a:p>
            <a:pPr marL="0" marR="0" lvl="0" indent="0" algn="l" rtl="0">
              <a:lnSpc>
                <a:spcPct val="100000"/>
              </a:lnSpc>
              <a:spcBef>
                <a:spcPts val="0"/>
              </a:spcBef>
              <a:spcAft>
                <a:spcPts val="0"/>
              </a:spcAft>
              <a:buSzPts val="1100"/>
              <a:buNone/>
            </a:pPr>
            <a:endParaRPr sz="1800">
              <a:latin typeface="Times New Roman"/>
              <a:ea typeface="Times New Roman"/>
              <a:cs typeface="Times New Roman"/>
              <a:sym typeface="Times New Roman"/>
            </a:endParaRPr>
          </a:p>
          <a:p>
            <a:pPr marL="0" lvl="0" indent="0" algn="l" rtl="0">
              <a:lnSpc>
                <a:spcPct val="100000"/>
              </a:lnSpc>
              <a:spcBef>
                <a:spcPts val="0"/>
              </a:spcBef>
              <a:spcAft>
                <a:spcPts val="0"/>
              </a:spcAft>
              <a:buSzPts val="1100"/>
              <a:buNone/>
            </a:pPr>
            <a:r>
              <a:rPr lang="en-US" b="1"/>
              <a:t>Time: </a:t>
            </a:r>
            <a:r>
              <a:rPr lang="en-US" b="0"/>
              <a:t>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 </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Handouts</a:t>
            </a:r>
            <a:r>
              <a:rPr lang="en-US" b="0"/>
              <a:t>:  none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  </a:t>
            </a:r>
            <a:r>
              <a:rPr lang="en-US" b="0"/>
              <a:t>Discuss the advantages and disadvantages of this approach using the talking points on the slide.</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Time: </a:t>
            </a:r>
            <a:r>
              <a:rPr lang="en-US" b="0"/>
              <a:t>3 minutes</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Handouts: </a:t>
            </a:r>
            <a:r>
              <a:rPr lang="en-US" b="0"/>
              <a:t>none</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4" name="Google Shape;54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i="0">
                <a:solidFill>
                  <a:srgbClr val="000000"/>
                </a:solidFill>
                <a:latin typeface="Open Sans"/>
                <a:ea typeface="Open Sans"/>
                <a:cs typeface="Open Sans"/>
                <a:sym typeface="Open Sans"/>
              </a:rPr>
              <a:t>Wrap up this session with any questions participants may have.</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US" b="1"/>
              <a:t>Time</a:t>
            </a:r>
            <a:r>
              <a:rPr lang="en-US" b="0"/>
              <a:t>: 5 minutes</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b="1" dirty="0"/>
              <a:t>Instructions</a:t>
            </a:r>
            <a:r>
              <a:rPr lang="en-US" dirty="0"/>
              <a:t>:  This slide is to prompt the evaluation process.  If you are using paper copies, please hand them out at this time.  If you are using the online Qualtrics evaluation, use the QR code for the Heirs’ Property Community Workshop Survey.</a:t>
            </a:r>
          </a:p>
          <a:p>
            <a:pPr marL="0" lvl="0" indent="0" algn="l" rtl="0">
              <a:lnSpc>
                <a:spcPct val="100000"/>
              </a:lnSpc>
              <a:spcBef>
                <a:spcPts val="0"/>
              </a:spcBef>
              <a:spcAft>
                <a:spcPts val="0"/>
              </a:spcAft>
              <a:buSzPts val="1100"/>
              <a:buNone/>
            </a:pPr>
            <a:endParaRPr lang="en-US" dirty="0"/>
          </a:p>
          <a:p>
            <a:pPr marL="0" marR="0" lvl="0" indent="0" algn="l" rtl="0">
              <a:lnSpc>
                <a:spcPct val="115000"/>
              </a:lnSpc>
              <a:spcBef>
                <a:spcPts val="0"/>
              </a:spcBef>
              <a:spcAft>
                <a:spcPts val="0"/>
              </a:spcAft>
              <a:buSzPts val="1100"/>
              <a:buNone/>
            </a:pPr>
            <a:r>
              <a:rPr lang="en-US" sz="1800" b="1" dirty="0">
                <a:solidFill>
                  <a:srgbClr val="080808"/>
                </a:solidFill>
                <a:latin typeface="Dosis"/>
                <a:ea typeface="Dosis"/>
                <a:cs typeface="Dosis"/>
                <a:sym typeface="Dosis"/>
              </a:rPr>
              <a:t>Note</a:t>
            </a:r>
            <a:r>
              <a:rPr lang="en-US" sz="1800" dirty="0">
                <a:solidFill>
                  <a:srgbClr val="080808"/>
                </a:solidFill>
                <a:latin typeface="Dosis"/>
                <a:ea typeface="Dosis"/>
                <a:cs typeface="Dosis"/>
                <a:sym typeface="Dosis"/>
              </a:rPr>
              <a:t>: Check to make sure the QR code is working properly before sharing with participants.</a:t>
            </a:r>
            <a:endParaRPr lang="en-US" dirty="0"/>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Time</a:t>
            </a:r>
            <a:r>
              <a:rPr lang="en-US" dirty="0"/>
              <a:t>: 10 minutes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Materials</a:t>
            </a:r>
            <a:r>
              <a:rPr lang="en-US" dirty="0"/>
              <a:t>: none</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a:t>Handouts</a:t>
            </a:r>
            <a:r>
              <a:rPr lang="en-US"/>
              <a:t>:  Paper copies of the Heirs’ Property Community Workshop Survey and/or the QR code on this slide.  </a:t>
            </a:r>
          </a:p>
          <a:p>
            <a:pPr marL="158750" indent="0">
              <a:buNone/>
            </a:pPr>
            <a:endParaRPr lang="en-US" dirty="0"/>
          </a:p>
        </p:txBody>
      </p:sp>
      <p:sp>
        <p:nvSpPr>
          <p:cNvPr id="4" name="Slide Number Placeholder 3"/>
          <p:cNvSpPr>
            <a:spLocks noGrp="1"/>
          </p:cNvSpPr>
          <p:nvPr>
            <p:ph type="sldNum" sz="quarter" idx="5"/>
          </p:nvPr>
        </p:nvSpPr>
        <p:spPr/>
        <p:txBody>
          <a:bodyPr/>
          <a:lstStyle/>
          <a:p>
            <a:fld id="{3139AAE4-1859-4F44-B594-FB4893BCEFFC}" type="slidenum">
              <a:rPr lang="en-US" smtClean="0"/>
              <a:t>55</a:t>
            </a:fld>
            <a:endParaRPr lang="en-US" dirty="0"/>
          </a:p>
        </p:txBody>
      </p:sp>
    </p:spTree>
    <p:extLst>
      <p:ext uri="{BB962C8B-B14F-4D97-AF65-F5344CB8AC3E}">
        <p14:creationId xmlns:p14="http://schemas.microsoft.com/office/powerpoint/2010/main" val="552937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This slide shows the three parts of the curriculum and gives a quick view of the components covered in each section.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b="1"/>
              <a:t>Handouts</a:t>
            </a:r>
            <a:r>
              <a:rPr lang="en-US"/>
              <a:t>: None</a:t>
            </a: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Give time for participants to introduce themselves.  You could also include a brief question for them to answer such as what is one question or curiosity you have about heirs’ property.  Don’t take time to answer those at this point.  Rather this is about acknowledging where their curiosities are, and how the group can share this time together to learn and support each other.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a:t>
            </a:r>
            <a:r>
              <a:rPr lang="en-US" b="0"/>
              <a:t>: None</a:t>
            </a:r>
            <a:endParaRPr/>
          </a:p>
          <a:p>
            <a:pPr marL="0" lvl="0" indent="0" algn="l" rtl="0">
              <a:lnSpc>
                <a:spcPct val="100000"/>
              </a:lnSpc>
              <a:spcBef>
                <a:spcPts val="0"/>
              </a:spcBef>
              <a:spcAft>
                <a:spcPts val="0"/>
              </a:spcAft>
              <a:buSzPts val="1100"/>
              <a:buNone/>
            </a:pPr>
            <a:endParaRPr/>
          </a:p>
          <a:p>
            <a:pPr marL="457200" marR="0" lvl="0" indent="-22860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Total Session Time</a:t>
            </a:r>
            <a:r>
              <a:rPr lang="en-US" b="0"/>
              <a:t>: 4 hours</a:t>
            </a:r>
            <a:endParaRPr/>
          </a:p>
          <a:p>
            <a:pPr marL="0" lvl="0" indent="0" algn="l" rtl="0">
              <a:lnSpc>
                <a:spcPct val="100000"/>
              </a:lnSpc>
              <a:spcBef>
                <a:spcPts val="0"/>
              </a:spcBef>
              <a:spcAft>
                <a:spcPts val="0"/>
              </a:spcAft>
              <a:buSzPts val="1100"/>
              <a:buNone/>
            </a:pPr>
            <a:endParaRPr b="0"/>
          </a:p>
          <a:p>
            <a:pPr marL="0" lvl="0" indent="0" algn="l" rtl="0">
              <a:lnSpc>
                <a:spcPct val="100000"/>
              </a:lnSpc>
              <a:spcBef>
                <a:spcPts val="0"/>
              </a:spcBef>
              <a:spcAft>
                <a:spcPts val="0"/>
              </a:spcAft>
              <a:buSzPts val="1100"/>
              <a:buNone/>
            </a:pPr>
            <a:r>
              <a:rPr lang="en-US" b="1"/>
              <a:t>Instructions:  </a:t>
            </a:r>
            <a:r>
              <a:rPr lang="en-US" b="0"/>
              <a:t>Have this slide up when participants enter the room.</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b="1"/>
              <a:t>Instructions:  </a:t>
            </a:r>
            <a:r>
              <a:rPr lang="en-US" b="0"/>
              <a:t>Read the disclaimer and answer any questions that may arise. </a:t>
            </a:r>
            <a:endParaRPr/>
          </a:p>
          <a:p>
            <a:pPr marL="0" lvl="0" indent="0" algn="l" rtl="0">
              <a:lnSpc>
                <a:spcPct val="100000"/>
              </a:lnSpc>
              <a:spcBef>
                <a:spcPts val="0"/>
              </a:spcBef>
              <a:spcAft>
                <a:spcPts val="0"/>
              </a:spcAft>
              <a:buSzPts val="1100"/>
              <a:buNone/>
            </a:pPr>
            <a:endParaRPr b="0"/>
          </a:p>
          <a:p>
            <a:pPr marL="0" marR="0" lvl="0" indent="0" algn="l" rtl="0">
              <a:lnSpc>
                <a:spcPct val="100000"/>
              </a:lnSpc>
              <a:spcBef>
                <a:spcPts val="0"/>
              </a:spcBef>
              <a:spcAft>
                <a:spcPts val="0"/>
              </a:spcAft>
              <a:buClr>
                <a:schemeClr val="dk1"/>
              </a:buClr>
              <a:buSzPts val="1200"/>
              <a:buFont typeface="Calibri"/>
              <a:buNone/>
            </a:pPr>
            <a:r>
              <a:rPr lang="en-US" b="1"/>
              <a:t>Time</a:t>
            </a:r>
            <a:r>
              <a:rPr lang="en-US" b="0"/>
              <a:t>: 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US" b="1"/>
              <a:t>Materials:  </a:t>
            </a:r>
            <a:r>
              <a:rPr lang="en-US" b="0"/>
              <a:t>none</a:t>
            </a:r>
            <a:endParaRPr/>
          </a:p>
          <a:p>
            <a:pPr marL="0" marR="0" lvl="0" indent="0" algn="l" rtl="0">
              <a:lnSpc>
                <a:spcPct val="100000"/>
              </a:lnSpc>
              <a:spcBef>
                <a:spcPts val="0"/>
              </a:spcBef>
              <a:spcAft>
                <a:spcPts val="0"/>
              </a:spcAft>
              <a:buClr>
                <a:srgbClr val="000000"/>
              </a:buClr>
              <a:buSzPts val="1100"/>
              <a:buFont typeface="Arial"/>
              <a:buNone/>
            </a:pPr>
            <a:endParaRPr b="1"/>
          </a:p>
          <a:p>
            <a:pPr marL="0" marR="0" lvl="0" indent="0" algn="l" rtl="0">
              <a:lnSpc>
                <a:spcPct val="100000"/>
              </a:lnSpc>
              <a:spcBef>
                <a:spcPts val="0"/>
              </a:spcBef>
              <a:spcAft>
                <a:spcPts val="0"/>
              </a:spcAft>
              <a:buClr>
                <a:srgbClr val="000000"/>
              </a:buClr>
              <a:buSzPts val="1100"/>
              <a:buFont typeface="Arial"/>
              <a:buNone/>
            </a:pPr>
            <a:r>
              <a:rPr lang="en-US" b="1"/>
              <a:t>Handouts:  </a:t>
            </a:r>
            <a:r>
              <a:rPr lang="en-US" b="0"/>
              <a:t>none</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1">
  <p:cSld name="Option 1">
    <p:spTree>
      <p:nvGrpSpPr>
        <p:cNvPr id="1" name="Shape 8"/>
        <p:cNvGrpSpPr/>
        <p:nvPr/>
      </p:nvGrpSpPr>
      <p:grpSpPr>
        <a:xfrm>
          <a:off x="0" y="0"/>
          <a:ext cx="0" cy="0"/>
          <a:chOff x="0" y="0"/>
          <a:chExt cx="0" cy="0"/>
        </a:xfrm>
      </p:grpSpPr>
      <p:sp>
        <p:nvSpPr>
          <p:cNvPr id="9" name="Google Shape;9;p58"/>
          <p:cNvSpPr>
            <a:spLocks noGrp="1"/>
          </p:cNvSpPr>
          <p:nvPr>
            <p:ph type="pic" idx="2"/>
          </p:nvPr>
        </p:nvSpPr>
        <p:spPr>
          <a:xfrm>
            <a:off x="0" y="-1019"/>
            <a:ext cx="9144000" cy="5144520"/>
          </a:xfrm>
          <a:prstGeom prst="rect">
            <a:avLst/>
          </a:prstGeom>
          <a:noFill/>
          <a:ln>
            <a:noFill/>
          </a:ln>
        </p:spPr>
      </p:sp>
      <p:sp>
        <p:nvSpPr>
          <p:cNvPr id="10" name="Google Shape;10;p58"/>
          <p:cNvSpPr txBox="1">
            <a:spLocks noGrp="1"/>
          </p:cNvSpPr>
          <p:nvPr>
            <p:ph type="title"/>
          </p:nvPr>
        </p:nvSpPr>
        <p:spPr>
          <a:xfrm>
            <a:off x="1287538" y="273844"/>
            <a:ext cx="2570087" cy="1324604"/>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b="1">
                <a:latin typeface="Lucida Sans"/>
                <a:ea typeface="Lucida Sans"/>
                <a:cs typeface="Lucida Sans"/>
                <a:sym typeface="Lucida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58"/>
          <p:cNvSpPr txBox="1">
            <a:spLocks noGrp="1"/>
          </p:cNvSpPr>
          <p:nvPr>
            <p:ph type="body" idx="1"/>
          </p:nvPr>
        </p:nvSpPr>
        <p:spPr>
          <a:xfrm>
            <a:off x="1196283" y="1606550"/>
            <a:ext cx="2770700" cy="392113"/>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000" b="1">
                <a:latin typeface="Arial"/>
                <a:ea typeface="Arial"/>
                <a:cs typeface="Arial"/>
                <a:sym typeface="Arial"/>
              </a:defRPr>
            </a:lvl1pPr>
            <a:lvl2pPr marL="914400" lvl="1" indent="-228600" algn="ctr">
              <a:lnSpc>
                <a:spcPct val="115000"/>
              </a:lnSpc>
              <a:spcBef>
                <a:spcPts val="1600"/>
              </a:spcBef>
              <a:spcAft>
                <a:spcPts val="0"/>
              </a:spcAft>
              <a:buSzPts val="1200"/>
              <a:buNone/>
              <a:defRPr sz="2000" b="1">
                <a:latin typeface="Arial"/>
                <a:ea typeface="Arial"/>
                <a:cs typeface="Arial"/>
                <a:sym typeface="Arial"/>
              </a:defRPr>
            </a:lvl2pPr>
            <a:lvl3pPr marL="1371600" lvl="2" indent="-228600" algn="ctr">
              <a:lnSpc>
                <a:spcPct val="115000"/>
              </a:lnSpc>
              <a:spcBef>
                <a:spcPts val="1600"/>
              </a:spcBef>
              <a:spcAft>
                <a:spcPts val="0"/>
              </a:spcAft>
              <a:buSzPts val="1200"/>
              <a:buNone/>
              <a:defRPr sz="2000" b="1">
                <a:latin typeface="Arial"/>
                <a:ea typeface="Arial"/>
                <a:cs typeface="Arial"/>
                <a:sym typeface="Arial"/>
              </a:defRPr>
            </a:lvl3pPr>
            <a:lvl4pPr marL="1828800" lvl="3" indent="-228600" algn="ctr">
              <a:lnSpc>
                <a:spcPct val="115000"/>
              </a:lnSpc>
              <a:spcBef>
                <a:spcPts val="1600"/>
              </a:spcBef>
              <a:spcAft>
                <a:spcPts val="0"/>
              </a:spcAft>
              <a:buSzPts val="1200"/>
              <a:buNone/>
              <a:defRPr sz="2000" b="1">
                <a:latin typeface="Arial"/>
                <a:ea typeface="Arial"/>
                <a:cs typeface="Arial"/>
                <a:sym typeface="Arial"/>
              </a:defRPr>
            </a:lvl4pPr>
            <a:lvl5pPr marL="2286000" lvl="4" indent="-228600" algn="ctr">
              <a:lnSpc>
                <a:spcPct val="115000"/>
              </a:lnSpc>
              <a:spcBef>
                <a:spcPts val="1600"/>
              </a:spcBef>
              <a:spcAft>
                <a:spcPts val="0"/>
              </a:spcAft>
              <a:buSzPts val="1200"/>
              <a:buNone/>
              <a:defRPr sz="2000" b="1">
                <a:latin typeface="Arial"/>
                <a:ea typeface="Arial"/>
                <a:cs typeface="Arial"/>
                <a:sym typeface="Aria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 name="Google Shape;12;p58"/>
          <p:cNvSpPr txBox="1">
            <a:spLocks noGrp="1"/>
          </p:cNvSpPr>
          <p:nvPr>
            <p:ph type="body" idx="3"/>
          </p:nvPr>
        </p:nvSpPr>
        <p:spPr>
          <a:xfrm>
            <a:off x="1619250" y="3898900"/>
            <a:ext cx="1885950" cy="400110"/>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2800">
                <a:latin typeface="Candara"/>
                <a:ea typeface="Candara"/>
                <a:cs typeface="Candara"/>
                <a:sym typeface="Candara"/>
              </a:defRPr>
            </a:lvl1pPr>
            <a:lvl2pPr marL="914400" lvl="1" indent="-228600" algn="ctr">
              <a:lnSpc>
                <a:spcPct val="115000"/>
              </a:lnSpc>
              <a:spcBef>
                <a:spcPts val="1600"/>
              </a:spcBef>
              <a:spcAft>
                <a:spcPts val="0"/>
              </a:spcAft>
              <a:buSzPts val="1200"/>
              <a:buNone/>
              <a:defRPr sz="2800">
                <a:latin typeface="Candara"/>
                <a:ea typeface="Candara"/>
                <a:cs typeface="Candara"/>
                <a:sym typeface="Candara"/>
              </a:defRPr>
            </a:lvl2pPr>
            <a:lvl3pPr marL="1371600" lvl="2" indent="-228600" algn="ctr">
              <a:lnSpc>
                <a:spcPct val="115000"/>
              </a:lnSpc>
              <a:spcBef>
                <a:spcPts val="1600"/>
              </a:spcBef>
              <a:spcAft>
                <a:spcPts val="0"/>
              </a:spcAft>
              <a:buSzPts val="1200"/>
              <a:buNone/>
              <a:defRPr sz="2800">
                <a:latin typeface="Candara"/>
                <a:ea typeface="Candara"/>
                <a:cs typeface="Candara"/>
                <a:sym typeface="Candara"/>
              </a:defRPr>
            </a:lvl3pPr>
            <a:lvl4pPr marL="1828800" lvl="3" indent="-228600" algn="ctr">
              <a:lnSpc>
                <a:spcPct val="115000"/>
              </a:lnSpc>
              <a:spcBef>
                <a:spcPts val="1600"/>
              </a:spcBef>
              <a:spcAft>
                <a:spcPts val="0"/>
              </a:spcAft>
              <a:buSzPts val="1200"/>
              <a:buNone/>
              <a:defRPr sz="2800">
                <a:latin typeface="Candara"/>
                <a:ea typeface="Candara"/>
                <a:cs typeface="Candara"/>
                <a:sym typeface="Candara"/>
              </a:defRPr>
            </a:lvl4pPr>
            <a:lvl5pPr marL="2286000" lvl="4" indent="-228600" algn="ctr">
              <a:lnSpc>
                <a:spcPct val="115000"/>
              </a:lnSpc>
              <a:spcBef>
                <a:spcPts val="1600"/>
              </a:spcBef>
              <a:spcAft>
                <a:spcPts val="0"/>
              </a:spcAft>
              <a:buSzPts val="1200"/>
              <a:buNone/>
              <a:defRPr sz="2800">
                <a:latin typeface="Candara"/>
                <a:ea typeface="Candara"/>
                <a:cs typeface="Candara"/>
                <a:sym typeface="Candara"/>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3" name="Google Shape;13;p58"/>
          <p:cNvSpPr txBox="1">
            <a:spLocks noGrp="1"/>
          </p:cNvSpPr>
          <p:nvPr>
            <p:ph type="body" idx="4"/>
          </p:nvPr>
        </p:nvSpPr>
        <p:spPr>
          <a:xfrm>
            <a:off x="1619250" y="4298950"/>
            <a:ext cx="1885950" cy="485775"/>
          </a:xfrm>
          <a:prstGeom prst="rect">
            <a:avLst/>
          </a:prstGeom>
          <a:noFill/>
          <a:ln>
            <a:noFill/>
          </a:ln>
        </p:spPr>
        <p:txBody>
          <a:bodyPr spcFirstLastPara="1" wrap="square" lIns="91425" tIns="91425" rIns="91425" bIns="91425" anchor="ctr" anchorCtr="0">
            <a:noAutofit/>
          </a:bodyPr>
          <a:lstStyle>
            <a:lvl1pPr marL="457200" lvl="0" indent="-228600" algn="ctr">
              <a:lnSpc>
                <a:spcPct val="115000"/>
              </a:lnSpc>
              <a:spcBef>
                <a:spcPts val="0"/>
              </a:spcBef>
              <a:spcAft>
                <a:spcPts val="0"/>
              </a:spcAft>
              <a:buSzPts val="1200"/>
              <a:buNone/>
              <a:defRPr sz="3200" b="0">
                <a:latin typeface="Candara"/>
                <a:ea typeface="Candara"/>
                <a:cs typeface="Candara"/>
                <a:sym typeface="Candara"/>
              </a:defRPr>
            </a:lvl1pPr>
            <a:lvl2pPr marL="914400" lvl="1" indent="-304800" algn="ctr">
              <a:lnSpc>
                <a:spcPct val="115000"/>
              </a:lnSpc>
              <a:spcBef>
                <a:spcPts val="1600"/>
              </a:spcBef>
              <a:spcAft>
                <a:spcPts val="0"/>
              </a:spcAft>
              <a:buSzPts val="1200"/>
              <a:buChar char="○"/>
              <a:defRPr/>
            </a:lvl2pPr>
            <a:lvl3pPr marL="1371600" lvl="2" indent="-304800" algn="ctr">
              <a:lnSpc>
                <a:spcPct val="115000"/>
              </a:lnSpc>
              <a:spcBef>
                <a:spcPts val="1600"/>
              </a:spcBef>
              <a:spcAft>
                <a:spcPts val="0"/>
              </a:spcAft>
              <a:buSzPts val="1200"/>
              <a:buChar char="■"/>
              <a:defRPr/>
            </a:lvl3pPr>
            <a:lvl4pPr marL="1828800" lvl="3" indent="-304800" algn="ctr">
              <a:lnSpc>
                <a:spcPct val="115000"/>
              </a:lnSpc>
              <a:spcBef>
                <a:spcPts val="1600"/>
              </a:spcBef>
              <a:spcAft>
                <a:spcPts val="0"/>
              </a:spcAft>
              <a:buSzPts val="1200"/>
              <a:buChar char="●"/>
              <a:defRPr/>
            </a:lvl4pPr>
            <a:lvl5pPr marL="2286000" lvl="4" indent="-304800" algn="ctr">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4" name="Google Shape;14;p5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 name="Google Shape;15;p58"/>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58"/>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52"/>
        <p:cNvGrpSpPr/>
        <p:nvPr/>
      </p:nvGrpSpPr>
      <p:grpSpPr>
        <a:xfrm>
          <a:off x="0" y="0"/>
          <a:ext cx="0" cy="0"/>
          <a:chOff x="0" y="0"/>
          <a:chExt cx="0" cy="0"/>
        </a:xfrm>
      </p:grpSpPr>
      <p:sp>
        <p:nvSpPr>
          <p:cNvPr id="53" name="Google Shape;53;p74"/>
          <p:cNvSpPr/>
          <p:nvPr/>
        </p:nvSpPr>
        <p:spPr>
          <a:xfrm rot="5400000">
            <a:off x="3829667" y="-3829667"/>
            <a:ext cx="1484665"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40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 name="Google Shape;55;p74"/>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2800"/>
            </a:lvl1pPr>
            <a:lvl2pPr marL="914400" lvl="1" indent="-304800" algn="l">
              <a:lnSpc>
                <a:spcPct val="115000"/>
              </a:lnSpc>
              <a:spcBef>
                <a:spcPts val="1600"/>
              </a:spcBef>
              <a:spcAft>
                <a:spcPts val="0"/>
              </a:spcAft>
              <a:buSzPts val="1200"/>
              <a:buChar char="○"/>
              <a:defRPr sz="2800"/>
            </a:lvl2pPr>
            <a:lvl3pPr marL="1371600" lvl="2" indent="-304800" algn="l">
              <a:lnSpc>
                <a:spcPct val="115000"/>
              </a:lnSpc>
              <a:spcBef>
                <a:spcPts val="1600"/>
              </a:spcBef>
              <a:spcAft>
                <a:spcPts val="0"/>
              </a:spcAft>
              <a:buSzPts val="1200"/>
              <a:buChar char="■"/>
              <a:defRPr sz="2800"/>
            </a:lvl3pPr>
            <a:lvl4pPr marL="1828800" lvl="3" indent="-304800" algn="l">
              <a:lnSpc>
                <a:spcPct val="115000"/>
              </a:lnSpc>
              <a:spcBef>
                <a:spcPts val="1600"/>
              </a:spcBef>
              <a:spcAft>
                <a:spcPts val="0"/>
              </a:spcAft>
              <a:buSzPts val="1200"/>
              <a:buChar char="●"/>
              <a:defRPr sz="2800"/>
            </a:lvl4pPr>
            <a:lvl5pPr marL="2286000" lvl="4" indent="-304800" algn="l">
              <a:lnSpc>
                <a:spcPct val="115000"/>
              </a:lnSpc>
              <a:spcBef>
                <a:spcPts val="1600"/>
              </a:spcBef>
              <a:spcAft>
                <a:spcPts val="0"/>
              </a:spcAft>
              <a:buSzPts val="1200"/>
              <a:buChar char="○"/>
              <a:defRPr sz="2800"/>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pic>
        <p:nvPicPr>
          <p:cNvPr id="56" name="Google Shape;56;p74" descr="A picture containing tree, outdoor, ground, grass  Description automatically generated"/>
          <p:cNvPicPr preferRelativeResize="0"/>
          <p:nvPr/>
        </p:nvPicPr>
        <p:blipFill rotWithShape="1">
          <a:blip r:embed="rId2">
            <a:alphaModFix/>
          </a:blip>
          <a:srcRect/>
          <a:stretch/>
        </p:blipFill>
        <p:spPr>
          <a:xfrm flipH="1">
            <a:off x="4250452" y="1473340"/>
            <a:ext cx="4893547" cy="367016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57"/>
        <p:cNvGrpSpPr/>
        <p:nvPr/>
      </p:nvGrpSpPr>
      <p:grpSpPr>
        <a:xfrm>
          <a:off x="0" y="0"/>
          <a:ext cx="0" cy="0"/>
          <a:chOff x="0" y="0"/>
          <a:chExt cx="0" cy="0"/>
        </a:xfrm>
      </p:grpSpPr>
      <p:sp>
        <p:nvSpPr>
          <p:cNvPr id="58" name="Google Shape;58;p49"/>
          <p:cNvSpPr txBox="1">
            <a:spLocks noGrp="1"/>
          </p:cNvSpPr>
          <p:nvPr>
            <p:ph type="ctrTitle"/>
          </p:nvPr>
        </p:nvSpPr>
        <p:spPr>
          <a:xfrm>
            <a:off x="854306" y="320246"/>
            <a:ext cx="4254589" cy="571054"/>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 name="Google Shape;59;p49"/>
          <p:cNvSpPr txBox="1">
            <a:spLocks noGrp="1"/>
          </p:cNvSpPr>
          <p:nvPr>
            <p:ph type="subTitle" idx="1"/>
          </p:nvPr>
        </p:nvSpPr>
        <p:spPr>
          <a:xfrm flipH="1">
            <a:off x="854305" y="1067092"/>
            <a:ext cx="7819911" cy="3009316"/>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8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60" name="Google Shape;60;p49"/>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9"/>
          <p:cNvSpPr/>
          <p:nvPr/>
        </p:nvSpPr>
        <p:spPr>
          <a:xfrm rot="-5400000" flipH="1">
            <a:off x="7474475" y="3397650"/>
            <a:ext cx="891300" cy="2600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2"/>
        <p:cNvGrpSpPr/>
        <p:nvPr/>
      </p:nvGrpSpPr>
      <p:grpSpPr>
        <a:xfrm>
          <a:off x="0" y="0"/>
          <a:ext cx="0" cy="0"/>
          <a:chOff x="0" y="0"/>
          <a:chExt cx="0" cy="0"/>
        </a:xfrm>
      </p:grpSpPr>
      <p:sp>
        <p:nvSpPr>
          <p:cNvPr id="63" name="Google Shape;63;p50"/>
          <p:cNvSpPr/>
          <p:nvPr/>
        </p:nvSpPr>
        <p:spPr>
          <a:xfrm>
            <a:off x="0" y="57956"/>
            <a:ext cx="9144000" cy="158228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50"/>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65" name="Google Shape;65;p50"/>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 name="Google Shape;66;p50"/>
          <p:cNvSpPr>
            <a:spLocks noGrp="1"/>
          </p:cNvSpPr>
          <p:nvPr>
            <p:ph type="pic" idx="2"/>
          </p:nvPr>
        </p:nvSpPr>
        <p:spPr>
          <a:xfrm>
            <a:off x="7277100" y="431800"/>
            <a:ext cx="1590004" cy="1120775"/>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67"/>
        <p:cNvGrpSpPr/>
        <p:nvPr/>
      </p:nvGrpSpPr>
      <p:grpSpPr>
        <a:xfrm>
          <a:off x="0" y="0"/>
          <a:ext cx="0" cy="0"/>
          <a:chOff x="0" y="0"/>
          <a:chExt cx="0" cy="0"/>
        </a:xfrm>
      </p:grpSpPr>
      <p:sp>
        <p:nvSpPr>
          <p:cNvPr id="68" name="Google Shape;68;p51"/>
          <p:cNvSpPr/>
          <p:nvPr/>
        </p:nvSpPr>
        <p:spPr>
          <a:xfrm rot="-5400000">
            <a:off x="2210384" y="-1940323"/>
            <a:ext cx="4854458" cy="9012773"/>
          </a:xfrm>
          <a:prstGeom prst="rect">
            <a:avLst/>
          </a:prstGeom>
          <a:solidFill>
            <a:schemeClr val="accent1">
              <a:alpha val="4784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9" name="Google Shape;69;p51"/>
          <p:cNvSpPr txBox="1">
            <a:spLocks noGrp="1"/>
          </p:cNvSpPr>
          <p:nvPr>
            <p:ph type="subTitle" idx="1"/>
          </p:nvPr>
        </p:nvSpPr>
        <p:spPr>
          <a:xfrm flipH="1">
            <a:off x="354321" y="1277291"/>
            <a:ext cx="2665604" cy="2577543"/>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200"/>
              <a:buChar char="●"/>
              <a:defRPr sz="2000"/>
            </a:lvl1pPr>
            <a:lvl2pPr lvl="1" algn="l">
              <a:lnSpc>
                <a:spcPct val="115000"/>
              </a:lnSpc>
              <a:spcBef>
                <a:spcPts val="1600"/>
              </a:spcBef>
              <a:spcAft>
                <a:spcPts val="0"/>
              </a:spcAft>
              <a:buSzPts val="1200"/>
              <a:buChar char="○"/>
              <a:defRPr/>
            </a:lvl2pPr>
            <a:lvl3pPr lvl="2" algn="l">
              <a:lnSpc>
                <a:spcPct val="115000"/>
              </a:lnSpc>
              <a:spcBef>
                <a:spcPts val="1600"/>
              </a:spcBef>
              <a:spcAft>
                <a:spcPts val="0"/>
              </a:spcAft>
              <a:buSzPts val="1200"/>
              <a:buChar char="■"/>
              <a:defRPr/>
            </a:lvl3pPr>
            <a:lvl4pPr lvl="3" algn="l">
              <a:lnSpc>
                <a:spcPct val="115000"/>
              </a:lnSpc>
              <a:spcBef>
                <a:spcPts val="1600"/>
              </a:spcBef>
              <a:spcAft>
                <a:spcPts val="0"/>
              </a:spcAft>
              <a:buSzPts val="1200"/>
              <a:buChar char="●"/>
              <a:defRPr/>
            </a:lvl4pPr>
            <a:lvl5pPr lvl="4" algn="l">
              <a:lnSpc>
                <a:spcPct val="115000"/>
              </a:lnSpc>
              <a:spcBef>
                <a:spcPts val="1600"/>
              </a:spcBef>
              <a:spcAft>
                <a:spcPts val="0"/>
              </a:spcAft>
              <a:buSzPts val="1200"/>
              <a:buChar char="○"/>
              <a:defRPr/>
            </a:lvl5pPr>
            <a:lvl6pPr lvl="5" algn="l">
              <a:lnSpc>
                <a:spcPct val="115000"/>
              </a:lnSpc>
              <a:spcBef>
                <a:spcPts val="1600"/>
              </a:spcBef>
              <a:spcAft>
                <a:spcPts val="0"/>
              </a:spcAft>
              <a:buSzPts val="1200"/>
              <a:buChar char="■"/>
              <a:defRPr/>
            </a:lvl6pPr>
            <a:lvl7pPr lvl="6" algn="l">
              <a:lnSpc>
                <a:spcPct val="115000"/>
              </a:lnSpc>
              <a:spcBef>
                <a:spcPts val="1600"/>
              </a:spcBef>
              <a:spcAft>
                <a:spcPts val="0"/>
              </a:spcAft>
              <a:buSzPts val="1200"/>
              <a:buChar char="●"/>
              <a:defRPr/>
            </a:lvl7pPr>
            <a:lvl8pPr lvl="7" algn="l">
              <a:lnSpc>
                <a:spcPct val="115000"/>
              </a:lnSpc>
              <a:spcBef>
                <a:spcPts val="1600"/>
              </a:spcBef>
              <a:spcAft>
                <a:spcPts val="0"/>
              </a:spcAft>
              <a:buSzPts val="1200"/>
              <a:buChar char="○"/>
              <a:defRPr/>
            </a:lvl8pPr>
            <a:lvl9pPr lvl="8" algn="l">
              <a:lnSpc>
                <a:spcPct val="115000"/>
              </a:lnSpc>
              <a:spcBef>
                <a:spcPts val="1600"/>
              </a:spcBef>
              <a:spcAft>
                <a:spcPts val="1600"/>
              </a:spcAft>
              <a:buSzPts val="1200"/>
              <a:buChar char="■"/>
              <a:defRPr/>
            </a:lvl9pPr>
          </a:lstStyle>
          <a:p>
            <a:endParaRPr/>
          </a:p>
        </p:txBody>
      </p:sp>
      <p:sp>
        <p:nvSpPr>
          <p:cNvPr id="70" name="Google Shape;70;p51"/>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1" name="Google Shape;71;p51"/>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51"/>
          <p:cNvSpPr>
            <a:spLocks noGrp="1"/>
          </p:cNvSpPr>
          <p:nvPr>
            <p:ph type="pic" idx="2"/>
          </p:nvPr>
        </p:nvSpPr>
        <p:spPr>
          <a:xfrm>
            <a:off x="5492750" y="1597025"/>
            <a:ext cx="3375025" cy="2865438"/>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73"/>
        <p:cNvGrpSpPr/>
        <p:nvPr/>
      </p:nvGrpSpPr>
      <p:grpSpPr>
        <a:xfrm>
          <a:off x="0" y="0"/>
          <a:ext cx="0" cy="0"/>
          <a:chOff x="0" y="0"/>
          <a:chExt cx="0" cy="0"/>
        </a:xfrm>
      </p:grpSpPr>
      <p:sp>
        <p:nvSpPr>
          <p:cNvPr id="74" name="Google Shape;74;p52"/>
          <p:cNvSpPr txBox="1">
            <a:spLocks noGrp="1"/>
          </p:cNvSpPr>
          <p:nvPr>
            <p:ph type="ctrTitle"/>
          </p:nvPr>
        </p:nvSpPr>
        <p:spPr>
          <a:xfrm>
            <a:off x="1828800" y="349283"/>
            <a:ext cx="6400799" cy="4875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52"/>
          <p:cNvSpPr/>
          <p:nvPr/>
        </p:nvSpPr>
        <p:spPr>
          <a:xfrm>
            <a:off x="0" y="0"/>
            <a:ext cx="1378742" cy="5143500"/>
          </a:xfrm>
          <a:prstGeom prst="rect">
            <a:avLst/>
          </a:prstGeom>
          <a:solidFill>
            <a:schemeClr val="accen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6" name="Google Shape;76;p52"/>
          <p:cNvSpPr txBox="1">
            <a:spLocks noGrp="1"/>
          </p:cNvSpPr>
          <p:nvPr>
            <p:ph type="body" idx="1"/>
          </p:nvPr>
        </p:nvSpPr>
        <p:spPr>
          <a:xfrm>
            <a:off x="1778000" y="1042988"/>
            <a:ext cx="6883400" cy="38449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77" name="Google Shape;77;p52"/>
          <p:cNvSpPr txBox="1">
            <a:spLocks noGrp="1"/>
          </p:cNvSpPr>
          <p:nvPr>
            <p:ph type="body" idx="2"/>
          </p:nvPr>
        </p:nvSpPr>
        <p:spPr>
          <a:xfrm>
            <a:off x="116261" y="241859"/>
            <a:ext cx="1146220" cy="41417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3200">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design 1">
  <p:cSld name="Title + design">
    <p:spTree>
      <p:nvGrpSpPr>
        <p:cNvPr id="1" name="Shape 78"/>
        <p:cNvGrpSpPr/>
        <p:nvPr/>
      </p:nvGrpSpPr>
      <p:grpSpPr>
        <a:xfrm>
          <a:off x="0" y="0"/>
          <a:ext cx="0" cy="0"/>
          <a:chOff x="0" y="0"/>
          <a:chExt cx="0" cy="0"/>
        </a:xfrm>
      </p:grpSpPr>
      <p:sp>
        <p:nvSpPr>
          <p:cNvPr id="79" name="Google Shape;79;g2b5440a5e98_0_252"/>
          <p:cNvSpPr txBox="1">
            <a:spLocks noGrp="1"/>
          </p:cNvSpPr>
          <p:nvPr>
            <p:ph type="body" idx="1"/>
          </p:nvPr>
        </p:nvSpPr>
        <p:spPr>
          <a:xfrm>
            <a:off x="357188" y="1595438"/>
            <a:ext cx="5034000" cy="2346300"/>
          </a:xfrm>
          <a:prstGeom prst="rect">
            <a:avLst/>
          </a:prstGeom>
          <a:noFill/>
          <a:ln>
            <a:noFill/>
          </a:ln>
        </p:spPr>
        <p:txBody>
          <a:bodyPr spcFirstLastPara="1" wrap="square" lIns="91425" tIns="91425" rIns="91425" bIns="91425" anchor="t" anchorCtr="0">
            <a:noAutofit/>
          </a:bodyPr>
          <a:lstStyle>
            <a:lvl1pPr marL="457200" lvl="0" indent="-228600" algn="ctr">
              <a:lnSpc>
                <a:spcPct val="115000"/>
              </a:lnSpc>
              <a:spcBef>
                <a:spcPts val="0"/>
              </a:spcBef>
              <a:spcAft>
                <a:spcPts val="0"/>
              </a:spcAft>
              <a:buSzPts val="1200"/>
              <a:buNone/>
              <a:defRPr sz="2000" b="1"/>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0" name="Google Shape;80;g2b5440a5e98_0_252"/>
          <p:cNvSpPr txBox="1">
            <a:spLocks noGrp="1"/>
          </p:cNvSpPr>
          <p:nvPr>
            <p:ph type="body" idx="2"/>
          </p:nvPr>
        </p:nvSpPr>
        <p:spPr>
          <a:xfrm>
            <a:off x="817563" y="125776"/>
            <a:ext cx="8326500" cy="487500"/>
          </a:xfrm>
          <a:prstGeom prst="rect">
            <a:avLst/>
          </a:prstGeom>
          <a:noFill/>
          <a:ln>
            <a:noFill/>
          </a:ln>
        </p:spPr>
        <p:txBody>
          <a:bodyPr spcFirstLastPara="1" wrap="square" lIns="91425" tIns="91425" rIns="91425" bIns="91425" anchor="ctr" anchorCtr="0">
            <a:noAutofit/>
          </a:bodyPr>
          <a:lstStyle>
            <a:lvl1pPr marL="457200" lvl="0" indent="-228600" algn="l">
              <a:lnSpc>
                <a:spcPct val="115000"/>
              </a:lnSpc>
              <a:spcBef>
                <a:spcPts val="0"/>
              </a:spcBef>
              <a:spcAft>
                <a:spcPts val="0"/>
              </a:spcAft>
              <a:buSzPts val="1200"/>
              <a:buNone/>
              <a:defRPr sz="3200" b="1">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1" name="Google Shape;81;g2b5440a5e98_0_252"/>
          <p:cNvSpPr>
            <a:spLocks noGrp="1"/>
          </p:cNvSpPr>
          <p:nvPr>
            <p:ph type="pic" idx="3"/>
          </p:nvPr>
        </p:nvSpPr>
        <p:spPr>
          <a:xfrm>
            <a:off x="5146675" y="627063"/>
            <a:ext cx="3870300" cy="3838500"/>
          </a:xfrm>
          <a:prstGeom prst="rect">
            <a:avLst/>
          </a:prstGeom>
          <a:noFill/>
          <a:ln>
            <a:noFill/>
          </a:ln>
        </p:spPr>
      </p:sp>
      <p:sp>
        <p:nvSpPr>
          <p:cNvPr id="82" name="Google Shape;82;g2b5440a5e98_0_252"/>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2b5440a5e98_0_252"/>
          <p:cNvSpPr/>
          <p:nvPr/>
        </p:nvSpPr>
        <p:spPr>
          <a:xfrm rot="-5400000" flipH="1">
            <a:off x="4505102" y="427847"/>
            <a:ext cx="133800" cy="9144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4"/>
        <p:cNvGrpSpPr/>
        <p:nvPr/>
      </p:nvGrpSpPr>
      <p:grpSpPr>
        <a:xfrm>
          <a:off x="0" y="0"/>
          <a:ext cx="0" cy="0"/>
          <a:chOff x="0" y="0"/>
          <a:chExt cx="0" cy="0"/>
        </a:xfrm>
      </p:grpSpPr>
      <p:sp>
        <p:nvSpPr>
          <p:cNvPr id="85" name="Google Shape;85;p54"/>
          <p:cNvSpPr txBox="1">
            <a:spLocks noGrp="1"/>
          </p:cNvSpPr>
          <p:nvPr>
            <p:ph type="body" idx="1"/>
          </p:nvPr>
        </p:nvSpPr>
        <p:spPr>
          <a:xfrm>
            <a:off x="163628" y="1164657"/>
            <a:ext cx="4332869" cy="3580598"/>
          </a:xfrm>
          <a:prstGeom prst="rect">
            <a:avLst/>
          </a:prstGeom>
          <a:noFill/>
          <a:ln>
            <a:noFill/>
          </a:ln>
        </p:spPr>
        <p:txBody>
          <a:bodyPr spcFirstLastPara="1" wrap="square" lIns="91425" tIns="91425" rIns="91425" bIns="91425" anchor="t" anchorCtr="0">
            <a:normAutofit/>
          </a:bodyPr>
          <a:lstStyle>
            <a:lvl1pPr marL="457200" lvl="0" indent="-310959" algn="l">
              <a:lnSpc>
                <a:spcPct val="115000"/>
              </a:lnSpc>
              <a:spcBef>
                <a:spcPts val="0"/>
              </a:spcBef>
              <a:spcAft>
                <a:spcPts val="0"/>
              </a:spcAft>
              <a:buSzPts val="1297"/>
              <a:buChar char="●"/>
              <a:defRPr sz="1700">
                <a:latin typeface="Open Sans"/>
                <a:ea typeface="Open Sans"/>
                <a:cs typeface="Open Sans"/>
                <a:sym typeface="Open Sans"/>
              </a:defRPr>
            </a:lvl1pPr>
            <a:lvl2pPr marL="914400" lvl="1" indent="-310959" algn="l">
              <a:lnSpc>
                <a:spcPct val="115000"/>
              </a:lnSpc>
              <a:spcBef>
                <a:spcPts val="1600"/>
              </a:spcBef>
              <a:spcAft>
                <a:spcPts val="0"/>
              </a:spcAft>
              <a:buSzPts val="1297"/>
              <a:buChar char="○"/>
              <a:defRPr/>
            </a:lvl2pPr>
            <a:lvl3pPr marL="1371600" lvl="2" indent="-310959" algn="l">
              <a:lnSpc>
                <a:spcPct val="115000"/>
              </a:lnSpc>
              <a:spcBef>
                <a:spcPts val="1600"/>
              </a:spcBef>
              <a:spcAft>
                <a:spcPts val="0"/>
              </a:spcAft>
              <a:buSzPts val="1297"/>
              <a:buChar char="■"/>
              <a:defRPr/>
            </a:lvl3pPr>
            <a:lvl4pPr marL="1828800" lvl="3" indent="-310959" algn="l">
              <a:lnSpc>
                <a:spcPct val="115000"/>
              </a:lnSpc>
              <a:spcBef>
                <a:spcPts val="1600"/>
              </a:spcBef>
              <a:spcAft>
                <a:spcPts val="0"/>
              </a:spcAft>
              <a:buSzPts val="1297"/>
              <a:buChar char="●"/>
              <a:defRPr/>
            </a:lvl4pPr>
            <a:lvl5pPr marL="2286000" lvl="4" indent="-310959" algn="l">
              <a:lnSpc>
                <a:spcPct val="115000"/>
              </a:lnSpc>
              <a:spcBef>
                <a:spcPts val="1600"/>
              </a:spcBef>
              <a:spcAft>
                <a:spcPts val="0"/>
              </a:spcAft>
              <a:buSzPts val="1297"/>
              <a:buChar char="○"/>
              <a:defRPr/>
            </a:lvl5pPr>
            <a:lvl6pPr marL="2743200" lvl="5" indent="-310959" algn="l">
              <a:lnSpc>
                <a:spcPct val="115000"/>
              </a:lnSpc>
              <a:spcBef>
                <a:spcPts val="1600"/>
              </a:spcBef>
              <a:spcAft>
                <a:spcPts val="0"/>
              </a:spcAft>
              <a:buSzPts val="1297"/>
              <a:buChar char="■"/>
              <a:defRPr/>
            </a:lvl6pPr>
            <a:lvl7pPr marL="3200400" lvl="6" indent="-310959" algn="l">
              <a:lnSpc>
                <a:spcPct val="115000"/>
              </a:lnSpc>
              <a:spcBef>
                <a:spcPts val="1600"/>
              </a:spcBef>
              <a:spcAft>
                <a:spcPts val="0"/>
              </a:spcAft>
              <a:buSzPts val="1297"/>
              <a:buChar char="●"/>
              <a:defRPr/>
            </a:lvl7pPr>
            <a:lvl8pPr marL="3657600" lvl="7" indent="-310959" algn="l">
              <a:lnSpc>
                <a:spcPct val="115000"/>
              </a:lnSpc>
              <a:spcBef>
                <a:spcPts val="1600"/>
              </a:spcBef>
              <a:spcAft>
                <a:spcPts val="0"/>
              </a:spcAft>
              <a:buSzPts val="1297"/>
              <a:buChar char="○"/>
              <a:defRPr/>
            </a:lvl8pPr>
            <a:lvl9pPr marL="4114800" lvl="8" indent="-310959" algn="l">
              <a:lnSpc>
                <a:spcPct val="115000"/>
              </a:lnSpc>
              <a:spcBef>
                <a:spcPts val="1600"/>
              </a:spcBef>
              <a:spcAft>
                <a:spcPts val="1600"/>
              </a:spcAft>
              <a:buSzPts val="1297"/>
              <a:buChar char="■"/>
              <a:defRPr/>
            </a:lvl9pPr>
          </a:lstStyle>
          <a:p>
            <a:endParaRPr/>
          </a:p>
        </p:txBody>
      </p:sp>
      <p:sp>
        <p:nvSpPr>
          <p:cNvPr id="86" name="Google Shape;86;p54"/>
          <p:cNvSpPr txBox="1">
            <a:spLocks noGrp="1"/>
          </p:cNvSpPr>
          <p:nvPr>
            <p:ph type="title"/>
          </p:nvPr>
        </p:nvSpPr>
        <p:spPr>
          <a:xfrm>
            <a:off x="840873" y="87099"/>
            <a:ext cx="2567556" cy="994172"/>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87" name="Google Shape;87;p54"/>
          <p:cNvCxnSpPr/>
          <p:nvPr/>
        </p:nvCxnSpPr>
        <p:spPr>
          <a:xfrm>
            <a:off x="4572000" y="280869"/>
            <a:ext cx="0" cy="4316531"/>
          </a:xfrm>
          <a:prstGeom prst="straightConnector1">
            <a:avLst/>
          </a:prstGeom>
          <a:noFill/>
          <a:ln w="9525" cap="flat" cmpd="sng">
            <a:solidFill>
              <a:srgbClr val="8C7F65"/>
            </a:solidFill>
            <a:prstDash val="solid"/>
            <a:round/>
            <a:headEnd type="none" w="sm" len="sm"/>
            <a:tailEnd type="none" w="sm" len="sm"/>
          </a:ln>
        </p:spPr>
      </p:cxnSp>
      <p:sp>
        <p:nvSpPr>
          <p:cNvPr id="88" name="Google Shape;88;p54"/>
          <p:cNvSpPr txBox="1">
            <a:spLocks noGrp="1"/>
          </p:cNvSpPr>
          <p:nvPr>
            <p:ph type="body" idx="2"/>
          </p:nvPr>
        </p:nvSpPr>
        <p:spPr>
          <a:xfrm>
            <a:off x="4887913" y="1165225"/>
            <a:ext cx="3811587" cy="34321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700">
                <a:latin typeface="Open Sans"/>
                <a:ea typeface="Open Sans"/>
                <a:cs typeface="Open Sans"/>
                <a:sym typeface="Open Sans"/>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89" name="Google Shape;89;p54"/>
          <p:cNvSpPr txBox="1">
            <a:spLocks noGrp="1"/>
          </p:cNvSpPr>
          <p:nvPr>
            <p:ph type="body" idx="3"/>
          </p:nvPr>
        </p:nvSpPr>
        <p:spPr>
          <a:xfrm>
            <a:off x="5195887" y="167359"/>
            <a:ext cx="2511425" cy="534987"/>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rgbClr val="6D5D42"/>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0"/>
        <p:cNvGrpSpPr/>
        <p:nvPr/>
      </p:nvGrpSpPr>
      <p:grpSpPr>
        <a:xfrm>
          <a:off x="0" y="0"/>
          <a:ext cx="0" cy="0"/>
          <a:chOff x="0" y="0"/>
          <a:chExt cx="0" cy="0"/>
        </a:xfrm>
      </p:grpSpPr>
      <p:sp>
        <p:nvSpPr>
          <p:cNvPr id="91" name="Google Shape;91;p55"/>
          <p:cNvSpPr/>
          <p:nvPr/>
        </p:nvSpPr>
        <p:spPr>
          <a:xfrm rot="-5400000" flipH="1">
            <a:off x="4102393" y="-3942017"/>
            <a:ext cx="863493" cy="8926617"/>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55"/>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3" name="Google Shape;93;p55"/>
          <p:cNvSpPr txBox="1">
            <a:spLocks noGrp="1"/>
          </p:cNvSpPr>
          <p:nvPr>
            <p:ph type="body" idx="1"/>
          </p:nvPr>
        </p:nvSpPr>
        <p:spPr>
          <a:xfrm>
            <a:off x="1262063" y="1751013"/>
            <a:ext cx="6407150" cy="206375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4"/>
        <p:cNvGrpSpPr/>
        <p:nvPr/>
      </p:nvGrpSpPr>
      <p:grpSpPr>
        <a:xfrm>
          <a:off x="0" y="0"/>
          <a:ext cx="0" cy="0"/>
          <a:chOff x="0" y="0"/>
          <a:chExt cx="0" cy="0"/>
        </a:xfrm>
      </p:grpSpPr>
      <p:sp>
        <p:nvSpPr>
          <p:cNvPr id="95" name="Google Shape;95;p57"/>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57"/>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7"/>
          <p:cNvSpPr/>
          <p:nvPr/>
        </p:nvSpPr>
        <p:spPr>
          <a:xfrm rot="-5400000" flipH="1">
            <a:off x="4505018" y="427931"/>
            <a:ext cx="133917" cy="91439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57"/>
          <p:cNvSpPr txBox="1"/>
          <p:nvPr/>
        </p:nvSpPr>
        <p:spPr>
          <a:xfrm>
            <a:off x="1050758"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99" name="Google Shape;99;p57"/>
          <p:cNvSpPr txBox="1"/>
          <p:nvPr/>
        </p:nvSpPr>
        <p:spPr>
          <a:xfrm>
            <a:off x="5062349" y="1698500"/>
            <a:ext cx="3030893" cy="28065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tamaran Light"/>
              <a:ea typeface="Catamaran Light"/>
              <a:cs typeface="Catamaran Light"/>
              <a:sym typeface="Catamaran Light"/>
            </a:endParaRPr>
          </a:p>
        </p:txBody>
      </p:sp>
      <p:sp>
        <p:nvSpPr>
          <p:cNvPr id="100" name="Google Shape;100;p57"/>
          <p:cNvSpPr txBox="1">
            <a:spLocks noGrp="1"/>
          </p:cNvSpPr>
          <p:nvPr>
            <p:ph type="body" idx="1"/>
          </p:nvPr>
        </p:nvSpPr>
        <p:spPr>
          <a:xfrm>
            <a:off x="2041525" y="1152525"/>
            <a:ext cx="4300538" cy="2311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ext 4 1">
  <p:cSld name="1_Title + text 4">
    <p:spTree>
      <p:nvGrpSpPr>
        <p:cNvPr id="1" name="Shape 101"/>
        <p:cNvGrpSpPr/>
        <p:nvPr/>
      </p:nvGrpSpPr>
      <p:grpSpPr>
        <a:xfrm>
          <a:off x="0" y="0"/>
          <a:ext cx="0" cy="0"/>
          <a:chOff x="0" y="0"/>
          <a:chExt cx="0" cy="0"/>
        </a:xfrm>
      </p:grpSpPr>
      <p:sp>
        <p:nvSpPr>
          <p:cNvPr id="102" name="Google Shape;102;g2b5440a5e98_0_781"/>
          <p:cNvSpPr/>
          <p:nvPr/>
        </p:nvSpPr>
        <p:spPr>
          <a:xfrm>
            <a:off x="0" y="214965"/>
            <a:ext cx="9144000" cy="139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g2b5440a5e98_0_781"/>
          <p:cNvSpPr txBox="1">
            <a:spLocks noGrp="1"/>
          </p:cNvSpPr>
          <p:nvPr>
            <p:ph type="body" idx="1"/>
          </p:nvPr>
        </p:nvSpPr>
        <p:spPr>
          <a:xfrm>
            <a:off x="191755" y="654523"/>
            <a:ext cx="6315000" cy="5112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04" name="Google Shape;104;g2b5440a5e98_0_781"/>
          <p:cNvSpPr>
            <a:spLocks noGrp="1"/>
          </p:cNvSpPr>
          <p:nvPr>
            <p:ph type="pic" idx="2"/>
          </p:nvPr>
        </p:nvSpPr>
        <p:spPr>
          <a:xfrm>
            <a:off x="6731000" y="214313"/>
            <a:ext cx="2412900" cy="1390800"/>
          </a:xfrm>
          <a:prstGeom prst="rect">
            <a:avLst/>
          </a:prstGeom>
          <a:noFill/>
          <a:ln>
            <a:noFill/>
          </a:ln>
        </p:spPr>
      </p:sp>
      <p:sp>
        <p:nvSpPr>
          <p:cNvPr id="105" name="Google Shape;105;g2b5440a5e98_0_781"/>
          <p:cNvSpPr txBox="1">
            <a:spLocks noGrp="1"/>
          </p:cNvSpPr>
          <p:nvPr>
            <p:ph type="body" idx="3"/>
          </p:nvPr>
        </p:nvSpPr>
        <p:spPr>
          <a:xfrm>
            <a:off x="914400" y="1604963"/>
            <a:ext cx="7335900" cy="3538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800" b="1"/>
            </a:lvl1pPr>
            <a:lvl2pPr marL="914400" lvl="1" indent="-304800" algn="l">
              <a:lnSpc>
                <a:spcPct val="115000"/>
              </a:lnSpc>
              <a:spcBef>
                <a:spcPts val="1600"/>
              </a:spcBef>
              <a:spcAft>
                <a:spcPts val="0"/>
              </a:spcAft>
              <a:buSzPts val="1200"/>
              <a:buChar char="○"/>
              <a:defRPr sz="1600" b="1"/>
            </a:lvl2pPr>
            <a:lvl3pPr marL="1371600" lvl="2" indent="-304800" algn="l">
              <a:lnSpc>
                <a:spcPct val="115000"/>
              </a:lnSpc>
              <a:spcBef>
                <a:spcPts val="1600"/>
              </a:spcBef>
              <a:spcAft>
                <a:spcPts val="0"/>
              </a:spcAft>
              <a:buSzPts val="1200"/>
              <a:buChar char="■"/>
              <a:defRPr sz="1400" b="1"/>
            </a:lvl3pPr>
            <a:lvl4pPr marL="1828800" lvl="3" indent="-304800" algn="l">
              <a:lnSpc>
                <a:spcPct val="115000"/>
              </a:lnSpc>
              <a:spcBef>
                <a:spcPts val="1600"/>
              </a:spcBef>
              <a:spcAft>
                <a:spcPts val="0"/>
              </a:spcAft>
              <a:buSzPts val="1200"/>
              <a:buChar char="●"/>
              <a:defRPr b="1"/>
            </a:lvl4pPr>
            <a:lvl5pPr marL="2286000" lvl="4" indent="-304800" algn="l">
              <a:lnSpc>
                <a:spcPct val="115000"/>
              </a:lnSpc>
              <a:spcBef>
                <a:spcPts val="1600"/>
              </a:spcBef>
              <a:spcAft>
                <a:spcPts val="0"/>
              </a:spcAft>
              <a:buSzPts val="1200"/>
              <a:buChar char="○"/>
              <a:defRPr sz="1000" b="1"/>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17"/>
        <p:cNvGrpSpPr/>
        <p:nvPr/>
      </p:nvGrpSpPr>
      <p:grpSpPr>
        <a:xfrm>
          <a:off x="0" y="0"/>
          <a:ext cx="0" cy="0"/>
          <a:chOff x="0" y="0"/>
          <a:chExt cx="0" cy="0"/>
        </a:xfrm>
      </p:grpSpPr>
      <p:pic>
        <p:nvPicPr>
          <p:cNvPr id="18" name="Google Shape;18;p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 name="Google Shape;19;p66"/>
          <p:cNvSpPr/>
          <p:nvPr/>
        </p:nvSpPr>
        <p:spPr>
          <a:xfrm rot="-5400000">
            <a:off x="2000250" y="-2000252"/>
            <a:ext cx="5143499" cy="9144001"/>
          </a:xfrm>
          <a:prstGeom prst="rect">
            <a:avLst/>
          </a:prstGeom>
          <a:solidFill>
            <a:schemeClr val="accent1">
              <a:alpha val="4745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Google Shape;20;p66"/>
          <p:cNvSpPr/>
          <p:nvPr/>
        </p:nvSpPr>
        <p:spPr>
          <a:xfrm rot="-5400000">
            <a:off x="-41589" y="496399"/>
            <a:ext cx="5143501" cy="4150706"/>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66"/>
          <p:cNvSpPr txBox="1">
            <a:spLocks noGrp="1"/>
          </p:cNvSpPr>
          <p:nvPr>
            <p:ph type="body" idx="1"/>
          </p:nvPr>
        </p:nvSpPr>
        <p:spPr>
          <a:xfrm>
            <a:off x="454025" y="0"/>
            <a:ext cx="4151313" cy="11176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2" name="Google Shape;22;p66"/>
          <p:cNvSpPr txBox="1">
            <a:spLocks noGrp="1"/>
          </p:cNvSpPr>
          <p:nvPr>
            <p:ph type="body" idx="2"/>
          </p:nvPr>
        </p:nvSpPr>
        <p:spPr>
          <a:xfrm>
            <a:off x="453848" y="1117600"/>
            <a:ext cx="3976688" cy="3687763"/>
          </a:xfrm>
          <a:prstGeom prst="rect">
            <a:avLst/>
          </a:prstGeom>
          <a:noFill/>
          <a:ln>
            <a:noFill/>
          </a:ln>
        </p:spPr>
        <p:txBody>
          <a:bodyPr spcFirstLastPara="1" wrap="square" lIns="91425" tIns="91425" rIns="91425" bIns="91425" anchor="t" anchorCtr="0">
            <a:noAutofit/>
          </a:bodyPr>
          <a:lstStyle>
            <a:lvl1pPr marL="457200" lvl="0" indent="-355600" algn="l">
              <a:lnSpc>
                <a:spcPct val="115000"/>
              </a:lnSpc>
              <a:spcBef>
                <a:spcPts val="0"/>
              </a:spcBef>
              <a:spcAft>
                <a:spcPts val="0"/>
              </a:spcAft>
              <a:buClr>
                <a:schemeClr val="lt1"/>
              </a:buClr>
              <a:buSzPts val="2000"/>
              <a:buFont typeface="Arial"/>
              <a:buChar char="•"/>
              <a:defRPr sz="2000">
                <a:solidFill>
                  <a:schemeClr val="lt1"/>
                </a:solidFill>
              </a:defRPr>
            </a:lvl1pPr>
            <a:lvl2pPr marL="914400" lvl="1" indent="-355600" algn="l">
              <a:lnSpc>
                <a:spcPct val="115000"/>
              </a:lnSpc>
              <a:spcBef>
                <a:spcPts val="1600"/>
              </a:spcBef>
              <a:spcAft>
                <a:spcPts val="0"/>
              </a:spcAft>
              <a:buClr>
                <a:schemeClr val="lt1"/>
              </a:buClr>
              <a:buSzPts val="2000"/>
              <a:buFont typeface="Courier New"/>
              <a:buChar char="o"/>
              <a:defRPr sz="2000">
                <a:solidFill>
                  <a:schemeClr val="lt1"/>
                </a:solidFill>
              </a:defRPr>
            </a:lvl2pPr>
            <a:lvl3pPr marL="1371600" lvl="2" indent="-228600" algn="l">
              <a:lnSpc>
                <a:spcPct val="115000"/>
              </a:lnSpc>
              <a:spcBef>
                <a:spcPts val="1600"/>
              </a:spcBef>
              <a:spcAft>
                <a:spcPts val="0"/>
              </a:spcAft>
              <a:buSzPts val="1200"/>
              <a:buFont typeface="Catamaran Light"/>
              <a:buNone/>
              <a:defRPr sz="2000">
                <a:solidFill>
                  <a:schemeClr val="lt1"/>
                </a:solidFill>
              </a:defRPr>
            </a:lvl3pPr>
            <a:lvl4pPr marL="1828800" lvl="3" indent="-228600" algn="l">
              <a:lnSpc>
                <a:spcPct val="115000"/>
              </a:lnSpc>
              <a:spcBef>
                <a:spcPts val="1600"/>
              </a:spcBef>
              <a:spcAft>
                <a:spcPts val="0"/>
              </a:spcAft>
              <a:buSzPts val="1200"/>
              <a:buFont typeface="Catamaran Light"/>
              <a:buNone/>
              <a:defRPr sz="2000">
                <a:solidFill>
                  <a:schemeClr val="lt1"/>
                </a:solidFill>
              </a:defRPr>
            </a:lvl4pPr>
            <a:lvl5pPr marL="2286000" lvl="4" indent="-228600" algn="l">
              <a:lnSpc>
                <a:spcPct val="115000"/>
              </a:lnSpc>
              <a:spcBef>
                <a:spcPts val="1600"/>
              </a:spcBef>
              <a:spcAft>
                <a:spcPts val="0"/>
              </a:spcAft>
              <a:buSzPts val="1200"/>
              <a:buFont typeface="Catamaran Light"/>
              <a:buNone/>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6"/>
        <p:cNvGrpSpPr/>
        <p:nvPr/>
      </p:nvGrpSpPr>
      <p:grpSpPr>
        <a:xfrm>
          <a:off x="0" y="0"/>
          <a:ext cx="0" cy="0"/>
          <a:chOff x="0" y="0"/>
          <a:chExt cx="0" cy="0"/>
        </a:xfrm>
      </p:grpSpPr>
      <p:sp>
        <p:nvSpPr>
          <p:cNvPr id="107" name="Google Shape;107;g2b5440a5e98_0_7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8"/>
        <p:cNvGrpSpPr/>
        <p:nvPr/>
      </p:nvGrpSpPr>
      <p:grpSpPr>
        <a:xfrm>
          <a:off x="0" y="0"/>
          <a:ext cx="0" cy="0"/>
          <a:chOff x="0" y="0"/>
          <a:chExt cx="0" cy="0"/>
        </a:xfrm>
      </p:grpSpPr>
      <p:sp>
        <p:nvSpPr>
          <p:cNvPr id="109" name="Google Shape;109;p56"/>
          <p:cNvSpPr/>
          <p:nvPr/>
        </p:nvSpPr>
        <p:spPr>
          <a:xfrm>
            <a:off x="0" y="0"/>
            <a:ext cx="3607500" cy="26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56"/>
          <p:cNvSpPr/>
          <p:nvPr/>
        </p:nvSpPr>
        <p:spPr>
          <a:xfrm>
            <a:off x="3600252" y="0"/>
            <a:ext cx="3607500" cy="2632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56"/>
          <p:cNvSpPr/>
          <p:nvPr/>
        </p:nvSpPr>
        <p:spPr>
          <a:xfrm>
            <a:off x="0" y="2632200"/>
            <a:ext cx="3607500" cy="2511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56"/>
          <p:cNvSpPr/>
          <p:nvPr/>
        </p:nvSpPr>
        <p:spPr>
          <a:xfrm>
            <a:off x="3607473" y="2632200"/>
            <a:ext cx="3607500" cy="2511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56"/>
          <p:cNvSpPr txBox="1">
            <a:spLocks noGrp="1"/>
          </p:cNvSpPr>
          <p:nvPr>
            <p:ph type="body" idx="1"/>
          </p:nvPr>
        </p:nvSpPr>
        <p:spPr>
          <a:xfrm>
            <a:off x="508000" y="180975"/>
            <a:ext cx="1836738" cy="43021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4" name="Google Shape;114;p56"/>
          <p:cNvSpPr txBox="1">
            <a:spLocks noGrp="1"/>
          </p:cNvSpPr>
          <p:nvPr>
            <p:ph type="body" idx="2"/>
          </p:nvPr>
        </p:nvSpPr>
        <p:spPr>
          <a:xfrm>
            <a:off x="604838" y="792163"/>
            <a:ext cx="2247900" cy="158432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5" name="Google Shape;115;p56"/>
          <p:cNvSpPr txBox="1">
            <a:spLocks noGrp="1"/>
          </p:cNvSpPr>
          <p:nvPr>
            <p:ph type="body" idx="3"/>
          </p:nvPr>
        </p:nvSpPr>
        <p:spPr>
          <a:xfrm>
            <a:off x="604838" y="2903538"/>
            <a:ext cx="2247900" cy="5207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6" name="Google Shape;116;p56"/>
          <p:cNvSpPr txBox="1">
            <a:spLocks noGrp="1"/>
          </p:cNvSpPr>
          <p:nvPr>
            <p:ph type="body" idx="4"/>
          </p:nvPr>
        </p:nvSpPr>
        <p:spPr>
          <a:xfrm>
            <a:off x="669925" y="3559175"/>
            <a:ext cx="2022475" cy="14493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7" name="Google Shape;117;p56"/>
          <p:cNvSpPr txBox="1">
            <a:spLocks noGrp="1"/>
          </p:cNvSpPr>
          <p:nvPr>
            <p:ph type="body" idx="5"/>
          </p:nvPr>
        </p:nvSpPr>
        <p:spPr>
          <a:xfrm>
            <a:off x="4076700" y="180975"/>
            <a:ext cx="2014538" cy="611188"/>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8" name="Google Shape;118;p56"/>
          <p:cNvSpPr txBox="1">
            <a:spLocks noGrp="1"/>
          </p:cNvSpPr>
          <p:nvPr>
            <p:ph type="body" idx="6"/>
          </p:nvPr>
        </p:nvSpPr>
        <p:spPr>
          <a:xfrm>
            <a:off x="4468813" y="927100"/>
            <a:ext cx="1416050" cy="741363"/>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19" name="Google Shape;119;p56"/>
          <p:cNvSpPr txBox="1">
            <a:spLocks noGrp="1"/>
          </p:cNvSpPr>
          <p:nvPr>
            <p:ph type="body" idx="7"/>
          </p:nvPr>
        </p:nvSpPr>
        <p:spPr>
          <a:xfrm>
            <a:off x="4468813" y="2903538"/>
            <a:ext cx="1738312" cy="3683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0" name="Google Shape;120;p56"/>
          <p:cNvSpPr txBox="1">
            <a:spLocks noGrp="1"/>
          </p:cNvSpPr>
          <p:nvPr>
            <p:ph type="body" idx="8"/>
          </p:nvPr>
        </p:nvSpPr>
        <p:spPr>
          <a:xfrm>
            <a:off x="4522788" y="3694113"/>
            <a:ext cx="1738312" cy="1031875"/>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121" name="Google Shape;121;p56"/>
          <p:cNvSpPr txBox="1">
            <a:spLocks noGrp="1"/>
          </p:cNvSpPr>
          <p:nvPr>
            <p:ph type="body" idx="9"/>
          </p:nvPr>
        </p:nvSpPr>
        <p:spPr>
          <a:xfrm>
            <a:off x="7572375" y="1312863"/>
            <a:ext cx="1158875" cy="2157412"/>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Option 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FBA8AA8-D02C-4DF6-84AE-C3F3D231160E}"/>
              </a:ext>
            </a:extLst>
          </p:cNvPr>
          <p:cNvSpPr>
            <a:spLocks noGrp="1"/>
          </p:cNvSpPr>
          <p:nvPr>
            <p:ph type="pic" sz="quarter" idx="13"/>
          </p:nvPr>
        </p:nvSpPr>
        <p:spPr>
          <a:xfrm>
            <a:off x="0" y="-1019"/>
            <a:ext cx="9144000" cy="5144520"/>
          </a:xfrm>
        </p:spPr>
        <p:txBody>
          <a:bodyPr/>
          <a:lstStyle>
            <a:lvl1pPr marL="0" indent="0">
              <a:buFont typeface="Arial" panose="020B0604020202020204" pitchFamily="34" charset="0"/>
              <a:buNone/>
              <a:defRPr/>
            </a:lvl1pPr>
          </a:lstStyle>
          <a:p>
            <a:r>
              <a:rPr lang="en-US" noProof="0"/>
              <a:t>Click icon to add picture</a:t>
            </a:r>
            <a:endParaRPr lang="en-US" noProof="0" dirty="0"/>
          </a:p>
        </p:txBody>
      </p:sp>
      <p:sp>
        <p:nvSpPr>
          <p:cNvPr id="16" name="Title 15">
            <a:extLst>
              <a:ext uri="{FF2B5EF4-FFF2-40B4-BE49-F238E27FC236}">
                <a16:creationId xmlns:a16="http://schemas.microsoft.com/office/drawing/2014/main" id="{B762980B-BBA2-432D-A8FB-E9EA897E4E4B}"/>
              </a:ext>
            </a:extLst>
          </p:cNvPr>
          <p:cNvSpPr>
            <a:spLocks noGrp="1"/>
          </p:cNvSpPr>
          <p:nvPr>
            <p:ph type="title" hasCustomPrompt="1"/>
          </p:nvPr>
        </p:nvSpPr>
        <p:spPr>
          <a:xfrm>
            <a:off x="1287538" y="273844"/>
            <a:ext cx="2570087" cy="1324604"/>
          </a:xfrm>
        </p:spPr>
        <p:txBody>
          <a:bodyPr>
            <a:noAutofit/>
          </a:bodyPr>
          <a:lstStyle>
            <a:lvl1pPr algn="ctr">
              <a:defRPr sz="4000" b="1">
                <a:latin typeface="Lucida Sans Unicode" panose="020B0602030504020204" pitchFamily="34" charset="0"/>
                <a:cs typeface="Lucida Sans Unicode" panose="020B0602030504020204" pitchFamily="34" charset="0"/>
              </a:defRPr>
            </a:lvl1pPr>
          </a:lstStyle>
          <a:p>
            <a:r>
              <a:rPr lang="en-US" noProof="0"/>
              <a:t>TITLE</a:t>
            </a:r>
          </a:p>
        </p:txBody>
      </p:sp>
      <p:sp>
        <p:nvSpPr>
          <p:cNvPr id="18" name="Text Placeholder 17">
            <a:extLst>
              <a:ext uri="{FF2B5EF4-FFF2-40B4-BE49-F238E27FC236}">
                <a16:creationId xmlns:a16="http://schemas.microsoft.com/office/drawing/2014/main" id="{D9ACFEFD-FEB8-42BA-8003-972D176720D4}"/>
              </a:ext>
            </a:extLst>
          </p:cNvPr>
          <p:cNvSpPr>
            <a:spLocks noGrp="1"/>
          </p:cNvSpPr>
          <p:nvPr>
            <p:ph type="body" sz="quarter" idx="15" hasCustomPrompt="1"/>
          </p:nvPr>
        </p:nvSpPr>
        <p:spPr>
          <a:xfrm>
            <a:off x="1196283" y="1606550"/>
            <a:ext cx="2770700" cy="392113"/>
          </a:xfrm>
        </p:spPr>
        <p:txBody>
          <a:bodyPr anchor="ctr">
            <a:noAutofit/>
          </a:bodyPr>
          <a:lstStyle>
            <a:lvl1pPr marL="0" indent="0" algn="ctr">
              <a:buNone/>
              <a:defRPr sz="2000" b="1">
                <a:latin typeface="+mj-lt"/>
              </a:defRPr>
            </a:lvl1pPr>
            <a:lvl2pPr marL="342900" indent="0" algn="ctr">
              <a:buNone/>
              <a:defRPr sz="2000" b="1">
                <a:latin typeface="+mj-lt"/>
              </a:defRPr>
            </a:lvl2pPr>
            <a:lvl3pPr marL="685800" indent="0" algn="ctr">
              <a:buNone/>
              <a:defRPr sz="2000" b="1">
                <a:latin typeface="+mj-lt"/>
              </a:defRPr>
            </a:lvl3pPr>
            <a:lvl4pPr marL="1028700" indent="0" algn="ctr">
              <a:buNone/>
              <a:defRPr sz="2000" b="1">
                <a:latin typeface="+mj-lt"/>
              </a:defRPr>
            </a:lvl4pPr>
            <a:lvl5pPr marL="1371600" indent="0" algn="ctr">
              <a:buNone/>
              <a:defRPr sz="2000" b="1">
                <a:latin typeface="+mj-lt"/>
              </a:defRPr>
            </a:lvl5pPr>
          </a:lstStyle>
          <a:p>
            <a:pPr lvl="0"/>
            <a:r>
              <a:rPr lang="en-US" noProof="0"/>
              <a:t>SUBTITLE</a:t>
            </a:r>
          </a:p>
        </p:txBody>
      </p:sp>
      <p:sp>
        <p:nvSpPr>
          <p:cNvPr id="20" name="Text Placeholder 19">
            <a:extLst>
              <a:ext uri="{FF2B5EF4-FFF2-40B4-BE49-F238E27FC236}">
                <a16:creationId xmlns:a16="http://schemas.microsoft.com/office/drawing/2014/main" id="{644D151A-AA14-491F-8E53-B39140D29DF3}"/>
              </a:ext>
            </a:extLst>
          </p:cNvPr>
          <p:cNvSpPr>
            <a:spLocks noGrp="1"/>
          </p:cNvSpPr>
          <p:nvPr>
            <p:ph type="body" sz="quarter" idx="16" hasCustomPrompt="1"/>
          </p:nvPr>
        </p:nvSpPr>
        <p:spPr>
          <a:xfrm>
            <a:off x="1619250" y="3898900"/>
            <a:ext cx="1885950" cy="400110"/>
          </a:xfrm>
        </p:spPr>
        <p:txBody>
          <a:bodyPr anchor="ctr">
            <a:noAutofit/>
          </a:bodyPr>
          <a:lstStyle>
            <a:lvl1pPr marL="0" indent="0" algn="ctr">
              <a:buNone/>
              <a:defRPr sz="2800">
                <a:latin typeface="Candara" panose="020E0502030303020204" pitchFamily="34" charset="0"/>
              </a:defRPr>
            </a:lvl1pPr>
            <a:lvl2pPr marL="342900" indent="0" algn="ctr">
              <a:buNone/>
              <a:defRPr sz="2800">
                <a:latin typeface="Candara" panose="020E0502030303020204" pitchFamily="34" charset="0"/>
              </a:defRPr>
            </a:lvl2pPr>
            <a:lvl3pPr marL="685800" indent="0" algn="ctr">
              <a:buNone/>
              <a:defRPr sz="2800">
                <a:latin typeface="Candara" panose="020E0502030303020204" pitchFamily="34" charset="0"/>
              </a:defRPr>
            </a:lvl3pPr>
            <a:lvl4pPr marL="1028700" indent="0" algn="ctr">
              <a:buNone/>
              <a:defRPr sz="2800">
                <a:latin typeface="Candara" panose="020E0502030303020204" pitchFamily="34" charset="0"/>
              </a:defRPr>
            </a:lvl4pPr>
            <a:lvl5pPr marL="1371600" indent="0" algn="ctr">
              <a:buNone/>
              <a:defRPr sz="2800">
                <a:latin typeface="Candara" panose="020E0502030303020204" pitchFamily="34" charset="0"/>
              </a:defRPr>
            </a:lvl5pPr>
          </a:lstStyle>
          <a:p>
            <a:pPr lvl="0"/>
            <a:r>
              <a:rPr lang="en-US" noProof="0"/>
              <a:t>Subtitle</a:t>
            </a:r>
          </a:p>
        </p:txBody>
      </p:sp>
      <p:sp>
        <p:nvSpPr>
          <p:cNvPr id="22" name="Text Placeholder 21">
            <a:extLst>
              <a:ext uri="{FF2B5EF4-FFF2-40B4-BE49-F238E27FC236}">
                <a16:creationId xmlns:a16="http://schemas.microsoft.com/office/drawing/2014/main" id="{9FF308C2-A8FB-4E2E-9715-E7569CAA066E}"/>
              </a:ext>
            </a:extLst>
          </p:cNvPr>
          <p:cNvSpPr>
            <a:spLocks noGrp="1"/>
          </p:cNvSpPr>
          <p:nvPr>
            <p:ph type="body" sz="quarter" idx="17" hasCustomPrompt="1"/>
          </p:nvPr>
        </p:nvSpPr>
        <p:spPr>
          <a:xfrm>
            <a:off x="1619250" y="4298950"/>
            <a:ext cx="1885950" cy="485775"/>
          </a:xfrm>
        </p:spPr>
        <p:txBody>
          <a:bodyPr anchor="ctr">
            <a:noAutofit/>
          </a:bodyPr>
          <a:lstStyle>
            <a:lvl1pPr marL="0" indent="0" algn="ctr">
              <a:buNone/>
              <a:defRPr sz="3200" b="0">
                <a:latin typeface="Candara" panose="020E0502030303020204" pitchFamily="34" charset="0"/>
              </a:defRPr>
            </a:lvl1pPr>
            <a:lvl2pPr algn="ctr">
              <a:defRPr/>
            </a:lvl2pPr>
            <a:lvl3pPr algn="ctr">
              <a:defRPr/>
            </a:lvl3pPr>
            <a:lvl4pPr algn="ctr">
              <a:defRPr/>
            </a:lvl4pPr>
            <a:lvl5pPr algn="ctr">
              <a:defRPr/>
            </a:lvl5pPr>
          </a:lstStyle>
          <a:p>
            <a:pPr lvl="0"/>
            <a:r>
              <a:rPr lang="en-US" noProof="0"/>
              <a:t>Subtitle</a:t>
            </a:r>
          </a:p>
        </p:txBody>
      </p:sp>
      <p:sp>
        <p:nvSpPr>
          <p:cNvPr id="2" name="Date Placeholder 1"/>
          <p:cNvSpPr>
            <a:spLocks noGrp="1"/>
          </p:cNvSpPr>
          <p:nvPr>
            <p:ph type="dt" sz="half" idx="10"/>
          </p:nvPr>
        </p:nvSpPr>
        <p:spPr/>
        <p:txBody>
          <a:bodyPr/>
          <a:lstStyle/>
          <a:p>
            <a:fld id="{40771E8B-6CA5-40B2-8038-0E112F3DAC1C}" type="datetimeFigureOut">
              <a:rPr lang="en-US" noProof="0" smtClean="0"/>
              <a:t>9/30/25</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4" name="Slide Number Placeholder 3"/>
          <p:cNvSpPr>
            <a:spLocks noGrp="1"/>
          </p:cNvSpPr>
          <p:nvPr>
            <p:ph type="sldNum" sz="quarter" idx="12"/>
          </p:nvPr>
        </p:nvSpPr>
        <p:spPr/>
        <p:txBody>
          <a:bodyPr/>
          <a:lstStyle/>
          <a:p>
            <a:fld id="{0F1556C4-DFC3-4611-A7CC-780699185E26}" type="slidenum">
              <a:rPr lang="en-US" noProof="0" smtClean="0"/>
              <a:t>‹#›</a:t>
            </a:fld>
            <a:endParaRPr lang="en-US" noProof="0" dirty="0"/>
          </a:p>
        </p:txBody>
      </p:sp>
    </p:spTree>
    <p:extLst>
      <p:ext uri="{BB962C8B-B14F-4D97-AF65-F5344CB8AC3E}">
        <p14:creationId xmlns:p14="http://schemas.microsoft.com/office/powerpoint/2010/main" val="358880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72"/>
          <p:cNvSpPr/>
          <p:nvPr/>
        </p:nvSpPr>
        <p:spPr>
          <a:xfrm>
            <a:off x="96166" y="79426"/>
            <a:ext cx="8914483" cy="573688"/>
          </a:xfrm>
          <a:prstGeom prst="rect">
            <a:avLst/>
          </a:prstGeom>
          <a:solidFill>
            <a:srgbClr val="90826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p72"/>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2800" b="1">
                <a:solidFill>
                  <a:schemeClr val="lt1"/>
                </a:solidFill>
                <a:latin typeface="Livvic"/>
                <a:ea typeface="Livvic"/>
                <a:cs typeface="Livvic"/>
                <a:sym typeface="Livvic"/>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26" name="Google Shape;26;p72"/>
          <p:cNvSpPr>
            <a:spLocks noGrp="1"/>
          </p:cNvSpPr>
          <p:nvPr>
            <p:ph type="pic" idx="2"/>
          </p:nvPr>
        </p:nvSpPr>
        <p:spPr>
          <a:xfrm>
            <a:off x="914400" y="1147763"/>
            <a:ext cx="7304088" cy="3570287"/>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5220586" y="243007"/>
            <a:ext cx="3611714"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48"/>
          <p:cNvSpPr/>
          <p:nvPr/>
        </p:nvSpPr>
        <p:spPr>
          <a:xfrm rot="-5400000" flipH="1">
            <a:off x="-1913176" y="1891241"/>
            <a:ext cx="5140800" cy="136371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0" name="Google Shape;30;p48"/>
          <p:cNvSpPr txBox="1">
            <a:spLocks noGrp="1"/>
          </p:cNvSpPr>
          <p:nvPr>
            <p:ph type="body" idx="1"/>
          </p:nvPr>
        </p:nvSpPr>
        <p:spPr>
          <a:xfrm>
            <a:off x="1339083" y="2826932"/>
            <a:ext cx="7804150" cy="155368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b="1">
                <a:latin typeface="Livvic"/>
                <a:ea typeface="Livvic"/>
                <a:cs typeface="Livvic"/>
                <a:sym typeface="Livvic"/>
              </a:defRPr>
            </a:lvl1pPr>
            <a:lvl2pPr marL="914400" lvl="1" indent="-330200" algn="l">
              <a:lnSpc>
                <a:spcPct val="100000"/>
              </a:lnSpc>
              <a:spcBef>
                <a:spcPts val="0"/>
              </a:spcBef>
              <a:spcAft>
                <a:spcPts val="0"/>
              </a:spcAft>
              <a:buSzPts val="1600"/>
              <a:buFont typeface="Arial"/>
              <a:buChar char="•"/>
              <a:defRPr sz="1600"/>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1" name="Google Shape;31;p48"/>
          <p:cNvSpPr txBox="1">
            <a:spLocks noGrp="1"/>
          </p:cNvSpPr>
          <p:nvPr>
            <p:ph type="body" idx="2"/>
          </p:nvPr>
        </p:nvSpPr>
        <p:spPr>
          <a:xfrm>
            <a:off x="1339850" y="243007"/>
            <a:ext cx="7804150" cy="18415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0"/>
              </a:spcBef>
              <a:spcAft>
                <a:spcPts val="0"/>
              </a:spcAft>
              <a:buSzPts val="1200"/>
              <a:buNone/>
              <a:defRPr b="1">
                <a:latin typeface="Livvic"/>
                <a:ea typeface="Livvic"/>
                <a:cs typeface="Livvic"/>
                <a:sym typeface="Livvic"/>
              </a:defRPr>
            </a:lvl1pPr>
            <a:lvl2pPr marL="914400" lvl="1" indent="-228600" algn="l">
              <a:lnSpc>
                <a:spcPct val="100000"/>
              </a:lnSpc>
              <a:spcBef>
                <a:spcPts val="0"/>
              </a:spcBef>
              <a:spcAft>
                <a:spcPts val="0"/>
              </a:spcAft>
              <a:buSzPts val="1200"/>
              <a:buNone/>
              <a:defRPr sz="1600" b="1"/>
            </a:lvl2pPr>
            <a:lvl3pPr marL="1371600" lvl="2" indent="-228600" algn="l">
              <a:lnSpc>
                <a:spcPct val="100000"/>
              </a:lnSpc>
              <a:spcBef>
                <a:spcPts val="0"/>
              </a:spcBef>
              <a:spcAft>
                <a:spcPts val="0"/>
              </a:spcAft>
              <a:buSzPts val="1200"/>
              <a:buNone/>
              <a:defRPr sz="1600"/>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
        <p:nvSpPr>
          <p:cNvPr id="32" name="Google Shape;32;p48"/>
          <p:cNvSpPr txBox="1">
            <a:spLocks noGrp="1"/>
          </p:cNvSpPr>
          <p:nvPr>
            <p:ph type="body" idx="3"/>
          </p:nvPr>
        </p:nvSpPr>
        <p:spPr>
          <a:xfrm>
            <a:off x="1339083" y="4533542"/>
            <a:ext cx="7197725" cy="468312"/>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a:solidFill>
                  <a:schemeClr val="accent2"/>
                </a:solidFill>
              </a:defRPr>
            </a:lvl1pPr>
            <a:lvl2pPr marL="914400" lvl="1" indent="-304800" algn="l">
              <a:lnSpc>
                <a:spcPct val="115000"/>
              </a:lnSpc>
              <a:spcBef>
                <a:spcPts val="1600"/>
              </a:spcBef>
              <a:spcAft>
                <a:spcPts val="0"/>
              </a:spcAft>
              <a:buSzPts val="1200"/>
              <a:buChar char="○"/>
              <a:defRPr/>
            </a:lvl2pPr>
            <a:lvl3pPr marL="1371600" lvl="2" indent="-304800" algn="l">
              <a:lnSpc>
                <a:spcPct val="115000"/>
              </a:lnSpc>
              <a:spcBef>
                <a:spcPts val="1600"/>
              </a:spcBef>
              <a:spcAft>
                <a:spcPts val="0"/>
              </a:spcAft>
              <a:buSzPts val="1200"/>
              <a:buChar char="■"/>
              <a:defRPr/>
            </a:lvl3pPr>
            <a:lvl4pPr marL="1828800" lvl="3" indent="-304800" algn="l">
              <a:lnSpc>
                <a:spcPct val="115000"/>
              </a:lnSpc>
              <a:spcBef>
                <a:spcPts val="1600"/>
              </a:spcBef>
              <a:spcAft>
                <a:spcPts val="0"/>
              </a:spcAft>
              <a:buSzPts val="1200"/>
              <a:buChar char="●"/>
              <a:defRPr/>
            </a:lvl4pPr>
            <a:lvl5pPr marL="2286000" lvl="4" indent="-304800" algn="l">
              <a:lnSpc>
                <a:spcPct val="115000"/>
              </a:lnSpc>
              <a:spcBef>
                <a:spcPts val="1600"/>
              </a:spcBef>
              <a:spcAft>
                <a:spcPts val="0"/>
              </a:spcAft>
              <a:buSzPts val="1200"/>
              <a:buChar char="○"/>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33"/>
        <p:cNvGrpSpPr/>
        <p:nvPr/>
      </p:nvGrpSpPr>
      <p:grpSpPr>
        <a:xfrm>
          <a:off x="0" y="0"/>
          <a:ext cx="0" cy="0"/>
          <a:chOff x="0" y="0"/>
          <a:chExt cx="0" cy="0"/>
        </a:xfrm>
      </p:grpSpPr>
      <p:sp>
        <p:nvSpPr>
          <p:cNvPr id="34" name="Google Shape;34;p73"/>
          <p:cNvSpPr/>
          <p:nvPr/>
        </p:nvSpPr>
        <p:spPr>
          <a:xfrm rot="10800000" flipH="1">
            <a:off x="96167" y="79426"/>
            <a:ext cx="4561558" cy="57368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73"/>
          <p:cNvSpPr txBox="1">
            <a:spLocks noGrp="1"/>
          </p:cNvSpPr>
          <p:nvPr>
            <p:ph type="title"/>
          </p:nvPr>
        </p:nvSpPr>
        <p:spPr>
          <a:xfrm>
            <a:off x="96167" y="47294"/>
            <a:ext cx="8520600" cy="318976"/>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 name="Google Shape;36;p73"/>
          <p:cNvSpPr/>
          <p:nvPr/>
        </p:nvSpPr>
        <p:spPr>
          <a:xfrm rot="5400000">
            <a:off x="2685752" y="-1771351"/>
            <a:ext cx="3772497" cy="9144000"/>
          </a:xfrm>
          <a:prstGeom prst="rect">
            <a:avLst/>
          </a:prstGeom>
          <a:gradFill>
            <a:gsLst>
              <a:gs pos="0">
                <a:srgbClr val="908269">
                  <a:alpha val="46666"/>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 name="Google Shape;37;p73"/>
          <p:cNvPicPr preferRelativeResize="0"/>
          <p:nvPr/>
        </p:nvPicPr>
        <p:blipFill rotWithShape="1">
          <a:blip r:embed="rId2">
            <a:alphaModFix/>
          </a:blip>
          <a:srcRect t="14178" b="14178"/>
          <a:stretch/>
        </p:blipFill>
        <p:spPr>
          <a:xfrm>
            <a:off x="220641" y="1482887"/>
            <a:ext cx="4059900" cy="2635524"/>
          </a:xfrm>
          <a:prstGeom prst="rect">
            <a:avLst/>
          </a:prstGeom>
          <a:noFill/>
          <a:ln>
            <a:noFill/>
          </a:ln>
        </p:spPr>
      </p:pic>
      <p:sp>
        <p:nvSpPr>
          <p:cNvPr id="38" name="Google Shape;38;p73"/>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chemeClr val="lt1"/>
              </a:buClr>
              <a:buSzPts val="1200"/>
              <a:buChar char="●"/>
              <a:defRPr sz="2000">
                <a:solidFill>
                  <a:schemeClr val="lt1"/>
                </a:solidFill>
              </a:defRPr>
            </a:lvl1pPr>
            <a:lvl2pPr marL="914400" lvl="1" indent="-355600" algn="l">
              <a:lnSpc>
                <a:spcPct val="115000"/>
              </a:lnSpc>
              <a:spcBef>
                <a:spcPts val="1600"/>
              </a:spcBef>
              <a:spcAft>
                <a:spcPts val="0"/>
              </a:spcAft>
              <a:buClr>
                <a:schemeClr val="lt1"/>
              </a:buClr>
              <a:buSzPts val="2000"/>
              <a:buChar char="○"/>
              <a:defRPr sz="2000">
                <a:solidFill>
                  <a:schemeClr val="lt1"/>
                </a:solidFill>
              </a:defRPr>
            </a:lvl2pPr>
            <a:lvl3pPr marL="1371600" lvl="2" indent="-355600" algn="l">
              <a:lnSpc>
                <a:spcPct val="115000"/>
              </a:lnSpc>
              <a:spcBef>
                <a:spcPts val="1600"/>
              </a:spcBef>
              <a:spcAft>
                <a:spcPts val="0"/>
              </a:spcAft>
              <a:buClr>
                <a:schemeClr val="lt1"/>
              </a:buClr>
              <a:buSzPts val="2000"/>
              <a:buChar char="■"/>
              <a:defRPr sz="2000">
                <a:solidFill>
                  <a:schemeClr val="lt1"/>
                </a:solidFill>
              </a:defRPr>
            </a:lvl3pPr>
            <a:lvl4pPr marL="1828800" lvl="3" indent="-355600" algn="l">
              <a:lnSpc>
                <a:spcPct val="115000"/>
              </a:lnSpc>
              <a:spcBef>
                <a:spcPts val="1600"/>
              </a:spcBef>
              <a:spcAft>
                <a:spcPts val="0"/>
              </a:spcAft>
              <a:buClr>
                <a:schemeClr val="lt1"/>
              </a:buClr>
              <a:buSzPts val="2000"/>
              <a:buChar char="●"/>
              <a:defRPr sz="2000">
                <a:solidFill>
                  <a:schemeClr val="lt1"/>
                </a:solidFill>
              </a:defRPr>
            </a:lvl4pPr>
            <a:lvl5pPr marL="2286000" lvl="4" indent="-355600" algn="l">
              <a:lnSpc>
                <a:spcPct val="115000"/>
              </a:lnSpc>
              <a:spcBef>
                <a:spcPts val="1600"/>
              </a:spcBef>
              <a:spcAft>
                <a:spcPts val="0"/>
              </a:spcAft>
              <a:buClr>
                <a:schemeClr val="lt1"/>
              </a:buClr>
              <a:buSzPts val="2000"/>
              <a:buChar char="○"/>
              <a:defRPr sz="2000">
                <a:solidFill>
                  <a:schemeClr val="lt1"/>
                </a:solidFill>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39"/>
        <p:cNvGrpSpPr/>
        <p:nvPr/>
      </p:nvGrpSpPr>
      <p:grpSpPr>
        <a:xfrm>
          <a:off x="0" y="0"/>
          <a:ext cx="0" cy="0"/>
          <a:chOff x="0" y="0"/>
          <a:chExt cx="0" cy="0"/>
        </a:xfrm>
      </p:grpSpPr>
      <p:pic>
        <p:nvPicPr>
          <p:cNvPr id="40" name="Google Shape;40;p53" descr="A picture containing tree, outdoor, ground, grass&#10;&#10;Description automatically generated"/>
          <p:cNvPicPr preferRelativeResize="0"/>
          <p:nvPr/>
        </p:nvPicPr>
        <p:blipFill rotWithShape="1">
          <a:blip r:embed="rId2">
            <a:alphaModFix/>
          </a:blip>
          <a:srcRect/>
          <a:stretch/>
        </p:blipFill>
        <p:spPr>
          <a:xfrm flipH="1">
            <a:off x="1154596" y="0"/>
            <a:ext cx="6858000" cy="5143500"/>
          </a:xfrm>
          <a:prstGeom prst="rect">
            <a:avLst/>
          </a:prstGeom>
          <a:noFill/>
          <a:ln>
            <a:noFill/>
          </a:ln>
        </p:spPr>
      </p:pic>
      <p:sp>
        <p:nvSpPr>
          <p:cNvPr id="41" name="Google Shape;41;p53"/>
          <p:cNvSpPr/>
          <p:nvPr/>
        </p:nvSpPr>
        <p:spPr>
          <a:xfrm rot="5400000">
            <a:off x="3413957" y="-2000249"/>
            <a:ext cx="2316081" cy="9144001"/>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53"/>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43"/>
        <p:cNvGrpSpPr/>
        <p:nvPr/>
      </p:nvGrpSpPr>
      <p:grpSpPr>
        <a:xfrm>
          <a:off x="0" y="0"/>
          <a:ext cx="0" cy="0"/>
          <a:chOff x="0" y="0"/>
          <a:chExt cx="0" cy="0"/>
        </a:xfrm>
      </p:grpSpPr>
      <p:pic>
        <p:nvPicPr>
          <p:cNvPr id="44" name="Google Shape;44;p46"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5" name="Google Shape;45;p46"/>
          <p:cNvSpPr/>
          <p:nvPr/>
        </p:nvSpPr>
        <p:spPr>
          <a:xfrm rot="5400000">
            <a:off x="2244137" y="-1589848"/>
            <a:ext cx="3364029"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pening slide" preserve="1">
  <p:cSld name="1_Opening slide">
    <p:spTree>
      <p:nvGrpSpPr>
        <p:cNvPr id="1" name="Shape 43"/>
        <p:cNvGrpSpPr/>
        <p:nvPr/>
      </p:nvGrpSpPr>
      <p:grpSpPr>
        <a:xfrm>
          <a:off x="0" y="0"/>
          <a:ext cx="0" cy="0"/>
          <a:chOff x="0" y="0"/>
          <a:chExt cx="0" cy="0"/>
        </a:xfrm>
      </p:grpSpPr>
      <p:sp>
        <p:nvSpPr>
          <p:cNvPr id="45" name="Google Shape;45;p46"/>
          <p:cNvSpPr/>
          <p:nvPr/>
        </p:nvSpPr>
        <p:spPr>
          <a:xfrm rot="5400000">
            <a:off x="2244137" y="-1589848"/>
            <a:ext cx="3364029" cy="7275252"/>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6"/>
          <p:cNvSpPr txBox="1">
            <a:spLocks noGrp="1"/>
          </p:cNvSpPr>
          <p:nvPr>
            <p:ph type="ctrTitle"/>
          </p:nvPr>
        </p:nvSpPr>
        <p:spPr>
          <a:xfrm>
            <a:off x="497151" y="620379"/>
            <a:ext cx="6858000" cy="2971848"/>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463908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47"/>
        <p:cNvGrpSpPr/>
        <p:nvPr/>
      </p:nvGrpSpPr>
      <p:grpSpPr>
        <a:xfrm>
          <a:off x="0" y="0"/>
          <a:ext cx="0" cy="0"/>
          <a:chOff x="0" y="0"/>
          <a:chExt cx="0" cy="0"/>
        </a:xfrm>
      </p:grpSpPr>
      <p:pic>
        <p:nvPicPr>
          <p:cNvPr id="48" name="Google Shape;48;p47" descr="A picture containing tree, outdoor, ground, grass&#10;&#10;Description automatically generated"/>
          <p:cNvPicPr preferRelativeResize="0"/>
          <p:nvPr/>
        </p:nvPicPr>
        <p:blipFill rotWithShape="1">
          <a:blip r:embed="rId2">
            <a:alphaModFix/>
          </a:blip>
          <a:srcRect/>
          <a:stretch/>
        </p:blipFill>
        <p:spPr>
          <a:xfrm flipH="1">
            <a:off x="2287775" y="0"/>
            <a:ext cx="6858000" cy="5143500"/>
          </a:xfrm>
          <a:prstGeom prst="rect">
            <a:avLst/>
          </a:prstGeom>
          <a:noFill/>
          <a:ln>
            <a:noFill/>
          </a:ln>
        </p:spPr>
      </p:pic>
      <p:sp>
        <p:nvSpPr>
          <p:cNvPr id="49" name="Google Shape;49;p47"/>
          <p:cNvSpPr/>
          <p:nvPr/>
        </p:nvSpPr>
        <p:spPr>
          <a:xfrm rot="5400000">
            <a:off x="2171143" y="-1511624"/>
            <a:ext cx="4419120" cy="8184355"/>
          </a:xfrm>
          <a:prstGeom prst="rect">
            <a:avLst/>
          </a:prstGeom>
          <a:solidFill>
            <a:srgbClr val="908269">
              <a:alpha val="8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7"/>
          <p:cNvSpPr/>
          <p:nvPr/>
        </p:nvSpPr>
        <p:spPr>
          <a:xfrm rot="-5400000" flipH="1">
            <a:off x="7354200" y="2416550"/>
            <a:ext cx="3358800" cy="221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7"/>
          <p:cNvSpPr txBox="1">
            <a:spLocks noGrp="1"/>
          </p:cNvSpPr>
          <p:nvPr>
            <p:ph type="body" idx="1"/>
          </p:nvPr>
        </p:nvSpPr>
        <p:spPr>
          <a:xfrm>
            <a:off x="457200" y="493713"/>
            <a:ext cx="7843838" cy="4149725"/>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200"/>
              <a:buNone/>
              <a:defRPr sz="1800" b="1">
                <a:solidFill>
                  <a:schemeClr val="lt1"/>
                </a:solidFill>
                <a:latin typeface="Livvic"/>
                <a:ea typeface="Livvic"/>
                <a:cs typeface="Livvic"/>
                <a:sym typeface="Livvic"/>
              </a:defRPr>
            </a:lvl1pPr>
            <a:lvl2pPr marL="914400" lvl="1" indent="-228600" algn="l">
              <a:lnSpc>
                <a:spcPct val="115000"/>
              </a:lnSpc>
              <a:spcBef>
                <a:spcPts val="1600"/>
              </a:spcBef>
              <a:spcAft>
                <a:spcPts val="0"/>
              </a:spcAft>
              <a:buSzPts val="1200"/>
              <a:buNone/>
              <a:defRPr/>
            </a:lvl2pPr>
            <a:lvl3pPr marL="1371600" lvl="2" indent="-228600" algn="l">
              <a:lnSpc>
                <a:spcPct val="115000"/>
              </a:lnSpc>
              <a:spcBef>
                <a:spcPts val="1600"/>
              </a:spcBef>
              <a:spcAft>
                <a:spcPts val="0"/>
              </a:spcAft>
              <a:buSzPts val="1200"/>
              <a:buNone/>
              <a:defRPr/>
            </a:lvl3pPr>
            <a:lvl4pPr marL="1828800" lvl="3" indent="-228600" algn="l">
              <a:lnSpc>
                <a:spcPct val="115000"/>
              </a:lnSpc>
              <a:spcBef>
                <a:spcPts val="1600"/>
              </a:spcBef>
              <a:spcAft>
                <a:spcPts val="0"/>
              </a:spcAft>
              <a:buSzPts val="1200"/>
              <a:buNone/>
              <a:defRPr/>
            </a:lvl4pPr>
            <a:lvl5pPr marL="2286000" lvl="4" indent="-228600" algn="l">
              <a:lnSpc>
                <a:spcPct val="115000"/>
              </a:lnSpc>
              <a:spcBef>
                <a:spcPts val="1600"/>
              </a:spcBef>
              <a:spcAft>
                <a:spcPts val="0"/>
              </a:spcAft>
              <a:buSzPts val="1200"/>
              <a:buNone/>
              <a:defRPr/>
            </a:lvl5pPr>
            <a:lvl6pPr marL="2743200" lvl="5" indent="-304800" algn="l">
              <a:lnSpc>
                <a:spcPct val="115000"/>
              </a:lnSpc>
              <a:spcBef>
                <a:spcPts val="1600"/>
              </a:spcBef>
              <a:spcAft>
                <a:spcPts val="0"/>
              </a:spcAft>
              <a:buSzPts val="1200"/>
              <a:buChar char="■"/>
              <a:defRPr/>
            </a:lvl6pPr>
            <a:lvl7pPr marL="3200400" lvl="6" indent="-304800" algn="l">
              <a:lnSpc>
                <a:spcPct val="115000"/>
              </a:lnSpc>
              <a:spcBef>
                <a:spcPts val="1600"/>
              </a:spcBef>
              <a:spcAft>
                <a:spcPts val="0"/>
              </a:spcAft>
              <a:buSzPts val="1200"/>
              <a:buChar char="●"/>
              <a:defRPr/>
            </a:lvl7pPr>
            <a:lvl8pPr marL="3657600" lvl="7" indent="-304800" algn="l">
              <a:lnSpc>
                <a:spcPct val="115000"/>
              </a:lnSpc>
              <a:spcBef>
                <a:spcPts val="1600"/>
              </a:spcBef>
              <a:spcAft>
                <a:spcPts val="0"/>
              </a:spcAft>
              <a:buSzPts val="1200"/>
              <a:buChar char="○"/>
              <a:defRPr/>
            </a:lvl8pPr>
            <a:lvl9pPr marL="4114800" lvl="8" indent="-304800" algn="l">
              <a:lnSpc>
                <a:spcPct val="115000"/>
              </a:lnSpc>
              <a:spcBef>
                <a:spcPts val="1600"/>
              </a:spcBef>
              <a:spcAft>
                <a:spcPts val="1600"/>
              </a:spcAft>
              <a:buSzPts val="12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endParaRPr/>
          </a:p>
        </p:txBody>
      </p:sp>
      <p:sp>
        <p:nvSpPr>
          <p:cNvPr id="7" name="Google Shape;7;p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15000"/>
              </a:lnSpc>
              <a:spcBef>
                <a:spcPts val="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1pPr>
            <a:lvl2pPr marL="914400" marR="0" lvl="1"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2pPr>
            <a:lvl3pPr marL="1371600" marR="0" lvl="2"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9"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7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theconversationproject.org/"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4" descr="A picture containing tree, outdoor, ground, grass  Description automatically generated"/>
          <p:cNvPicPr preferRelativeResize="0"/>
          <p:nvPr/>
        </p:nvPicPr>
        <p:blipFill rotWithShape="1">
          <a:blip r:embed="rId3">
            <a:alphaModFix/>
          </a:blip>
          <a:srcRect r="31745"/>
          <a:stretch/>
        </p:blipFill>
        <p:spPr>
          <a:xfrm flipH="1">
            <a:off x="4572000" y="0"/>
            <a:ext cx="4586770" cy="5143500"/>
          </a:xfrm>
          <a:prstGeom prst="rect">
            <a:avLst/>
          </a:prstGeom>
          <a:noFill/>
          <a:ln>
            <a:noFill/>
          </a:ln>
        </p:spPr>
      </p:pic>
      <p:sp>
        <p:nvSpPr>
          <p:cNvPr id="128" name="Google Shape;128;p24"/>
          <p:cNvSpPr/>
          <p:nvPr/>
        </p:nvSpPr>
        <p:spPr>
          <a:xfrm>
            <a:off x="-2" y="766618"/>
            <a:ext cx="4572001" cy="3634513"/>
          </a:xfrm>
          <a:prstGeom prst="rect">
            <a:avLst/>
          </a:prstGeom>
          <a:solidFill>
            <a:srgbClr val="D7DB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9" name="Google Shape;129;p24"/>
          <p:cNvSpPr txBox="1">
            <a:spLocks noGrp="1"/>
          </p:cNvSpPr>
          <p:nvPr>
            <p:ph type="body" idx="1"/>
          </p:nvPr>
        </p:nvSpPr>
        <p:spPr>
          <a:xfrm>
            <a:off x="0" y="1311931"/>
            <a:ext cx="4571993" cy="102877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800">
                <a:solidFill>
                  <a:srgbClr val="5E5E5E"/>
                </a:solidFill>
              </a:rPr>
              <a:t>Understanding </a:t>
            </a:r>
            <a:endParaRPr/>
          </a:p>
          <a:p>
            <a:pPr marL="0" lvl="0" indent="0" algn="ctr" rtl="0">
              <a:lnSpc>
                <a:spcPct val="115000"/>
              </a:lnSpc>
              <a:spcBef>
                <a:spcPts val="0"/>
              </a:spcBef>
              <a:spcAft>
                <a:spcPts val="0"/>
              </a:spcAft>
              <a:buSzPts val="1200"/>
              <a:buNone/>
            </a:pPr>
            <a:r>
              <a:rPr lang="en-US" sz="2800">
                <a:solidFill>
                  <a:srgbClr val="5E5E5E"/>
                </a:solidFill>
              </a:rPr>
              <a:t>Heirs’ Property at the</a:t>
            </a:r>
            <a:endParaRPr/>
          </a:p>
          <a:p>
            <a:pPr marL="0" lvl="0" indent="0" algn="ctr" rtl="0">
              <a:lnSpc>
                <a:spcPct val="115000"/>
              </a:lnSpc>
              <a:spcBef>
                <a:spcPts val="0"/>
              </a:spcBef>
              <a:spcAft>
                <a:spcPts val="0"/>
              </a:spcAft>
              <a:buSzPts val="1200"/>
              <a:buNone/>
            </a:pPr>
            <a:r>
              <a:rPr lang="en-US" sz="2800">
                <a:solidFill>
                  <a:srgbClr val="5E5E5E"/>
                </a:solidFill>
              </a:rPr>
              <a:t> Community Level</a:t>
            </a:r>
            <a:endParaRPr/>
          </a:p>
        </p:txBody>
      </p:sp>
      <p:sp>
        <p:nvSpPr>
          <p:cNvPr id="130" name="Google Shape;130;p24"/>
          <p:cNvSpPr txBox="1">
            <a:spLocks noGrp="1"/>
          </p:cNvSpPr>
          <p:nvPr>
            <p:ph type="body" idx="3"/>
          </p:nvPr>
        </p:nvSpPr>
        <p:spPr>
          <a:xfrm>
            <a:off x="-3" y="2886021"/>
            <a:ext cx="4571996" cy="444507"/>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a:solidFill>
                  <a:srgbClr val="C05B53"/>
                </a:solidFill>
                <a:latin typeface="Livvic Black"/>
                <a:sym typeface="Livvic Black"/>
              </a:rPr>
              <a:t>Date</a:t>
            </a:r>
            <a:endParaRPr dirty="0"/>
          </a:p>
        </p:txBody>
      </p:sp>
      <p:sp>
        <p:nvSpPr>
          <p:cNvPr id="131" name="Google Shape;131;p24"/>
          <p:cNvSpPr txBox="1">
            <a:spLocks noGrp="1"/>
          </p:cNvSpPr>
          <p:nvPr>
            <p:ph type="body" idx="4"/>
          </p:nvPr>
        </p:nvSpPr>
        <p:spPr>
          <a:xfrm>
            <a:off x="0" y="3527052"/>
            <a:ext cx="4571999" cy="34932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1200"/>
              <a:buNone/>
            </a:pPr>
            <a:r>
              <a:rPr lang="en-US" sz="2400" dirty="0" err="1">
                <a:solidFill>
                  <a:schemeClr val="dk2"/>
                </a:solidFill>
                <a:latin typeface="Livvic Black"/>
                <a:sym typeface="Livvic Black"/>
              </a:rPr>
              <a:t>Locaiton</a:t>
            </a:r>
            <a:endParaRPr dirty="0">
              <a:solidFill>
                <a:schemeClr val="dk2"/>
              </a:solidFill>
            </a:endParaRPr>
          </a:p>
        </p:txBody>
      </p:sp>
      <p:pic>
        <p:nvPicPr>
          <p:cNvPr id="132" name="Google Shape;132;p24" descr="Shape&#10;&#10;Description automatically generated with low confidence"/>
          <p:cNvPicPr preferRelativeResize="0"/>
          <p:nvPr/>
        </p:nvPicPr>
        <p:blipFill rotWithShape="1">
          <a:blip r:embed="rId4">
            <a:alphaModFix/>
          </a:blip>
          <a:srcRect/>
          <a:stretch/>
        </p:blipFill>
        <p:spPr>
          <a:xfrm>
            <a:off x="3198027" y="4474911"/>
            <a:ext cx="1160703" cy="559783"/>
          </a:xfrm>
          <a:prstGeom prst="rect">
            <a:avLst/>
          </a:prstGeom>
          <a:noFill/>
          <a:ln>
            <a:noFill/>
          </a:ln>
        </p:spPr>
      </p:pic>
      <p:pic>
        <p:nvPicPr>
          <p:cNvPr id="134" name="Google Shape;134;p24" descr="Southern Extension Risk Management Education"/>
          <p:cNvPicPr preferRelativeResize="0"/>
          <p:nvPr/>
        </p:nvPicPr>
        <p:blipFill rotWithShape="1">
          <a:blip r:embed="rId5">
            <a:alphaModFix/>
          </a:blip>
          <a:srcRect/>
          <a:stretch/>
        </p:blipFill>
        <p:spPr>
          <a:xfrm>
            <a:off x="1856797" y="4587068"/>
            <a:ext cx="1049451" cy="359376"/>
          </a:xfrm>
          <a:prstGeom prst="rect">
            <a:avLst/>
          </a:prstGeom>
          <a:noFill/>
          <a:ln>
            <a:noFill/>
          </a:ln>
        </p:spPr>
      </p:pic>
      <p:pic>
        <p:nvPicPr>
          <p:cNvPr id="3" name="Picture 2">
            <a:extLst>
              <a:ext uri="{FF2B5EF4-FFF2-40B4-BE49-F238E27FC236}">
                <a16:creationId xmlns:a16="http://schemas.microsoft.com/office/drawing/2014/main" id="{1E50EBC8-B329-4B37-D5D0-4A69348F11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981" y="4585731"/>
            <a:ext cx="1263037" cy="397401"/>
          </a:xfrm>
          <a:prstGeom prst="rect">
            <a:avLst/>
          </a:prstGeom>
        </p:spPr>
      </p:pic>
      <p:sp>
        <p:nvSpPr>
          <p:cNvPr id="2" name="Title 3">
            <a:extLst>
              <a:ext uri="{FF2B5EF4-FFF2-40B4-BE49-F238E27FC236}">
                <a16:creationId xmlns:a16="http://schemas.microsoft.com/office/drawing/2014/main" id="{6AF736F0-E731-5D60-0173-36FE3B51E75A}"/>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t>Protecting Your Information</a:t>
            </a:r>
            <a:endParaRPr/>
          </a:p>
        </p:txBody>
      </p:sp>
      <p:sp>
        <p:nvSpPr>
          <p:cNvPr id="193" name="Google Shape;193;p71"/>
          <p:cNvSpPr txBox="1">
            <a:spLocks noGrp="1"/>
          </p:cNvSpPr>
          <p:nvPr>
            <p:ph type="body" idx="1"/>
          </p:nvPr>
        </p:nvSpPr>
        <p:spPr>
          <a:xfrm>
            <a:off x="-1" y="1484313"/>
            <a:ext cx="4250451" cy="3659187"/>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a:t>No personal stories</a:t>
            </a:r>
            <a:endParaRPr/>
          </a:p>
          <a:p>
            <a:pPr marL="457200" lvl="0" indent="-304800" algn="l" rtl="0">
              <a:lnSpc>
                <a:spcPct val="115000"/>
              </a:lnSpc>
              <a:spcBef>
                <a:spcPts val="0"/>
              </a:spcBef>
              <a:spcAft>
                <a:spcPts val="0"/>
              </a:spcAft>
              <a:buSzPts val="1200"/>
              <a:buChar char="●"/>
            </a:pPr>
            <a:r>
              <a:rPr lang="en-US"/>
              <a:t>General questions are welcome.  </a:t>
            </a:r>
            <a:endParaRPr/>
          </a:p>
          <a:p>
            <a:pPr marL="457200" lvl="0" indent="-304800" algn="l" rtl="0">
              <a:lnSpc>
                <a:spcPct val="115000"/>
              </a:lnSpc>
              <a:spcBef>
                <a:spcPts val="0"/>
              </a:spcBef>
              <a:spcAft>
                <a:spcPts val="0"/>
              </a:spcAft>
              <a:buSzPts val="1200"/>
              <a:buChar char="●"/>
            </a:pPr>
            <a:r>
              <a:rPr lang="en-US"/>
              <a:t>Personal questions should be asked outside of the group setting.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
          <p:cNvSpPr txBox="1">
            <a:spLocks noGrp="1"/>
          </p:cNvSpPr>
          <p:nvPr>
            <p:ph type="ctrTitle"/>
          </p:nvPr>
        </p:nvSpPr>
        <p:spPr>
          <a:xfrm>
            <a:off x="629111" y="513687"/>
            <a:ext cx="4254589"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t>SESSION </a:t>
            </a:r>
            <a:r>
              <a:rPr lang="en-US"/>
              <a:t>OVERVIEW</a:t>
            </a:r>
            <a:endParaRPr/>
          </a:p>
        </p:txBody>
      </p:sp>
      <p:sp>
        <p:nvSpPr>
          <p:cNvPr id="199" name="Google Shape;199;p4"/>
          <p:cNvSpPr txBox="1">
            <a:spLocks noGrp="1"/>
          </p:cNvSpPr>
          <p:nvPr>
            <p:ph type="subTitle" idx="4294967295"/>
          </p:nvPr>
        </p:nvSpPr>
        <p:spPr>
          <a:xfrm>
            <a:off x="623400" y="1084741"/>
            <a:ext cx="8520600" cy="34164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Contemplating Estate Planning </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Important Terms</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Basics of Estate Planning/Succession Planning</a:t>
            </a:r>
            <a:endParaRPr sz="28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Working with an Attorney</a:t>
            </a:r>
            <a:endParaRPr sz="28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Avoiding Heirs’ Property When Writing Your Will</a:t>
            </a:r>
            <a:endParaRPr sz="1200" b="0" i="0" u="none" strike="noStrike" cap="none" dirty="0">
              <a:solidFill>
                <a:schemeClr val="dk1"/>
              </a:solidFill>
              <a:latin typeface="Catamaran Light"/>
              <a:ea typeface="Catamaran Light"/>
              <a:cs typeface="Catamaran Light"/>
              <a:sym typeface="Catamaran Light"/>
            </a:endParaRPr>
          </a:p>
          <a:p>
            <a:pPr marL="171450" marR="0" lvl="0" indent="-171450" algn="l" rtl="0">
              <a:lnSpc>
                <a:spcPct val="115000"/>
              </a:lnSpc>
              <a:spcBef>
                <a:spcPts val="0"/>
              </a:spcBef>
              <a:spcAft>
                <a:spcPts val="0"/>
              </a:spcAft>
              <a:buClr>
                <a:schemeClr val="dk1"/>
              </a:buClr>
              <a:buSzPts val="1200"/>
              <a:buFont typeface="Catamaran Light"/>
              <a:buChar char="●"/>
            </a:pPr>
            <a:r>
              <a:rPr lang="en-US" sz="2800" b="0" i="0" u="none" strike="noStrike" cap="none" dirty="0">
                <a:solidFill>
                  <a:schemeClr val="dk1"/>
                </a:solidFill>
                <a:latin typeface="Catamaran Light"/>
                <a:ea typeface="Catamaran Light"/>
                <a:cs typeface="Catamaran Light"/>
                <a:sym typeface="Catamaran Light"/>
              </a:rPr>
              <a:t>Other Planning Strategies to Prevent HP</a:t>
            </a:r>
            <a:endParaRPr sz="1200" b="0" i="0" u="none" strike="noStrike" cap="none" dirty="0">
              <a:solidFill>
                <a:schemeClr val="dk1"/>
              </a:solidFill>
              <a:latin typeface="Catamaran Light"/>
              <a:ea typeface="Catamaran Light"/>
              <a:cs typeface="Catamaran Light"/>
              <a:sym typeface="Catamaran Light"/>
            </a:endParaRPr>
          </a:p>
          <a:p>
            <a:pPr marL="228600" marR="0" lvl="0" indent="0" algn="l" rtl="0">
              <a:lnSpc>
                <a:spcPct val="115000"/>
              </a:lnSpc>
              <a:spcBef>
                <a:spcPts val="0"/>
              </a:spcBef>
              <a:spcAft>
                <a:spcPts val="0"/>
              </a:spcAft>
              <a:buClr>
                <a:schemeClr val="dk1"/>
              </a:buClr>
              <a:buSzPts val="1200"/>
              <a:buFont typeface="Catamaran Light"/>
              <a:buNone/>
            </a:pPr>
            <a:endParaRPr sz="12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5"/>
          <p:cNvSpPr txBox="1">
            <a:spLocks noGrp="1"/>
          </p:cNvSpPr>
          <p:nvPr>
            <p:ph type="body" idx="1"/>
          </p:nvPr>
        </p:nvSpPr>
        <p:spPr>
          <a:xfrm>
            <a:off x="457200" y="1617785"/>
            <a:ext cx="7843838" cy="3025653"/>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3600"/>
              <a:t>Describe what comes up for you when you hear “estate planning.”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6"/>
          <p:cNvSpPr txBox="1">
            <a:spLocks noGrp="1"/>
          </p:cNvSpPr>
          <p:nvPr>
            <p:ph type="body" idx="1"/>
          </p:nvPr>
        </p:nvSpPr>
        <p:spPr>
          <a:xfrm>
            <a:off x="0" y="1751798"/>
            <a:ext cx="9144000" cy="1862602"/>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sz="3600" dirty="0"/>
              <a:t>What do you know? </a:t>
            </a:r>
            <a:endParaRPr dirty="0"/>
          </a:p>
          <a:p>
            <a:pPr marL="457200" lvl="0" indent="-228600" algn="l" rtl="0">
              <a:lnSpc>
                <a:spcPct val="115000"/>
              </a:lnSpc>
              <a:spcBef>
                <a:spcPts val="0"/>
              </a:spcBef>
              <a:spcAft>
                <a:spcPts val="0"/>
              </a:spcAft>
              <a:buSzPts val="1200"/>
              <a:buNone/>
            </a:pPr>
            <a:endParaRPr sz="3600" dirty="0"/>
          </a:p>
          <a:p>
            <a:pPr marL="457200" lvl="0" indent="-304800" algn="l" rtl="0">
              <a:lnSpc>
                <a:spcPct val="115000"/>
              </a:lnSpc>
              <a:spcBef>
                <a:spcPts val="0"/>
              </a:spcBef>
              <a:spcAft>
                <a:spcPts val="0"/>
              </a:spcAft>
              <a:buSzPts val="1200"/>
              <a:buChar char="●"/>
            </a:pPr>
            <a:r>
              <a:rPr lang="en-US" sz="3600" dirty="0"/>
              <a:t>What do you want to know?</a:t>
            </a:r>
            <a:endParaRPr dirty="0"/>
          </a:p>
        </p:txBody>
      </p:sp>
      <p:sp>
        <p:nvSpPr>
          <p:cNvPr id="210" name="Google Shape;210;p6"/>
          <p:cNvSpPr txBox="1">
            <a:spLocks noGrp="1"/>
          </p:cNvSpPr>
          <p:nvPr>
            <p:ph type="ctrTitle"/>
          </p:nvPr>
        </p:nvSpPr>
        <p:spPr>
          <a:xfrm>
            <a:off x="185002" y="628564"/>
            <a:ext cx="6567490" cy="7664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4000">
                <a:solidFill>
                  <a:schemeClr val="lt1"/>
                </a:solidFill>
              </a:rPr>
              <a:t>Estate Planning</a:t>
            </a:r>
            <a:endParaRPr/>
          </a:p>
        </p:txBody>
      </p:sp>
      <p:pic>
        <p:nvPicPr>
          <p:cNvPr id="211" name="Google Shape;211;p6" descr="A young child with his hand on his chin&#10;&#10;Description automatically generated with low confidence"/>
          <p:cNvPicPr preferRelativeResize="0">
            <a:picLocks noGrp="1"/>
          </p:cNvPicPr>
          <p:nvPr>
            <p:ph type="pic" idx="2"/>
          </p:nvPr>
        </p:nvPicPr>
        <p:blipFill rotWithShape="1">
          <a:blip r:embed="rId3">
            <a:alphaModFix/>
          </a:blip>
          <a:srcRect l="8552" r="8552"/>
          <a:stretch/>
        </p:blipFill>
        <p:spPr>
          <a:xfrm>
            <a:off x="6380196" y="1867542"/>
            <a:ext cx="2478206" cy="17468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
          <p:cNvSpPr txBox="1">
            <a:spLocks noGrp="1"/>
          </p:cNvSpPr>
          <p:nvPr>
            <p:ph type="title"/>
          </p:nvPr>
        </p:nvSpPr>
        <p:spPr>
          <a:xfrm>
            <a:off x="5056463" y="1233730"/>
            <a:ext cx="3611714" cy="267603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How many of you have used an attorney to get an estate plan in place? </a:t>
            </a:r>
            <a:endParaRPr/>
          </a:p>
        </p:txBody>
      </p:sp>
      <p:pic>
        <p:nvPicPr>
          <p:cNvPr id="217" name="Google Shape;217;p7" descr="A calculator and a calculator on a table&#10;&#10;Description automatically generated with low confidence"/>
          <p:cNvPicPr preferRelativeResize="0"/>
          <p:nvPr/>
        </p:nvPicPr>
        <p:blipFill rotWithShape="1">
          <a:blip r:embed="rId3">
            <a:alphaModFix/>
          </a:blip>
          <a:srcRect/>
          <a:stretch/>
        </p:blipFill>
        <p:spPr>
          <a:xfrm>
            <a:off x="376046" y="1233730"/>
            <a:ext cx="3997031" cy="249605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8"/>
          <p:cNvSpPr txBox="1">
            <a:spLocks noGrp="1"/>
          </p:cNvSpPr>
          <p:nvPr>
            <p:ph type="title"/>
          </p:nvPr>
        </p:nvSpPr>
        <p:spPr>
          <a:xfrm>
            <a:off x="5474686" y="1645515"/>
            <a:ext cx="3611714" cy="218367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What are the costs of not having an estate plan in place?</a:t>
            </a:r>
            <a:endParaRPr/>
          </a:p>
        </p:txBody>
      </p:sp>
      <p:pic>
        <p:nvPicPr>
          <p:cNvPr id="223" name="Google Shape;223;p8" descr="A pile of paper money&#10;&#10;Description automatically generated with low confidence"/>
          <p:cNvPicPr preferRelativeResize="0"/>
          <p:nvPr/>
        </p:nvPicPr>
        <p:blipFill rotWithShape="1">
          <a:blip r:embed="rId3">
            <a:alphaModFix/>
          </a:blip>
          <a:srcRect/>
          <a:stretch/>
        </p:blipFill>
        <p:spPr>
          <a:xfrm>
            <a:off x="-57600" y="126992"/>
            <a:ext cx="5532286" cy="39179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9"/>
          <p:cNvSpPr txBox="1">
            <a:spLocks noGrp="1"/>
          </p:cNvSpPr>
          <p:nvPr>
            <p:ph type="ctrTitle"/>
          </p:nvPr>
        </p:nvSpPr>
        <p:spPr>
          <a:xfrm>
            <a:off x="747656" y="2000696"/>
            <a:ext cx="4254589" cy="571054"/>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3600" dirty="0"/>
              <a:t>What are the reasons for not having an estate plan in place?</a:t>
            </a:r>
            <a:endParaRPr dirty="0"/>
          </a:p>
        </p:txBody>
      </p:sp>
      <p:pic>
        <p:nvPicPr>
          <p:cNvPr id="229" name="Google Shape;229;p9" descr="A picture containing text&#10;&#10;Description automatically generated"/>
          <p:cNvPicPr preferRelativeResize="0"/>
          <p:nvPr/>
        </p:nvPicPr>
        <p:blipFill rotWithShape="1">
          <a:blip r:embed="rId3">
            <a:alphaModFix/>
          </a:blip>
          <a:srcRect/>
          <a:stretch/>
        </p:blipFill>
        <p:spPr>
          <a:xfrm>
            <a:off x="5263577" y="1137882"/>
            <a:ext cx="3453326" cy="2296683"/>
          </a:xfrm>
          <a:prstGeom prst="rect">
            <a:avLst/>
          </a:prstGeom>
          <a:noFill/>
          <a:ln>
            <a:noFill/>
          </a:ln>
        </p:spPr>
      </p:pic>
      <p:cxnSp>
        <p:nvCxnSpPr>
          <p:cNvPr id="230" name="Google Shape;230;p9"/>
          <p:cNvCxnSpPr/>
          <p:nvPr/>
        </p:nvCxnSpPr>
        <p:spPr>
          <a:xfrm>
            <a:off x="5231113" y="711928"/>
            <a:ext cx="3165231"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2941"/>
              </a:srgbClr>
            </a:outerShdw>
          </a:effectLst>
        </p:spPr>
      </p:cxnSp>
      <p:cxnSp>
        <p:nvCxnSpPr>
          <p:cNvPr id="231" name="Google Shape;231;p9"/>
          <p:cNvCxnSpPr/>
          <p:nvPr/>
        </p:nvCxnSpPr>
        <p:spPr>
          <a:xfrm flipH="1">
            <a:off x="5459637" y="711928"/>
            <a:ext cx="2936707" cy="3148590"/>
          </a:xfrm>
          <a:prstGeom prst="straightConnector1">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2941"/>
              </a:srgbClr>
            </a:outerShdw>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0"/>
          <p:cNvSpPr txBox="1">
            <a:spLocks noGrp="1"/>
          </p:cNvSpPr>
          <p:nvPr>
            <p:ph type="title"/>
          </p:nvPr>
        </p:nvSpPr>
        <p:spPr>
          <a:xfrm>
            <a:off x="688430" y="1027176"/>
            <a:ext cx="2406464" cy="3435287"/>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Did COVID Change the Picture?</a:t>
            </a:r>
            <a:endParaRPr/>
          </a:p>
        </p:txBody>
      </p:sp>
      <p:sp>
        <p:nvSpPr>
          <p:cNvPr id="237" name="Google Shape;237;p10"/>
          <p:cNvSpPr>
            <a:spLocks noGrp="1"/>
          </p:cNvSpPr>
          <p:nvPr>
            <p:ph type="pic" idx="2"/>
          </p:nvPr>
        </p:nvSpPr>
        <p:spPr>
          <a:xfrm>
            <a:off x="5492750" y="1597025"/>
            <a:ext cx="3375025" cy="2865438"/>
          </a:xfrm>
          <a:prstGeom prst="rect">
            <a:avLst/>
          </a:prstGeom>
          <a:noFill/>
          <a:ln>
            <a:noFill/>
          </a:ln>
        </p:spPr>
        <p:txBody>
          <a:bodyPr/>
          <a:lstStyle/>
          <a:p>
            <a:endParaRPr lang="en-US"/>
          </a:p>
        </p:txBody>
      </p:sp>
      <p:pic>
        <p:nvPicPr>
          <p:cNvPr id="238" name="Google Shape;238;p10"/>
          <p:cNvPicPr preferRelativeResize="0"/>
          <p:nvPr/>
        </p:nvPicPr>
        <p:blipFill rotWithShape="1">
          <a:blip r:embed="rId3">
            <a:alphaModFix/>
          </a:blip>
          <a:srcRect/>
          <a:stretch/>
        </p:blipFill>
        <p:spPr>
          <a:xfrm>
            <a:off x="3944287" y="0"/>
            <a:ext cx="5199713"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1"/>
          <p:cNvSpPr txBox="1">
            <a:spLocks noGrp="1"/>
          </p:cNvSpPr>
          <p:nvPr>
            <p:ph type="ctrTitle"/>
          </p:nvPr>
        </p:nvSpPr>
        <p:spPr>
          <a:xfrm>
            <a:off x="905530" y="129414"/>
            <a:ext cx="8289694"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t>What Are the Main Reasons You Don’t Have a Will?</a:t>
            </a:r>
            <a:endParaRPr/>
          </a:p>
        </p:txBody>
      </p:sp>
      <p:graphicFrame>
        <p:nvGraphicFramePr>
          <p:cNvPr id="244" name="Google Shape;244;p11"/>
          <p:cNvGraphicFramePr/>
          <p:nvPr/>
        </p:nvGraphicFramePr>
        <p:xfrm>
          <a:off x="747423" y="539750"/>
          <a:ext cx="7426518"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245" name="Google Shape;245;p11"/>
          <p:cNvPicPr preferRelativeResize="0"/>
          <p:nvPr/>
        </p:nvPicPr>
        <p:blipFill rotWithShape="1">
          <a:blip r:embed="rId4">
            <a:alphaModFix/>
          </a:blip>
          <a:srcRect l="83569" t="88818" r="3195" b="4685"/>
          <a:stretch/>
        </p:blipFill>
        <p:spPr>
          <a:xfrm>
            <a:off x="7354958" y="4595854"/>
            <a:ext cx="1097280" cy="318052"/>
          </a:xfrm>
          <a:prstGeom prst="rect">
            <a:avLst/>
          </a:prstGeom>
          <a:noFill/>
          <a:ln>
            <a:noFill/>
          </a:ln>
        </p:spPr>
      </p:pic>
      <p:sp>
        <p:nvSpPr>
          <p:cNvPr id="246" name="Google Shape;246;p11"/>
          <p:cNvSpPr txBox="1"/>
          <p:nvPr/>
        </p:nvSpPr>
        <p:spPr>
          <a:xfrm>
            <a:off x="357809" y="4603750"/>
            <a:ext cx="607479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Source:  https://www.caring.com/caregivers/estate-planning/wills-survey/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12"/>
          <p:cNvPicPr preferRelativeResize="0"/>
          <p:nvPr/>
        </p:nvPicPr>
        <p:blipFill rotWithShape="1">
          <a:blip r:embed="rId3">
            <a:alphaModFix/>
          </a:blip>
          <a:srcRect t="17320"/>
          <a:stretch/>
        </p:blipFill>
        <p:spPr>
          <a:xfrm>
            <a:off x="2522491" y="538049"/>
            <a:ext cx="6189509" cy="4067401"/>
          </a:xfrm>
          <a:prstGeom prst="rect">
            <a:avLst/>
          </a:prstGeom>
          <a:noFill/>
          <a:ln>
            <a:noFill/>
          </a:ln>
        </p:spPr>
      </p:pic>
      <p:sp>
        <p:nvSpPr>
          <p:cNvPr id="252" name="Google Shape;252;p12"/>
          <p:cNvSpPr txBox="1">
            <a:spLocks noGrp="1"/>
          </p:cNvSpPr>
          <p:nvPr>
            <p:ph type="ctrTitle"/>
          </p:nvPr>
        </p:nvSpPr>
        <p:spPr>
          <a:xfrm>
            <a:off x="812265" y="1"/>
            <a:ext cx="9025418" cy="48347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400"/>
              <a:t>Percentage of Americans Having a Will by Subgroup</a:t>
            </a:r>
            <a:endParaRPr/>
          </a:p>
        </p:txBody>
      </p:sp>
      <p:sp>
        <p:nvSpPr>
          <p:cNvPr id="253" name="Google Shape;253;p12"/>
          <p:cNvSpPr txBox="1"/>
          <p:nvPr/>
        </p:nvSpPr>
        <p:spPr>
          <a:xfrm>
            <a:off x="166975" y="1294477"/>
            <a:ext cx="2044261" cy="255454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Do you have a will that describes how you would like your money and estate to be handled after your death?</a:t>
            </a:r>
            <a:endParaRPr sz="1400" b="0" i="0" u="none" strike="noStrike" cap="none">
              <a:solidFill>
                <a:srgbClr val="000000"/>
              </a:solidFill>
              <a:latin typeface="Arial"/>
              <a:ea typeface="Arial"/>
              <a:cs typeface="Arial"/>
              <a:sym typeface="Arial"/>
            </a:endParaRPr>
          </a:p>
        </p:txBody>
      </p:sp>
      <p:sp>
        <p:nvSpPr>
          <p:cNvPr id="254" name="Google Shape;254;p12"/>
          <p:cNvSpPr txBox="1"/>
          <p:nvPr/>
        </p:nvSpPr>
        <p:spPr>
          <a:xfrm>
            <a:off x="166975" y="4140921"/>
            <a:ext cx="1844703" cy="9387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rgbClr val="000000"/>
                </a:solidFill>
                <a:latin typeface="Arial"/>
                <a:ea typeface="Arial"/>
                <a:cs typeface="Arial"/>
                <a:sym typeface="Arial"/>
              </a:rPr>
              <a:t>Source:       </a:t>
            </a:r>
            <a:r>
              <a:rPr lang="en-US" sz="1100" b="0" i="0" u="none" strike="noStrike" cap="none">
                <a:solidFill>
                  <a:srgbClr val="000000"/>
                </a:solidFill>
                <a:latin typeface="Arial"/>
                <a:ea typeface="Arial"/>
                <a:cs typeface="Arial"/>
                <a:sym typeface="Arial"/>
              </a:rPr>
              <a:t>https://news.gallup.com/poll/351500/how-many-americans-have-will.aspx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3"/>
          <p:cNvSpPr txBox="1">
            <a:spLocks noGrp="1"/>
          </p:cNvSpPr>
          <p:nvPr>
            <p:ph type="body" idx="1"/>
          </p:nvPr>
        </p:nvSpPr>
        <p:spPr>
          <a:xfrm>
            <a:off x="454025" y="188464"/>
            <a:ext cx="4151313" cy="1117600"/>
          </a:xfrm>
          <a:prstGeom prst="rect">
            <a:avLst/>
          </a:prstGeom>
          <a:noFill/>
          <a:ln>
            <a:noFill/>
          </a:ln>
        </p:spPr>
        <p:txBody>
          <a:bodyPr spcFirstLastPara="1" wrap="square" lIns="91425" tIns="91425" rIns="91425" bIns="91425" anchor="t" anchorCtr="0">
            <a:normAutofit/>
          </a:bodyPr>
          <a:lstStyle/>
          <a:p>
            <a:pPr marL="457200" lvl="0" indent="-228600" algn="l" rtl="0">
              <a:lnSpc>
                <a:spcPct val="115000"/>
              </a:lnSpc>
              <a:spcBef>
                <a:spcPts val="0"/>
              </a:spcBef>
              <a:spcAft>
                <a:spcPts val="600"/>
              </a:spcAft>
              <a:buSzPts val="1200"/>
              <a:buNone/>
            </a:pPr>
            <a:r>
              <a:rPr lang="en-US"/>
              <a:t>Purpose:</a:t>
            </a:r>
            <a:endParaRPr/>
          </a:p>
        </p:txBody>
      </p:sp>
      <p:sp>
        <p:nvSpPr>
          <p:cNvPr id="140" name="Google Shape;140;p63"/>
          <p:cNvSpPr txBox="1">
            <a:spLocks noGrp="1"/>
          </p:cNvSpPr>
          <p:nvPr>
            <p:ph type="body" idx="2"/>
          </p:nvPr>
        </p:nvSpPr>
        <p:spPr>
          <a:xfrm>
            <a:off x="567078" y="718593"/>
            <a:ext cx="4004922" cy="2304624"/>
          </a:xfrm>
          <a:prstGeom prst="rect">
            <a:avLst/>
          </a:prstGeom>
          <a:noFill/>
          <a:ln>
            <a:noFill/>
          </a:ln>
        </p:spPr>
        <p:txBody>
          <a:bodyPr spcFirstLastPara="1" wrap="square" lIns="91425" tIns="91425" rIns="91425" bIns="91425" anchor="t" anchorCtr="0">
            <a:normAutofit/>
          </a:bodyPr>
          <a:lstStyle/>
          <a:p>
            <a:pPr marL="152400" indent="0" algn="ctr">
              <a:spcAft>
                <a:spcPts val="6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To provide training on heirs’ property to communities and individuals.</a:t>
            </a:r>
            <a:endParaRPr lang="en-US" sz="2800" dirty="0"/>
          </a:p>
          <a:p>
            <a:pPr marL="152400" lvl="0" indent="0" algn="ctr" rtl="0">
              <a:lnSpc>
                <a:spcPct val="115000"/>
              </a:lnSpc>
              <a:spcBef>
                <a:spcPts val="0"/>
              </a:spcBef>
              <a:spcAft>
                <a:spcPts val="600"/>
              </a:spcAft>
              <a:buSzPts val="2000"/>
              <a:buNone/>
            </a:pPr>
            <a:endParaRPr sz="2800" dirty="0"/>
          </a:p>
        </p:txBody>
      </p:sp>
      <p:sp>
        <p:nvSpPr>
          <p:cNvPr id="141" name="Google Shape;141;p63"/>
          <p:cNvSpPr txBox="1">
            <a:spLocks noGrp="1"/>
          </p:cNvSpPr>
          <p:nvPr>
            <p:ph type="sldNum" idx="12"/>
          </p:nvPr>
        </p:nvSpPr>
        <p:spPr>
          <a:xfrm>
            <a:off x="0" y="0"/>
            <a:ext cx="0" cy="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pic>
        <p:nvPicPr>
          <p:cNvPr id="142" name="Google Shape;142;p63"/>
          <p:cNvPicPr preferRelativeResize="0"/>
          <p:nvPr/>
        </p:nvPicPr>
        <p:blipFill rotWithShape="1">
          <a:blip r:embed="rId3">
            <a:alphaModFix/>
          </a:blip>
          <a:srcRect/>
          <a:stretch/>
        </p:blipFill>
        <p:spPr>
          <a:xfrm>
            <a:off x="993934" y="4383623"/>
            <a:ext cx="2896870" cy="616585"/>
          </a:xfrm>
          <a:prstGeom prst="rect">
            <a:avLst/>
          </a:prstGeom>
          <a:noFill/>
          <a:ln>
            <a:noFill/>
          </a:ln>
        </p:spPr>
      </p:pic>
      <p:pic>
        <p:nvPicPr>
          <p:cNvPr id="143" name="Google Shape;143;p63"/>
          <p:cNvPicPr preferRelativeResize="0"/>
          <p:nvPr/>
        </p:nvPicPr>
        <p:blipFill rotWithShape="1">
          <a:blip r:embed="rId3">
            <a:alphaModFix/>
          </a:blip>
          <a:srcRect r="76041" b="-5419"/>
          <a:stretch/>
        </p:blipFill>
        <p:spPr>
          <a:xfrm>
            <a:off x="1989106" y="3399003"/>
            <a:ext cx="906526" cy="848603"/>
          </a:xfrm>
          <a:prstGeom prst="rect">
            <a:avLst/>
          </a:prstGeom>
          <a:noFill/>
          <a:ln>
            <a:noFill/>
          </a:ln>
        </p:spPr>
      </p:pic>
      <p:sp>
        <p:nvSpPr>
          <p:cNvPr id="144" name="Google Shape;144;p63"/>
          <p:cNvSpPr txBox="1"/>
          <p:nvPr/>
        </p:nvSpPr>
        <p:spPr>
          <a:xfrm>
            <a:off x="657461" y="3023217"/>
            <a:ext cx="391453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Funding to develop this training provided by: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3"/>
          <p:cNvSpPr txBox="1">
            <a:spLocks noGrp="1"/>
          </p:cNvSpPr>
          <p:nvPr>
            <p:ph type="ctrTitle"/>
          </p:nvPr>
        </p:nvSpPr>
        <p:spPr>
          <a:xfrm>
            <a:off x="479905" y="874161"/>
            <a:ext cx="8483125" cy="184266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How comfortable are you talking about death?</a:t>
            </a:r>
            <a:endParaRPr/>
          </a:p>
        </p:txBody>
      </p:sp>
      <p:sp>
        <p:nvSpPr>
          <p:cNvPr id="260" name="Google Shape;260;p13"/>
          <p:cNvSpPr txBox="1">
            <a:spLocks noGrp="1"/>
          </p:cNvSpPr>
          <p:nvPr>
            <p:ph type="subTitle" idx="4294967295"/>
          </p:nvPr>
        </p:nvSpPr>
        <p:spPr>
          <a:xfrm flipH="1">
            <a:off x="298935" y="1648641"/>
            <a:ext cx="8845063" cy="1192531"/>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0" i="0" u="none" strike="noStrike" cap="none">
                <a:solidFill>
                  <a:schemeClr val="dk1"/>
                </a:solidFill>
                <a:latin typeface="Catamaran Light"/>
                <a:ea typeface="Catamaran Light"/>
                <a:cs typeface="Catamaran Light"/>
                <a:sym typeface="Catamaran Light"/>
              </a:rPr>
              <a:t>1	2	3	4	5	6	7	8	9	10</a:t>
            </a:r>
            <a:endParaRPr sz="1200" b="0" i="0" u="none" strike="noStrike" cap="none">
              <a:solidFill>
                <a:schemeClr val="dk1"/>
              </a:solidFill>
              <a:latin typeface="Catamaran Light"/>
              <a:ea typeface="Catamaran Light"/>
              <a:cs typeface="Catamaran Light"/>
              <a:sym typeface="Catamaran Light"/>
            </a:endParaRPr>
          </a:p>
        </p:txBody>
      </p:sp>
      <p:sp>
        <p:nvSpPr>
          <p:cNvPr id="261" name="Google Shape;261;p13"/>
          <p:cNvSpPr txBox="1"/>
          <p:nvPr/>
        </p:nvSpPr>
        <p:spPr>
          <a:xfrm>
            <a:off x="479905" y="2571750"/>
            <a:ext cx="8339630" cy="19697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181818"/>
                </a:solidFill>
                <a:latin typeface="Arial"/>
                <a:ea typeface="Arial"/>
                <a:cs typeface="Arial"/>
                <a:sym typeface="Arial"/>
              </a:rPr>
              <a:t>“Anything that’s human is mentionable, and anything that is mentionable can be more manageable. When we can talk about our feelings, they become less overwhelming, less upsetting, and less scary. The people we trust with that important talk can help us know that we are not alone.”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Mr. Fred Rogers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4"/>
          <p:cNvSpPr txBox="1">
            <a:spLocks noGrp="1"/>
          </p:cNvSpPr>
          <p:nvPr>
            <p:ph type="body" idx="1"/>
          </p:nvPr>
        </p:nvSpPr>
        <p:spPr>
          <a:xfrm>
            <a:off x="2695220" y="3199669"/>
            <a:ext cx="1751008" cy="143843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b="1"/>
              <a:t>Free Guides:</a:t>
            </a:r>
            <a:endParaRPr/>
          </a:p>
        </p:txBody>
      </p:sp>
      <p:sp>
        <p:nvSpPr>
          <p:cNvPr id="267" name="Google Shape;267;p14"/>
          <p:cNvSpPr txBox="1">
            <a:spLocks noGrp="1"/>
          </p:cNvSpPr>
          <p:nvPr>
            <p:ph type="body" idx="2"/>
          </p:nvPr>
        </p:nvSpPr>
        <p:spPr>
          <a:xfrm>
            <a:off x="0" y="241859"/>
            <a:ext cx="1262481" cy="4141787"/>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000"/>
              <a:t>Helping people share their wishes for care through the end of life.</a:t>
            </a:r>
            <a:endParaRPr/>
          </a:p>
          <a:p>
            <a:pPr marL="152400" lvl="0" indent="0" algn="l" rtl="0">
              <a:lnSpc>
                <a:spcPct val="115000"/>
              </a:lnSpc>
              <a:spcBef>
                <a:spcPts val="0"/>
              </a:spcBef>
              <a:spcAft>
                <a:spcPts val="0"/>
              </a:spcAft>
              <a:buSzPts val="1200"/>
              <a:buNone/>
            </a:pPr>
            <a:endParaRPr sz="2000"/>
          </a:p>
        </p:txBody>
      </p:sp>
      <p:pic>
        <p:nvPicPr>
          <p:cNvPr id="268" name="Google Shape;268;p14">
            <a:hlinkClick r:id="rId3"/>
          </p:cNvPr>
          <p:cNvPicPr preferRelativeResize="0"/>
          <p:nvPr/>
        </p:nvPicPr>
        <p:blipFill rotWithShape="1">
          <a:blip r:embed="rId4">
            <a:alphaModFix/>
          </a:blip>
          <a:srcRect b="23292"/>
          <a:stretch/>
        </p:blipFill>
        <p:spPr>
          <a:xfrm>
            <a:off x="1700322" y="113043"/>
            <a:ext cx="6365172" cy="2458707"/>
          </a:xfrm>
          <a:prstGeom prst="rect">
            <a:avLst/>
          </a:prstGeom>
          <a:noFill/>
          <a:ln>
            <a:noFill/>
          </a:ln>
        </p:spPr>
      </p:pic>
      <p:grpSp>
        <p:nvGrpSpPr>
          <p:cNvPr id="269" name="Google Shape;269;p14"/>
          <p:cNvGrpSpPr/>
          <p:nvPr/>
        </p:nvGrpSpPr>
        <p:grpSpPr>
          <a:xfrm>
            <a:off x="4697774" y="2670878"/>
            <a:ext cx="3677116" cy="2276309"/>
            <a:chOff x="361481" y="1028"/>
            <a:chExt cx="3677116" cy="2276309"/>
          </a:xfrm>
        </p:grpSpPr>
        <p:sp>
          <p:nvSpPr>
            <p:cNvPr id="270" name="Google Shape;270;p14"/>
            <p:cNvSpPr/>
            <p:nvPr/>
          </p:nvSpPr>
          <p:spPr>
            <a:xfrm>
              <a:off x="361481" y="102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4"/>
            <p:cNvSpPr txBox="1"/>
            <p:nvPr/>
          </p:nvSpPr>
          <p:spPr>
            <a:xfrm>
              <a:off x="361481" y="1028"/>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Conversation Starter Guide</a:t>
              </a:r>
              <a:endParaRPr sz="1400" b="0" i="0" u="none" strike="noStrike" cap="none">
                <a:solidFill>
                  <a:srgbClr val="000000"/>
                </a:solidFill>
                <a:latin typeface="Arial"/>
                <a:ea typeface="Arial"/>
                <a:cs typeface="Arial"/>
                <a:sym typeface="Arial"/>
              </a:endParaRPr>
            </a:p>
          </p:txBody>
        </p:sp>
        <p:sp>
          <p:nvSpPr>
            <p:cNvPr id="272" name="Google Shape;272;p14"/>
            <p:cNvSpPr/>
            <p:nvPr/>
          </p:nvSpPr>
          <p:spPr>
            <a:xfrm>
              <a:off x="2287589" y="1028"/>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4"/>
            <p:cNvSpPr txBox="1"/>
            <p:nvPr/>
          </p:nvSpPr>
          <p:spPr>
            <a:xfrm>
              <a:off x="2287589" y="1028"/>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to Choosing a Health Care Proxy</a:t>
              </a:r>
              <a:endParaRPr sz="1400" b="0" i="0" u="none" strike="noStrike" cap="none">
                <a:solidFill>
                  <a:srgbClr val="000000"/>
                </a:solidFill>
                <a:latin typeface="Arial"/>
                <a:ea typeface="Arial"/>
                <a:cs typeface="Arial"/>
                <a:sym typeface="Arial"/>
              </a:endParaRPr>
            </a:p>
          </p:txBody>
        </p:sp>
        <p:sp>
          <p:nvSpPr>
            <p:cNvPr id="274" name="Google Shape;274;p14"/>
            <p:cNvSpPr/>
            <p:nvPr/>
          </p:nvSpPr>
          <p:spPr>
            <a:xfrm>
              <a:off x="361481" y="122673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4"/>
            <p:cNvSpPr txBox="1"/>
            <p:nvPr/>
          </p:nvSpPr>
          <p:spPr>
            <a:xfrm>
              <a:off x="361481" y="1226733"/>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to Being a Health Care Proxy	</a:t>
              </a:r>
              <a:endParaRPr sz="1400" b="0" i="0" u="none" strike="noStrike" cap="none">
                <a:solidFill>
                  <a:srgbClr val="000000"/>
                </a:solidFill>
                <a:latin typeface="Arial"/>
                <a:ea typeface="Arial"/>
                <a:cs typeface="Arial"/>
                <a:sym typeface="Arial"/>
              </a:endParaRPr>
            </a:p>
          </p:txBody>
        </p:sp>
        <p:sp>
          <p:nvSpPr>
            <p:cNvPr id="276" name="Google Shape;276;p14"/>
            <p:cNvSpPr/>
            <p:nvPr/>
          </p:nvSpPr>
          <p:spPr>
            <a:xfrm>
              <a:off x="2287589" y="1226733"/>
              <a:ext cx="1751008" cy="1050604"/>
            </a:xfrm>
            <a:prstGeom prst="rect">
              <a:avLst/>
            </a:prstGeom>
            <a:solidFill>
              <a:srgbClr val="8F826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4"/>
            <p:cNvSpPr txBox="1"/>
            <p:nvPr/>
          </p:nvSpPr>
          <p:spPr>
            <a:xfrm>
              <a:off x="2287589" y="1226733"/>
              <a:ext cx="1751008" cy="105060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0" i="0" u="none" strike="noStrike" cap="none">
                  <a:solidFill>
                    <a:schemeClr val="lt1"/>
                  </a:solidFill>
                  <a:latin typeface="Arial"/>
                  <a:ea typeface="Arial"/>
                  <a:cs typeface="Arial"/>
                  <a:sym typeface="Arial"/>
                </a:rPr>
                <a:t>Guide for Talking with a Health Care Team</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5"/>
          <p:cNvSpPr txBox="1">
            <a:spLocks noGrp="1"/>
          </p:cNvSpPr>
          <p:nvPr>
            <p:ph type="ctrTitle"/>
          </p:nvPr>
        </p:nvSpPr>
        <p:spPr>
          <a:xfrm>
            <a:off x="501589" y="2241145"/>
            <a:ext cx="8140822" cy="661209"/>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4000">
                <a:solidFill>
                  <a:schemeClr val="lt1"/>
                </a:solidFill>
              </a:rPr>
              <a:t>Estate Planning </a:t>
            </a:r>
            <a:br>
              <a:rPr lang="en-US" sz="4000">
                <a:solidFill>
                  <a:schemeClr val="lt1"/>
                </a:solidFill>
              </a:rPr>
            </a:br>
            <a:r>
              <a:rPr lang="en-US" sz="4000">
                <a:solidFill>
                  <a:schemeClr val="lt1"/>
                </a:solidFill>
              </a:rPr>
              <a:t>Matching Game</a:t>
            </a:r>
            <a:endParaRPr sz="4000">
              <a:solidFill>
                <a:schemeClr val="lt1"/>
              </a:solidFill>
              <a:latin typeface="Livvic"/>
              <a:ea typeface="Livvic"/>
              <a:cs typeface="Livvic"/>
              <a:sym typeface="Livv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6"/>
          <p:cNvSpPr txBox="1">
            <a:spLocks noGrp="1"/>
          </p:cNvSpPr>
          <p:nvPr>
            <p:ph type="ctrTitle"/>
          </p:nvPr>
        </p:nvSpPr>
        <p:spPr>
          <a:xfrm>
            <a:off x="501589" y="1732548"/>
            <a:ext cx="8140822" cy="1560676"/>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Basics of Estate Planning </a:t>
            </a:r>
            <a:endParaRPr sz="4000">
              <a:solidFill>
                <a:schemeClr val="lt1"/>
              </a:solidFill>
            </a:endParaRPr>
          </a:p>
          <a:p>
            <a:pPr marL="0" lvl="0" indent="0" algn="ctr" rtl="0">
              <a:lnSpc>
                <a:spcPct val="100000"/>
              </a:lnSpc>
              <a:spcBef>
                <a:spcPts val="0"/>
              </a:spcBef>
              <a:spcAft>
                <a:spcPts val="0"/>
              </a:spcAft>
              <a:buSzPts val="2800"/>
              <a:buNone/>
            </a:pPr>
            <a:r>
              <a:rPr lang="en-US" sz="1600">
                <a:solidFill>
                  <a:schemeClr val="lt1"/>
                </a:solidFill>
              </a:rPr>
              <a:t>(called “Succession Planning” in LA)</a:t>
            </a:r>
            <a:endParaRPr sz="16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17"/>
          <p:cNvSpPr txBox="1">
            <a:spLocks noGrp="1"/>
          </p:cNvSpPr>
          <p:nvPr>
            <p:ph type="subTitle" idx="1"/>
          </p:nvPr>
        </p:nvSpPr>
        <p:spPr>
          <a:xfrm flipH="1">
            <a:off x="354321" y="1123348"/>
            <a:ext cx="2665604" cy="257754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None/>
            </a:pPr>
            <a:r>
              <a:rPr lang="en-US" sz="2000">
                <a:latin typeface="Catamaran"/>
                <a:ea typeface="Catamaran"/>
                <a:cs typeface="Catamaran"/>
                <a:sym typeface="Catamaran"/>
              </a:rPr>
              <a:t>This session will focus on questions of property.</a:t>
            </a:r>
            <a:endParaRPr/>
          </a:p>
          <a:p>
            <a:pPr marL="0" lvl="0" indent="0" algn="l" rtl="0">
              <a:lnSpc>
                <a:spcPct val="115000"/>
              </a:lnSpc>
              <a:spcBef>
                <a:spcPts val="600"/>
              </a:spcBef>
              <a:spcAft>
                <a:spcPts val="0"/>
              </a:spcAft>
              <a:buClr>
                <a:schemeClr val="dk1"/>
              </a:buClr>
              <a:buSzPts val="1100"/>
              <a:buNone/>
            </a:pPr>
            <a:r>
              <a:rPr lang="en-US" sz="2000">
                <a:latin typeface="Catamaran"/>
                <a:ea typeface="Catamaran"/>
                <a:cs typeface="Catamaran"/>
                <a:sym typeface="Catamaran"/>
              </a:rPr>
              <a:t>Estate planning guides your loved ones in decision-making in the event you are no longer capable or if you die.</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200"/>
              <a:buNone/>
            </a:pPr>
            <a:endParaRPr/>
          </a:p>
        </p:txBody>
      </p:sp>
      <p:sp>
        <p:nvSpPr>
          <p:cNvPr id="293" name="Google Shape;293;p17"/>
          <p:cNvSpPr txBox="1">
            <a:spLocks noGrp="1"/>
          </p:cNvSpPr>
          <p:nvPr>
            <p:ph type="title"/>
          </p:nvPr>
        </p:nvSpPr>
        <p:spPr>
          <a:xfrm>
            <a:off x="354321" y="275067"/>
            <a:ext cx="5577117"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We All Need an Estate Plan</a:t>
            </a:r>
            <a:endParaRPr/>
          </a:p>
        </p:txBody>
      </p:sp>
      <p:sp>
        <p:nvSpPr>
          <p:cNvPr id="294" name="Google Shape;294;p17"/>
          <p:cNvSpPr>
            <a:spLocks noGrp="1"/>
          </p:cNvSpPr>
          <p:nvPr>
            <p:ph type="pic" idx="2"/>
          </p:nvPr>
        </p:nvSpPr>
        <p:spPr>
          <a:xfrm>
            <a:off x="5492750" y="1597025"/>
            <a:ext cx="3375025" cy="2865438"/>
          </a:xfrm>
          <a:prstGeom prst="rect">
            <a:avLst/>
          </a:prstGeom>
          <a:noFill/>
          <a:ln>
            <a:noFill/>
          </a:ln>
        </p:spPr>
        <p:txBody>
          <a:bodyPr/>
          <a:lstStyle/>
          <a:p>
            <a:endParaRPr lang="en-US"/>
          </a:p>
        </p:txBody>
      </p:sp>
      <p:pic>
        <p:nvPicPr>
          <p:cNvPr id="295" name="Google Shape;295;p17" descr="Text&#10;&#10;Description automatically generated"/>
          <p:cNvPicPr preferRelativeResize="0"/>
          <p:nvPr/>
        </p:nvPicPr>
        <p:blipFill rotWithShape="1">
          <a:blip r:embed="rId3">
            <a:alphaModFix/>
          </a:blip>
          <a:srcRect l="3108" r="2196"/>
          <a:stretch/>
        </p:blipFill>
        <p:spPr>
          <a:xfrm>
            <a:off x="3809453" y="1271062"/>
            <a:ext cx="5110570" cy="3025801"/>
          </a:xfrm>
          <a:prstGeom prst="rect">
            <a:avLst/>
          </a:prstGeom>
          <a:noFill/>
          <a:ln>
            <a:noFill/>
          </a:ln>
        </p:spPr>
      </p:pic>
      <p:sp>
        <p:nvSpPr>
          <p:cNvPr id="296" name="Google Shape;296;p17"/>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b5440a5e98_0_0"/>
          <p:cNvSpPr txBox="1">
            <a:spLocks noGrp="1"/>
          </p:cNvSpPr>
          <p:nvPr>
            <p:ph type="body" idx="1"/>
          </p:nvPr>
        </p:nvSpPr>
        <p:spPr>
          <a:xfrm>
            <a:off x="191800" y="1373200"/>
            <a:ext cx="5034000" cy="2346300"/>
          </a:xfrm>
          <a:prstGeom prst="rect">
            <a:avLst/>
          </a:prstGeom>
          <a:noFill/>
          <a:ln>
            <a:noFill/>
          </a:ln>
        </p:spPr>
        <p:txBody>
          <a:bodyPr spcFirstLastPara="1" wrap="square" lIns="91425" tIns="91425" rIns="91425" bIns="91425" anchor="t" anchorCtr="0">
            <a:noAutofit/>
          </a:bodyPr>
          <a:lstStyle/>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If you do not decide</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 how you want your estate divided, </a:t>
            </a:r>
            <a:endParaRPr/>
          </a:p>
          <a:p>
            <a:pPr marL="0" marR="0" lvl="0" indent="0" algn="ctr" rtl="0">
              <a:lnSpc>
                <a:spcPct val="160000"/>
              </a:lnSpc>
              <a:spcBef>
                <a:spcPts val="0"/>
              </a:spcBef>
              <a:spcAft>
                <a:spcPts val="0"/>
              </a:spcAft>
              <a:buClr>
                <a:srgbClr val="000000"/>
              </a:buClr>
              <a:buSzPts val="2000"/>
              <a:buFont typeface="Arial"/>
              <a:buNone/>
            </a:pPr>
            <a:r>
              <a:rPr lang="en-US" sz="2000" b="1" i="0" u="none" strike="noStrike" cap="none">
                <a:solidFill>
                  <a:srgbClr val="595959"/>
                </a:solidFill>
                <a:latin typeface="Catamaran Light"/>
                <a:ea typeface="Catamaran Light"/>
                <a:cs typeface="Catamaran Light"/>
                <a:sym typeface="Catamaran Light"/>
              </a:rPr>
              <a:t>the state where your estate (property) is located will decide for you.</a:t>
            </a:r>
            <a:endParaRPr/>
          </a:p>
          <a:p>
            <a:pPr marL="152400" lvl="0" indent="0" algn="ctr" rtl="0">
              <a:lnSpc>
                <a:spcPct val="115000"/>
              </a:lnSpc>
              <a:spcBef>
                <a:spcPts val="0"/>
              </a:spcBef>
              <a:spcAft>
                <a:spcPts val="0"/>
              </a:spcAft>
              <a:buSzPts val="1200"/>
              <a:buNone/>
            </a:pPr>
            <a:endParaRPr/>
          </a:p>
        </p:txBody>
      </p:sp>
      <p:sp>
        <p:nvSpPr>
          <p:cNvPr id="302" name="Google Shape;302;g2b5440a5e98_0_0"/>
          <p:cNvSpPr txBox="1">
            <a:spLocks noGrp="1"/>
          </p:cNvSpPr>
          <p:nvPr>
            <p:ph type="body" idx="2"/>
          </p:nvPr>
        </p:nvSpPr>
        <p:spPr>
          <a:xfrm>
            <a:off x="817563" y="125776"/>
            <a:ext cx="8326500" cy="353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SzPts val="1200"/>
              <a:buNone/>
            </a:pPr>
            <a:r>
              <a:rPr lang="en-US"/>
              <a:t>Important</a:t>
            </a:r>
            <a:endParaRPr/>
          </a:p>
        </p:txBody>
      </p:sp>
      <p:pic>
        <p:nvPicPr>
          <p:cNvPr id="303" name="Google Shape;303;g2b5440a5e98_0_0" descr="Icon  Description automatically generated"/>
          <p:cNvPicPr preferRelativeResize="0">
            <a:picLocks noGrp="1"/>
          </p:cNvPicPr>
          <p:nvPr>
            <p:ph type="pic" idx="3"/>
          </p:nvPr>
        </p:nvPicPr>
        <p:blipFill rotWithShape="1">
          <a:blip r:embed="rId3">
            <a:alphaModFix/>
          </a:blip>
          <a:srcRect t="405" b="414"/>
          <a:stretch/>
        </p:blipFill>
        <p:spPr>
          <a:xfrm>
            <a:off x="5146675" y="627063"/>
            <a:ext cx="3870325" cy="3838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8"/>
          <p:cNvSpPr txBox="1">
            <a:spLocks noGrp="1"/>
          </p:cNvSpPr>
          <p:nvPr>
            <p:ph type="body" idx="1"/>
          </p:nvPr>
        </p:nvSpPr>
        <p:spPr>
          <a:xfrm>
            <a:off x="163627" y="1164657"/>
            <a:ext cx="4332869" cy="3580598"/>
          </a:xfrm>
          <a:prstGeom prst="rect">
            <a:avLst/>
          </a:prstGeom>
          <a:noFill/>
          <a:ln>
            <a:noFill/>
          </a:ln>
        </p:spPr>
        <p:txBody>
          <a:bodyPr spcFirstLastPara="1" wrap="square" lIns="91425" tIns="91425" rIns="91425" bIns="91425" anchor="t" anchorCtr="0">
            <a:normAutofit fontScale="92500" lnSpcReduction="10000"/>
          </a:bodyPr>
          <a:lstStyle/>
          <a:p>
            <a:pPr marL="457200" lvl="0" indent="-304800" algn="l" rtl="0">
              <a:lnSpc>
                <a:spcPct val="120000"/>
              </a:lnSpc>
              <a:spcBef>
                <a:spcPts val="0"/>
              </a:spcBef>
              <a:spcAft>
                <a:spcPts val="0"/>
              </a:spcAft>
              <a:buSzPct val="72072"/>
              <a:buChar char="●"/>
            </a:pPr>
            <a:r>
              <a:rPr lang="en-US" sz="1800" dirty="0">
                <a:solidFill>
                  <a:srgbClr val="000000"/>
                </a:solidFill>
                <a:latin typeface="Open Sans"/>
                <a:ea typeface="Open Sans"/>
                <a:cs typeface="Open Sans"/>
                <a:sym typeface="Open Sans"/>
              </a:rPr>
              <a:t>Is a</a:t>
            </a:r>
            <a:r>
              <a:rPr lang="en-US" sz="1800" b="0" i="0" dirty="0">
                <a:solidFill>
                  <a:srgbClr val="000000"/>
                </a:solidFill>
                <a:latin typeface="Open Sans"/>
                <a:ea typeface="Open Sans"/>
                <a:cs typeface="Open Sans"/>
                <a:sym typeface="Open Sans"/>
              </a:rPr>
              <a:t> written statement that details medical treatment preferences in the event the person is not able to express his/her wishes</a:t>
            </a:r>
            <a:endParaRPr dirty="0"/>
          </a:p>
          <a:p>
            <a:pPr marL="457200" lvl="0" indent="-228600" algn="l" rtl="0">
              <a:lnSpc>
                <a:spcPct val="120000"/>
              </a:lnSpc>
              <a:spcBef>
                <a:spcPts val="0"/>
              </a:spcBef>
              <a:spcAft>
                <a:spcPts val="0"/>
              </a:spcAft>
              <a:buSzPct val="72072"/>
              <a:buNone/>
            </a:pPr>
            <a:endParaRPr sz="180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n-US" sz="1800" b="0" i="0" dirty="0">
                <a:solidFill>
                  <a:srgbClr val="000000"/>
                </a:solidFill>
                <a:latin typeface="Open Sans"/>
                <a:ea typeface="Open Sans"/>
                <a:cs typeface="Open Sans"/>
                <a:sym typeface="Open Sans"/>
              </a:rPr>
              <a:t>Includes a Healthcare </a:t>
            </a:r>
            <a:r>
              <a:rPr lang="en-US" sz="1800" dirty="0">
                <a:solidFill>
                  <a:srgbClr val="000000"/>
                </a:solidFill>
                <a:latin typeface="Open Sans"/>
                <a:ea typeface="Open Sans"/>
                <a:cs typeface="Open Sans"/>
                <a:sym typeface="Open Sans"/>
              </a:rPr>
              <a:t>P</a:t>
            </a:r>
            <a:r>
              <a:rPr lang="en-US" sz="1800" b="0" i="0" dirty="0">
                <a:solidFill>
                  <a:srgbClr val="000000"/>
                </a:solidFill>
                <a:latin typeface="Open Sans"/>
                <a:ea typeface="Open Sans"/>
                <a:cs typeface="Open Sans"/>
                <a:sym typeface="Open Sans"/>
              </a:rPr>
              <a:t>ower of Attorney and Advance </a:t>
            </a:r>
            <a:r>
              <a:rPr lang="en-US" sz="1800" dirty="0">
                <a:solidFill>
                  <a:srgbClr val="000000"/>
                </a:solidFill>
                <a:latin typeface="Open Sans"/>
                <a:ea typeface="Open Sans"/>
                <a:cs typeface="Open Sans"/>
                <a:sym typeface="Open Sans"/>
              </a:rPr>
              <a:t>H</a:t>
            </a:r>
            <a:r>
              <a:rPr lang="en-US" sz="1800" b="0" i="0" dirty="0">
                <a:solidFill>
                  <a:srgbClr val="000000"/>
                </a:solidFill>
                <a:latin typeface="Open Sans"/>
                <a:ea typeface="Open Sans"/>
                <a:cs typeface="Open Sans"/>
                <a:sym typeface="Open Sans"/>
              </a:rPr>
              <a:t>ealth </a:t>
            </a:r>
            <a:r>
              <a:rPr lang="en-US" sz="1800" dirty="0">
                <a:solidFill>
                  <a:srgbClr val="000000"/>
                </a:solidFill>
                <a:latin typeface="Open Sans"/>
                <a:ea typeface="Open Sans"/>
                <a:cs typeface="Open Sans"/>
                <a:sym typeface="Open Sans"/>
              </a:rPr>
              <a:t>D</a:t>
            </a:r>
            <a:r>
              <a:rPr lang="en-US" sz="1800" b="0" i="0" dirty="0">
                <a:solidFill>
                  <a:srgbClr val="000000"/>
                </a:solidFill>
                <a:latin typeface="Open Sans"/>
                <a:ea typeface="Open Sans"/>
                <a:cs typeface="Open Sans"/>
                <a:sym typeface="Open Sans"/>
              </a:rPr>
              <a:t>irective in some states</a:t>
            </a:r>
            <a:endParaRPr dirty="0"/>
          </a:p>
          <a:p>
            <a:pPr marL="457200" lvl="0" indent="-228600" algn="l" rtl="0">
              <a:lnSpc>
                <a:spcPct val="120000"/>
              </a:lnSpc>
              <a:spcBef>
                <a:spcPts val="0"/>
              </a:spcBef>
              <a:spcAft>
                <a:spcPts val="0"/>
              </a:spcAft>
              <a:buSzPct val="72072"/>
              <a:buNone/>
            </a:pPr>
            <a:endParaRPr sz="1800" b="0" i="0" dirty="0">
              <a:solidFill>
                <a:srgbClr val="000000"/>
              </a:solidFill>
              <a:latin typeface="Open Sans"/>
              <a:ea typeface="Open Sans"/>
              <a:cs typeface="Open Sans"/>
              <a:sym typeface="Open Sans"/>
            </a:endParaRPr>
          </a:p>
          <a:p>
            <a:pPr marL="457200" lvl="0" indent="-304800" algn="l" rtl="0">
              <a:lnSpc>
                <a:spcPct val="120000"/>
              </a:lnSpc>
              <a:spcBef>
                <a:spcPts val="0"/>
              </a:spcBef>
              <a:spcAft>
                <a:spcPts val="0"/>
              </a:spcAft>
              <a:buSzPct val="72072"/>
              <a:buChar char="●"/>
            </a:pPr>
            <a:r>
              <a:rPr lang="en-US" sz="1800" dirty="0">
                <a:solidFill>
                  <a:srgbClr val="000000"/>
                </a:solidFill>
                <a:latin typeface="Open Sans"/>
                <a:ea typeface="Open Sans"/>
                <a:cs typeface="Open Sans"/>
                <a:sym typeface="Open Sans"/>
              </a:rPr>
              <a:t>No </a:t>
            </a:r>
            <a:r>
              <a:rPr lang="en-US" sz="1800" b="0" i="0" dirty="0">
                <a:solidFill>
                  <a:srgbClr val="000000"/>
                </a:solidFill>
                <a:latin typeface="Open Sans"/>
                <a:ea typeface="Open Sans"/>
                <a:cs typeface="Open Sans"/>
                <a:sym typeface="Open Sans"/>
              </a:rPr>
              <a:t>longer is in effect after the person has died</a:t>
            </a:r>
            <a:endParaRPr sz="1800" dirty="0"/>
          </a:p>
          <a:p>
            <a:pPr marL="457200" lvl="0" indent="-228600" algn="l" rtl="0">
              <a:lnSpc>
                <a:spcPct val="115000"/>
              </a:lnSpc>
              <a:spcBef>
                <a:spcPts val="0"/>
              </a:spcBef>
              <a:spcAft>
                <a:spcPts val="0"/>
              </a:spcAft>
              <a:buSzPct val="92664"/>
              <a:buNone/>
            </a:pPr>
            <a:endParaRPr sz="1400" dirty="0"/>
          </a:p>
        </p:txBody>
      </p:sp>
      <p:sp>
        <p:nvSpPr>
          <p:cNvPr id="309" name="Google Shape;309;p18"/>
          <p:cNvSpPr txBox="1">
            <a:spLocks noGrp="1"/>
          </p:cNvSpPr>
          <p:nvPr>
            <p:ph type="title"/>
          </p:nvPr>
        </p:nvSpPr>
        <p:spPr>
          <a:xfrm>
            <a:off x="1046284" y="170485"/>
            <a:ext cx="2567556" cy="99417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rgbClr val="6D5D42"/>
                </a:solidFill>
              </a:rPr>
              <a:t>Living Will</a:t>
            </a:r>
            <a:endParaRPr/>
          </a:p>
        </p:txBody>
      </p:sp>
      <p:sp>
        <p:nvSpPr>
          <p:cNvPr id="310" name="Google Shape;310;p18"/>
          <p:cNvSpPr txBox="1"/>
          <p:nvPr/>
        </p:nvSpPr>
        <p:spPr>
          <a:xfrm>
            <a:off x="4991449" y="170485"/>
            <a:ext cx="3743412" cy="994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AEEF"/>
              </a:buClr>
              <a:buSzPts val="4400"/>
              <a:buFont typeface="Avenir"/>
              <a:buNone/>
            </a:pPr>
            <a:r>
              <a:rPr lang="en-US" sz="2800" b="1" i="0" u="none" strike="noStrike" cap="none">
                <a:solidFill>
                  <a:srgbClr val="6D5D42"/>
                </a:solidFill>
                <a:latin typeface="Livvic"/>
                <a:ea typeface="Livvic"/>
                <a:cs typeface="Livvic"/>
                <a:sym typeface="Livvic"/>
              </a:rPr>
              <a:t>A Last Will and Testament</a:t>
            </a:r>
            <a:endParaRPr sz="1400" b="0" i="0" u="none" strike="noStrike" cap="none">
              <a:solidFill>
                <a:srgbClr val="000000"/>
              </a:solidFill>
              <a:latin typeface="Arial"/>
              <a:ea typeface="Arial"/>
              <a:cs typeface="Arial"/>
              <a:sym typeface="Arial"/>
            </a:endParaRPr>
          </a:p>
        </p:txBody>
      </p:sp>
      <p:sp>
        <p:nvSpPr>
          <p:cNvPr id="311" name="Google Shape;311;p18"/>
          <p:cNvSpPr txBox="1"/>
          <p:nvPr/>
        </p:nvSpPr>
        <p:spPr>
          <a:xfrm>
            <a:off x="4926784" y="1164657"/>
            <a:ext cx="3872742" cy="2974776"/>
          </a:xfrm>
          <a:prstGeom prst="rect">
            <a:avLst/>
          </a:prstGeom>
          <a:noFill/>
          <a:ln>
            <a:noFill/>
          </a:ln>
        </p:spPr>
        <p:txBody>
          <a:bodyPr spcFirstLastPara="1" wrap="square" lIns="91425" tIns="45700" rIns="91425" bIns="45700" anchor="t" anchorCtr="0">
            <a:normAutofit/>
          </a:bodyPr>
          <a:lstStyle/>
          <a:p>
            <a:pPr marL="342900" marR="0" lvl="0" indent="-257175" algn="l" rtl="0">
              <a:lnSpc>
                <a:spcPct val="110000"/>
              </a:lnSpc>
              <a:spcBef>
                <a:spcPts val="750"/>
              </a:spcBef>
              <a:spcAft>
                <a:spcPts val="0"/>
              </a:spcAft>
              <a:buClr>
                <a:schemeClr val="dk1"/>
              </a:buClr>
              <a:buSzPts val="1800"/>
              <a:buFont typeface="Catamaran Light"/>
              <a:buChar char="•"/>
            </a:pPr>
            <a:r>
              <a:rPr lang="en-US" sz="1800" b="0" i="0" u="none" strike="noStrike" cap="none" dirty="0">
                <a:solidFill>
                  <a:srgbClr val="000000"/>
                </a:solidFill>
                <a:latin typeface="Open Sans"/>
                <a:ea typeface="Open Sans"/>
                <a:cs typeface="Open Sans"/>
                <a:sym typeface="Open Sans"/>
              </a:rPr>
              <a:t>Is a legal document that designates how property, assets, and dependent responsibilities are distributed after death.</a:t>
            </a:r>
            <a:endParaRPr sz="1400" b="0" i="0" u="none" strike="noStrike" cap="none" dirty="0">
              <a:solidFill>
                <a:srgbClr val="000000"/>
              </a:solidFill>
              <a:latin typeface="Arial"/>
              <a:ea typeface="Arial"/>
              <a:cs typeface="Arial"/>
              <a:sym typeface="Arial"/>
            </a:endParaRPr>
          </a:p>
          <a:p>
            <a:pPr marL="342900" marR="0" lvl="0" indent="-257175" algn="l" rtl="0">
              <a:lnSpc>
                <a:spcPct val="110000"/>
              </a:lnSpc>
              <a:spcBef>
                <a:spcPts val="750"/>
              </a:spcBef>
              <a:spcAft>
                <a:spcPts val="0"/>
              </a:spcAft>
              <a:buClr>
                <a:schemeClr val="dk1"/>
              </a:buClr>
              <a:buSzPts val="1800"/>
              <a:buFont typeface="Catamaran Light"/>
              <a:buChar char="•"/>
            </a:pPr>
            <a:r>
              <a:rPr lang="en-US" sz="1800" b="0" i="0" u="none" strike="noStrike" cap="none" dirty="0">
                <a:solidFill>
                  <a:srgbClr val="000000"/>
                </a:solidFill>
                <a:latin typeface="Open Sans"/>
                <a:ea typeface="Open Sans"/>
                <a:cs typeface="Open Sans"/>
                <a:sym typeface="Open Sans"/>
              </a:rPr>
              <a:t>Does not take effect until a person has died</a:t>
            </a:r>
            <a:endParaRPr sz="1400" b="0" i="0" u="none" strike="noStrike" cap="none" dirty="0">
              <a:solidFill>
                <a:srgbClr val="000000"/>
              </a:solidFill>
              <a:latin typeface="Arial"/>
              <a:ea typeface="Arial"/>
              <a:cs typeface="Arial"/>
              <a:sym typeface="Arial"/>
            </a:endParaRPr>
          </a:p>
          <a:p>
            <a:pPr marL="342900" marR="0" lvl="0" indent="-142875" algn="l" rtl="0">
              <a:lnSpc>
                <a:spcPct val="90000"/>
              </a:lnSpc>
              <a:spcBef>
                <a:spcPts val="750"/>
              </a:spcBef>
              <a:spcAft>
                <a:spcPts val="0"/>
              </a:spcAft>
              <a:buClr>
                <a:schemeClr val="dk1"/>
              </a:buClr>
              <a:buSzPts val="1800"/>
              <a:buFont typeface="Catamaran Light"/>
              <a:buNone/>
            </a:pPr>
            <a:endParaRPr sz="2400" b="0" i="0" u="none" strike="noStrike" cap="none" dirty="0">
              <a:solidFill>
                <a:schemeClr val="dk1"/>
              </a:solidFill>
              <a:latin typeface="Catamaran Light"/>
              <a:ea typeface="Catamaran Light"/>
              <a:cs typeface="Catamaran Light"/>
              <a:sym typeface="Catamaran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3"/>
          <p:cNvSpPr txBox="1">
            <a:spLocks noGrp="1"/>
          </p:cNvSpPr>
          <p:nvPr>
            <p:ph type="body" idx="1"/>
          </p:nvPr>
        </p:nvSpPr>
        <p:spPr>
          <a:xfrm>
            <a:off x="480202" y="2056928"/>
            <a:ext cx="8711920" cy="2285207"/>
          </a:xfrm>
          <a:prstGeom prst="rect">
            <a:avLst/>
          </a:prstGeom>
          <a:noFill/>
          <a:ln>
            <a:noFill/>
          </a:ln>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Clr>
                <a:srgbClr val="000000"/>
              </a:buClr>
              <a:buSzPts val="1600"/>
              <a:buFont typeface="Arial"/>
              <a:buChar char="•"/>
            </a:pPr>
            <a:r>
              <a:rPr lang="en-US" sz="3600" b="0" i="0" u="none" strike="noStrike" cap="none" dirty="0">
                <a:solidFill>
                  <a:schemeClr val="dk1"/>
                </a:solidFill>
                <a:latin typeface="Catamaran Light"/>
                <a:ea typeface="Catamaran Light"/>
                <a:cs typeface="Catamaran Light"/>
                <a:sym typeface="Catamaran Light"/>
              </a:rPr>
              <a:t>Handwritten and signed by the testator </a:t>
            </a:r>
            <a:endParaRPr sz="2400" dirty="0"/>
          </a:p>
          <a:p>
            <a:pPr marL="342900" lvl="0" indent="-342900" algn="l" rtl="0">
              <a:lnSpc>
                <a:spcPct val="100000"/>
              </a:lnSpc>
              <a:spcBef>
                <a:spcPts val="0"/>
              </a:spcBef>
              <a:spcAft>
                <a:spcPts val="0"/>
              </a:spcAft>
              <a:buClr>
                <a:srgbClr val="000000"/>
              </a:buClr>
              <a:buSzPts val="1600"/>
              <a:buFont typeface="Arial"/>
              <a:buChar char="•"/>
            </a:pPr>
            <a:r>
              <a:rPr lang="en-US" sz="3600" dirty="0">
                <a:solidFill>
                  <a:schemeClr val="dk1"/>
                </a:solidFill>
                <a:latin typeface="Catamaran Light"/>
                <a:ea typeface="Catamaran Light"/>
                <a:cs typeface="Catamaran Light"/>
                <a:sym typeface="Catamaran Light"/>
              </a:rPr>
              <a:t>N</a:t>
            </a:r>
            <a:r>
              <a:rPr lang="en-US" sz="3600" b="0" i="0" u="none" strike="noStrike" cap="none" dirty="0">
                <a:solidFill>
                  <a:schemeClr val="dk1"/>
                </a:solidFill>
                <a:latin typeface="Catamaran Light"/>
                <a:ea typeface="Catamaran Light"/>
                <a:cs typeface="Catamaran Light"/>
                <a:sym typeface="Catamaran Light"/>
              </a:rPr>
              <a:t>ot witnessed </a:t>
            </a:r>
            <a:endParaRPr sz="2400" dirty="0"/>
          </a:p>
          <a:p>
            <a:pPr marL="342900" lvl="0" indent="-342900" algn="l" rtl="0">
              <a:lnSpc>
                <a:spcPct val="100000"/>
              </a:lnSpc>
              <a:spcBef>
                <a:spcPts val="0"/>
              </a:spcBef>
              <a:spcAft>
                <a:spcPts val="0"/>
              </a:spcAft>
              <a:buClr>
                <a:srgbClr val="000000"/>
              </a:buClr>
              <a:buSzPts val="1600"/>
              <a:buFont typeface="Arial"/>
              <a:buChar char="•"/>
            </a:pPr>
            <a:r>
              <a:rPr lang="en-US" sz="3600" dirty="0">
                <a:solidFill>
                  <a:schemeClr val="dk1"/>
                </a:solidFill>
                <a:latin typeface="Catamaran Light"/>
                <a:ea typeface="Catamaran Light"/>
                <a:cs typeface="Catamaran Light"/>
                <a:sym typeface="Catamaran Light"/>
              </a:rPr>
              <a:t>N</a:t>
            </a:r>
            <a:r>
              <a:rPr lang="en-US" sz="3600" b="0" i="0" u="none" strike="noStrike" cap="none" dirty="0">
                <a:solidFill>
                  <a:schemeClr val="dk1"/>
                </a:solidFill>
                <a:latin typeface="Catamaran Light"/>
                <a:ea typeface="Catamaran Light"/>
                <a:cs typeface="Catamaran Light"/>
                <a:sym typeface="Catamaran Light"/>
              </a:rPr>
              <a:t>ot valid in all states</a:t>
            </a:r>
            <a:endParaRPr sz="2400" dirty="0"/>
          </a:p>
        </p:txBody>
      </p:sp>
      <p:sp>
        <p:nvSpPr>
          <p:cNvPr id="317" name="Google Shape;317;p23"/>
          <p:cNvSpPr txBox="1">
            <a:spLocks noGrp="1"/>
          </p:cNvSpPr>
          <p:nvPr>
            <p:ph type="ctrTitle"/>
          </p:nvPr>
        </p:nvSpPr>
        <p:spPr>
          <a:xfrm>
            <a:off x="480202" y="645130"/>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Holographic Will</a:t>
            </a:r>
            <a:endParaRPr/>
          </a:p>
        </p:txBody>
      </p:sp>
      <p:pic>
        <p:nvPicPr>
          <p:cNvPr id="318" name="Google Shape;318;p23" descr="Person writing on notebook"/>
          <p:cNvPicPr preferRelativeResize="0"/>
          <p:nvPr/>
        </p:nvPicPr>
        <p:blipFill rotWithShape="1">
          <a:blip r:embed="rId3">
            <a:alphaModFix/>
          </a:blip>
          <a:srcRect/>
          <a:stretch/>
        </p:blipFill>
        <p:spPr>
          <a:xfrm>
            <a:off x="6250287" y="63306"/>
            <a:ext cx="2893713" cy="156854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2"/>
        <p:cNvGrpSpPr/>
        <p:nvPr/>
      </p:nvGrpSpPr>
      <p:grpSpPr>
        <a:xfrm>
          <a:off x="0" y="0"/>
          <a:ext cx="0" cy="0"/>
          <a:chOff x="0" y="0"/>
          <a:chExt cx="0" cy="0"/>
        </a:xfrm>
      </p:grpSpPr>
      <p:sp>
        <p:nvSpPr>
          <p:cNvPr id="323" name="Google Shape;323;p19"/>
          <p:cNvSpPr txBox="1">
            <a:spLocks noGrp="1"/>
          </p:cNvSpPr>
          <p:nvPr>
            <p:ph type="ctrTitle"/>
          </p:nvPr>
        </p:nvSpPr>
        <p:spPr>
          <a:xfrm>
            <a:off x="1541475" y="210975"/>
            <a:ext cx="7518600" cy="487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BENEFITS OF A LAST WILL &amp; TESTAMENT</a:t>
            </a:r>
            <a:endParaRPr/>
          </a:p>
        </p:txBody>
      </p:sp>
      <p:sp>
        <p:nvSpPr>
          <p:cNvPr id="324" name="Google Shape;324;p19"/>
          <p:cNvSpPr txBox="1">
            <a:spLocks noGrp="1"/>
          </p:cNvSpPr>
          <p:nvPr>
            <p:ph type="ctrTitle" idx="4294967295"/>
          </p:nvPr>
        </p:nvSpPr>
        <p:spPr>
          <a:xfrm>
            <a:off x="1481871" y="541474"/>
            <a:ext cx="7182900" cy="44127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1800"/>
              </a:spcBef>
              <a:spcAft>
                <a:spcPts val="1800"/>
              </a:spcAft>
              <a:buClr>
                <a:schemeClr val="dk1"/>
              </a:buClr>
              <a:buSzPts val="1100"/>
              <a:buFont typeface="Arial"/>
              <a:buNone/>
            </a:pPr>
            <a:r>
              <a:rPr lang="en-US" sz="1700" b="0" i="0" u="none" strike="noStrike" cap="none">
                <a:solidFill>
                  <a:srgbClr val="444444"/>
                </a:solidFill>
                <a:latin typeface="Open Sans"/>
                <a:ea typeface="Open Sans"/>
                <a:cs typeface="Open Sans"/>
                <a:sym typeface="Open Sans"/>
              </a:rPr>
              <a:t>Specifies wishes for your funeral </a:t>
            </a:r>
            <a:br>
              <a:rPr lang="en-US" sz="1700" b="0" i="0" u="none" strike="noStrike" cap="none">
                <a:solidFill>
                  <a:srgbClr val="444444"/>
                </a:solidFill>
                <a:latin typeface="Open Sans"/>
                <a:ea typeface="Open Sans"/>
                <a:cs typeface="Open Sans"/>
                <a:sym typeface="Open Sans"/>
              </a:rPr>
            </a:br>
            <a:br>
              <a:rPr lang="en-US" sz="1700" b="0" i="0" u="none" strike="noStrike" cap="none">
                <a:solidFill>
                  <a:srgbClr val="444444"/>
                </a:solidFill>
                <a:latin typeface="Open Sans"/>
                <a:ea typeface="Open Sans"/>
                <a:cs typeface="Open Sans"/>
                <a:sym typeface="Open Sans"/>
              </a:rPr>
            </a:br>
            <a:r>
              <a:rPr lang="en-US" sz="1700" b="0" i="0" u="none" strike="noStrike" cap="none">
                <a:solidFill>
                  <a:srgbClr val="444444"/>
                </a:solidFill>
                <a:latin typeface="Open Sans"/>
                <a:ea typeface="Open Sans"/>
                <a:cs typeface="Open Sans"/>
                <a:sym typeface="Open Sans"/>
              </a:rPr>
              <a:t>Chooses who you want to carry out your wishes (Executor)</a:t>
            </a:r>
            <a:br>
              <a:rPr lang="en-US" sz="1700" b="0" i="0" u="none" strike="noStrike" cap="none">
                <a:solidFill>
                  <a:srgbClr val="444444"/>
                </a:solidFill>
                <a:latin typeface="Open Sans"/>
                <a:ea typeface="Open Sans"/>
                <a:cs typeface="Open Sans"/>
                <a:sym typeface="Open Sans"/>
              </a:rPr>
            </a:br>
            <a:br>
              <a:rPr lang="en-US" sz="1700" b="0" i="0" u="none" strike="noStrike" cap="none">
                <a:solidFill>
                  <a:srgbClr val="444444"/>
                </a:solidFill>
                <a:latin typeface="Open Sans"/>
                <a:ea typeface="Open Sans"/>
                <a:cs typeface="Open Sans"/>
                <a:sym typeface="Open Sans"/>
              </a:rPr>
            </a:br>
            <a:r>
              <a:rPr lang="en-US" sz="1700" b="0" i="0" u="none" strike="noStrike" cap="none">
                <a:solidFill>
                  <a:srgbClr val="444444"/>
                </a:solidFill>
                <a:latin typeface="Open Sans"/>
                <a:ea typeface="Open Sans"/>
                <a:cs typeface="Open Sans"/>
                <a:sym typeface="Open Sans"/>
              </a:rPr>
              <a:t>Limits</a:t>
            </a:r>
            <a:r>
              <a:rPr lang="en-US" sz="1700" b="0" i="0" u="none" strike="noStrike" cap="none">
                <a:solidFill>
                  <a:schemeClr val="dk1"/>
                </a:solidFill>
                <a:latin typeface="Open Sans"/>
                <a:ea typeface="Open Sans"/>
                <a:cs typeface="Open Sans"/>
                <a:sym typeface="Open Sans"/>
              </a:rPr>
              <a:t> inheritance disputes</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Clarifies the gifting of possessions and money (subject to state laws pertaining to spousal rights) </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Identifies who should care for your children/dependents</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Helps your heirs access your assets faster and easier</a:t>
            </a:r>
            <a:br>
              <a:rPr lang="en-US" sz="1700" b="0" i="0" u="none" strike="noStrike" cap="none">
                <a:solidFill>
                  <a:schemeClr val="dk1"/>
                </a:solidFill>
                <a:latin typeface="Open Sans"/>
                <a:ea typeface="Open Sans"/>
                <a:cs typeface="Open Sans"/>
                <a:sym typeface="Open Sans"/>
              </a:rPr>
            </a:br>
            <a:br>
              <a:rPr lang="en-US" sz="1700" b="0" i="0" u="none" strike="noStrike" cap="none">
                <a:solidFill>
                  <a:schemeClr val="dk1"/>
                </a:solidFill>
                <a:latin typeface="Open Sans"/>
                <a:ea typeface="Open Sans"/>
                <a:cs typeface="Open Sans"/>
                <a:sym typeface="Open Sans"/>
              </a:rPr>
            </a:br>
            <a:r>
              <a:rPr lang="en-US" sz="1700" b="0" i="0" u="none" strike="noStrike" cap="none">
                <a:solidFill>
                  <a:schemeClr val="dk1"/>
                </a:solidFill>
                <a:latin typeface="Open Sans"/>
                <a:ea typeface="Open Sans"/>
                <a:cs typeface="Open Sans"/>
                <a:sym typeface="Open Sans"/>
              </a:rPr>
              <a:t>May reduce inheritance tax</a:t>
            </a:r>
            <a:endParaRPr sz="1700" b="0" i="0" u="none" strike="noStrike" cap="none">
              <a:solidFill>
                <a:srgbClr val="444444"/>
              </a:solidFill>
              <a:latin typeface="Open Sans"/>
              <a:ea typeface="Open Sans"/>
              <a:cs typeface="Open Sans"/>
              <a:sym typeface="Open Sans"/>
            </a:endParaRPr>
          </a:p>
        </p:txBody>
      </p:sp>
      <p:sp>
        <p:nvSpPr>
          <p:cNvPr id="325" name="Google Shape;325;p19"/>
          <p:cNvSpPr txBox="1"/>
          <p:nvPr/>
        </p:nvSpPr>
        <p:spPr>
          <a:xfrm>
            <a:off x="650075" y="3661247"/>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06</a:t>
            </a:r>
            <a:endParaRPr sz="1400" b="0" i="0" u="none" strike="noStrike" cap="none">
              <a:solidFill>
                <a:srgbClr val="000000"/>
              </a:solidFill>
              <a:latin typeface="Arial"/>
              <a:ea typeface="Arial"/>
              <a:cs typeface="Arial"/>
              <a:sym typeface="Arial"/>
            </a:endParaRPr>
          </a:p>
        </p:txBody>
      </p:sp>
      <p:sp>
        <p:nvSpPr>
          <p:cNvPr id="326" name="Google Shape;326;p19"/>
          <p:cNvSpPr txBox="1"/>
          <p:nvPr/>
        </p:nvSpPr>
        <p:spPr>
          <a:xfrm>
            <a:off x="653145" y="4223064"/>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07</a:t>
            </a:r>
            <a:endParaRPr sz="1400" b="0" i="0" u="none" strike="noStrike" cap="none">
              <a:solidFill>
                <a:srgbClr val="000000"/>
              </a:solidFill>
              <a:latin typeface="Arial"/>
              <a:ea typeface="Arial"/>
              <a:cs typeface="Arial"/>
              <a:sym typeface="Arial"/>
            </a:endParaRPr>
          </a:p>
        </p:txBody>
      </p:sp>
      <p:sp>
        <p:nvSpPr>
          <p:cNvPr id="327" name="Google Shape;327;p19"/>
          <p:cNvSpPr txBox="1"/>
          <p:nvPr/>
        </p:nvSpPr>
        <p:spPr>
          <a:xfrm>
            <a:off x="641451" y="1413979"/>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02</a:t>
            </a:r>
            <a:endParaRPr sz="1400" b="0" i="0" u="none" strike="noStrike" cap="none">
              <a:solidFill>
                <a:srgbClr val="000000"/>
              </a:solidFill>
              <a:latin typeface="Arial"/>
              <a:ea typeface="Arial"/>
              <a:cs typeface="Arial"/>
              <a:sym typeface="Arial"/>
            </a:endParaRPr>
          </a:p>
        </p:txBody>
      </p:sp>
      <p:sp>
        <p:nvSpPr>
          <p:cNvPr id="328" name="Google Shape;328;p19"/>
          <p:cNvSpPr txBox="1"/>
          <p:nvPr/>
        </p:nvSpPr>
        <p:spPr>
          <a:xfrm>
            <a:off x="644521" y="1975796"/>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03</a:t>
            </a:r>
            <a:endParaRPr sz="1400" b="0" i="0" u="none" strike="noStrike" cap="none">
              <a:solidFill>
                <a:srgbClr val="000000"/>
              </a:solidFill>
              <a:latin typeface="Arial"/>
              <a:ea typeface="Arial"/>
              <a:cs typeface="Arial"/>
              <a:sym typeface="Arial"/>
            </a:endParaRPr>
          </a:p>
        </p:txBody>
      </p:sp>
      <p:sp>
        <p:nvSpPr>
          <p:cNvPr id="329" name="Google Shape;329;p19"/>
          <p:cNvSpPr txBox="1"/>
          <p:nvPr/>
        </p:nvSpPr>
        <p:spPr>
          <a:xfrm>
            <a:off x="654714" y="2537613"/>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04</a:t>
            </a:r>
            <a:endParaRPr sz="1400" b="0" i="0" u="none" strike="noStrike" cap="none">
              <a:solidFill>
                <a:srgbClr val="000000"/>
              </a:solidFill>
              <a:latin typeface="Arial"/>
              <a:ea typeface="Arial"/>
              <a:cs typeface="Arial"/>
              <a:sym typeface="Arial"/>
            </a:endParaRPr>
          </a:p>
        </p:txBody>
      </p:sp>
      <p:sp>
        <p:nvSpPr>
          <p:cNvPr id="330" name="Google Shape;330;p19"/>
          <p:cNvSpPr txBox="1"/>
          <p:nvPr/>
        </p:nvSpPr>
        <p:spPr>
          <a:xfrm>
            <a:off x="656015" y="3099430"/>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05</a:t>
            </a:r>
            <a:endParaRPr sz="1400" b="0" i="0" u="none" strike="noStrike" cap="none">
              <a:solidFill>
                <a:srgbClr val="000000"/>
              </a:solidFill>
              <a:latin typeface="Arial"/>
              <a:ea typeface="Arial"/>
              <a:cs typeface="Arial"/>
              <a:sym typeface="Arial"/>
            </a:endParaRPr>
          </a:p>
        </p:txBody>
      </p:sp>
      <p:sp>
        <p:nvSpPr>
          <p:cNvPr id="331" name="Google Shape;331;p19"/>
          <p:cNvSpPr txBox="1"/>
          <p:nvPr/>
        </p:nvSpPr>
        <p:spPr>
          <a:xfrm>
            <a:off x="632938" y="852162"/>
            <a:ext cx="1378742" cy="57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Livvic"/>
              <a:buNone/>
            </a:pPr>
            <a:r>
              <a:rPr lang="en-US" sz="3200" b="1" i="0" u="none" strike="noStrike" cap="none">
                <a:solidFill>
                  <a:schemeClr val="lt1"/>
                </a:solidFill>
                <a:latin typeface="Livvic"/>
                <a:ea typeface="Livvic"/>
                <a:cs typeface="Livvic"/>
                <a:sym typeface="Livvic"/>
              </a:rPr>
              <a:t>01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64"/>
          <p:cNvSpPr txBox="1">
            <a:spLocks noGrp="1"/>
          </p:cNvSpPr>
          <p:nvPr>
            <p:ph type="body" idx="1"/>
          </p:nvPr>
        </p:nvSpPr>
        <p:spPr>
          <a:xfrm>
            <a:off x="0" y="1679973"/>
            <a:ext cx="4726004" cy="3391702"/>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a:t>Process of validating a will</a:t>
            </a:r>
            <a:endParaRPr/>
          </a:p>
          <a:p>
            <a:pPr marL="457200" lvl="0" indent="-304800" algn="l" rtl="0">
              <a:lnSpc>
                <a:spcPct val="115000"/>
              </a:lnSpc>
              <a:spcBef>
                <a:spcPts val="1600"/>
              </a:spcBef>
              <a:spcAft>
                <a:spcPts val="0"/>
              </a:spcAft>
              <a:buSzPts val="1200"/>
              <a:buChar char="○"/>
            </a:pPr>
            <a:r>
              <a:rPr lang="en-US" sz="2200"/>
              <a:t>Executor files in local court after Testator/Decedent’s death</a:t>
            </a:r>
            <a:endParaRPr/>
          </a:p>
          <a:p>
            <a:pPr marL="457200" lvl="0" indent="-304800" algn="l" rtl="0">
              <a:lnSpc>
                <a:spcPct val="115000"/>
              </a:lnSpc>
              <a:spcBef>
                <a:spcPts val="1600"/>
              </a:spcBef>
              <a:spcAft>
                <a:spcPts val="0"/>
              </a:spcAft>
              <a:buSzPts val="1200"/>
              <a:buChar char="○"/>
            </a:pPr>
            <a:r>
              <a:rPr lang="en-US" sz="2200"/>
              <a:t>Not all wills must be probated</a:t>
            </a:r>
            <a:endParaRPr/>
          </a:p>
          <a:p>
            <a:pPr marL="457200" lvl="0" indent="-228600" algn="l" rtl="0">
              <a:lnSpc>
                <a:spcPct val="115000"/>
              </a:lnSpc>
              <a:spcBef>
                <a:spcPts val="0"/>
              </a:spcBef>
              <a:spcAft>
                <a:spcPts val="0"/>
              </a:spcAft>
              <a:buSzPts val="1200"/>
              <a:buNone/>
            </a:pPr>
            <a:endParaRPr/>
          </a:p>
          <a:p>
            <a:pPr marL="152400" lvl="0" indent="0" algn="l" rtl="0">
              <a:lnSpc>
                <a:spcPct val="115000"/>
              </a:lnSpc>
              <a:spcBef>
                <a:spcPts val="0"/>
              </a:spcBef>
              <a:spcAft>
                <a:spcPts val="0"/>
              </a:spcAft>
              <a:buSzPts val="1200"/>
              <a:buNone/>
            </a:pPr>
            <a:endParaRPr/>
          </a:p>
        </p:txBody>
      </p:sp>
      <p:sp>
        <p:nvSpPr>
          <p:cNvPr id="337" name="Google Shape;337;p64"/>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Probate Process</a:t>
            </a:r>
            <a:endParaRPr/>
          </a:p>
        </p:txBody>
      </p:sp>
      <p:sp>
        <p:nvSpPr>
          <p:cNvPr id="338" name="Google Shape;338;p64"/>
          <p:cNvSpPr txBox="1"/>
          <p:nvPr/>
        </p:nvSpPr>
        <p:spPr>
          <a:xfrm>
            <a:off x="4053391" y="1679973"/>
            <a:ext cx="5234609" cy="3545775"/>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rgbClr val="000000"/>
              </a:buClr>
              <a:buSzPts val="2400"/>
              <a:buFont typeface="Arial"/>
              <a:buNone/>
            </a:pPr>
            <a:r>
              <a:rPr lang="en-US" sz="2400" b="0" i="0" u="none" strike="noStrike" cap="none">
                <a:solidFill>
                  <a:schemeClr val="dk1"/>
                </a:solidFill>
                <a:latin typeface="Catamaran Light"/>
                <a:ea typeface="Catamaran Light"/>
                <a:cs typeface="Catamaran Light"/>
                <a:sym typeface="Catamaran Light"/>
              </a:rPr>
              <a:t>Probate will likely be needed if: </a:t>
            </a:r>
            <a:endParaRPr sz="1400" b="0" i="0" u="none" strike="noStrike" cap="none">
              <a:solidFill>
                <a:srgbClr val="000000"/>
              </a:solidFill>
              <a:latin typeface="Arial"/>
              <a:ea typeface="Arial"/>
              <a:cs typeface="Arial"/>
              <a:sym typeface="Arial"/>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Real estate is involved</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Beneficiaries are minors</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Disputes over asset distribution occur</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Assets are complex and high in value</a:t>
            </a:r>
            <a:endParaRPr sz="2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50000"/>
              </a:lnSpc>
              <a:spcBef>
                <a:spcPts val="0"/>
              </a:spcBef>
              <a:spcAft>
                <a:spcPts val="0"/>
              </a:spcAft>
              <a:buClr>
                <a:schemeClr val="dk1"/>
              </a:buClr>
              <a:buSzPts val="1200"/>
              <a:buFont typeface="Catamaran Light"/>
              <a:buChar char="○"/>
            </a:pPr>
            <a:r>
              <a:rPr lang="en-US" sz="2200" b="0" i="0" u="none" strike="noStrike" cap="none">
                <a:solidFill>
                  <a:schemeClr val="dk1"/>
                </a:solidFill>
                <a:latin typeface="Catamaran Light"/>
                <a:ea typeface="Catamaran Light"/>
                <a:cs typeface="Catamaran Light"/>
                <a:sym typeface="Catamaran Light"/>
              </a:rPr>
              <a:t>Will is not written well</a:t>
            </a:r>
            <a:endParaRPr sz="2200" b="0" i="0" u="none" strike="noStrike" cap="none">
              <a:solidFill>
                <a:schemeClr val="dk1"/>
              </a:solidFill>
              <a:latin typeface="Catamaran Light"/>
              <a:ea typeface="Catamaran Light"/>
              <a:cs typeface="Catamaran Light"/>
              <a:sym typeface="Catamaran Light"/>
            </a:endParaRPr>
          </a:p>
        </p:txBody>
      </p:sp>
      <p:pic>
        <p:nvPicPr>
          <p:cNvPr id="339" name="Google Shape;339;p64" descr="Text, letter&#10;&#10;Description automatically generated"/>
          <p:cNvPicPr preferRelativeResize="0"/>
          <p:nvPr/>
        </p:nvPicPr>
        <p:blipFill rotWithShape="1">
          <a:blip r:embed="rId3">
            <a:alphaModFix/>
          </a:blip>
          <a:srcRect/>
          <a:stretch/>
        </p:blipFill>
        <p:spPr>
          <a:xfrm>
            <a:off x="6213709" y="64655"/>
            <a:ext cx="2857500" cy="15701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3"/>
          <p:cNvSpPr txBox="1">
            <a:spLocks noGrp="1"/>
          </p:cNvSpPr>
          <p:nvPr>
            <p:ph type="body" idx="1"/>
          </p:nvPr>
        </p:nvSpPr>
        <p:spPr>
          <a:xfrm>
            <a:off x="308345" y="5113"/>
            <a:ext cx="7304088" cy="722313"/>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200"/>
              <a:buNone/>
            </a:pPr>
            <a:r>
              <a:rPr lang="en-US"/>
              <a:t>Partnering Organizations</a:t>
            </a:r>
            <a:endParaRPr/>
          </a:p>
        </p:txBody>
      </p:sp>
      <p:pic>
        <p:nvPicPr>
          <p:cNvPr id="150" name="Google Shape;150;p53" descr="Shape&#10;&#10;Description automatically generated with low confidence"/>
          <p:cNvPicPr preferRelativeResize="0"/>
          <p:nvPr/>
        </p:nvPicPr>
        <p:blipFill rotWithShape="1">
          <a:blip r:embed="rId3">
            <a:alphaModFix/>
          </a:blip>
          <a:srcRect/>
          <a:stretch/>
        </p:blipFill>
        <p:spPr>
          <a:xfrm>
            <a:off x="5231339" y="3084423"/>
            <a:ext cx="3345251" cy="1613345"/>
          </a:xfrm>
          <a:prstGeom prst="rect">
            <a:avLst/>
          </a:prstGeom>
          <a:noFill/>
          <a:ln>
            <a:noFill/>
          </a:ln>
        </p:spPr>
      </p:pic>
      <p:pic>
        <p:nvPicPr>
          <p:cNvPr id="151" name="Google Shape;151;p53" descr="Southern Extension Risk Management Education"/>
          <p:cNvPicPr preferRelativeResize="0"/>
          <p:nvPr/>
        </p:nvPicPr>
        <p:blipFill rotWithShape="1">
          <a:blip r:embed="rId4">
            <a:alphaModFix/>
          </a:blip>
          <a:srcRect/>
          <a:stretch/>
        </p:blipFill>
        <p:spPr>
          <a:xfrm>
            <a:off x="922040" y="3237239"/>
            <a:ext cx="3345251" cy="1145554"/>
          </a:xfrm>
          <a:prstGeom prst="rect">
            <a:avLst/>
          </a:prstGeom>
          <a:noFill/>
          <a:ln>
            <a:noFill/>
          </a:ln>
        </p:spPr>
      </p:pic>
      <p:pic>
        <p:nvPicPr>
          <p:cNvPr id="152" name="Google Shape;152;p53"/>
          <p:cNvPicPr preferRelativeResize="0"/>
          <p:nvPr/>
        </p:nvPicPr>
        <p:blipFill>
          <a:blip r:embed="rId5">
            <a:alphaModFix/>
          </a:blip>
          <a:stretch>
            <a:fillRect/>
          </a:stretch>
        </p:blipFill>
        <p:spPr>
          <a:xfrm>
            <a:off x="2320250" y="879826"/>
            <a:ext cx="4847636" cy="20521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1"/>
          <p:cNvSpPr txBox="1">
            <a:spLocks noGrp="1"/>
          </p:cNvSpPr>
          <p:nvPr>
            <p:ph type="body" idx="1"/>
          </p:nvPr>
        </p:nvSpPr>
        <p:spPr>
          <a:xfrm>
            <a:off x="0" y="1662355"/>
            <a:ext cx="9144000" cy="3391702"/>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sz="1800"/>
              <a:t>Each state has its own requirements for a “valid” will.</a:t>
            </a:r>
            <a:endParaRPr/>
          </a:p>
          <a:p>
            <a:pPr marL="457200" lvl="0" indent="-304800" algn="l" rtl="0">
              <a:lnSpc>
                <a:spcPct val="115000"/>
              </a:lnSpc>
              <a:spcBef>
                <a:spcPts val="0"/>
              </a:spcBef>
              <a:spcAft>
                <a:spcPts val="0"/>
              </a:spcAft>
              <a:buSzPts val="1200"/>
              <a:buChar char="●"/>
            </a:pPr>
            <a:r>
              <a:rPr lang="en-US" sz="1800"/>
              <a:t>Generally, it will be </a:t>
            </a:r>
            <a:r>
              <a:rPr lang="en-US" sz="1800" b="1" i="1" u="sng"/>
              <a:t>invalid</a:t>
            </a:r>
            <a:r>
              <a:rPr lang="en-US" sz="1800"/>
              <a:t> if it: </a:t>
            </a:r>
            <a:endParaRPr/>
          </a:p>
          <a:p>
            <a:pPr marL="914400" lvl="1" indent="-304800" algn="l" rtl="0">
              <a:lnSpc>
                <a:spcPct val="100000"/>
              </a:lnSpc>
              <a:spcBef>
                <a:spcPts val="600"/>
              </a:spcBef>
              <a:spcAft>
                <a:spcPts val="0"/>
              </a:spcAft>
              <a:buSzPts val="1200"/>
              <a:buChar char="○"/>
            </a:pPr>
            <a:r>
              <a:rPr lang="en-US" sz="1800"/>
              <a:t>Was not properly executed</a:t>
            </a:r>
            <a:endParaRPr/>
          </a:p>
          <a:p>
            <a:pPr marL="914400" lvl="1" indent="-304800" algn="l" rtl="0">
              <a:lnSpc>
                <a:spcPct val="100000"/>
              </a:lnSpc>
              <a:spcBef>
                <a:spcPts val="600"/>
              </a:spcBef>
              <a:spcAft>
                <a:spcPts val="0"/>
              </a:spcAft>
              <a:buSzPts val="1200"/>
              <a:buChar char="○"/>
            </a:pPr>
            <a:r>
              <a:rPr lang="en-US" sz="1800"/>
              <a:t>Was not properly witnessed (does not apply to holographic wills)</a:t>
            </a:r>
            <a:endParaRPr/>
          </a:p>
          <a:p>
            <a:pPr marL="914400" lvl="1" indent="-304800" algn="l" rtl="0">
              <a:lnSpc>
                <a:spcPct val="100000"/>
              </a:lnSpc>
              <a:spcBef>
                <a:spcPts val="600"/>
              </a:spcBef>
              <a:spcAft>
                <a:spcPts val="0"/>
              </a:spcAft>
              <a:buSzPts val="1200"/>
              <a:buChar char="○"/>
            </a:pPr>
            <a:r>
              <a:rPr lang="en-US" sz="1800"/>
              <a:t>Fails to include appropriate language</a:t>
            </a:r>
            <a:endParaRPr/>
          </a:p>
          <a:p>
            <a:pPr marL="914400" lvl="1" indent="-304800" algn="l" rtl="0">
              <a:lnSpc>
                <a:spcPct val="100000"/>
              </a:lnSpc>
              <a:spcBef>
                <a:spcPts val="600"/>
              </a:spcBef>
              <a:spcAft>
                <a:spcPts val="0"/>
              </a:spcAft>
              <a:buSzPts val="1200"/>
              <a:buChar char="○"/>
            </a:pPr>
            <a:r>
              <a:rPr lang="en-US" sz="1800"/>
              <a:t>Fails to address spouse and children (states vary as to the right to exclude a spouse or child)</a:t>
            </a:r>
            <a:endParaRPr/>
          </a:p>
          <a:p>
            <a:pPr marL="914400" lvl="1" indent="-304800" algn="l" rtl="0">
              <a:lnSpc>
                <a:spcPct val="100000"/>
              </a:lnSpc>
              <a:spcBef>
                <a:spcPts val="600"/>
              </a:spcBef>
              <a:spcAft>
                <a:spcPts val="0"/>
              </a:spcAft>
              <a:buSzPts val="1200"/>
              <a:buChar char="○"/>
            </a:pPr>
            <a:r>
              <a:rPr lang="en-US" sz="1800"/>
              <a:t>Is a product of undue influence, fraud or was executed at a time when the testator was not competent</a:t>
            </a:r>
            <a:endParaRPr/>
          </a:p>
          <a:p>
            <a:pPr marL="914400" lvl="1" indent="-228600" algn="l" rtl="0">
              <a:lnSpc>
                <a:spcPct val="115000"/>
              </a:lnSpc>
              <a:spcBef>
                <a:spcPts val="1600"/>
              </a:spcBef>
              <a:spcAft>
                <a:spcPts val="0"/>
              </a:spcAft>
              <a:buSzPts val="1200"/>
              <a:buNone/>
            </a:pPr>
            <a:endParaRPr sz="1800"/>
          </a:p>
        </p:txBody>
      </p:sp>
      <p:sp>
        <p:nvSpPr>
          <p:cNvPr id="345" name="Google Shape;345;p21"/>
          <p:cNvSpPr txBox="1">
            <a:spLocks noGrp="1"/>
          </p:cNvSpPr>
          <p:nvPr>
            <p:ph type="ctrTitle"/>
          </p:nvPr>
        </p:nvSpPr>
        <p:spPr>
          <a:xfrm>
            <a:off x="185002" y="628564"/>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What Could Make a Will Invalid?</a:t>
            </a:r>
            <a:endParaRPr>
              <a:solidFill>
                <a:schemeClr val="lt1"/>
              </a:solidFill>
            </a:endParaRPr>
          </a:p>
        </p:txBody>
      </p:sp>
      <p:pic>
        <p:nvPicPr>
          <p:cNvPr id="346" name="Google Shape;346;p21"/>
          <p:cNvPicPr preferRelativeResize="0">
            <a:picLocks noGrp="1"/>
          </p:cNvPicPr>
          <p:nvPr>
            <p:ph type="pic" idx="2"/>
          </p:nvPr>
        </p:nvPicPr>
        <p:blipFill rotWithShape="1">
          <a:blip r:embed="rId3">
            <a:alphaModFix/>
          </a:blip>
          <a:srcRect l="1015" r="1015"/>
          <a:stretch/>
        </p:blipFill>
        <p:spPr>
          <a:xfrm>
            <a:off x="5664437" y="1662355"/>
            <a:ext cx="3348899" cy="116678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Intestate:  Dying Without a Will</a:t>
            </a:r>
            <a:endParaRPr sz="3400">
              <a:solidFill>
                <a:schemeClr val="lt1"/>
              </a:solidFill>
            </a:endParaRPr>
          </a:p>
        </p:txBody>
      </p:sp>
      <p:grpSp>
        <p:nvGrpSpPr>
          <p:cNvPr id="352" name="Google Shape;352;p22"/>
          <p:cNvGrpSpPr/>
          <p:nvPr/>
        </p:nvGrpSpPr>
        <p:grpSpPr>
          <a:xfrm>
            <a:off x="597688" y="1293809"/>
            <a:ext cx="7948622" cy="3404812"/>
            <a:chOff x="921" y="80072"/>
            <a:chExt cx="7948622" cy="3404812"/>
          </a:xfrm>
        </p:grpSpPr>
        <p:cxnSp>
          <p:nvCxnSpPr>
            <p:cNvPr id="353" name="Google Shape;353;p22"/>
            <p:cNvCxnSpPr/>
            <p:nvPr/>
          </p:nvCxnSpPr>
          <p:spPr>
            <a:xfrm>
              <a:off x="921" y="420553"/>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54" name="Google Shape;354;p22"/>
            <p:cNvSpPr/>
            <p:nvPr/>
          </p:nvSpPr>
          <p:spPr>
            <a:xfrm>
              <a:off x="86042" y="522697"/>
              <a:ext cx="1611667" cy="1378949"/>
            </a:xfrm>
            <a:prstGeom prst="rect">
              <a:avLst/>
            </a:prstGeom>
            <a:blipFill rotWithShape="1">
              <a:blip r:embed="rId3">
                <a:alphaModFix/>
              </a:blip>
              <a:stretch>
                <a:fillRect l="-6990" r="-6990"/>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2"/>
            <p:cNvSpPr/>
            <p:nvPr/>
          </p:nvSpPr>
          <p:spPr>
            <a:xfrm>
              <a:off x="86042"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2"/>
            <p:cNvSpPr txBox="1"/>
            <p:nvPr/>
          </p:nvSpPr>
          <p:spPr>
            <a:xfrm>
              <a:off x="86042"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State law determines distribution</a:t>
              </a:r>
              <a:endParaRPr sz="1400" b="0" i="0" u="none" strike="noStrike" cap="none">
                <a:solidFill>
                  <a:srgbClr val="000000"/>
                </a:solidFill>
                <a:latin typeface="Arial"/>
                <a:ea typeface="Arial"/>
                <a:cs typeface="Arial"/>
                <a:sym typeface="Arial"/>
              </a:endParaRPr>
            </a:p>
          </p:txBody>
        </p:sp>
        <p:sp>
          <p:nvSpPr>
            <p:cNvPr id="357" name="Google Shape;357;p22"/>
            <p:cNvSpPr/>
            <p:nvPr/>
          </p:nvSpPr>
          <p:spPr>
            <a:xfrm>
              <a:off x="921"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2"/>
            <p:cNvSpPr txBox="1"/>
            <p:nvPr/>
          </p:nvSpPr>
          <p:spPr>
            <a:xfrm>
              <a:off x="921"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Distribution</a:t>
              </a:r>
              <a:endParaRPr sz="1400" b="0" i="0" u="none" strike="noStrike" cap="none">
                <a:solidFill>
                  <a:srgbClr val="000000"/>
                </a:solidFill>
                <a:latin typeface="Arial"/>
                <a:ea typeface="Arial"/>
                <a:cs typeface="Arial"/>
                <a:sym typeface="Arial"/>
              </a:endParaRPr>
            </a:p>
          </p:txBody>
        </p:sp>
        <p:cxnSp>
          <p:nvCxnSpPr>
            <p:cNvPr id="359" name="Google Shape;359;p22"/>
            <p:cNvCxnSpPr/>
            <p:nvPr/>
          </p:nvCxnSpPr>
          <p:spPr>
            <a:xfrm>
              <a:off x="2082993" y="420553"/>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60" name="Google Shape;360;p22"/>
            <p:cNvSpPr/>
            <p:nvPr/>
          </p:nvSpPr>
          <p:spPr>
            <a:xfrm>
              <a:off x="2168114" y="522697"/>
              <a:ext cx="1611667" cy="1378949"/>
            </a:xfrm>
            <a:prstGeom prst="rect">
              <a:avLst/>
            </a:prstGeom>
            <a:blipFill rotWithShape="1">
              <a:blip r:embed="rId4">
                <a:alphaModFix/>
              </a:blip>
              <a:stretch>
                <a:fillRect l="-31983" r="-31983"/>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2"/>
            <p:cNvSpPr/>
            <p:nvPr/>
          </p:nvSpPr>
          <p:spPr>
            <a:xfrm>
              <a:off x="2168114"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2"/>
            <p:cNvSpPr txBox="1"/>
            <p:nvPr/>
          </p:nvSpPr>
          <p:spPr>
            <a:xfrm>
              <a:off x="2168114"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Court appoints children’s guardian</a:t>
              </a:r>
              <a:endParaRPr sz="1400" b="0" i="0" u="none" strike="noStrike" cap="none">
                <a:solidFill>
                  <a:srgbClr val="000000"/>
                </a:solidFill>
                <a:latin typeface="Arial"/>
                <a:ea typeface="Arial"/>
                <a:cs typeface="Arial"/>
                <a:sym typeface="Arial"/>
              </a:endParaRPr>
            </a:p>
          </p:txBody>
        </p:sp>
        <p:sp>
          <p:nvSpPr>
            <p:cNvPr id="363" name="Google Shape;363;p22"/>
            <p:cNvSpPr/>
            <p:nvPr/>
          </p:nvSpPr>
          <p:spPr>
            <a:xfrm>
              <a:off x="2082993"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2"/>
            <p:cNvSpPr txBox="1"/>
            <p:nvPr/>
          </p:nvSpPr>
          <p:spPr>
            <a:xfrm>
              <a:off x="2082993"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Children</a:t>
              </a:r>
              <a:endParaRPr sz="1400" b="0" i="0" u="none" strike="noStrike" cap="none">
                <a:solidFill>
                  <a:srgbClr val="000000"/>
                </a:solidFill>
                <a:latin typeface="Arial"/>
                <a:ea typeface="Arial"/>
                <a:cs typeface="Arial"/>
                <a:sym typeface="Arial"/>
              </a:endParaRPr>
            </a:p>
          </p:txBody>
        </p:sp>
        <p:cxnSp>
          <p:nvCxnSpPr>
            <p:cNvPr id="365" name="Google Shape;365;p22"/>
            <p:cNvCxnSpPr/>
            <p:nvPr/>
          </p:nvCxnSpPr>
          <p:spPr>
            <a:xfrm>
              <a:off x="4165065" y="420553"/>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66" name="Google Shape;366;p22"/>
            <p:cNvSpPr/>
            <p:nvPr/>
          </p:nvSpPr>
          <p:spPr>
            <a:xfrm>
              <a:off x="4250186" y="522697"/>
              <a:ext cx="1611667" cy="1378949"/>
            </a:xfrm>
            <a:prstGeom prst="rect">
              <a:avLst/>
            </a:prstGeom>
            <a:blipFill rotWithShape="1">
              <a:blip r:embed="rId5">
                <a:alphaModFix/>
              </a:blip>
              <a:stretch>
                <a:fillRect l="-13989" r="-13987"/>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2"/>
            <p:cNvSpPr/>
            <p:nvPr/>
          </p:nvSpPr>
          <p:spPr>
            <a:xfrm>
              <a:off x="4250186"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2"/>
            <p:cNvSpPr txBox="1"/>
            <p:nvPr/>
          </p:nvSpPr>
          <p:spPr>
            <a:xfrm>
              <a:off x="4250186"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Takes longer to settle estate</a:t>
              </a:r>
              <a:endParaRPr sz="1400" b="0" i="0" u="none" strike="noStrike" cap="none">
                <a:solidFill>
                  <a:srgbClr val="000000"/>
                </a:solidFill>
                <a:latin typeface="Arial"/>
                <a:ea typeface="Arial"/>
                <a:cs typeface="Arial"/>
                <a:sym typeface="Arial"/>
              </a:endParaRPr>
            </a:p>
          </p:txBody>
        </p:sp>
        <p:sp>
          <p:nvSpPr>
            <p:cNvPr id="369" name="Google Shape;369;p22"/>
            <p:cNvSpPr/>
            <p:nvPr/>
          </p:nvSpPr>
          <p:spPr>
            <a:xfrm>
              <a:off x="4165065"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2"/>
            <p:cNvSpPr txBox="1"/>
            <p:nvPr/>
          </p:nvSpPr>
          <p:spPr>
            <a:xfrm>
              <a:off x="4165065"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Time</a:t>
              </a:r>
              <a:endParaRPr sz="1400" b="0" i="0" u="none" strike="noStrike" cap="none">
                <a:solidFill>
                  <a:srgbClr val="000000"/>
                </a:solidFill>
                <a:latin typeface="Arial"/>
                <a:ea typeface="Arial"/>
                <a:cs typeface="Arial"/>
                <a:sym typeface="Arial"/>
              </a:endParaRPr>
            </a:p>
          </p:txBody>
        </p:sp>
        <p:cxnSp>
          <p:nvCxnSpPr>
            <p:cNvPr id="371" name="Google Shape;371;p22"/>
            <p:cNvCxnSpPr/>
            <p:nvPr/>
          </p:nvCxnSpPr>
          <p:spPr>
            <a:xfrm>
              <a:off x="6247137" y="420553"/>
              <a:ext cx="0" cy="3064331"/>
            </a:xfrm>
            <a:prstGeom prst="straightConnector1">
              <a:avLst/>
            </a:prstGeom>
            <a:solidFill>
              <a:schemeClr val="lt1">
                <a:alpha val="87843"/>
              </a:schemeClr>
            </a:solidFill>
            <a:ln w="25400" cap="flat" cmpd="sng">
              <a:solidFill>
                <a:srgbClr val="8F8269"/>
              </a:solidFill>
              <a:prstDash val="solid"/>
              <a:round/>
              <a:headEnd type="none" w="sm" len="sm"/>
              <a:tailEnd type="none" w="sm" len="sm"/>
            </a:ln>
          </p:spPr>
        </p:cxnSp>
        <p:sp>
          <p:nvSpPr>
            <p:cNvPr id="372" name="Google Shape;372;p22"/>
            <p:cNvSpPr/>
            <p:nvPr/>
          </p:nvSpPr>
          <p:spPr>
            <a:xfrm>
              <a:off x="6332258" y="522697"/>
              <a:ext cx="1611667" cy="1378949"/>
            </a:xfrm>
            <a:prstGeom prst="rect">
              <a:avLst/>
            </a:prstGeom>
            <a:blipFill rotWithShape="1">
              <a:blip r:embed="rId6">
                <a:alphaModFix/>
              </a:blip>
              <a:stretch>
                <a:fillRect t="-7989" b="-7988"/>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2"/>
            <p:cNvSpPr/>
            <p:nvPr/>
          </p:nvSpPr>
          <p:spPr>
            <a:xfrm>
              <a:off x="6332258" y="1901646"/>
              <a:ext cx="1611667" cy="158323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2"/>
            <p:cNvSpPr txBox="1"/>
            <p:nvPr/>
          </p:nvSpPr>
          <p:spPr>
            <a:xfrm>
              <a:off x="6332258" y="1901646"/>
              <a:ext cx="1611667" cy="1583237"/>
            </a:xfrm>
            <a:prstGeom prst="rect">
              <a:avLst/>
            </a:prstGeom>
            <a:noFill/>
            <a:ln>
              <a:noFill/>
            </a:ln>
          </p:spPr>
          <p:txBody>
            <a:bodyPr spcFirstLastPara="1" wrap="square" lIns="45700" tIns="45700" rIns="45700"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May have tax consequences</a:t>
              </a:r>
              <a:endParaRPr sz="1400" b="0" i="0" u="none" strike="noStrike" cap="none">
                <a:solidFill>
                  <a:srgbClr val="000000"/>
                </a:solidFill>
                <a:latin typeface="Arial"/>
                <a:ea typeface="Arial"/>
                <a:cs typeface="Arial"/>
                <a:sym typeface="Arial"/>
              </a:endParaRPr>
            </a:p>
          </p:txBody>
        </p:sp>
        <p:sp>
          <p:nvSpPr>
            <p:cNvPr id="375" name="Google Shape;375;p22"/>
            <p:cNvSpPr/>
            <p:nvPr/>
          </p:nvSpPr>
          <p:spPr>
            <a:xfrm>
              <a:off x="6247137" y="80072"/>
              <a:ext cx="1702406" cy="340481"/>
            </a:xfrm>
            <a:prstGeom prst="rect">
              <a:avLst/>
            </a:prstGeom>
            <a:solidFill>
              <a:srgbClr val="8F8269"/>
            </a:solidFill>
            <a:ln w="25400" cap="flat" cmpd="sng">
              <a:solidFill>
                <a:srgbClr val="8F826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2"/>
            <p:cNvSpPr txBox="1"/>
            <p:nvPr/>
          </p:nvSpPr>
          <p:spPr>
            <a:xfrm>
              <a:off x="6247137" y="80072"/>
              <a:ext cx="1702406" cy="340481"/>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Taxes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6"/>
          <p:cNvSpPr txBox="1">
            <a:spLocks noGrp="1"/>
          </p:cNvSpPr>
          <p:nvPr>
            <p:ph type="ctrTitle"/>
          </p:nvPr>
        </p:nvSpPr>
        <p:spPr>
          <a:xfrm>
            <a:off x="817619" y="274200"/>
            <a:ext cx="8326331" cy="4875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Clr>
                <a:schemeClr val="dk2"/>
              </a:buClr>
              <a:buSzPts val="1200"/>
              <a:buNone/>
            </a:pPr>
            <a:r>
              <a:rPr lang="en-US" sz="2800" b="1">
                <a:solidFill>
                  <a:schemeClr val="dk2"/>
                </a:solidFill>
              </a:rPr>
              <a:t>Updating </a:t>
            </a:r>
            <a:r>
              <a:rPr lang="en-US" sz="2800">
                <a:solidFill>
                  <a:schemeClr val="dk2"/>
                </a:solidFill>
              </a:rPr>
              <a:t>Your Will</a:t>
            </a:r>
            <a:endParaRPr sz="2000">
              <a:solidFill>
                <a:schemeClr val="dk2"/>
              </a:solidFill>
            </a:endParaRPr>
          </a:p>
        </p:txBody>
      </p:sp>
      <p:sp>
        <p:nvSpPr>
          <p:cNvPr id="382" name="Google Shape;382;p26"/>
          <p:cNvSpPr txBox="1"/>
          <p:nvPr/>
        </p:nvSpPr>
        <p:spPr>
          <a:xfrm>
            <a:off x="1209843" y="1306589"/>
            <a:ext cx="3030893" cy="210197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When someone named in your will dies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When circumstances change</a:t>
            </a:r>
            <a:endParaRPr sz="1400" b="0" i="0" u="none" strike="noStrike" cap="none">
              <a:solidFill>
                <a:srgbClr val="000000"/>
              </a:solidFill>
              <a:latin typeface="Arial"/>
              <a:ea typeface="Arial"/>
              <a:cs typeface="Arial"/>
              <a:sym typeface="Arial"/>
            </a:endParaRPr>
          </a:p>
        </p:txBody>
      </p:sp>
      <p:pic>
        <p:nvPicPr>
          <p:cNvPr id="383" name="Google Shape;383;p26" descr="A bouquet of white flowers&#10;&#10;Description automatically generated with medium confidence"/>
          <p:cNvPicPr preferRelativeResize="0"/>
          <p:nvPr/>
        </p:nvPicPr>
        <p:blipFill rotWithShape="1">
          <a:blip r:embed="rId3">
            <a:alphaModFix/>
          </a:blip>
          <a:srcRect/>
          <a:stretch/>
        </p:blipFill>
        <p:spPr>
          <a:xfrm>
            <a:off x="5519590" y="1053359"/>
            <a:ext cx="3235266" cy="26084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ssy field with trees and mountains in the background&#10;&#10;AI-generated content may be incorrect.">
            <a:extLst>
              <a:ext uri="{FF2B5EF4-FFF2-40B4-BE49-F238E27FC236}">
                <a16:creationId xmlns:a16="http://schemas.microsoft.com/office/drawing/2014/main" id="{C22C5F65-D822-CDF3-784D-244A4EC97F8B}"/>
              </a:ext>
            </a:extLst>
          </p:cNvPr>
          <p:cNvPicPr>
            <a:picLocks noChangeAspect="1"/>
          </p:cNvPicPr>
          <p:nvPr/>
        </p:nvPicPr>
        <p:blipFill>
          <a:blip r:embed="rId3"/>
          <a:srcRect l="31848" r="14628" b="28664"/>
          <a:stretch>
            <a:fillRect/>
          </a:stretch>
        </p:blipFill>
        <p:spPr>
          <a:xfrm>
            <a:off x="2286000" y="0"/>
            <a:ext cx="6858000" cy="5143500"/>
          </a:xfrm>
          <a:prstGeom prst="rect">
            <a:avLst/>
          </a:prstGeom>
        </p:spPr>
      </p:pic>
      <p:sp>
        <p:nvSpPr>
          <p:cNvPr id="12" name="Rectangle 11">
            <a:extLst>
              <a:ext uri="{FF2B5EF4-FFF2-40B4-BE49-F238E27FC236}">
                <a16:creationId xmlns:a16="http://schemas.microsoft.com/office/drawing/2014/main" id="{7E06AFE9-EAEA-2B10-6A04-606D1DB917BB}"/>
              </a:ext>
            </a:extLst>
          </p:cNvPr>
          <p:cNvSpPr/>
          <p:nvPr/>
        </p:nvSpPr>
        <p:spPr>
          <a:xfrm>
            <a:off x="311972" y="374400"/>
            <a:ext cx="7315200" cy="3355200"/>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388;p20">
            <a:extLst>
              <a:ext uri="{FF2B5EF4-FFF2-40B4-BE49-F238E27FC236}">
                <a16:creationId xmlns:a16="http://schemas.microsoft.com/office/drawing/2014/main" id="{E72A321B-28AD-C5B2-AC25-29BBAC8C41D6}"/>
              </a:ext>
            </a:extLst>
          </p:cNvPr>
          <p:cNvSpPr txBox="1">
            <a:spLocks/>
          </p:cNvSpPr>
          <p:nvPr/>
        </p:nvSpPr>
        <p:spPr>
          <a:xfrm>
            <a:off x="588773" y="374400"/>
            <a:ext cx="6858000" cy="335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ivvic"/>
              <a:buNone/>
              <a:defRPr sz="4000" b="1"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2800"/>
              <a:buFont typeface="Livvic"/>
              <a:buNone/>
              <a:defRPr sz="2800" b="1" i="0" u="none" strike="noStrike" cap="none">
                <a:solidFill>
                  <a:schemeClr val="dk1"/>
                </a:solidFill>
                <a:latin typeface="Livvic"/>
                <a:ea typeface="Livvic"/>
                <a:cs typeface="Livvic"/>
                <a:sym typeface="Livvic"/>
              </a:defRPr>
            </a:lvl9pPr>
          </a:lstStyle>
          <a:p>
            <a:pPr algn="l"/>
            <a:r>
              <a:rPr lang="en-US" sz="3600">
                <a:solidFill>
                  <a:schemeClr val="lt1"/>
                </a:solidFill>
              </a:rPr>
              <a:t>Estate Planning Worksheet  </a:t>
            </a:r>
          </a:p>
          <a:p>
            <a:pPr algn="l"/>
            <a:endParaRPr lang="en-US" sz="3600">
              <a:solidFill>
                <a:schemeClr val="lt1"/>
              </a:solidFill>
            </a:endParaRPr>
          </a:p>
          <a:p>
            <a:pPr algn="l"/>
            <a:endParaRPr lang="en-US" sz="1500">
              <a:solidFill>
                <a:schemeClr val="lt1"/>
              </a:solidFill>
            </a:endParaRPr>
          </a:p>
          <a:p>
            <a:pPr algn="l"/>
            <a:endParaRPr lang="en-US" sz="1500">
              <a:solidFill>
                <a:schemeClr val="lt1"/>
              </a:solidFill>
            </a:endParaRPr>
          </a:p>
          <a:p>
            <a:pPr algn="l"/>
            <a:endParaRPr lang="en-US" sz="1500">
              <a:solidFill>
                <a:schemeClr val="lt1"/>
              </a:solidFill>
            </a:endParaRPr>
          </a:p>
          <a:p>
            <a:pPr algn="l"/>
            <a:endParaRPr lang="en-US" sz="1500">
              <a:solidFill>
                <a:schemeClr val="lt1"/>
              </a:solidFill>
            </a:endParaRPr>
          </a:p>
          <a:p>
            <a:pPr algn="l"/>
            <a:endParaRPr lang="en-US" sz="1500">
              <a:solidFill>
                <a:schemeClr val="lt1"/>
              </a:solidFill>
            </a:endParaRPr>
          </a:p>
          <a:p>
            <a:pPr algn="l"/>
            <a:endParaRPr lang="en-US" sz="1500">
              <a:solidFill>
                <a:schemeClr val="lt1"/>
              </a:solidFill>
            </a:endParaRPr>
          </a:p>
          <a:p>
            <a:pPr algn="l"/>
            <a:endParaRPr lang="en-US" sz="1500">
              <a:solidFill>
                <a:schemeClr val="lt1"/>
              </a:solidFill>
            </a:endParaRPr>
          </a:p>
          <a:p>
            <a:pPr algn="l"/>
            <a:r>
              <a:rPr lang="en-US" sz="1500">
                <a:solidFill>
                  <a:schemeClr val="lt1"/>
                </a:solidFill>
              </a:rPr>
              <a:t>Reminder of a Role-Play Skit: Meeting with a Lawyer</a:t>
            </a:r>
            <a:r>
              <a:rPr lang="en-US" sz="3600">
                <a:solidFill>
                  <a:schemeClr val="lt1"/>
                </a:solidFill>
              </a:rPr>
              <a:t> </a:t>
            </a:r>
            <a:endParaRPr lang="en-US" sz="3600" dirty="0">
              <a:solidFill>
                <a:schemeClr val="lt1"/>
              </a:solidFill>
            </a:endParaRPr>
          </a:p>
        </p:txBody>
      </p:sp>
      <p:pic>
        <p:nvPicPr>
          <p:cNvPr id="10" name="Google Shape;389;p20">
            <a:extLst>
              <a:ext uri="{FF2B5EF4-FFF2-40B4-BE49-F238E27FC236}">
                <a16:creationId xmlns:a16="http://schemas.microsoft.com/office/drawing/2014/main" id="{EEB7904A-CF67-52DA-67EF-16894CB4AEC1}"/>
              </a:ext>
            </a:extLst>
          </p:cNvPr>
          <p:cNvPicPr preferRelativeResize="0"/>
          <p:nvPr/>
        </p:nvPicPr>
        <p:blipFill>
          <a:blip r:embed="rId4">
            <a:alphaModFix/>
          </a:blip>
          <a:stretch>
            <a:fillRect/>
          </a:stretch>
        </p:blipFill>
        <p:spPr>
          <a:xfrm>
            <a:off x="544674" y="1242125"/>
            <a:ext cx="3049399" cy="1999600"/>
          </a:xfrm>
          <a:prstGeom prst="rect">
            <a:avLst/>
          </a:prstGeom>
          <a:noFill/>
          <a:ln>
            <a:noFill/>
          </a:ln>
        </p:spPr>
      </p:pic>
      <p:pic>
        <p:nvPicPr>
          <p:cNvPr id="11" name="Google Shape;390;p20">
            <a:extLst>
              <a:ext uri="{FF2B5EF4-FFF2-40B4-BE49-F238E27FC236}">
                <a16:creationId xmlns:a16="http://schemas.microsoft.com/office/drawing/2014/main" id="{643F09FF-DC74-CA11-03D9-F06D0927447C}"/>
              </a:ext>
            </a:extLst>
          </p:cNvPr>
          <p:cNvPicPr preferRelativeResize="0"/>
          <p:nvPr/>
        </p:nvPicPr>
        <p:blipFill>
          <a:blip r:embed="rId5">
            <a:alphaModFix/>
          </a:blip>
          <a:stretch>
            <a:fillRect/>
          </a:stretch>
        </p:blipFill>
        <p:spPr>
          <a:xfrm>
            <a:off x="3986025" y="1415075"/>
            <a:ext cx="3427699" cy="1273850"/>
          </a:xfrm>
          <a:prstGeom prst="rect">
            <a:avLst/>
          </a:prstGeom>
          <a:noFill/>
          <a:ln>
            <a:noFill/>
          </a:ln>
        </p:spPr>
      </p:pic>
    </p:spTree>
    <p:extLst>
      <p:ext uri="{BB962C8B-B14F-4D97-AF65-F5344CB8AC3E}">
        <p14:creationId xmlns:p14="http://schemas.microsoft.com/office/powerpoint/2010/main" val="413701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Working with an Attorney</a:t>
            </a:r>
            <a:endParaRPr sz="4000">
              <a:solidFill>
                <a:schemeClr val="lt1"/>
              </a:solidFill>
              <a:latin typeface="Livvic"/>
              <a:ea typeface="Livvic"/>
              <a:cs typeface="Livvic"/>
              <a:sym typeface="Livv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6"/>
          <p:cNvSpPr txBox="1">
            <a:spLocks noGrp="1"/>
          </p:cNvSpPr>
          <p:nvPr>
            <p:ph type="body" idx="1"/>
          </p:nvPr>
        </p:nvSpPr>
        <p:spPr>
          <a:xfrm>
            <a:off x="0" y="1751798"/>
            <a:ext cx="9144000" cy="3391702"/>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sz="2000" b="1">
                <a:solidFill>
                  <a:srgbClr val="080808"/>
                </a:solidFill>
              </a:rPr>
              <a:t>While working with an attorney for an estate/succession plan is not required:</a:t>
            </a:r>
            <a:endParaRPr>
              <a:solidFill>
                <a:srgbClr val="080808"/>
              </a:solidFill>
            </a:endParaRPr>
          </a:p>
          <a:p>
            <a:pPr marL="152400" lvl="0" indent="0" algn="l" rtl="0">
              <a:lnSpc>
                <a:spcPct val="100000"/>
              </a:lnSpc>
              <a:spcBef>
                <a:spcPts val="0"/>
              </a:spcBef>
              <a:spcAft>
                <a:spcPts val="0"/>
              </a:spcAft>
              <a:buSzPts val="1200"/>
              <a:buNone/>
            </a:pPr>
            <a:endParaRPr sz="2000" b="1">
              <a:solidFill>
                <a:srgbClr val="080808"/>
              </a:solidFill>
            </a:endParaRPr>
          </a:p>
          <a:p>
            <a:pPr marL="457200" lvl="0" indent="-304800" algn="l" rtl="0">
              <a:lnSpc>
                <a:spcPct val="100000"/>
              </a:lnSpc>
              <a:spcBef>
                <a:spcPts val="0"/>
              </a:spcBef>
              <a:spcAft>
                <a:spcPts val="0"/>
              </a:spcAft>
              <a:buClr>
                <a:srgbClr val="080808"/>
              </a:buClr>
              <a:buSzPts val="1200"/>
              <a:buChar char="●"/>
            </a:pPr>
            <a:r>
              <a:rPr lang="en-US" sz="2000">
                <a:solidFill>
                  <a:srgbClr val="080808"/>
                </a:solidFill>
              </a:rPr>
              <a:t>An attorney can prevent the problem of incorrect wording, or an invalid will</a:t>
            </a:r>
            <a:endParaRPr>
              <a:solidFill>
                <a:srgbClr val="080808"/>
              </a:solidFill>
            </a:endParaRPr>
          </a:p>
          <a:p>
            <a:pPr marL="457200" lvl="0" indent="-228600" algn="l" rtl="0">
              <a:lnSpc>
                <a:spcPct val="100000"/>
              </a:lnSpc>
              <a:spcBef>
                <a:spcPts val="0"/>
              </a:spcBef>
              <a:spcAft>
                <a:spcPts val="0"/>
              </a:spcAft>
              <a:buSzPts val="1200"/>
              <a:buNone/>
            </a:pPr>
            <a:endParaRPr sz="2000">
              <a:solidFill>
                <a:srgbClr val="080808"/>
              </a:solidFill>
            </a:endParaRPr>
          </a:p>
          <a:p>
            <a:pPr marL="457200" lvl="0" indent="-304800" algn="l" rtl="0">
              <a:lnSpc>
                <a:spcPct val="100000"/>
              </a:lnSpc>
              <a:spcBef>
                <a:spcPts val="0"/>
              </a:spcBef>
              <a:spcAft>
                <a:spcPts val="0"/>
              </a:spcAft>
              <a:buClr>
                <a:srgbClr val="080808"/>
              </a:buClr>
              <a:buSzPts val="1200"/>
              <a:buChar char="●"/>
            </a:pPr>
            <a:r>
              <a:rPr lang="en-US" sz="2000">
                <a:solidFill>
                  <a:srgbClr val="080808"/>
                </a:solidFill>
              </a:rPr>
              <a:t>Incorrect wording can lead to the will being contested, which adds to:</a:t>
            </a:r>
            <a:endParaRPr>
              <a:solidFill>
                <a:srgbClr val="080808"/>
              </a:solidFill>
            </a:endParaRPr>
          </a:p>
          <a:p>
            <a:pPr marL="914400" lvl="1" indent="-304800" algn="l" rtl="0">
              <a:lnSpc>
                <a:spcPct val="100000"/>
              </a:lnSpc>
              <a:spcBef>
                <a:spcPts val="1600"/>
              </a:spcBef>
              <a:spcAft>
                <a:spcPts val="0"/>
              </a:spcAft>
              <a:buClr>
                <a:srgbClr val="080808"/>
              </a:buClr>
              <a:buSzPts val="1200"/>
              <a:buChar char="○"/>
            </a:pPr>
            <a:r>
              <a:rPr lang="en-US" sz="2000">
                <a:solidFill>
                  <a:srgbClr val="080808"/>
                </a:solidFill>
              </a:rPr>
              <a:t>Family turmoil</a:t>
            </a:r>
            <a:endParaRPr>
              <a:solidFill>
                <a:srgbClr val="080808"/>
              </a:solidFill>
            </a:endParaRPr>
          </a:p>
          <a:p>
            <a:pPr marL="914400" lvl="1" indent="-304800" algn="l" rtl="0">
              <a:lnSpc>
                <a:spcPct val="100000"/>
              </a:lnSpc>
              <a:spcBef>
                <a:spcPts val="1600"/>
              </a:spcBef>
              <a:spcAft>
                <a:spcPts val="0"/>
              </a:spcAft>
              <a:buClr>
                <a:srgbClr val="080808"/>
              </a:buClr>
              <a:buSzPts val="1200"/>
              <a:buChar char="○"/>
            </a:pPr>
            <a:r>
              <a:rPr lang="en-US" sz="2000">
                <a:solidFill>
                  <a:srgbClr val="080808"/>
                </a:solidFill>
              </a:rPr>
              <a:t>Length of time for distribution </a:t>
            </a:r>
            <a:endParaRPr sz="2000">
              <a:solidFill>
                <a:srgbClr val="080808"/>
              </a:solidFill>
            </a:endParaRPr>
          </a:p>
          <a:p>
            <a:pPr marL="457200" lvl="0" indent="-228600" algn="l" rtl="0">
              <a:lnSpc>
                <a:spcPct val="115000"/>
              </a:lnSpc>
              <a:spcBef>
                <a:spcPts val="0"/>
              </a:spcBef>
              <a:spcAft>
                <a:spcPts val="0"/>
              </a:spcAft>
              <a:buSzPts val="1200"/>
              <a:buNone/>
            </a:pPr>
            <a:endParaRPr/>
          </a:p>
        </p:txBody>
      </p:sp>
      <p:sp>
        <p:nvSpPr>
          <p:cNvPr id="401" name="Google Shape;401;p36"/>
          <p:cNvSpPr txBox="1">
            <a:spLocks noGrp="1"/>
          </p:cNvSpPr>
          <p:nvPr>
            <p:ph type="ctrTitle"/>
          </p:nvPr>
        </p:nvSpPr>
        <p:spPr>
          <a:xfrm>
            <a:off x="185002" y="628564"/>
            <a:ext cx="6815202"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Benefits to Working with an Attorney</a:t>
            </a:r>
            <a:endParaRPr/>
          </a:p>
        </p:txBody>
      </p:sp>
      <p:sp>
        <p:nvSpPr>
          <p:cNvPr id="402" name="Google Shape;402;p36"/>
          <p:cNvSpPr>
            <a:spLocks noGrp="1"/>
          </p:cNvSpPr>
          <p:nvPr>
            <p:ph type="pic" idx="2"/>
          </p:nvPr>
        </p:nvSpPr>
        <p:spPr>
          <a:xfrm>
            <a:off x="7277100" y="431800"/>
            <a:ext cx="1590004" cy="1120775"/>
          </a:xfrm>
          <a:prstGeom prst="rect">
            <a:avLst/>
          </a:prstGeom>
          <a:noFill/>
          <a:ln>
            <a:noFill/>
          </a:ln>
        </p:spPr>
        <p:txBody>
          <a:bodyPr/>
          <a:lstStyle/>
          <a:p>
            <a:endParaRPr lang="en-US"/>
          </a:p>
        </p:txBody>
      </p:sp>
      <p:pic>
        <p:nvPicPr>
          <p:cNvPr id="403" name="Google Shape;403;p36" descr="Text&#10;&#10;Description automatically generated"/>
          <p:cNvPicPr preferRelativeResize="0"/>
          <p:nvPr/>
        </p:nvPicPr>
        <p:blipFill rotWithShape="1">
          <a:blip r:embed="rId3">
            <a:alphaModFix/>
          </a:blip>
          <a:srcRect/>
          <a:stretch/>
        </p:blipFill>
        <p:spPr>
          <a:xfrm>
            <a:off x="6820477" y="77118"/>
            <a:ext cx="2323524" cy="154901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37"/>
          <p:cNvPicPr preferRelativeResize="0"/>
          <p:nvPr/>
        </p:nvPicPr>
        <p:blipFill rotWithShape="1">
          <a:blip r:embed="rId3">
            <a:alphaModFix/>
          </a:blip>
          <a:srcRect l="4949" t="10069" r="6746" b="16599"/>
          <a:stretch/>
        </p:blipFill>
        <p:spPr>
          <a:xfrm>
            <a:off x="146552" y="3453063"/>
            <a:ext cx="3347419" cy="1690437"/>
          </a:xfrm>
          <a:prstGeom prst="rect">
            <a:avLst/>
          </a:prstGeom>
          <a:noFill/>
          <a:ln>
            <a:noFill/>
          </a:ln>
        </p:spPr>
      </p:pic>
      <p:sp>
        <p:nvSpPr>
          <p:cNvPr id="409" name="Google Shape;409;p37"/>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Cost of a Will</a:t>
            </a:r>
            <a:endParaRPr>
              <a:solidFill>
                <a:schemeClr val="lt1"/>
              </a:solidFill>
            </a:endParaRPr>
          </a:p>
        </p:txBody>
      </p:sp>
      <p:sp>
        <p:nvSpPr>
          <p:cNvPr id="410" name="Google Shape;410;p37"/>
          <p:cNvSpPr txBox="1"/>
          <p:nvPr/>
        </p:nvSpPr>
        <p:spPr>
          <a:xfrm>
            <a:off x="3815850" y="1050072"/>
            <a:ext cx="5181598" cy="409342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2"/>
                </a:solidFill>
                <a:latin typeface="Arial"/>
                <a:ea typeface="Arial"/>
                <a:cs typeface="Arial"/>
                <a:sym typeface="Arial"/>
              </a:rPr>
              <a:t>Simple may be as low as </a:t>
            </a:r>
            <a:r>
              <a:rPr lang="en-US" sz="2000" b="1" i="0" u="none" strike="noStrike" cap="none">
                <a:solidFill>
                  <a:schemeClr val="dk2"/>
                </a:solidFill>
                <a:latin typeface="Arial"/>
                <a:ea typeface="Arial"/>
                <a:cs typeface="Arial"/>
                <a:sym typeface="Arial"/>
              </a:rPr>
              <a:t>$500 - $600 </a:t>
            </a:r>
            <a:r>
              <a:rPr lang="en-US" sz="2000" b="0" i="0" u="none" strike="noStrike" cap="none">
                <a:solidFill>
                  <a:schemeClr val="dk2"/>
                </a:solidFill>
                <a:latin typeface="Arial"/>
                <a:ea typeface="Arial"/>
                <a:cs typeface="Arial"/>
                <a:sym typeface="Arial"/>
              </a:rPr>
              <a:t>per person.</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2"/>
                </a:solidFill>
                <a:latin typeface="Arial"/>
                <a:ea typeface="Arial"/>
                <a:cs typeface="Arial"/>
                <a:sym typeface="Arial"/>
              </a:rPr>
              <a:t>Nationwide average is </a:t>
            </a:r>
            <a:r>
              <a:rPr lang="en-US" sz="2000" b="1" i="0" u="none" strike="noStrike" cap="none">
                <a:solidFill>
                  <a:schemeClr val="dk2"/>
                </a:solidFill>
                <a:latin typeface="Arial"/>
                <a:ea typeface="Arial"/>
                <a:cs typeface="Arial"/>
                <a:sym typeface="Arial"/>
              </a:rPr>
              <a:t>$900 - $1,500 </a:t>
            </a:r>
            <a:r>
              <a:rPr lang="en-US" sz="2000" b="0" i="0" u="none" strike="noStrike" cap="none">
                <a:solidFill>
                  <a:schemeClr val="dk2"/>
                </a:solidFill>
                <a:latin typeface="Arial"/>
                <a:ea typeface="Arial"/>
                <a:cs typeface="Arial"/>
                <a:sym typeface="Arial"/>
              </a:rPr>
              <a:t>for an individual will created by an attorney or firm.</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2"/>
                </a:solidFill>
                <a:latin typeface="Arial"/>
                <a:ea typeface="Arial"/>
                <a:cs typeface="Arial"/>
                <a:sym typeface="Arial"/>
              </a:rPr>
              <a:t>Lawyers sometimes charge a flat fee to write a will and other estate planning documents, </a:t>
            </a:r>
            <a:r>
              <a:rPr lang="en-US" sz="2000" b="1" i="0" u="none" strike="noStrike" cap="none">
                <a:solidFill>
                  <a:schemeClr val="dk2"/>
                </a:solidFill>
                <a:latin typeface="Arial"/>
                <a:ea typeface="Arial"/>
                <a:cs typeface="Arial"/>
                <a:sym typeface="Arial"/>
              </a:rPr>
              <a:t>ranging from $300 to a more common $1,000</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sp>
        <p:nvSpPr>
          <p:cNvPr id="411" name="Google Shape;411;p37"/>
          <p:cNvSpPr txBox="1"/>
          <p:nvPr/>
        </p:nvSpPr>
        <p:spPr>
          <a:xfrm>
            <a:off x="146552" y="951982"/>
            <a:ext cx="3347419" cy="2554545"/>
          </a:xfrm>
          <a:prstGeom prst="rect">
            <a:avLst/>
          </a:prstGeom>
          <a:gradFill>
            <a:gsLst>
              <a:gs pos="0">
                <a:srgbClr val="DFCDB3"/>
              </a:gs>
              <a:gs pos="35000">
                <a:srgbClr val="E8DCCA"/>
              </a:gs>
              <a:gs pos="100000">
                <a:srgbClr val="F5F2EB"/>
              </a:gs>
            </a:gsLst>
            <a:lin ang="16200000" scaled="0"/>
          </a:gradFill>
          <a:ln w="9525" cap="flat" cmpd="sng">
            <a:solidFill>
              <a:srgbClr val="8F7A54"/>
            </a:solidFill>
            <a:prstDash val="solid"/>
            <a:round/>
            <a:headEnd type="none" w="sm" len="sm"/>
            <a:tailEnd type="none" w="sm" len="sm"/>
          </a:ln>
          <a:effectLst>
            <a:outerShdw blurRad="40000" dist="20000" dir="5400000" rotWithShape="0">
              <a:srgbClr val="000000">
                <a:alpha val="35686"/>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Factors that influence cost: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State</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Flat fee vs. time</a:t>
            </a:r>
            <a:endParaRPr sz="1400" b="0" i="0" u="none" strike="noStrike" cap="none">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Arial"/>
                <a:ea typeface="Arial"/>
                <a:cs typeface="Arial"/>
                <a:sym typeface="Arial"/>
              </a:rPr>
              <a:t>Complexity of the situation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8"/>
          <p:cNvSpPr txBox="1">
            <a:spLocks noGrp="1"/>
          </p:cNvSpPr>
          <p:nvPr>
            <p:ph type="ctrTitle"/>
          </p:nvPr>
        </p:nvSpPr>
        <p:spPr>
          <a:xfrm>
            <a:off x="225391"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Specialty Areas of Lawyers</a:t>
            </a:r>
            <a:endParaRPr>
              <a:solidFill>
                <a:schemeClr val="lt1"/>
              </a:solidFill>
            </a:endParaRPr>
          </a:p>
        </p:txBody>
      </p:sp>
      <p:sp>
        <p:nvSpPr>
          <p:cNvPr id="417" name="Google Shape;417;p38"/>
          <p:cNvSpPr txBox="1"/>
          <p:nvPr/>
        </p:nvSpPr>
        <p:spPr>
          <a:xfrm>
            <a:off x="225391" y="1127631"/>
            <a:ext cx="5703626" cy="466790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Not all lawyers know all parts of the law</a:t>
            </a:r>
            <a:endParaRPr sz="2400" b="0" i="0" u="none" strike="noStrike" cap="none">
              <a:solidFill>
                <a:schemeClr val="dk2"/>
              </a:solidFill>
              <a:latin typeface="Catamaran Light"/>
              <a:ea typeface="Catamaran Light"/>
              <a:cs typeface="Catamaran Light"/>
              <a:sym typeface="Catamaran Light"/>
            </a:endParaRPr>
          </a:p>
          <a:p>
            <a:pPr marL="285750" marR="0" lvl="0" indent="-158750" algn="l" rtl="0">
              <a:lnSpc>
                <a:spcPct val="100000"/>
              </a:lnSpc>
              <a:spcBef>
                <a:spcPts val="0"/>
              </a:spcBef>
              <a:spcAft>
                <a:spcPts val="0"/>
              </a:spcAft>
              <a:buClr>
                <a:srgbClr val="000000"/>
              </a:buClr>
              <a:buSzPts val="2000"/>
              <a:buFont typeface="Arial"/>
              <a:buNone/>
            </a:pPr>
            <a:endParaRPr sz="10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One part is “Trusts and Estates”</a:t>
            </a:r>
            <a:endParaRPr sz="2400" b="0" i="0" u="none" strike="noStrike" cap="none">
              <a:solidFill>
                <a:schemeClr val="dk2"/>
              </a:solidFill>
              <a:latin typeface="Catamaran Light"/>
              <a:ea typeface="Catamaran Light"/>
              <a:cs typeface="Catamaran Light"/>
              <a:sym typeface="Catamaran Light"/>
            </a:endParaRPr>
          </a:p>
          <a:p>
            <a:pPr marL="285750" marR="0" lvl="0" indent="-158750" algn="l" rtl="0">
              <a:lnSpc>
                <a:spcPct val="100000"/>
              </a:lnSpc>
              <a:spcBef>
                <a:spcPts val="0"/>
              </a:spcBef>
              <a:spcAft>
                <a:spcPts val="0"/>
              </a:spcAft>
              <a:buClr>
                <a:srgbClr val="000000"/>
              </a:buClr>
              <a:buSzPts val="2000"/>
              <a:buFont typeface="Arial"/>
              <a:buNone/>
            </a:pPr>
            <a:endParaRPr sz="10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Some states recognize specialization and certify lawyers.</a:t>
            </a:r>
            <a:endParaRPr sz="2400" b="0" i="0" u="none" strike="noStrike" cap="none">
              <a:solidFill>
                <a:schemeClr val="dk2"/>
              </a:solidFill>
              <a:latin typeface="Catamaran Light"/>
              <a:ea typeface="Catamaran Light"/>
              <a:cs typeface="Catamaran Light"/>
              <a:sym typeface="Catamaran Light"/>
            </a:endParaRPr>
          </a:p>
          <a:p>
            <a:pPr marL="633413" marR="0" lvl="0" indent="-182879" algn="l" rtl="0">
              <a:lnSpc>
                <a:spcPct val="100000"/>
              </a:lnSpc>
              <a:spcBef>
                <a:spcPts val="1600"/>
              </a:spcBef>
              <a:spcAft>
                <a:spcPts val="0"/>
              </a:spcAft>
              <a:buClr>
                <a:srgbClr val="000000"/>
              </a:buClr>
              <a:buSzPts val="1200"/>
              <a:buFont typeface="Arial"/>
              <a:buChar char="•"/>
            </a:pPr>
            <a:r>
              <a:rPr lang="en-US" sz="2200" b="0" i="0" u="none" strike="noStrike" cap="none">
                <a:solidFill>
                  <a:schemeClr val="dk2"/>
                </a:solidFill>
                <a:latin typeface="Catamaran Light"/>
                <a:ea typeface="Catamaran Light"/>
                <a:cs typeface="Catamaran Light"/>
                <a:sym typeface="Catamaran Light"/>
              </a:rPr>
              <a:t>For example: Florida bar recognizes the specialty of, </a:t>
            </a:r>
            <a:r>
              <a:rPr lang="en-US" sz="2200" b="1" i="0" u="none" strike="noStrike" cap="none">
                <a:solidFill>
                  <a:schemeClr val="dk2"/>
                </a:solidFill>
                <a:latin typeface="Catamaran Light"/>
                <a:ea typeface="Catamaran Light"/>
                <a:cs typeface="Catamaran Light"/>
                <a:sym typeface="Catamaran Light"/>
              </a:rPr>
              <a:t>“Wills, Trusts, and Estates”</a:t>
            </a:r>
            <a:endParaRPr sz="2200" b="0" i="0" u="none" strike="noStrike" cap="none">
              <a:solidFill>
                <a:srgbClr val="000000"/>
              </a:solidFill>
              <a:latin typeface="Arial"/>
              <a:ea typeface="Arial"/>
              <a:cs typeface="Arial"/>
              <a:sym typeface="Arial"/>
            </a:endParaRPr>
          </a:p>
          <a:p>
            <a:pPr marL="285750" marR="0" lvl="0" indent="-209550" algn="l" rtl="0">
              <a:lnSpc>
                <a:spcPct val="100000"/>
              </a:lnSpc>
              <a:spcBef>
                <a:spcPts val="0"/>
              </a:spcBef>
              <a:spcAft>
                <a:spcPts val="0"/>
              </a:spcAft>
              <a:buClr>
                <a:srgbClr val="000000"/>
              </a:buClr>
              <a:buSzPts val="1200"/>
              <a:buFont typeface="Arial"/>
              <a:buNone/>
            </a:pP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0"/>
              </a:spcBef>
              <a:spcAft>
                <a:spcPts val="0"/>
              </a:spcAft>
              <a:buClr>
                <a:srgbClr val="000000"/>
              </a:buClr>
              <a:buSzPts val="2000"/>
              <a:buFont typeface="Arial"/>
              <a:buChar char="•"/>
            </a:pPr>
            <a:r>
              <a:rPr lang="en-US" sz="2400" b="0" i="0" u="none" strike="noStrike" cap="none">
                <a:solidFill>
                  <a:schemeClr val="dk2"/>
                </a:solidFill>
                <a:latin typeface="Catamaran Light"/>
                <a:ea typeface="Catamaran Light"/>
                <a:cs typeface="Catamaran Light"/>
                <a:sym typeface="Catamaran Light"/>
              </a:rPr>
              <a:t>Some lawyers have advanced degrees (e.g. LLM in taxation)</a:t>
            </a:r>
            <a:endParaRPr sz="2400" b="0" i="0" u="none" strike="noStrike" cap="none">
              <a:solidFill>
                <a:schemeClr val="dk2"/>
              </a:solidFill>
              <a:latin typeface="Catamaran Light"/>
              <a:ea typeface="Catamaran Light"/>
              <a:cs typeface="Catamaran Light"/>
              <a:sym typeface="Catamaran Light"/>
            </a:endParaRPr>
          </a:p>
          <a:p>
            <a:pPr marL="285750" marR="0" lvl="1" indent="-171450" algn="l" rtl="0">
              <a:lnSpc>
                <a:spcPct val="100000"/>
              </a:lnSpc>
              <a:spcBef>
                <a:spcPts val="0"/>
              </a:spcBef>
              <a:spcAft>
                <a:spcPts val="0"/>
              </a:spcAft>
              <a:buClr>
                <a:srgbClr val="000000"/>
              </a:buClr>
              <a:buSzPts val="1800"/>
              <a:buFont typeface="Arial"/>
              <a:buNone/>
            </a:pPr>
            <a:endParaRPr sz="1800" b="0" i="0" u="none" strike="noStrike" cap="none">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chemeClr val="dk2"/>
              </a:solidFill>
              <a:latin typeface="Arial"/>
              <a:ea typeface="Arial"/>
              <a:cs typeface="Arial"/>
              <a:sym typeface="Arial"/>
            </a:endParaRPr>
          </a:p>
        </p:txBody>
      </p:sp>
      <p:pic>
        <p:nvPicPr>
          <p:cNvPr id="418" name="Google Shape;418;p38" descr="Text&#10;&#10;Description automatically generated"/>
          <p:cNvPicPr preferRelativeResize="0"/>
          <p:nvPr/>
        </p:nvPicPr>
        <p:blipFill rotWithShape="1">
          <a:blip r:embed="rId3">
            <a:alphaModFix/>
          </a:blip>
          <a:srcRect/>
          <a:stretch/>
        </p:blipFill>
        <p:spPr>
          <a:xfrm>
            <a:off x="5929017" y="1728490"/>
            <a:ext cx="3214983" cy="24115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39" descr="A picture containing text, indoor, stack&#10;&#10;Description automatically generated"/>
          <p:cNvPicPr preferRelativeResize="0"/>
          <p:nvPr/>
        </p:nvPicPr>
        <p:blipFill rotWithShape="1">
          <a:blip r:embed="rId3">
            <a:alphaModFix/>
          </a:blip>
          <a:srcRect/>
          <a:stretch/>
        </p:blipFill>
        <p:spPr>
          <a:xfrm>
            <a:off x="142565" y="1537373"/>
            <a:ext cx="3791294" cy="2843471"/>
          </a:xfrm>
          <a:prstGeom prst="rect">
            <a:avLst/>
          </a:prstGeom>
          <a:noFill/>
          <a:ln>
            <a:noFill/>
          </a:ln>
        </p:spPr>
      </p:pic>
      <p:sp>
        <p:nvSpPr>
          <p:cNvPr id="424" name="Google Shape;424;p39"/>
          <p:cNvSpPr txBox="1">
            <a:spLocks noGrp="1"/>
          </p:cNvSpPr>
          <p:nvPr>
            <p:ph type="ctrTitle"/>
          </p:nvPr>
        </p:nvSpPr>
        <p:spPr>
          <a:xfrm>
            <a:off x="176886" y="226263"/>
            <a:ext cx="8405254"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Specialty Areas of Lawyers – Just a Sample!</a:t>
            </a:r>
            <a:endParaRPr>
              <a:solidFill>
                <a:schemeClr val="lt1"/>
              </a:solidFill>
            </a:endParaRPr>
          </a:p>
        </p:txBody>
      </p:sp>
      <p:sp>
        <p:nvSpPr>
          <p:cNvPr id="425" name="Google Shape;425;p39"/>
          <p:cNvSpPr/>
          <p:nvPr/>
        </p:nvSpPr>
        <p:spPr>
          <a:xfrm>
            <a:off x="5295056" y="1104145"/>
            <a:ext cx="561400" cy="554076"/>
          </a:xfrm>
          <a:prstGeom prst="star5">
            <a:avLst>
              <a:gd name="adj" fmla="val 19098"/>
              <a:gd name="hf" fmla="val 105146"/>
              <a:gd name="vf" fmla="val 110557"/>
            </a:avLst>
          </a:prstGeom>
          <a:solidFill>
            <a:srgbClr val="FFFF00"/>
          </a:solidFill>
          <a:ln w="9525" cap="flat" cmpd="sng">
            <a:solidFill>
              <a:srgbClr val="6D5D4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6" name="Google Shape;426;p39"/>
          <p:cNvSpPr txBox="1"/>
          <p:nvPr/>
        </p:nvSpPr>
        <p:spPr>
          <a:xfrm rot="481436">
            <a:off x="7693842" y="1675880"/>
            <a:ext cx="1097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Family</a:t>
            </a:r>
            <a:endParaRPr sz="1400" b="0" i="0" u="none" strike="noStrike" cap="none">
              <a:solidFill>
                <a:srgbClr val="000000"/>
              </a:solidFill>
              <a:latin typeface="Arial"/>
              <a:ea typeface="Arial"/>
              <a:cs typeface="Arial"/>
              <a:sym typeface="Arial"/>
            </a:endParaRPr>
          </a:p>
        </p:txBody>
      </p:sp>
      <p:sp>
        <p:nvSpPr>
          <p:cNvPr id="427" name="Google Shape;427;p39"/>
          <p:cNvSpPr txBox="1"/>
          <p:nvPr/>
        </p:nvSpPr>
        <p:spPr>
          <a:xfrm rot="-656530">
            <a:off x="4214612" y="1751770"/>
            <a:ext cx="109728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Health</a:t>
            </a:r>
            <a:endParaRPr sz="1400" b="0" i="0" u="none" strike="noStrike" cap="none">
              <a:solidFill>
                <a:srgbClr val="000000"/>
              </a:solidFill>
              <a:latin typeface="Arial"/>
              <a:ea typeface="Arial"/>
              <a:cs typeface="Arial"/>
              <a:sym typeface="Arial"/>
            </a:endParaRPr>
          </a:p>
        </p:txBody>
      </p:sp>
      <p:sp>
        <p:nvSpPr>
          <p:cNvPr id="428" name="Google Shape;428;p39"/>
          <p:cNvSpPr txBox="1"/>
          <p:nvPr/>
        </p:nvSpPr>
        <p:spPr>
          <a:xfrm rot="-831800">
            <a:off x="3853275" y="4222279"/>
            <a:ext cx="175179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Corporate</a:t>
            </a:r>
            <a:endParaRPr sz="1400" b="0" i="0" u="none" strike="noStrike" cap="none">
              <a:solidFill>
                <a:srgbClr val="000000"/>
              </a:solidFill>
              <a:latin typeface="Arial"/>
              <a:ea typeface="Arial"/>
              <a:cs typeface="Arial"/>
              <a:sym typeface="Arial"/>
            </a:endParaRPr>
          </a:p>
        </p:txBody>
      </p:sp>
      <p:sp>
        <p:nvSpPr>
          <p:cNvPr id="429" name="Google Shape;429;p39"/>
          <p:cNvSpPr txBox="1"/>
          <p:nvPr/>
        </p:nvSpPr>
        <p:spPr>
          <a:xfrm rot="794480">
            <a:off x="4261126" y="3351529"/>
            <a:ext cx="163839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Real Estate</a:t>
            </a:r>
            <a:endParaRPr sz="1400" b="0" i="0" u="none" strike="noStrike" cap="none">
              <a:solidFill>
                <a:srgbClr val="000000"/>
              </a:solidFill>
              <a:latin typeface="Arial"/>
              <a:ea typeface="Arial"/>
              <a:cs typeface="Arial"/>
              <a:sym typeface="Arial"/>
            </a:endParaRPr>
          </a:p>
        </p:txBody>
      </p:sp>
      <p:sp>
        <p:nvSpPr>
          <p:cNvPr id="430" name="Google Shape;430;p39"/>
          <p:cNvSpPr txBox="1"/>
          <p:nvPr/>
        </p:nvSpPr>
        <p:spPr>
          <a:xfrm rot="1115176">
            <a:off x="7610577" y="3216955"/>
            <a:ext cx="149512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Criminal</a:t>
            </a:r>
            <a:endParaRPr sz="1400" b="0" i="0" u="none" strike="noStrike" cap="none">
              <a:solidFill>
                <a:srgbClr val="000000"/>
              </a:solidFill>
              <a:latin typeface="Arial"/>
              <a:ea typeface="Arial"/>
              <a:cs typeface="Arial"/>
              <a:sym typeface="Arial"/>
            </a:endParaRPr>
          </a:p>
        </p:txBody>
      </p:sp>
      <p:sp>
        <p:nvSpPr>
          <p:cNvPr id="431" name="Google Shape;431;p39"/>
          <p:cNvSpPr txBox="1"/>
          <p:nvPr/>
        </p:nvSpPr>
        <p:spPr>
          <a:xfrm rot="-2110378">
            <a:off x="6379774" y="2647777"/>
            <a:ext cx="164752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Taxation</a:t>
            </a:r>
            <a:endParaRPr sz="1400" b="0" i="0" u="none" strike="noStrike" cap="none">
              <a:solidFill>
                <a:srgbClr val="000000"/>
              </a:solidFill>
              <a:latin typeface="Arial"/>
              <a:ea typeface="Arial"/>
              <a:cs typeface="Arial"/>
              <a:sym typeface="Arial"/>
            </a:endParaRPr>
          </a:p>
        </p:txBody>
      </p:sp>
      <p:sp>
        <p:nvSpPr>
          <p:cNvPr id="432" name="Google Shape;432;p39"/>
          <p:cNvSpPr txBox="1"/>
          <p:nvPr/>
        </p:nvSpPr>
        <p:spPr>
          <a:xfrm rot="857021">
            <a:off x="6426421" y="4328460"/>
            <a:ext cx="248973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Trials and Litigation</a:t>
            </a:r>
            <a:endParaRPr sz="1400" b="0" i="0" u="none" strike="noStrike" cap="none">
              <a:solidFill>
                <a:srgbClr val="000000"/>
              </a:solidFill>
              <a:latin typeface="Arial"/>
              <a:ea typeface="Arial"/>
              <a:cs typeface="Arial"/>
              <a:sym typeface="Arial"/>
            </a:endParaRPr>
          </a:p>
        </p:txBody>
      </p:sp>
      <p:sp>
        <p:nvSpPr>
          <p:cNvPr id="433" name="Google Shape;433;p39"/>
          <p:cNvSpPr txBox="1"/>
          <p:nvPr/>
        </p:nvSpPr>
        <p:spPr>
          <a:xfrm rot="-727960">
            <a:off x="4991786" y="2400926"/>
            <a:ext cx="208386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International</a:t>
            </a:r>
            <a:endParaRPr sz="1400" b="0" i="0" u="none" strike="noStrike" cap="none">
              <a:solidFill>
                <a:srgbClr val="000000"/>
              </a:solidFill>
              <a:latin typeface="Arial"/>
              <a:ea typeface="Arial"/>
              <a:cs typeface="Arial"/>
              <a:sym typeface="Arial"/>
            </a:endParaRPr>
          </a:p>
        </p:txBody>
      </p:sp>
      <p:sp>
        <p:nvSpPr>
          <p:cNvPr id="434" name="Google Shape;434;p39"/>
          <p:cNvSpPr txBox="1"/>
          <p:nvPr/>
        </p:nvSpPr>
        <p:spPr>
          <a:xfrm rot="888847">
            <a:off x="5450073" y="1460467"/>
            <a:ext cx="170688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Trusts &amp; Estates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0"/>
          <p:cNvSpPr txBox="1">
            <a:spLocks noGrp="1"/>
          </p:cNvSpPr>
          <p:nvPr>
            <p:ph type="ctrTitle"/>
          </p:nvPr>
        </p:nvSpPr>
        <p:spPr>
          <a:xfrm>
            <a:off x="146552" y="222908"/>
            <a:ext cx="6889500" cy="596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Choosing an Attorney</a:t>
            </a:r>
            <a:endParaRPr>
              <a:solidFill>
                <a:schemeClr val="lt1"/>
              </a:solidFill>
            </a:endParaRPr>
          </a:p>
        </p:txBody>
      </p:sp>
      <p:sp>
        <p:nvSpPr>
          <p:cNvPr id="440" name="Google Shape;440;p40"/>
          <p:cNvSpPr txBox="1"/>
          <p:nvPr/>
        </p:nvSpPr>
        <p:spPr>
          <a:xfrm>
            <a:off x="146552" y="1223389"/>
            <a:ext cx="5453349" cy="4062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dk2"/>
                </a:solidFill>
                <a:latin typeface="Catamaran Light"/>
                <a:ea typeface="Catamaran Light"/>
                <a:cs typeface="Catamaran Light"/>
                <a:sym typeface="Catamaran Light"/>
              </a:rPr>
              <a:t>Like buying other products and services, you are looking for a “good fit”</a:t>
            </a:r>
            <a:endParaRPr sz="1400" b="0" i="0" u="none" strike="noStrike" cap="none" dirty="0">
              <a:solidFill>
                <a:srgbClr val="000000"/>
              </a:solidFill>
              <a:latin typeface="Arial"/>
              <a:ea typeface="Arial"/>
              <a:cs typeface="Arial"/>
              <a:sym typeface="Arial"/>
            </a:endParaRPr>
          </a:p>
          <a:p>
            <a:pPr marL="285750" marR="0" lvl="3"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Comparison shop</a:t>
            </a:r>
            <a:endParaRPr sz="1400" b="0" i="0" u="none" strike="noStrike" cap="none" dirty="0">
              <a:solidFill>
                <a:srgbClr val="000000"/>
              </a:solidFill>
              <a:latin typeface="Arial"/>
              <a:ea typeface="Arial"/>
              <a:cs typeface="Arial"/>
              <a:sym typeface="Arial"/>
            </a:endParaRPr>
          </a:p>
          <a:p>
            <a:pPr marL="285750" marR="0" lvl="3"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Ask for referrals </a:t>
            </a:r>
            <a:endParaRPr sz="1400" b="0" i="0" u="none" strike="noStrike" cap="none" dirty="0">
              <a:solidFill>
                <a:srgbClr val="000000"/>
              </a:solidFill>
              <a:latin typeface="Arial"/>
              <a:ea typeface="Arial"/>
              <a:cs typeface="Arial"/>
              <a:sym typeface="Arial"/>
            </a:endParaRPr>
          </a:p>
          <a:p>
            <a:pPr marL="285750" marR="0" lvl="0"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Look for experience in estate/succession</a:t>
            </a:r>
            <a:endParaRPr sz="1400" b="0" i="0" u="none" strike="noStrike" cap="none" dirty="0">
              <a:solidFill>
                <a:srgbClr val="000000"/>
              </a:solidFill>
              <a:latin typeface="Arial"/>
              <a:ea typeface="Arial"/>
              <a:cs typeface="Arial"/>
              <a:sym typeface="Arial"/>
            </a:endParaRPr>
          </a:p>
          <a:p>
            <a:pPr marL="285750" marR="0" lvl="0" indent="-285750" algn="l" rtl="0">
              <a:lnSpc>
                <a:spcPct val="200000"/>
              </a:lnSpc>
              <a:spcBef>
                <a:spcPts val="0"/>
              </a:spcBef>
              <a:spcAft>
                <a:spcPts val="0"/>
              </a:spcAft>
              <a:buClr>
                <a:srgbClr val="000000"/>
              </a:buClr>
              <a:buSzPts val="2000"/>
              <a:buFont typeface="Arial"/>
              <a:buChar char="•"/>
            </a:pPr>
            <a:r>
              <a:rPr lang="en-US" sz="2000" b="0" i="0" u="none" strike="noStrike" cap="none" dirty="0">
                <a:solidFill>
                  <a:schemeClr val="dk2"/>
                </a:solidFill>
                <a:latin typeface="Catamaran Light"/>
                <a:ea typeface="Catamaran Light"/>
                <a:cs typeface="Catamaran Light"/>
                <a:sym typeface="Catamaran Light"/>
              </a:rPr>
              <a:t>Be sure they are licensed in your state</a:t>
            </a:r>
            <a:endParaRPr sz="2000" b="0" i="0" u="none" strike="noStrike" cap="none" dirty="0">
              <a:solidFill>
                <a:schemeClr val="dk2"/>
              </a:solidFill>
              <a:latin typeface="Catamaran Light"/>
              <a:ea typeface="Catamaran Light"/>
              <a:cs typeface="Catamaran Light"/>
              <a:sym typeface="Catamaran Light"/>
            </a:endParaRPr>
          </a:p>
          <a:p>
            <a:pPr marL="285750" marR="0" lvl="1" indent="-158750" algn="l" rtl="0">
              <a:lnSpc>
                <a:spcPct val="100000"/>
              </a:lnSpc>
              <a:spcBef>
                <a:spcPts val="0"/>
              </a:spcBef>
              <a:spcAft>
                <a:spcPts val="0"/>
              </a:spcAft>
              <a:buClr>
                <a:srgbClr val="000000"/>
              </a:buClr>
              <a:buSzPts val="2000"/>
              <a:buFont typeface="Arial"/>
              <a:buNone/>
            </a:pPr>
            <a:endParaRPr sz="2000" b="0" i="0" u="none" strike="noStrike" cap="none" dirty="0">
              <a:solidFill>
                <a:srgbClr val="595959"/>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1" i="0" u="none" strike="noStrike" cap="none" dirty="0">
              <a:solidFill>
                <a:schemeClr val="dk2"/>
              </a:solidFill>
              <a:latin typeface="Arial"/>
              <a:ea typeface="Arial"/>
              <a:cs typeface="Arial"/>
              <a:sym typeface="Arial"/>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dirty="0">
              <a:solidFill>
                <a:schemeClr val="dk2"/>
              </a:solidFill>
              <a:latin typeface="Arial"/>
              <a:ea typeface="Arial"/>
              <a:cs typeface="Arial"/>
              <a:sym typeface="Arial"/>
            </a:endParaRPr>
          </a:p>
        </p:txBody>
      </p:sp>
      <p:pic>
        <p:nvPicPr>
          <p:cNvPr id="441" name="Google Shape;441;p40" descr="A picture containing text, stationary&#10;&#10;Description automatically generated"/>
          <p:cNvPicPr preferRelativeResize="0"/>
          <p:nvPr/>
        </p:nvPicPr>
        <p:blipFill rotWithShape="1">
          <a:blip r:embed="rId3">
            <a:alphaModFix/>
          </a:blip>
          <a:srcRect/>
          <a:stretch/>
        </p:blipFill>
        <p:spPr>
          <a:xfrm>
            <a:off x="5241755" y="1862367"/>
            <a:ext cx="3588488" cy="2400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txBox="1">
            <a:spLocks noGrp="1"/>
          </p:cNvSpPr>
          <p:nvPr>
            <p:ph type="title"/>
          </p:nvPr>
        </p:nvSpPr>
        <p:spPr>
          <a:xfrm>
            <a:off x="5241850" y="243007"/>
            <a:ext cx="3590449"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Acknowledgements</a:t>
            </a:r>
            <a:endParaRPr/>
          </a:p>
        </p:txBody>
      </p:sp>
      <p:sp>
        <p:nvSpPr>
          <p:cNvPr id="158" name="Google Shape;158;p3"/>
          <p:cNvSpPr txBox="1">
            <a:spLocks noGrp="1"/>
          </p:cNvSpPr>
          <p:nvPr>
            <p:ph type="body" idx="1"/>
          </p:nvPr>
        </p:nvSpPr>
        <p:spPr>
          <a:xfrm>
            <a:off x="1339850" y="4091928"/>
            <a:ext cx="6807777" cy="808565"/>
          </a:xfrm>
          <a:prstGeom prst="rect">
            <a:avLst/>
          </a:prstGeom>
          <a:noFill/>
          <a:ln>
            <a:noFill/>
          </a:ln>
        </p:spPr>
        <p:txBody>
          <a:bodyPr spcFirstLastPara="1" wrap="square" lIns="91425" tIns="91425" rIns="91425" bIns="91425" anchor="t" anchorCtr="0">
            <a:noAutofit/>
          </a:bodyPr>
          <a:lstStyle/>
          <a:p>
            <a:pPr marL="152400" lvl="0" indent="0" algn="ctr" rtl="0">
              <a:lnSpc>
                <a:spcPct val="115000"/>
              </a:lnSpc>
              <a:spcBef>
                <a:spcPts val="0"/>
              </a:spcBef>
              <a:spcAft>
                <a:spcPts val="0"/>
              </a:spcAft>
              <a:buSzPts val="1200"/>
              <a:buNone/>
            </a:pPr>
            <a:r>
              <a:rPr lang="en-US" dirty="0"/>
              <a:t>Contributor and Reviewer</a:t>
            </a:r>
            <a:endParaRPr dirty="0"/>
          </a:p>
          <a:p>
            <a:pPr marL="44450" marR="0" lvl="0" indent="0" algn="ctr" rtl="0">
              <a:lnSpc>
                <a:spcPct val="100000"/>
              </a:lnSpc>
              <a:spcBef>
                <a:spcPts val="300"/>
              </a:spcBef>
              <a:spcAft>
                <a:spcPts val="0"/>
              </a:spcAft>
              <a:buClr>
                <a:schemeClr val="dk1"/>
              </a:buClr>
              <a:buSzPts val="1100"/>
              <a:buNone/>
            </a:pPr>
            <a:r>
              <a:rPr lang="en-US" sz="1600" b="0" dirty="0">
                <a:latin typeface="Catamaran Light"/>
                <a:ea typeface="Catamaran Light"/>
                <a:cs typeface="Catamaran Light"/>
                <a:sym typeface="Catamaran Light"/>
              </a:rPr>
              <a:t>   Laura Hendrix, PhD, University of Arkansas</a:t>
            </a:r>
            <a:endParaRPr sz="1600" b="0" i="0" u="none" strike="noStrike" cap="none" dirty="0">
              <a:solidFill>
                <a:schemeClr val="dk1"/>
              </a:solidFill>
              <a:latin typeface="Catamaran Light"/>
              <a:ea typeface="Catamaran Light"/>
              <a:cs typeface="Catamaran Light"/>
              <a:sym typeface="Catamaran Light"/>
            </a:endParaRPr>
          </a:p>
          <a:p>
            <a:pPr marL="323850" lvl="0" indent="-95250" algn="ctr" rtl="0">
              <a:lnSpc>
                <a:spcPct val="115000"/>
              </a:lnSpc>
              <a:spcBef>
                <a:spcPts val="0"/>
              </a:spcBef>
              <a:spcAft>
                <a:spcPts val="0"/>
              </a:spcAft>
              <a:buSzPts val="1200"/>
              <a:buFont typeface="Arial"/>
              <a:buNone/>
            </a:pPr>
            <a:endParaRPr sz="1600" dirty="0"/>
          </a:p>
        </p:txBody>
      </p:sp>
      <p:sp>
        <p:nvSpPr>
          <p:cNvPr id="159" name="Google Shape;159;p3"/>
          <p:cNvSpPr txBox="1">
            <a:spLocks noGrp="1"/>
          </p:cNvSpPr>
          <p:nvPr>
            <p:ph type="body" idx="2"/>
          </p:nvPr>
        </p:nvSpPr>
        <p:spPr>
          <a:xfrm>
            <a:off x="1339775" y="815707"/>
            <a:ext cx="3902075" cy="2908261"/>
          </a:xfrm>
          <a:prstGeom prst="rect">
            <a:avLst/>
          </a:prstGeom>
          <a:noFill/>
          <a:ln>
            <a:noFill/>
          </a:ln>
        </p:spPr>
        <p:txBody>
          <a:bodyPr spcFirstLastPara="1" wrap="square" lIns="91425" tIns="91425" rIns="91425" bIns="91425" anchor="t" anchorCtr="0">
            <a:noAutofit/>
          </a:bodyPr>
          <a:lstStyle/>
          <a:p>
            <a:pPr marL="152400" lvl="0" indent="0" algn="l" rtl="0">
              <a:lnSpc>
                <a:spcPct val="100000"/>
              </a:lnSpc>
              <a:spcBef>
                <a:spcPts val="0"/>
              </a:spcBef>
              <a:spcAft>
                <a:spcPts val="0"/>
              </a:spcAft>
              <a:buSzPts val="1200"/>
              <a:buNone/>
            </a:pPr>
            <a:r>
              <a:rPr lang="en-US" dirty="0"/>
              <a:t>Primary Authors</a:t>
            </a:r>
            <a:endParaRPr dirty="0"/>
          </a:p>
          <a:p>
            <a:pPr marL="152400" lvl="0" indent="0" algn="l" rtl="0">
              <a:lnSpc>
                <a:spcPct val="100000"/>
              </a:lnSpc>
              <a:spcBef>
                <a:spcPts val="0"/>
              </a:spcBef>
              <a:spcAft>
                <a:spcPts val="0"/>
              </a:spcAft>
              <a:buSzPts val="1200"/>
              <a:buNone/>
            </a:pPr>
            <a:r>
              <a:rPr lang="en-US" sz="1400" dirty="0"/>
              <a:t>Gee Ogletree, Esquire</a:t>
            </a:r>
            <a:endParaRPr sz="1100" dirty="0"/>
          </a:p>
          <a:p>
            <a:pPr marL="152400" lvl="0" indent="0" algn="l" rtl="0">
              <a:lnSpc>
                <a:spcPct val="100000"/>
              </a:lnSpc>
              <a:spcBef>
                <a:spcPts val="0"/>
              </a:spcBef>
              <a:spcAft>
                <a:spcPts val="0"/>
              </a:spcAft>
              <a:buSzPts val="1200"/>
              <a:buNone/>
            </a:pPr>
            <a:r>
              <a:rPr lang="en-US" sz="1400" b="0" dirty="0"/>
              <a:t>Adams and Reese, LLP </a:t>
            </a:r>
            <a:endParaRPr sz="1100" dirty="0"/>
          </a:p>
          <a:p>
            <a:pPr marL="152400" lvl="0" indent="0" algn="l" rtl="0">
              <a:lnSpc>
                <a:spcPct val="100000"/>
              </a:lnSpc>
              <a:spcBef>
                <a:spcPts val="0"/>
              </a:spcBef>
              <a:spcAft>
                <a:spcPts val="0"/>
              </a:spcAft>
              <a:buSzPts val="1200"/>
              <a:buNone/>
            </a:pPr>
            <a:endParaRPr sz="1400" dirty="0"/>
          </a:p>
          <a:p>
            <a:pPr marL="152400" lvl="0" indent="0" algn="l" rtl="0">
              <a:lnSpc>
                <a:spcPct val="100000"/>
              </a:lnSpc>
              <a:spcBef>
                <a:spcPts val="0"/>
              </a:spcBef>
              <a:spcAft>
                <a:spcPts val="0"/>
              </a:spcAft>
              <a:buSzPts val="1200"/>
              <a:buNone/>
            </a:pPr>
            <a:r>
              <a:rPr lang="en-US" sz="1400" dirty="0"/>
              <a:t>Becky Smith, PhD</a:t>
            </a:r>
            <a:endParaRPr sz="1100" dirty="0"/>
          </a:p>
          <a:p>
            <a:pPr marL="152400" lvl="0" indent="0" algn="l" rtl="0">
              <a:lnSpc>
                <a:spcPct val="100000"/>
              </a:lnSpc>
              <a:spcBef>
                <a:spcPts val="0"/>
              </a:spcBef>
              <a:spcAft>
                <a:spcPts val="0"/>
              </a:spcAft>
              <a:buSzPts val="1200"/>
              <a:buNone/>
            </a:pPr>
            <a:r>
              <a:rPr lang="en-US" sz="1400" b="0" dirty="0"/>
              <a:t>Mississippi State University Extension</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Carolyn Banks</a:t>
            </a:r>
            <a:endParaRPr sz="1100" dirty="0"/>
          </a:p>
          <a:p>
            <a:pPr marL="152400" lvl="0" indent="0" algn="l" rtl="0">
              <a:lnSpc>
                <a:spcPct val="100000"/>
              </a:lnSpc>
              <a:spcBef>
                <a:spcPts val="0"/>
              </a:spcBef>
              <a:spcAft>
                <a:spcPts val="0"/>
              </a:spcAft>
              <a:buSzPts val="1200"/>
              <a:buNone/>
            </a:pPr>
            <a:r>
              <a:rPr lang="en-US" sz="1400" b="0" dirty="0"/>
              <a:t>Alcorn State University Extension Program</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r>
              <a:rPr lang="en-US" sz="1400" dirty="0"/>
              <a:t>Manola Erby</a:t>
            </a:r>
            <a:endParaRPr sz="1100" dirty="0"/>
          </a:p>
          <a:p>
            <a:pPr marL="152400" lvl="0" indent="0" algn="l" rtl="0">
              <a:lnSpc>
                <a:spcPct val="100000"/>
              </a:lnSpc>
              <a:spcBef>
                <a:spcPts val="0"/>
              </a:spcBef>
              <a:spcAft>
                <a:spcPts val="0"/>
              </a:spcAft>
              <a:buSzPts val="1200"/>
              <a:buNone/>
            </a:pPr>
            <a:r>
              <a:rPr lang="en-US" sz="1400" b="0" dirty="0"/>
              <a:t>Alcorn State University Extension Program</a:t>
            </a:r>
            <a:endParaRPr sz="1100" dirty="0"/>
          </a:p>
          <a:p>
            <a:pPr marL="152400" lvl="0" indent="0" algn="l" rtl="0">
              <a:lnSpc>
                <a:spcPct val="100000"/>
              </a:lnSpc>
              <a:spcBef>
                <a:spcPts val="0"/>
              </a:spcBef>
              <a:spcAft>
                <a:spcPts val="0"/>
              </a:spcAft>
              <a:buSzPts val="1200"/>
              <a:buNone/>
            </a:pPr>
            <a:endParaRPr sz="1400" b="0" dirty="0"/>
          </a:p>
          <a:p>
            <a:pPr marL="152400" lvl="0" indent="0" algn="l" rtl="0">
              <a:lnSpc>
                <a:spcPct val="100000"/>
              </a:lnSpc>
              <a:spcBef>
                <a:spcPts val="0"/>
              </a:spcBef>
              <a:spcAft>
                <a:spcPts val="0"/>
              </a:spcAft>
              <a:buSzPts val="1200"/>
              <a:buNone/>
            </a:pPr>
            <a:endParaRPr sz="1400" b="0" dirty="0"/>
          </a:p>
        </p:txBody>
      </p:sp>
      <p:sp>
        <p:nvSpPr>
          <p:cNvPr id="2" name="Google Shape;159;p3">
            <a:extLst>
              <a:ext uri="{FF2B5EF4-FFF2-40B4-BE49-F238E27FC236}">
                <a16:creationId xmlns:a16="http://schemas.microsoft.com/office/drawing/2014/main" id="{A12BA844-4281-56B3-E425-BEB7FCD984AE}"/>
              </a:ext>
            </a:extLst>
          </p:cNvPr>
          <p:cNvSpPr txBox="1">
            <a:spLocks/>
          </p:cNvSpPr>
          <p:nvPr/>
        </p:nvSpPr>
        <p:spPr>
          <a:xfrm>
            <a:off x="5181900" y="815707"/>
            <a:ext cx="3902075" cy="33949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1200"/>
              <a:buFont typeface="Catamaran Light"/>
              <a:buNone/>
              <a:defRPr sz="1200" b="1" i="0" u="none" strike="noStrike" cap="none">
                <a:solidFill>
                  <a:schemeClr val="dk1"/>
                </a:solidFill>
                <a:latin typeface="Livvic"/>
                <a:ea typeface="Livvic"/>
                <a:cs typeface="Livvic"/>
                <a:sym typeface="Livvic"/>
              </a:defRPr>
            </a:lvl1pPr>
            <a:lvl2pPr marL="914400" marR="0" lvl="1" indent="-228600" algn="l" rtl="0">
              <a:lnSpc>
                <a:spcPct val="100000"/>
              </a:lnSpc>
              <a:spcBef>
                <a:spcPts val="0"/>
              </a:spcBef>
              <a:spcAft>
                <a:spcPts val="0"/>
              </a:spcAft>
              <a:buClr>
                <a:schemeClr val="dk1"/>
              </a:buClr>
              <a:buSzPts val="1200"/>
              <a:buFont typeface="Catamaran Light"/>
              <a:buNone/>
              <a:defRPr sz="1600" b="1" i="0" u="none" strike="noStrike" cap="none">
                <a:solidFill>
                  <a:schemeClr val="dk1"/>
                </a:solidFill>
                <a:latin typeface="Catamaran Light"/>
                <a:ea typeface="Catamaran Light"/>
                <a:cs typeface="Catamaran Light"/>
                <a:sym typeface="Catamaran Light"/>
              </a:defRPr>
            </a:lvl2pPr>
            <a:lvl3pPr marL="1371600" marR="0" lvl="2" indent="-228600" algn="l" rtl="0">
              <a:lnSpc>
                <a:spcPct val="100000"/>
              </a:lnSpc>
              <a:spcBef>
                <a:spcPts val="0"/>
              </a:spcBef>
              <a:spcAft>
                <a:spcPts val="0"/>
              </a:spcAft>
              <a:buClr>
                <a:schemeClr val="dk1"/>
              </a:buClr>
              <a:buSzPts val="1200"/>
              <a:buFont typeface="Catamaran Light"/>
              <a:buNone/>
              <a:defRPr sz="1600" b="0" i="0" u="none" strike="noStrike" cap="none">
                <a:solidFill>
                  <a:schemeClr val="dk1"/>
                </a:solidFill>
                <a:latin typeface="Catamaran Light"/>
                <a:ea typeface="Catamaran Light"/>
                <a:cs typeface="Catamaran Light"/>
                <a:sym typeface="Catamaran Light"/>
              </a:defRPr>
            </a:lvl3pPr>
            <a:lvl4pPr marL="1828800" marR="0" lvl="3"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4pPr>
            <a:lvl5pPr marL="2286000" marR="0" lvl="4"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5pPr>
            <a:lvl6pPr marL="2743200" marR="0" lvl="5"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6pPr>
            <a:lvl7pPr marL="3200400" marR="0" lvl="6"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7pPr>
            <a:lvl8pPr marL="3657600" marR="0" lvl="7" indent="-304800" algn="l" rtl="0">
              <a:lnSpc>
                <a:spcPct val="115000"/>
              </a:lnSpc>
              <a:spcBef>
                <a:spcPts val="1600"/>
              </a:spcBef>
              <a:spcAft>
                <a:spcPts val="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8pPr>
            <a:lvl9pPr marL="4114800" marR="0" lvl="8" indent="-304800" algn="l" rtl="0">
              <a:lnSpc>
                <a:spcPct val="115000"/>
              </a:lnSpc>
              <a:spcBef>
                <a:spcPts val="1600"/>
              </a:spcBef>
              <a:spcAft>
                <a:spcPts val="1600"/>
              </a:spcAft>
              <a:buClr>
                <a:schemeClr val="dk1"/>
              </a:buClr>
              <a:buSzPts val="1200"/>
              <a:buFont typeface="Catamaran Light"/>
              <a:buChar char="■"/>
              <a:defRPr sz="1200" b="0" i="0" u="none" strike="noStrike" cap="none">
                <a:solidFill>
                  <a:schemeClr val="dk1"/>
                </a:solidFill>
                <a:latin typeface="Catamaran Light"/>
                <a:ea typeface="Catamaran Light"/>
                <a:cs typeface="Catamaran Light"/>
                <a:sym typeface="Catamaran Light"/>
              </a:defRPr>
            </a:lvl9pPr>
          </a:lstStyle>
          <a:p>
            <a:pPr marL="152400" indent="0"/>
            <a:endParaRPr lang="en-US" dirty="0"/>
          </a:p>
          <a:p>
            <a:pPr marL="152400" indent="0"/>
            <a:r>
              <a:rPr lang="en-US" sz="1400" dirty="0"/>
              <a:t>Jacy Fisher, Associate Attorney</a:t>
            </a:r>
            <a:endParaRPr lang="en-US" sz="1100" dirty="0"/>
          </a:p>
          <a:p>
            <a:pPr marL="152400" indent="0"/>
            <a:r>
              <a:rPr lang="en-US" sz="1400" b="0" dirty="0"/>
              <a:t>Gregory Varner &amp; Associates</a:t>
            </a:r>
            <a:endParaRPr lang="en-US" sz="1100" dirty="0"/>
          </a:p>
          <a:p>
            <a:pPr marL="152400" indent="0"/>
            <a:endParaRPr lang="en-US" sz="1400" dirty="0"/>
          </a:p>
          <a:p>
            <a:pPr marL="152400" indent="0"/>
            <a:r>
              <a:rPr lang="en-US" sz="1400" dirty="0"/>
              <a:t>Portia Johnson, PhD</a:t>
            </a:r>
            <a:endParaRPr lang="en-US" sz="1100" dirty="0"/>
          </a:p>
          <a:p>
            <a:pPr marL="152400" indent="0"/>
            <a:r>
              <a:rPr lang="en-US" sz="1400" b="0" dirty="0"/>
              <a:t>Auburn University</a:t>
            </a:r>
            <a:endParaRPr lang="en-US" sz="1100" dirty="0"/>
          </a:p>
          <a:p>
            <a:pPr marL="152400" indent="0"/>
            <a:endParaRPr lang="en-US" sz="1400" b="0" dirty="0"/>
          </a:p>
          <a:p>
            <a:pPr marL="152400" indent="0"/>
            <a:r>
              <a:rPr lang="en-US" sz="1400" dirty="0"/>
              <a:t>Kara Woods, PhD</a:t>
            </a:r>
            <a:endParaRPr lang="en-US" sz="1100" dirty="0"/>
          </a:p>
          <a:p>
            <a:pPr marL="152400" indent="0"/>
            <a:r>
              <a:rPr lang="en-US" sz="1400" b="0" dirty="0"/>
              <a:t>The Policy Research Center</a:t>
            </a:r>
          </a:p>
          <a:p>
            <a:pPr marL="152400" indent="0"/>
            <a:r>
              <a:rPr lang="en-US" sz="1400" b="0" dirty="0"/>
              <a:t>Alcorn State University</a:t>
            </a:r>
            <a:endParaRPr lang="en-US" sz="1100" dirty="0"/>
          </a:p>
          <a:p>
            <a:pPr marL="152400" indent="0"/>
            <a:endParaRPr lang="en-US" sz="1400" b="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41"/>
          <p:cNvSpPr txBox="1">
            <a:spLocks noGrp="1"/>
          </p:cNvSpPr>
          <p:nvPr>
            <p:ph type="ctrTitle"/>
          </p:nvPr>
        </p:nvSpPr>
        <p:spPr>
          <a:xfrm>
            <a:off x="329339" y="620902"/>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Questions to Ask</a:t>
            </a:r>
            <a:endParaRPr sz="3400">
              <a:solidFill>
                <a:schemeClr val="lt1"/>
              </a:solidFill>
            </a:endParaRPr>
          </a:p>
        </p:txBody>
      </p:sp>
      <p:sp>
        <p:nvSpPr>
          <p:cNvPr id="447" name="Google Shape;447;p41"/>
          <p:cNvSpPr>
            <a:spLocks noGrp="1"/>
          </p:cNvSpPr>
          <p:nvPr>
            <p:ph type="pic" idx="2"/>
          </p:nvPr>
        </p:nvSpPr>
        <p:spPr>
          <a:xfrm>
            <a:off x="7277100" y="431800"/>
            <a:ext cx="1590004" cy="1120775"/>
          </a:xfrm>
          <a:prstGeom prst="rect">
            <a:avLst/>
          </a:prstGeom>
          <a:noFill/>
          <a:ln>
            <a:noFill/>
          </a:ln>
        </p:spPr>
        <p:txBody>
          <a:bodyPr/>
          <a:lstStyle/>
          <a:p>
            <a:endParaRPr lang="en-US"/>
          </a:p>
        </p:txBody>
      </p:sp>
      <p:sp>
        <p:nvSpPr>
          <p:cNvPr id="448" name="Google Shape;448;p41"/>
          <p:cNvSpPr txBox="1"/>
          <p:nvPr/>
        </p:nvSpPr>
        <p:spPr>
          <a:xfrm>
            <a:off x="329339" y="1931207"/>
            <a:ext cx="8198884" cy="2952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What percentage of your practice involves estate planning?</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Do you have any conflicts of interests that I should know about before I hire you?</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What documents will be prepared and how long will it take?</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How will you keep me informed of progress?</a:t>
            </a:r>
            <a:endParaRPr sz="14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2000" b="0" i="0" u="none" strike="noStrike" cap="none" dirty="0">
                <a:solidFill>
                  <a:schemeClr val="dk2"/>
                </a:solidFill>
                <a:latin typeface="Catamaran Light"/>
                <a:ea typeface="Catamaran Light"/>
                <a:cs typeface="Catamaran Light"/>
                <a:sym typeface="Catamaran Light"/>
              </a:rPr>
              <a:t>What is the ballpark figure of my total bill and what would cause the bill to change?</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1600"/>
              </a:spcAft>
              <a:buClr>
                <a:schemeClr val="dk1"/>
              </a:buClr>
              <a:buSzPts val="1200"/>
              <a:buFont typeface="Catamaran Light"/>
              <a:buNone/>
            </a:pPr>
            <a:endParaRPr sz="1600" b="0" i="0" u="none" strike="noStrike" cap="none" dirty="0">
              <a:solidFill>
                <a:schemeClr val="lt1"/>
              </a:solidFill>
              <a:latin typeface="Catamaran Light"/>
              <a:ea typeface="Catamaran Light"/>
              <a:cs typeface="Catamaran Light"/>
              <a:sym typeface="Catamaran Light"/>
            </a:endParaRPr>
          </a:p>
        </p:txBody>
      </p:sp>
      <p:pic>
        <p:nvPicPr>
          <p:cNvPr id="449" name="Google Shape;449;p41" descr="Text, whiteboard&#10;&#10;Description automatically generated"/>
          <p:cNvPicPr preferRelativeResize="0"/>
          <p:nvPr/>
        </p:nvPicPr>
        <p:blipFill rotWithShape="1">
          <a:blip r:embed="rId3">
            <a:alphaModFix/>
          </a:blip>
          <a:srcRect/>
          <a:stretch/>
        </p:blipFill>
        <p:spPr>
          <a:xfrm>
            <a:off x="6748458" y="77118"/>
            <a:ext cx="2395541" cy="157506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2"/>
          <p:cNvSpPr txBox="1">
            <a:spLocks noGrp="1"/>
          </p:cNvSpPr>
          <p:nvPr>
            <p:ph type="ctrTitle"/>
          </p:nvPr>
        </p:nvSpPr>
        <p:spPr>
          <a:xfrm>
            <a:off x="238125" y="606267"/>
            <a:ext cx="6292516" cy="487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Documents to Bring</a:t>
            </a:r>
            <a:endParaRPr sz="3400">
              <a:solidFill>
                <a:schemeClr val="lt1"/>
              </a:solidFill>
            </a:endParaRPr>
          </a:p>
        </p:txBody>
      </p:sp>
      <p:sp>
        <p:nvSpPr>
          <p:cNvPr id="455" name="Google Shape;455;p42"/>
          <p:cNvSpPr>
            <a:spLocks noGrp="1"/>
          </p:cNvSpPr>
          <p:nvPr>
            <p:ph type="pic" idx="2"/>
          </p:nvPr>
        </p:nvSpPr>
        <p:spPr>
          <a:xfrm>
            <a:off x="7277100" y="431800"/>
            <a:ext cx="1590004" cy="1120775"/>
          </a:xfrm>
          <a:prstGeom prst="rect">
            <a:avLst/>
          </a:prstGeom>
          <a:noFill/>
          <a:ln>
            <a:noFill/>
          </a:ln>
        </p:spPr>
        <p:txBody>
          <a:bodyPr/>
          <a:lstStyle/>
          <a:p>
            <a:endParaRPr lang="en-US"/>
          </a:p>
        </p:txBody>
      </p:sp>
      <p:sp>
        <p:nvSpPr>
          <p:cNvPr id="456" name="Google Shape;456;p42"/>
          <p:cNvSpPr txBox="1"/>
          <p:nvPr/>
        </p:nvSpPr>
        <p:spPr>
          <a:xfrm>
            <a:off x="238125" y="1683946"/>
            <a:ext cx="8667749" cy="3352041"/>
          </a:xfrm>
          <a:prstGeom prst="rect">
            <a:avLst/>
          </a:prstGeom>
          <a:noFill/>
          <a:ln>
            <a:noFill/>
          </a:ln>
        </p:spPr>
        <p:txBody>
          <a:bodyPr spcFirstLastPara="1" wrap="square" lIns="91425" tIns="91425" rIns="91425" bIns="91425" anchor="t" anchorCtr="0">
            <a:noAutofit/>
          </a:bodyPr>
          <a:lstStyle/>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Written summary of what you plan to achieve with your estate plan</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Documents with the full names and addresses for you, your spouse, children, and anyone else you plan to include in your will</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Complete income tax returns, previous 3-5 years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Balance sheet: assets and liabilities owed to you</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Deeds and mortgages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Detailed list of any other oral or written agreements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Marital agreements and/or divorce decrees</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Beneficiary designations (insurance, retirement plans, etc.)</a:t>
            </a:r>
            <a:endParaRPr sz="1200" b="0" i="0" u="none" strike="noStrike" cap="none" dirty="0">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dk1"/>
              </a:buClr>
              <a:buSzPct val="100000"/>
              <a:buFont typeface="Arial"/>
              <a:buChar char="•"/>
            </a:pPr>
            <a:r>
              <a:rPr lang="en-US" sz="1800" b="0" i="0" u="none" strike="noStrike" cap="none" dirty="0">
                <a:solidFill>
                  <a:schemeClr val="dk2"/>
                </a:solidFill>
                <a:latin typeface="Catamaran Light"/>
                <a:ea typeface="Catamaran Light"/>
                <a:cs typeface="Catamaran Light"/>
                <a:sym typeface="Catamaran Light"/>
              </a:rPr>
              <a:t>Prior wills, power of attorneys, any other pre-existing versions</a:t>
            </a:r>
            <a:endParaRPr sz="12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200"/>
              <a:buFont typeface="Catamaran Light"/>
              <a:buNone/>
            </a:pPr>
            <a:endParaRPr sz="1800" b="0" i="0" u="none" strike="noStrike" cap="none" dirty="0">
              <a:solidFill>
                <a:schemeClr val="dk2"/>
              </a:solidFill>
              <a:latin typeface="Catamaran Light"/>
              <a:ea typeface="Catamaran Light"/>
              <a:cs typeface="Catamaran Light"/>
              <a:sym typeface="Catamaran Light"/>
            </a:endParaRPr>
          </a:p>
          <a:p>
            <a:pPr marL="0" marR="0" lvl="0" indent="0" algn="l" rtl="0">
              <a:lnSpc>
                <a:spcPct val="115000"/>
              </a:lnSpc>
              <a:spcBef>
                <a:spcPts val="0"/>
              </a:spcBef>
              <a:spcAft>
                <a:spcPts val="1600"/>
              </a:spcAft>
              <a:buClr>
                <a:schemeClr val="dk1"/>
              </a:buClr>
              <a:buSzPts val="1200"/>
              <a:buFont typeface="Catamaran Light"/>
              <a:buNone/>
            </a:pPr>
            <a:endParaRPr sz="1400" b="0" i="0" u="none" strike="noStrike" cap="none" dirty="0">
              <a:solidFill>
                <a:schemeClr val="lt1"/>
              </a:solidFill>
              <a:latin typeface="Catamaran Light"/>
              <a:ea typeface="Catamaran Light"/>
              <a:cs typeface="Catamaran Light"/>
              <a:sym typeface="Catamaran Light"/>
            </a:endParaRPr>
          </a:p>
        </p:txBody>
      </p:sp>
      <p:pic>
        <p:nvPicPr>
          <p:cNvPr id="457" name="Google Shape;457;p42" descr="A picture containing text, indoor, sign&#10;&#10;Description automatically generated"/>
          <p:cNvPicPr preferRelativeResize="0"/>
          <p:nvPr/>
        </p:nvPicPr>
        <p:blipFill rotWithShape="1">
          <a:blip r:embed="rId3">
            <a:alphaModFix/>
          </a:blip>
          <a:srcRect b="20559"/>
          <a:stretch/>
        </p:blipFill>
        <p:spPr>
          <a:xfrm>
            <a:off x="6596608" y="77119"/>
            <a:ext cx="2547391" cy="154579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3"/>
          <p:cNvSpPr txBox="1">
            <a:spLocks noGrp="1"/>
          </p:cNvSpPr>
          <p:nvPr>
            <p:ph type="body" idx="1"/>
          </p:nvPr>
        </p:nvSpPr>
        <p:spPr>
          <a:xfrm>
            <a:off x="141802" y="1787798"/>
            <a:ext cx="8791200" cy="1956202"/>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0"/>
              </a:spcBef>
              <a:spcAft>
                <a:spcPts val="0"/>
              </a:spcAft>
              <a:buSzPct val="100000"/>
              <a:buFont typeface="Arial" panose="020B0604020202020204" pitchFamily="34" charset="0"/>
              <a:buChar char="•"/>
            </a:pPr>
            <a:r>
              <a:rPr lang="en-US" sz="2800" dirty="0">
                <a:solidFill>
                  <a:schemeClr val="dk2"/>
                </a:solidFill>
              </a:rPr>
              <a:t>Store the original will in a safe place.</a:t>
            </a:r>
            <a:endParaRPr dirty="0"/>
          </a:p>
          <a:p>
            <a:pPr lvl="0" algn="l" rtl="0">
              <a:lnSpc>
                <a:spcPct val="100000"/>
              </a:lnSpc>
              <a:spcBef>
                <a:spcPts val="600"/>
              </a:spcBef>
              <a:spcAft>
                <a:spcPts val="0"/>
              </a:spcAft>
              <a:buSzPct val="100000"/>
              <a:buFont typeface="Arial" panose="020B0604020202020204" pitchFamily="34" charset="0"/>
              <a:buChar char="•"/>
            </a:pPr>
            <a:r>
              <a:rPr lang="en-US" sz="2800" dirty="0">
                <a:solidFill>
                  <a:schemeClr val="dk2"/>
                </a:solidFill>
              </a:rPr>
              <a:t>Let your executor know where the original will is stored.</a:t>
            </a:r>
            <a:endParaRPr dirty="0"/>
          </a:p>
          <a:p>
            <a:pPr lvl="0" algn="l" rtl="0">
              <a:lnSpc>
                <a:spcPct val="100000"/>
              </a:lnSpc>
              <a:spcBef>
                <a:spcPts val="600"/>
              </a:spcBef>
              <a:spcAft>
                <a:spcPts val="600"/>
              </a:spcAft>
              <a:buSzPct val="100000"/>
              <a:buFont typeface="Arial" panose="020B0604020202020204" pitchFamily="34" charset="0"/>
              <a:buChar char="•"/>
            </a:pPr>
            <a:r>
              <a:rPr lang="en-US" sz="2800" dirty="0">
                <a:solidFill>
                  <a:schemeClr val="dk2"/>
                </a:solidFill>
              </a:rPr>
              <a:t>Give duplicate signed copies to the executor and your attorney.</a:t>
            </a:r>
            <a:endParaRPr dirty="0"/>
          </a:p>
        </p:txBody>
      </p:sp>
      <p:sp>
        <p:nvSpPr>
          <p:cNvPr id="463" name="Google Shape;463;p43"/>
          <p:cNvSpPr txBox="1">
            <a:spLocks noGrp="1"/>
          </p:cNvSpPr>
          <p:nvPr>
            <p:ph type="ctrTitle"/>
          </p:nvPr>
        </p:nvSpPr>
        <p:spPr>
          <a:xfrm>
            <a:off x="276896" y="569487"/>
            <a:ext cx="6292516"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Originals and Copies of Your Will</a:t>
            </a:r>
            <a:endParaRPr/>
          </a:p>
        </p:txBody>
      </p:sp>
      <p:sp>
        <p:nvSpPr>
          <p:cNvPr id="464" name="Google Shape;464;p43"/>
          <p:cNvSpPr>
            <a:spLocks noGrp="1"/>
          </p:cNvSpPr>
          <p:nvPr>
            <p:ph type="pic" idx="2"/>
          </p:nvPr>
        </p:nvSpPr>
        <p:spPr>
          <a:xfrm>
            <a:off x="7277100" y="431800"/>
            <a:ext cx="1590004" cy="1120775"/>
          </a:xfrm>
          <a:prstGeom prst="rect">
            <a:avLst/>
          </a:prstGeom>
          <a:noFill/>
          <a:ln>
            <a:noFill/>
          </a:ln>
        </p:spPr>
        <p:txBody>
          <a:bodyPr/>
          <a:lstStyle/>
          <a:p>
            <a:endParaRPr lang="en-US"/>
          </a:p>
        </p:txBody>
      </p:sp>
      <p:pic>
        <p:nvPicPr>
          <p:cNvPr id="465" name="Google Shape;465;p43" descr="Text, letter&#10;&#10;Description automatically generated"/>
          <p:cNvPicPr preferRelativeResize="0"/>
          <p:nvPr/>
        </p:nvPicPr>
        <p:blipFill rotWithShape="1">
          <a:blip r:embed="rId3">
            <a:alphaModFix/>
          </a:blip>
          <a:srcRect/>
          <a:stretch/>
        </p:blipFill>
        <p:spPr>
          <a:xfrm>
            <a:off x="6819173" y="88135"/>
            <a:ext cx="2324827" cy="155210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2b5440a5e98_0_788"/>
          <p:cNvSpPr txBox="1">
            <a:spLocks noGrp="1"/>
          </p:cNvSpPr>
          <p:nvPr>
            <p:ph type="body" idx="1"/>
          </p:nvPr>
        </p:nvSpPr>
        <p:spPr>
          <a:xfrm>
            <a:off x="-276900" y="2274277"/>
            <a:ext cx="9144000" cy="1453662"/>
          </a:xfrm>
          <a:prstGeom prst="rect">
            <a:avLst/>
          </a:prstGeom>
          <a:noFill/>
          <a:ln>
            <a:noFill/>
          </a:ln>
        </p:spPr>
        <p:txBody>
          <a:bodyPr spcFirstLastPara="1" wrap="square" lIns="91425" tIns="91425" rIns="91425" bIns="91425" anchor="t" anchorCtr="0">
            <a:noAutofit/>
          </a:bodyPr>
          <a:lstStyle/>
          <a:p>
            <a:pPr marL="101600" lvl="0" indent="0" algn="ctr" rtl="0">
              <a:lnSpc>
                <a:spcPct val="100000"/>
              </a:lnSpc>
              <a:spcBef>
                <a:spcPts val="0"/>
              </a:spcBef>
              <a:spcAft>
                <a:spcPts val="0"/>
              </a:spcAft>
              <a:buSzPts val="2000"/>
              <a:buNone/>
            </a:pPr>
            <a:r>
              <a:rPr lang="en-US" sz="3600" dirty="0">
                <a:solidFill>
                  <a:schemeClr val="dk1"/>
                </a:solidFill>
              </a:rPr>
              <a:t>True or False? </a:t>
            </a:r>
            <a:endParaRPr dirty="0"/>
          </a:p>
          <a:p>
            <a:pPr marL="101600" lvl="0" indent="0" algn="ctr" rtl="0">
              <a:lnSpc>
                <a:spcPct val="100000"/>
              </a:lnSpc>
              <a:spcBef>
                <a:spcPts val="0"/>
              </a:spcBef>
              <a:spcAft>
                <a:spcPts val="0"/>
              </a:spcAft>
              <a:buSzPts val="2000"/>
              <a:buNone/>
            </a:pPr>
            <a:endParaRPr sz="3600" dirty="0">
              <a:solidFill>
                <a:schemeClr val="dk1"/>
              </a:solidFill>
            </a:endParaRPr>
          </a:p>
          <a:p>
            <a:pPr marL="101600" lvl="0" indent="0" algn="ctr" rtl="0">
              <a:lnSpc>
                <a:spcPct val="100000"/>
              </a:lnSpc>
              <a:spcBef>
                <a:spcPts val="0"/>
              </a:spcBef>
              <a:spcAft>
                <a:spcPts val="0"/>
              </a:spcAft>
              <a:buSzPts val="2000"/>
              <a:buNone/>
            </a:pPr>
            <a:r>
              <a:rPr lang="en-US" sz="3600" dirty="0">
                <a:solidFill>
                  <a:schemeClr val="dk1"/>
                </a:solidFill>
              </a:rPr>
              <a:t>Making a will prevents heirs’ property. </a:t>
            </a:r>
            <a:endParaRPr sz="3600" dirty="0">
              <a:solidFill>
                <a:schemeClr val="dk1"/>
              </a:solidFill>
            </a:endParaRPr>
          </a:p>
          <a:p>
            <a:pPr marL="457200" lvl="0" indent="-228600" algn="l" rtl="0">
              <a:lnSpc>
                <a:spcPct val="115000"/>
              </a:lnSpc>
              <a:spcBef>
                <a:spcPts val="0"/>
              </a:spcBef>
              <a:spcAft>
                <a:spcPts val="0"/>
              </a:spcAft>
              <a:buSzPts val="1200"/>
              <a:buNone/>
            </a:pPr>
            <a:endParaRPr sz="3600" dirty="0">
              <a:solidFill>
                <a:schemeClr val="dk1"/>
              </a:solidFill>
            </a:endParaRPr>
          </a:p>
        </p:txBody>
      </p:sp>
      <p:sp>
        <p:nvSpPr>
          <p:cNvPr id="471" name="Google Shape;471;g2b5440a5e98_0_788"/>
          <p:cNvSpPr txBox="1">
            <a:spLocks noGrp="1"/>
          </p:cNvSpPr>
          <p:nvPr>
            <p:ph type="ctrTitle"/>
          </p:nvPr>
        </p:nvSpPr>
        <p:spPr>
          <a:xfrm>
            <a:off x="276900" y="518157"/>
            <a:ext cx="62925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3100">
                <a:solidFill>
                  <a:schemeClr val="lt1"/>
                </a:solidFill>
              </a:rPr>
              <a:t>Big Picture Quiz: True or False?</a:t>
            </a:r>
            <a:endParaRPr sz="3100"/>
          </a:p>
        </p:txBody>
      </p:sp>
      <p:sp>
        <p:nvSpPr>
          <p:cNvPr id="472" name="Google Shape;472;g2b5440a5e98_0_788"/>
          <p:cNvSpPr>
            <a:spLocks noGrp="1"/>
          </p:cNvSpPr>
          <p:nvPr>
            <p:ph type="pic" idx="2"/>
          </p:nvPr>
        </p:nvSpPr>
        <p:spPr>
          <a:xfrm>
            <a:off x="7277100" y="431800"/>
            <a:ext cx="1590000" cy="1120800"/>
          </a:xfrm>
          <a:prstGeom prst="rect">
            <a:avLst/>
          </a:prstGeom>
          <a:noFill/>
          <a:ln>
            <a:noFill/>
          </a:ln>
        </p:spPr>
        <p:txBody>
          <a:bodyPr/>
          <a:lstStyle/>
          <a:p>
            <a:endParaRPr lang="en-US"/>
          </a:p>
        </p:txBody>
      </p:sp>
      <p:pic>
        <p:nvPicPr>
          <p:cNvPr id="473" name="Google Shape;473;g2b5440a5e98_0_788" descr="Text, letter&#10;&#10;Description automatically generated"/>
          <p:cNvPicPr preferRelativeResize="0"/>
          <p:nvPr/>
        </p:nvPicPr>
        <p:blipFill rotWithShape="1">
          <a:blip r:embed="rId3">
            <a:alphaModFix/>
          </a:blip>
          <a:srcRect/>
          <a:stretch/>
        </p:blipFill>
        <p:spPr>
          <a:xfrm>
            <a:off x="6850966" y="56271"/>
            <a:ext cx="2293034" cy="158397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4"/>
          <p:cNvSpPr txBox="1">
            <a:spLocks noGrp="1"/>
          </p:cNvSpPr>
          <p:nvPr>
            <p:ph type="ctrTitle"/>
          </p:nvPr>
        </p:nvSpPr>
        <p:spPr>
          <a:xfrm>
            <a:off x="0" y="2159767"/>
            <a:ext cx="9144000" cy="82396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Avoiding Heirs’ Property in a Will</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2b4b2cfcd4e_0_4"/>
          <p:cNvSpPr txBox="1">
            <a:spLocks noGrp="1"/>
          </p:cNvSpPr>
          <p:nvPr>
            <p:ph type="body" idx="1"/>
          </p:nvPr>
        </p:nvSpPr>
        <p:spPr>
          <a:xfrm>
            <a:off x="0" y="1751798"/>
            <a:ext cx="9144000" cy="2863402"/>
          </a:xfrm>
          <a:prstGeom prst="rect">
            <a:avLst/>
          </a:prstGeom>
          <a:noFill/>
          <a:ln>
            <a:noFill/>
          </a:ln>
        </p:spPr>
        <p:txBody>
          <a:bodyPr spcFirstLastPara="1" wrap="square" lIns="91425" tIns="91425" rIns="91425" bIns="91425" anchor="t" anchorCtr="0">
            <a:noAutofit/>
          </a:bodyPr>
          <a:lstStyle/>
          <a:p>
            <a:pPr lvl="0" algn="l" rtl="0">
              <a:lnSpc>
                <a:spcPct val="100000"/>
              </a:lnSpc>
              <a:spcBef>
                <a:spcPts val="600"/>
              </a:spcBef>
              <a:spcAft>
                <a:spcPts val="0"/>
              </a:spcAft>
              <a:buSzPct val="100000"/>
              <a:buFont typeface="Arial" panose="020B0604020202020204" pitchFamily="34" charset="0"/>
              <a:buChar char="•"/>
            </a:pPr>
            <a:r>
              <a:rPr lang="en-US" sz="1800" dirty="0"/>
              <a:t>A simple will often leaves </a:t>
            </a:r>
            <a:r>
              <a:rPr lang="en-US" sz="1800" b="1" i="1" dirty="0"/>
              <a:t>all</a:t>
            </a:r>
            <a:r>
              <a:rPr lang="en-US" sz="1800" dirty="0"/>
              <a:t> assets including real property:</a:t>
            </a:r>
            <a:endParaRPr dirty="0"/>
          </a:p>
          <a:p>
            <a:pPr lvl="1" algn="l" rtl="0">
              <a:lnSpc>
                <a:spcPct val="100000"/>
              </a:lnSpc>
              <a:spcBef>
                <a:spcPts val="1200"/>
              </a:spcBef>
              <a:spcAft>
                <a:spcPts val="0"/>
              </a:spcAft>
              <a:buSzPct val="100000"/>
              <a:buFont typeface="Arial" panose="020B0604020202020204" pitchFamily="34" charset="0"/>
              <a:buChar char="•"/>
            </a:pPr>
            <a:r>
              <a:rPr lang="en-US" sz="1600" dirty="0"/>
              <a:t>First, to a spouse</a:t>
            </a:r>
            <a:endParaRPr dirty="0"/>
          </a:p>
          <a:p>
            <a:pPr lvl="1" algn="l" rtl="0">
              <a:lnSpc>
                <a:spcPct val="100000"/>
              </a:lnSpc>
              <a:spcBef>
                <a:spcPts val="1200"/>
              </a:spcBef>
              <a:spcAft>
                <a:spcPts val="0"/>
              </a:spcAft>
              <a:buSzPct val="100000"/>
              <a:buFont typeface="Arial" panose="020B0604020202020204" pitchFamily="34" charset="0"/>
              <a:buChar char="•"/>
            </a:pPr>
            <a:r>
              <a:rPr lang="en-US" sz="1600" dirty="0"/>
              <a:t>Second, if the spouse is deceased, equally to children.</a:t>
            </a:r>
            <a:endParaRPr dirty="0"/>
          </a:p>
          <a:p>
            <a:pPr lvl="0" algn="l" rtl="0">
              <a:lnSpc>
                <a:spcPct val="100000"/>
              </a:lnSpc>
              <a:spcBef>
                <a:spcPts val="1200"/>
              </a:spcBef>
              <a:spcAft>
                <a:spcPts val="0"/>
              </a:spcAft>
              <a:buSzPct val="100000"/>
              <a:buFont typeface="Arial" panose="020B0604020202020204" pitchFamily="34" charset="0"/>
              <a:buChar char="•"/>
            </a:pPr>
            <a:r>
              <a:rPr lang="en-US" sz="1800" dirty="0"/>
              <a:t>If children inherit under this type of simple will, they hold an </a:t>
            </a:r>
            <a:r>
              <a:rPr lang="en-US" sz="1800" b="1" i="1" dirty="0"/>
              <a:t>undivided</a:t>
            </a:r>
            <a:r>
              <a:rPr lang="en-US" sz="1800" dirty="0"/>
              <a:t> interest in the property.</a:t>
            </a:r>
            <a:endParaRPr dirty="0"/>
          </a:p>
          <a:p>
            <a:pPr lvl="1" algn="l" rtl="0">
              <a:lnSpc>
                <a:spcPct val="100000"/>
              </a:lnSpc>
              <a:spcBef>
                <a:spcPts val="1200"/>
              </a:spcBef>
              <a:spcAft>
                <a:spcPts val="0"/>
              </a:spcAft>
              <a:buSzPct val="100000"/>
              <a:buFont typeface="Arial" panose="020B0604020202020204" pitchFamily="34" charset="0"/>
              <a:buChar char="•"/>
            </a:pPr>
            <a:r>
              <a:rPr lang="en-US" sz="1600" b="1" dirty="0"/>
              <a:t>Unlike</a:t>
            </a:r>
            <a:r>
              <a:rPr lang="en-US" sz="1600" dirty="0"/>
              <a:t> heirs’ property, the property is titled in their name</a:t>
            </a:r>
            <a:endParaRPr dirty="0"/>
          </a:p>
          <a:p>
            <a:pPr lvl="1" algn="l" rtl="0">
              <a:lnSpc>
                <a:spcPct val="100000"/>
              </a:lnSpc>
              <a:spcBef>
                <a:spcPts val="1200"/>
              </a:spcBef>
              <a:spcAft>
                <a:spcPts val="600"/>
              </a:spcAft>
              <a:buSzPct val="100000"/>
              <a:buFont typeface="Arial" panose="020B0604020202020204" pitchFamily="34" charset="0"/>
              <a:buChar char="•"/>
            </a:pPr>
            <a:r>
              <a:rPr lang="en-US" sz="1600" b="1" dirty="0"/>
              <a:t>Like</a:t>
            </a:r>
            <a:r>
              <a:rPr lang="en-US" sz="1600" dirty="0"/>
              <a:t> heirs’ property, they cannot use it without unanimous consent of all siblings involved.</a:t>
            </a:r>
            <a:endParaRPr dirty="0"/>
          </a:p>
        </p:txBody>
      </p:sp>
      <p:sp>
        <p:nvSpPr>
          <p:cNvPr id="484" name="Google Shape;484;g2b4b2cfcd4e_0_4"/>
          <p:cNvSpPr txBox="1">
            <a:spLocks noGrp="1"/>
          </p:cNvSpPr>
          <p:nvPr>
            <p:ph type="ctrTitle"/>
          </p:nvPr>
        </p:nvSpPr>
        <p:spPr>
          <a:xfrm>
            <a:off x="276896" y="266675"/>
            <a:ext cx="6292500"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solidFill>
                  <a:schemeClr val="lt1"/>
                </a:solidFill>
              </a:rPr>
              <a:t>Simple Will: How It May Create </a:t>
            </a:r>
            <a:br>
              <a:rPr lang="en-US">
                <a:solidFill>
                  <a:schemeClr val="lt1"/>
                </a:solidFill>
              </a:rPr>
            </a:br>
            <a:r>
              <a:rPr lang="en-US">
                <a:solidFill>
                  <a:schemeClr val="lt1"/>
                </a:solidFill>
              </a:rPr>
              <a:t>Similar Issues to Heirs’ Property</a:t>
            </a:r>
            <a:endParaRPr/>
          </a:p>
        </p:txBody>
      </p:sp>
      <p:sp>
        <p:nvSpPr>
          <p:cNvPr id="485" name="Google Shape;485;g2b4b2cfcd4e_0_4"/>
          <p:cNvSpPr>
            <a:spLocks noGrp="1"/>
          </p:cNvSpPr>
          <p:nvPr>
            <p:ph type="pic" idx="2"/>
          </p:nvPr>
        </p:nvSpPr>
        <p:spPr>
          <a:xfrm>
            <a:off x="7277100" y="431800"/>
            <a:ext cx="1590000" cy="1120800"/>
          </a:xfrm>
          <a:prstGeom prst="rect">
            <a:avLst/>
          </a:prstGeom>
          <a:noFill/>
          <a:ln>
            <a:noFill/>
          </a:ln>
        </p:spPr>
        <p:txBody>
          <a:bodyPr/>
          <a:lstStyle/>
          <a:p>
            <a:endParaRPr lang="en-US"/>
          </a:p>
        </p:txBody>
      </p:sp>
      <p:pic>
        <p:nvPicPr>
          <p:cNvPr id="486" name="Google Shape;486;g2b4b2cfcd4e_0_4" descr="Text, letter&#10;&#10;Description automatically generated"/>
          <p:cNvPicPr preferRelativeResize="0"/>
          <p:nvPr/>
        </p:nvPicPr>
        <p:blipFill rotWithShape="1">
          <a:blip r:embed="rId3">
            <a:alphaModFix/>
          </a:blip>
          <a:srcRect/>
          <a:stretch/>
        </p:blipFill>
        <p:spPr>
          <a:xfrm>
            <a:off x="7086600" y="266675"/>
            <a:ext cx="2057400" cy="137356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25"/>
          <p:cNvSpPr txBox="1">
            <a:spLocks noGrp="1"/>
          </p:cNvSpPr>
          <p:nvPr>
            <p:ph type="subTitle" idx="1"/>
          </p:nvPr>
        </p:nvSpPr>
        <p:spPr>
          <a:xfrm flipH="1">
            <a:off x="131227" y="1140558"/>
            <a:ext cx="9144000" cy="337384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2"/>
              </a:buClr>
              <a:buSzPts val="1200"/>
              <a:buNone/>
            </a:pPr>
            <a:r>
              <a:rPr lang="en-US" sz="1800" b="1">
                <a:solidFill>
                  <a:schemeClr val="accent2"/>
                </a:solidFill>
              </a:rPr>
              <a:t>Put in writing how the land would be divided among spouse and children if they inherit.</a:t>
            </a:r>
            <a:br>
              <a:rPr lang="en-US" sz="1800" b="1">
                <a:solidFill>
                  <a:schemeClr val="accent2"/>
                </a:solidFill>
              </a:rPr>
            </a:br>
            <a:r>
              <a:rPr lang="en-US" sz="1800" b="1">
                <a:solidFill>
                  <a:schemeClr val="accent2"/>
                </a:solidFill>
              </a:rPr>
              <a:t>Common ways to divide:</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Physically divided into separate parcels for each person using valid legal descriptions.</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Financially divided based on equal value of parcels by a process specified in the will.</a:t>
            </a:r>
            <a:endParaRPr>
              <a:solidFill>
                <a:schemeClr val="accent2"/>
              </a:solidFill>
            </a:endParaRPr>
          </a:p>
          <a:p>
            <a:pPr marL="0" lvl="0" indent="0" algn="l" rtl="0">
              <a:lnSpc>
                <a:spcPct val="115000"/>
              </a:lnSpc>
              <a:spcBef>
                <a:spcPts val="600"/>
              </a:spcBef>
              <a:spcAft>
                <a:spcPts val="0"/>
              </a:spcAft>
              <a:buClr>
                <a:schemeClr val="dk2"/>
              </a:buClr>
              <a:buSzPts val="1200"/>
              <a:buNone/>
            </a:pPr>
            <a:r>
              <a:rPr lang="en-US" sz="1800" b="1">
                <a:solidFill>
                  <a:schemeClr val="accent2"/>
                </a:solidFill>
              </a:rPr>
              <a:t>Ask your lawyer to advise you on:</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How to provide for the payment of debts and taxes so the property division is not affected by claims of creditors or required tax payments.</a:t>
            </a:r>
            <a:endParaRPr>
              <a:solidFill>
                <a:schemeClr val="accent2"/>
              </a:solidFill>
            </a:endParaRPr>
          </a:p>
          <a:p>
            <a:pPr marL="628650" lvl="1" indent="-171450" algn="l" rtl="0">
              <a:lnSpc>
                <a:spcPct val="115000"/>
              </a:lnSpc>
              <a:spcBef>
                <a:spcPts val="600"/>
              </a:spcBef>
              <a:spcAft>
                <a:spcPts val="0"/>
              </a:spcAft>
              <a:buClr>
                <a:schemeClr val="dk2"/>
              </a:buClr>
              <a:buSzPts val="1080"/>
              <a:buFont typeface="Arial"/>
              <a:buChar char="•"/>
            </a:pPr>
            <a:r>
              <a:rPr lang="en-US" sz="1800">
                <a:solidFill>
                  <a:schemeClr val="accent2"/>
                </a:solidFill>
              </a:rPr>
              <a:t>What is needed in terms of a temporary process to manage the farm, ranch or forest to avoid interruption in the business.</a:t>
            </a:r>
            <a:endParaRPr sz="2000" b="1">
              <a:solidFill>
                <a:schemeClr val="dk2"/>
              </a:solidFill>
            </a:endParaRPr>
          </a:p>
          <a:p>
            <a:pPr marL="171450" lvl="0" indent="-95250" algn="l" rtl="0">
              <a:lnSpc>
                <a:spcPct val="115000"/>
              </a:lnSpc>
              <a:spcBef>
                <a:spcPts val="600"/>
              </a:spcBef>
              <a:spcAft>
                <a:spcPts val="0"/>
              </a:spcAft>
              <a:buSzPts val="1200"/>
              <a:buFont typeface="Arial"/>
              <a:buNone/>
            </a:pPr>
            <a:endParaRPr>
              <a:solidFill>
                <a:schemeClr val="lt1"/>
              </a:solidFill>
            </a:endParaRPr>
          </a:p>
        </p:txBody>
      </p:sp>
      <p:sp>
        <p:nvSpPr>
          <p:cNvPr id="492" name="Google Shape;492;p25"/>
          <p:cNvSpPr txBox="1">
            <a:spLocks noGrp="1"/>
          </p:cNvSpPr>
          <p:nvPr>
            <p:ph type="title"/>
          </p:nvPr>
        </p:nvSpPr>
        <p:spPr>
          <a:xfrm>
            <a:off x="131227" y="223440"/>
            <a:ext cx="6433202" cy="634932"/>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a:t>Tips to Avoid Heirs’ Property </a:t>
            </a:r>
            <a:endParaRPr/>
          </a:p>
          <a:p>
            <a:pPr marL="0" lvl="0" indent="0" algn="l" rtl="0">
              <a:lnSpc>
                <a:spcPct val="100000"/>
              </a:lnSpc>
              <a:spcBef>
                <a:spcPts val="0"/>
              </a:spcBef>
              <a:spcAft>
                <a:spcPts val="0"/>
              </a:spcAft>
              <a:buSzPts val="2800"/>
              <a:buNone/>
            </a:pPr>
            <a:r>
              <a:rPr lang="en-US"/>
              <a:t>Issues in a Will</a:t>
            </a:r>
            <a:endParaRPr/>
          </a:p>
        </p:txBody>
      </p:sp>
      <p:sp>
        <p:nvSpPr>
          <p:cNvPr id="493" name="Google Shape;493;p25"/>
          <p:cNvSpPr/>
          <p:nvPr/>
        </p:nvSpPr>
        <p:spPr>
          <a:xfrm rot="-5400000">
            <a:off x="4529891" y="-3555326"/>
            <a:ext cx="84218" cy="9143999"/>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4" name="Google Shape;494;p25" descr="A picture containing text, businesscard&#10;&#10;Description automatically generated"/>
          <p:cNvPicPr preferRelativeResize="0"/>
          <p:nvPr/>
        </p:nvPicPr>
        <p:blipFill rotWithShape="1">
          <a:blip r:embed="rId3">
            <a:alphaModFix/>
          </a:blip>
          <a:srcRect/>
          <a:stretch/>
        </p:blipFill>
        <p:spPr>
          <a:xfrm>
            <a:off x="7466400" y="1"/>
            <a:ext cx="1677600" cy="105577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ndscape with a red hill and trees&#10;&#10;AI-generated content may be incorrect.">
            <a:extLst>
              <a:ext uri="{FF2B5EF4-FFF2-40B4-BE49-F238E27FC236}">
                <a16:creationId xmlns:a16="http://schemas.microsoft.com/office/drawing/2014/main" id="{50B79362-E14F-C72B-1317-68F6E4260C7E}"/>
              </a:ext>
            </a:extLst>
          </p:cNvPr>
          <p:cNvPicPr>
            <a:picLocks noChangeAspect="1"/>
          </p:cNvPicPr>
          <p:nvPr/>
        </p:nvPicPr>
        <p:blipFill>
          <a:blip r:embed="rId3"/>
          <a:stretch>
            <a:fillRect/>
          </a:stretch>
        </p:blipFill>
        <p:spPr>
          <a:xfrm>
            <a:off x="710690" y="0"/>
            <a:ext cx="7722619" cy="5143500"/>
          </a:xfrm>
          <a:prstGeom prst="rect">
            <a:avLst/>
          </a:prstGeom>
        </p:spPr>
      </p:pic>
      <p:sp>
        <p:nvSpPr>
          <p:cNvPr id="4" name="Rectangle 3">
            <a:extLst>
              <a:ext uri="{FF2B5EF4-FFF2-40B4-BE49-F238E27FC236}">
                <a16:creationId xmlns:a16="http://schemas.microsoft.com/office/drawing/2014/main" id="{416EF2EC-F36E-A8C4-8112-73EF68A8F305}"/>
              </a:ext>
            </a:extLst>
          </p:cNvPr>
          <p:cNvSpPr/>
          <p:nvPr/>
        </p:nvSpPr>
        <p:spPr>
          <a:xfrm>
            <a:off x="0" y="1338146"/>
            <a:ext cx="9144000" cy="2408664"/>
          </a:xfrm>
          <a:prstGeom prst="rect">
            <a:avLst/>
          </a:prstGeom>
          <a:solidFill>
            <a:schemeClr val="accent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405C6-2440-B46A-5971-6D984D0354E8}"/>
              </a:ext>
            </a:extLst>
          </p:cNvPr>
          <p:cNvSpPr>
            <a:spLocks noGrp="1"/>
          </p:cNvSpPr>
          <p:nvPr>
            <p:ph type="title"/>
          </p:nvPr>
        </p:nvSpPr>
        <p:spPr>
          <a:xfrm>
            <a:off x="311700" y="1702154"/>
            <a:ext cx="8520600" cy="572700"/>
          </a:xfrm>
        </p:spPr>
        <p:txBody>
          <a:bodyPr/>
          <a:lstStyle/>
          <a:p>
            <a:pPr algn="ctr"/>
            <a:r>
              <a:rPr lang="en-US" sz="4000" dirty="0">
                <a:solidFill>
                  <a:schemeClr val="bg1"/>
                </a:solidFill>
              </a:rPr>
              <a:t>Other Planning Strategies to Prevent Heirs’ Property</a:t>
            </a:r>
          </a:p>
        </p:txBody>
      </p:sp>
    </p:spTree>
    <p:extLst>
      <p:ext uri="{BB962C8B-B14F-4D97-AF65-F5344CB8AC3E}">
        <p14:creationId xmlns:p14="http://schemas.microsoft.com/office/powerpoint/2010/main" val="218898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2"/>
          <p:cNvSpPr txBox="1">
            <a:spLocks noGrp="1"/>
          </p:cNvSpPr>
          <p:nvPr>
            <p:ph type="ctrTitle"/>
          </p:nvPr>
        </p:nvSpPr>
        <p:spPr>
          <a:xfrm>
            <a:off x="146552" y="222908"/>
            <a:ext cx="6889447" cy="596767"/>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a:solidFill>
                  <a:schemeClr val="lt1"/>
                </a:solidFill>
              </a:rPr>
              <a:t>Transferring Title by Deed</a:t>
            </a:r>
            <a:endParaRPr>
              <a:solidFill>
                <a:schemeClr val="lt1"/>
              </a:solidFill>
            </a:endParaRPr>
          </a:p>
        </p:txBody>
      </p:sp>
      <p:sp>
        <p:nvSpPr>
          <p:cNvPr id="505" name="Google Shape;505;p32"/>
          <p:cNvSpPr txBox="1">
            <a:spLocks noGrp="1"/>
          </p:cNvSpPr>
          <p:nvPr>
            <p:ph type="body" idx="1"/>
          </p:nvPr>
        </p:nvSpPr>
        <p:spPr>
          <a:xfrm>
            <a:off x="151566" y="1074342"/>
            <a:ext cx="5793333" cy="3174102"/>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Clr>
                <a:schemeClr val="dk2"/>
              </a:buClr>
              <a:buSzPct val="100000"/>
              <a:buFont typeface="Arial"/>
              <a:buChar char="•"/>
            </a:pPr>
            <a:r>
              <a:rPr lang="en-US" sz="2000" b="1" dirty="0">
                <a:solidFill>
                  <a:schemeClr val="dk2"/>
                </a:solidFill>
              </a:rPr>
              <a:t>Real Property can be conveyed by deed rather than by will.</a:t>
            </a:r>
            <a:endParaRPr sz="2000" b="1" dirty="0">
              <a:solidFill>
                <a:schemeClr val="dk2"/>
              </a:solidFill>
            </a:endParaRPr>
          </a:p>
          <a:p>
            <a:pPr marL="171450" lvl="0" indent="-171450" algn="l" rtl="0">
              <a:lnSpc>
                <a:spcPct val="100000"/>
              </a:lnSpc>
              <a:spcBef>
                <a:spcPts val="600"/>
              </a:spcBef>
              <a:spcAft>
                <a:spcPts val="0"/>
              </a:spcAft>
              <a:buClr>
                <a:schemeClr val="dk2"/>
              </a:buClr>
              <a:buSzPct val="100000"/>
              <a:buFont typeface="Arial"/>
              <a:buChar char="•"/>
            </a:pPr>
            <a:r>
              <a:rPr lang="en-US" sz="2000" b="1" dirty="0">
                <a:solidFill>
                  <a:schemeClr val="dk2"/>
                </a:solidFill>
              </a:rPr>
              <a:t>A recorded deed takes precedence over a will disposing the same property.</a:t>
            </a:r>
            <a:endParaRPr sz="2000" b="1" dirty="0">
              <a:solidFill>
                <a:schemeClr val="dk2"/>
              </a:solidFill>
            </a:endParaRPr>
          </a:p>
          <a:p>
            <a:pPr marL="171450" lvl="0" indent="-171450" algn="l" rtl="0">
              <a:lnSpc>
                <a:spcPct val="100000"/>
              </a:lnSpc>
              <a:spcBef>
                <a:spcPts val="600"/>
              </a:spcBef>
              <a:spcAft>
                <a:spcPts val="0"/>
              </a:spcAft>
              <a:buClr>
                <a:schemeClr val="dk2"/>
              </a:buClr>
              <a:buSzPct val="100000"/>
              <a:buFont typeface="Arial"/>
              <a:buChar char="•"/>
            </a:pPr>
            <a:r>
              <a:rPr lang="en-US" sz="2000" b="1" dirty="0">
                <a:solidFill>
                  <a:schemeClr val="dk2"/>
                </a:solidFill>
              </a:rPr>
              <a:t>Deeds should be prepared by a licensed attorney.</a:t>
            </a:r>
            <a:endParaRPr sz="2000" b="1" dirty="0">
              <a:solidFill>
                <a:schemeClr val="dk2"/>
              </a:solidFill>
            </a:endParaRPr>
          </a:p>
          <a:p>
            <a:pPr marL="171450" lvl="0" indent="-171450" algn="l" rtl="0">
              <a:lnSpc>
                <a:spcPct val="100000"/>
              </a:lnSpc>
              <a:spcBef>
                <a:spcPts val="600"/>
              </a:spcBef>
              <a:spcAft>
                <a:spcPts val="0"/>
              </a:spcAft>
              <a:buClr>
                <a:schemeClr val="dk2"/>
              </a:buClr>
              <a:buSzPct val="100000"/>
              <a:buFont typeface="Arial"/>
              <a:buChar char="•"/>
            </a:pPr>
            <a:r>
              <a:rPr lang="en-US" sz="2000" b="1" dirty="0">
                <a:solidFill>
                  <a:schemeClr val="dk2"/>
                </a:solidFill>
              </a:rPr>
              <a:t>Options for transferring include:</a:t>
            </a:r>
            <a:endParaRPr dirty="0"/>
          </a:p>
          <a:p>
            <a:pPr marL="628650" lvl="1" indent="-171450" algn="l" rtl="0">
              <a:lnSpc>
                <a:spcPct val="100000"/>
              </a:lnSpc>
              <a:spcBef>
                <a:spcPts val="600"/>
              </a:spcBef>
              <a:spcAft>
                <a:spcPts val="0"/>
              </a:spcAft>
              <a:buClr>
                <a:schemeClr val="dk2"/>
              </a:buClr>
              <a:buSzPct val="100000"/>
              <a:buFont typeface="Arial"/>
              <a:buChar char="•"/>
            </a:pPr>
            <a:r>
              <a:rPr lang="en-US" sz="1600" dirty="0">
                <a:solidFill>
                  <a:schemeClr val="dk2"/>
                </a:solidFill>
              </a:rPr>
              <a:t>Conveying real property before death</a:t>
            </a:r>
            <a:endParaRPr dirty="0"/>
          </a:p>
          <a:p>
            <a:pPr marL="628650" lvl="1" indent="-171450" algn="l" rtl="0">
              <a:lnSpc>
                <a:spcPct val="100000"/>
              </a:lnSpc>
              <a:spcBef>
                <a:spcPts val="600"/>
              </a:spcBef>
              <a:spcAft>
                <a:spcPts val="0"/>
              </a:spcAft>
              <a:buClr>
                <a:schemeClr val="dk2"/>
              </a:buClr>
              <a:buSzPct val="100000"/>
              <a:buFont typeface="Arial"/>
              <a:buChar char="•"/>
            </a:pPr>
            <a:r>
              <a:rPr lang="en-US" sz="1600" dirty="0">
                <a:solidFill>
                  <a:schemeClr val="dk2"/>
                </a:solidFill>
              </a:rPr>
              <a:t>Reserving or granting a life estate</a:t>
            </a:r>
            <a:endParaRPr dirty="0"/>
          </a:p>
          <a:p>
            <a:pPr marL="628650" lvl="1" indent="-171450" algn="l" rtl="0">
              <a:lnSpc>
                <a:spcPct val="100000"/>
              </a:lnSpc>
              <a:spcBef>
                <a:spcPts val="600"/>
              </a:spcBef>
              <a:spcAft>
                <a:spcPts val="0"/>
              </a:spcAft>
              <a:buClr>
                <a:schemeClr val="dk2"/>
              </a:buClr>
              <a:buSzPct val="100000"/>
              <a:buFont typeface="Arial"/>
              <a:buChar char="•"/>
            </a:pPr>
            <a:r>
              <a:rPr lang="en-US" sz="1600" dirty="0">
                <a:solidFill>
                  <a:schemeClr val="dk2"/>
                </a:solidFill>
              </a:rPr>
              <a:t>Conveying title by a transfer on death deed (in some states)</a:t>
            </a:r>
            <a:endParaRPr dirty="0"/>
          </a:p>
          <a:p>
            <a:pPr marL="628650" lvl="1" indent="-95250" algn="l" rtl="0">
              <a:lnSpc>
                <a:spcPct val="100000"/>
              </a:lnSpc>
              <a:spcBef>
                <a:spcPts val="2200"/>
              </a:spcBef>
              <a:spcAft>
                <a:spcPts val="0"/>
              </a:spcAft>
              <a:buClr>
                <a:schemeClr val="dk2"/>
              </a:buClr>
              <a:buSzPts val="1200"/>
              <a:buFont typeface="Arial"/>
              <a:buNone/>
            </a:pPr>
            <a:endParaRPr sz="1800" dirty="0">
              <a:solidFill>
                <a:schemeClr val="dk2"/>
              </a:solidFill>
            </a:endParaRPr>
          </a:p>
          <a:p>
            <a:pPr marL="171450" lvl="0" indent="-95250" algn="l" rtl="0">
              <a:lnSpc>
                <a:spcPct val="100000"/>
              </a:lnSpc>
              <a:spcBef>
                <a:spcPts val="600"/>
              </a:spcBef>
              <a:spcAft>
                <a:spcPts val="0"/>
              </a:spcAft>
              <a:buClr>
                <a:schemeClr val="dk2"/>
              </a:buClr>
              <a:buSzPts val="1200"/>
              <a:buFont typeface="Arial"/>
              <a:buNone/>
            </a:pPr>
            <a:endParaRPr sz="1600" dirty="0">
              <a:solidFill>
                <a:schemeClr val="dk2"/>
              </a:solidFill>
            </a:endParaRPr>
          </a:p>
          <a:p>
            <a:pPr marL="171450" lvl="0" indent="-95250" algn="l" rtl="0">
              <a:lnSpc>
                <a:spcPct val="115000"/>
              </a:lnSpc>
              <a:spcBef>
                <a:spcPts val="600"/>
              </a:spcBef>
              <a:spcAft>
                <a:spcPts val="600"/>
              </a:spcAft>
              <a:buSzPts val="1200"/>
              <a:buFont typeface="Arial"/>
              <a:buNone/>
            </a:pPr>
            <a:endParaRPr dirty="0">
              <a:solidFill>
                <a:schemeClr val="dk2"/>
              </a:solidFill>
            </a:endParaRPr>
          </a:p>
        </p:txBody>
      </p:sp>
      <p:pic>
        <p:nvPicPr>
          <p:cNvPr id="506" name="Google Shape;506;p32" descr="A picture containing person, person, standing, suit&#10;&#10;Description automatically generated"/>
          <p:cNvPicPr preferRelativeResize="0"/>
          <p:nvPr/>
        </p:nvPicPr>
        <p:blipFill rotWithShape="1">
          <a:blip r:embed="rId3">
            <a:alphaModFix/>
          </a:blip>
          <a:srcRect/>
          <a:stretch/>
        </p:blipFill>
        <p:spPr>
          <a:xfrm>
            <a:off x="6088581" y="1718109"/>
            <a:ext cx="2903853" cy="170728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27"/>
          <p:cNvPicPr preferRelativeResize="0"/>
          <p:nvPr/>
        </p:nvPicPr>
        <p:blipFill rotWithShape="1">
          <a:blip r:embed="rId3">
            <a:alphaModFix/>
          </a:blip>
          <a:srcRect t="20027" b="20026"/>
          <a:stretch/>
        </p:blipFill>
        <p:spPr>
          <a:xfrm>
            <a:off x="5871990" y="143219"/>
            <a:ext cx="3066285" cy="1406344"/>
          </a:xfrm>
          <a:prstGeom prst="rect">
            <a:avLst/>
          </a:prstGeom>
          <a:noFill/>
          <a:ln>
            <a:noFill/>
          </a:ln>
        </p:spPr>
      </p:pic>
      <p:sp>
        <p:nvSpPr>
          <p:cNvPr id="512" name="Google Shape;512;p27"/>
          <p:cNvSpPr txBox="1">
            <a:spLocks noGrp="1"/>
          </p:cNvSpPr>
          <p:nvPr>
            <p:ph type="ctrTitle"/>
          </p:nvPr>
        </p:nvSpPr>
        <p:spPr>
          <a:xfrm>
            <a:off x="205725" y="261523"/>
            <a:ext cx="6292516" cy="1169735"/>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3400">
                <a:solidFill>
                  <a:schemeClr val="lt1"/>
                </a:solidFill>
              </a:rPr>
              <a:t>Granting a Spouse </a:t>
            </a:r>
            <a:br>
              <a:rPr lang="en-US" sz="3400">
                <a:solidFill>
                  <a:schemeClr val="lt1"/>
                </a:solidFill>
              </a:rPr>
            </a:br>
            <a:r>
              <a:rPr lang="en-US" sz="3400">
                <a:solidFill>
                  <a:schemeClr val="lt1"/>
                </a:solidFill>
              </a:rPr>
              <a:t>or a Child a Life Estate</a:t>
            </a:r>
            <a:endParaRPr sz="3400">
              <a:solidFill>
                <a:schemeClr val="lt1"/>
              </a:solidFill>
            </a:endParaRPr>
          </a:p>
        </p:txBody>
      </p:sp>
      <p:sp>
        <p:nvSpPr>
          <p:cNvPr id="513" name="Google Shape;513;p27"/>
          <p:cNvSpPr txBox="1"/>
          <p:nvPr/>
        </p:nvSpPr>
        <p:spPr>
          <a:xfrm>
            <a:off x="205725" y="1739799"/>
            <a:ext cx="8732550" cy="3142178"/>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0"/>
              </a:spcBef>
              <a:spcAft>
                <a:spcPts val="0"/>
              </a:spcAft>
              <a:buClr>
                <a:schemeClr val="dk1"/>
              </a:buClr>
              <a:buSzPts val="1200"/>
              <a:buFont typeface="Catamaran Light"/>
              <a:buNone/>
            </a:pPr>
            <a:r>
              <a:rPr lang="en-US" sz="1600" b="0" i="0" u="none" strike="noStrike" cap="none">
                <a:solidFill>
                  <a:schemeClr val="dk2"/>
                </a:solidFill>
                <a:latin typeface="Catamaran Light"/>
                <a:ea typeface="Catamaran Light"/>
                <a:cs typeface="Catamaran Light"/>
                <a:sym typeface="Catamaran Light"/>
              </a:rPr>
              <a:t>One spouse/parent may prefer to leave real property as a life estate to a spouse or a child in the event of circumstances important to that parent.  Examples include:</a:t>
            </a:r>
            <a:endParaRPr sz="1600" b="0" i="0" u="none" strike="noStrike" cap="none">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a:solidFill>
                  <a:schemeClr val="dk2"/>
                </a:solidFill>
                <a:latin typeface="Catamaran Light"/>
                <a:ea typeface="Catamaran Light"/>
                <a:cs typeface="Catamaran Light"/>
                <a:sym typeface="Catamaran Light"/>
              </a:rPr>
              <a:t>Planning for property management if a spouse needs to go to a nursing home after inheriting.</a:t>
            </a:r>
            <a:endParaRPr sz="1600" b="0" i="0" u="none" strike="noStrike" cap="none">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a:solidFill>
                  <a:schemeClr val="dk2"/>
                </a:solidFill>
                <a:latin typeface="Catamaran Light"/>
                <a:ea typeface="Catamaran Light"/>
                <a:cs typeface="Catamaran Light"/>
                <a:sym typeface="Catamaran Light"/>
              </a:rPr>
              <a:t>Ensuring a child receives the property after the death of a spouse.</a:t>
            </a:r>
            <a:endParaRPr sz="1600" b="0" i="0" u="none" strike="noStrike" cap="none">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a:solidFill>
                  <a:schemeClr val="dk2"/>
                </a:solidFill>
                <a:latin typeface="Catamaran Light"/>
                <a:ea typeface="Catamaran Light"/>
                <a:cs typeface="Catamaran Light"/>
                <a:sym typeface="Catamaran Light"/>
              </a:rPr>
              <a:t>Providing for the care of someone with special needs.</a:t>
            </a:r>
            <a:endParaRPr sz="1600" b="0" i="0" u="none" strike="noStrike" cap="none">
              <a:solidFill>
                <a:srgbClr val="000000"/>
              </a:solidFill>
              <a:latin typeface="Arial"/>
              <a:ea typeface="Arial"/>
              <a:cs typeface="Arial"/>
              <a:sym typeface="Arial"/>
            </a:endParaRPr>
          </a:p>
          <a:p>
            <a:pPr marL="438150" marR="0" lvl="0" indent="-285750" algn="l" rtl="0">
              <a:lnSpc>
                <a:spcPct val="100000"/>
              </a:lnSpc>
              <a:spcBef>
                <a:spcPts val="800"/>
              </a:spcBef>
              <a:spcAft>
                <a:spcPts val="0"/>
              </a:spcAft>
              <a:buClr>
                <a:schemeClr val="dk1"/>
              </a:buClr>
              <a:buSzPts val="1200"/>
              <a:buFont typeface="Arial"/>
              <a:buChar char="•"/>
            </a:pPr>
            <a:r>
              <a:rPr lang="en-US" sz="1600" b="0" i="0" u="none" strike="noStrike" cap="none">
                <a:solidFill>
                  <a:schemeClr val="dk2"/>
                </a:solidFill>
                <a:latin typeface="Catamaran Light"/>
                <a:ea typeface="Catamaran Light"/>
                <a:cs typeface="Catamaran Light"/>
                <a:sym typeface="Catamaran Light"/>
              </a:rPr>
              <a:t>Allowing someone earning their livelihood from the property (farm/ranch) to remain there.</a:t>
            </a:r>
            <a:endParaRPr sz="1600" b="0" i="0" u="none" strike="noStrike" cap="none">
              <a:solidFill>
                <a:srgbClr val="000000"/>
              </a:solidFill>
              <a:latin typeface="Arial"/>
              <a:ea typeface="Arial"/>
              <a:cs typeface="Arial"/>
              <a:sym typeface="Arial"/>
            </a:endParaRPr>
          </a:p>
          <a:p>
            <a:pPr marL="152400" marR="0" lvl="0" indent="0" algn="l" rtl="0">
              <a:lnSpc>
                <a:spcPct val="100000"/>
              </a:lnSpc>
              <a:spcBef>
                <a:spcPts val="800"/>
              </a:spcBef>
              <a:spcAft>
                <a:spcPts val="0"/>
              </a:spcAft>
              <a:buClr>
                <a:schemeClr val="dk1"/>
              </a:buClr>
              <a:buSzPts val="1200"/>
              <a:buFont typeface="Catamaran Light"/>
              <a:buNone/>
            </a:pPr>
            <a:endParaRPr sz="1600" b="0" i="0" u="none" strike="noStrike" cap="none">
              <a:solidFill>
                <a:schemeClr val="dk2"/>
              </a:solidFill>
              <a:latin typeface="Catamaran Light"/>
              <a:ea typeface="Catamaran Light"/>
              <a:cs typeface="Catamaran Light"/>
              <a:sym typeface="Catamaran Light"/>
            </a:endParaRPr>
          </a:p>
          <a:p>
            <a:pPr marL="152400" marR="0" lvl="0" indent="0" algn="l" rtl="0">
              <a:lnSpc>
                <a:spcPct val="100000"/>
              </a:lnSpc>
              <a:spcBef>
                <a:spcPts val="800"/>
              </a:spcBef>
              <a:spcAft>
                <a:spcPts val="0"/>
              </a:spcAft>
              <a:buClr>
                <a:schemeClr val="dk1"/>
              </a:buClr>
              <a:buSzPts val="1200"/>
              <a:buFont typeface="Catamaran Light"/>
              <a:buNone/>
            </a:pPr>
            <a:r>
              <a:rPr lang="en-US" sz="1600" b="0" i="0" u="none" strike="noStrike" cap="none">
                <a:solidFill>
                  <a:schemeClr val="dk2"/>
                </a:solidFill>
                <a:latin typeface="Catamaran Light"/>
                <a:ea typeface="Catamaran Light"/>
                <a:cs typeface="Catamaran Light"/>
                <a:sym typeface="Catamaran Light"/>
              </a:rPr>
              <a:t>Your lawyer should advise you on rights/obligations of a life estate based on the state laws where the property is located.</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800"/>
              </a:spcAft>
              <a:buClr>
                <a:schemeClr val="dk1"/>
              </a:buClr>
              <a:buSzPts val="1200"/>
              <a:buFont typeface="Catamaran Light"/>
              <a:buNone/>
            </a:pPr>
            <a:endParaRPr sz="1600" b="0" i="0" u="none" strike="noStrike" cap="none">
              <a:solidFill>
                <a:schemeClr val="lt1"/>
              </a:solidFill>
              <a:latin typeface="Catamaran Light"/>
              <a:ea typeface="Catamaran Light"/>
              <a:cs typeface="Catamaran Light"/>
              <a:sym typeface="Catamaran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69"/>
          <p:cNvSpPr txBox="1">
            <a:spLocks noGrp="1"/>
          </p:cNvSpPr>
          <p:nvPr>
            <p:ph type="title"/>
          </p:nvPr>
        </p:nvSpPr>
        <p:spPr>
          <a:xfrm>
            <a:off x="3592285" y="291532"/>
            <a:ext cx="3242695"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Presenters</a:t>
            </a:r>
            <a:endParaRPr/>
          </a:p>
        </p:txBody>
      </p:sp>
      <p:sp>
        <p:nvSpPr>
          <p:cNvPr id="165" name="Google Shape;165;p69"/>
          <p:cNvSpPr txBox="1">
            <a:spLocks noGrp="1"/>
          </p:cNvSpPr>
          <p:nvPr>
            <p:ph type="body" idx="2"/>
          </p:nvPr>
        </p:nvSpPr>
        <p:spPr>
          <a:xfrm>
            <a:off x="1417320" y="864232"/>
            <a:ext cx="5988856" cy="3009688"/>
          </a:xfrm>
          <a:prstGeom prst="rect">
            <a:avLst/>
          </a:prstGeom>
          <a:noFill/>
          <a:ln>
            <a:noFill/>
          </a:ln>
        </p:spPr>
        <p:txBody>
          <a:bodyPr spcFirstLastPara="1" wrap="square" lIns="91425" tIns="91425" rIns="91425" bIns="91425" anchor="t" anchorCtr="0">
            <a:noAutofit/>
          </a:bodyPr>
          <a:lstStyle/>
          <a:p>
            <a:pPr marL="152400" indent="0"/>
            <a:r>
              <a:rPr lang="en-US" sz="2400" dirty="0">
                <a:latin typeface="Calibri" panose="020F0502020204030204" pitchFamily="34" charset="0"/>
                <a:ea typeface="Calibri" panose="020F0502020204030204" pitchFamily="34" charset="0"/>
                <a:cs typeface="Calibri" panose="020F0502020204030204" pitchFamily="34" charset="0"/>
              </a:rPr>
              <a:t>Name</a:t>
            </a:r>
          </a:p>
          <a:p>
            <a:pPr marL="152400" indent="0"/>
            <a:r>
              <a:rPr lang="en-US" sz="2400" b="0" dirty="0">
                <a:latin typeface="Calibri" panose="020F0502020204030204" pitchFamily="34" charset="0"/>
                <a:ea typeface="Calibri" panose="020F0502020204030204" pitchFamily="34" charset="0"/>
                <a:cs typeface="Calibri" panose="020F0502020204030204" pitchFamily="34" charset="0"/>
              </a:rPr>
              <a:t>University</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152400" indent="0"/>
            <a:endParaRPr lang="en-US" sz="2400" b="0" dirty="0">
              <a:latin typeface="Calibri" panose="020F0502020204030204" pitchFamily="34" charset="0"/>
              <a:ea typeface="Calibri" panose="020F0502020204030204" pitchFamily="34" charset="0"/>
              <a:cs typeface="Calibri" panose="020F0502020204030204" pitchFamily="34" charset="0"/>
            </a:endParaRPr>
          </a:p>
          <a:p>
            <a:pPr marL="152400" indent="0"/>
            <a:r>
              <a:rPr lang="en-US" sz="2400" dirty="0">
                <a:latin typeface="Calibri" panose="020F0502020204030204" pitchFamily="34" charset="0"/>
                <a:ea typeface="Calibri" panose="020F0502020204030204" pitchFamily="34" charset="0"/>
                <a:cs typeface="Calibri" panose="020F0502020204030204" pitchFamily="34" charset="0"/>
              </a:rPr>
              <a:t>Name</a:t>
            </a:r>
          </a:p>
          <a:p>
            <a:pPr marL="152400" indent="0"/>
            <a:r>
              <a:rPr lang="en-US" sz="2400" b="0" dirty="0">
                <a:latin typeface="Calibri" panose="020F0502020204030204" pitchFamily="34" charset="0"/>
                <a:ea typeface="Calibri" panose="020F0502020204030204" pitchFamily="34" charset="0"/>
                <a:cs typeface="Calibri" panose="020F0502020204030204" pitchFamily="34" charset="0"/>
              </a:rPr>
              <a:t>University</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152400" indent="0"/>
            <a:endParaRPr lang="en-US" sz="2400" dirty="0">
              <a:latin typeface="Calibri" panose="020F0502020204030204" pitchFamily="34" charset="0"/>
              <a:ea typeface="Calibri" panose="020F0502020204030204" pitchFamily="34" charset="0"/>
              <a:cs typeface="Calibri" panose="020F0502020204030204" pitchFamily="34" charset="0"/>
            </a:endParaRPr>
          </a:p>
          <a:p>
            <a:pPr marL="152400" indent="0"/>
            <a:r>
              <a:rPr lang="en-US" sz="2400" dirty="0">
                <a:latin typeface="Calibri" panose="020F0502020204030204" pitchFamily="34" charset="0"/>
                <a:ea typeface="Calibri" panose="020F0502020204030204" pitchFamily="34" charset="0"/>
                <a:cs typeface="Calibri" panose="020F0502020204030204" pitchFamily="34" charset="0"/>
              </a:rPr>
              <a:t>Name</a:t>
            </a:r>
          </a:p>
          <a:p>
            <a:pPr marL="152400" indent="0"/>
            <a:r>
              <a:rPr lang="en-US" sz="2400" b="0">
                <a:latin typeface="Calibri" panose="020F0502020204030204" pitchFamily="34" charset="0"/>
                <a:ea typeface="Calibri" panose="020F0502020204030204" pitchFamily="34" charset="0"/>
                <a:cs typeface="Calibri" panose="020F0502020204030204" pitchFamily="34" charset="0"/>
              </a:rPr>
              <a:t>University</a:t>
            </a:r>
            <a:endParaRPr lang="en-US" sz="2400">
              <a:latin typeface="Calibri" panose="020F0502020204030204" pitchFamily="34" charset="0"/>
              <a:ea typeface="Calibri" panose="020F0502020204030204" pitchFamily="34" charset="0"/>
              <a:cs typeface="Calibri" panose="020F0502020204030204" pitchFamily="34" charset="0"/>
            </a:endParaRPr>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dirty="0"/>
          </a:p>
          <a:p>
            <a:pPr marL="152400" lvl="0" indent="0" algn="l" rtl="0">
              <a:lnSpc>
                <a:spcPct val="100000"/>
              </a:lnSpc>
              <a:spcBef>
                <a:spcPts val="0"/>
              </a:spcBef>
              <a:spcAft>
                <a:spcPts val="0"/>
              </a:spcAft>
              <a:buSzPts val="1200"/>
              <a:buNone/>
            </a:pPr>
            <a:endParaRPr sz="1600" b="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8"/>
          <p:cNvSpPr txBox="1">
            <a:spLocks noGrp="1"/>
          </p:cNvSpPr>
          <p:nvPr>
            <p:ph type="ctrTitle"/>
          </p:nvPr>
        </p:nvSpPr>
        <p:spPr>
          <a:xfrm>
            <a:off x="740247" y="72598"/>
            <a:ext cx="8052061" cy="101299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Placing Property in an Entity – An Alternative Approach to Physically Dividing Property</a:t>
            </a:r>
            <a:endParaRPr sz="2800">
              <a:solidFill>
                <a:schemeClr val="dk1"/>
              </a:solidFill>
            </a:endParaRPr>
          </a:p>
        </p:txBody>
      </p:sp>
      <p:sp>
        <p:nvSpPr>
          <p:cNvPr id="519" name="Google Shape;519;p28"/>
          <p:cNvSpPr txBox="1"/>
          <p:nvPr/>
        </p:nvSpPr>
        <p:spPr>
          <a:xfrm>
            <a:off x="740247" y="1306768"/>
            <a:ext cx="7841045" cy="252996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2"/>
                </a:solidFill>
                <a:latin typeface="Catamaran Light"/>
                <a:ea typeface="Catamaran Light"/>
                <a:cs typeface="Catamaran Light"/>
                <a:sym typeface="Catamaran Light"/>
              </a:rPr>
              <a:t>Your property can be conveyed to a trust, corporation, limited liability company or other entity</a:t>
            </a:r>
            <a:endParaRPr sz="24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400"/>
              <a:buFont typeface="Arial"/>
              <a:buChar char="•"/>
            </a:pPr>
            <a:r>
              <a:rPr lang="en-US" sz="2400" b="0" i="0" u="none" strike="noStrike" cap="none">
                <a:solidFill>
                  <a:schemeClr val="dk2"/>
                </a:solidFill>
                <a:latin typeface="Catamaran Light"/>
                <a:ea typeface="Catamaran Light"/>
                <a:cs typeface="Catamaran Light"/>
                <a:sym typeface="Catamaran Light"/>
              </a:rPr>
              <a:t>Prior to your death – Seek advice on property taxes (if homestead)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2400"/>
              <a:buFont typeface="Arial"/>
              <a:buChar char="•"/>
            </a:pPr>
            <a:r>
              <a:rPr lang="en-US" sz="2400" b="0" i="0" u="none" strike="noStrike" cap="none">
                <a:solidFill>
                  <a:schemeClr val="dk2"/>
                </a:solidFill>
                <a:latin typeface="Catamaran Light"/>
                <a:ea typeface="Catamaran Light"/>
                <a:cs typeface="Catamaran Light"/>
                <a:sym typeface="Catamaran Light"/>
              </a:rPr>
              <a:t>Upon death if designated in your will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2400"/>
              <a:buFont typeface="Arial"/>
              <a:buNone/>
            </a:pPr>
            <a:r>
              <a:rPr lang="en-US" sz="2400" b="0" i="0" u="none" strike="noStrike" cap="none">
                <a:solidFill>
                  <a:schemeClr val="dk2"/>
                </a:solidFill>
                <a:latin typeface="Catamaran Light"/>
                <a:ea typeface="Catamaran Light"/>
                <a:cs typeface="Catamaran Light"/>
                <a:sym typeface="Catamaran Light"/>
              </a:rPr>
              <a:t>Be sure to seek a lawyer’s assistance.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29" descr="A picture containing text, businesscard, envelope&#10;&#10;Description automatically generated"/>
          <p:cNvPicPr preferRelativeResize="0"/>
          <p:nvPr/>
        </p:nvPicPr>
        <p:blipFill rotWithShape="1">
          <a:blip r:embed="rId3">
            <a:alphaModFix/>
          </a:blip>
          <a:srcRect/>
          <a:stretch/>
        </p:blipFill>
        <p:spPr>
          <a:xfrm>
            <a:off x="3592285" y="1627355"/>
            <a:ext cx="2438400" cy="1888789"/>
          </a:xfrm>
          <a:prstGeom prst="rect">
            <a:avLst/>
          </a:prstGeom>
          <a:noFill/>
          <a:ln>
            <a:noFill/>
          </a:ln>
        </p:spPr>
      </p:pic>
      <p:sp>
        <p:nvSpPr>
          <p:cNvPr id="525" name="Google Shape;525;p29"/>
          <p:cNvSpPr txBox="1">
            <a:spLocks noGrp="1"/>
          </p:cNvSpPr>
          <p:nvPr>
            <p:ph type="ctrTitle"/>
          </p:nvPr>
        </p:nvSpPr>
        <p:spPr>
          <a:xfrm>
            <a:off x="817669" y="84441"/>
            <a:ext cx="8326331" cy="4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2800">
                <a:solidFill>
                  <a:schemeClr val="dk1"/>
                </a:solidFill>
              </a:rPr>
              <a:t>Placing Property in an Entity – An Alternative Approach to Physically Dividing Property</a:t>
            </a:r>
            <a:endParaRPr sz="2800">
              <a:solidFill>
                <a:schemeClr val="dk1"/>
              </a:solidFill>
            </a:endParaRPr>
          </a:p>
        </p:txBody>
      </p:sp>
      <p:sp>
        <p:nvSpPr>
          <p:cNvPr id="526" name="Google Shape;526;p29"/>
          <p:cNvSpPr txBox="1"/>
          <p:nvPr/>
        </p:nvSpPr>
        <p:spPr>
          <a:xfrm>
            <a:off x="154637" y="1246765"/>
            <a:ext cx="3578325" cy="315642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Advantages</a:t>
            </a:r>
            <a:r>
              <a:rPr lang="en-US" sz="1800" b="1" i="0" u="none" strike="noStrike" cap="none">
                <a:solidFill>
                  <a:schemeClr val="dk2"/>
                </a:solidFill>
                <a:latin typeface="Catamaran Light"/>
                <a:ea typeface="Catamaran Light"/>
                <a:cs typeface="Catamaran Light"/>
                <a:sym typeface="Catamaran Light"/>
              </a:rPr>
              <a:t>:</a:t>
            </a: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Property stays together in one undivided tract.</a:t>
            </a:r>
            <a:endParaRPr sz="20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Unanimous consent is not required for most management actions</a:t>
            </a:r>
            <a:endParaRPr sz="20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60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There may be a prohibition on sale of property or interests</a:t>
            </a:r>
            <a:endParaRPr sz="1400" b="0" i="0" u="none" strike="noStrike" cap="none">
              <a:solidFill>
                <a:srgbClr val="000000"/>
              </a:solidFill>
              <a:latin typeface="Arial"/>
              <a:ea typeface="Arial"/>
              <a:cs typeface="Arial"/>
              <a:sym typeface="Arial"/>
            </a:endParaRPr>
          </a:p>
        </p:txBody>
      </p:sp>
      <p:sp>
        <p:nvSpPr>
          <p:cNvPr id="527" name="Google Shape;527;p29"/>
          <p:cNvSpPr txBox="1"/>
          <p:nvPr/>
        </p:nvSpPr>
        <p:spPr>
          <a:xfrm>
            <a:off x="6122125" y="1246765"/>
            <a:ext cx="3057186" cy="280655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2"/>
                </a:solidFill>
                <a:latin typeface="Catamaran Light"/>
                <a:ea typeface="Catamaran Light"/>
                <a:cs typeface="Catamaran Light"/>
                <a:sym typeface="Catamaran Light"/>
              </a:rPr>
              <a:t>Disadvantages</a:t>
            </a:r>
            <a:r>
              <a:rPr lang="en-US" sz="1800" b="1" i="0" u="none" strike="noStrike" cap="none">
                <a:solidFill>
                  <a:schemeClr val="dk2"/>
                </a:solidFill>
                <a:latin typeface="Catamaran Light"/>
                <a:ea typeface="Catamaran Light"/>
                <a:cs typeface="Catamaran Light"/>
                <a:sym typeface="Catamaran Light"/>
              </a:rPr>
              <a:t>:</a:t>
            </a:r>
            <a:endParaRPr sz="1800" b="1"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Restrictions may make sale of a person’s interest difficult.</a:t>
            </a:r>
            <a:endParaRPr sz="2000" b="0" i="0" u="none" strike="noStrike" cap="none">
              <a:solidFill>
                <a:schemeClr val="dk2"/>
              </a:solidFill>
              <a:latin typeface="Catamaran Light"/>
              <a:ea typeface="Catamaran Light"/>
              <a:cs typeface="Catamaran Light"/>
              <a:sym typeface="Catamaran Light"/>
            </a:endParaRPr>
          </a:p>
          <a:p>
            <a:pPr marL="285750" marR="0" lvl="0" indent="-285750" algn="l" rtl="0">
              <a:lnSpc>
                <a:spcPct val="100000"/>
              </a:lnSpc>
              <a:spcBef>
                <a:spcPts val="600"/>
              </a:spcBef>
              <a:spcAft>
                <a:spcPts val="600"/>
              </a:spcAft>
              <a:buClr>
                <a:srgbClr val="000000"/>
              </a:buClr>
              <a:buSzPts val="2000"/>
              <a:buFont typeface="Arial"/>
              <a:buChar char="•"/>
            </a:pPr>
            <a:r>
              <a:rPr lang="en-US" sz="2000" b="0" i="0" u="none" strike="noStrike" cap="none">
                <a:solidFill>
                  <a:schemeClr val="dk2"/>
                </a:solidFill>
                <a:latin typeface="Catamaran Light"/>
                <a:ea typeface="Catamaran Light"/>
                <a:cs typeface="Catamaran Light"/>
                <a:sym typeface="Catamaran Light"/>
              </a:rPr>
              <a:t>Disagreements on management decisions may cause friction.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3"/>
          <p:cNvSpPr txBox="1">
            <a:spLocks noGrp="1"/>
          </p:cNvSpPr>
          <p:nvPr>
            <p:ph type="ctrTitle"/>
          </p:nvPr>
        </p:nvSpPr>
        <p:spPr>
          <a:xfrm>
            <a:off x="815534" y="95706"/>
            <a:ext cx="8049851"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Maintaining Property as Heirs’ Property through Current Marketable Title</a:t>
            </a:r>
            <a:endParaRPr/>
          </a:p>
        </p:txBody>
      </p:sp>
      <p:sp>
        <p:nvSpPr>
          <p:cNvPr id="533" name="Google Shape;533;p33"/>
          <p:cNvSpPr txBox="1">
            <a:spLocks noGrp="1"/>
          </p:cNvSpPr>
          <p:nvPr>
            <p:ph type="subTitle" idx="4294967295"/>
          </p:nvPr>
        </p:nvSpPr>
        <p:spPr>
          <a:xfrm flipH="1">
            <a:off x="670661" y="1177816"/>
            <a:ext cx="8284800" cy="3084695"/>
          </a:xfrm>
          <a:prstGeom prst="rect">
            <a:avLst/>
          </a:prstGeom>
          <a:noFill/>
          <a:ln>
            <a:noFill/>
          </a:ln>
        </p:spPr>
        <p:txBody>
          <a:bodyPr spcFirstLastPara="1" wrap="square" lIns="91425" tIns="91425" rIns="91425" bIns="91425" anchor="t" anchorCtr="0">
            <a:noAutofit/>
          </a:bodyPr>
          <a:lstStyle/>
          <a:p>
            <a:pPr marL="152400" marR="0" lvl="0" indent="0" algn="l" rtl="0">
              <a:lnSpc>
                <a:spcPct val="100000"/>
              </a:lnSpc>
              <a:spcBef>
                <a:spcPts val="0"/>
              </a:spcBef>
              <a:spcAft>
                <a:spcPts val="0"/>
              </a:spcAft>
              <a:buClr>
                <a:schemeClr val="dk1"/>
              </a:buClr>
              <a:buSzPts val="1200"/>
              <a:buFont typeface="Catamaran Light"/>
              <a:buNone/>
            </a:pPr>
            <a:r>
              <a:rPr lang="en-US" sz="1900" b="0" i="0" u="none" strike="noStrike" cap="none">
                <a:solidFill>
                  <a:schemeClr val="dk1"/>
                </a:solidFill>
                <a:latin typeface="Catamaran Light"/>
                <a:ea typeface="Catamaran Light"/>
                <a:cs typeface="Catamaran Light"/>
                <a:sym typeface="Catamaran Light"/>
              </a:rPr>
              <a:t>After title is examined, the names and percentage interests of each family member should be determined.</a:t>
            </a:r>
            <a:endParaRPr sz="1200" b="0" i="0" u="none" strike="noStrike" cap="none">
              <a:solidFill>
                <a:schemeClr val="dk1"/>
              </a:solidFill>
              <a:latin typeface="Catamaran Light"/>
              <a:ea typeface="Catamaran Light"/>
              <a:cs typeface="Catamaran Light"/>
              <a:sym typeface="Catamaran Light"/>
            </a:endParaRPr>
          </a:p>
          <a:p>
            <a:pPr marL="152400" marR="0" lvl="0" indent="0" algn="l" rtl="0">
              <a:lnSpc>
                <a:spcPct val="100000"/>
              </a:lnSpc>
              <a:spcBef>
                <a:spcPts val="600"/>
              </a:spcBef>
              <a:spcAft>
                <a:spcPts val="0"/>
              </a:spcAft>
              <a:buClr>
                <a:schemeClr val="dk1"/>
              </a:buClr>
              <a:buSzPts val="1200"/>
              <a:buFont typeface="Catamaran Light"/>
              <a:buNone/>
            </a:pPr>
            <a:r>
              <a:rPr lang="en-US" sz="1900" b="0" i="0" u="none" strike="noStrike" cap="none">
                <a:solidFill>
                  <a:schemeClr val="dk1"/>
                </a:solidFill>
                <a:latin typeface="Catamaran Light"/>
                <a:ea typeface="Catamaran Light"/>
                <a:cs typeface="Catamaran Light"/>
                <a:sym typeface="Catamaran Light"/>
              </a:rPr>
              <a:t>Record. Title should be updated to reflect current ownership and percentage interest according to the law of the states where the property is located which may include:</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Affidavit of Heirship</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Probate of wills</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Administration of Estates</a:t>
            </a:r>
            <a:endParaRPr sz="1100" b="0" i="0" u="none" strike="noStrike" cap="none">
              <a:solidFill>
                <a:schemeClr val="dk1"/>
              </a:solidFill>
              <a:latin typeface="Catamaran Light"/>
              <a:ea typeface="Catamaran Light"/>
              <a:cs typeface="Catamaran Light"/>
              <a:sym typeface="Catamaran Light"/>
            </a:endParaRPr>
          </a:p>
          <a:p>
            <a:pPr marL="457200" marR="0" lvl="0" indent="-298450" algn="l" rtl="0">
              <a:lnSpc>
                <a:spcPct val="100000"/>
              </a:lnSpc>
              <a:spcBef>
                <a:spcPts val="600"/>
              </a:spcBef>
              <a:spcAft>
                <a:spcPts val="0"/>
              </a:spcAft>
              <a:buClr>
                <a:schemeClr val="dk1"/>
              </a:buClr>
              <a:buSzPts val="1100"/>
              <a:buFont typeface="Catamaran Light"/>
              <a:buChar char="●"/>
            </a:pPr>
            <a:r>
              <a:rPr lang="en-US" sz="1900" b="0" i="0" u="none" strike="noStrike" cap="none">
                <a:solidFill>
                  <a:schemeClr val="dk1"/>
                </a:solidFill>
                <a:latin typeface="Catamaran Light"/>
                <a:ea typeface="Catamaran Light"/>
                <a:cs typeface="Catamaran Light"/>
                <a:sym typeface="Catamaran Light"/>
              </a:rPr>
              <a:t>Judicial Determination of Heirship</a:t>
            </a:r>
            <a:endParaRPr sz="1100" b="0" i="0" u="none" strike="noStrike" cap="none">
              <a:solidFill>
                <a:schemeClr val="dk1"/>
              </a:solidFill>
              <a:latin typeface="Catamaran Light"/>
              <a:ea typeface="Catamaran Light"/>
              <a:cs typeface="Catamaran Light"/>
              <a:sym typeface="Catamaran Light"/>
            </a:endParaRPr>
          </a:p>
          <a:p>
            <a:pPr marL="457200" marR="0" lvl="0" indent="-228600" algn="l" rtl="0">
              <a:lnSpc>
                <a:spcPct val="100000"/>
              </a:lnSpc>
              <a:spcBef>
                <a:spcPts val="600"/>
              </a:spcBef>
              <a:spcAft>
                <a:spcPts val="60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pic>
        <p:nvPicPr>
          <p:cNvPr id="534" name="Google Shape;534;p33"/>
          <p:cNvPicPr preferRelativeResize="0">
            <a:picLocks noChangeAspect="1"/>
          </p:cNvPicPr>
          <p:nvPr/>
        </p:nvPicPr>
        <p:blipFill>
          <a:blip r:embed="rId3"/>
          <a:srcRect t="13264" b="41445"/>
          <a:stretch>
            <a:fillRect/>
          </a:stretch>
        </p:blipFill>
        <p:spPr>
          <a:xfrm>
            <a:off x="5438274" y="2935705"/>
            <a:ext cx="2743200" cy="220779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5"/>
          <p:cNvSpPr txBox="1">
            <a:spLocks noGrp="1"/>
          </p:cNvSpPr>
          <p:nvPr>
            <p:ph type="ctrTitle"/>
          </p:nvPr>
        </p:nvSpPr>
        <p:spPr>
          <a:xfrm>
            <a:off x="786959" y="162381"/>
            <a:ext cx="8049851" cy="571054"/>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Maintaining Property as Heirs’ Property through Current Marketable Title (cont’d.)</a:t>
            </a:r>
            <a:endParaRPr/>
          </a:p>
        </p:txBody>
      </p:sp>
      <p:sp>
        <p:nvSpPr>
          <p:cNvPr id="540" name="Google Shape;540;p65"/>
          <p:cNvSpPr txBox="1">
            <a:spLocks noGrp="1"/>
          </p:cNvSpPr>
          <p:nvPr>
            <p:ph type="subTitle" idx="4294967295"/>
          </p:nvPr>
        </p:nvSpPr>
        <p:spPr>
          <a:xfrm flipH="1">
            <a:off x="171450" y="1186297"/>
            <a:ext cx="3562350"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1" i="0" u="sng" strike="noStrike" cap="none">
                <a:solidFill>
                  <a:schemeClr val="dk1"/>
                </a:solidFill>
                <a:latin typeface="Catamaran Light"/>
                <a:ea typeface="Catamaran Light"/>
                <a:cs typeface="Catamaran Light"/>
                <a:sym typeface="Catamaran Light"/>
              </a:rPr>
              <a:t>Advantages</a:t>
            </a:r>
            <a:endParaRPr sz="1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Keeps family current as to names and percentage of ownership of family members</a:t>
            </a:r>
            <a:endParaRPr sz="1200" b="0" i="0" u="none" strike="noStrike" cap="none">
              <a:solidFill>
                <a:schemeClr val="dk1"/>
              </a:solidFill>
              <a:latin typeface="Catamaran Light"/>
              <a:ea typeface="Catamaran Light"/>
              <a:cs typeface="Catamaran Light"/>
              <a:sym typeface="Catamaran Light"/>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Keeps relationships between family members</a:t>
            </a:r>
            <a:endParaRPr sz="1200" b="0" i="0" u="none" strike="noStrike" cap="none">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
        <p:nvSpPr>
          <p:cNvPr id="541" name="Google Shape;541;p65"/>
          <p:cNvSpPr txBox="1"/>
          <p:nvPr/>
        </p:nvSpPr>
        <p:spPr>
          <a:xfrm flipH="1">
            <a:off x="3511826" y="1184277"/>
            <a:ext cx="5460724" cy="3009316"/>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0"/>
              </a:spcAft>
              <a:buClr>
                <a:schemeClr val="dk1"/>
              </a:buClr>
              <a:buSzPts val="1200"/>
              <a:buFont typeface="Catamaran Light"/>
              <a:buNone/>
            </a:pPr>
            <a:r>
              <a:rPr lang="en-US" sz="2400" b="1" i="0" u="sng" strike="noStrike" cap="none">
                <a:solidFill>
                  <a:schemeClr val="dk1"/>
                </a:solidFill>
                <a:latin typeface="Catamaran Light"/>
                <a:ea typeface="Catamaran Light"/>
                <a:cs typeface="Catamaran Light"/>
                <a:sym typeface="Catamaran Light"/>
              </a:rPr>
              <a:t>Disadvantages</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Must be updated upon the death of each heir</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Does not address disabilities (incompetence) during lifetime</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Does not prevent an heir from selling their fractional interest</a:t>
            </a:r>
            <a:endParaRPr sz="1400" b="0" i="0" u="none" strike="noStrike" cap="none">
              <a:solidFill>
                <a:srgbClr val="000000"/>
              </a:solidFill>
              <a:latin typeface="Arial"/>
              <a:ea typeface="Arial"/>
              <a:cs typeface="Arial"/>
              <a:sym typeface="Arial"/>
            </a:endParaRPr>
          </a:p>
          <a:p>
            <a:pPr marL="457200" marR="0" lvl="0" indent="-304800" algn="l" rtl="0">
              <a:lnSpc>
                <a:spcPct val="115000"/>
              </a:lnSpc>
              <a:spcBef>
                <a:spcPts val="0"/>
              </a:spcBef>
              <a:spcAft>
                <a:spcPts val="0"/>
              </a:spcAft>
              <a:buClr>
                <a:schemeClr val="dk1"/>
              </a:buClr>
              <a:buSzPts val="1200"/>
              <a:buFont typeface="Catamaran Light"/>
              <a:buChar char="●"/>
            </a:pPr>
            <a:r>
              <a:rPr lang="en-US" sz="2000" b="0" i="0" u="none" strike="noStrike" cap="none">
                <a:solidFill>
                  <a:schemeClr val="dk1"/>
                </a:solidFill>
                <a:latin typeface="Catamaran Light"/>
                <a:ea typeface="Catamaran Light"/>
                <a:cs typeface="Catamaran Light"/>
                <a:sym typeface="Catamaran Light"/>
              </a:rPr>
              <a:t>Does not prevent any heir or purchaser from seeking partition of the property </a:t>
            </a:r>
            <a:endParaRPr sz="1400" b="0" i="0" u="none" strike="noStrike" cap="none">
              <a:solidFill>
                <a:srgbClr val="000000"/>
              </a:solidFill>
              <a:latin typeface="Arial"/>
              <a:ea typeface="Arial"/>
              <a:cs typeface="Arial"/>
              <a:sym typeface="Arial"/>
            </a:endParaRPr>
          </a:p>
          <a:p>
            <a:pPr marL="152400" marR="0" lvl="0" indent="0" algn="l" rtl="0">
              <a:lnSpc>
                <a:spcPct val="115000"/>
              </a:lnSpc>
              <a:spcBef>
                <a:spcPts val="0"/>
              </a:spcBef>
              <a:spcAft>
                <a:spcPts val="0"/>
              </a:spcAft>
              <a:buClr>
                <a:schemeClr val="dk1"/>
              </a:buClr>
              <a:buSzPts val="1200"/>
              <a:buFont typeface="Catamaran Light"/>
              <a:buNone/>
            </a:pPr>
            <a:endParaRPr sz="2000" b="0" i="0" u="none" strike="noStrike" cap="none">
              <a:solidFill>
                <a:schemeClr val="dk1"/>
              </a:solidFill>
              <a:latin typeface="Catamaran Light"/>
              <a:ea typeface="Catamaran Light"/>
              <a:cs typeface="Catamaran Light"/>
              <a:sym typeface="Catamaran Light"/>
            </a:endParaRPr>
          </a:p>
          <a:p>
            <a:pPr marL="457200" marR="0" lvl="0" indent="-228600" algn="l" rtl="0">
              <a:lnSpc>
                <a:spcPct val="115000"/>
              </a:lnSpc>
              <a:spcBef>
                <a:spcPts val="0"/>
              </a:spcBef>
              <a:spcAft>
                <a:spcPts val="0"/>
              </a:spcAft>
              <a:buClr>
                <a:schemeClr val="dk1"/>
              </a:buClr>
              <a:buSzPts val="1200"/>
              <a:buFont typeface="Catamaran Light"/>
              <a:buNone/>
            </a:pPr>
            <a:endParaRPr sz="1200" b="0" i="0" u="none" strike="noStrike" cap="none">
              <a:solidFill>
                <a:schemeClr val="dk1"/>
              </a:solidFill>
              <a:latin typeface="Catamaran Light"/>
              <a:ea typeface="Catamaran Light"/>
              <a:cs typeface="Catamaran Light"/>
              <a:sym typeface="Catamaran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4"/>
          <p:cNvSpPr txBox="1">
            <a:spLocks noGrp="1"/>
          </p:cNvSpPr>
          <p:nvPr>
            <p:ph type="ctrTitle"/>
          </p:nvPr>
        </p:nvSpPr>
        <p:spPr>
          <a:xfrm>
            <a:off x="501586" y="2237166"/>
            <a:ext cx="8140822" cy="66120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800"/>
              <a:buNone/>
            </a:pPr>
            <a:r>
              <a:rPr lang="en-US" sz="4000">
                <a:solidFill>
                  <a:schemeClr val="lt1"/>
                </a:solidFill>
              </a:rPr>
              <a:t>Questions and Discussion</a:t>
            </a:r>
            <a:endParaRPr sz="4000">
              <a:solidFill>
                <a:schemeClr val="lt1"/>
              </a:solidFill>
              <a:latin typeface="Livvic"/>
              <a:ea typeface="Livvic"/>
              <a:cs typeface="Livvic"/>
              <a:sym typeface="Livv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oogle Shape;108;p21" descr="A picture containing tree, outdoor, ground, grass  Description automatically generated">
            <a:extLst>
              <a:ext uri="{FF2B5EF4-FFF2-40B4-BE49-F238E27FC236}">
                <a16:creationId xmlns:a16="http://schemas.microsoft.com/office/drawing/2014/main" id="{971C2FAA-4F6C-4F16-8D5A-3F2A2CA877F6}"/>
              </a:ext>
            </a:extLst>
          </p:cNvPr>
          <p:cNvPicPr>
            <a:picLocks noChangeAspect="1"/>
          </p:cNvPicPr>
          <p:nvPr/>
        </p:nvPicPr>
        <p:blipFill rotWithShape="1">
          <a:blip r:embed="rId3">
            <a:alphaModFix/>
          </a:blip>
          <a:srcRect r="31748"/>
          <a:stretch/>
        </p:blipFill>
        <p:spPr>
          <a:xfrm flipH="1">
            <a:off x="5962573" y="2938698"/>
            <a:ext cx="1828800" cy="2007746"/>
          </a:xfrm>
          <a:prstGeom prst="rect">
            <a:avLst/>
          </a:prstGeom>
          <a:noFill/>
          <a:ln>
            <a:noFill/>
          </a:ln>
        </p:spPr>
      </p:pic>
      <p:sp>
        <p:nvSpPr>
          <p:cNvPr id="10" name="Rectangle 3">
            <a:extLst>
              <a:ext uri="{FF2B5EF4-FFF2-40B4-BE49-F238E27FC236}">
                <a16:creationId xmlns:a16="http://schemas.microsoft.com/office/drawing/2014/main" id="{E2C3F3E4-D90B-43C8-A004-3EC724E91D93}"/>
              </a:ext>
              <a:ext uri="{C183D7F6-B498-43B3-948B-1728B52AA6E4}">
                <adec:decorative xmlns:adec="http://schemas.microsoft.com/office/drawing/2017/decorative" val="1"/>
              </a:ext>
            </a:extLst>
          </p:cNvPr>
          <p:cNvSpPr/>
          <p:nvPr/>
        </p:nvSpPr>
        <p:spPr>
          <a:xfrm>
            <a:off x="-2" y="766618"/>
            <a:ext cx="4572001" cy="3634513"/>
          </a:xfrm>
          <a:prstGeom prst="rect">
            <a:avLst/>
          </a:prstGeom>
          <a:solidFill>
            <a:srgbClr val="D7D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C27CDC0-34EC-4910-95E9-7F0ACD859718}"/>
              </a:ext>
            </a:extLst>
          </p:cNvPr>
          <p:cNvSpPr>
            <a:spLocks noGrp="1"/>
          </p:cNvSpPr>
          <p:nvPr>
            <p:ph type="title"/>
          </p:nvPr>
        </p:nvSpPr>
        <p:spPr>
          <a:xfrm>
            <a:off x="-1" y="188119"/>
            <a:ext cx="4586769" cy="578499"/>
          </a:xfrm>
        </p:spPr>
        <p:txBody>
          <a:bodyPr/>
          <a:lstStyle/>
          <a:p>
            <a:r>
              <a:rPr lang="en-US" sz="2800" dirty="0">
                <a:solidFill>
                  <a:srgbClr val="C05B53"/>
                </a:solidFill>
                <a:latin typeface="Livvic Black" pitchFamily="2" charset="0"/>
                <a:cs typeface="Lucida Sans Unicode"/>
              </a:rPr>
              <a:t>Community Workshop</a:t>
            </a:r>
            <a:endParaRPr lang="en-US" sz="2800" dirty="0">
              <a:solidFill>
                <a:srgbClr val="C05B53"/>
              </a:solidFill>
              <a:latin typeface="Livvic Black" pitchFamily="2" charset="0"/>
            </a:endParaRPr>
          </a:p>
        </p:txBody>
      </p:sp>
      <p:sp>
        <p:nvSpPr>
          <p:cNvPr id="5" name="Text Placeholder 4">
            <a:extLst>
              <a:ext uri="{FF2B5EF4-FFF2-40B4-BE49-F238E27FC236}">
                <a16:creationId xmlns:a16="http://schemas.microsoft.com/office/drawing/2014/main" id="{19E0E737-A1AF-4555-945E-E1D15F67FB1B}"/>
              </a:ext>
            </a:extLst>
          </p:cNvPr>
          <p:cNvSpPr>
            <a:spLocks noGrp="1"/>
          </p:cNvSpPr>
          <p:nvPr>
            <p:ph type="body" sz="quarter" idx="15"/>
          </p:nvPr>
        </p:nvSpPr>
        <p:spPr>
          <a:xfrm>
            <a:off x="0" y="1311931"/>
            <a:ext cx="4571993" cy="1028777"/>
          </a:xfrm>
        </p:spPr>
        <p:txBody>
          <a:bodyPr/>
          <a:lstStyle/>
          <a:p>
            <a:r>
              <a:rPr lang="en-US" sz="2800" dirty="0">
                <a:solidFill>
                  <a:schemeClr val="tx1">
                    <a:lumMod val="85000"/>
                    <a:lumOff val="15000"/>
                  </a:schemeClr>
                </a:solidFill>
                <a:cs typeface="TH SarabunPSK"/>
              </a:rPr>
              <a:t>Understanding </a:t>
            </a:r>
          </a:p>
          <a:p>
            <a:r>
              <a:rPr lang="en-US" sz="2800" dirty="0">
                <a:solidFill>
                  <a:schemeClr val="tx1">
                    <a:lumMod val="85000"/>
                    <a:lumOff val="15000"/>
                  </a:schemeClr>
                </a:solidFill>
                <a:cs typeface="TH SarabunPSK"/>
              </a:rPr>
              <a:t>Heirs’ Property at the</a:t>
            </a:r>
          </a:p>
          <a:p>
            <a:r>
              <a:rPr lang="en-US" sz="2800" dirty="0">
                <a:solidFill>
                  <a:schemeClr val="tx1">
                    <a:lumMod val="85000"/>
                    <a:lumOff val="15000"/>
                  </a:schemeClr>
                </a:solidFill>
                <a:cs typeface="TH SarabunPSK"/>
              </a:rPr>
              <a:t> Community Level</a:t>
            </a:r>
          </a:p>
        </p:txBody>
      </p:sp>
      <p:sp>
        <p:nvSpPr>
          <p:cNvPr id="6" name="Text Placeholder 5">
            <a:extLst>
              <a:ext uri="{FF2B5EF4-FFF2-40B4-BE49-F238E27FC236}">
                <a16:creationId xmlns:a16="http://schemas.microsoft.com/office/drawing/2014/main" id="{480B80E7-8218-4EFC-8B75-3132E7EE9BB8}"/>
              </a:ext>
            </a:extLst>
          </p:cNvPr>
          <p:cNvSpPr>
            <a:spLocks noGrp="1"/>
          </p:cNvSpPr>
          <p:nvPr>
            <p:ph type="body" sz="quarter" idx="16"/>
          </p:nvPr>
        </p:nvSpPr>
        <p:spPr>
          <a:xfrm>
            <a:off x="-3" y="2886021"/>
            <a:ext cx="4571996" cy="1423709"/>
          </a:xfrm>
        </p:spPr>
        <p:txBody>
          <a:bodyPr/>
          <a:lstStyle/>
          <a:p>
            <a:r>
              <a:rPr lang="en-US" sz="2400" dirty="0">
                <a:solidFill>
                  <a:srgbClr val="C05B53"/>
                </a:solidFill>
                <a:latin typeface="Livvic Black" pitchFamily="2" charset="0"/>
              </a:rPr>
              <a:t>Workshop Evaluation</a:t>
            </a:r>
          </a:p>
          <a:p>
            <a:endParaRPr lang="en-US" sz="2400" dirty="0">
              <a:solidFill>
                <a:srgbClr val="C05B53"/>
              </a:solidFill>
              <a:latin typeface="Livvic Black" pitchFamily="2" charset="0"/>
            </a:endParaRPr>
          </a:p>
          <a:p>
            <a:r>
              <a:rPr lang="en-US" sz="2400" i="1" dirty="0">
                <a:solidFill>
                  <a:srgbClr val="C05B53"/>
                </a:solidFill>
                <a:latin typeface="Livvic Black" pitchFamily="2" charset="0"/>
              </a:rPr>
              <a:t>Please Scan the QR Code</a:t>
            </a:r>
          </a:p>
        </p:txBody>
      </p:sp>
      <p:pic>
        <p:nvPicPr>
          <p:cNvPr id="32" name="Picture 31" descr="Shape&#10;&#10;Description automatically generated with low confidence">
            <a:extLst>
              <a:ext uri="{FF2B5EF4-FFF2-40B4-BE49-F238E27FC236}">
                <a16:creationId xmlns:a16="http://schemas.microsoft.com/office/drawing/2014/main" id="{EADF41C0-036D-4D39-B65E-5F8CDF2A8470}"/>
              </a:ext>
            </a:extLst>
          </p:cNvPr>
          <p:cNvPicPr>
            <a:picLocks noChangeAspect="1"/>
          </p:cNvPicPr>
          <p:nvPr/>
        </p:nvPicPr>
        <p:blipFill>
          <a:blip r:embed="rId4"/>
          <a:stretch>
            <a:fillRect/>
          </a:stretch>
        </p:blipFill>
        <p:spPr>
          <a:xfrm>
            <a:off x="3198027" y="4474911"/>
            <a:ext cx="1160703" cy="559783"/>
          </a:xfrm>
          <a:prstGeom prst="rect">
            <a:avLst/>
          </a:prstGeom>
        </p:spPr>
      </p:pic>
      <p:pic>
        <p:nvPicPr>
          <p:cNvPr id="34" name="Picture 33" descr="Text&#10;&#10;Description automatically generated">
            <a:extLst>
              <a:ext uri="{FF2B5EF4-FFF2-40B4-BE49-F238E27FC236}">
                <a16:creationId xmlns:a16="http://schemas.microsoft.com/office/drawing/2014/main" id="{71152E35-9DAD-4E27-95C3-3B40F9C1528A}"/>
              </a:ext>
            </a:extLst>
          </p:cNvPr>
          <p:cNvPicPr>
            <a:picLocks noChangeAspect="1"/>
          </p:cNvPicPr>
          <p:nvPr/>
        </p:nvPicPr>
        <p:blipFill>
          <a:blip r:embed="rId5"/>
          <a:stretch>
            <a:fillRect/>
          </a:stretch>
        </p:blipFill>
        <p:spPr>
          <a:xfrm>
            <a:off x="207321" y="4549959"/>
            <a:ext cx="1497887" cy="396485"/>
          </a:xfrm>
          <a:prstGeom prst="rect">
            <a:avLst/>
          </a:prstGeom>
        </p:spPr>
      </p:pic>
      <p:pic>
        <p:nvPicPr>
          <p:cNvPr id="11" name="Picture 10" descr="Southern Extension Risk Management Education">
            <a:extLst>
              <a:ext uri="{FF2B5EF4-FFF2-40B4-BE49-F238E27FC236}">
                <a16:creationId xmlns:a16="http://schemas.microsoft.com/office/drawing/2014/main" id="{4DDF3FCE-6742-45B7-A4EC-DB98D6BB2A9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6797" y="4587068"/>
            <a:ext cx="1049451" cy="359376"/>
          </a:xfrm>
          <a:prstGeom prst="rect">
            <a:avLst/>
          </a:prstGeom>
          <a:noFill/>
          <a:ln>
            <a:noFill/>
          </a:ln>
        </p:spPr>
      </p:pic>
      <p:pic>
        <p:nvPicPr>
          <p:cNvPr id="9" name="Picture 8" descr="Qr code&#10;&#10;Description automatically generated">
            <a:extLst>
              <a:ext uri="{FF2B5EF4-FFF2-40B4-BE49-F238E27FC236}">
                <a16:creationId xmlns:a16="http://schemas.microsoft.com/office/drawing/2014/main" id="{7BC25762-BB91-1024-3D7B-435151C0C69E}"/>
              </a:ext>
            </a:extLst>
          </p:cNvPr>
          <p:cNvPicPr>
            <a:picLocks noChangeAspect="1"/>
          </p:cNvPicPr>
          <p:nvPr/>
        </p:nvPicPr>
        <p:blipFill>
          <a:blip r:embed="rId7"/>
          <a:stretch>
            <a:fillRect/>
          </a:stretch>
        </p:blipFill>
        <p:spPr>
          <a:xfrm>
            <a:off x="5505373" y="142821"/>
            <a:ext cx="2743200" cy="2743200"/>
          </a:xfrm>
          <a:prstGeom prst="rect">
            <a:avLst/>
          </a:prstGeom>
        </p:spPr>
      </p:pic>
    </p:spTree>
    <p:extLst>
      <p:ext uri="{BB962C8B-B14F-4D97-AF65-F5344CB8AC3E}">
        <p14:creationId xmlns:p14="http://schemas.microsoft.com/office/powerpoint/2010/main" val="3691080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0"/>
          <p:cNvSpPr txBox="1">
            <a:spLocks noGrp="1"/>
          </p:cNvSpPr>
          <p:nvPr>
            <p:ph type="title"/>
          </p:nvPr>
        </p:nvSpPr>
        <p:spPr>
          <a:xfrm>
            <a:off x="96167" y="47293"/>
            <a:ext cx="4604302" cy="67062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Topics to Explore</a:t>
            </a:r>
            <a:endParaRPr/>
          </a:p>
        </p:txBody>
      </p:sp>
      <p:sp>
        <p:nvSpPr>
          <p:cNvPr id="171" name="Google Shape;171;p70"/>
          <p:cNvSpPr txBox="1">
            <a:spLocks noGrp="1"/>
          </p:cNvSpPr>
          <p:nvPr>
            <p:ph type="body" idx="1"/>
          </p:nvPr>
        </p:nvSpPr>
        <p:spPr>
          <a:xfrm>
            <a:off x="4494213" y="914400"/>
            <a:ext cx="4429125" cy="37719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Clr>
                <a:schemeClr val="lt1"/>
              </a:buClr>
              <a:buSzPts val="1200"/>
              <a:buNone/>
            </a:pPr>
            <a:endParaRPr/>
          </a:p>
        </p:txBody>
      </p:sp>
      <p:graphicFrame>
        <p:nvGraphicFramePr>
          <p:cNvPr id="172" name="Google Shape;172;p70"/>
          <p:cNvGraphicFramePr/>
          <p:nvPr>
            <p:extLst>
              <p:ext uri="{D42A27DB-BD31-4B8C-83A1-F6EECF244321}">
                <p14:modId xmlns:p14="http://schemas.microsoft.com/office/powerpoint/2010/main" val="3083585319"/>
              </p:ext>
            </p:extLst>
          </p:nvPr>
        </p:nvGraphicFramePr>
        <p:xfrm>
          <a:off x="4037804" y="165812"/>
          <a:ext cx="5106200" cy="4811950"/>
        </p:xfrm>
        <a:graphic>
          <a:graphicData uri="http://schemas.openxmlformats.org/drawingml/2006/table">
            <a:tbl>
              <a:tblPr>
                <a:noFill/>
                <a:tableStyleId>{9C7AF7D8-22DF-4745-9803-1DB49EF19193}</a:tableStyleId>
              </a:tblPr>
              <a:tblGrid>
                <a:gridCol w="951350">
                  <a:extLst>
                    <a:ext uri="{9D8B030D-6E8A-4147-A177-3AD203B41FA5}">
                      <a16:colId xmlns:a16="http://schemas.microsoft.com/office/drawing/2014/main" val="20000"/>
                    </a:ext>
                  </a:extLst>
                </a:gridCol>
                <a:gridCol w="4154850">
                  <a:extLst>
                    <a:ext uri="{9D8B030D-6E8A-4147-A177-3AD203B41FA5}">
                      <a16:colId xmlns:a16="http://schemas.microsoft.com/office/drawing/2014/main" val="20001"/>
                    </a:ext>
                  </a:extLst>
                </a:gridCol>
              </a:tblGrid>
              <a:tr h="295125">
                <a:tc rowSpan="7">
                  <a:txBody>
                    <a:bodyPr/>
                    <a:lstStyle/>
                    <a:p>
                      <a:pPr marL="0" marR="0" lvl="0" indent="0" algn="ctr" rtl="0">
                        <a:lnSpc>
                          <a:spcPct val="100000"/>
                        </a:lnSpc>
                        <a:spcBef>
                          <a:spcPts val="0"/>
                        </a:spcBef>
                        <a:spcAft>
                          <a:spcPts val="0"/>
                        </a:spcAft>
                        <a:buClr>
                          <a:srgbClr val="000000"/>
                        </a:buClr>
                        <a:buSzPts val="1100"/>
                        <a:buFont typeface="Arial"/>
                        <a:buNone/>
                      </a:pPr>
                      <a:r>
                        <a:rPr lang="en-US" sz="900" b="1" u="none" strike="noStrike" cap="none" dirty="0">
                          <a:solidFill>
                            <a:srgbClr val="4B3612"/>
                          </a:solidFill>
                          <a:latin typeface="Calibri"/>
                          <a:ea typeface="Calibri"/>
                          <a:cs typeface="Calibri"/>
                          <a:sym typeface="Calibri"/>
                        </a:rPr>
                        <a:t>OVERVIEW</a:t>
                      </a:r>
                      <a:endParaRPr sz="1200" u="none" strike="noStrike" cap="none" dirty="0"/>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What is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Impacts of Heirs’ Property</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2165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Legal and Cultural Considerations </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Fractional Ownership</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Locating Heirs’ Property</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053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Land Loss</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9512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4B3612"/>
                          </a:solidFill>
                          <a:latin typeface="Arial"/>
                          <a:ea typeface="Arial"/>
                          <a:cs typeface="Arial"/>
                          <a:sym typeface="Arial"/>
                        </a:rPr>
                        <a:t>Preventing Land Loss</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462825">
                <a:tc rowSpan="2">
                  <a:txBody>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rgbClr val="4B3612"/>
                          </a:solidFill>
                          <a:latin typeface="Arial"/>
                          <a:ea typeface="Arial"/>
                          <a:cs typeface="Arial"/>
                          <a:sym typeface="Arial"/>
                        </a:rPr>
                        <a:t>PREVENTION</a:t>
                      </a:r>
                      <a:endParaRPr sz="1000" b="1" i="0" u="none" strike="noStrike" cap="none">
                        <a:solidFill>
                          <a:srgbClr val="4B3612"/>
                        </a:solidFill>
                        <a:latin typeface="Arial"/>
                        <a:ea typeface="Arial"/>
                        <a:cs typeface="Arial"/>
                        <a:sym typeface="Aria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4B3612"/>
                          </a:solidFill>
                        </a:rPr>
                        <a:t>Basics of estate and succession planning</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7"/>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000" b="1" u="none" strike="noStrike" cap="none">
                          <a:solidFill>
                            <a:srgbClr val="4B3612"/>
                          </a:solidFill>
                        </a:rPr>
                        <a:t>Steps to prevent heirs’ property when establishing a will</a:t>
                      </a:r>
                      <a:endParaRPr sz="900" b="1" u="none" strike="noStrike" cap="none">
                        <a:solidFill>
                          <a:srgbClr val="4B3612"/>
                        </a:solidFill>
                        <a:latin typeface="Calibri"/>
                        <a:ea typeface="Calibri"/>
                        <a:cs typeface="Calibri"/>
                        <a:sym typeface="Calibri"/>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2E4CA"/>
                    </a:solidFill>
                  </a:tcPr>
                </a:tc>
                <a:extLst>
                  <a:ext uri="{0D108BD9-81ED-4DB2-BD59-A6C34878D82A}">
                    <a16:rowId xmlns:a16="http://schemas.microsoft.com/office/drawing/2014/main" val="10008"/>
                  </a:ext>
                </a:extLst>
              </a:tr>
              <a:tr h="382850">
                <a:tc rowSpan="4">
                  <a:txBody>
                    <a:bodyPr/>
                    <a:lstStyle/>
                    <a:p>
                      <a:pPr marL="0" marR="0" lvl="0" indent="0" algn="l" rtl="0">
                        <a:lnSpc>
                          <a:spcPct val="100000"/>
                        </a:lnSpc>
                        <a:spcBef>
                          <a:spcPts val="0"/>
                        </a:spcBef>
                        <a:spcAft>
                          <a:spcPts val="0"/>
                        </a:spcAft>
                        <a:buClr>
                          <a:srgbClr val="000000"/>
                        </a:buClr>
                        <a:buSzPts val="1100"/>
                        <a:buFont typeface="Arial"/>
                        <a:buNone/>
                      </a:pPr>
                      <a:r>
                        <a:rPr lang="en-US" sz="1100" b="1" u="none" strike="noStrike" cap="none">
                          <a:solidFill>
                            <a:srgbClr val="4B3612"/>
                          </a:solidFill>
                          <a:latin typeface="Calibri"/>
                          <a:ea typeface="Calibri"/>
                          <a:cs typeface="Calibri"/>
                          <a:sym typeface="Calibri"/>
                        </a:rPr>
                        <a:t>RESOLUTION</a:t>
                      </a:r>
                      <a:endParaRPr sz="1400" u="none" strike="noStrike" cap="none"/>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Review some of the challenges of owning heirs’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93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Importance of working with other family members </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009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a:solidFill>
                            <a:srgbClr val="4B3612"/>
                          </a:solidFill>
                        </a:rPr>
                        <a:t>Steps to take to understand who legally owns the property</a:t>
                      </a:r>
                      <a:endParaRPr sz="1000" b="1" u="none" strike="noStrike" cap="none">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4738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0"/>
                        <a:buFont typeface="Arial"/>
                        <a:buNone/>
                      </a:pPr>
                      <a:r>
                        <a:rPr lang="en-US" sz="1000" b="1" u="none" strike="noStrike" cap="none" dirty="0">
                          <a:solidFill>
                            <a:srgbClr val="4B3612"/>
                          </a:solidFill>
                        </a:rPr>
                        <a:t>Legal structures that can hold land owned by heirs’ property owners</a:t>
                      </a:r>
                      <a:endParaRPr sz="1000" b="1" u="none" strike="noStrike" cap="none" dirty="0">
                        <a:solidFill>
                          <a:srgbClr val="4B3612"/>
                        </a:solidFill>
                      </a:endParaRPr>
                    </a:p>
                  </a:txBody>
                  <a:tcPr marL="72200" marR="72200" marT="27000" marB="7220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62"/>
          <p:cNvPicPr preferRelativeResize="0"/>
          <p:nvPr/>
        </p:nvPicPr>
        <p:blipFill rotWithShape="1">
          <a:blip r:embed="rId3">
            <a:alphaModFix/>
          </a:blip>
          <a:srcRect/>
          <a:stretch/>
        </p:blipFill>
        <p:spPr>
          <a:xfrm>
            <a:off x="837876" y="2038304"/>
            <a:ext cx="7468247" cy="10668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1"/>
        <p:cNvGrpSpPr/>
        <p:nvPr/>
      </p:nvGrpSpPr>
      <p:grpSpPr>
        <a:xfrm>
          <a:off x="0" y="0"/>
          <a:ext cx="0" cy="0"/>
          <a:chOff x="0" y="0"/>
          <a:chExt cx="0" cy="0"/>
        </a:xfrm>
      </p:grpSpPr>
      <p:sp>
        <p:nvSpPr>
          <p:cNvPr id="182" name="Google Shape;182;p1"/>
          <p:cNvSpPr txBox="1">
            <a:spLocks noGrp="1"/>
          </p:cNvSpPr>
          <p:nvPr>
            <p:ph type="ctrTitle"/>
          </p:nvPr>
        </p:nvSpPr>
        <p:spPr>
          <a:xfrm>
            <a:off x="563252" y="565294"/>
            <a:ext cx="6858000" cy="2971848"/>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800"/>
              <a:buNone/>
            </a:pPr>
            <a:r>
              <a:rPr lang="en-US" sz="6000">
                <a:solidFill>
                  <a:schemeClr val="lt1"/>
                </a:solidFill>
              </a:rPr>
              <a:t>PREVENTING HEIRS’ PROPERTY</a:t>
            </a:r>
            <a:endParaRPr sz="6000">
              <a:solidFill>
                <a:schemeClr val="lt1"/>
              </a:solidFill>
              <a:latin typeface="Livvic"/>
              <a:ea typeface="Livvic"/>
              <a:cs typeface="Livvic"/>
              <a:sym typeface="Livv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
          <p:cNvSpPr txBox="1">
            <a:spLocks noGrp="1"/>
          </p:cNvSpPr>
          <p:nvPr>
            <p:ph type="body" idx="1"/>
          </p:nvPr>
        </p:nvSpPr>
        <p:spPr>
          <a:xfrm>
            <a:off x="324998" y="383544"/>
            <a:ext cx="8080872" cy="4149725"/>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200"/>
              <a:buNone/>
            </a:pPr>
            <a:r>
              <a:rPr lang="en-US" sz="2400">
                <a:solidFill>
                  <a:schemeClr val="lt1"/>
                </a:solidFill>
              </a:rPr>
              <a:t>Important Notes before We Begin:</a:t>
            </a:r>
            <a:br>
              <a:rPr lang="en-US" sz="2400">
                <a:solidFill>
                  <a:schemeClr val="lt1"/>
                </a:solidFill>
              </a:rPr>
            </a:br>
            <a:br>
              <a:rPr lang="en-US" sz="1800">
                <a:solidFill>
                  <a:schemeClr val="lt1"/>
                </a:solidFill>
              </a:rPr>
            </a:br>
            <a:r>
              <a:rPr lang="en-US" sz="1800" b="1">
                <a:solidFill>
                  <a:schemeClr val="lt1"/>
                </a:solidFill>
              </a:rPr>
              <a:t>These materials are intended to present general information as to preventing heirs’ property.</a:t>
            </a:r>
            <a:br>
              <a:rPr lang="en-US" sz="1800" b="1">
                <a:solidFill>
                  <a:schemeClr val="lt1"/>
                </a:solidFill>
              </a:rPr>
            </a:br>
            <a:r>
              <a:rPr lang="en-US" sz="1800" b="1">
                <a:solidFill>
                  <a:schemeClr val="lt1"/>
                </a:solidFill>
              </a:rPr>
              <a:t> </a:t>
            </a:r>
            <a:br>
              <a:rPr lang="en-US" sz="1800">
                <a:solidFill>
                  <a:schemeClr val="lt1"/>
                </a:solidFill>
              </a:rPr>
            </a:br>
            <a:r>
              <a:rPr lang="en-US" sz="1800" b="1">
                <a:solidFill>
                  <a:schemeClr val="lt1"/>
                </a:solidFill>
              </a:rPr>
              <a:t>They primarily draw upon information in the southern United States. </a:t>
            </a:r>
            <a:br>
              <a:rPr lang="en-US" sz="1800" b="1">
                <a:solidFill>
                  <a:schemeClr val="lt1"/>
                </a:solidFill>
              </a:rPr>
            </a:br>
            <a:br>
              <a:rPr lang="en-US" sz="1800" b="1">
                <a:solidFill>
                  <a:schemeClr val="lt1"/>
                </a:solidFill>
              </a:rPr>
            </a:br>
            <a:r>
              <a:rPr lang="en-US" sz="1800" b="1">
                <a:solidFill>
                  <a:schemeClr val="lt1"/>
                </a:solidFill>
              </a:rPr>
              <a:t>The information may not be applicable to every state or territory. </a:t>
            </a:r>
            <a:br>
              <a:rPr lang="en-US" sz="1800" b="1">
                <a:solidFill>
                  <a:schemeClr val="lt1"/>
                </a:solidFill>
              </a:rPr>
            </a:br>
            <a:br>
              <a:rPr lang="en-US" sz="1800" b="1">
                <a:solidFill>
                  <a:schemeClr val="lt1"/>
                </a:solidFill>
              </a:rPr>
            </a:br>
            <a:r>
              <a:rPr lang="en-US" sz="1800" b="1">
                <a:solidFill>
                  <a:schemeClr val="lt1"/>
                </a:solidFill>
              </a:rPr>
              <a:t>These materials do not provide </a:t>
            </a:r>
            <a:r>
              <a:rPr lang="en-US" sz="1800">
                <a:solidFill>
                  <a:schemeClr val="lt1"/>
                </a:solidFill>
              </a:rPr>
              <a:t>legal advice.  </a:t>
            </a:r>
            <a:r>
              <a:rPr lang="en-US" sz="1800" b="1">
                <a:solidFill>
                  <a:schemeClr val="lt1"/>
                </a:solidFill>
              </a:rPr>
              <a:t>Specific advice should be obtained from an attorney</a:t>
            </a:r>
            <a:r>
              <a:rPr lang="en-US" sz="1800">
                <a:solidFill>
                  <a:schemeClr val="lt1"/>
                </a:solidFill>
              </a:rPr>
              <a:t> </a:t>
            </a:r>
            <a:r>
              <a:rPr lang="en-US" sz="1800" b="1">
                <a:solidFill>
                  <a:schemeClr val="lt1"/>
                </a:solidFill>
              </a:rPr>
              <a:t>or another professional well versed in the facts and circumstances related to the individual seeking advice and the jurisdiction where the property is located. </a:t>
            </a:r>
            <a:endParaRPr/>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7436</Words>
  <Application>Microsoft Macintosh PowerPoint</Application>
  <PresentationFormat>On-screen Show (16:9)</PresentationFormat>
  <Paragraphs>934</Paragraphs>
  <Slides>55</Slides>
  <Notes>55</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55</vt:i4>
      </vt:variant>
    </vt:vector>
  </HeadingPairs>
  <TitlesOfParts>
    <vt:vector size="76" baseType="lpstr">
      <vt:lpstr>TH SarabunPSK</vt:lpstr>
      <vt:lpstr>Open Sans</vt:lpstr>
      <vt:lpstr>Dosis</vt:lpstr>
      <vt:lpstr>Libre Baskerville</vt:lpstr>
      <vt:lpstr>Livvic Black</vt:lpstr>
      <vt:lpstr>Times</vt:lpstr>
      <vt:lpstr>Roboto</vt:lpstr>
      <vt:lpstr>Avenir</vt:lpstr>
      <vt:lpstr>Calibri</vt:lpstr>
      <vt:lpstr>Livvic</vt:lpstr>
      <vt:lpstr>Catamaran Light</vt:lpstr>
      <vt:lpstr>Aptos</vt:lpstr>
      <vt:lpstr>Times New Roman</vt:lpstr>
      <vt:lpstr>Catamaran</vt:lpstr>
      <vt:lpstr>Courier New</vt:lpstr>
      <vt:lpstr>Arial</vt:lpstr>
      <vt:lpstr>Noto Sans Symbols</vt:lpstr>
      <vt:lpstr>Candara</vt:lpstr>
      <vt:lpstr>Lucida Sans</vt:lpstr>
      <vt:lpstr>Lucida Sans Unicode</vt:lpstr>
      <vt:lpstr>Engineering Project Proposal by Slidesgo</vt:lpstr>
      <vt:lpstr>Community Workshop</vt:lpstr>
      <vt:lpstr>PowerPoint Presentation</vt:lpstr>
      <vt:lpstr>PowerPoint Presentation</vt:lpstr>
      <vt:lpstr>Acknowledgements</vt:lpstr>
      <vt:lpstr>Presenters</vt:lpstr>
      <vt:lpstr>Topics to Explore</vt:lpstr>
      <vt:lpstr>PowerPoint Presentation</vt:lpstr>
      <vt:lpstr>PREVENTING HEIRS’ PROPERTY</vt:lpstr>
      <vt:lpstr>PowerPoint Presentation</vt:lpstr>
      <vt:lpstr>Protecting Your Information</vt:lpstr>
      <vt:lpstr>SESSION OVERVIEW</vt:lpstr>
      <vt:lpstr>PowerPoint Presentation</vt:lpstr>
      <vt:lpstr>Estate Planning</vt:lpstr>
      <vt:lpstr>How many of you have used an attorney to get an estate plan in place? </vt:lpstr>
      <vt:lpstr>What are the costs of not having an estate plan in place?</vt:lpstr>
      <vt:lpstr>What are the reasons for not having an estate plan in place?</vt:lpstr>
      <vt:lpstr>Did COVID Change the Picture?</vt:lpstr>
      <vt:lpstr>What Are the Main Reasons You Don’t Have a Will?</vt:lpstr>
      <vt:lpstr>Percentage of Americans Having a Will by Subgroup</vt:lpstr>
      <vt:lpstr>How comfortable are you talking about death?</vt:lpstr>
      <vt:lpstr>PowerPoint Presentation</vt:lpstr>
      <vt:lpstr>Estate Planning  Matching Game</vt:lpstr>
      <vt:lpstr>Basics of Estate Planning  (called “Succession Planning” in LA)</vt:lpstr>
      <vt:lpstr>We All Need an Estate Plan</vt:lpstr>
      <vt:lpstr>PowerPoint Presentation</vt:lpstr>
      <vt:lpstr>Living Will</vt:lpstr>
      <vt:lpstr>Holographic Will</vt:lpstr>
      <vt:lpstr>BENEFITS OF A LAST WILL &amp; TESTAMENT</vt:lpstr>
      <vt:lpstr>Probate Process</vt:lpstr>
      <vt:lpstr>What Could Make a Will Invalid?</vt:lpstr>
      <vt:lpstr>Intestate:  Dying Without a Will</vt:lpstr>
      <vt:lpstr>Updating Your Will</vt:lpstr>
      <vt:lpstr>PowerPoint Presentation</vt:lpstr>
      <vt:lpstr>Working with an Attorney</vt:lpstr>
      <vt:lpstr>Benefits to Working with an Attorney</vt:lpstr>
      <vt:lpstr>Cost of a Will</vt:lpstr>
      <vt:lpstr>Specialty Areas of Lawyers</vt:lpstr>
      <vt:lpstr>Specialty Areas of Lawyers – Just a Sample!</vt:lpstr>
      <vt:lpstr>Choosing an Attorney</vt:lpstr>
      <vt:lpstr>Questions to Ask</vt:lpstr>
      <vt:lpstr>Documents to Bring</vt:lpstr>
      <vt:lpstr>Originals and Copies of Your Will</vt:lpstr>
      <vt:lpstr>Big Picture Quiz: True or False?</vt:lpstr>
      <vt:lpstr>Avoiding Heirs’ Property in a Will</vt:lpstr>
      <vt:lpstr>Simple Will: How It May Create  Similar Issues to Heirs’ Property</vt:lpstr>
      <vt:lpstr>Tips to Avoid Heirs’ Property  Issues in a Will</vt:lpstr>
      <vt:lpstr>Other Planning Strategies to Prevent Heirs’ Property</vt:lpstr>
      <vt:lpstr>Transferring Title by Deed</vt:lpstr>
      <vt:lpstr>Granting a Spouse  or a Child a Life Estate</vt:lpstr>
      <vt:lpstr>Placing Property in an Entity – An Alternative Approach to Physically Dividing Property</vt:lpstr>
      <vt:lpstr>Placing Property in an Entity – An Alternative Approach to Physically Dividing Property</vt:lpstr>
      <vt:lpstr>Maintaining Property as Heirs’ Property through Current Marketable Title</vt:lpstr>
      <vt:lpstr>Maintaining Property as Heirs’ Property through Current Marketable Title (cont’d.)</vt:lpstr>
      <vt:lpstr>Questions and Discussion</vt:lpstr>
      <vt:lpstr>Community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setup</dc:creator>
  <cp:lastModifiedBy>Kelly, Carmen</cp:lastModifiedBy>
  <cp:revision>25</cp:revision>
  <dcterms:modified xsi:type="dcterms:W3CDTF">2025-09-30T16:22:52Z</dcterms:modified>
</cp:coreProperties>
</file>