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0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18288000" cy="10287000"/>
  <p:notesSz cx="6858000" cy="9144000"/>
  <p:embeddedFontLst>
    <p:embeddedFont>
      <p:font typeface="Livvic" pitchFamily="2" charset="77"/>
      <p:regular r:id="rId54"/>
      <p:bold r:id="rId55"/>
      <p:italic r:id="rId56"/>
      <p:boldItalic r:id="rId57"/>
    </p:embeddedFont>
    <p:embeddedFont>
      <p:font typeface="More Sugar Thin" pitchFamily="2" charset="0"/>
      <p:regular r:id="rId5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504C"/>
    <a:srgbClr val="5F584E"/>
    <a:srgbClr val="8B8270"/>
    <a:srgbClr val="C9BCA2"/>
    <a:srgbClr val="D7DBCD"/>
    <a:srgbClr val="A29681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B3BEAC-3BF4-4F4A-AF7B-84F504B9CEA4}" v="9" dt="2024-02-21T05:54:35.0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216" autoAdjust="0"/>
    <p:restoredTop sz="94558" autoAdjust="0"/>
  </p:normalViewPr>
  <p:slideViewPr>
    <p:cSldViewPr>
      <p:cViewPr varScale="1">
        <p:scale>
          <a:sx n="73" d="100"/>
          <a:sy n="73" d="100"/>
        </p:scale>
        <p:origin x="256" y="3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2.fntdata"/><Relationship Id="rId63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5.fntdata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3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4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27;p24" descr="A picture containing tree, outdoor, ground, grass  Description automatically generated">
            <a:extLst>
              <a:ext uri="{FF2B5EF4-FFF2-40B4-BE49-F238E27FC236}">
                <a16:creationId xmlns:a16="http://schemas.microsoft.com/office/drawing/2014/main" id="{8634025B-1CB7-9071-81E0-A7DD78C5B22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31745"/>
          <a:stretch/>
        </p:blipFill>
        <p:spPr>
          <a:xfrm flipH="1">
            <a:off x="9114541" y="1"/>
            <a:ext cx="9173459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28;p24">
            <a:extLst>
              <a:ext uri="{FF2B5EF4-FFF2-40B4-BE49-F238E27FC236}">
                <a16:creationId xmlns:a16="http://schemas.microsoft.com/office/drawing/2014/main" id="{BBC5B3EB-D98E-9167-5C65-B39024871F46}"/>
              </a:ext>
            </a:extLst>
          </p:cNvPr>
          <p:cNvSpPr/>
          <p:nvPr/>
        </p:nvSpPr>
        <p:spPr>
          <a:xfrm>
            <a:off x="0" y="0"/>
            <a:ext cx="9114557" cy="10287000"/>
          </a:xfrm>
          <a:prstGeom prst="rect">
            <a:avLst/>
          </a:prstGeom>
          <a:solidFill>
            <a:srgbClr val="D7DBC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TextBox 3">
            <a:extLst>
              <a:ext uri="{FF2B5EF4-FFF2-40B4-BE49-F238E27FC236}">
                <a16:creationId xmlns:a16="http://schemas.microsoft.com/office/drawing/2014/main" id="{77FB36D7-FF40-E374-653F-A3B07CB31FB2}"/>
              </a:ext>
            </a:extLst>
          </p:cNvPr>
          <p:cNvSpPr txBox="1"/>
          <p:nvPr/>
        </p:nvSpPr>
        <p:spPr>
          <a:xfrm>
            <a:off x="0" y="270921"/>
            <a:ext cx="9114541" cy="59890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0" b="1" dirty="0">
                <a:solidFill>
                  <a:srgbClr val="000000"/>
                </a:solidFill>
                <a:latin typeface="Livvic" pitchFamily="2" charset="77"/>
              </a:rPr>
              <a:t>Heirs’ Property</a:t>
            </a:r>
          </a:p>
          <a:p>
            <a:pPr algn="ctr">
              <a:lnSpc>
                <a:spcPct val="150000"/>
              </a:lnSpc>
            </a:pPr>
            <a:r>
              <a:rPr lang="en-US" sz="9000" b="1" dirty="0">
                <a:solidFill>
                  <a:srgbClr val="000000"/>
                </a:solidFill>
                <a:latin typeface="Livvic" pitchFamily="2" charset="77"/>
              </a:rPr>
              <a:t>Trivia </a:t>
            </a:r>
          </a:p>
          <a:p>
            <a:pPr algn="ctr">
              <a:lnSpc>
                <a:spcPct val="150000"/>
              </a:lnSpc>
            </a:pPr>
            <a:r>
              <a:rPr lang="en-US" sz="9000" b="1" dirty="0">
                <a:solidFill>
                  <a:srgbClr val="000000"/>
                </a:solidFill>
                <a:latin typeface="Livvic" pitchFamily="2" charset="77"/>
              </a:rPr>
              <a:t>Questions</a:t>
            </a:r>
          </a:p>
        </p:txBody>
      </p:sp>
      <p:pic>
        <p:nvPicPr>
          <p:cNvPr id="21" name="Google Shape;132;p24" descr="Shape&#10;&#10;Description automatically generated with low confidence">
            <a:extLst>
              <a:ext uri="{FF2B5EF4-FFF2-40B4-BE49-F238E27FC236}">
                <a16:creationId xmlns:a16="http://schemas.microsoft.com/office/drawing/2014/main" id="{A88418E1-4D8A-4340-310F-A4D466B05DFA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t="8790"/>
          <a:stretch>
            <a:fillRect/>
          </a:stretch>
        </p:blipFill>
        <p:spPr>
          <a:xfrm>
            <a:off x="6702019" y="8946826"/>
            <a:ext cx="2070273" cy="1174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34;p24" descr="Southern Extension Risk Management Education">
            <a:extLst>
              <a:ext uri="{FF2B5EF4-FFF2-40B4-BE49-F238E27FC236}">
                <a16:creationId xmlns:a16="http://schemas.microsoft.com/office/drawing/2014/main" id="{90BB86EE-DEDF-BD52-0D99-7933EB080A65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49219" y="9058984"/>
            <a:ext cx="2670234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16DA260-E364-A0AC-5F06-1A61FF3DFE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7419" y="9056051"/>
            <a:ext cx="2160271" cy="914400"/>
          </a:xfrm>
          <a:prstGeom prst="rect">
            <a:avLst/>
          </a:prstGeom>
        </p:spPr>
      </p:pic>
      <p:sp>
        <p:nvSpPr>
          <p:cNvPr id="24" name="Freeform 2">
            <a:extLst>
              <a:ext uri="{FF2B5EF4-FFF2-40B4-BE49-F238E27FC236}">
                <a16:creationId xmlns:a16="http://schemas.microsoft.com/office/drawing/2014/main" id="{4B434E52-1819-2986-E67C-572DBBF5D941}"/>
              </a:ext>
            </a:extLst>
          </p:cNvPr>
          <p:cNvSpPr/>
          <p:nvPr/>
        </p:nvSpPr>
        <p:spPr>
          <a:xfrm>
            <a:off x="2555348" y="6809677"/>
            <a:ext cx="4003846" cy="1696630"/>
          </a:xfrm>
          <a:custGeom>
            <a:avLst/>
            <a:gdLst/>
            <a:ahLst/>
            <a:cxnLst/>
            <a:rect l="l" t="t" r="r" b="b"/>
            <a:pathLst>
              <a:path w="5802057" h="2458622">
                <a:moveTo>
                  <a:pt x="0" y="0"/>
                </a:moveTo>
                <a:lnTo>
                  <a:pt x="5802057" y="0"/>
                </a:lnTo>
                <a:lnTo>
                  <a:pt x="5802057" y="2458621"/>
                </a:lnTo>
                <a:lnTo>
                  <a:pt x="0" y="24586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623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153818"/>
            <a:ext cx="16230600" cy="3761082"/>
            <a:chOff x="0" y="0"/>
            <a:chExt cx="4071892" cy="664771"/>
          </a:xfrm>
          <a:solidFill>
            <a:srgbClr val="D7DBCD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4071892" cy="664771"/>
            </a:xfrm>
            <a:prstGeom prst="roundRect">
              <a:avLst/>
            </a:pr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071892" cy="702871"/>
            </a:xfrm>
            <a:prstGeom prst="roundRect">
              <a:avLst/>
            </a:prstGeom>
            <a:solidFill>
              <a:schemeClr val="accent2"/>
            </a:solidFill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864363" y="1341844"/>
            <a:ext cx="14559274" cy="3385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5499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appointment of a guardian or conservator by a judge to manage the financial affairs and/or daily life of another person due to old age or physical or mental limitations</a:t>
            </a:r>
          </a:p>
        </p:txBody>
      </p:sp>
      <p:sp>
        <p:nvSpPr>
          <p:cNvPr id="6" name="Freeform 6"/>
          <p:cNvSpPr/>
          <p:nvPr/>
        </p:nvSpPr>
        <p:spPr>
          <a:xfrm>
            <a:off x="6949177" y="51435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24567"/>
            <a:ext cx="16230600" cy="3852136"/>
            <a:chOff x="0" y="-38100"/>
            <a:chExt cx="4071892" cy="756504"/>
          </a:xfrm>
          <a:solidFill>
            <a:srgbClr val="8B8270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4071892" cy="664771"/>
            </a:xfrm>
            <a:prstGeom prst="roundRect">
              <a:avLst/>
            </a:pr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071892" cy="756504"/>
            </a:xfrm>
            <a:prstGeom prst="roundRect">
              <a:avLst/>
            </a:prstGeom>
            <a:solidFill>
              <a:schemeClr val="accent2"/>
            </a:solidFill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864363" y="463071"/>
            <a:ext cx="14559274" cy="33850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99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appointment of a guardian or conservator </a:t>
            </a:r>
          </a:p>
          <a:p>
            <a:pPr algn="ctr"/>
            <a:r>
              <a:rPr lang="en-US" sz="5499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a judge to manage the financial affairs </a:t>
            </a:r>
          </a:p>
          <a:p>
            <a:pPr algn="ctr"/>
            <a:r>
              <a:rPr lang="en-US" sz="5499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and/or daily life of another person </a:t>
            </a:r>
          </a:p>
          <a:p>
            <a:pPr algn="ctr"/>
            <a:r>
              <a:rPr lang="en-US" sz="5499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due to old age or physical or mental limitations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145014" y="4751917"/>
            <a:ext cx="4998986" cy="959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99"/>
              </a:lnSpc>
            </a:pPr>
            <a:r>
              <a:rPr lang="en-US" sz="5499" dirty="0">
                <a:latin typeface="Calibri" panose="020F0502020204030204" pitchFamily="34" charset="0"/>
                <a:cs typeface="Calibri" panose="020F0502020204030204" pitchFamily="34" charset="0"/>
              </a:rPr>
              <a:t>Conservatorship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145014" y="7243492"/>
            <a:ext cx="4015398" cy="1953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99"/>
              </a:lnSpc>
            </a:pPr>
            <a:r>
              <a:rPr lang="en-US" sz="5499" dirty="0">
                <a:latin typeface="Calibri" panose="020F0502020204030204" pitchFamily="34" charset="0"/>
                <a:cs typeface="Calibri" panose="020F0502020204030204" pitchFamily="34" charset="0"/>
              </a:rPr>
              <a:t>Healthcare Directive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551600" y="4751917"/>
            <a:ext cx="4015398" cy="959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99"/>
              </a:lnSpc>
            </a:pPr>
            <a:r>
              <a:rPr lang="en-US" sz="5499" dirty="0">
                <a:latin typeface="Calibri" panose="020F0502020204030204" pitchFamily="34" charset="0"/>
                <a:cs typeface="Calibri" panose="020F0502020204030204" pitchFamily="34" charset="0"/>
              </a:rPr>
              <a:t>Guardianship</a:t>
            </a:r>
            <a:r>
              <a:rPr lang="en-US" sz="5499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551600" y="7243492"/>
            <a:ext cx="4015398" cy="959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99"/>
              </a:lnSpc>
            </a:pPr>
            <a:r>
              <a:rPr lang="en-US" sz="5499" dirty="0">
                <a:latin typeface="Calibri" panose="020F0502020204030204" pitchFamily="34" charset="0"/>
                <a:cs typeface="Calibri" panose="020F0502020204030204" pitchFamily="34" charset="0"/>
              </a:rPr>
              <a:t>Living</a:t>
            </a:r>
            <a:r>
              <a:rPr lang="en-US" sz="5499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Will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1809CAE-DCE5-0520-1F72-C38144325940}"/>
              </a:ext>
            </a:extLst>
          </p:cNvPr>
          <p:cNvSpPr/>
          <p:nvPr/>
        </p:nvSpPr>
        <p:spPr>
          <a:xfrm>
            <a:off x="2703383" y="4838700"/>
            <a:ext cx="914400" cy="914400"/>
          </a:xfrm>
          <a:prstGeom prst="ellipse">
            <a:avLst/>
          </a:prstGeom>
          <a:solidFill>
            <a:srgbClr val="C0504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D241FD7-64AE-DFFF-6EC3-76E00DABAEB5}"/>
              </a:ext>
            </a:extLst>
          </p:cNvPr>
          <p:cNvSpPr/>
          <p:nvPr/>
        </p:nvSpPr>
        <p:spPr>
          <a:xfrm>
            <a:off x="2721002" y="7429500"/>
            <a:ext cx="914400" cy="914400"/>
          </a:xfrm>
          <a:prstGeom prst="ellipse">
            <a:avLst/>
          </a:prstGeom>
          <a:solidFill>
            <a:srgbClr val="C0504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D5A44D7-1D4B-5FF9-0ABB-84A5612389F5}"/>
              </a:ext>
            </a:extLst>
          </p:cNvPr>
          <p:cNvSpPr/>
          <p:nvPr/>
        </p:nvSpPr>
        <p:spPr>
          <a:xfrm>
            <a:off x="10210800" y="4838700"/>
            <a:ext cx="914400" cy="914400"/>
          </a:xfrm>
          <a:prstGeom prst="ellipse">
            <a:avLst/>
          </a:prstGeom>
          <a:solidFill>
            <a:srgbClr val="C0504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29C7507-DB18-7784-58CB-7149CEA153FB}"/>
              </a:ext>
            </a:extLst>
          </p:cNvPr>
          <p:cNvSpPr/>
          <p:nvPr/>
        </p:nvSpPr>
        <p:spPr>
          <a:xfrm>
            <a:off x="10210800" y="7429500"/>
            <a:ext cx="914400" cy="914400"/>
          </a:xfrm>
          <a:prstGeom prst="ellipse">
            <a:avLst/>
          </a:prstGeom>
          <a:solidFill>
            <a:srgbClr val="C0504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127816"/>
            <a:ext cx="7832485" cy="2100094"/>
            <a:chOff x="0" y="0"/>
            <a:chExt cx="1964994" cy="526866"/>
          </a:xfrm>
          <a:solidFill>
            <a:schemeClr val="accent2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1964994" cy="526866"/>
            </a:xfrm>
            <a:prstGeom prst="roundRect">
              <a:avLst/>
            </a:pr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964994" cy="564966"/>
            </a:xfrm>
            <a:prstGeom prst="round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024022" y="3912814"/>
            <a:ext cx="5370678" cy="5246370"/>
            <a:chOff x="0" y="0"/>
            <a:chExt cx="4828540" cy="4716780"/>
          </a:xfrm>
        </p:grpSpPr>
        <p:sp>
          <p:nvSpPr>
            <p:cNvPr id="6" name="Freeform 6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80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10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40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0" y="4281170"/>
                    <a:pt x="4535170" y="4335780"/>
                    <a:pt x="4491990" y="4382770"/>
                  </a:cubicBezTo>
                  <a:cubicBezTo>
                    <a:pt x="4453890" y="4424680"/>
                    <a:pt x="4411980" y="4466590"/>
                    <a:pt x="4345940" y="4467860"/>
                  </a:cubicBezTo>
                  <a:cubicBezTo>
                    <a:pt x="4330700" y="4467860"/>
                    <a:pt x="4316730" y="4483100"/>
                    <a:pt x="4301490" y="4490720"/>
                  </a:cubicBezTo>
                  <a:cubicBezTo>
                    <a:pt x="4236720" y="4518660"/>
                    <a:pt x="4169410" y="4542790"/>
                    <a:pt x="4105910" y="4573270"/>
                  </a:cubicBezTo>
                  <a:cubicBezTo>
                    <a:pt x="3989070" y="4629150"/>
                    <a:pt x="3863340" y="4638040"/>
                    <a:pt x="3737610" y="4643120"/>
                  </a:cubicBezTo>
                  <a:cubicBezTo>
                    <a:pt x="3689350" y="4645660"/>
                    <a:pt x="3639820" y="4641850"/>
                    <a:pt x="3591560" y="4645660"/>
                  </a:cubicBezTo>
                  <a:cubicBezTo>
                    <a:pt x="3567430" y="4646930"/>
                    <a:pt x="3544570" y="4658360"/>
                    <a:pt x="3521710" y="4663440"/>
                  </a:cubicBezTo>
                  <a:cubicBezTo>
                    <a:pt x="3511550" y="4665980"/>
                    <a:pt x="3501390" y="4664710"/>
                    <a:pt x="3489960" y="4665980"/>
                  </a:cubicBezTo>
                  <a:cubicBezTo>
                    <a:pt x="3474720" y="4667250"/>
                    <a:pt x="3459480" y="4671060"/>
                    <a:pt x="3444240" y="4669790"/>
                  </a:cubicBezTo>
                  <a:cubicBezTo>
                    <a:pt x="3429000" y="4667250"/>
                    <a:pt x="3418840" y="4662170"/>
                    <a:pt x="3416300" y="4662170"/>
                  </a:cubicBezTo>
                  <a:close/>
                </a:path>
              </a:pathLst>
            </a:custGeom>
            <a:blipFill>
              <a:blip r:embed="rId2"/>
              <a:stretch>
                <a:fillRect l="-40002" r="-73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257300" y="1056005"/>
            <a:ext cx="7361322" cy="1953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 b="1" dirty="0">
                <a:solidFill>
                  <a:schemeClr val="bg1"/>
                </a:solidFill>
                <a:latin typeface="Livvic" pitchFamily="2" charset="77"/>
                <a:cs typeface="Calibri" panose="020F0502020204030204" pitchFamily="34" charset="0"/>
              </a:rPr>
              <a:t>Conservatorship and/or Guardianship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940150" y="4048125"/>
            <a:ext cx="9066097" cy="5582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Conservatorship and/or Guardianship - the appointment of a guardian or conservator by a judge to manage the financial affairs and/or daily life of another person due to old age or physical or mental limitations</a:t>
            </a:r>
          </a:p>
          <a:p>
            <a:pPr algn="ctr">
              <a:lnSpc>
                <a:spcPts val="6299"/>
              </a:lnSpc>
            </a:pPr>
            <a:endParaRPr lang="en-US" sz="4499" dirty="0">
              <a:solidFill>
                <a:srgbClr val="000000"/>
              </a:solidFill>
              <a:latin typeface="More Sugar Thi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723902"/>
            <a:ext cx="16230600" cy="3581399"/>
            <a:chOff x="0" y="-245761"/>
            <a:chExt cx="4071892" cy="898492"/>
          </a:xfrm>
          <a:solidFill>
            <a:schemeClr val="accent2"/>
          </a:solidFill>
        </p:grpSpPr>
        <p:sp>
          <p:nvSpPr>
            <p:cNvPr id="3" name="Freeform 3"/>
            <p:cNvSpPr/>
            <p:nvPr/>
          </p:nvSpPr>
          <p:spPr>
            <a:xfrm>
              <a:off x="0" y="-245761"/>
              <a:ext cx="4071892" cy="898492"/>
            </a:xfrm>
            <a:prstGeom prst="roundRect">
              <a:avLst/>
            </a:prstGeom>
            <a:grpFill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071892" cy="56496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949177" y="51435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726940" y="1245215"/>
            <a:ext cx="14559274" cy="2538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5499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legally binding document that allows you to appoint someone to manage your property, medical, or financial affairs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800100"/>
            <a:ext cx="16230600" cy="3003502"/>
            <a:chOff x="0" y="0"/>
            <a:chExt cx="4071892" cy="5268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71892" cy="526866"/>
            </a:xfrm>
            <a:prstGeom prst="round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071892" cy="564966"/>
            </a:xfrm>
            <a:prstGeom prst="roundRect">
              <a:avLst/>
            </a:prstGeom>
            <a:solidFill>
              <a:schemeClr val="accent2"/>
            </a:solidFill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864363" y="952500"/>
            <a:ext cx="14559274" cy="2538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5499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legally binding document that allows you to appoint someone to manage your property, medical, or financial affairs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145014" y="4751917"/>
            <a:ext cx="4015398" cy="926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99"/>
              </a:lnSpc>
            </a:pPr>
            <a:r>
              <a:rPr lang="en-US" sz="5499" dirty="0">
                <a:latin typeface="Calibri" panose="020F0502020204030204" pitchFamily="34" charset="0"/>
                <a:cs typeface="Calibri" panose="020F0502020204030204" pitchFamily="34" charset="0"/>
              </a:rPr>
              <a:t>Living Will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145014" y="7243492"/>
            <a:ext cx="6155264" cy="926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99"/>
              </a:lnSpc>
            </a:pPr>
            <a:r>
              <a:rPr lang="en-US" sz="5499" dirty="0">
                <a:latin typeface="Calibri" panose="020F0502020204030204" pitchFamily="34" charset="0"/>
                <a:cs typeface="Calibri" panose="020F0502020204030204" pitchFamily="34" charset="0"/>
              </a:rPr>
              <a:t>Conservatorship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551600" y="4751917"/>
            <a:ext cx="4015398" cy="920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99"/>
              </a:lnSpc>
            </a:pPr>
            <a:r>
              <a:rPr lang="en-US" sz="5499" dirty="0">
                <a:latin typeface="Calibri" panose="020F0502020204030204" pitchFamily="34" charset="0"/>
                <a:cs typeface="Calibri" panose="020F0502020204030204" pitchFamily="34" charset="0"/>
              </a:rPr>
              <a:t>Guardianship</a:t>
            </a:r>
            <a:r>
              <a:rPr lang="en-US" sz="5499" dirty="0">
                <a:latin typeface="More Sugar Thin"/>
              </a:rPr>
              <a:t>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551600" y="7243492"/>
            <a:ext cx="6587164" cy="926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99"/>
              </a:lnSpc>
            </a:pPr>
            <a:r>
              <a:rPr lang="en-US" sz="5499" dirty="0">
                <a:latin typeface="Calibri" panose="020F0502020204030204" pitchFamily="34" charset="0"/>
                <a:cs typeface="Calibri" panose="020F0502020204030204" pitchFamily="34" charset="0"/>
              </a:rPr>
              <a:t>Power of Attorney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ECF225D-91D5-4042-9336-5007091EB6C7}"/>
              </a:ext>
            </a:extLst>
          </p:cNvPr>
          <p:cNvSpPr/>
          <p:nvPr/>
        </p:nvSpPr>
        <p:spPr>
          <a:xfrm>
            <a:off x="2703383" y="4838700"/>
            <a:ext cx="914400" cy="914400"/>
          </a:xfrm>
          <a:prstGeom prst="ellipse">
            <a:avLst/>
          </a:prstGeom>
          <a:solidFill>
            <a:srgbClr val="C0504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B5F8694-99B6-4A3A-4A79-456016CF78A3}"/>
              </a:ext>
            </a:extLst>
          </p:cNvPr>
          <p:cNvSpPr/>
          <p:nvPr/>
        </p:nvSpPr>
        <p:spPr>
          <a:xfrm>
            <a:off x="2703383" y="7255821"/>
            <a:ext cx="914400" cy="914400"/>
          </a:xfrm>
          <a:prstGeom prst="ellipse">
            <a:avLst/>
          </a:prstGeom>
          <a:solidFill>
            <a:srgbClr val="C0504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261C7E2-6951-02EB-6947-07E5B4C8466C}"/>
              </a:ext>
            </a:extLst>
          </p:cNvPr>
          <p:cNvSpPr/>
          <p:nvPr/>
        </p:nvSpPr>
        <p:spPr>
          <a:xfrm>
            <a:off x="10106823" y="4758218"/>
            <a:ext cx="914400" cy="914400"/>
          </a:xfrm>
          <a:prstGeom prst="ellipse">
            <a:avLst/>
          </a:prstGeom>
          <a:solidFill>
            <a:srgbClr val="C0504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2BF2CDF-7F26-9354-5530-0A00290E0DA1}"/>
              </a:ext>
            </a:extLst>
          </p:cNvPr>
          <p:cNvSpPr/>
          <p:nvPr/>
        </p:nvSpPr>
        <p:spPr>
          <a:xfrm>
            <a:off x="10106823" y="7255821"/>
            <a:ext cx="914400" cy="914400"/>
          </a:xfrm>
          <a:prstGeom prst="ellipse">
            <a:avLst/>
          </a:prstGeom>
          <a:solidFill>
            <a:srgbClr val="C0504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127816"/>
            <a:ext cx="7361322" cy="2100094"/>
            <a:chOff x="0" y="0"/>
            <a:chExt cx="1846790" cy="5268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46790" cy="526866"/>
            </a:xfrm>
            <a:custGeom>
              <a:avLst/>
              <a:gdLst/>
              <a:ahLst/>
              <a:cxnLst/>
              <a:rect l="l" t="t" r="r" b="b"/>
              <a:pathLst>
                <a:path w="1846790" h="526866">
                  <a:moveTo>
                    <a:pt x="53637" y="0"/>
                  </a:moveTo>
                  <a:lnTo>
                    <a:pt x="1793153" y="0"/>
                  </a:lnTo>
                  <a:cubicBezTo>
                    <a:pt x="1822776" y="0"/>
                    <a:pt x="1846790" y="24014"/>
                    <a:pt x="1846790" y="53637"/>
                  </a:cubicBezTo>
                  <a:lnTo>
                    <a:pt x="1846790" y="473229"/>
                  </a:lnTo>
                  <a:cubicBezTo>
                    <a:pt x="1846790" y="502852"/>
                    <a:pt x="1822776" y="526866"/>
                    <a:pt x="1793153" y="526866"/>
                  </a:cubicBezTo>
                  <a:lnTo>
                    <a:pt x="53637" y="526866"/>
                  </a:lnTo>
                  <a:cubicBezTo>
                    <a:pt x="24014" y="526866"/>
                    <a:pt x="0" y="502852"/>
                    <a:pt x="0" y="473229"/>
                  </a:cubicBezTo>
                  <a:lnTo>
                    <a:pt x="0" y="53637"/>
                  </a:lnTo>
                  <a:cubicBezTo>
                    <a:pt x="0" y="24014"/>
                    <a:pt x="24014" y="0"/>
                    <a:pt x="5363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846790" cy="564966"/>
            </a:xfrm>
            <a:prstGeom prst="roundRect">
              <a:avLst/>
            </a:prstGeom>
            <a:solidFill>
              <a:schemeClr val="accent2"/>
            </a:solidFill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024022" y="3912814"/>
            <a:ext cx="5370678" cy="5246370"/>
            <a:chOff x="0" y="0"/>
            <a:chExt cx="4828540" cy="4716780"/>
          </a:xfrm>
        </p:grpSpPr>
        <p:sp>
          <p:nvSpPr>
            <p:cNvPr id="6" name="Freeform 6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80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10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40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0" y="4281170"/>
                    <a:pt x="4535170" y="4335780"/>
                    <a:pt x="4491990" y="4382770"/>
                  </a:cubicBezTo>
                  <a:cubicBezTo>
                    <a:pt x="4453890" y="4424680"/>
                    <a:pt x="4411980" y="4466590"/>
                    <a:pt x="4345940" y="4467860"/>
                  </a:cubicBezTo>
                  <a:cubicBezTo>
                    <a:pt x="4330700" y="4467860"/>
                    <a:pt x="4316730" y="4483100"/>
                    <a:pt x="4301490" y="4490720"/>
                  </a:cubicBezTo>
                  <a:cubicBezTo>
                    <a:pt x="4236720" y="4518660"/>
                    <a:pt x="4169410" y="4542790"/>
                    <a:pt x="4105910" y="4573270"/>
                  </a:cubicBezTo>
                  <a:cubicBezTo>
                    <a:pt x="3989070" y="4629150"/>
                    <a:pt x="3863340" y="4638040"/>
                    <a:pt x="3737610" y="4643120"/>
                  </a:cubicBezTo>
                  <a:cubicBezTo>
                    <a:pt x="3689350" y="4645660"/>
                    <a:pt x="3639820" y="4641850"/>
                    <a:pt x="3591560" y="4645660"/>
                  </a:cubicBezTo>
                  <a:cubicBezTo>
                    <a:pt x="3567430" y="4646930"/>
                    <a:pt x="3544570" y="4658360"/>
                    <a:pt x="3521710" y="4663440"/>
                  </a:cubicBezTo>
                  <a:cubicBezTo>
                    <a:pt x="3511550" y="4665980"/>
                    <a:pt x="3501390" y="4664710"/>
                    <a:pt x="3489960" y="4665980"/>
                  </a:cubicBezTo>
                  <a:cubicBezTo>
                    <a:pt x="3474720" y="4667250"/>
                    <a:pt x="3459480" y="4671060"/>
                    <a:pt x="3444240" y="4669790"/>
                  </a:cubicBezTo>
                  <a:cubicBezTo>
                    <a:pt x="3429000" y="4667250"/>
                    <a:pt x="3418840" y="4662170"/>
                    <a:pt x="3416300" y="4662170"/>
                  </a:cubicBezTo>
                  <a:close/>
                </a:path>
              </a:pathLst>
            </a:custGeom>
            <a:blipFill>
              <a:blip r:embed="rId2"/>
              <a:stretch>
                <a:fillRect l="-20366" r="-2036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8700" y="1599332"/>
            <a:ext cx="7361322" cy="926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 b="1" dirty="0">
                <a:solidFill>
                  <a:schemeClr val="bg1"/>
                </a:solidFill>
                <a:latin typeface="Livvic" pitchFamily="2" charset="77"/>
                <a:cs typeface="Calibri" panose="020F0502020204030204" pitchFamily="34" charset="0"/>
              </a:rPr>
              <a:t>Power of Attorney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193203" y="5307274"/>
            <a:ext cx="9066097" cy="486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000000"/>
                </a:solidFill>
                <a:latin typeface="More Sugar Thin"/>
              </a:rPr>
              <a:t>Power of Attorney (POA) - a legally binding document that allows you to appoint someone to manage your property, medical, or financial affairs</a:t>
            </a:r>
          </a:p>
          <a:p>
            <a:pPr algn="ctr">
              <a:lnSpc>
                <a:spcPts val="6299"/>
              </a:lnSpc>
            </a:pPr>
            <a:endParaRPr lang="en-US" sz="4500">
              <a:solidFill>
                <a:srgbClr val="000000"/>
              </a:solidFill>
              <a:latin typeface="More Sugar Thi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703508"/>
            <a:ext cx="16230600" cy="2100094"/>
            <a:chOff x="0" y="0"/>
            <a:chExt cx="4071892" cy="5268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71892" cy="526866"/>
            </a:xfrm>
            <a:custGeom>
              <a:avLst/>
              <a:gdLst/>
              <a:ahLst/>
              <a:cxnLst/>
              <a:rect l="l" t="t" r="r" b="b"/>
              <a:pathLst>
                <a:path w="4071892" h="526866">
                  <a:moveTo>
                    <a:pt x="24327" y="0"/>
                  </a:moveTo>
                  <a:lnTo>
                    <a:pt x="4047565" y="0"/>
                  </a:lnTo>
                  <a:cubicBezTo>
                    <a:pt x="4061001" y="0"/>
                    <a:pt x="4071892" y="10891"/>
                    <a:pt x="4071892" y="24327"/>
                  </a:cubicBezTo>
                  <a:lnTo>
                    <a:pt x="4071892" y="502539"/>
                  </a:lnTo>
                  <a:cubicBezTo>
                    <a:pt x="4071892" y="515975"/>
                    <a:pt x="4061001" y="526866"/>
                    <a:pt x="4047565" y="526866"/>
                  </a:cubicBezTo>
                  <a:lnTo>
                    <a:pt x="24327" y="526866"/>
                  </a:lnTo>
                  <a:cubicBezTo>
                    <a:pt x="10891" y="526866"/>
                    <a:pt x="0" y="515975"/>
                    <a:pt x="0" y="502539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071892" cy="564966"/>
            </a:xfrm>
            <a:prstGeom prst="roundRect">
              <a:avLst/>
            </a:prstGeom>
            <a:solidFill>
              <a:schemeClr val="accent2"/>
            </a:solidFill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864363" y="2551102"/>
            <a:ext cx="14559274" cy="551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9"/>
              </a:lnSpc>
            </a:pPr>
            <a:r>
              <a:rPr lang="en-US" sz="5499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person who has died or is deceased</a:t>
            </a:r>
          </a:p>
        </p:txBody>
      </p:sp>
      <p:sp>
        <p:nvSpPr>
          <p:cNvPr id="6" name="Freeform 6"/>
          <p:cNvSpPr/>
          <p:nvPr/>
        </p:nvSpPr>
        <p:spPr>
          <a:xfrm>
            <a:off x="6949177" y="51435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703508"/>
            <a:ext cx="16230600" cy="2100094"/>
            <a:chOff x="0" y="0"/>
            <a:chExt cx="4071892" cy="5268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71892" cy="526866"/>
            </a:xfrm>
            <a:prstGeom prst="roundRect">
              <a:avLst/>
            </a:prstGeom>
            <a:solidFill>
              <a:schemeClr val="accent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071892" cy="5649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864363" y="2551102"/>
            <a:ext cx="14559274" cy="551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9"/>
              </a:lnSpc>
            </a:pPr>
            <a:r>
              <a:rPr lang="en-US" sz="5499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person who has died or is deceased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145014" y="4751917"/>
            <a:ext cx="4015398" cy="926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699"/>
              </a:lnSpc>
            </a:pPr>
            <a:r>
              <a:rPr lang="en-US" sz="5499" dirty="0">
                <a:latin typeface="Calibri" panose="020F0502020204030204" pitchFamily="34" charset="0"/>
                <a:cs typeface="Calibri" panose="020F0502020204030204" pitchFamily="34" charset="0"/>
              </a:rPr>
              <a:t>Decedent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145014" y="7243492"/>
            <a:ext cx="6155264" cy="926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99"/>
              </a:lnSpc>
            </a:pPr>
            <a:r>
              <a:rPr lang="en-US" sz="5499" dirty="0">
                <a:latin typeface="Calibri" panose="020F0502020204030204" pitchFamily="34" charset="0"/>
                <a:cs typeface="Calibri" panose="020F0502020204030204" pitchFamily="34" charset="0"/>
              </a:rPr>
              <a:t>Heir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551600" y="4751917"/>
            <a:ext cx="4015398" cy="926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99"/>
              </a:lnSpc>
            </a:pPr>
            <a:r>
              <a:rPr lang="en-US" sz="5499" dirty="0">
                <a:latin typeface="Calibri" panose="020F0502020204030204" pitchFamily="34" charset="0"/>
                <a:cs typeface="Calibri" panose="020F0502020204030204" pitchFamily="34" charset="0"/>
              </a:rPr>
              <a:t>Beneficiary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551600" y="7243492"/>
            <a:ext cx="6587164" cy="926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99"/>
              </a:lnSpc>
            </a:pPr>
            <a:r>
              <a:rPr lang="en-US" sz="5499" dirty="0">
                <a:latin typeface="Calibri" panose="020F0502020204030204" pitchFamily="34" charset="0"/>
                <a:cs typeface="Calibri" panose="020F0502020204030204" pitchFamily="34" charset="0"/>
              </a:rPr>
              <a:t>Executor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BE76923-4421-4DD0-31A6-3CA713DC4A75}"/>
              </a:ext>
            </a:extLst>
          </p:cNvPr>
          <p:cNvSpPr/>
          <p:nvPr/>
        </p:nvSpPr>
        <p:spPr>
          <a:xfrm>
            <a:off x="2703383" y="4838700"/>
            <a:ext cx="914400" cy="914400"/>
          </a:xfrm>
          <a:prstGeom prst="ellipse">
            <a:avLst/>
          </a:prstGeom>
          <a:solidFill>
            <a:srgbClr val="C0504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CFF8CD7-B559-1E5E-EE95-3EF946DE2BFD}"/>
              </a:ext>
            </a:extLst>
          </p:cNvPr>
          <p:cNvSpPr/>
          <p:nvPr/>
        </p:nvSpPr>
        <p:spPr>
          <a:xfrm>
            <a:off x="2703383" y="7278698"/>
            <a:ext cx="914400" cy="914400"/>
          </a:xfrm>
          <a:prstGeom prst="ellipse">
            <a:avLst/>
          </a:prstGeom>
          <a:solidFill>
            <a:srgbClr val="C0504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C6DC482-BE74-32A7-D92F-FC8495EF43A9}"/>
              </a:ext>
            </a:extLst>
          </p:cNvPr>
          <p:cNvSpPr/>
          <p:nvPr/>
        </p:nvSpPr>
        <p:spPr>
          <a:xfrm>
            <a:off x="10163973" y="4838700"/>
            <a:ext cx="914400" cy="914400"/>
          </a:xfrm>
          <a:prstGeom prst="ellipse">
            <a:avLst/>
          </a:prstGeom>
          <a:solidFill>
            <a:srgbClr val="C0504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B5CC69F-B92E-021B-6624-B3934BC49663}"/>
              </a:ext>
            </a:extLst>
          </p:cNvPr>
          <p:cNvSpPr/>
          <p:nvPr/>
        </p:nvSpPr>
        <p:spPr>
          <a:xfrm>
            <a:off x="10163973" y="7278698"/>
            <a:ext cx="914400" cy="914400"/>
          </a:xfrm>
          <a:prstGeom prst="ellipse">
            <a:avLst/>
          </a:prstGeom>
          <a:solidFill>
            <a:srgbClr val="C0504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127816"/>
            <a:ext cx="7361322" cy="2100094"/>
            <a:chOff x="0" y="0"/>
            <a:chExt cx="1846790" cy="5268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46790" cy="526866"/>
            </a:xfrm>
            <a:custGeom>
              <a:avLst/>
              <a:gdLst/>
              <a:ahLst/>
              <a:cxnLst/>
              <a:rect l="l" t="t" r="r" b="b"/>
              <a:pathLst>
                <a:path w="1846790" h="526866">
                  <a:moveTo>
                    <a:pt x="53637" y="0"/>
                  </a:moveTo>
                  <a:lnTo>
                    <a:pt x="1793153" y="0"/>
                  </a:lnTo>
                  <a:cubicBezTo>
                    <a:pt x="1822776" y="0"/>
                    <a:pt x="1846790" y="24014"/>
                    <a:pt x="1846790" y="53637"/>
                  </a:cubicBezTo>
                  <a:lnTo>
                    <a:pt x="1846790" y="473229"/>
                  </a:lnTo>
                  <a:cubicBezTo>
                    <a:pt x="1846790" y="502852"/>
                    <a:pt x="1822776" y="526866"/>
                    <a:pt x="1793153" y="526866"/>
                  </a:cubicBezTo>
                  <a:lnTo>
                    <a:pt x="53637" y="526866"/>
                  </a:lnTo>
                  <a:cubicBezTo>
                    <a:pt x="24014" y="526866"/>
                    <a:pt x="0" y="502852"/>
                    <a:pt x="0" y="473229"/>
                  </a:cubicBezTo>
                  <a:lnTo>
                    <a:pt x="0" y="53637"/>
                  </a:lnTo>
                  <a:cubicBezTo>
                    <a:pt x="0" y="24014"/>
                    <a:pt x="24014" y="0"/>
                    <a:pt x="53637" y="0"/>
                  </a:cubicBezTo>
                  <a:close/>
                </a:path>
              </a:pathLst>
            </a:custGeom>
            <a:solidFill>
              <a:srgbClr val="C0504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846790" cy="5649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024022" y="3912814"/>
            <a:ext cx="5370678" cy="5246370"/>
            <a:chOff x="0" y="0"/>
            <a:chExt cx="4828540" cy="4716780"/>
          </a:xfrm>
        </p:grpSpPr>
        <p:sp>
          <p:nvSpPr>
            <p:cNvPr id="6" name="Freeform 6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80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10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40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0" y="4281170"/>
                    <a:pt x="4535170" y="4335780"/>
                    <a:pt x="4491990" y="4382770"/>
                  </a:cubicBezTo>
                  <a:cubicBezTo>
                    <a:pt x="4453890" y="4424680"/>
                    <a:pt x="4411980" y="4466590"/>
                    <a:pt x="4345940" y="4467860"/>
                  </a:cubicBezTo>
                  <a:cubicBezTo>
                    <a:pt x="4330700" y="4467860"/>
                    <a:pt x="4316730" y="4483100"/>
                    <a:pt x="4301490" y="4490720"/>
                  </a:cubicBezTo>
                  <a:cubicBezTo>
                    <a:pt x="4236720" y="4518660"/>
                    <a:pt x="4169410" y="4542790"/>
                    <a:pt x="4105910" y="4573270"/>
                  </a:cubicBezTo>
                  <a:cubicBezTo>
                    <a:pt x="3989070" y="4629150"/>
                    <a:pt x="3863340" y="4638040"/>
                    <a:pt x="3737610" y="4643120"/>
                  </a:cubicBezTo>
                  <a:cubicBezTo>
                    <a:pt x="3689350" y="4645660"/>
                    <a:pt x="3639820" y="4641850"/>
                    <a:pt x="3591560" y="4645660"/>
                  </a:cubicBezTo>
                  <a:cubicBezTo>
                    <a:pt x="3567430" y="4646930"/>
                    <a:pt x="3544570" y="4658360"/>
                    <a:pt x="3521710" y="4663440"/>
                  </a:cubicBezTo>
                  <a:cubicBezTo>
                    <a:pt x="3511550" y="4665980"/>
                    <a:pt x="3501390" y="4664710"/>
                    <a:pt x="3489960" y="4665980"/>
                  </a:cubicBezTo>
                  <a:cubicBezTo>
                    <a:pt x="3474720" y="4667250"/>
                    <a:pt x="3459480" y="4671060"/>
                    <a:pt x="3444240" y="4669790"/>
                  </a:cubicBezTo>
                  <a:cubicBezTo>
                    <a:pt x="3429000" y="4667250"/>
                    <a:pt x="3418840" y="4662170"/>
                    <a:pt x="3416300" y="4662170"/>
                  </a:cubicBezTo>
                  <a:close/>
                </a:path>
              </a:pathLst>
            </a:custGeom>
            <a:blipFill>
              <a:blip r:embed="rId2"/>
              <a:stretch>
                <a:fillRect l="-4073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8700" y="1714500"/>
            <a:ext cx="7361322" cy="909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 b="1" dirty="0">
                <a:solidFill>
                  <a:schemeClr val="bg1"/>
                </a:solidFill>
                <a:latin typeface="Livvic" pitchFamily="2" charset="77"/>
              </a:rPr>
              <a:t>Decedent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193203" y="5307274"/>
            <a:ext cx="9066097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Decedent - a person who has died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82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631678" y="1028700"/>
            <a:ext cx="7024644" cy="6919274"/>
          </a:xfrm>
          <a:custGeom>
            <a:avLst/>
            <a:gdLst/>
            <a:ahLst/>
            <a:cxnLst/>
            <a:rect l="l" t="t" r="r" b="b"/>
            <a:pathLst>
              <a:path w="7024644" h="6919274">
                <a:moveTo>
                  <a:pt x="0" y="0"/>
                </a:moveTo>
                <a:lnTo>
                  <a:pt x="7024644" y="0"/>
                </a:lnTo>
                <a:lnTo>
                  <a:pt x="7024644" y="6919274"/>
                </a:lnTo>
                <a:lnTo>
                  <a:pt x="0" y="69192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6248400" y="356491"/>
            <a:ext cx="6517026" cy="4953001"/>
          </a:xfrm>
          <a:custGeom>
            <a:avLst/>
            <a:gdLst/>
            <a:ahLst/>
            <a:cxnLst/>
            <a:rect l="l" t="t" r="r" b="b"/>
            <a:pathLst>
              <a:path w="6517026" h="5921770">
                <a:moveTo>
                  <a:pt x="0" y="0"/>
                </a:moveTo>
                <a:lnTo>
                  <a:pt x="6517026" y="0"/>
                </a:lnTo>
                <a:lnTo>
                  <a:pt x="6517026" y="5921770"/>
                </a:lnTo>
                <a:lnTo>
                  <a:pt x="0" y="5921770"/>
                </a:lnTo>
                <a:lnTo>
                  <a:pt x="0" y="0"/>
                </a:lnTo>
                <a:close/>
              </a:path>
            </a:pathLst>
          </a:custGeom>
          <a:solidFill>
            <a:srgbClr val="8B8270"/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4898231" y="595842"/>
            <a:ext cx="8491537" cy="1762824"/>
          </a:xfrm>
          <a:prstGeom prst="roundRect">
            <a:avLst/>
          </a:prstGeom>
          <a:solidFill>
            <a:schemeClr val="accent2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467"/>
              </a:lnSpc>
            </a:pPr>
            <a:r>
              <a:rPr lang="en-US" sz="9619" b="1" dirty="0">
                <a:solidFill>
                  <a:srgbClr val="FFFFFF"/>
                </a:solidFill>
                <a:latin typeface="Livvic" pitchFamily="2" charset="77"/>
              </a:rPr>
              <a:t>Leaderboard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450772" y="3086100"/>
            <a:ext cx="1386456" cy="2562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98"/>
              </a:lnSpc>
            </a:pPr>
            <a:r>
              <a:rPr lang="en-US" sz="15499" b="1" dirty="0">
                <a:solidFill>
                  <a:srgbClr val="FFFFFF"/>
                </a:solidFill>
                <a:latin typeface="Livvic" pitchFamily="2" charset="77"/>
              </a:rPr>
              <a:t>1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096000" y="3952860"/>
            <a:ext cx="1386456" cy="2562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98"/>
              </a:lnSpc>
            </a:pPr>
            <a:r>
              <a:rPr lang="en-US" sz="15499" b="1" dirty="0">
                <a:solidFill>
                  <a:srgbClr val="FFFFFF"/>
                </a:solidFill>
                <a:latin typeface="Livvic" pitchFamily="2" charset="77"/>
              </a:rPr>
              <a:t>2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762669" y="4333860"/>
            <a:ext cx="1386456" cy="2562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98"/>
              </a:lnSpc>
            </a:pPr>
            <a:r>
              <a:rPr lang="en-US" sz="15499" b="1" dirty="0">
                <a:solidFill>
                  <a:srgbClr val="FFFFFF"/>
                </a:solidFill>
                <a:latin typeface="Livvic" pitchFamily="2" charset="77"/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C747A5-C0D0-1510-30A9-A565B2309C44}"/>
              </a:ext>
            </a:extLst>
          </p:cNvPr>
          <p:cNvSpPr txBox="1"/>
          <p:nvPr/>
        </p:nvSpPr>
        <p:spPr>
          <a:xfrm>
            <a:off x="6669750" y="7583102"/>
            <a:ext cx="4948497" cy="22902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698"/>
              </a:lnSpc>
            </a:pPr>
            <a:r>
              <a:rPr lang="en-US" sz="6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pt max score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82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193176"/>
            <a:ext cx="16230600" cy="5576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17"/>
              </a:lnSpc>
            </a:pPr>
            <a:r>
              <a:rPr lang="en-US" sz="15941" b="1" dirty="0">
                <a:solidFill>
                  <a:srgbClr val="FFFFFF"/>
                </a:solidFill>
                <a:latin typeface="Livvic" pitchFamily="2" charset="77"/>
              </a:rPr>
              <a:t>Rules of the Game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BC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028700" y="2857500"/>
            <a:ext cx="16230600" cy="4167540"/>
          </a:xfrm>
          <a:prstGeom prst="roundRect">
            <a:avLst/>
          </a:prstGeom>
          <a:solidFill>
            <a:srgbClr val="5F584E"/>
          </a:solidFill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1520748" y="3373073"/>
            <a:ext cx="15246505" cy="2066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00"/>
              </a:lnSpc>
            </a:pPr>
            <a:r>
              <a:rPr lang="en-US" sz="12500" b="1" dirty="0">
                <a:solidFill>
                  <a:srgbClr val="FFFFFF"/>
                </a:solidFill>
                <a:latin typeface="Livvic" pitchFamily="2" charset="77"/>
              </a:rPr>
              <a:t>ROUND 2 = 2 PT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20748" y="5699417"/>
            <a:ext cx="15246505" cy="10656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9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MEDIUM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3795755"/>
            <a:chOff x="0" y="0"/>
            <a:chExt cx="4071892" cy="9522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71892" cy="952270"/>
            </a:xfrm>
            <a:custGeom>
              <a:avLst/>
              <a:gdLst/>
              <a:ahLst/>
              <a:cxnLst/>
              <a:rect l="l" t="t" r="r" b="b"/>
              <a:pathLst>
                <a:path w="4071892" h="952270">
                  <a:moveTo>
                    <a:pt x="24327" y="0"/>
                  </a:moveTo>
                  <a:lnTo>
                    <a:pt x="4047565" y="0"/>
                  </a:lnTo>
                  <a:cubicBezTo>
                    <a:pt x="4061001" y="0"/>
                    <a:pt x="4071892" y="10891"/>
                    <a:pt x="4071892" y="24327"/>
                  </a:cubicBezTo>
                  <a:lnTo>
                    <a:pt x="4071892" y="927943"/>
                  </a:lnTo>
                  <a:cubicBezTo>
                    <a:pt x="4071892" y="941378"/>
                    <a:pt x="4061001" y="952270"/>
                    <a:pt x="4047565" y="952270"/>
                  </a:cubicBezTo>
                  <a:lnTo>
                    <a:pt x="24327" y="952270"/>
                  </a:lnTo>
                  <a:cubicBezTo>
                    <a:pt x="10891" y="952270"/>
                    <a:pt x="0" y="941378"/>
                    <a:pt x="0" y="927943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071892" cy="9903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567635" y="2142116"/>
            <a:ext cx="15148228" cy="1872569"/>
          </a:xfrm>
          <a:prstGeom prst="roundRect">
            <a:avLst/>
          </a:prstGeom>
          <a:solidFill>
            <a:srgbClr val="C0504C"/>
          </a:solidFill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5499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 legally entitled by law to inherit the property of a decedent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5592963" y="6198568"/>
            <a:ext cx="7102074" cy="1119717"/>
            <a:chOff x="0" y="0"/>
            <a:chExt cx="345923" cy="294905"/>
          </a:xfrm>
          <a:solidFill>
            <a:srgbClr val="C0504C"/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345923" cy="294905"/>
            </a:xfrm>
            <a:custGeom>
              <a:avLst/>
              <a:gdLst/>
              <a:ahLst/>
              <a:cxnLst/>
              <a:rect l="l" t="t" r="r" b="b"/>
              <a:pathLst>
                <a:path w="345923" h="294905">
                  <a:moveTo>
                    <a:pt x="0" y="0"/>
                  </a:moveTo>
                  <a:lnTo>
                    <a:pt x="345923" y="0"/>
                  </a:lnTo>
                  <a:lnTo>
                    <a:pt x="345923" y="294905"/>
                  </a:lnTo>
                  <a:lnTo>
                    <a:pt x="0" y="29490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45923" cy="33300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521011" y="6198568"/>
            <a:ext cx="1313426" cy="1119717"/>
            <a:chOff x="0" y="0"/>
            <a:chExt cx="345923" cy="294905"/>
          </a:xfrm>
          <a:solidFill>
            <a:srgbClr val="C0504C"/>
          </a:solidFill>
        </p:grpSpPr>
        <p:sp>
          <p:nvSpPr>
            <p:cNvPr id="10" name="Freeform 10"/>
            <p:cNvSpPr/>
            <p:nvPr/>
          </p:nvSpPr>
          <p:spPr>
            <a:xfrm>
              <a:off x="0" y="0"/>
              <a:ext cx="345923" cy="294905"/>
            </a:xfrm>
            <a:custGeom>
              <a:avLst/>
              <a:gdLst/>
              <a:ahLst/>
              <a:cxnLst/>
              <a:rect l="l" t="t" r="r" b="b"/>
              <a:pathLst>
                <a:path w="345923" h="294905">
                  <a:moveTo>
                    <a:pt x="0" y="0"/>
                  </a:moveTo>
                  <a:lnTo>
                    <a:pt x="345923" y="0"/>
                  </a:lnTo>
                  <a:lnTo>
                    <a:pt x="345923" y="294905"/>
                  </a:lnTo>
                  <a:lnTo>
                    <a:pt x="0" y="29490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345923" cy="33300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449059" y="6198568"/>
            <a:ext cx="1313426" cy="1119717"/>
            <a:chOff x="0" y="0"/>
            <a:chExt cx="345923" cy="294905"/>
          </a:xfrm>
          <a:solidFill>
            <a:srgbClr val="C0504C"/>
          </a:solidFill>
        </p:grpSpPr>
        <p:sp>
          <p:nvSpPr>
            <p:cNvPr id="13" name="Freeform 13"/>
            <p:cNvSpPr/>
            <p:nvPr/>
          </p:nvSpPr>
          <p:spPr>
            <a:xfrm>
              <a:off x="0" y="0"/>
              <a:ext cx="345923" cy="294905"/>
            </a:xfrm>
            <a:custGeom>
              <a:avLst/>
              <a:gdLst/>
              <a:ahLst/>
              <a:cxnLst/>
              <a:rect l="l" t="t" r="r" b="b"/>
              <a:pathLst>
                <a:path w="345923" h="294905">
                  <a:moveTo>
                    <a:pt x="0" y="0"/>
                  </a:moveTo>
                  <a:lnTo>
                    <a:pt x="345923" y="0"/>
                  </a:lnTo>
                  <a:lnTo>
                    <a:pt x="345923" y="294905"/>
                  </a:lnTo>
                  <a:lnTo>
                    <a:pt x="0" y="29490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345923" cy="33300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1381611" y="6208093"/>
            <a:ext cx="1313426" cy="1119717"/>
            <a:chOff x="0" y="0"/>
            <a:chExt cx="345923" cy="294905"/>
          </a:xfrm>
          <a:solidFill>
            <a:srgbClr val="C0504C"/>
          </a:solidFill>
        </p:grpSpPr>
        <p:sp>
          <p:nvSpPr>
            <p:cNvPr id="16" name="Freeform 16"/>
            <p:cNvSpPr/>
            <p:nvPr/>
          </p:nvSpPr>
          <p:spPr>
            <a:xfrm>
              <a:off x="0" y="0"/>
              <a:ext cx="345923" cy="294905"/>
            </a:xfrm>
            <a:custGeom>
              <a:avLst/>
              <a:gdLst/>
              <a:ahLst/>
              <a:cxnLst/>
              <a:rect l="l" t="t" r="r" b="b"/>
              <a:pathLst>
                <a:path w="345923" h="294905">
                  <a:moveTo>
                    <a:pt x="0" y="0"/>
                  </a:moveTo>
                  <a:lnTo>
                    <a:pt x="345923" y="0"/>
                  </a:lnTo>
                  <a:lnTo>
                    <a:pt x="345923" y="294905"/>
                  </a:lnTo>
                  <a:lnTo>
                    <a:pt x="0" y="29490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345923" cy="33300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843689" y="7175391"/>
            <a:ext cx="2455913" cy="2455913"/>
          </a:xfrm>
          <a:custGeom>
            <a:avLst/>
            <a:gdLst/>
            <a:ahLst/>
            <a:cxnLst/>
            <a:rect l="l" t="t" r="r" b="b"/>
            <a:pathLst>
              <a:path w="2455913" h="2455913">
                <a:moveTo>
                  <a:pt x="0" y="0"/>
                </a:moveTo>
                <a:lnTo>
                  <a:pt x="2455913" y="0"/>
                </a:lnTo>
                <a:lnTo>
                  <a:pt x="2455913" y="2455913"/>
                </a:lnTo>
                <a:lnTo>
                  <a:pt x="0" y="24559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028700" y="876833"/>
            <a:ext cx="16230600" cy="394762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1738793" y="2259907"/>
            <a:ext cx="15148228" cy="1872569"/>
          </a:xfrm>
          <a:prstGeom prst="roundRect">
            <a:avLst/>
          </a:prstGeom>
          <a:solidFill>
            <a:srgbClr val="C0504C"/>
          </a:solidFill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5499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 legally entitled by law to inherit the property of a decedent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5590712" y="6277095"/>
            <a:ext cx="1313426" cy="1119717"/>
            <a:chOff x="0" y="0"/>
            <a:chExt cx="345923" cy="294905"/>
          </a:xfrm>
          <a:solidFill>
            <a:srgbClr val="C0504C"/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345923" cy="294905"/>
            </a:xfrm>
            <a:custGeom>
              <a:avLst/>
              <a:gdLst/>
              <a:ahLst/>
              <a:cxnLst/>
              <a:rect l="l" t="t" r="r" b="b"/>
              <a:pathLst>
                <a:path w="345923" h="294905">
                  <a:moveTo>
                    <a:pt x="0" y="0"/>
                  </a:moveTo>
                  <a:lnTo>
                    <a:pt x="345923" y="0"/>
                  </a:lnTo>
                  <a:lnTo>
                    <a:pt x="345923" y="294905"/>
                  </a:lnTo>
                  <a:lnTo>
                    <a:pt x="0" y="29490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45923" cy="33300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518760" y="6277095"/>
            <a:ext cx="1313426" cy="1119717"/>
            <a:chOff x="0" y="0"/>
            <a:chExt cx="345923" cy="294905"/>
          </a:xfrm>
          <a:solidFill>
            <a:srgbClr val="C0504C"/>
          </a:solidFill>
        </p:grpSpPr>
        <p:sp>
          <p:nvSpPr>
            <p:cNvPr id="10" name="Freeform 10"/>
            <p:cNvSpPr/>
            <p:nvPr/>
          </p:nvSpPr>
          <p:spPr>
            <a:xfrm>
              <a:off x="0" y="0"/>
              <a:ext cx="345923" cy="294905"/>
            </a:xfrm>
            <a:custGeom>
              <a:avLst/>
              <a:gdLst/>
              <a:ahLst/>
              <a:cxnLst/>
              <a:rect l="l" t="t" r="r" b="b"/>
              <a:pathLst>
                <a:path w="345923" h="294905">
                  <a:moveTo>
                    <a:pt x="0" y="0"/>
                  </a:moveTo>
                  <a:lnTo>
                    <a:pt x="345923" y="0"/>
                  </a:lnTo>
                  <a:lnTo>
                    <a:pt x="345923" y="294905"/>
                  </a:lnTo>
                  <a:lnTo>
                    <a:pt x="0" y="29490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345923" cy="33300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451311" y="6286620"/>
            <a:ext cx="1313426" cy="1119717"/>
            <a:chOff x="0" y="0"/>
            <a:chExt cx="345923" cy="294905"/>
          </a:xfrm>
          <a:solidFill>
            <a:srgbClr val="C0504C"/>
          </a:solidFill>
        </p:grpSpPr>
        <p:sp>
          <p:nvSpPr>
            <p:cNvPr id="13" name="Freeform 13"/>
            <p:cNvSpPr/>
            <p:nvPr/>
          </p:nvSpPr>
          <p:spPr>
            <a:xfrm>
              <a:off x="0" y="0"/>
              <a:ext cx="345923" cy="294905"/>
            </a:xfrm>
            <a:custGeom>
              <a:avLst/>
              <a:gdLst/>
              <a:ahLst/>
              <a:cxnLst/>
              <a:rect l="l" t="t" r="r" b="b"/>
              <a:pathLst>
                <a:path w="345923" h="294905">
                  <a:moveTo>
                    <a:pt x="0" y="0"/>
                  </a:moveTo>
                  <a:lnTo>
                    <a:pt x="345923" y="0"/>
                  </a:lnTo>
                  <a:lnTo>
                    <a:pt x="345923" y="294905"/>
                  </a:lnTo>
                  <a:lnTo>
                    <a:pt x="0" y="29490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345923" cy="33300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1383862" y="6286620"/>
            <a:ext cx="1313426" cy="1119717"/>
            <a:chOff x="0" y="0"/>
            <a:chExt cx="345923" cy="294905"/>
          </a:xfrm>
          <a:solidFill>
            <a:srgbClr val="C0504C"/>
          </a:solidFill>
        </p:grpSpPr>
        <p:sp>
          <p:nvSpPr>
            <p:cNvPr id="16" name="Freeform 16"/>
            <p:cNvSpPr/>
            <p:nvPr/>
          </p:nvSpPr>
          <p:spPr>
            <a:xfrm>
              <a:off x="0" y="0"/>
              <a:ext cx="345923" cy="294905"/>
            </a:xfrm>
            <a:custGeom>
              <a:avLst/>
              <a:gdLst/>
              <a:ahLst/>
              <a:cxnLst/>
              <a:rect l="l" t="t" r="r" b="b"/>
              <a:pathLst>
                <a:path w="345923" h="294905">
                  <a:moveTo>
                    <a:pt x="0" y="0"/>
                  </a:moveTo>
                  <a:lnTo>
                    <a:pt x="345923" y="0"/>
                  </a:lnTo>
                  <a:lnTo>
                    <a:pt x="345923" y="294905"/>
                  </a:lnTo>
                  <a:lnTo>
                    <a:pt x="0" y="29490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345923" cy="33300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5789833" y="5943720"/>
            <a:ext cx="1441986" cy="1733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405"/>
              </a:lnSpc>
            </a:pPr>
            <a:r>
              <a:rPr lang="en-US" sz="10289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</a:p>
        </p:txBody>
      </p:sp>
      <p:sp>
        <p:nvSpPr>
          <p:cNvPr id="19" name="TextBox 8">
            <a:extLst>
              <a:ext uri="{FF2B5EF4-FFF2-40B4-BE49-F238E27FC236}">
                <a16:creationId xmlns:a16="http://schemas.microsoft.com/office/drawing/2014/main" id="{A07B3DE0-5ABB-F941-1B4F-5F28344012C4}"/>
              </a:ext>
            </a:extLst>
          </p:cNvPr>
          <p:cNvSpPr txBox="1"/>
          <p:nvPr/>
        </p:nvSpPr>
        <p:spPr>
          <a:xfrm>
            <a:off x="14401800" y="9290344"/>
            <a:ext cx="3066734" cy="6189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54"/>
              </a:lnSpc>
            </a:pPr>
            <a:r>
              <a:rPr lang="en-US" sz="5499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letters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127816"/>
            <a:ext cx="7361322" cy="2100094"/>
            <a:chOff x="0" y="0"/>
            <a:chExt cx="1846790" cy="526866"/>
          </a:xfrm>
          <a:solidFill>
            <a:srgbClr val="C0504C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1846790" cy="526866"/>
            </a:xfrm>
            <a:prstGeom prst="roundRect">
              <a:avLst/>
            </a:pr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846790" cy="564966"/>
            </a:xfrm>
            <a:prstGeom prst="round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024022" y="3912814"/>
            <a:ext cx="5370678" cy="5246370"/>
            <a:chOff x="0" y="0"/>
            <a:chExt cx="4828540" cy="4716780"/>
          </a:xfrm>
        </p:grpSpPr>
        <p:sp>
          <p:nvSpPr>
            <p:cNvPr id="6" name="Freeform 6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80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10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40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0" y="4281170"/>
                    <a:pt x="4535170" y="4335780"/>
                    <a:pt x="4491990" y="4382770"/>
                  </a:cubicBezTo>
                  <a:cubicBezTo>
                    <a:pt x="4453890" y="4424680"/>
                    <a:pt x="4411980" y="4466590"/>
                    <a:pt x="4345940" y="4467860"/>
                  </a:cubicBezTo>
                  <a:cubicBezTo>
                    <a:pt x="4330700" y="4467860"/>
                    <a:pt x="4316730" y="4483100"/>
                    <a:pt x="4301490" y="4490720"/>
                  </a:cubicBezTo>
                  <a:cubicBezTo>
                    <a:pt x="4236720" y="4518660"/>
                    <a:pt x="4169410" y="4542790"/>
                    <a:pt x="4105910" y="4573270"/>
                  </a:cubicBezTo>
                  <a:cubicBezTo>
                    <a:pt x="3989070" y="4629150"/>
                    <a:pt x="3863340" y="4638040"/>
                    <a:pt x="3737610" y="4643120"/>
                  </a:cubicBezTo>
                  <a:cubicBezTo>
                    <a:pt x="3689350" y="4645660"/>
                    <a:pt x="3639820" y="4641850"/>
                    <a:pt x="3591560" y="4645660"/>
                  </a:cubicBezTo>
                  <a:cubicBezTo>
                    <a:pt x="3567430" y="4646930"/>
                    <a:pt x="3544570" y="4658360"/>
                    <a:pt x="3521710" y="4663440"/>
                  </a:cubicBezTo>
                  <a:cubicBezTo>
                    <a:pt x="3511550" y="4665980"/>
                    <a:pt x="3501390" y="4664710"/>
                    <a:pt x="3489960" y="4665980"/>
                  </a:cubicBezTo>
                  <a:cubicBezTo>
                    <a:pt x="3474720" y="4667250"/>
                    <a:pt x="3459480" y="4671060"/>
                    <a:pt x="3444240" y="4669790"/>
                  </a:cubicBezTo>
                  <a:cubicBezTo>
                    <a:pt x="3429000" y="4667250"/>
                    <a:pt x="3418840" y="4662170"/>
                    <a:pt x="3416300" y="4662170"/>
                  </a:cubicBezTo>
                  <a:close/>
                </a:path>
              </a:pathLst>
            </a:custGeom>
            <a:blipFill>
              <a:blip r:embed="rId2"/>
              <a:stretch>
                <a:fillRect l="-45902" r="-36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8700" y="1599332"/>
            <a:ext cx="7361322" cy="909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 b="1" dirty="0">
                <a:solidFill>
                  <a:schemeClr val="bg1"/>
                </a:solidFill>
                <a:latin typeface="Livvic" pitchFamily="2" charset="77"/>
              </a:rPr>
              <a:t>Heir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036148" y="5355460"/>
            <a:ext cx="9812106" cy="1365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19"/>
              </a:lnSpc>
            </a:pPr>
            <a:r>
              <a:rPr lang="en-US" sz="4499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Heir - a person legally entitled by law to inherit the property of a decedent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4114800"/>
            <a:chOff x="0" y="0"/>
            <a:chExt cx="4071892" cy="6961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71892" cy="696160"/>
            </a:xfrm>
            <a:prstGeom prst="roundRect">
              <a:avLst/>
            </a:prstGeom>
            <a:solidFill>
              <a:srgbClr val="C0504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071892" cy="7342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864363" y="1486487"/>
            <a:ext cx="14559274" cy="3385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5499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 or personal property (including cash/liquidity) owned by a person or company, regarded as having value and the ability to meet debts, commitments, or legacies.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4478106" y="6210300"/>
            <a:ext cx="10962674" cy="1119717"/>
            <a:chOff x="0" y="0"/>
            <a:chExt cx="345923" cy="294905"/>
          </a:xfrm>
          <a:solidFill>
            <a:srgbClr val="C0504C"/>
          </a:solidFill>
        </p:grpSpPr>
        <p:sp>
          <p:nvSpPr>
            <p:cNvPr id="22" name="Freeform 22"/>
            <p:cNvSpPr/>
            <p:nvPr/>
          </p:nvSpPr>
          <p:spPr>
            <a:xfrm>
              <a:off x="0" y="0"/>
              <a:ext cx="345923" cy="294905"/>
            </a:xfrm>
            <a:custGeom>
              <a:avLst/>
              <a:gdLst/>
              <a:ahLst/>
              <a:cxnLst/>
              <a:rect l="l" t="t" r="r" b="b"/>
              <a:pathLst>
                <a:path w="345923" h="294905">
                  <a:moveTo>
                    <a:pt x="0" y="0"/>
                  </a:moveTo>
                  <a:lnTo>
                    <a:pt x="345923" y="0"/>
                  </a:lnTo>
                  <a:lnTo>
                    <a:pt x="345923" y="294905"/>
                  </a:lnTo>
                  <a:lnTo>
                    <a:pt x="0" y="29490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345923" cy="33300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>
            <a:off x="843689" y="7175391"/>
            <a:ext cx="2455913" cy="2455913"/>
          </a:xfrm>
          <a:custGeom>
            <a:avLst/>
            <a:gdLst/>
            <a:ahLst/>
            <a:cxnLst/>
            <a:rect l="l" t="t" r="r" b="b"/>
            <a:pathLst>
              <a:path w="2455913" h="2455913">
                <a:moveTo>
                  <a:pt x="0" y="0"/>
                </a:moveTo>
                <a:lnTo>
                  <a:pt x="2455913" y="0"/>
                </a:lnTo>
                <a:lnTo>
                  <a:pt x="2455913" y="2455913"/>
                </a:lnTo>
                <a:lnTo>
                  <a:pt x="0" y="24559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876833"/>
            <a:ext cx="16230600" cy="4266666"/>
            <a:chOff x="0" y="-38100"/>
            <a:chExt cx="4071892" cy="10704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71892" cy="696160"/>
            </a:xfrm>
            <a:custGeom>
              <a:avLst/>
              <a:gdLst/>
              <a:ahLst/>
              <a:cxnLst/>
              <a:rect l="l" t="t" r="r" b="b"/>
              <a:pathLst>
                <a:path w="4071892" h="696160">
                  <a:moveTo>
                    <a:pt x="24327" y="0"/>
                  </a:moveTo>
                  <a:lnTo>
                    <a:pt x="4047565" y="0"/>
                  </a:lnTo>
                  <a:cubicBezTo>
                    <a:pt x="4061001" y="0"/>
                    <a:pt x="4071892" y="10891"/>
                    <a:pt x="4071892" y="24327"/>
                  </a:cubicBezTo>
                  <a:lnTo>
                    <a:pt x="4071892" y="671834"/>
                  </a:lnTo>
                  <a:cubicBezTo>
                    <a:pt x="4071892" y="685269"/>
                    <a:pt x="4061001" y="696160"/>
                    <a:pt x="4047565" y="696160"/>
                  </a:cubicBezTo>
                  <a:lnTo>
                    <a:pt x="24327" y="696160"/>
                  </a:lnTo>
                  <a:cubicBezTo>
                    <a:pt x="10891" y="696160"/>
                    <a:pt x="0" y="685269"/>
                    <a:pt x="0" y="671834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071892" cy="1070410"/>
            </a:xfrm>
            <a:prstGeom prst="roundRect">
              <a:avLst/>
            </a:prstGeom>
            <a:solidFill>
              <a:srgbClr val="C0504C"/>
            </a:solidFill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436059" y="6179518"/>
            <a:ext cx="1313426" cy="1119717"/>
            <a:chOff x="0" y="0"/>
            <a:chExt cx="345923" cy="294905"/>
          </a:xfrm>
          <a:solidFill>
            <a:srgbClr val="C0504C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345923" cy="294905"/>
            </a:xfrm>
            <a:custGeom>
              <a:avLst/>
              <a:gdLst/>
              <a:ahLst/>
              <a:cxnLst/>
              <a:rect l="l" t="t" r="r" b="b"/>
              <a:pathLst>
                <a:path w="345923" h="294905">
                  <a:moveTo>
                    <a:pt x="0" y="0"/>
                  </a:moveTo>
                  <a:lnTo>
                    <a:pt x="345923" y="0"/>
                  </a:lnTo>
                  <a:lnTo>
                    <a:pt x="345923" y="294905"/>
                  </a:lnTo>
                  <a:lnTo>
                    <a:pt x="0" y="29490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45923" cy="33300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864363" y="1257300"/>
            <a:ext cx="14559274" cy="3385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5499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 or personal property (including cash/liquidity) owned by a person or company, regarded as having value and the ability to meet debts, commitments, or legacies.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8364107" y="6179518"/>
            <a:ext cx="1313426" cy="1119717"/>
            <a:chOff x="0" y="0"/>
            <a:chExt cx="345923" cy="294905"/>
          </a:xfrm>
          <a:solidFill>
            <a:srgbClr val="C0504C"/>
          </a:solidFill>
        </p:grpSpPr>
        <p:sp>
          <p:nvSpPr>
            <p:cNvPr id="10" name="Freeform 10"/>
            <p:cNvSpPr/>
            <p:nvPr/>
          </p:nvSpPr>
          <p:spPr>
            <a:xfrm>
              <a:off x="0" y="0"/>
              <a:ext cx="345923" cy="294905"/>
            </a:xfrm>
            <a:custGeom>
              <a:avLst/>
              <a:gdLst/>
              <a:ahLst/>
              <a:cxnLst/>
              <a:rect l="l" t="t" r="r" b="b"/>
              <a:pathLst>
                <a:path w="345923" h="294905">
                  <a:moveTo>
                    <a:pt x="0" y="0"/>
                  </a:moveTo>
                  <a:lnTo>
                    <a:pt x="345923" y="0"/>
                  </a:lnTo>
                  <a:lnTo>
                    <a:pt x="345923" y="294905"/>
                  </a:lnTo>
                  <a:lnTo>
                    <a:pt x="0" y="29490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345923" cy="33300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292155" y="6179518"/>
            <a:ext cx="1313426" cy="1119717"/>
            <a:chOff x="0" y="0"/>
            <a:chExt cx="345923" cy="294905"/>
          </a:xfrm>
          <a:solidFill>
            <a:srgbClr val="C0504C"/>
          </a:solidFill>
        </p:grpSpPr>
        <p:sp>
          <p:nvSpPr>
            <p:cNvPr id="13" name="Freeform 13"/>
            <p:cNvSpPr/>
            <p:nvPr/>
          </p:nvSpPr>
          <p:spPr>
            <a:xfrm>
              <a:off x="0" y="0"/>
              <a:ext cx="345923" cy="294905"/>
            </a:xfrm>
            <a:custGeom>
              <a:avLst/>
              <a:gdLst/>
              <a:ahLst/>
              <a:cxnLst/>
              <a:rect l="l" t="t" r="r" b="b"/>
              <a:pathLst>
                <a:path w="345923" h="294905">
                  <a:moveTo>
                    <a:pt x="0" y="0"/>
                  </a:moveTo>
                  <a:lnTo>
                    <a:pt x="345923" y="0"/>
                  </a:lnTo>
                  <a:lnTo>
                    <a:pt x="345923" y="294905"/>
                  </a:lnTo>
                  <a:lnTo>
                    <a:pt x="0" y="29490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345923" cy="33300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2220203" y="6179518"/>
            <a:ext cx="1313426" cy="1119717"/>
            <a:chOff x="0" y="0"/>
            <a:chExt cx="345923" cy="294905"/>
          </a:xfrm>
          <a:solidFill>
            <a:srgbClr val="C0504C"/>
          </a:solidFill>
        </p:grpSpPr>
        <p:sp>
          <p:nvSpPr>
            <p:cNvPr id="16" name="Freeform 16"/>
            <p:cNvSpPr/>
            <p:nvPr/>
          </p:nvSpPr>
          <p:spPr>
            <a:xfrm>
              <a:off x="0" y="0"/>
              <a:ext cx="345923" cy="294905"/>
            </a:xfrm>
            <a:custGeom>
              <a:avLst/>
              <a:gdLst/>
              <a:ahLst/>
              <a:cxnLst/>
              <a:rect l="l" t="t" r="r" b="b"/>
              <a:pathLst>
                <a:path w="345923" h="294905">
                  <a:moveTo>
                    <a:pt x="0" y="0"/>
                  </a:moveTo>
                  <a:lnTo>
                    <a:pt x="345923" y="0"/>
                  </a:lnTo>
                  <a:lnTo>
                    <a:pt x="345923" y="294905"/>
                  </a:lnTo>
                  <a:lnTo>
                    <a:pt x="0" y="29490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345923" cy="33300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4152754" y="6208093"/>
            <a:ext cx="1313426" cy="1119717"/>
            <a:chOff x="0" y="0"/>
            <a:chExt cx="345923" cy="294905"/>
          </a:xfrm>
          <a:solidFill>
            <a:srgbClr val="C0504C"/>
          </a:solidFill>
        </p:grpSpPr>
        <p:sp>
          <p:nvSpPr>
            <p:cNvPr id="19" name="Freeform 19"/>
            <p:cNvSpPr/>
            <p:nvPr/>
          </p:nvSpPr>
          <p:spPr>
            <a:xfrm>
              <a:off x="0" y="0"/>
              <a:ext cx="345923" cy="294905"/>
            </a:xfrm>
            <a:custGeom>
              <a:avLst/>
              <a:gdLst/>
              <a:ahLst/>
              <a:cxnLst/>
              <a:rect l="l" t="t" r="r" b="b"/>
              <a:pathLst>
                <a:path w="345923" h="294905">
                  <a:moveTo>
                    <a:pt x="0" y="0"/>
                  </a:moveTo>
                  <a:lnTo>
                    <a:pt x="345923" y="0"/>
                  </a:lnTo>
                  <a:lnTo>
                    <a:pt x="345923" y="294905"/>
                  </a:lnTo>
                  <a:lnTo>
                    <a:pt x="0" y="29490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345923" cy="33300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4503507" y="6034857"/>
            <a:ext cx="1313426" cy="1292953"/>
            <a:chOff x="0" y="-45626"/>
            <a:chExt cx="345923" cy="340531"/>
          </a:xfrm>
        </p:grpSpPr>
        <p:sp>
          <p:nvSpPr>
            <p:cNvPr id="22" name="Freeform 22"/>
            <p:cNvSpPr/>
            <p:nvPr/>
          </p:nvSpPr>
          <p:spPr>
            <a:xfrm>
              <a:off x="0" y="-45626"/>
              <a:ext cx="345923" cy="340531"/>
            </a:xfrm>
            <a:custGeom>
              <a:avLst/>
              <a:gdLst/>
              <a:ahLst/>
              <a:cxnLst/>
              <a:rect l="l" t="t" r="r" b="b"/>
              <a:pathLst>
                <a:path w="345923" h="294905">
                  <a:moveTo>
                    <a:pt x="0" y="0"/>
                  </a:moveTo>
                  <a:lnTo>
                    <a:pt x="345923" y="0"/>
                  </a:lnTo>
                  <a:lnTo>
                    <a:pt x="345923" y="294905"/>
                  </a:lnTo>
                  <a:lnTo>
                    <a:pt x="0" y="294905"/>
                  </a:lnTo>
                  <a:close/>
                </a:path>
              </a:pathLst>
            </a:custGeom>
            <a:solidFill>
              <a:srgbClr val="C0504C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345923" cy="3330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4668647" y="5656000"/>
            <a:ext cx="1681687" cy="20220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0"/>
              </a:lnSpc>
            </a:pPr>
            <a:r>
              <a:rPr lang="en-US" sz="1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4347902" y="5593817"/>
            <a:ext cx="1681687" cy="20220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0"/>
              </a:lnSpc>
            </a:pPr>
            <a:r>
              <a:rPr lang="en-US" sz="1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</a:p>
        </p:txBody>
      </p:sp>
      <p:sp>
        <p:nvSpPr>
          <p:cNvPr id="27" name="TextBox 8">
            <a:extLst>
              <a:ext uri="{FF2B5EF4-FFF2-40B4-BE49-F238E27FC236}">
                <a16:creationId xmlns:a16="http://schemas.microsoft.com/office/drawing/2014/main" id="{BBE3C6D1-DC13-5612-ECC0-53CA14BB0C62}"/>
              </a:ext>
            </a:extLst>
          </p:cNvPr>
          <p:cNvSpPr txBox="1"/>
          <p:nvPr/>
        </p:nvSpPr>
        <p:spPr>
          <a:xfrm>
            <a:off x="14630400" y="9290344"/>
            <a:ext cx="2838134" cy="6189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54"/>
              </a:lnSpc>
            </a:pPr>
            <a:r>
              <a:rPr lang="en-US" sz="5499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letters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127816"/>
            <a:ext cx="7361322" cy="2100094"/>
            <a:chOff x="0" y="0"/>
            <a:chExt cx="1846790" cy="526866"/>
          </a:xfrm>
          <a:solidFill>
            <a:srgbClr val="C0504C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1846790" cy="526866"/>
            </a:xfrm>
            <a:prstGeom prst="roundRect">
              <a:avLst/>
            </a:pr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846790" cy="564966"/>
            </a:xfrm>
            <a:prstGeom prst="round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024022" y="3912814"/>
            <a:ext cx="5370678" cy="5246370"/>
            <a:chOff x="0" y="0"/>
            <a:chExt cx="4828540" cy="4716780"/>
          </a:xfrm>
        </p:grpSpPr>
        <p:sp>
          <p:nvSpPr>
            <p:cNvPr id="6" name="Freeform 6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80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10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40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0" y="4281170"/>
                    <a:pt x="4535170" y="4335780"/>
                    <a:pt x="4491990" y="4382770"/>
                  </a:cubicBezTo>
                  <a:cubicBezTo>
                    <a:pt x="4453890" y="4424680"/>
                    <a:pt x="4411980" y="4466590"/>
                    <a:pt x="4345940" y="4467860"/>
                  </a:cubicBezTo>
                  <a:cubicBezTo>
                    <a:pt x="4330700" y="4467860"/>
                    <a:pt x="4316730" y="4483100"/>
                    <a:pt x="4301490" y="4490720"/>
                  </a:cubicBezTo>
                  <a:cubicBezTo>
                    <a:pt x="4236720" y="4518660"/>
                    <a:pt x="4169410" y="4542790"/>
                    <a:pt x="4105910" y="4573270"/>
                  </a:cubicBezTo>
                  <a:cubicBezTo>
                    <a:pt x="3989070" y="4629150"/>
                    <a:pt x="3863340" y="4638040"/>
                    <a:pt x="3737610" y="4643120"/>
                  </a:cubicBezTo>
                  <a:cubicBezTo>
                    <a:pt x="3689350" y="4645660"/>
                    <a:pt x="3639820" y="4641850"/>
                    <a:pt x="3591560" y="4645660"/>
                  </a:cubicBezTo>
                  <a:cubicBezTo>
                    <a:pt x="3567430" y="4646930"/>
                    <a:pt x="3544570" y="4658360"/>
                    <a:pt x="3521710" y="4663440"/>
                  </a:cubicBezTo>
                  <a:cubicBezTo>
                    <a:pt x="3511550" y="4665980"/>
                    <a:pt x="3501390" y="4664710"/>
                    <a:pt x="3489960" y="4665980"/>
                  </a:cubicBezTo>
                  <a:cubicBezTo>
                    <a:pt x="3474720" y="4667250"/>
                    <a:pt x="3459480" y="4671060"/>
                    <a:pt x="3444240" y="4669790"/>
                  </a:cubicBezTo>
                  <a:cubicBezTo>
                    <a:pt x="3429000" y="4667250"/>
                    <a:pt x="3418840" y="4662170"/>
                    <a:pt x="3416300" y="4662170"/>
                  </a:cubicBezTo>
                  <a:close/>
                </a:path>
              </a:pathLst>
            </a:custGeom>
            <a:blipFill>
              <a:blip r:embed="rId2"/>
              <a:stretch>
                <a:fillRect l="-23133" r="-2313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8700" y="1599332"/>
            <a:ext cx="7361322" cy="909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 b="1" dirty="0">
                <a:solidFill>
                  <a:schemeClr val="bg1"/>
                </a:solidFill>
                <a:latin typeface="Livvic" pitchFamily="2" charset="77"/>
              </a:rPr>
              <a:t>Assets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828091" y="4926273"/>
            <a:ext cx="9066097" cy="4038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 or personal property (including cash/liquidity) owned by a person or company, regarded as having value and the ability to meet debts, commitments, or legacies.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2774902"/>
            <a:chOff x="0" y="0"/>
            <a:chExt cx="4071892" cy="6961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71892" cy="696160"/>
            </a:xfrm>
            <a:prstGeom prst="roundRect">
              <a:avLst/>
            </a:prstGeom>
            <a:solidFill>
              <a:srgbClr val="C0504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071892" cy="7342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738090" y="6179518"/>
            <a:ext cx="1313426" cy="1119717"/>
            <a:chOff x="0" y="0"/>
            <a:chExt cx="345923" cy="2949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45923" cy="294905"/>
            </a:xfrm>
            <a:custGeom>
              <a:avLst/>
              <a:gdLst/>
              <a:ahLst/>
              <a:cxnLst/>
              <a:rect l="l" t="t" r="r" b="b"/>
              <a:pathLst>
                <a:path w="345923" h="294905">
                  <a:moveTo>
                    <a:pt x="0" y="0"/>
                  </a:moveTo>
                  <a:lnTo>
                    <a:pt x="345923" y="0"/>
                  </a:lnTo>
                  <a:lnTo>
                    <a:pt x="345923" y="294905"/>
                  </a:lnTo>
                  <a:lnTo>
                    <a:pt x="0" y="294905"/>
                  </a:lnTo>
                  <a:close/>
                </a:path>
              </a:pathLst>
            </a:custGeom>
            <a:solidFill>
              <a:srgbClr val="FCD73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45923" cy="3330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864363" y="2055809"/>
            <a:ext cx="14559274" cy="551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9"/>
              </a:lnSpc>
            </a:pPr>
            <a:r>
              <a:rPr lang="en-US" sz="5499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person's property or net worth.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7666138" y="6179518"/>
            <a:ext cx="1313426" cy="1119717"/>
            <a:chOff x="0" y="0"/>
            <a:chExt cx="345923" cy="29490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45923" cy="294905"/>
            </a:xfrm>
            <a:custGeom>
              <a:avLst/>
              <a:gdLst/>
              <a:ahLst/>
              <a:cxnLst/>
              <a:rect l="l" t="t" r="r" b="b"/>
              <a:pathLst>
                <a:path w="345923" h="294905">
                  <a:moveTo>
                    <a:pt x="0" y="0"/>
                  </a:moveTo>
                  <a:lnTo>
                    <a:pt x="345923" y="0"/>
                  </a:lnTo>
                  <a:lnTo>
                    <a:pt x="345923" y="294905"/>
                  </a:lnTo>
                  <a:lnTo>
                    <a:pt x="0" y="294905"/>
                  </a:lnTo>
                  <a:close/>
                </a:path>
              </a:pathLst>
            </a:custGeom>
            <a:solidFill>
              <a:srgbClr val="FCD73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345923" cy="3330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594186" y="6179518"/>
            <a:ext cx="1313426" cy="1119717"/>
            <a:chOff x="0" y="0"/>
            <a:chExt cx="345923" cy="29490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45923" cy="294905"/>
            </a:xfrm>
            <a:custGeom>
              <a:avLst/>
              <a:gdLst/>
              <a:ahLst/>
              <a:cxnLst/>
              <a:rect l="l" t="t" r="r" b="b"/>
              <a:pathLst>
                <a:path w="345923" h="294905">
                  <a:moveTo>
                    <a:pt x="0" y="0"/>
                  </a:moveTo>
                  <a:lnTo>
                    <a:pt x="345923" y="0"/>
                  </a:lnTo>
                  <a:lnTo>
                    <a:pt x="345923" y="294905"/>
                  </a:lnTo>
                  <a:lnTo>
                    <a:pt x="0" y="294905"/>
                  </a:lnTo>
                  <a:close/>
                </a:path>
              </a:pathLst>
            </a:custGeom>
            <a:solidFill>
              <a:srgbClr val="FCD73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345923" cy="3330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1522234" y="6179518"/>
            <a:ext cx="1313426" cy="1119717"/>
            <a:chOff x="0" y="0"/>
            <a:chExt cx="345923" cy="29490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45923" cy="294905"/>
            </a:xfrm>
            <a:custGeom>
              <a:avLst/>
              <a:gdLst/>
              <a:ahLst/>
              <a:cxnLst/>
              <a:rect l="l" t="t" r="r" b="b"/>
              <a:pathLst>
                <a:path w="345923" h="294905">
                  <a:moveTo>
                    <a:pt x="0" y="0"/>
                  </a:moveTo>
                  <a:lnTo>
                    <a:pt x="345923" y="0"/>
                  </a:lnTo>
                  <a:lnTo>
                    <a:pt x="345923" y="294905"/>
                  </a:lnTo>
                  <a:lnTo>
                    <a:pt x="0" y="294905"/>
                  </a:lnTo>
                  <a:close/>
                </a:path>
              </a:pathLst>
            </a:custGeom>
            <a:solidFill>
              <a:srgbClr val="FCD73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345923" cy="3330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3805539" y="6179517"/>
            <a:ext cx="10962672" cy="1119717"/>
            <a:chOff x="0" y="0"/>
            <a:chExt cx="345923" cy="294905"/>
          </a:xfrm>
          <a:solidFill>
            <a:srgbClr val="C0504C"/>
          </a:solidFill>
        </p:grpSpPr>
        <p:sp>
          <p:nvSpPr>
            <p:cNvPr id="22" name="Freeform 22"/>
            <p:cNvSpPr/>
            <p:nvPr/>
          </p:nvSpPr>
          <p:spPr>
            <a:xfrm>
              <a:off x="0" y="0"/>
              <a:ext cx="345923" cy="294905"/>
            </a:xfrm>
            <a:custGeom>
              <a:avLst/>
              <a:gdLst/>
              <a:ahLst/>
              <a:cxnLst/>
              <a:rect l="l" t="t" r="r" b="b"/>
              <a:pathLst>
                <a:path w="345923" h="294905">
                  <a:moveTo>
                    <a:pt x="0" y="0"/>
                  </a:moveTo>
                  <a:lnTo>
                    <a:pt x="345923" y="0"/>
                  </a:lnTo>
                  <a:lnTo>
                    <a:pt x="345923" y="294905"/>
                  </a:lnTo>
                  <a:lnTo>
                    <a:pt x="0" y="29490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345923" cy="33300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>
            <a:off x="843689" y="7175391"/>
            <a:ext cx="2455913" cy="2455913"/>
          </a:xfrm>
          <a:custGeom>
            <a:avLst/>
            <a:gdLst/>
            <a:ahLst/>
            <a:cxnLst/>
            <a:rect l="l" t="t" r="r" b="b"/>
            <a:pathLst>
              <a:path w="2455913" h="2455913">
                <a:moveTo>
                  <a:pt x="0" y="0"/>
                </a:moveTo>
                <a:lnTo>
                  <a:pt x="2455913" y="0"/>
                </a:lnTo>
                <a:lnTo>
                  <a:pt x="2455913" y="2455913"/>
                </a:lnTo>
                <a:lnTo>
                  <a:pt x="0" y="24559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2774902"/>
            <a:chOff x="0" y="0"/>
            <a:chExt cx="4071892" cy="6961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71892" cy="696160"/>
            </a:xfrm>
            <a:custGeom>
              <a:avLst/>
              <a:gdLst/>
              <a:ahLst/>
              <a:cxnLst/>
              <a:rect l="l" t="t" r="r" b="b"/>
              <a:pathLst>
                <a:path w="4071892" h="696160">
                  <a:moveTo>
                    <a:pt x="24327" y="0"/>
                  </a:moveTo>
                  <a:lnTo>
                    <a:pt x="4047565" y="0"/>
                  </a:lnTo>
                  <a:cubicBezTo>
                    <a:pt x="4061001" y="0"/>
                    <a:pt x="4071892" y="10891"/>
                    <a:pt x="4071892" y="24327"/>
                  </a:cubicBezTo>
                  <a:lnTo>
                    <a:pt x="4071892" y="671834"/>
                  </a:lnTo>
                  <a:cubicBezTo>
                    <a:pt x="4071892" y="685269"/>
                    <a:pt x="4061001" y="696160"/>
                    <a:pt x="4047565" y="696160"/>
                  </a:cubicBezTo>
                  <a:lnTo>
                    <a:pt x="24327" y="696160"/>
                  </a:lnTo>
                  <a:cubicBezTo>
                    <a:pt x="10891" y="696160"/>
                    <a:pt x="0" y="685269"/>
                    <a:pt x="0" y="671834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071892" cy="7342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738090" y="6179518"/>
            <a:ext cx="1313426" cy="1119717"/>
            <a:chOff x="0" y="0"/>
            <a:chExt cx="345923" cy="294905"/>
          </a:xfrm>
          <a:solidFill>
            <a:srgbClr val="C0504C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345923" cy="294905"/>
            </a:xfrm>
            <a:custGeom>
              <a:avLst/>
              <a:gdLst/>
              <a:ahLst/>
              <a:cxnLst/>
              <a:rect l="l" t="t" r="r" b="b"/>
              <a:pathLst>
                <a:path w="345923" h="294905">
                  <a:moveTo>
                    <a:pt x="0" y="0"/>
                  </a:moveTo>
                  <a:lnTo>
                    <a:pt x="345923" y="0"/>
                  </a:lnTo>
                  <a:lnTo>
                    <a:pt x="345923" y="294905"/>
                  </a:lnTo>
                  <a:lnTo>
                    <a:pt x="0" y="29490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45923" cy="33300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666138" y="6179518"/>
            <a:ext cx="1313426" cy="1119717"/>
            <a:chOff x="0" y="0"/>
            <a:chExt cx="345923" cy="294905"/>
          </a:xfrm>
          <a:solidFill>
            <a:srgbClr val="C0504C"/>
          </a:solidFill>
        </p:grpSpPr>
        <p:sp>
          <p:nvSpPr>
            <p:cNvPr id="10" name="Freeform 10"/>
            <p:cNvSpPr/>
            <p:nvPr/>
          </p:nvSpPr>
          <p:spPr>
            <a:xfrm>
              <a:off x="0" y="0"/>
              <a:ext cx="345923" cy="294905"/>
            </a:xfrm>
            <a:custGeom>
              <a:avLst/>
              <a:gdLst/>
              <a:ahLst/>
              <a:cxnLst/>
              <a:rect l="l" t="t" r="r" b="b"/>
              <a:pathLst>
                <a:path w="345923" h="294905">
                  <a:moveTo>
                    <a:pt x="0" y="0"/>
                  </a:moveTo>
                  <a:lnTo>
                    <a:pt x="345923" y="0"/>
                  </a:lnTo>
                  <a:lnTo>
                    <a:pt x="345923" y="294905"/>
                  </a:lnTo>
                  <a:lnTo>
                    <a:pt x="0" y="29490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345923" cy="33300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594186" y="6179518"/>
            <a:ext cx="1313426" cy="1119717"/>
            <a:chOff x="0" y="0"/>
            <a:chExt cx="345923" cy="294905"/>
          </a:xfrm>
          <a:solidFill>
            <a:srgbClr val="C0504C"/>
          </a:solidFill>
        </p:grpSpPr>
        <p:sp>
          <p:nvSpPr>
            <p:cNvPr id="13" name="Freeform 13"/>
            <p:cNvSpPr/>
            <p:nvPr/>
          </p:nvSpPr>
          <p:spPr>
            <a:xfrm>
              <a:off x="0" y="0"/>
              <a:ext cx="345923" cy="294905"/>
            </a:xfrm>
            <a:custGeom>
              <a:avLst/>
              <a:gdLst/>
              <a:ahLst/>
              <a:cxnLst/>
              <a:rect l="l" t="t" r="r" b="b"/>
              <a:pathLst>
                <a:path w="345923" h="294905">
                  <a:moveTo>
                    <a:pt x="0" y="0"/>
                  </a:moveTo>
                  <a:lnTo>
                    <a:pt x="345923" y="0"/>
                  </a:lnTo>
                  <a:lnTo>
                    <a:pt x="345923" y="294905"/>
                  </a:lnTo>
                  <a:lnTo>
                    <a:pt x="0" y="29490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345923" cy="33300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1522234" y="6179518"/>
            <a:ext cx="1313426" cy="1119717"/>
            <a:chOff x="0" y="0"/>
            <a:chExt cx="345923" cy="294905"/>
          </a:xfrm>
          <a:solidFill>
            <a:srgbClr val="C0504C"/>
          </a:solidFill>
        </p:grpSpPr>
        <p:sp>
          <p:nvSpPr>
            <p:cNvPr id="16" name="Freeform 16"/>
            <p:cNvSpPr/>
            <p:nvPr/>
          </p:nvSpPr>
          <p:spPr>
            <a:xfrm>
              <a:off x="0" y="0"/>
              <a:ext cx="345923" cy="294905"/>
            </a:xfrm>
            <a:custGeom>
              <a:avLst/>
              <a:gdLst/>
              <a:ahLst/>
              <a:cxnLst/>
              <a:rect l="l" t="t" r="r" b="b"/>
              <a:pathLst>
                <a:path w="345923" h="294905">
                  <a:moveTo>
                    <a:pt x="0" y="0"/>
                  </a:moveTo>
                  <a:lnTo>
                    <a:pt x="345923" y="0"/>
                  </a:lnTo>
                  <a:lnTo>
                    <a:pt x="345923" y="294905"/>
                  </a:lnTo>
                  <a:lnTo>
                    <a:pt x="0" y="29490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345923" cy="33300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3454785" y="6063432"/>
            <a:ext cx="1313426" cy="1264378"/>
            <a:chOff x="0" y="-38100"/>
            <a:chExt cx="345923" cy="333005"/>
          </a:xfrm>
        </p:grpSpPr>
        <p:sp>
          <p:nvSpPr>
            <p:cNvPr id="19" name="Freeform 19"/>
            <p:cNvSpPr/>
            <p:nvPr/>
          </p:nvSpPr>
          <p:spPr>
            <a:xfrm>
              <a:off x="0" y="-38100"/>
              <a:ext cx="345923" cy="333005"/>
            </a:xfrm>
            <a:custGeom>
              <a:avLst/>
              <a:gdLst/>
              <a:ahLst/>
              <a:cxnLst/>
              <a:rect l="l" t="t" r="r" b="b"/>
              <a:pathLst>
                <a:path w="345923" h="294905">
                  <a:moveTo>
                    <a:pt x="0" y="0"/>
                  </a:moveTo>
                  <a:lnTo>
                    <a:pt x="345923" y="0"/>
                  </a:lnTo>
                  <a:lnTo>
                    <a:pt x="345923" y="294905"/>
                  </a:lnTo>
                  <a:lnTo>
                    <a:pt x="0" y="294905"/>
                  </a:lnTo>
                  <a:close/>
                </a:path>
              </a:pathLst>
            </a:custGeom>
            <a:solidFill>
              <a:srgbClr val="C0504C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345923" cy="3330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3805539" y="6034857"/>
            <a:ext cx="1313426" cy="1292953"/>
            <a:chOff x="0" y="-45626"/>
            <a:chExt cx="345923" cy="340531"/>
          </a:xfrm>
        </p:grpSpPr>
        <p:sp>
          <p:nvSpPr>
            <p:cNvPr id="22" name="Freeform 22"/>
            <p:cNvSpPr/>
            <p:nvPr/>
          </p:nvSpPr>
          <p:spPr>
            <a:xfrm>
              <a:off x="0" y="-45626"/>
              <a:ext cx="345923" cy="340531"/>
            </a:xfrm>
            <a:custGeom>
              <a:avLst/>
              <a:gdLst/>
              <a:ahLst/>
              <a:cxnLst/>
              <a:rect l="l" t="t" r="r" b="b"/>
              <a:pathLst>
                <a:path w="345923" h="294905">
                  <a:moveTo>
                    <a:pt x="0" y="0"/>
                  </a:moveTo>
                  <a:lnTo>
                    <a:pt x="345923" y="0"/>
                  </a:lnTo>
                  <a:lnTo>
                    <a:pt x="345923" y="294905"/>
                  </a:lnTo>
                  <a:lnTo>
                    <a:pt x="0" y="294905"/>
                  </a:lnTo>
                  <a:close/>
                </a:path>
              </a:pathLst>
            </a:custGeom>
            <a:solidFill>
              <a:srgbClr val="C0504C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345923" cy="3330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4076231" y="5740206"/>
            <a:ext cx="1441986" cy="1733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405"/>
              </a:lnSpc>
            </a:pPr>
            <a:r>
              <a:rPr lang="en-US" sz="10289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3761468" y="5740206"/>
            <a:ext cx="1441986" cy="1733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405"/>
              </a:lnSpc>
            </a:pPr>
            <a:r>
              <a:rPr lang="en-US" sz="10289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</a:p>
        </p:txBody>
      </p:sp>
      <p:sp>
        <p:nvSpPr>
          <p:cNvPr id="27" name="TextBox 8">
            <a:extLst>
              <a:ext uri="{FF2B5EF4-FFF2-40B4-BE49-F238E27FC236}">
                <a16:creationId xmlns:a16="http://schemas.microsoft.com/office/drawing/2014/main" id="{53C4BBCE-2E68-B94F-5C32-5802395D6650}"/>
              </a:ext>
            </a:extLst>
          </p:cNvPr>
          <p:cNvSpPr txBox="1"/>
          <p:nvPr/>
        </p:nvSpPr>
        <p:spPr>
          <a:xfrm>
            <a:off x="14325600" y="9290344"/>
            <a:ext cx="3142934" cy="6189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54"/>
              </a:lnSpc>
            </a:pPr>
            <a:r>
              <a:rPr lang="en-US" sz="5499" dirty="0">
                <a:solidFill>
                  <a:srgbClr val="C00000"/>
                </a:solidFill>
                <a:latin typeface="+mj-lt"/>
              </a:rPr>
              <a:t>6 letters</a:t>
            </a:r>
          </a:p>
        </p:txBody>
      </p:sp>
      <p:grpSp>
        <p:nvGrpSpPr>
          <p:cNvPr id="25" name="Group 2">
            <a:extLst>
              <a:ext uri="{FF2B5EF4-FFF2-40B4-BE49-F238E27FC236}">
                <a16:creationId xmlns:a16="http://schemas.microsoft.com/office/drawing/2014/main" id="{41551521-4D44-B95D-12BB-14148EA3B53F}"/>
              </a:ext>
            </a:extLst>
          </p:cNvPr>
          <p:cNvGrpSpPr/>
          <p:nvPr/>
        </p:nvGrpSpPr>
        <p:grpSpPr>
          <a:xfrm>
            <a:off x="998449" y="967693"/>
            <a:ext cx="16230600" cy="2774902"/>
            <a:chOff x="0" y="0"/>
            <a:chExt cx="4071892" cy="696160"/>
          </a:xfrm>
        </p:grpSpPr>
        <p:sp>
          <p:nvSpPr>
            <p:cNvPr id="28" name="Freeform 3">
              <a:extLst>
                <a:ext uri="{FF2B5EF4-FFF2-40B4-BE49-F238E27FC236}">
                  <a16:creationId xmlns:a16="http://schemas.microsoft.com/office/drawing/2014/main" id="{A94BA24B-7D48-FA29-B75D-7B7135A28B87}"/>
                </a:ext>
              </a:extLst>
            </p:cNvPr>
            <p:cNvSpPr/>
            <p:nvPr/>
          </p:nvSpPr>
          <p:spPr>
            <a:xfrm>
              <a:off x="0" y="0"/>
              <a:ext cx="4071892" cy="696160"/>
            </a:xfrm>
            <a:prstGeom prst="roundRect">
              <a:avLst/>
            </a:prstGeom>
            <a:solidFill>
              <a:srgbClr val="C0504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4">
              <a:extLst>
                <a:ext uri="{FF2B5EF4-FFF2-40B4-BE49-F238E27FC236}">
                  <a16:creationId xmlns:a16="http://schemas.microsoft.com/office/drawing/2014/main" id="{DA8B3C20-834D-44C8-E836-E89FE7882B8D}"/>
                </a:ext>
              </a:extLst>
            </p:cNvPr>
            <p:cNvSpPr txBox="1"/>
            <p:nvPr/>
          </p:nvSpPr>
          <p:spPr>
            <a:xfrm>
              <a:off x="0" y="-38100"/>
              <a:ext cx="4071892" cy="7342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TextBox 8">
            <a:extLst>
              <a:ext uri="{FF2B5EF4-FFF2-40B4-BE49-F238E27FC236}">
                <a16:creationId xmlns:a16="http://schemas.microsoft.com/office/drawing/2014/main" id="{ADB029EE-063E-CC53-1865-DC8F3CF01CD5}"/>
              </a:ext>
            </a:extLst>
          </p:cNvPr>
          <p:cNvSpPr txBox="1"/>
          <p:nvPr/>
        </p:nvSpPr>
        <p:spPr>
          <a:xfrm>
            <a:off x="1834112" y="1994802"/>
            <a:ext cx="14559274" cy="551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9"/>
              </a:lnSpc>
            </a:pPr>
            <a:r>
              <a:rPr lang="en-US" sz="5499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person's property or net worth.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127816"/>
            <a:ext cx="7361322" cy="2100094"/>
            <a:chOff x="0" y="0"/>
            <a:chExt cx="1846790" cy="5268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46790" cy="526866"/>
            </a:xfrm>
            <a:prstGeom prst="roundRect">
              <a:avLst/>
            </a:prstGeom>
            <a:solidFill>
              <a:srgbClr val="C0504C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846790" cy="5649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024022" y="3912814"/>
            <a:ext cx="5370678" cy="5246370"/>
            <a:chOff x="0" y="0"/>
            <a:chExt cx="4828540" cy="4716780"/>
          </a:xfrm>
        </p:grpSpPr>
        <p:sp>
          <p:nvSpPr>
            <p:cNvPr id="6" name="Freeform 6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80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10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40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0" y="4281170"/>
                    <a:pt x="4535170" y="4335780"/>
                    <a:pt x="4491990" y="4382770"/>
                  </a:cubicBezTo>
                  <a:cubicBezTo>
                    <a:pt x="4453890" y="4424680"/>
                    <a:pt x="4411980" y="4466590"/>
                    <a:pt x="4345940" y="4467860"/>
                  </a:cubicBezTo>
                  <a:cubicBezTo>
                    <a:pt x="4330700" y="4467860"/>
                    <a:pt x="4316730" y="4483100"/>
                    <a:pt x="4301490" y="4490720"/>
                  </a:cubicBezTo>
                  <a:cubicBezTo>
                    <a:pt x="4236720" y="4518660"/>
                    <a:pt x="4169410" y="4542790"/>
                    <a:pt x="4105910" y="4573270"/>
                  </a:cubicBezTo>
                  <a:cubicBezTo>
                    <a:pt x="3989070" y="4629150"/>
                    <a:pt x="3863340" y="4638040"/>
                    <a:pt x="3737610" y="4643120"/>
                  </a:cubicBezTo>
                  <a:cubicBezTo>
                    <a:pt x="3689350" y="4645660"/>
                    <a:pt x="3639820" y="4641850"/>
                    <a:pt x="3591560" y="4645660"/>
                  </a:cubicBezTo>
                  <a:cubicBezTo>
                    <a:pt x="3567430" y="4646930"/>
                    <a:pt x="3544570" y="4658360"/>
                    <a:pt x="3521710" y="4663440"/>
                  </a:cubicBezTo>
                  <a:cubicBezTo>
                    <a:pt x="3511550" y="4665980"/>
                    <a:pt x="3501390" y="4664710"/>
                    <a:pt x="3489960" y="4665980"/>
                  </a:cubicBezTo>
                  <a:cubicBezTo>
                    <a:pt x="3474720" y="4667250"/>
                    <a:pt x="3459480" y="4671060"/>
                    <a:pt x="3444240" y="4669790"/>
                  </a:cubicBezTo>
                  <a:cubicBezTo>
                    <a:pt x="3429000" y="4667250"/>
                    <a:pt x="3418840" y="4662170"/>
                    <a:pt x="3416300" y="4662170"/>
                  </a:cubicBezTo>
                  <a:close/>
                </a:path>
              </a:pathLst>
            </a:custGeom>
            <a:blipFill>
              <a:blip r:embed="rId2"/>
              <a:stretch>
                <a:fillRect l="-23133" r="-23133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8700" y="1599332"/>
            <a:ext cx="7361322" cy="909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 b="1" dirty="0">
                <a:solidFill>
                  <a:schemeClr val="bg1"/>
                </a:solidFill>
                <a:latin typeface="Livvic" pitchFamily="2" charset="77"/>
                <a:cs typeface="Calibri" panose="020F0502020204030204" pitchFamily="34" charset="0"/>
              </a:rPr>
              <a:t>Estate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898726" y="3922339"/>
            <a:ext cx="9812106" cy="53347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19"/>
              </a:lnSpc>
            </a:pPr>
            <a:r>
              <a:rPr lang="en-US" sz="4499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person's property or net worth. When the person is deceased, their estate goes through probate and is distributed according to the terms of their Last Will &amp; Testament. If there is no will, the estate is “administered” in accordance with the state’s laws of intestate succession</a:t>
            </a:r>
          </a:p>
          <a:p>
            <a:pPr algn="ctr">
              <a:lnSpc>
                <a:spcPts val="5219"/>
              </a:lnSpc>
            </a:pPr>
            <a:endParaRPr lang="en-US" sz="4499" dirty="0">
              <a:solidFill>
                <a:srgbClr val="000000"/>
              </a:solidFill>
              <a:latin typeface="More Sugar Thi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71623" y="2915196"/>
            <a:ext cx="16230600" cy="1906898"/>
            <a:chOff x="0" y="0"/>
            <a:chExt cx="4071892" cy="478398"/>
          </a:xfrm>
          <a:solidFill>
            <a:schemeClr val="accent2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4071892" cy="478398"/>
            </a:xfrm>
            <a:prstGeom prst="roundRect">
              <a:avLst/>
            </a:pr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071892" cy="516498"/>
            </a:xfrm>
            <a:prstGeom prst="round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71623" y="371126"/>
            <a:ext cx="16230600" cy="1906898"/>
            <a:chOff x="0" y="0"/>
            <a:chExt cx="4071892" cy="47839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071892" cy="478398"/>
            </a:xfrm>
            <a:prstGeom prst="roundRect">
              <a:avLst/>
            </a:prstGeom>
            <a:solidFill>
              <a:schemeClr val="accent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071892" cy="516498"/>
            </a:xfrm>
            <a:prstGeom prst="round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71623" y="5459266"/>
            <a:ext cx="16230600" cy="1906898"/>
            <a:chOff x="0" y="0"/>
            <a:chExt cx="4071892" cy="478398"/>
          </a:xfrm>
          <a:solidFill>
            <a:schemeClr val="accent2"/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4071892" cy="478398"/>
            </a:xfrm>
            <a:prstGeom prst="roundRect">
              <a:avLst/>
            </a:pr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071892" cy="516498"/>
            </a:xfrm>
            <a:prstGeom prst="round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647274" y="895896"/>
            <a:ext cx="15246505" cy="807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Listen to the questions carefully.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647274" y="3440020"/>
            <a:ext cx="15246505" cy="807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5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together in teams to select the correct term.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647274" y="5699289"/>
            <a:ext cx="15246505" cy="160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5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Round 1 = 1pt      Round 2 = 2pts    Round 3 = 3pts                 Quick Answer = DOUBLE POINTS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071623" y="8047076"/>
            <a:ext cx="16230600" cy="1906898"/>
            <a:chOff x="0" y="0"/>
            <a:chExt cx="4071892" cy="478398"/>
          </a:xfrm>
          <a:solidFill>
            <a:schemeClr val="accent2"/>
          </a:solidFill>
        </p:grpSpPr>
        <p:sp>
          <p:nvSpPr>
            <p:cNvPr id="15" name="Freeform 15"/>
            <p:cNvSpPr/>
            <p:nvPr/>
          </p:nvSpPr>
          <p:spPr>
            <a:xfrm>
              <a:off x="0" y="0"/>
              <a:ext cx="4071892" cy="478398"/>
            </a:xfrm>
            <a:prstGeom prst="roundRect">
              <a:avLst/>
            </a:pr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4071892" cy="516498"/>
            </a:xfrm>
            <a:prstGeom prst="round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647274" y="8562375"/>
            <a:ext cx="15246505" cy="807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team who has the most points is the winner.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655697"/>
            <a:ext cx="16230600" cy="4640203"/>
            <a:chOff x="0" y="-93578"/>
            <a:chExt cx="4071892" cy="1164123"/>
          </a:xfrm>
        </p:grpSpPr>
        <p:sp>
          <p:nvSpPr>
            <p:cNvPr id="3" name="Freeform 3"/>
            <p:cNvSpPr/>
            <p:nvPr/>
          </p:nvSpPr>
          <p:spPr>
            <a:xfrm>
              <a:off x="0" y="-93578"/>
              <a:ext cx="4071892" cy="1164123"/>
            </a:xfrm>
            <a:prstGeom prst="roundRect">
              <a:avLst/>
            </a:prstGeom>
            <a:solidFill>
              <a:srgbClr val="C0504C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071892" cy="9903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628938" y="6134100"/>
            <a:ext cx="11068261" cy="1119717"/>
            <a:chOff x="0" y="0"/>
            <a:chExt cx="345923" cy="294905"/>
          </a:xfrm>
          <a:solidFill>
            <a:srgbClr val="C0504C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345923" cy="294905"/>
            </a:xfrm>
            <a:custGeom>
              <a:avLst/>
              <a:gdLst/>
              <a:ahLst/>
              <a:cxnLst/>
              <a:rect l="l" t="t" r="r" b="b"/>
              <a:pathLst>
                <a:path w="345923" h="294905">
                  <a:moveTo>
                    <a:pt x="0" y="0"/>
                  </a:moveTo>
                  <a:lnTo>
                    <a:pt x="345923" y="0"/>
                  </a:lnTo>
                  <a:lnTo>
                    <a:pt x="345923" y="294905"/>
                  </a:lnTo>
                  <a:lnTo>
                    <a:pt x="0" y="29490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45923" cy="33300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69886" y="876300"/>
            <a:ext cx="15148228" cy="4231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5499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court-administered process in which a court confirms the validity of a Last Will &amp; Testament and allows other people the option to challenge the will. The estate is then administered in accordance with the Last Will &amp; Testament. </a:t>
            </a:r>
          </a:p>
        </p:txBody>
      </p:sp>
      <p:sp>
        <p:nvSpPr>
          <p:cNvPr id="27" name="Freeform 27"/>
          <p:cNvSpPr/>
          <p:nvPr/>
        </p:nvSpPr>
        <p:spPr>
          <a:xfrm>
            <a:off x="843689" y="7175391"/>
            <a:ext cx="2455913" cy="2455913"/>
          </a:xfrm>
          <a:custGeom>
            <a:avLst/>
            <a:gdLst/>
            <a:ahLst/>
            <a:cxnLst/>
            <a:rect l="l" t="t" r="r" b="b"/>
            <a:pathLst>
              <a:path w="2455913" h="2455913">
                <a:moveTo>
                  <a:pt x="0" y="0"/>
                </a:moveTo>
                <a:lnTo>
                  <a:pt x="2455913" y="0"/>
                </a:lnTo>
                <a:lnTo>
                  <a:pt x="2455913" y="2455913"/>
                </a:lnTo>
                <a:lnTo>
                  <a:pt x="0" y="24559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571500"/>
            <a:ext cx="16230600" cy="5022950"/>
            <a:chOff x="0" y="0"/>
            <a:chExt cx="4071892" cy="9522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71892" cy="952270"/>
            </a:xfrm>
            <a:prstGeom prst="roundRect">
              <a:avLst/>
            </a:prstGeom>
            <a:solidFill>
              <a:srgbClr val="C0504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071892" cy="9903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628939" y="6198568"/>
            <a:ext cx="1313426" cy="1119717"/>
            <a:chOff x="0" y="0"/>
            <a:chExt cx="345923" cy="2949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45923" cy="294905"/>
            </a:xfrm>
            <a:custGeom>
              <a:avLst/>
              <a:gdLst/>
              <a:ahLst/>
              <a:cxnLst/>
              <a:rect l="l" t="t" r="r" b="b"/>
              <a:pathLst>
                <a:path w="345923" h="294905">
                  <a:moveTo>
                    <a:pt x="0" y="0"/>
                  </a:moveTo>
                  <a:lnTo>
                    <a:pt x="345923" y="0"/>
                  </a:lnTo>
                  <a:lnTo>
                    <a:pt x="345923" y="294905"/>
                  </a:lnTo>
                  <a:lnTo>
                    <a:pt x="0" y="294905"/>
                  </a:lnTo>
                  <a:close/>
                </a:path>
              </a:pathLst>
            </a:custGeom>
            <a:solidFill>
              <a:srgbClr val="C0504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45923" cy="3330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67634" y="988413"/>
            <a:ext cx="15148228" cy="4231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5499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court-administered process in which a court confirms the validity of a Last Will &amp; Testament and allows other people the option to challenge the will. The estate is then administered in accordance with the Last Will &amp; Testament. 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6556987" y="6198568"/>
            <a:ext cx="1313426" cy="1119717"/>
            <a:chOff x="0" y="0"/>
            <a:chExt cx="345923" cy="29490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45923" cy="294905"/>
            </a:xfrm>
            <a:custGeom>
              <a:avLst/>
              <a:gdLst/>
              <a:ahLst/>
              <a:cxnLst/>
              <a:rect l="l" t="t" r="r" b="b"/>
              <a:pathLst>
                <a:path w="345923" h="294905">
                  <a:moveTo>
                    <a:pt x="0" y="0"/>
                  </a:moveTo>
                  <a:lnTo>
                    <a:pt x="345923" y="0"/>
                  </a:lnTo>
                  <a:lnTo>
                    <a:pt x="345923" y="294905"/>
                  </a:lnTo>
                  <a:lnTo>
                    <a:pt x="0" y="294905"/>
                  </a:lnTo>
                  <a:close/>
                </a:path>
              </a:pathLst>
            </a:custGeom>
            <a:solidFill>
              <a:srgbClr val="C0504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345923" cy="3330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485035" y="6198568"/>
            <a:ext cx="1313426" cy="1119717"/>
            <a:chOff x="0" y="0"/>
            <a:chExt cx="345923" cy="29490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45923" cy="294905"/>
            </a:xfrm>
            <a:custGeom>
              <a:avLst/>
              <a:gdLst/>
              <a:ahLst/>
              <a:cxnLst/>
              <a:rect l="l" t="t" r="r" b="b"/>
              <a:pathLst>
                <a:path w="345923" h="294905">
                  <a:moveTo>
                    <a:pt x="0" y="0"/>
                  </a:moveTo>
                  <a:lnTo>
                    <a:pt x="345923" y="0"/>
                  </a:lnTo>
                  <a:lnTo>
                    <a:pt x="345923" y="294905"/>
                  </a:lnTo>
                  <a:lnTo>
                    <a:pt x="0" y="294905"/>
                  </a:lnTo>
                  <a:close/>
                </a:path>
              </a:pathLst>
            </a:custGeom>
            <a:solidFill>
              <a:srgbClr val="C0504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345923" cy="3330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413083" y="6198568"/>
            <a:ext cx="1313426" cy="1119717"/>
            <a:chOff x="0" y="0"/>
            <a:chExt cx="345923" cy="29490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45923" cy="294905"/>
            </a:xfrm>
            <a:custGeom>
              <a:avLst/>
              <a:gdLst/>
              <a:ahLst/>
              <a:cxnLst/>
              <a:rect l="l" t="t" r="r" b="b"/>
              <a:pathLst>
                <a:path w="345923" h="294905">
                  <a:moveTo>
                    <a:pt x="0" y="0"/>
                  </a:moveTo>
                  <a:lnTo>
                    <a:pt x="345923" y="0"/>
                  </a:lnTo>
                  <a:lnTo>
                    <a:pt x="345923" y="294905"/>
                  </a:lnTo>
                  <a:lnTo>
                    <a:pt x="0" y="294905"/>
                  </a:lnTo>
                  <a:close/>
                </a:path>
              </a:pathLst>
            </a:custGeom>
            <a:solidFill>
              <a:srgbClr val="C0504C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345923" cy="3330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2345635" y="6208093"/>
            <a:ext cx="1313426" cy="1119717"/>
            <a:chOff x="0" y="0"/>
            <a:chExt cx="345923" cy="29490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345923" cy="294905"/>
            </a:xfrm>
            <a:custGeom>
              <a:avLst/>
              <a:gdLst/>
              <a:ahLst/>
              <a:cxnLst/>
              <a:rect l="l" t="t" r="r" b="b"/>
              <a:pathLst>
                <a:path w="345923" h="294905">
                  <a:moveTo>
                    <a:pt x="0" y="0"/>
                  </a:moveTo>
                  <a:lnTo>
                    <a:pt x="345923" y="0"/>
                  </a:lnTo>
                  <a:lnTo>
                    <a:pt x="345923" y="294905"/>
                  </a:lnTo>
                  <a:lnTo>
                    <a:pt x="0" y="294905"/>
                  </a:lnTo>
                  <a:close/>
                </a:path>
              </a:pathLst>
            </a:custGeom>
            <a:solidFill>
              <a:srgbClr val="C0504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345923" cy="3330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2696388" y="6227143"/>
            <a:ext cx="1313426" cy="1119717"/>
            <a:chOff x="0" y="0"/>
            <a:chExt cx="345923" cy="29490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345923" cy="294905"/>
            </a:xfrm>
            <a:custGeom>
              <a:avLst/>
              <a:gdLst/>
              <a:ahLst/>
              <a:cxnLst/>
              <a:rect l="l" t="t" r="r" b="b"/>
              <a:pathLst>
                <a:path w="345923" h="294905">
                  <a:moveTo>
                    <a:pt x="0" y="0"/>
                  </a:moveTo>
                  <a:lnTo>
                    <a:pt x="345923" y="0"/>
                  </a:lnTo>
                  <a:lnTo>
                    <a:pt x="345923" y="294905"/>
                  </a:lnTo>
                  <a:lnTo>
                    <a:pt x="0" y="294905"/>
                  </a:lnTo>
                  <a:close/>
                </a:path>
              </a:pathLst>
            </a:custGeom>
            <a:solidFill>
              <a:srgbClr val="C0504C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345923" cy="3330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2937727" y="5903293"/>
            <a:ext cx="1441986" cy="1733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405"/>
              </a:lnSpc>
            </a:pPr>
            <a:r>
              <a:rPr lang="en-US" sz="10289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14278186" y="6208093"/>
            <a:ext cx="1313426" cy="1119717"/>
            <a:chOff x="0" y="0"/>
            <a:chExt cx="345923" cy="294905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345923" cy="294905"/>
            </a:xfrm>
            <a:custGeom>
              <a:avLst/>
              <a:gdLst/>
              <a:ahLst/>
              <a:cxnLst/>
              <a:rect l="l" t="t" r="r" b="b"/>
              <a:pathLst>
                <a:path w="345923" h="294905">
                  <a:moveTo>
                    <a:pt x="0" y="0"/>
                  </a:moveTo>
                  <a:lnTo>
                    <a:pt x="345923" y="0"/>
                  </a:lnTo>
                  <a:lnTo>
                    <a:pt x="345923" y="294905"/>
                  </a:lnTo>
                  <a:lnTo>
                    <a:pt x="0" y="294905"/>
                  </a:lnTo>
                  <a:close/>
                </a:path>
              </a:pathLst>
            </a:custGeom>
            <a:solidFill>
              <a:srgbClr val="C0504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345923" cy="3330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14487736" y="5816510"/>
            <a:ext cx="1441986" cy="1733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405"/>
              </a:lnSpc>
            </a:pPr>
            <a:r>
              <a:rPr lang="en-US" sz="10289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</a:p>
        </p:txBody>
      </p:sp>
      <p:sp>
        <p:nvSpPr>
          <p:cNvPr id="30" name="TextBox 8">
            <a:extLst>
              <a:ext uri="{FF2B5EF4-FFF2-40B4-BE49-F238E27FC236}">
                <a16:creationId xmlns:a16="http://schemas.microsoft.com/office/drawing/2014/main" id="{F2931B8F-CEE4-107F-9B92-11F98E1D6B79}"/>
              </a:ext>
            </a:extLst>
          </p:cNvPr>
          <p:cNvSpPr txBox="1"/>
          <p:nvPr/>
        </p:nvSpPr>
        <p:spPr>
          <a:xfrm>
            <a:off x="14817106" y="9290344"/>
            <a:ext cx="2651428" cy="6359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54"/>
              </a:lnSpc>
            </a:pPr>
            <a:r>
              <a:rPr lang="en-US" sz="6000" dirty="0">
                <a:solidFill>
                  <a:srgbClr val="C050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letters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127816"/>
            <a:ext cx="7361322" cy="2100094"/>
            <a:chOff x="0" y="0"/>
            <a:chExt cx="1846790" cy="5268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46790" cy="526866"/>
            </a:xfrm>
            <a:custGeom>
              <a:avLst/>
              <a:gdLst/>
              <a:ahLst/>
              <a:cxnLst/>
              <a:rect l="l" t="t" r="r" b="b"/>
              <a:pathLst>
                <a:path w="1846790" h="526866">
                  <a:moveTo>
                    <a:pt x="53637" y="0"/>
                  </a:moveTo>
                  <a:lnTo>
                    <a:pt x="1793153" y="0"/>
                  </a:lnTo>
                  <a:cubicBezTo>
                    <a:pt x="1822776" y="0"/>
                    <a:pt x="1846790" y="24014"/>
                    <a:pt x="1846790" y="53637"/>
                  </a:cubicBezTo>
                  <a:lnTo>
                    <a:pt x="1846790" y="473229"/>
                  </a:lnTo>
                  <a:cubicBezTo>
                    <a:pt x="1846790" y="502852"/>
                    <a:pt x="1822776" y="526866"/>
                    <a:pt x="1793153" y="526866"/>
                  </a:cubicBezTo>
                  <a:lnTo>
                    <a:pt x="53637" y="526866"/>
                  </a:lnTo>
                  <a:cubicBezTo>
                    <a:pt x="24014" y="526866"/>
                    <a:pt x="0" y="502852"/>
                    <a:pt x="0" y="473229"/>
                  </a:cubicBezTo>
                  <a:lnTo>
                    <a:pt x="0" y="53637"/>
                  </a:lnTo>
                  <a:cubicBezTo>
                    <a:pt x="0" y="24014"/>
                    <a:pt x="24014" y="0"/>
                    <a:pt x="53637" y="0"/>
                  </a:cubicBezTo>
                  <a:close/>
                </a:path>
              </a:pathLst>
            </a:custGeom>
            <a:solidFill>
              <a:srgbClr val="C0504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846790" cy="5649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024022" y="3912814"/>
            <a:ext cx="5370678" cy="5246370"/>
            <a:chOff x="0" y="0"/>
            <a:chExt cx="4828540" cy="4716780"/>
          </a:xfrm>
        </p:grpSpPr>
        <p:sp>
          <p:nvSpPr>
            <p:cNvPr id="6" name="Freeform 6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80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10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40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0" y="4281170"/>
                    <a:pt x="4535170" y="4335780"/>
                    <a:pt x="4491990" y="4382770"/>
                  </a:cubicBezTo>
                  <a:cubicBezTo>
                    <a:pt x="4453890" y="4424680"/>
                    <a:pt x="4411980" y="4466590"/>
                    <a:pt x="4345940" y="4467860"/>
                  </a:cubicBezTo>
                  <a:cubicBezTo>
                    <a:pt x="4330700" y="4467860"/>
                    <a:pt x="4316730" y="4483100"/>
                    <a:pt x="4301490" y="4490720"/>
                  </a:cubicBezTo>
                  <a:cubicBezTo>
                    <a:pt x="4236720" y="4518660"/>
                    <a:pt x="4169410" y="4542790"/>
                    <a:pt x="4105910" y="4573270"/>
                  </a:cubicBezTo>
                  <a:cubicBezTo>
                    <a:pt x="3989070" y="4629150"/>
                    <a:pt x="3863340" y="4638040"/>
                    <a:pt x="3737610" y="4643120"/>
                  </a:cubicBezTo>
                  <a:cubicBezTo>
                    <a:pt x="3689350" y="4645660"/>
                    <a:pt x="3639820" y="4641850"/>
                    <a:pt x="3591560" y="4645660"/>
                  </a:cubicBezTo>
                  <a:cubicBezTo>
                    <a:pt x="3567430" y="4646930"/>
                    <a:pt x="3544570" y="4658360"/>
                    <a:pt x="3521710" y="4663440"/>
                  </a:cubicBezTo>
                  <a:cubicBezTo>
                    <a:pt x="3511550" y="4665980"/>
                    <a:pt x="3501390" y="4664710"/>
                    <a:pt x="3489960" y="4665980"/>
                  </a:cubicBezTo>
                  <a:cubicBezTo>
                    <a:pt x="3474720" y="4667250"/>
                    <a:pt x="3459480" y="4671060"/>
                    <a:pt x="3444240" y="4669790"/>
                  </a:cubicBezTo>
                  <a:cubicBezTo>
                    <a:pt x="3429000" y="4667250"/>
                    <a:pt x="3418840" y="4662170"/>
                    <a:pt x="3416300" y="4662170"/>
                  </a:cubicBezTo>
                  <a:close/>
                </a:path>
              </a:pathLst>
            </a:custGeom>
            <a:blipFill>
              <a:blip r:embed="rId2"/>
              <a:stretch>
                <a:fillRect l="-23133" r="-2313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8700" y="1599332"/>
            <a:ext cx="7361322" cy="909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 b="1" dirty="0">
                <a:solidFill>
                  <a:schemeClr val="bg1"/>
                </a:solidFill>
                <a:latin typeface="Livvic" pitchFamily="2" charset="77"/>
                <a:cs typeface="Calibri" panose="020F0502020204030204" pitchFamily="34" charset="0"/>
              </a:rPr>
              <a:t>Probate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898726" y="3922339"/>
            <a:ext cx="9812106" cy="4747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19"/>
              </a:lnSpc>
            </a:pPr>
            <a:r>
              <a:rPr lang="en-US" sz="4499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Probate - a court-administered process in which the probate court confirms the validity of a Last Will &amp; Testament and allows other people the option to challenge the will. The estate is then administered in accordance with the Last Will &amp; Testament.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3795755"/>
            <a:chOff x="0" y="0"/>
            <a:chExt cx="4071892" cy="952270"/>
          </a:xfrm>
          <a:solidFill>
            <a:srgbClr val="C0504C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4071892" cy="952270"/>
            </a:xfrm>
            <a:prstGeom prst="roundRect">
              <a:avLst/>
            </a:pr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071892" cy="990370"/>
            </a:xfrm>
            <a:prstGeom prst="round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070808" y="5655624"/>
            <a:ext cx="1313426" cy="1119717"/>
            <a:chOff x="0" y="0"/>
            <a:chExt cx="345923" cy="294905"/>
          </a:xfrm>
          <a:solidFill>
            <a:srgbClr val="C0504C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345923" cy="294905"/>
            </a:xfrm>
            <a:custGeom>
              <a:avLst/>
              <a:gdLst/>
              <a:ahLst/>
              <a:cxnLst/>
              <a:rect l="l" t="t" r="r" b="b"/>
              <a:pathLst>
                <a:path w="345923" h="294905">
                  <a:moveTo>
                    <a:pt x="0" y="0"/>
                  </a:moveTo>
                  <a:lnTo>
                    <a:pt x="345923" y="0"/>
                  </a:lnTo>
                  <a:lnTo>
                    <a:pt x="345923" y="294905"/>
                  </a:lnTo>
                  <a:lnTo>
                    <a:pt x="0" y="29490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45923" cy="33300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434791" y="2205295"/>
            <a:ext cx="15148228" cy="1167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54"/>
              </a:lnSpc>
            </a:pPr>
            <a:r>
              <a:rPr lang="en-US" sz="5499" dirty="0">
                <a:solidFill>
                  <a:schemeClr val="bg1"/>
                </a:solidFill>
                <a:latin typeface="More Sugar Thin"/>
              </a:rPr>
              <a:t>a legal entity that is separate and distinct from its owners. 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7078660" y="5655624"/>
            <a:ext cx="1313426" cy="1119717"/>
            <a:chOff x="0" y="0"/>
            <a:chExt cx="345923" cy="294905"/>
          </a:xfrm>
          <a:solidFill>
            <a:srgbClr val="C0504C"/>
          </a:solidFill>
        </p:grpSpPr>
        <p:sp>
          <p:nvSpPr>
            <p:cNvPr id="10" name="Freeform 10"/>
            <p:cNvSpPr/>
            <p:nvPr/>
          </p:nvSpPr>
          <p:spPr>
            <a:xfrm>
              <a:off x="0" y="0"/>
              <a:ext cx="345923" cy="294905"/>
            </a:xfrm>
            <a:custGeom>
              <a:avLst/>
              <a:gdLst/>
              <a:ahLst/>
              <a:cxnLst/>
              <a:rect l="l" t="t" r="r" b="b"/>
              <a:pathLst>
                <a:path w="345923" h="294905">
                  <a:moveTo>
                    <a:pt x="0" y="0"/>
                  </a:moveTo>
                  <a:lnTo>
                    <a:pt x="345923" y="0"/>
                  </a:lnTo>
                  <a:lnTo>
                    <a:pt x="345923" y="294905"/>
                  </a:lnTo>
                  <a:lnTo>
                    <a:pt x="0" y="29490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345923" cy="33300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574734" y="5655624"/>
            <a:ext cx="1313426" cy="1119717"/>
            <a:chOff x="0" y="0"/>
            <a:chExt cx="345923" cy="294905"/>
          </a:xfrm>
          <a:solidFill>
            <a:srgbClr val="C0504C"/>
          </a:solidFill>
        </p:grpSpPr>
        <p:sp>
          <p:nvSpPr>
            <p:cNvPr id="13" name="Freeform 13"/>
            <p:cNvSpPr/>
            <p:nvPr/>
          </p:nvSpPr>
          <p:spPr>
            <a:xfrm>
              <a:off x="0" y="0"/>
              <a:ext cx="345923" cy="294905"/>
            </a:xfrm>
            <a:custGeom>
              <a:avLst/>
              <a:gdLst/>
              <a:ahLst/>
              <a:cxnLst/>
              <a:rect l="l" t="t" r="r" b="b"/>
              <a:pathLst>
                <a:path w="345923" h="294905">
                  <a:moveTo>
                    <a:pt x="0" y="0"/>
                  </a:moveTo>
                  <a:lnTo>
                    <a:pt x="345923" y="0"/>
                  </a:lnTo>
                  <a:lnTo>
                    <a:pt x="345923" y="294905"/>
                  </a:lnTo>
                  <a:lnTo>
                    <a:pt x="0" y="29490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345923" cy="33300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8565233" y="5655624"/>
            <a:ext cx="1313426" cy="1119717"/>
            <a:chOff x="0" y="0"/>
            <a:chExt cx="345923" cy="294905"/>
          </a:xfrm>
          <a:solidFill>
            <a:srgbClr val="C0504C"/>
          </a:solidFill>
        </p:grpSpPr>
        <p:sp>
          <p:nvSpPr>
            <p:cNvPr id="16" name="Freeform 16"/>
            <p:cNvSpPr/>
            <p:nvPr/>
          </p:nvSpPr>
          <p:spPr>
            <a:xfrm>
              <a:off x="0" y="0"/>
              <a:ext cx="345923" cy="294905"/>
            </a:xfrm>
            <a:custGeom>
              <a:avLst/>
              <a:gdLst/>
              <a:ahLst/>
              <a:cxnLst/>
              <a:rect l="l" t="t" r="r" b="b"/>
              <a:pathLst>
                <a:path w="345923" h="294905">
                  <a:moveTo>
                    <a:pt x="0" y="0"/>
                  </a:moveTo>
                  <a:lnTo>
                    <a:pt x="345923" y="0"/>
                  </a:lnTo>
                  <a:lnTo>
                    <a:pt x="345923" y="294905"/>
                  </a:lnTo>
                  <a:lnTo>
                    <a:pt x="0" y="29490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345923" cy="33300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050110" y="5655624"/>
            <a:ext cx="1313426" cy="1119717"/>
            <a:chOff x="0" y="0"/>
            <a:chExt cx="345923" cy="294905"/>
          </a:xfrm>
          <a:solidFill>
            <a:srgbClr val="C0504C"/>
          </a:solidFill>
        </p:grpSpPr>
        <p:sp>
          <p:nvSpPr>
            <p:cNvPr id="19" name="Freeform 19"/>
            <p:cNvSpPr/>
            <p:nvPr/>
          </p:nvSpPr>
          <p:spPr>
            <a:xfrm>
              <a:off x="0" y="0"/>
              <a:ext cx="345923" cy="294905"/>
            </a:xfrm>
            <a:custGeom>
              <a:avLst/>
              <a:gdLst/>
              <a:ahLst/>
              <a:cxnLst/>
              <a:rect l="l" t="t" r="r" b="b"/>
              <a:pathLst>
                <a:path w="345923" h="294905">
                  <a:moveTo>
                    <a:pt x="0" y="0"/>
                  </a:moveTo>
                  <a:lnTo>
                    <a:pt x="345923" y="0"/>
                  </a:lnTo>
                  <a:lnTo>
                    <a:pt x="345923" y="294905"/>
                  </a:lnTo>
                  <a:lnTo>
                    <a:pt x="0" y="29490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345923" cy="33300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2566882" y="5143499"/>
            <a:ext cx="14692418" cy="2031892"/>
            <a:chOff x="0" y="-99376"/>
            <a:chExt cx="345923" cy="394281"/>
          </a:xfrm>
          <a:solidFill>
            <a:srgbClr val="C0504C"/>
          </a:solidFill>
        </p:grpSpPr>
        <p:sp>
          <p:nvSpPr>
            <p:cNvPr id="22" name="Freeform 22"/>
            <p:cNvSpPr/>
            <p:nvPr/>
          </p:nvSpPr>
          <p:spPr>
            <a:xfrm>
              <a:off x="0" y="0"/>
              <a:ext cx="345923" cy="294905"/>
            </a:xfrm>
            <a:custGeom>
              <a:avLst/>
              <a:gdLst/>
              <a:ahLst/>
              <a:cxnLst/>
              <a:rect l="l" t="t" r="r" b="b"/>
              <a:pathLst>
                <a:path w="345923" h="294905">
                  <a:moveTo>
                    <a:pt x="0" y="0"/>
                  </a:moveTo>
                  <a:lnTo>
                    <a:pt x="345923" y="0"/>
                  </a:lnTo>
                  <a:lnTo>
                    <a:pt x="345923" y="294905"/>
                  </a:lnTo>
                  <a:lnTo>
                    <a:pt x="0" y="29490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99376"/>
              <a:ext cx="345923" cy="394281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3057962" y="5547783"/>
            <a:ext cx="1313426" cy="1119717"/>
            <a:chOff x="0" y="0"/>
            <a:chExt cx="345923" cy="294905"/>
          </a:xfrm>
          <a:solidFill>
            <a:srgbClr val="C0504C"/>
          </a:solidFill>
        </p:grpSpPr>
        <p:sp>
          <p:nvSpPr>
            <p:cNvPr id="28" name="Freeform 28"/>
            <p:cNvSpPr/>
            <p:nvPr/>
          </p:nvSpPr>
          <p:spPr>
            <a:xfrm>
              <a:off x="0" y="0"/>
              <a:ext cx="345923" cy="294905"/>
            </a:xfrm>
            <a:custGeom>
              <a:avLst/>
              <a:gdLst/>
              <a:ahLst/>
              <a:cxnLst/>
              <a:rect l="l" t="t" r="r" b="b"/>
              <a:pathLst>
                <a:path w="345923" h="294905">
                  <a:moveTo>
                    <a:pt x="0" y="0"/>
                  </a:moveTo>
                  <a:lnTo>
                    <a:pt x="345923" y="0"/>
                  </a:lnTo>
                  <a:lnTo>
                    <a:pt x="345923" y="294905"/>
                  </a:lnTo>
                  <a:lnTo>
                    <a:pt x="0" y="29490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345923" cy="33300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5849600" y="5532239"/>
            <a:ext cx="1313426" cy="1264378"/>
            <a:chOff x="0" y="-38100"/>
            <a:chExt cx="345923" cy="333005"/>
          </a:xfrm>
          <a:solidFill>
            <a:srgbClr val="C0504C"/>
          </a:solidFill>
        </p:grpSpPr>
        <p:sp>
          <p:nvSpPr>
            <p:cNvPr id="31" name="Freeform 31"/>
            <p:cNvSpPr/>
            <p:nvPr/>
          </p:nvSpPr>
          <p:spPr>
            <a:xfrm>
              <a:off x="0" y="0"/>
              <a:ext cx="345923" cy="294905"/>
            </a:xfrm>
            <a:custGeom>
              <a:avLst/>
              <a:gdLst/>
              <a:ahLst/>
              <a:cxnLst/>
              <a:rect l="l" t="t" r="r" b="b"/>
              <a:pathLst>
                <a:path w="345923" h="294905">
                  <a:moveTo>
                    <a:pt x="0" y="0"/>
                  </a:moveTo>
                  <a:lnTo>
                    <a:pt x="345923" y="0"/>
                  </a:lnTo>
                  <a:lnTo>
                    <a:pt x="345923" y="294905"/>
                  </a:lnTo>
                  <a:lnTo>
                    <a:pt x="0" y="29490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345923" cy="33300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11554036" y="5547783"/>
            <a:ext cx="1313426" cy="1119717"/>
            <a:chOff x="0" y="0"/>
            <a:chExt cx="345923" cy="294905"/>
          </a:xfrm>
          <a:solidFill>
            <a:srgbClr val="C0504C"/>
          </a:solidFill>
        </p:grpSpPr>
        <p:sp>
          <p:nvSpPr>
            <p:cNvPr id="37" name="Freeform 37"/>
            <p:cNvSpPr/>
            <p:nvPr/>
          </p:nvSpPr>
          <p:spPr>
            <a:xfrm>
              <a:off x="0" y="0"/>
              <a:ext cx="345923" cy="294905"/>
            </a:xfrm>
            <a:custGeom>
              <a:avLst/>
              <a:gdLst/>
              <a:ahLst/>
              <a:cxnLst/>
              <a:rect l="l" t="t" r="r" b="b"/>
              <a:pathLst>
                <a:path w="345923" h="294905">
                  <a:moveTo>
                    <a:pt x="0" y="0"/>
                  </a:moveTo>
                  <a:lnTo>
                    <a:pt x="345923" y="0"/>
                  </a:lnTo>
                  <a:lnTo>
                    <a:pt x="345923" y="294905"/>
                  </a:lnTo>
                  <a:lnTo>
                    <a:pt x="0" y="29490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38100"/>
              <a:ext cx="345923" cy="33300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9" name="Freeform 39"/>
          <p:cNvSpPr/>
          <p:nvPr/>
        </p:nvSpPr>
        <p:spPr>
          <a:xfrm>
            <a:off x="843689" y="7175391"/>
            <a:ext cx="2455913" cy="2455913"/>
          </a:xfrm>
          <a:custGeom>
            <a:avLst/>
            <a:gdLst/>
            <a:ahLst/>
            <a:cxnLst/>
            <a:rect l="l" t="t" r="r" b="b"/>
            <a:pathLst>
              <a:path w="2455913" h="2455913">
                <a:moveTo>
                  <a:pt x="0" y="0"/>
                </a:moveTo>
                <a:lnTo>
                  <a:pt x="2455913" y="0"/>
                </a:lnTo>
                <a:lnTo>
                  <a:pt x="2455913" y="2455913"/>
                </a:lnTo>
                <a:lnTo>
                  <a:pt x="0" y="24559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3795755"/>
            <a:chOff x="0" y="0"/>
            <a:chExt cx="4071892" cy="9522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71892" cy="952270"/>
            </a:xfrm>
            <a:prstGeom prst="roundRect">
              <a:avLst/>
            </a:prstGeom>
            <a:solidFill>
              <a:srgbClr val="C0504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071892" cy="9903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070808" y="6227143"/>
            <a:ext cx="1313426" cy="1119717"/>
            <a:chOff x="0" y="0"/>
            <a:chExt cx="345923" cy="294905"/>
          </a:xfrm>
          <a:solidFill>
            <a:srgbClr val="C0504C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345923" cy="294905"/>
            </a:xfrm>
            <a:custGeom>
              <a:avLst/>
              <a:gdLst/>
              <a:ahLst/>
              <a:cxnLst/>
              <a:rect l="l" t="t" r="r" b="b"/>
              <a:pathLst>
                <a:path w="345923" h="294905">
                  <a:moveTo>
                    <a:pt x="0" y="0"/>
                  </a:moveTo>
                  <a:lnTo>
                    <a:pt x="345923" y="0"/>
                  </a:lnTo>
                  <a:lnTo>
                    <a:pt x="345923" y="294905"/>
                  </a:lnTo>
                  <a:lnTo>
                    <a:pt x="0" y="29490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45923" cy="33300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078660" y="6227143"/>
            <a:ext cx="1313426" cy="1119717"/>
            <a:chOff x="0" y="0"/>
            <a:chExt cx="345923" cy="294905"/>
          </a:xfrm>
          <a:solidFill>
            <a:srgbClr val="C0504C"/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345923" cy="294905"/>
            </a:xfrm>
            <a:custGeom>
              <a:avLst/>
              <a:gdLst/>
              <a:ahLst/>
              <a:cxnLst/>
              <a:rect l="l" t="t" r="r" b="b"/>
              <a:pathLst>
                <a:path w="345923" h="294905">
                  <a:moveTo>
                    <a:pt x="0" y="0"/>
                  </a:moveTo>
                  <a:lnTo>
                    <a:pt x="345923" y="0"/>
                  </a:lnTo>
                  <a:lnTo>
                    <a:pt x="345923" y="294905"/>
                  </a:lnTo>
                  <a:lnTo>
                    <a:pt x="0" y="29490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45923" cy="33300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574734" y="6227143"/>
            <a:ext cx="1313426" cy="1119717"/>
            <a:chOff x="0" y="0"/>
            <a:chExt cx="345923" cy="294905"/>
          </a:xfrm>
          <a:solidFill>
            <a:srgbClr val="C0504C"/>
          </a:solidFill>
        </p:grpSpPr>
        <p:sp>
          <p:nvSpPr>
            <p:cNvPr id="12" name="Freeform 12"/>
            <p:cNvSpPr/>
            <p:nvPr/>
          </p:nvSpPr>
          <p:spPr>
            <a:xfrm>
              <a:off x="0" y="0"/>
              <a:ext cx="345923" cy="294905"/>
            </a:xfrm>
            <a:custGeom>
              <a:avLst/>
              <a:gdLst/>
              <a:ahLst/>
              <a:cxnLst/>
              <a:rect l="l" t="t" r="r" b="b"/>
              <a:pathLst>
                <a:path w="345923" h="294905">
                  <a:moveTo>
                    <a:pt x="0" y="0"/>
                  </a:moveTo>
                  <a:lnTo>
                    <a:pt x="345923" y="0"/>
                  </a:lnTo>
                  <a:lnTo>
                    <a:pt x="345923" y="294905"/>
                  </a:lnTo>
                  <a:lnTo>
                    <a:pt x="0" y="29490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345923" cy="33300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565233" y="6227143"/>
            <a:ext cx="1313426" cy="1119717"/>
            <a:chOff x="0" y="0"/>
            <a:chExt cx="345923" cy="294905"/>
          </a:xfrm>
          <a:solidFill>
            <a:srgbClr val="C0504C"/>
          </a:solidFill>
        </p:grpSpPr>
        <p:sp>
          <p:nvSpPr>
            <p:cNvPr id="15" name="Freeform 15"/>
            <p:cNvSpPr/>
            <p:nvPr/>
          </p:nvSpPr>
          <p:spPr>
            <a:xfrm>
              <a:off x="0" y="0"/>
              <a:ext cx="345923" cy="294905"/>
            </a:xfrm>
            <a:custGeom>
              <a:avLst/>
              <a:gdLst/>
              <a:ahLst/>
              <a:cxnLst/>
              <a:rect l="l" t="t" r="r" b="b"/>
              <a:pathLst>
                <a:path w="345923" h="294905">
                  <a:moveTo>
                    <a:pt x="0" y="0"/>
                  </a:moveTo>
                  <a:lnTo>
                    <a:pt x="345923" y="0"/>
                  </a:lnTo>
                  <a:lnTo>
                    <a:pt x="345923" y="294905"/>
                  </a:lnTo>
                  <a:lnTo>
                    <a:pt x="0" y="29490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345923" cy="33300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050110" y="6227143"/>
            <a:ext cx="1313426" cy="1119717"/>
            <a:chOff x="0" y="0"/>
            <a:chExt cx="345923" cy="294905"/>
          </a:xfrm>
          <a:solidFill>
            <a:srgbClr val="C0504C"/>
          </a:solidFill>
        </p:grpSpPr>
        <p:sp>
          <p:nvSpPr>
            <p:cNvPr id="18" name="Freeform 18"/>
            <p:cNvSpPr/>
            <p:nvPr/>
          </p:nvSpPr>
          <p:spPr>
            <a:xfrm>
              <a:off x="0" y="0"/>
              <a:ext cx="345923" cy="294905"/>
            </a:xfrm>
            <a:custGeom>
              <a:avLst/>
              <a:gdLst/>
              <a:ahLst/>
              <a:cxnLst/>
              <a:rect l="l" t="t" r="r" b="b"/>
              <a:pathLst>
                <a:path w="345923" h="294905">
                  <a:moveTo>
                    <a:pt x="0" y="0"/>
                  </a:moveTo>
                  <a:lnTo>
                    <a:pt x="345923" y="0"/>
                  </a:lnTo>
                  <a:lnTo>
                    <a:pt x="345923" y="294905"/>
                  </a:lnTo>
                  <a:lnTo>
                    <a:pt x="0" y="29490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345923" cy="33300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2566882" y="6227143"/>
            <a:ext cx="1313426" cy="1119717"/>
            <a:chOff x="0" y="0"/>
            <a:chExt cx="345923" cy="294905"/>
          </a:xfrm>
          <a:solidFill>
            <a:srgbClr val="C0504C"/>
          </a:solidFill>
        </p:grpSpPr>
        <p:sp>
          <p:nvSpPr>
            <p:cNvPr id="21" name="Freeform 21"/>
            <p:cNvSpPr/>
            <p:nvPr/>
          </p:nvSpPr>
          <p:spPr>
            <a:xfrm>
              <a:off x="0" y="0"/>
              <a:ext cx="345923" cy="294905"/>
            </a:xfrm>
            <a:custGeom>
              <a:avLst/>
              <a:gdLst/>
              <a:ahLst/>
              <a:cxnLst/>
              <a:rect l="l" t="t" r="r" b="b"/>
              <a:pathLst>
                <a:path w="345923" h="294905">
                  <a:moveTo>
                    <a:pt x="0" y="0"/>
                  </a:moveTo>
                  <a:lnTo>
                    <a:pt x="345923" y="0"/>
                  </a:lnTo>
                  <a:lnTo>
                    <a:pt x="345923" y="294905"/>
                  </a:lnTo>
                  <a:lnTo>
                    <a:pt x="0" y="29490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345923" cy="33300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028700" y="6198568"/>
            <a:ext cx="1313426" cy="1119717"/>
            <a:chOff x="0" y="0"/>
            <a:chExt cx="345923" cy="294905"/>
          </a:xfrm>
          <a:solidFill>
            <a:srgbClr val="C0504C"/>
          </a:solidFill>
        </p:grpSpPr>
        <p:sp>
          <p:nvSpPr>
            <p:cNvPr id="24" name="Freeform 24"/>
            <p:cNvSpPr/>
            <p:nvPr/>
          </p:nvSpPr>
          <p:spPr>
            <a:xfrm>
              <a:off x="0" y="0"/>
              <a:ext cx="345923" cy="294905"/>
            </a:xfrm>
            <a:custGeom>
              <a:avLst/>
              <a:gdLst/>
              <a:ahLst/>
              <a:cxnLst/>
              <a:rect l="l" t="t" r="r" b="b"/>
              <a:pathLst>
                <a:path w="345923" h="294905">
                  <a:moveTo>
                    <a:pt x="0" y="0"/>
                  </a:moveTo>
                  <a:lnTo>
                    <a:pt x="345923" y="0"/>
                  </a:lnTo>
                  <a:lnTo>
                    <a:pt x="345923" y="294905"/>
                  </a:lnTo>
                  <a:lnTo>
                    <a:pt x="0" y="29490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345923" cy="33300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187728" y="5865193"/>
            <a:ext cx="1441986" cy="1733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405"/>
              </a:lnSpc>
            </a:pPr>
            <a:r>
              <a:rPr lang="en-US" sz="10289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771715" y="5865193"/>
            <a:ext cx="1441986" cy="1733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405"/>
              </a:lnSpc>
            </a:pPr>
            <a:r>
              <a:rPr lang="en-US" sz="10289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13057962" y="6227143"/>
            <a:ext cx="1313426" cy="1119717"/>
            <a:chOff x="0" y="0"/>
            <a:chExt cx="345923" cy="294905"/>
          </a:xfrm>
          <a:solidFill>
            <a:srgbClr val="C0504C"/>
          </a:solidFill>
        </p:grpSpPr>
        <p:sp>
          <p:nvSpPr>
            <p:cNvPr id="29" name="Freeform 29"/>
            <p:cNvSpPr/>
            <p:nvPr/>
          </p:nvSpPr>
          <p:spPr>
            <a:xfrm>
              <a:off x="0" y="0"/>
              <a:ext cx="345923" cy="294905"/>
            </a:xfrm>
            <a:custGeom>
              <a:avLst/>
              <a:gdLst/>
              <a:ahLst/>
              <a:cxnLst/>
              <a:rect l="l" t="t" r="r" b="b"/>
              <a:pathLst>
                <a:path w="345923" h="294905">
                  <a:moveTo>
                    <a:pt x="0" y="0"/>
                  </a:moveTo>
                  <a:lnTo>
                    <a:pt x="345923" y="0"/>
                  </a:lnTo>
                  <a:lnTo>
                    <a:pt x="345923" y="294905"/>
                  </a:lnTo>
                  <a:lnTo>
                    <a:pt x="0" y="29490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345923" cy="33300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6065814" y="6227143"/>
            <a:ext cx="1313426" cy="1119717"/>
            <a:chOff x="0" y="0"/>
            <a:chExt cx="345923" cy="294905"/>
          </a:xfrm>
          <a:solidFill>
            <a:srgbClr val="C0504C"/>
          </a:solidFill>
        </p:grpSpPr>
        <p:sp>
          <p:nvSpPr>
            <p:cNvPr id="32" name="Freeform 32"/>
            <p:cNvSpPr/>
            <p:nvPr/>
          </p:nvSpPr>
          <p:spPr>
            <a:xfrm>
              <a:off x="0" y="0"/>
              <a:ext cx="345923" cy="294905"/>
            </a:xfrm>
            <a:custGeom>
              <a:avLst/>
              <a:gdLst/>
              <a:ahLst/>
              <a:cxnLst/>
              <a:rect l="l" t="t" r="r" b="b"/>
              <a:pathLst>
                <a:path w="345923" h="294905">
                  <a:moveTo>
                    <a:pt x="0" y="0"/>
                  </a:moveTo>
                  <a:lnTo>
                    <a:pt x="345923" y="0"/>
                  </a:lnTo>
                  <a:lnTo>
                    <a:pt x="345923" y="294905"/>
                  </a:lnTo>
                  <a:lnTo>
                    <a:pt x="0" y="29490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345923" cy="33300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4561888" y="6217618"/>
            <a:ext cx="1313426" cy="1119717"/>
            <a:chOff x="0" y="0"/>
            <a:chExt cx="345923" cy="294905"/>
          </a:xfrm>
          <a:solidFill>
            <a:srgbClr val="C0504C"/>
          </a:solidFill>
        </p:grpSpPr>
        <p:sp>
          <p:nvSpPr>
            <p:cNvPr id="35" name="Freeform 35"/>
            <p:cNvSpPr/>
            <p:nvPr/>
          </p:nvSpPr>
          <p:spPr>
            <a:xfrm>
              <a:off x="0" y="0"/>
              <a:ext cx="345923" cy="294905"/>
            </a:xfrm>
            <a:custGeom>
              <a:avLst/>
              <a:gdLst/>
              <a:ahLst/>
              <a:cxnLst/>
              <a:rect l="l" t="t" r="r" b="b"/>
              <a:pathLst>
                <a:path w="345923" h="294905">
                  <a:moveTo>
                    <a:pt x="0" y="0"/>
                  </a:moveTo>
                  <a:lnTo>
                    <a:pt x="345923" y="0"/>
                  </a:lnTo>
                  <a:lnTo>
                    <a:pt x="345923" y="294905"/>
                  </a:lnTo>
                  <a:lnTo>
                    <a:pt x="0" y="29490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-38100"/>
              <a:ext cx="345923" cy="33300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1554036" y="6227143"/>
            <a:ext cx="1313426" cy="1119717"/>
            <a:chOff x="0" y="0"/>
            <a:chExt cx="345923" cy="294905"/>
          </a:xfrm>
          <a:solidFill>
            <a:srgbClr val="C0504C"/>
          </a:solidFill>
        </p:grpSpPr>
        <p:sp>
          <p:nvSpPr>
            <p:cNvPr id="38" name="Freeform 38"/>
            <p:cNvSpPr/>
            <p:nvPr/>
          </p:nvSpPr>
          <p:spPr>
            <a:xfrm>
              <a:off x="0" y="0"/>
              <a:ext cx="345923" cy="294905"/>
            </a:xfrm>
            <a:custGeom>
              <a:avLst/>
              <a:gdLst/>
              <a:ahLst/>
              <a:cxnLst/>
              <a:rect l="l" t="t" r="r" b="b"/>
              <a:pathLst>
                <a:path w="345923" h="294905">
                  <a:moveTo>
                    <a:pt x="0" y="0"/>
                  </a:moveTo>
                  <a:lnTo>
                    <a:pt x="345923" y="0"/>
                  </a:lnTo>
                  <a:lnTo>
                    <a:pt x="345923" y="294905"/>
                  </a:lnTo>
                  <a:lnTo>
                    <a:pt x="0" y="29490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0" y="-38100"/>
              <a:ext cx="345923" cy="33300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11754061" y="5865193"/>
            <a:ext cx="1441986" cy="1733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405"/>
              </a:lnSpc>
            </a:pPr>
            <a:r>
              <a:rPr lang="en-US" sz="10289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371600" y="2080319"/>
            <a:ext cx="15148228" cy="1692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5499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legal entity that is separate and distinct from its owners. </a:t>
            </a:r>
          </a:p>
        </p:txBody>
      </p:sp>
      <p:sp>
        <p:nvSpPr>
          <p:cNvPr id="42" name="TextBox 8">
            <a:extLst>
              <a:ext uri="{FF2B5EF4-FFF2-40B4-BE49-F238E27FC236}">
                <a16:creationId xmlns:a16="http://schemas.microsoft.com/office/drawing/2014/main" id="{41EFDEB8-FE51-B697-F9A6-D79461DD95FA}"/>
              </a:ext>
            </a:extLst>
          </p:cNvPr>
          <p:cNvSpPr txBox="1"/>
          <p:nvPr/>
        </p:nvSpPr>
        <p:spPr>
          <a:xfrm>
            <a:off x="12781722" y="9290344"/>
            <a:ext cx="4686812" cy="6189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54"/>
              </a:lnSpc>
            </a:pPr>
            <a:r>
              <a:rPr lang="en-US" sz="5499" dirty="0">
                <a:solidFill>
                  <a:srgbClr val="C050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letters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127816"/>
            <a:ext cx="7361322" cy="2100094"/>
            <a:chOff x="0" y="0"/>
            <a:chExt cx="1846790" cy="5268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46790" cy="526866"/>
            </a:xfrm>
            <a:prstGeom prst="roundRect">
              <a:avLst/>
            </a:prstGeom>
            <a:solidFill>
              <a:srgbClr val="C0504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846790" cy="5649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024022" y="3912814"/>
            <a:ext cx="5370678" cy="5246370"/>
            <a:chOff x="0" y="0"/>
            <a:chExt cx="4828540" cy="4716780"/>
          </a:xfrm>
        </p:grpSpPr>
        <p:sp>
          <p:nvSpPr>
            <p:cNvPr id="6" name="Freeform 6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80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10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40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0" y="4281170"/>
                    <a:pt x="4535170" y="4335780"/>
                    <a:pt x="4491990" y="4382770"/>
                  </a:cubicBezTo>
                  <a:cubicBezTo>
                    <a:pt x="4453890" y="4424680"/>
                    <a:pt x="4411980" y="4466590"/>
                    <a:pt x="4345940" y="4467860"/>
                  </a:cubicBezTo>
                  <a:cubicBezTo>
                    <a:pt x="4330700" y="4467860"/>
                    <a:pt x="4316730" y="4483100"/>
                    <a:pt x="4301490" y="4490720"/>
                  </a:cubicBezTo>
                  <a:cubicBezTo>
                    <a:pt x="4236720" y="4518660"/>
                    <a:pt x="4169410" y="4542790"/>
                    <a:pt x="4105910" y="4573270"/>
                  </a:cubicBezTo>
                  <a:cubicBezTo>
                    <a:pt x="3989070" y="4629150"/>
                    <a:pt x="3863340" y="4638040"/>
                    <a:pt x="3737610" y="4643120"/>
                  </a:cubicBezTo>
                  <a:cubicBezTo>
                    <a:pt x="3689350" y="4645660"/>
                    <a:pt x="3639820" y="4641850"/>
                    <a:pt x="3591560" y="4645660"/>
                  </a:cubicBezTo>
                  <a:cubicBezTo>
                    <a:pt x="3567430" y="4646930"/>
                    <a:pt x="3544570" y="4658360"/>
                    <a:pt x="3521710" y="4663440"/>
                  </a:cubicBezTo>
                  <a:cubicBezTo>
                    <a:pt x="3511550" y="4665980"/>
                    <a:pt x="3501390" y="4664710"/>
                    <a:pt x="3489960" y="4665980"/>
                  </a:cubicBezTo>
                  <a:cubicBezTo>
                    <a:pt x="3474720" y="4667250"/>
                    <a:pt x="3459480" y="4671060"/>
                    <a:pt x="3444240" y="4669790"/>
                  </a:cubicBezTo>
                  <a:cubicBezTo>
                    <a:pt x="3429000" y="4667250"/>
                    <a:pt x="3418840" y="4662170"/>
                    <a:pt x="3416300" y="4662170"/>
                  </a:cubicBezTo>
                  <a:close/>
                </a:path>
              </a:pathLst>
            </a:custGeom>
            <a:blipFill>
              <a:blip r:embed="rId2"/>
              <a:stretch>
                <a:fillRect l="-44441" r="-182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8700" y="1599332"/>
            <a:ext cx="7361322" cy="909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 b="1" dirty="0">
                <a:solidFill>
                  <a:schemeClr val="bg1"/>
                </a:solidFill>
                <a:latin typeface="Livvic" pitchFamily="2" charset="77"/>
              </a:rPr>
              <a:t>Corporation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898726" y="3922339"/>
            <a:ext cx="9812106" cy="3394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19"/>
              </a:lnSpc>
            </a:pPr>
            <a:r>
              <a:rPr lang="en-US" sz="4499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Corporation - a legal entity that is separate and distinct from its owners. For profit corporations act through a board of directors selected by its shareholders (owners).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58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631678" y="1028700"/>
            <a:ext cx="7024644" cy="6919274"/>
          </a:xfrm>
          <a:custGeom>
            <a:avLst/>
            <a:gdLst/>
            <a:ahLst/>
            <a:cxnLst/>
            <a:rect l="l" t="t" r="r" b="b"/>
            <a:pathLst>
              <a:path w="7024644" h="6919274">
                <a:moveTo>
                  <a:pt x="0" y="0"/>
                </a:moveTo>
                <a:lnTo>
                  <a:pt x="7024644" y="0"/>
                </a:lnTo>
                <a:lnTo>
                  <a:pt x="7024644" y="6919274"/>
                </a:lnTo>
                <a:lnTo>
                  <a:pt x="0" y="69192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6139296" y="-8382"/>
            <a:ext cx="6517026" cy="5228081"/>
          </a:xfrm>
          <a:custGeom>
            <a:avLst/>
            <a:gdLst/>
            <a:ahLst/>
            <a:cxnLst/>
            <a:rect l="l" t="t" r="r" b="b"/>
            <a:pathLst>
              <a:path w="6517026" h="5921770">
                <a:moveTo>
                  <a:pt x="0" y="0"/>
                </a:moveTo>
                <a:lnTo>
                  <a:pt x="6517026" y="0"/>
                </a:lnTo>
                <a:lnTo>
                  <a:pt x="6517026" y="5921770"/>
                </a:lnTo>
                <a:lnTo>
                  <a:pt x="0" y="5921770"/>
                </a:lnTo>
                <a:lnTo>
                  <a:pt x="0" y="0"/>
                </a:lnTo>
                <a:close/>
              </a:path>
            </a:pathLst>
          </a:custGeom>
          <a:solidFill>
            <a:srgbClr val="5F584E"/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5300662" y="632781"/>
            <a:ext cx="7686675" cy="1651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467"/>
              </a:lnSpc>
            </a:pPr>
            <a:r>
              <a:rPr lang="en-US" sz="9619" b="1" dirty="0">
                <a:solidFill>
                  <a:srgbClr val="FFFFFF"/>
                </a:solidFill>
                <a:latin typeface="Livvic" pitchFamily="2" charset="77"/>
              </a:rPr>
              <a:t>Leaderboard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450772" y="3038460"/>
            <a:ext cx="1386456" cy="2562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98"/>
              </a:lnSpc>
            </a:pPr>
            <a:r>
              <a:rPr lang="en-US" sz="15499" b="1" dirty="0">
                <a:solidFill>
                  <a:srgbClr val="FFFFFF"/>
                </a:solidFill>
                <a:latin typeface="Livvic" pitchFamily="2" charset="77"/>
              </a:rPr>
              <a:t>1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081144" y="4029060"/>
            <a:ext cx="1386456" cy="2562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98"/>
              </a:lnSpc>
            </a:pPr>
            <a:r>
              <a:rPr lang="en-US" sz="15499" b="1" dirty="0">
                <a:solidFill>
                  <a:srgbClr val="FFFFFF"/>
                </a:solidFill>
                <a:latin typeface="Livvic" pitchFamily="2" charset="77"/>
              </a:rPr>
              <a:t>2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881744" y="4457700"/>
            <a:ext cx="1386456" cy="2562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98"/>
              </a:lnSpc>
            </a:pPr>
            <a:r>
              <a:rPr lang="en-US" sz="15499" b="1" dirty="0">
                <a:solidFill>
                  <a:srgbClr val="FFFFFF"/>
                </a:solidFill>
                <a:latin typeface="Livvic" pitchFamily="2" charset="77"/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E076D9-625C-A36F-10A6-FF2E0D3D130A}"/>
              </a:ext>
            </a:extLst>
          </p:cNvPr>
          <p:cNvSpPr txBox="1"/>
          <p:nvPr/>
        </p:nvSpPr>
        <p:spPr>
          <a:xfrm>
            <a:off x="6781800" y="8039100"/>
            <a:ext cx="4948497" cy="22563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698"/>
              </a:lnSpc>
            </a:pPr>
            <a:r>
              <a:rPr lang="en-US" sz="5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 pt max score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BC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135664"/>
            <a:ext cx="16230600" cy="4015673"/>
            <a:chOff x="0" y="0"/>
            <a:chExt cx="4071892" cy="1007442"/>
          </a:xfrm>
          <a:solidFill>
            <a:srgbClr val="8B8270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4071892" cy="1007442"/>
            </a:xfrm>
            <a:prstGeom prst="roundRect">
              <a:avLst/>
            </a:pr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071892" cy="1045542"/>
            </a:xfrm>
            <a:prstGeom prst="roundRect">
              <a:avLst/>
            </a:prstGeom>
            <a:solidFill>
              <a:srgbClr val="5F584E"/>
            </a:solidFill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520748" y="3373073"/>
            <a:ext cx="15246505" cy="2066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00"/>
              </a:lnSpc>
            </a:pPr>
            <a:r>
              <a:rPr lang="en-US" sz="12500" b="1" dirty="0">
                <a:solidFill>
                  <a:srgbClr val="FFFFFF"/>
                </a:solidFill>
                <a:latin typeface="Livvic" pitchFamily="2" charset="77"/>
              </a:rPr>
              <a:t>ROUND 3 = 3 pts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20748" y="5708467"/>
            <a:ext cx="15246505" cy="1038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8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HARD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703508"/>
            <a:ext cx="16230600" cy="2100094"/>
            <a:chOff x="0" y="0"/>
            <a:chExt cx="4071892" cy="526866"/>
          </a:xfrm>
          <a:solidFill>
            <a:srgbClr val="C00000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4071892" cy="526866"/>
            </a:xfrm>
            <a:prstGeom prst="roundRect">
              <a:avLst/>
            </a:pr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071892" cy="564966"/>
            </a:xfrm>
            <a:prstGeom prst="roundRect">
              <a:avLst/>
            </a:prstGeom>
            <a:solidFill>
              <a:srgbClr val="C0504C"/>
            </a:solidFill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864363" y="1705170"/>
            <a:ext cx="14559274" cy="1953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property owned jointly by numerous co-owners, most of whom may be related</a:t>
            </a:r>
          </a:p>
        </p:txBody>
      </p:sp>
      <p:sp>
        <p:nvSpPr>
          <p:cNvPr id="6" name="Freeform 6"/>
          <p:cNvSpPr/>
          <p:nvPr/>
        </p:nvSpPr>
        <p:spPr>
          <a:xfrm>
            <a:off x="6949177" y="51435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703508"/>
            <a:ext cx="16230600" cy="2100094"/>
            <a:chOff x="0" y="0"/>
            <a:chExt cx="4071892" cy="526866"/>
          </a:xfrm>
          <a:solidFill>
            <a:srgbClr val="C0504C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4071892" cy="526866"/>
            </a:xfrm>
            <a:prstGeom prst="roundRect">
              <a:avLst/>
            </a:pr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071892" cy="564966"/>
            </a:xfrm>
            <a:prstGeom prst="round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796914" y="6263562"/>
            <a:ext cx="1313426" cy="1119717"/>
            <a:chOff x="0" y="0"/>
            <a:chExt cx="345923" cy="294905"/>
          </a:xfrm>
          <a:solidFill>
            <a:srgbClr val="C0504C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345923" cy="294905"/>
            </a:xfrm>
            <a:custGeom>
              <a:avLst/>
              <a:gdLst/>
              <a:ahLst/>
              <a:cxnLst/>
              <a:rect l="l" t="t" r="r" b="b"/>
              <a:pathLst>
                <a:path w="345923" h="294905">
                  <a:moveTo>
                    <a:pt x="0" y="0"/>
                  </a:moveTo>
                  <a:lnTo>
                    <a:pt x="345923" y="0"/>
                  </a:lnTo>
                  <a:lnTo>
                    <a:pt x="345923" y="294905"/>
                  </a:lnTo>
                  <a:lnTo>
                    <a:pt x="0" y="29490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45923" cy="33300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864363" y="1705170"/>
            <a:ext cx="14559274" cy="1953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property owned jointly by numerous co-owners, most of whom may be related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5724962" y="6263562"/>
            <a:ext cx="1313426" cy="1119717"/>
            <a:chOff x="0" y="0"/>
            <a:chExt cx="345923" cy="294905"/>
          </a:xfrm>
          <a:solidFill>
            <a:srgbClr val="C0504C"/>
          </a:solidFill>
        </p:grpSpPr>
        <p:sp>
          <p:nvSpPr>
            <p:cNvPr id="10" name="Freeform 10"/>
            <p:cNvSpPr/>
            <p:nvPr/>
          </p:nvSpPr>
          <p:spPr>
            <a:xfrm>
              <a:off x="0" y="0"/>
              <a:ext cx="345923" cy="294905"/>
            </a:xfrm>
            <a:custGeom>
              <a:avLst/>
              <a:gdLst/>
              <a:ahLst/>
              <a:cxnLst/>
              <a:rect l="l" t="t" r="r" b="b"/>
              <a:pathLst>
                <a:path w="345923" h="294905">
                  <a:moveTo>
                    <a:pt x="0" y="0"/>
                  </a:moveTo>
                  <a:lnTo>
                    <a:pt x="345923" y="0"/>
                  </a:lnTo>
                  <a:lnTo>
                    <a:pt x="345923" y="294905"/>
                  </a:lnTo>
                  <a:lnTo>
                    <a:pt x="0" y="29490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345923" cy="33300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653010" y="6263562"/>
            <a:ext cx="1313426" cy="1119717"/>
            <a:chOff x="0" y="0"/>
            <a:chExt cx="345923" cy="294905"/>
          </a:xfrm>
          <a:solidFill>
            <a:srgbClr val="C0504C"/>
          </a:solidFill>
        </p:grpSpPr>
        <p:sp>
          <p:nvSpPr>
            <p:cNvPr id="13" name="Freeform 13"/>
            <p:cNvSpPr/>
            <p:nvPr/>
          </p:nvSpPr>
          <p:spPr>
            <a:xfrm>
              <a:off x="0" y="0"/>
              <a:ext cx="345923" cy="294905"/>
            </a:xfrm>
            <a:custGeom>
              <a:avLst/>
              <a:gdLst/>
              <a:ahLst/>
              <a:cxnLst/>
              <a:rect l="l" t="t" r="r" b="b"/>
              <a:pathLst>
                <a:path w="345923" h="294905">
                  <a:moveTo>
                    <a:pt x="0" y="0"/>
                  </a:moveTo>
                  <a:lnTo>
                    <a:pt x="345923" y="0"/>
                  </a:lnTo>
                  <a:lnTo>
                    <a:pt x="345923" y="294905"/>
                  </a:lnTo>
                  <a:lnTo>
                    <a:pt x="0" y="29490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345923" cy="33300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581058" y="6263562"/>
            <a:ext cx="1313426" cy="1119717"/>
            <a:chOff x="0" y="0"/>
            <a:chExt cx="345923" cy="294905"/>
          </a:xfrm>
          <a:solidFill>
            <a:srgbClr val="C0504C"/>
          </a:solidFill>
        </p:grpSpPr>
        <p:sp>
          <p:nvSpPr>
            <p:cNvPr id="16" name="Freeform 16"/>
            <p:cNvSpPr/>
            <p:nvPr/>
          </p:nvSpPr>
          <p:spPr>
            <a:xfrm>
              <a:off x="0" y="0"/>
              <a:ext cx="345923" cy="294905"/>
            </a:xfrm>
            <a:custGeom>
              <a:avLst/>
              <a:gdLst/>
              <a:ahLst/>
              <a:cxnLst/>
              <a:rect l="l" t="t" r="r" b="b"/>
              <a:pathLst>
                <a:path w="345923" h="294905">
                  <a:moveTo>
                    <a:pt x="0" y="0"/>
                  </a:moveTo>
                  <a:lnTo>
                    <a:pt x="345923" y="0"/>
                  </a:lnTo>
                  <a:lnTo>
                    <a:pt x="345923" y="294905"/>
                  </a:lnTo>
                  <a:lnTo>
                    <a:pt x="0" y="29490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345923" cy="33300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864363" y="6263562"/>
            <a:ext cx="1313426" cy="1119717"/>
            <a:chOff x="0" y="0"/>
            <a:chExt cx="345923" cy="294905"/>
          </a:xfrm>
          <a:solidFill>
            <a:srgbClr val="C0504C"/>
          </a:solidFill>
        </p:grpSpPr>
        <p:sp>
          <p:nvSpPr>
            <p:cNvPr id="19" name="Freeform 19"/>
            <p:cNvSpPr/>
            <p:nvPr/>
          </p:nvSpPr>
          <p:spPr>
            <a:xfrm>
              <a:off x="0" y="0"/>
              <a:ext cx="345923" cy="294905"/>
            </a:xfrm>
            <a:custGeom>
              <a:avLst/>
              <a:gdLst/>
              <a:ahLst/>
              <a:cxnLst/>
              <a:rect l="l" t="t" r="r" b="b"/>
              <a:pathLst>
                <a:path w="345923" h="294905">
                  <a:moveTo>
                    <a:pt x="0" y="0"/>
                  </a:moveTo>
                  <a:lnTo>
                    <a:pt x="345923" y="0"/>
                  </a:lnTo>
                  <a:lnTo>
                    <a:pt x="345923" y="294905"/>
                  </a:lnTo>
                  <a:lnTo>
                    <a:pt x="0" y="29490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345923" cy="33300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1513610" y="6263562"/>
            <a:ext cx="1313426" cy="1119717"/>
            <a:chOff x="0" y="0"/>
            <a:chExt cx="345923" cy="294905"/>
          </a:xfrm>
          <a:solidFill>
            <a:srgbClr val="C0504C"/>
          </a:solidFill>
        </p:grpSpPr>
        <p:sp>
          <p:nvSpPr>
            <p:cNvPr id="22" name="Freeform 22"/>
            <p:cNvSpPr/>
            <p:nvPr/>
          </p:nvSpPr>
          <p:spPr>
            <a:xfrm>
              <a:off x="0" y="0"/>
              <a:ext cx="345923" cy="294905"/>
            </a:xfrm>
            <a:custGeom>
              <a:avLst/>
              <a:gdLst/>
              <a:ahLst/>
              <a:cxnLst/>
              <a:rect l="l" t="t" r="r" b="b"/>
              <a:pathLst>
                <a:path w="345923" h="294905">
                  <a:moveTo>
                    <a:pt x="0" y="0"/>
                  </a:moveTo>
                  <a:lnTo>
                    <a:pt x="345923" y="0"/>
                  </a:lnTo>
                  <a:lnTo>
                    <a:pt x="345923" y="294905"/>
                  </a:lnTo>
                  <a:lnTo>
                    <a:pt x="0" y="29490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345923" cy="33300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3446161" y="6263562"/>
            <a:ext cx="1313426" cy="1119717"/>
            <a:chOff x="0" y="0"/>
            <a:chExt cx="345923" cy="294905"/>
          </a:xfrm>
          <a:solidFill>
            <a:srgbClr val="C0504C"/>
          </a:solidFill>
        </p:grpSpPr>
        <p:sp>
          <p:nvSpPr>
            <p:cNvPr id="25" name="Freeform 25"/>
            <p:cNvSpPr/>
            <p:nvPr/>
          </p:nvSpPr>
          <p:spPr>
            <a:xfrm>
              <a:off x="0" y="0"/>
              <a:ext cx="345923" cy="294905"/>
            </a:xfrm>
            <a:custGeom>
              <a:avLst/>
              <a:gdLst/>
              <a:ahLst/>
              <a:cxnLst/>
              <a:rect l="l" t="t" r="r" b="b"/>
              <a:pathLst>
                <a:path w="345923" h="294905">
                  <a:moveTo>
                    <a:pt x="0" y="0"/>
                  </a:moveTo>
                  <a:lnTo>
                    <a:pt x="345923" y="0"/>
                  </a:lnTo>
                  <a:lnTo>
                    <a:pt x="345923" y="294905"/>
                  </a:lnTo>
                  <a:lnTo>
                    <a:pt x="0" y="29490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345923" cy="33300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4624436" y="4473724"/>
            <a:ext cx="1313426" cy="1119717"/>
            <a:chOff x="0" y="0"/>
            <a:chExt cx="345923" cy="294905"/>
          </a:xfrm>
          <a:solidFill>
            <a:srgbClr val="C0504C"/>
          </a:solidFill>
        </p:grpSpPr>
        <p:sp>
          <p:nvSpPr>
            <p:cNvPr id="28" name="Freeform 28"/>
            <p:cNvSpPr/>
            <p:nvPr/>
          </p:nvSpPr>
          <p:spPr>
            <a:xfrm>
              <a:off x="0" y="0"/>
              <a:ext cx="345923" cy="294905"/>
            </a:xfrm>
            <a:custGeom>
              <a:avLst/>
              <a:gdLst/>
              <a:ahLst/>
              <a:cxnLst/>
              <a:rect l="l" t="t" r="r" b="b"/>
              <a:pathLst>
                <a:path w="345923" h="294905">
                  <a:moveTo>
                    <a:pt x="0" y="0"/>
                  </a:moveTo>
                  <a:lnTo>
                    <a:pt x="345923" y="0"/>
                  </a:lnTo>
                  <a:lnTo>
                    <a:pt x="345923" y="294905"/>
                  </a:lnTo>
                  <a:lnTo>
                    <a:pt x="0" y="29490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345923" cy="33300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6552484" y="4473724"/>
            <a:ext cx="1313426" cy="1119717"/>
            <a:chOff x="0" y="0"/>
            <a:chExt cx="345923" cy="294905"/>
          </a:xfrm>
          <a:solidFill>
            <a:srgbClr val="C0504C"/>
          </a:solidFill>
        </p:grpSpPr>
        <p:sp>
          <p:nvSpPr>
            <p:cNvPr id="31" name="Freeform 31"/>
            <p:cNvSpPr/>
            <p:nvPr/>
          </p:nvSpPr>
          <p:spPr>
            <a:xfrm>
              <a:off x="0" y="0"/>
              <a:ext cx="345923" cy="294905"/>
            </a:xfrm>
            <a:custGeom>
              <a:avLst/>
              <a:gdLst/>
              <a:ahLst/>
              <a:cxnLst/>
              <a:rect l="l" t="t" r="r" b="b"/>
              <a:pathLst>
                <a:path w="345923" h="294905">
                  <a:moveTo>
                    <a:pt x="0" y="0"/>
                  </a:moveTo>
                  <a:lnTo>
                    <a:pt x="345923" y="0"/>
                  </a:lnTo>
                  <a:lnTo>
                    <a:pt x="345923" y="294905"/>
                  </a:lnTo>
                  <a:lnTo>
                    <a:pt x="0" y="29490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345923" cy="33300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8480532" y="4473724"/>
            <a:ext cx="1313426" cy="1119717"/>
            <a:chOff x="0" y="0"/>
            <a:chExt cx="345923" cy="294905"/>
          </a:xfrm>
          <a:solidFill>
            <a:srgbClr val="C0504C"/>
          </a:solidFill>
        </p:grpSpPr>
        <p:sp>
          <p:nvSpPr>
            <p:cNvPr id="34" name="Freeform 34"/>
            <p:cNvSpPr/>
            <p:nvPr/>
          </p:nvSpPr>
          <p:spPr>
            <a:xfrm>
              <a:off x="0" y="0"/>
              <a:ext cx="345923" cy="294905"/>
            </a:xfrm>
            <a:custGeom>
              <a:avLst/>
              <a:gdLst/>
              <a:ahLst/>
              <a:cxnLst/>
              <a:rect l="l" t="t" r="r" b="b"/>
              <a:pathLst>
                <a:path w="345923" h="294905">
                  <a:moveTo>
                    <a:pt x="0" y="0"/>
                  </a:moveTo>
                  <a:lnTo>
                    <a:pt x="345923" y="0"/>
                  </a:lnTo>
                  <a:lnTo>
                    <a:pt x="345923" y="294905"/>
                  </a:lnTo>
                  <a:lnTo>
                    <a:pt x="0" y="29490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345923" cy="33300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10413083" y="4473724"/>
            <a:ext cx="1313426" cy="1119717"/>
            <a:chOff x="0" y="0"/>
            <a:chExt cx="345923" cy="294905"/>
          </a:xfrm>
          <a:solidFill>
            <a:srgbClr val="C0504C"/>
          </a:solidFill>
        </p:grpSpPr>
        <p:sp>
          <p:nvSpPr>
            <p:cNvPr id="37" name="Freeform 37"/>
            <p:cNvSpPr/>
            <p:nvPr/>
          </p:nvSpPr>
          <p:spPr>
            <a:xfrm>
              <a:off x="0" y="0"/>
              <a:ext cx="345923" cy="294905"/>
            </a:xfrm>
            <a:custGeom>
              <a:avLst/>
              <a:gdLst/>
              <a:ahLst/>
              <a:cxnLst/>
              <a:rect l="l" t="t" r="r" b="b"/>
              <a:pathLst>
                <a:path w="345923" h="294905">
                  <a:moveTo>
                    <a:pt x="0" y="0"/>
                  </a:moveTo>
                  <a:lnTo>
                    <a:pt x="345923" y="0"/>
                  </a:lnTo>
                  <a:lnTo>
                    <a:pt x="345923" y="294905"/>
                  </a:lnTo>
                  <a:lnTo>
                    <a:pt x="0" y="29490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38100"/>
              <a:ext cx="345923" cy="33300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2345635" y="4473724"/>
            <a:ext cx="1313426" cy="1119717"/>
            <a:chOff x="0" y="0"/>
            <a:chExt cx="345923" cy="294905"/>
          </a:xfrm>
          <a:solidFill>
            <a:srgbClr val="C0504C"/>
          </a:solidFill>
        </p:grpSpPr>
        <p:sp>
          <p:nvSpPr>
            <p:cNvPr id="40" name="Freeform 40"/>
            <p:cNvSpPr/>
            <p:nvPr/>
          </p:nvSpPr>
          <p:spPr>
            <a:xfrm>
              <a:off x="0" y="0"/>
              <a:ext cx="345923" cy="294905"/>
            </a:xfrm>
            <a:custGeom>
              <a:avLst/>
              <a:gdLst/>
              <a:ahLst/>
              <a:cxnLst/>
              <a:rect l="l" t="t" r="r" b="b"/>
              <a:pathLst>
                <a:path w="345923" h="294905">
                  <a:moveTo>
                    <a:pt x="0" y="0"/>
                  </a:moveTo>
                  <a:lnTo>
                    <a:pt x="345923" y="0"/>
                  </a:lnTo>
                  <a:lnTo>
                    <a:pt x="345923" y="294905"/>
                  </a:lnTo>
                  <a:lnTo>
                    <a:pt x="0" y="29490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-38100"/>
              <a:ext cx="345923" cy="33300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15378712" y="6263562"/>
            <a:ext cx="1313426" cy="1119717"/>
            <a:chOff x="0" y="0"/>
            <a:chExt cx="345923" cy="294905"/>
          </a:xfrm>
          <a:solidFill>
            <a:srgbClr val="C0504C"/>
          </a:solidFill>
        </p:grpSpPr>
        <p:sp>
          <p:nvSpPr>
            <p:cNvPr id="43" name="Freeform 43"/>
            <p:cNvSpPr/>
            <p:nvPr/>
          </p:nvSpPr>
          <p:spPr>
            <a:xfrm>
              <a:off x="0" y="0"/>
              <a:ext cx="345923" cy="294905"/>
            </a:xfrm>
            <a:custGeom>
              <a:avLst/>
              <a:gdLst/>
              <a:ahLst/>
              <a:cxnLst/>
              <a:rect l="l" t="t" r="r" b="b"/>
              <a:pathLst>
                <a:path w="345923" h="294905">
                  <a:moveTo>
                    <a:pt x="0" y="0"/>
                  </a:moveTo>
                  <a:lnTo>
                    <a:pt x="345923" y="0"/>
                  </a:lnTo>
                  <a:lnTo>
                    <a:pt x="345923" y="294905"/>
                  </a:lnTo>
                  <a:lnTo>
                    <a:pt x="0" y="29490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-38100"/>
              <a:ext cx="345923" cy="33300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5" name="TextBox 8">
            <a:extLst>
              <a:ext uri="{FF2B5EF4-FFF2-40B4-BE49-F238E27FC236}">
                <a16:creationId xmlns:a16="http://schemas.microsoft.com/office/drawing/2014/main" id="{419164B7-292D-BF51-A2B5-0FF83D14A885}"/>
              </a:ext>
            </a:extLst>
          </p:cNvPr>
          <p:cNvSpPr txBox="1"/>
          <p:nvPr/>
        </p:nvSpPr>
        <p:spPr>
          <a:xfrm>
            <a:off x="13030200" y="8928808"/>
            <a:ext cx="4438334" cy="1196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54"/>
              </a:lnSpc>
            </a:pPr>
            <a:r>
              <a:rPr lang="en-US" sz="5499" dirty="0">
                <a:solidFill>
                  <a:srgbClr val="C050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words </a:t>
            </a:r>
          </a:p>
          <a:p>
            <a:pPr algn="ctr">
              <a:lnSpc>
                <a:spcPts val="4454"/>
              </a:lnSpc>
            </a:pPr>
            <a:r>
              <a:rPr lang="en-US" sz="5499" dirty="0">
                <a:solidFill>
                  <a:srgbClr val="C050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/ 8 letters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82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826761"/>
            <a:ext cx="16230600" cy="2633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17"/>
              </a:lnSpc>
            </a:pPr>
            <a:r>
              <a:rPr lang="en-US" sz="15941" b="1" dirty="0">
                <a:solidFill>
                  <a:schemeClr val="bg1"/>
                </a:solidFill>
                <a:latin typeface="Livvic" pitchFamily="2" charset="77"/>
              </a:rPr>
              <a:t>Let’s Practice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127816"/>
            <a:ext cx="7361322" cy="2100094"/>
            <a:chOff x="0" y="0"/>
            <a:chExt cx="1846790" cy="5268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46790" cy="526866"/>
            </a:xfrm>
            <a:custGeom>
              <a:avLst/>
              <a:gdLst/>
              <a:ahLst/>
              <a:cxnLst/>
              <a:rect l="l" t="t" r="r" b="b"/>
              <a:pathLst>
                <a:path w="1846790" h="526866">
                  <a:moveTo>
                    <a:pt x="53637" y="0"/>
                  </a:moveTo>
                  <a:lnTo>
                    <a:pt x="1793153" y="0"/>
                  </a:lnTo>
                  <a:cubicBezTo>
                    <a:pt x="1822776" y="0"/>
                    <a:pt x="1846790" y="24014"/>
                    <a:pt x="1846790" y="53637"/>
                  </a:cubicBezTo>
                  <a:lnTo>
                    <a:pt x="1846790" y="473229"/>
                  </a:lnTo>
                  <a:cubicBezTo>
                    <a:pt x="1846790" y="502852"/>
                    <a:pt x="1822776" y="526866"/>
                    <a:pt x="1793153" y="526866"/>
                  </a:cubicBezTo>
                  <a:lnTo>
                    <a:pt x="53637" y="526866"/>
                  </a:lnTo>
                  <a:cubicBezTo>
                    <a:pt x="24014" y="526866"/>
                    <a:pt x="0" y="502852"/>
                    <a:pt x="0" y="473229"/>
                  </a:cubicBezTo>
                  <a:lnTo>
                    <a:pt x="0" y="53637"/>
                  </a:lnTo>
                  <a:cubicBezTo>
                    <a:pt x="0" y="24014"/>
                    <a:pt x="24014" y="0"/>
                    <a:pt x="5363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846790" cy="564966"/>
            </a:xfrm>
            <a:prstGeom prst="roundRect">
              <a:avLst/>
            </a:prstGeom>
            <a:solidFill>
              <a:srgbClr val="C0504C"/>
            </a:solidFill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024022" y="3912814"/>
            <a:ext cx="5370678" cy="5246370"/>
            <a:chOff x="0" y="0"/>
            <a:chExt cx="4828540" cy="4716780"/>
          </a:xfrm>
        </p:grpSpPr>
        <p:sp>
          <p:nvSpPr>
            <p:cNvPr id="6" name="Freeform 6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80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10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40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0" y="4281170"/>
                    <a:pt x="4535170" y="4335780"/>
                    <a:pt x="4491990" y="4382770"/>
                  </a:cubicBezTo>
                  <a:cubicBezTo>
                    <a:pt x="4453890" y="4424680"/>
                    <a:pt x="4411980" y="4466590"/>
                    <a:pt x="4345940" y="4467860"/>
                  </a:cubicBezTo>
                  <a:cubicBezTo>
                    <a:pt x="4330700" y="4467860"/>
                    <a:pt x="4316730" y="4483100"/>
                    <a:pt x="4301490" y="4490720"/>
                  </a:cubicBezTo>
                  <a:cubicBezTo>
                    <a:pt x="4236720" y="4518660"/>
                    <a:pt x="4169410" y="4542790"/>
                    <a:pt x="4105910" y="4573270"/>
                  </a:cubicBezTo>
                  <a:cubicBezTo>
                    <a:pt x="3989070" y="4629150"/>
                    <a:pt x="3863340" y="4638040"/>
                    <a:pt x="3737610" y="4643120"/>
                  </a:cubicBezTo>
                  <a:cubicBezTo>
                    <a:pt x="3689350" y="4645660"/>
                    <a:pt x="3639820" y="4641850"/>
                    <a:pt x="3591560" y="4645660"/>
                  </a:cubicBezTo>
                  <a:cubicBezTo>
                    <a:pt x="3567430" y="4646930"/>
                    <a:pt x="3544570" y="4658360"/>
                    <a:pt x="3521710" y="4663440"/>
                  </a:cubicBezTo>
                  <a:cubicBezTo>
                    <a:pt x="3511550" y="4665980"/>
                    <a:pt x="3501390" y="4664710"/>
                    <a:pt x="3489960" y="4665980"/>
                  </a:cubicBezTo>
                  <a:cubicBezTo>
                    <a:pt x="3474720" y="4667250"/>
                    <a:pt x="3459480" y="4671060"/>
                    <a:pt x="3444240" y="4669790"/>
                  </a:cubicBezTo>
                  <a:cubicBezTo>
                    <a:pt x="3429000" y="4667250"/>
                    <a:pt x="3418840" y="4662170"/>
                    <a:pt x="3416300" y="4662170"/>
                  </a:cubicBezTo>
                  <a:close/>
                </a:path>
              </a:pathLst>
            </a:custGeom>
            <a:blipFill>
              <a:blip r:embed="rId2"/>
              <a:stretch>
                <a:fillRect l="-3866" r="-386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8700" y="1599332"/>
            <a:ext cx="7361322" cy="909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 b="1" dirty="0">
                <a:solidFill>
                  <a:schemeClr val="bg1">
                    <a:lumMod val="95000"/>
                  </a:schemeClr>
                </a:solidFill>
                <a:latin typeface="Livvic" pitchFamily="2" charset="77"/>
              </a:rPr>
              <a:t>Heirs’ Property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390022" y="5520530"/>
            <a:ext cx="9066097" cy="3202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Heirs’ Property - property owned jointly by numerous co-owners, most of whom may be related</a:t>
            </a:r>
          </a:p>
          <a:p>
            <a:pPr algn="ctr">
              <a:lnSpc>
                <a:spcPts val="6299"/>
              </a:lnSpc>
            </a:pPr>
            <a:endParaRPr lang="en-US" sz="4499" dirty="0">
              <a:solidFill>
                <a:srgbClr val="000000"/>
              </a:solidFill>
              <a:latin typeface="More Sugar Thin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19101"/>
            <a:ext cx="16230600" cy="4114799"/>
            <a:chOff x="0" y="0"/>
            <a:chExt cx="4071892" cy="7337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71892" cy="733724"/>
            </a:xfrm>
            <a:prstGeom prst="roundRect">
              <a:avLst/>
            </a:prstGeom>
            <a:solidFill>
              <a:srgbClr val="C0504C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071892" cy="7718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864363" y="723900"/>
            <a:ext cx="14559274" cy="392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5499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Latin term meaning “by roots” or “by branch.” A way of distributing the estate of a decedent where each branch of the family receives an equal share of an estate. </a:t>
            </a:r>
          </a:p>
          <a:p>
            <a:pPr algn="ctr">
              <a:lnSpc>
                <a:spcPts val="3959"/>
              </a:lnSpc>
            </a:pPr>
            <a:endParaRPr lang="en-US" sz="5499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6949177" y="51435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95300"/>
            <a:ext cx="16230600" cy="3657600"/>
            <a:chOff x="0" y="-96255"/>
            <a:chExt cx="4071892" cy="9176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71892" cy="733724"/>
            </a:xfrm>
            <a:custGeom>
              <a:avLst/>
              <a:gdLst/>
              <a:ahLst/>
              <a:cxnLst/>
              <a:rect l="l" t="t" r="r" b="b"/>
              <a:pathLst>
                <a:path w="4071892" h="733724">
                  <a:moveTo>
                    <a:pt x="24327" y="0"/>
                  </a:moveTo>
                  <a:lnTo>
                    <a:pt x="4047565" y="0"/>
                  </a:lnTo>
                  <a:cubicBezTo>
                    <a:pt x="4061001" y="0"/>
                    <a:pt x="4071892" y="10891"/>
                    <a:pt x="4071892" y="24327"/>
                  </a:cubicBezTo>
                  <a:lnTo>
                    <a:pt x="4071892" y="709397"/>
                  </a:lnTo>
                  <a:cubicBezTo>
                    <a:pt x="4071892" y="722832"/>
                    <a:pt x="4061001" y="733724"/>
                    <a:pt x="4047565" y="733724"/>
                  </a:cubicBezTo>
                  <a:lnTo>
                    <a:pt x="24327" y="733724"/>
                  </a:lnTo>
                  <a:cubicBezTo>
                    <a:pt x="10891" y="733724"/>
                    <a:pt x="0" y="722832"/>
                    <a:pt x="0" y="709397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6255"/>
              <a:ext cx="4071892" cy="917610"/>
            </a:xfrm>
            <a:prstGeom prst="roundRect">
              <a:avLst/>
            </a:prstGeom>
            <a:solidFill>
              <a:srgbClr val="C0504C"/>
            </a:solidFill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628939" y="6995583"/>
            <a:ext cx="1313426" cy="1119717"/>
            <a:chOff x="0" y="0"/>
            <a:chExt cx="345923" cy="294905"/>
          </a:xfrm>
          <a:solidFill>
            <a:srgbClr val="C0504C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345923" cy="294905"/>
            </a:xfrm>
            <a:custGeom>
              <a:avLst/>
              <a:gdLst/>
              <a:ahLst/>
              <a:cxnLst/>
              <a:rect l="l" t="t" r="r" b="b"/>
              <a:pathLst>
                <a:path w="345923" h="294905">
                  <a:moveTo>
                    <a:pt x="0" y="0"/>
                  </a:moveTo>
                  <a:lnTo>
                    <a:pt x="345923" y="0"/>
                  </a:lnTo>
                  <a:lnTo>
                    <a:pt x="345923" y="294905"/>
                  </a:lnTo>
                  <a:lnTo>
                    <a:pt x="0" y="29490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45923" cy="33300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864363" y="648518"/>
            <a:ext cx="14559274" cy="392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5499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Latin term meaning “by roots” or “by branch.” A way of distributing the estate of a decedent where each branch of the family receives an equal share of an estate. </a:t>
            </a:r>
          </a:p>
          <a:p>
            <a:pPr algn="ctr">
              <a:lnSpc>
                <a:spcPts val="3959"/>
              </a:lnSpc>
            </a:pPr>
            <a:endParaRPr lang="en-US" sz="5499" dirty="0">
              <a:solidFill>
                <a:srgbClr val="000000"/>
              </a:solidFill>
              <a:latin typeface="More Sugar Thin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6556987" y="6995583"/>
            <a:ext cx="1313426" cy="1119717"/>
            <a:chOff x="0" y="0"/>
            <a:chExt cx="345923" cy="294905"/>
          </a:xfrm>
          <a:solidFill>
            <a:srgbClr val="C0504C"/>
          </a:solidFill>
        </p:grpSpPr>
        <p:sp>
          <p:nvSpPr>
            <p:cNvPr id="10" name="Freeform 10"/>
            <p:cNvSpPr/>
            <p:nvPr/>
          </p:nvSpPr>
          <p:spPr>
            <a:xfrm>
              <a:off x="0" y="0"/>
              <a:ext cx="345923" cy="294905"/>
            </a:xfrm>
            <a:custGeom>
              <a:avLst/>
              <a:gdLst/>
              <a:ahLst/>
              <a:cxnLst/>
              <a:rect l="l" t="t" r="r" b="b"/>
              <a:pathLst>
                <a:path w="345923" h="294905">
                  <a:moveTo>
                    <a:pt x="0" y="0"/>
                  </a:moveTo>
                  <a:lnTo>
                    <a:pt x="345923" y="0"/>
                  </a:lnTo>
                  <a:lnTo>
                    <a:pt x="345923" y="294905"/>
                  </a:lnTo>
                  <a:lnTo>
                    <a:pt x="0" y="29490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345923" cy="33300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485035" y="6995583"/>
            <a:ext cx="1313426" cy="1119717"/>
            <a:chOff x="0" y="0"/>
            <a:chExt cx="345923" cy="294905"/>
          </a:xfrm>
          <a:solidFill>
            <a:srgbClr val="C0504C"/>
          </a:solidFill>
        </p:grpSpPr>
        <p:sp>
          <p:nvSpPr>
            <p:cNvPr id="13" name="Freeform 13"/>
            <p:cNvSpPr/>
            <p:nvPr/>
          </p:nvSpPr>
          <p:spPr>
            <a:xfrm>
              <a:off x="0" y="0"/>
              <a:ext cx="345923" cy="294905"/>
            </a:xfrm>
            <a:custGeom>
              <a:avLst/>
              <a:gdLst/>
              <a:ahLst/>
              <a:cxnLst/>
              <a:rect l="l" t="t" r="r" b="b"/>
              <a:pathLst>
                <a:path w="345923" h="294905">
                  <a:moveTo>
                    <a:pt x="0" y="0"/>
                  </a:moveTo>
                  <a:lnTo>
                    <a:pt x="345923" y="0"/>
                  </a:lnTo>
                  <a:lnTo>
                    <a:pt x="345923" y="294905"/>
                  </a:lnTo>
                  <a:lnTo>
                    <a:pt x="0" y="29490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345923" cy="33300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413083" y="6995583"/>
            <a:ext cx="1313426" cy="1119717"/>
            <a:chOff x="0" y="0"/>
            <a:chExt cx="345923" cy="294905"/>
          </a:xfrm>
          <a:solidFill>
            <a:srgbClr val="C0504C"/>
          </a:solidFill>
        </p:grpSpPr>
        <p:sp>
          <p:nvSpPr>
            <p:cNvPr id="16" name="Freeform 16"/>
            <p:cNvSpPr/>
            <p:nvPr/>
          </p:nvSpPr>
          <p:spPr>
            <a:xfrm>
              <a:off x="0" y="0"/>
              <a:ext cx="345923" cy="294905"/>
            </a:xfrm>
            <a:custGeom>
              <a:avLst/>
              <a:gdLst/>
              <a:ahLst/>
              <a:cxnLst/>
              <a:rect l="l" t="t" r="r" b="b"/>
              <a:pathLst>
                <a:path w="345923" h="294905">
                  <a:moveTo>
                    <a:pt x="0" y="0"/>
                  </a:moveTo>
                  <a:lnTo>
                    <a:pt x="345923" y="0"/>
                  </a:lnTo>
                  <a:lnTo>
                    <a:pt x="345923" y="294905"/>
                  </a:lnTo>
                  <a:lnTo>
                    <a:pt x="0" y="29490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345923" cy="33300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2696388" y="6995583"/>
            <a:ext cx="1313426" cy="1119717"/>
            <a:chOff x="0" y="0"/>
            <a:chExt cx="345923" cy="294905"/>
          </a:xfrm>
          <a:solidFill>
            <a:srgbClr val="C0504C"/>
          </a:solidFill>
        </p:grpSpPr>
        <p:sp>
          <p:nvSpPr>
            <p:cNvPr id="19" name="Freeform 19"/>
            <p:cNvSpPr/>
            <p:nvPr/>
          </p:nvSpPr>
          <p:spPr>
            <a:xfrm>
              <a:off x="0" y="0"/>
              <a:ext cx="345923" cy="294905"/>
            </a:xfrm>
            <a:custGeom>
              <a:avLst/>
              <a:gdLst/>
              <a:ahLst/>
              <a:cxnLst/>
              <a:rect l="l" t="t" r="r" b="b"/>
              <a:pathLst>
                <a:path w="345923" h="294905">
                  <a:moveTo>
                    <a:pt x="0" y="0"/>
                  </a:moveTo>
                  <a:lnTo>
                    <a:pt x="345923" y="0"/>
                  </a:lnTo>
                  <a:lnTo>
                    <a:pt x="345923" y="294905"/>
                  </a:lnTo>
                  <a:lnTo>
                    <a:pt x="0" y="29490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345923" cy="33300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2345635" y="6995583"/>
            <a:ext cx="1313426" cy="1119717"/>
            <a:chOff x="0" y="0"/>
            <a:chExt cx="345923" cy="294905"/>
          </a:xfrm>
          <a:solidFill>
            <a:srgbClr val="C0504C"/>
          </a:solidFill>
        </p:grpSpPr>
        <p:sp>
          <p:nvSpPr>
            <p:cNvPr id="22" name="Freeform 22"/>
            <p:cNvSpPr/>
            <p:nvPr/>
          </p:nvSpPr>
          <p:spPr>
            <a:xfrm>
              <a:off x="0" y="0"/>
              <a:ext cx="345923" cy="294905"/>
            </a:xfrm>
            <a:custGeom>
              <a:avLst/>
              <a:gdLst/>
              <a:ahLst/>
              <a:cxnLst/>
              <a:rect l="l" t="t" r="r" b="b"/>
              <a:pathLst>
                <a:path w="345923" h="294905">
                  <a:moveTo>
                    <a:pt x="0" y="0"/>
                  </a:moveTo>
                  <a:lnTo>
                    <a:pt x="345923" y="0"/>
                  </a:lnTo>
                  <a:lnTo>
                    <a:pt x="345923" y="294905"/>
                  </a:lnTo>
                  <a:lnTo>
                    <a:pt x="0" y="29490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345923" cy="33300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4278186" y="6995583"/>
            <a:ext cx="1313426" cy="1119717"/>
            <a:chOff x="0" y="0"/>
            <a:chExt cx="345923" cy="294905"/>
          </a:xfrm>
          <a:solidFill>
            <a:srgbClr val="C0504C"/>
          </a:solidFill>
        </p:grpSpPr>
        <p:sp>
          <p:nvSpPr>
            <p:cNvPr id="25" name="Freeform 25"/>
            <p:cNvSpPr/>
            <p:nvPr/>
          </p:nvSpPr>
          <p:spPr>
            <a:xfrm>
              <a:off x="0" y="0"/>
              <a:ext cx="345923" cy="294905"/>
            </a:xfrm>
            <a:custGeom>
              <a:avLst/>
              <a:gdLst/>
              <a:ahLst/>
              <a:cxnLst/>
              <a:rect l="l" t="t" r="r" b="b"/>
              <a:pathLst>
                <a:path w="345923" h="294905">
                  <a:moveTo>
                    <a:pt x="0" y="0"/>
                  </a:moveTo>
                  <a:lnTo>
                    <a:pt x="345923" y="0"/>
                  </a:lnTo>
                  <a:lnTo>
                    <a:pt x="345923" y="294905"/>
                  </a:lnTo>
                  <a:lnTo>
                    <a:pt x="0" y="29490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345923" cy="33300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6559239" y="5233759"/>
            <a:ext cx="1313426" cy="1119717"/>
            <a:chOff x="0" y="0"/>
            <a:chExt cx="345923" cy="294905"/>
          </a:xfrm>
          <a:solidFill>
            <a:srgbClr val="C0504C"/>
          </a:solidFill>
        </p:grpSpPr>
        <p:sp>
          <p:nvSpPr>
            <p:cNvPr id="28" name="Freeform 28"/>
            <p:cNvSpPr/>
            <p:nvPr/>
          </p:nvSpPr>
          <p:spPr>
            <a:xfrm>
              <a:off x="0" y="0"/>
              <a:ext cx="345923" cy="294905"/>
            </a:xfrm>
            <a:custGeom>
              <a:avLst/>
              <a:gdLst/>
              <a:ahLst/>
              <a:cxnLst/>
              <a:rect l="l" t="t" r="r" b="b"/>
              <a:pathLst>
                <a:path w="345923" h="294905">
                  <a:moveTo>
                    <a:pt x="0" y="0"/>
                  </a:moveTo>
                  <a:lnTo>
                    <a:pt x="345923" y="0"/>
                  </a:lnTo>
                  <a:lnTo>
                    <a:pt x="345923" y="294905"/>
                  </a:lnTo>
                  <a:lnTo>
                    <a:pt x="0" y="29490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345923" cy="33300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8487287" y="5233759"/>
            <a:ext cx="1313426" cy="1119717"/>
            <a:chOff x="0" y="0"/>
            <a:chExt cx="345923" cy="294905"/>
          </a:xfrm>
          <a:solidFill>
            <a:srgbClr val="C0504C"/>
          </a:solidFill>
        </p:grpSpPr>
        <p:sp>
          <p:nvSpPr>
            <p:cNvPr id="31" name="Freeform 31"/>
            <p:cNvSpPr/>
            <p:nvPr/>
          </p:nvSpPr>
          <p:spPr>
            <a:xfrm>
              <a:off x="0" y="0"/>
              <a:ext cx="345923" cy="294905"/>
            </a:xfrm>
            <a:custGeom>
              <a:avLst/>
              <a:gdLst/>
              <a:ahLst/>
              <a:cxnLst/>
              <a:rect l="l" t="t" r="r" b="b"/>
              <a:pathLst>
                <a:path w="345923" h="294905">
                  <a:moveTo>
                    <a:pt x="0" y="0"/>
                  </a:moveTo>
                  <a:lnTo>
                    <a:pt x="345923" y="0"/>
                  </a:lnTo>
                  <a:lnTo>
                    <a:pt x="345923" y="294905"/>
                  </a:lnTo>
                  <a:lnTo>
                    <a:pt x="0" y="29490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345923" cy="33300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0415335" y="5233759"/>
            <a:ext cx="1313426" cy="1119717"/>
            <a:chOff x="0" y="0"/>
            <a:chExt cx="345923" cy="294905"/>
          </a:xfrm>
          <a:solidFill>
            <a:srgbClr val="C0504C"/>
          </a:solidFill>
        </p:grpSpPr>
        <p:sp>
          <p:nvSpPr>
            <p:cNvPr id="34" name="Freeform 34"/>
            <p:cNvSpPr/>
            <p:nvPr/>
          </p:nvSpPr>
          <p:spPr>
            <a:xfrm>
              <a:off x="0" y="0"/>
              <a:ext cx="345923" cy="294905"/>
            </a:xfrm>
            <a:custGeom>
              <a:avLst/>
              <a:gdLst/>
              <a:ahLst/>
              <a:cxnLst/>
              <a:rect l="l" t="t" r="r" b="b"/>
              <a:pathLst>
                <a:path w="345923" h="294905">
                  <a:moveTo>
                    <a:pt x="0" y="0"/>
                  </a:moveTo>
                  <a:lnTo>
                    <a:pt x="345923" y="0"/>
                  </a:lnTo>
                  <a:lnTo>
                    <a:pt x="345923" y="294905"/>
                  </a:lnTo>
                  <a:lnTo>
                    <a:pt x="0" y="29490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345923" cy="33300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6" name="TextBox 8">
            <a:extLst>
              <a:ext uri="{FF2B5EF4-FFF2-40B4-BE49-F238E27FC236}">
                <a16:creationId xmlns:a16="http://schemas.microsoft.com/office/drawing/2014/main" id="{3DC212C7-331B-4581-9442-30E5E361C401}"/>
              </a:ext>
            </a:extLst>
          </p:cNvPr>
          <p:cNvSpPr txBox="1"/>
          <p:nvPr/>
        </p:nvSpPr>
        <p:spPr>
          <a:xfrm>
            <a:off x="13030200" y="8928808"/>
            <a:ext cx="4438334" cy="1196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54"/>
              </a:lnSpc>
            </a:pPr>
            <a:r>
              <a:rPr lang="en-US" sz="5499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words </a:t>
            </a:r>
          </a:p>
          <a:p>
            <a:pPr algn="ctr">
              <a:lnSpc>
                <a:spcPts val="4454"/>
              </a:lnSpc>
            </a:pPr>
            <a:r>
              <a:rPr lang="en-US" sz="5499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/ 7 letters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127816"/>
            <a:ext cx="7361322" cy="2100094"/>
            <a:chOff x="0" y="0"/>
            <a:chExt cx="1846790" cy="5268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46790" cy="526866"/>
            </a:xfrm>
            <a:custGeom>
              <a:avLst/>
              <a:gdLst/>
              <a:ahLst/>
              <a:cxnLst/>
              <a:rect l="l" t="t" r="r" b="b"/>
              <a:pathLst>
                <a:path w="1846790" h="526866">
                  <a:moveTo>
                    <a:pt x="53637" y="0"/>
                  </a:moveTo>
                  <a:lnTo>
                    <a:pt x="1793153" y="0"/>
                  </a:lnTo>
                  <a:cubicBezTo>
                    <a:pt x="1822776" y="0"/>
                    <a:pt x="1846790" y="24014"/>
                    <a:pt x="1846790" y="53637"/>
                  </a:cubicBezTo>
                  <a:lnTo>
                    <a:pt x="1846790" y="473229"/>
                  </a:lnTo>
                  <a:cubicBezTo>
                    <a:pt x="1846790" y="502852"/>
                    <a:pt x="1822776" y="526866"/>
                    <a:pt x="1793153" y="526866"/>
                  </a:cubicBezTo>
                  <a:lnTo>
                    <a:pt x="53637" y="526866"/>
                  </a:lnTo>
                  <a:cubicBezTo>
                    <a:pt x="24014" y="526866"/>
                    <a:pt x="0" y="502852"/>
                    <a:pt x="0" y="473229"/>
                  </a:cubicBezTo>
                  <a:lnTo>
                    <a:pt x="0" y="53637"/>
                  </a:lnTo>
                  <a:cubicBezTo>
                    <a:pt x="0" y="24014"/>
                    <a:pt x="24014" y="0"/>
                    <a:pt x="53637" y="0"/>
                  </a:cubicBezTo>
                  <a:close/>
                </a:path>
              </a:pathLst>
            </a:custGeom>
            <a:solidFill>
              <a:srgbClr val="C0504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846790" cy="5649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024022" y="3912814"/>
            <a:ext cx="5370678" cy="5246370"/>
            <a:chOff x="0" y="0"/>
            <a:chExt cx="4828540" cy="4716780"/>
          </a:xfrm>
        </p:grpSpPr>
        <p:sp>
          <p:nvSpPr>
            <p:cNvPr id="6" name="Freeform 6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80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10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40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0" y="4281170"/>
                    <a:pt x="4535170" y="4335780"/>
                    <a:pt x="4491990" y="4382770"/>
                  </a:cubicBezTo>
                  <a:cubicBezTo>
                    <a:pt x="4453890" y="4424680"/>
                    <a:pt x="4411980" y="4466590"/>
                    <a:pt x="4345940" y="4467860"/>
                  </a:cubicBezTo>
                  <a:cubicBezTo>
                    <a:pt x="4330700" y="4467860"/>
                    <a:pt x="4316730" y="4483100"/>
                    <a:pt x="4301490" y="4490720"/>
                  </a:cubicBezTo>
                  <a:cubicBezTo>
                    <a:pt x="4236720" y="4518660"/>
                    <a:pt x="4169410" y="4542790"/>
                    <a:pt x="4105910" y="4573270"/>
                  </a:cubicBezTo>
                  <a:cubicBezTo>
                    <a:pt x="3989070" y="4629150"/>
                    <a:pt x="3863340" y="4638040"/>
                    <a:pt x="3737610" y="4643120"/>
                  </a:cubicBezTo>
                  <a:cubicBezTo>
                    <a:pt x="3689350" y="4645660"/>
                    <a:pt x="3639820" y="4641850"/>
                    <a:pt x="3591560" y="4645660"/>
                  </a:cubicBezTo>
                  <a:cubicBezTo>
                    <a:pt x="3567430" y="4646930"/>
                    <a:pt x="3544570" y="4658360"/>
                    <a:pt x="3521710" y="4663440"/>
                  </a:cubicBezTo>
                  <a:cubicBezTo>
                    <a:pt x="3511550" y="4665980"/>
                    <a:pt x="3501390" y="4664710"/>
                    <a:pt x="3489960" y="4665980"/>
                  </a:cubicBezTo>
                  <a:cubicBezTo>
                    <a:pt x="3474720" y="4667250"/>
                    <a:pt x="3459480" y="4671060"/>
                    <a:pt x="3444240" y="4669790"/>
                  </a:cubicBezTo>
                  <a:cubicBezTo>
                    <a:pt x="3429000" y="4667250"/>
                    <a:pt x="3418840" y="4662170"/>
                    <a:pt x="3416300" y="4662170"/>
                  </a:cubicBezTo>
                  <a:close/>
                </a:path>
              </a:pathLst>
            </a:custGeom>
            <a:blipFill>
              <a:blip r:embed="rId2"/>
              <a:stretch>
                <a:fillRect l="-3866" r="-386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8700" y="1599332"/>
            <a:ext cx="7361322" cy="926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 Stirpes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828091" y="4926273"/>
            <a:ext cx="9066097" cy="4829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Latin term meaning “by roots” or “by branch.” A way of distributing the estate of a decedent where each branch of the family receives an equal share of an estate.</a:t>
            </a:r>
          </a:p>
          <a:p>
            <a:pPr algn="ctr">
              <a:lnSpc>
                <a:spcPts val="6299"/>
              </a:lnSpc>
            </a:pPr>
            <a:endParaRPr lang="en-US" sz="4499" dirty="0">
              <a:solidFill>
                <a:srgbClr val="000000"/>
              </a:solidFill>
              <a:latin typeface="More Sugar Thin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878973"/>
            <a:ext cx="16230600" cy="3654927"/>
            <a:chOff x="0" y="0"/>
            <a:chExt cx="4071892" cy="7337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71892" cy="733724"/>
            </a:xfrm>
            <a:prstGeom prst="roundRect">
              <a:avLst/>
            </a:prstGeom>
            <a:solidFill>
              <a:srgbClr val="C0504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071892" cy="7718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864363" y="1437050"/>
            <a:ext cx="14559274" cy="2538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5499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co-owners who jointly own property without rights of survivorship; the co-owners may or </a:t>
            </a:r>
          </a:p>
          <a:p>
            <a:pPr algn="ctr"/>
            <a:r>
              <a:rPr lang="en-US" sz="5499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 not be related</a:t>
            </a:r>
          </a:p>
        </p:txBody>
      </p:sp>
      <p:sp>
        <p:nvSpPr>
          <p:cNvPr id="6" name="Freeform 6"/>
          <p:cNvSpPr/>
          <p:nvPr/>
        </p:nvSpPr>
        <p:spPr>
          <a:xfrm>
            <a:off x="6949177" y="51435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571500"/>
            <a:ext cx="16230600" cy="3053066"/>
            <a:chOff x="0" y="0"/>
            <a:chExt cx="4071892" cy="7337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71892" cy="733724"/>
            </a:xfrm>
            <a:prstGeom prst="roundRect">
              <a:avLst/>
            </a:prstGeom>
            <a:solidFill>
              <a:srgbClr val="C0504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071892" cy="7718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628939" y="4076700"/>
            <a:ext cx="1313426" cy="1119717"/>
            <a:chOff x="0" y="0"/>
            <a:chExt cx="345923" cy="294905"/>
          </a:xfrm>
          <a:solidFill>
            <a:srgbClr val="C0504C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345923" cy="294905"/>
            </a:xfrm>
            <a:custGeom>
              <a:avLst/>
              <a:gdLst/>
              <a:ahLst/>
              <a:cxnLst/>
              <a:rect l="l" t="t" r="r" b="b"/>
              <a:pathLst>
                <a:path w="345923" h="294905">
                  <a:moveTo>
                    <a:pt x="0" y="0"/>
                  </a:moveTo>
                  <a:lnTo>
                    <a:pt x="345923" y="0"/>
                  </a:lnTo>
                  <a:lnTo>
                    <a:pt x="345923" y="294905"/>
                  </a:lnTo>
                  <a:lnTo>
                    <a:pt x="0" y="29490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45923" cy="33300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859860" y="775928"/>
            <a:ext cx="14559274" cy="2538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5499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co-owners who jointly own property without rights of survivorship; the co-owners may or </a:t>
            </a:r>
          </a:p>
          <a:p>
            <a:pPr algn="ctr"/>
            <a:r>
              <a:rPr lang="en-US" sz="5499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 not be related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6556987" y="4076700"/>
            <a:ext cx="1313426" cy="1119717"/>
            <a:chOff x="0" y="0"/>
            <a:chExt cx="345923" cy="294905"/>
          </a:xfrm>
          <a:solidFill>
            <a:srgbClr val="C0504C"/>
          </a:solidFill>
        </p:grpSpPr>
        <p:sp>
          <p:nvSpPr>
            <p:cNvPr id="10" name="Freeform 10"/>
            <p:cNvSpPr/>
            <p:nvPr/>
          </p:nvSpPr>
          <p:spPr>
            <a:xfrm>
              <a:off x="0" y="0"/>
              <a:ext cx="345923" cy="294905"/>
            </a:xfrm>
            <a:custGeom>
              <a:avLst/>
              <a:gdLst/>
              <a:ahLst/>
              <a:cxnLst/>
              <a:rect l="l" t="t" r="r" b="b"/>
              <a:pathLst>
                <a:path w="345923" h="294905">
                  <a:moveTo>
                    <a:pt x="0" y="0"/>
                  </a:moveTo>
                  <a:lnTo>
                    <a:pt x="345923" y="0"/>
                  </a:lnTo>
                  <a:lnTo>
                    <a:pt x="345923" y="294905"/>
                  </a:lnTo>
                  <a:lnTo>
                    <a:pt x="0" y="29490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345923" cy="33300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485035" y="4076700"/>
            <a:ext cx="1313426" cy="1119717"/>
            <a:chOff x="0" y="0"/>
            <a:chExt cx="345923" cy="294905"/>
          </a:xfrm>
          <a:solidFill>
            <a:srgbClr val="C0504C"/>
          </a:solidFill>
        </p:grpSpPr>
        <p:sp>
          <p:nvSpPr>
            <p:cNvPr id="13" name="Freeform 13"/>
            <p:cNvSpPr/>
            <p:nvPr/>
          </p:nvSpPr>
          <p:spPr>
            <a:xfrm>
              <a:off x="0" y="0"/>
              <a:ext cx="345923" cy="294905"/>
            </a:xfrm>
            <a:custGeom>
              <a:avLst/>
              <a:gdLst/>
              <a:ahLst/>
              <a:cxnLst/>
              <a:rect l="l" t="t" r="r" b="b"/>
              <a:pathLst>
                <a:path w="345923" h="294905">
                  <a:moveTo>
                    <a:pt x="0" y="0"/>
                  </a:moveTo>
                  <a:lnTo>
                    <a:pt x="345923" y="0"/>
                  </a:lnTo>
                  <a:lnTo>
                    <a:pt x="345923" y="294905"/>
                  </a:lnTo>
                  <a:lnTo>
                    <a:pt x="0" y="29490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345923" cy="33300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413083" y="4076700"/>
            <a:ext cx="1313426" cy="1119717"/>
            <a:chOff x="0" y="0"/>
            <a:chExt cx="345923" cy="294905"/>
          </a:xfrm>
          <a:solidFill>
            <a:srgbClr val="C0504C"/>
          </a:solidFill>
        </p:grpSpPr>
        <p:sp>
          <p:nvSpPr>
            <p:cNvPr id="16" name="Freeform 16"/>
            <p:cNvSpPr/>
            <p:nvPr/>
          </p:nvSpPr>
          <p:spPr>
            <a:xfrm>
              <a:off x="0" y="0"/>
              <a:ext cx="345923" cy="294905"/>
            </a:xfrm>
            <a:custGeom>
              <a:avLst/>
              <a:gdLst/>
              <a:ahLst/>
              <a:cxnLst/>
              <a:rect l="l" t="t" r="r" b="b"/>
              <a:pathLst>
                <a:path w="345923" h="294905">
                  <a:moveTo>
                    <a:pt x="0" y="0"/>
                  </a:moveTo>
                  <a:lnTo>
                    <a:pt x="345923" y="0"/>
                  </a:lnTo>
                  <a:lnTo>
                    <a:pt x="345923" y="294905"/>
                  </a:lnTo>
                  <a:lnTo>
                    <a:pt x="0" y="29490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345923" cy="33300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2696388" y="4076700"/>
            <a:ext cx="1313426" cy="1119717"/>
            <a:chOff x="0" y="0"/>
            <a:chExt cx="345923" cy="294905"/>
          </a:xfrm>
          <a:solidFill>
            <a:srgbClr val="C0504C"/>
          </a:solidFill>
        </p:grpSpPr>
        <p:sp>
          <p:nvSpPr>
            <p:cNvPr id="19" name="Freeform 19"/>
            <p:cNvSpPr/>
            <p:nvPr/>
          </p:nvSpPr>
          <p:spPr>
            <a:xfrm>
              <a:off x="0" y="0"/>
              <a:ext cx="345923" cy="294905"/>
            </a:xfrm>
            <a:custGeom>
              <a:avLst/>
              <a:gdLst/>
              <a:ahLst/>
              <a:cxnLst/>
              <a:rect l="l" t="t" r="r" b="b"/>
              <a:pathLst>
                <a:path w="345923" h="294905">
                  <a:moveTo>
                    <a:pt x="0" y="0"/>
                  </a:moveTo>
                  <a:lnTo>
                    <a:pt x="345923" y="0"/>
                  </a:lnTo>
                  <a:lnTo>
                    <a:pt x="345923" y="294905"/>
                  </a:lnTo>
                  <a:lnTo>
                    <a:pt x="0" y="29490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345923" cy="33300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2345635" y="4076700"/>
            <a:ext cx="1313426" cy="1119717"/>
            <a:chOff x="0" y="0"/>
            <a:chExt cx="345923" cy="294905"/>
          </a:xfrm>
          <a:solidFill>
            <a:srgbClr val="C0504C"/>
          </a:solidFill>
        </p:grpSpPr>
        <p:sp>
          <p:nvSpPr>
            <p:cNvPr id="22" name="Freeform 22"/>
            <p:cNvSpPr/>
            <p:nvPr/>
          </p:nvSpPr>
          <p:spPr>
            <a:xfrm>
              <a:off x="0" y="0"/>
              <a:ext cx="345923" cy="294905"/>
            </a:xfrm>
            <a:custGeom>
              <a:avLst/>
              <a:gdLst/>
              <a:ahLst/>
              <a:cxnLst/>
              <a:rect l="l" t="t" r="r" b="b"/>
              <a:pathLst>
                <a:path w="345923" h="294905">
                  <a:moveTo>
                    <a:pt x="0" y="0"/>
                  </a:moveTo>
                  <a:lnTo>
                    <a:pt x="345923" y="0"/>
                  </a:lnTo>
                  <a:lnTo>
                    <a:pt x="345923" y="294905"/>
                  </a:lnTo>
                  <a:lnTo>
                    <a:pt x="0" y="29490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345923" cy="33300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4278186" y="4076700"/>
            <a:ext cx="1313426" cy="1119717"/>
            <a:chOff x="0" y="0"/>
            <a:chExt cx="345923" cy="294905"/>
          </a:xfrm>
          <a:solidFill>
            <a:srgbClr val="C0504C"/>
          </a:solidFill>
        </p:grpSpPr>
        <p:sp>
          <p:nvSpPr>
            <p:cNvPr id="25" name="Freeform 25"/>
            <p:cNvSpPr/>
            <p:nvPr/>
          </p:nvSpPr>
          <p:spPr>
            <a:xfrm>
              <a:off x="0" y="0"/>
              <a:ext cx="345923" cy="294905"/>
            </a:xfrm>
            <a:custGeom>
              <a:avLst/>
              <a:gdLst/>
              <a:ahLst/>
              <a:cxnLst/>
              <a:rect l="l" t="t" r="r" b="b"/>
              <a:pathLst>
                <a:path w="345923" h="294905">
                  <a:moveTo>
                    <a:pt x="0" y="0"/>
                  </a:moveTo>
                  <a:lnTo>
                    <a:pt x="345923" y="0"/>
                  </a:lnTo>
                  <a:lnTo>
                    <a:pt x="345923" y="294905"/>
                  </a:lnTo>
                  <a:lnTo>
                    <a:pt x="0" y="29490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345923" cy="33300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7521011" y="5834592"/>
            <a:ext cx="1313426" cy="1119717"/>
            <a:chOff x="0" y="0"/>
            <a:chExt cx="345923" cy="294905"/>
          </a:xfrm>
          <a:solidFill>
            <a:srgbClr val="C0504C"/>
          </a:solidFill>
        </p:grpSpPr>
        <p:sp>
          <p:nvSpPr>
            <p:cNvPr id="28" name="Freeform 28"/>
            <p:cNvSpPr/>
            <p:nvPr/>
          </p:nvSpPr>
          <p:spPr>
            <a:xfrm>
              <a:off x="0" y="0"/>
              <a:ext cx="345923" cy="294905"/>
            </a:xfrm>
            <a:custGeom>
              <a:avLst/>
              <a:gdLst/>
              <a:ahLst/>
              <a:cxnLst/>
              <a:rect l="l" t="t" r="r" b="b"/>
              <a:pathLst>
                <a:path w="345923" h="294905">
                  <a:moveTo>
                    <a:pt x="0" y="0"/>
                  </a:moveTo>
                  <a:lnTo>
                    <a:pt x="345923" y="0"/>
                  </a:lnTo>
                  <a:lnTo>
                    <a:pt x="345923" y="294905"/>
                  </a:lnTo>
                  <a:lnTo>
                    <a:pt x="0" y="29490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345923" cy="33300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9449059" y="5834592"/>
            <a:ext cx="1313426" cy="1119717"/>
            <a:chOff x="0" y="0"/>
            <a:chExt cx="345923" cy="294905"/>
          </a:xfrm>
          <a:solidFill>
            <a:srgbClr val="C0504C"/>
          </a:solidFill>
        </p:grpSpPr>
        <p:sp>
          <p:nvSpPr>
            <p:cNvPr id="31" name="Freeform 31"/>
            <p:cNvSpPr/>
            <p:nvPr/>
          </p:nvSpPr>
          <p:spPr>
            <a:xfrm>
              <a:off x="0" y="0"/>
              <a:ext cx="345923" cy="294905"/>
            </a:xfrm>
            <a:custGeom>
              <a:avLst/>
              <a:gdLst/>
              <a:ahLst/>
              <a:cxnLst/>
              <a:rect l="l" t="t" r="r" b="b"/>
              <a:pathLst>
                <a:path w="345923" h="294905">
                  <a:moveTo>
                    <a:pt x="0" y="0"/>
                  </a:moveTo>
                  <a:lnTo>
                    <a:pt x="345923" y="0"/>
                  </a:lnTo>
                  <a:lnTo>
                    <a:pt x="345923" y="294905"/>
                  </a:lnTo>
                  <a:lnTo>
                    <a:pt x="0" y="29490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345923" cy="33300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5283401" y="7504119"/>
            <a:ext cx="1313426" cy="1119717"/>
            <a:chOff x="0" y="0"/>
            <a:chExt cx="345923" cy="294905"/>
          </a:xfrm>
          <a:solidFill>
            <a:srgbClr val="C0504C"/>
          </a:solidFill>
        </p:grpSpPr>
        <p:sp>
          <p:nvSpPr>
            <p:cNvPr id="34" name="Freeform 34"/>
            <p:cNvSpPr/>
            <p:nvPr/>
          </p:nvSpPr>
          <p:spPr>
            <a:xfrm>
              <a:off x="0" y="0"/>
              <a:ext cx="345923" cy="294905"/>
            </a:xfrm>
            <a:custGeom>
              <a:avLst/>
              <a:gdLst/>
              <a:ahLst/>
              <a:cxnLst/>
              <a:rect l="l" t="t" r="r" b="b"/>
              <a:pathLst>
                <a:path w="345923" h="294905">
                  <a:moveTo>
                    <a:pt x="0" y="0"/>
                  </a:moveTo>
                  <a:lnTo>
                    <a:pt x="345923" y="0"/>
                  </a:lnTo>
                  <a:lnTo>
                    <a:pt x="345923" y="294905"/>
                  </a:lnTo>
                  <a:lnTo>
                    <a:pt x="0" y="29490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345923" cy="33300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7211449" y="7504119"/>
            <a:ext cx="1313426" cy="1119717"/>
            <a:chOff x="0" y="0"/>
            <a:chExt cx="345923" cy="294905"/>
          </a:xfrm>
          <a:solidFill>
            <a:srgbClr val="C0504C"/>
          </a:solidFill>
        </p:grpSpPr>
        <p:sp>
          <p:nvSpPr>
            <p:cNvPr id="37" name="Freeform 37"/>
            <p:cNvSpPr/>
            <p:nvPr/>
          </p:nvSpPr>
          <p:spPr>
            <a:xfrm>
              <a:off x="0" y="0"/>
              <a:ext cx="345923" cy="294905"/>
            </a:xfrm>
            <a:custGeom>
              <a:avLst/>
              <a:gdLst/>
              <a:ahLst/>
              <a:cxnLst/>
              <a:rect l="l" t="t" r="r" b="b"/>
              <a:pathLst>
                <a:path w="345923" h="294905">
                  <a:moveTo>
                    <a:pt x="0" y="0"/>
                  </a:moveTo>
                  <a:lnTo>
                    <a:pt x="345923" y="0"/>
                  </a:lnTo>
                  <a:lnTo>
                    <a:pt x="345923" y="294905"/>
                  </a:lnTo>
                  <a:lnTo>
                    <a:pt x="0" y="29490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38100"/>
              <a:ext cx="345923" cy="33300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9139497" y="7504119"/>
            <a:ext cx="1313426" cy="1119717"/>
            <a:chOff x="0" y="0"/>
            <a:chExt cx="345923" cy="294905"/>
          </a:xfrm>
          <a:solidFill>
            <a:srgbClr val="C0504C"/>
          </a:solidFill>
        </p:grpSpPr>
        <p:sp>
          <p:nvSpPr>
            <p:cNvPr id="40" name="Freeform 40"/>
            <p:cNvSpPr/>
            <p:nvPr/>
          </p:nvSpPr>
          <p:spPr>
            <a:xfrm>
              <a:off x="0" y="0"/>
              <a:ext cx="345923" cy="294905"/>
            </a:xfrm>
            <a:custGeom>
              <a:avLst/>
              <a:gdLst/>
              <a:ahLst/>
              <a:cxnLst/>
              <a:rect l="l" t="t" r="r" b="b"/>
              <a:pathLst>
                <a:path w="345923" h="294905">
                  <a:moveTo>
                    <a:pt x="0" y="0"/>
                  </a:moveTo>
                  <a:lnTo>
                    <a:pt x="345923" y="0"/>
                  </a:lnTo>
                  <a:lnTo>
                    <a:pt x="345923" y="294905"/>
                  </a:lnTo>
                  <a:lnTo>
                    <a:pt x="0" y="29490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-38100"/>
              <a:ext cx="345923" cy="33300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11067545" y="7504119"/>
            <a:ext cx="1313426" cy="1119717"/>
            <a:chOff x="0" y="0"/>
            <a:chExt cx="345923" cy="294905"/>
          </a:xfrm>
          <a:solidFill>
            <a:srgbClr val="C0504C"/>
          </a:solidFill>
        </p:grpSpPr>
        <p:sp>
          <p:nvSpPr>
            <p:cNvPr id="43" name="Freeform 43"/>
            <p:cNvSpPr/>
            <p:nvPr/>
          </p:nvSpPr>
          <p:spPr>
            <a:xfrm>
              <a:off x="0" y="0"/>
              <a:ext cx="345923" cy="294905"/>
            </a:xfrm>
            <a:custGeom>
              <a:avLst/>
              <a:gdLst/>
              <a:ahLst/>
              <a:cxnLst/>
              <a:rect l="l" t="t" r="r" b="b"/>
              <a:pathLst>
                <a:path w="345923" h="294905">
                  <a:moveTo>
                    <a:pt x="0" y="0"/>
                  </a:moveTo>
                  <a:lnTo>
                    <a:pt x="345923" y="0"/>
                  </a:lnTo>
                  <a:lnTo>
                    <a:pt x="345923" y="294905"/>
                  </a:lnTo>
                  <a:lnTo>
                    <a:pt x="0" y="29490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-38100"/>
              <a:ext cx="345923" cy="33300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3350850" y="7504119"/>
            <a:ext cx="1313426" cy="1119717"/>
            <a:chOff x="0" y="0"/>
            <a:chExt cx="345923" cy="294905"/>
          </a:xfrm>
          <a:solidFill>
            <a:srgbClr val="C0504C"/>
          </a:solidFill>
        </p:grpSpPr>
        <p:sp>
          <p:nvSpPr>
            <p:cNvPr id="46" name="Freeform 46"/>
            <p:cNvSpPr/>
            <p:nvPr/>
          </p:nvSpPr>
          <p:spPr>
            <a:xfrm>
              <a:off x="0" y="0"/>
              <a:ext cx="345923" cy="294905"/>
            </a:xfrm>
            <a:custGeom>
              <a:avLst/>
              <a:gdLst/>
              <a:ahLst/>
              <a:cxnLst/>
              <a:rect l="l" t="t" r="r" b="b"/>
              <a:pathLst>
                <a:path w="345923" h="294905">
                  <a:moveTo>
                    <a:pt x="0" y="0"/>
                  </a:moveTo>
                  <a:lnTo>
                    <a:pt x="345923" y="0"/>
                  </a:lnTo>
                  <a:lnTo>
                    <a:pt x="345923" y="294905"/>
                  </a:lnTo>
                  <a:lnTo>
                    <a:pt x="0" y="29490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0" y="-38100"/>
              <a:ext cx="345923" cy="33300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13000096" y="7504119"/>
            <a:ext cx="1313426" cy="1119717"/>
            <a:chOff x="0" y="0"/>
            <a:chExt cx="345923" cy="294905"/>
          </a:xfrm>
          <a:solidFill>
            <a:srgbClr val="C0504C"/>
          </a:solidFill>
        </p:grpSpPr>
        <p:sp>
          <p:nvSpPr>
            <p:cNvPr id="49" name="Freeform 49"/>
            <p:cNvSpPr/>
            <p:nvPr/>
          </p:nvSpPr>
          <p:spPr>
            <a:xfrm>
              <a:off x="0" y="0"/>
              <a:ext cx="345923" cy="294905"/>
            </a:xfrm>
            <a:custGeom>
              <a:avLst/>
              <a:gdLst/>
              <a:ahLst/>
              <a:cxnLst/>
              <a:rect l="l" t="t" r="r" b="b"/>
              <a:pathLst>
                <a:path w="345923" h="294905">
                  <a:moveTo>
                    <a:pt x="0" y="0"/>
                  </a:moveTo>
                  <a:lnTo>
                    <a:pt x="345923" y="0"/>
                  </a:lnTo>
                  <a:lnTo>
                    <a:pt x="345923" y="294905"/>
                  </a:lnTo>
                  <a:lnTo>
                    <a:pt x="0" y="29490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0" y="-38100"/>
              <a:ext cx="345923" cy="33300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1" name="TextBox 8">
            <a:extLst>
              <a:ext uri="{FF2B5EF4-FFF2-40B4-BE49-F238E27FC236}">
                <a16:creationId xmlns:a16="http://schemas.microsoft.com/office/drawing/2014/main" id="{EB4ED543-89B9-C169-4D28-4CEB8BD3A52C}"/>
              </a:ext>
            </a:extLst>
          </p:cNvPr>
          <p:cNvSpPr txBox="1"/>
          <p:nvPr/>
        </p:nvSpPr>
        <p:spPr>
          <a:xfrm>
            <a:off x="11811000" y="8928808"/>
            <a:ext cx="5657534" cy="1196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54"/>
              </a:lnSpc>
            </a:pPr>
            <a:r>
              <a:rPr lang="en-US" sz="5499" dirty="0">
                <a:solidFill>
                  <a:srgbClr val="C050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words </a:t>
            </a:r>
          </a:p>
          <a:p>
            <a:pPr algn="ctr">
              <a:lnSpc>
                <a:spcPts val="4454"/>
              </a:lnSpc>
            </a:pPr>
            <a:r>
              <a:rPr lang="en-US" sz="5499" dirty="0">
                <a:solidFill>
                  <a:srgbClr val="C050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7/ 2 / 6 letters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127816"/>
            <a:ext cx="7361322" cy="2100094"/>
            <a:chOff x="0" y="0"/>
            <a:chExt cx="1846790" cy="5268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46790" cy="526866"/>
            </a:xfrm>
            <a:custGeom>
              <a:avLst/>
              <a:gdLst/>
              <a:ahLst/>
              <a:cxnLst/>
              <a:rect l="l" t="t" r="r" b="b"/>
              <a:pathLst>
                <a:path w="1846790" h="526866">
                  <a:moveTo>
                    <a:pt x="53637" y="0"/>
                  </a:moveTo>
                  <a:lnTo>
                    <a:pt x="1793153" y="0"/>
                  </a:lnTo>
                  <a:cubicBezTo>
                    <a:pt x="1822776" y="0"/>
                    <a:pt x="1846790" y="24014"/>
                    <a:pt x="1846790" y="53637"/>
                  </a:cubicBezTo>
                  <a:lnTo>
                    <a:pt x="1846790" y="473229"/>
                  </a:lnTo>
                  <a:cubicBezTo>
                    <a:pt x="1846790" y="502852"/>
                    <a:pt x="1822776" y="526866"/>
                    <a:pt x="1793153" y="526866"/>
                  </a:cubicBezTo>
                  <a:lnTo>
                    <a:pt x="53637" y="526866"/>
                  </a:lnTo>
                  <a:cubicBezTo>
                    <a:pt x="24014" y="526866"/>
                    <a:pt x="0" y="502852"/>
                    <a:pt x="0" y="473229"/>
                  </a:cubicBezTo>
                  <a:lnTo>
                    <a:pt x="0" y="53637"/>
                  </a:lnTo>
                  <a:cubicBezTo>
                    <a:pt x="0" y="24014"/>
                    <a:pt x="24014" y="0"/>
                    <a:pt x="53637" y="0"/>
                  </a:cubicBezTo>
                  <a:close/>
                </a:path>
              </a:pathLst>
            </a:custGeom>
            <a:solidFill>
              <a:srgbClr val="C0504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846790" cy="5649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024022" y="3912814"/>
            <a:ext cx="5370678" cy="5246370"/>
            <a:chOff x="0" y="0"/>
            <a:chExt cx="4828540" cy="4716780"/>
          </a:xfrm>
        </p:grpSpPr>
        <p:sp>
          <p:nvSpPr>
            <p:cNvPr id="6" name="Freeform 6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80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10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40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0" y="4281170"/>
                    <a:pt x="4535170" y="4335780"/>
                    <a:pt x="4491990" y="4382770"/>
                  </a:cubicBezTo>
                  <a:cubicBezTo>
                    <a:pt x="4453890" y="4424680"/>
                    <a:pt x="4411980" y="4466590"/>
                    <a:pt x="4345940" y="4467860"/>
                  </a:cubicBezTo>
                  <a:cubicBezTo>
                    <a:pt x="4330700" y="4467860"/>
                    <a:pt x="4316730" y="4483100"/>
                    <a:pt x="4301490" y="4490720"/>
                  </a:cubicBezTo>
                  <a:cubicBezTo>
                    <a:pt x="4236720" y="4518660"/>
                    <a:pt x="4169410" y="4542790"/>
                    <a:pt x="4105910" y="4573270"/>
                  </a:cubicBezTo>
                  <a:cubicBezTo>
                    <a:pt x="3989070" y="4629150"/>
                    <a:pt x="3863340" y="4638040"/>
                    <a:pt x="3737610" y="4643120"/>
                  </a:cubicBezTo>
                  <a:cubicBezTo>
                    <a:pt x="3689350" y="4645660"/>
                    <a:pt x="3639820" y="4641850"/>
                    <a:pt x="3591560" y="4645660"/>
                  </a:cubicBezTo>
                  <a:cubicBezTo>
                    <a:pt x="3567430" y="4646930"/>
                    <a:pt x="3544570" y="4658360"/>
                    <a:pt x="3521710" y="4663440"/>
                  </a:cubicBezTo>
                  <a:cubicBezTo>
                    <a:pt x="3511550" y="4665980"/>
                    <a:pt x="3501390" y="4664710"/>
                    <a:pt x="3489960" y="4665980"/>
                  </a:cubicBezTo>
                  <a:cubicBezTo>
                    <a:pt x="3474720" y="4667250"/>
                    <a:pt x="3459480" y="4671060"/>
                    <a:pt x="3444240" y="4669790"/>
                  </a:cubicBezTo>
                  <a:cubicBezTo>
                    <a:pt x="3429000" y="4667250"/>
                    <a:pt x="3418840" y="4662170"/>
                    <a:pt x="3416300" y="4662170"/>
                  </a:cubicBezTo>
                  <a:close/>
                </a:path>
              </a:pathLst>
            </a:custGeom>
            <a:blipFill>
              <a:blip r:embed="rId2"/>
              <a:stretch>
                <a:fillRect l="-3866" r="-386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8700" y="1599332"/>
            <a:ext cx="7361322" cy="909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 b="1" dirty="0">
                <a:solidFill>
                  <a:schemeClr val="bg1"/>
                </a:solidFill>
                <a:latin typeface="Livvic" pitchFamily="2" charset="77"/>
              </a:rPr>
              <a:t>Tenants In Common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828091" y="4926273"/>
            <a:ext cx="9066097" cy="4015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Tenants-In-Common - co-owners who jointly own property without rights of survivorship; the co-owners may or may not be related</a:t>
            </a:r>
          </a:p>
          <a:p>
            <a:pPr algn="ctr">
              <a:lnSpc>
                <a:spcPts val="6299"/>
              </a:lnSpc>
            </a:pPr>
            <a:endParaRPr lang="en-US" sz="4499" dirty="0">
              <a:solidFill>
                <a:srgbClr val="000000"/>
              </a:solidFill>
              <a:latin typeface="More Sugar Thin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878973"/>
            <a:ext cx="16230600" cy="3731127"/>
            <a:chOff x="0" y="0"/>
            <a:chExt cx="4071892" cy="7337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71892" cy="733724"/>
            </a:xfrm>
            <a:prstGeom prst="roundRect">
              <a:avLst/>
            </a:prstGeom>
            <a:solidFill>
              <a:srgbClr val="C0504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071892" cy="7718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525058" y="987350"/>
            <a:ext cx="15237883" cy="392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5499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court-appointed person or institution who is responsible for carrying out the terms of a Last Will &amp; Testament and overseeing the probate of the Will &amp; administration of the assets/estate</a:t>
            </a:r>
          </a:p>
          <a:p>
            <a:pPr algn="ctr">
              <a:lnSpc>
                <a:spcPts val="3959"/>
              </a:lnSpc>
            </a:pPr>
            <a:endParaRPr lang="en-US" sz="5499" dirty="0">
              <a:solidFill>
                <a:srgbClr val="000000"/>
              </a:solidFill>
              <a:latin typeface="More Sugar Thin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6949177" y="51435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727106"/>
            <a:ext cx="16230600" cy="3902046"/>
            <a:chOff x="0" y="-38100"/>
            <a:chExt cx="4071892" cy="9789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71892" cy="940836"/>
            </a:xfrm>
            <a:prstGeom prst="roundRect">
              <a:avLst/>
            </a:prstGeom>
            <a:solidFill>
              <a:srgbClr val="C0504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071892" cy="7718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662664" y="5657850"/>
            <a:ext cx="1313426" cy="1119717"/>
            <a:chOff x="0" y="0"/>
            <a:chExt cx="345923" cy="294905"/>
          </a:xfrm>
          <a:solidFill>
            <a:srgbClr val="C0504C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345923" cy="294905"/>
            </a:xfrm>
            <a:custGeom>
              <a:avLst/>
              <a:gdLst/>
              <a:ahLst/>
              <a:cxnLst/>
              <a:rect l="l" t="t" r="r" b="b"/>
              <a:pathLst>
                <a:path w="345923" h="294905">
                  <a:moveTo>
                    <a:pt x="0" y="0"/>
                  </a:moveTo>
                  <a:lnTo>
                    <a:pt x="345923" y="0"/>
                  </a:lnTo>
                  <a:lnTo>
                    <a:pt x="345923" y="294905"/>
                  </a:lnTo>
                  <a:lnTo>
                    <a:pt x="0" y="29490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45923" cy="33300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25058" y="995933"/>
            <a:ext cx="15237883" cy="4231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5499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court-appointed person or institution who is responsible for carrying out the terms of a Last Will &amp; Testament and overseeing the probate of the Will &amp; administration of the assets/estate</a:t>
            </a:r>
          </a:p>
          <a:p>
            <a:pPr algn="ctr"/>
            <a:endParaRPr lang="en-US" sz="5499" dirty="0">
              <a:solidFill>
                <a:srgbClr val="000000"/>
              </a:solidFill>
              <a:latin typeface="More Sugar Thin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5590712" y="5657850"/>
            <a:ext cx="1313426" cy="1119717"/>
            <a:chOff x="0" y="0"/>
            <a:chExt cx="345923" cy="294905"/>
          </a:xfrm>
          <a:solidFill>
            <a:srgbClr val="C0504C"/>
          </a:solidFill>
        </p:grpSpPr>
        <p:sp>
          <p:nvSpPr>
            <p:cNvPr id="10" name="Freeform 10"/>
            <p:cNvSpPr/>
            <p:nvPr/>
          </p:nvSpPr>
          <p:spPr>
            <a:xfrm>
              <a:off x="0" y="0"/>
              <a:ext cx="345923" cy="294905"/>
            </a:xfrm>
            <a:custGeom>
              <a:avLst/>
              <a:gdLst/>
              <a:ahLst/>
              <a:cxnLst/>
              <a:rect l="l" t="t" r="r" b="b"/>
              <a:pathLst>
                <a:path w="345923" h="294905">
                  <a:moveTo>
                    <a:pt x="0" y="0"/>
                  </a:moveTo>
                  <a:lnTo>
                    <a:pt x="345923" y="0"/>
                  </a:lnTo>
                  <a:lnTo>
                    <a:pt x="345923" y="294905"/>
                  </a:lnTo>
                  <a:lnTo>
                    <a:pt x="0" y="29490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345923" cy="33300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518760" y="5657850"/>
            <a:ext cx="1313426" cy="1119717"/>
            <a:chOff x="0" y="0"/>
            <a:chExt cx="345923" cy="294905"/>
          </a:xfrm>
          <a:solidFill>
            <a:srgbClr val="C0504C"/>
          </a:solidFill>
        </p:grpSpPr>
        <p:sp>
          <p:nvSpPr>
            <p:cNvPr id="13" name="Freeform 13"/>
            <p:cNvSpPr/>
            <p:nvPr/>
          </p:nvSpPr>
          <p:spPr>
            <a:xfrm>
              <a:off x="0" y="0"/>
              <a:ext cx="345923" cy="294905"/>
            </a:xfrm>
            <a:custGeom>
              <a:avLst/>
              <a:gdLst/>
              <a:ahLst/>
              <a:cxnLst/>
              <a:rect l="l" t="t" r="r" b="b"/>
              <a:pathLst>
                <a:path w="345923" h="294905">
                  <a:moveTo>
                    <a:pt x="0" y="0"/>
                  </a:moveTo>
                  <a:lnTo>
                    <a:pt x="345923" y="0"/>
                  </a:lnTo>
                  <a:lnTo>
                    <a:pt x="345923" y="294905"/>
                  </a:lnTo>
                  <a:lnTo>
                    <a:pt x="0" y="29490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345923" cy="33300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446808" y="5657850"/>
            <a:ext cx="1313426" cy="1119717"/>
            <a:chOff x="0" y="0"/>
            <a:chExt cx="345923" cy="294905"/>
          </a:xfrm>
          <a:solidFill>
            <a:srgbClr val="C0504C"/>
          </a:solidFill>
        </p:grpSpPr>
        <p:sp>
          <p:nvSpPr>
            <p:cNvPr id="16" name="Freeform 16"/>
            <p:cNvSpPr/>
            <p:nvPr/>
          </p:nvSpPr>
          <p:spPr>
            <a:xfrm>
              <a:off x="0" y="0"/>
              <a:ext cx="345923" cy="294905"/>
            </a:xfrm>
            <a:custGeom>
              <a:avLst/>
              <a:gdLst/>
              <a:ahLst/>
              <a:cxnLst/>
              <a:rect l="l" t="t" r="r" b="b"/>
              <a:pathLst>
                <a:path w="345923" h="294905">
                  <a:moveTo>
                    <a:pt x="0" y="0"/>
                  </a:moveTo>
                  <a:lnTo>
                    <a:pt x="345923" y="0"/>
                  </a:lnTo>
                  <a:lnTo>
                    <a:pt x="345923" y="294905"/>
                  </a:lnTo>
                  <a:lnTo>
                    <a:pt x="0" y="29490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345923" cy="33300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730113" y="5657850"/>
            <a:ext cx="1313426" cy="1119717"/>
            <a:chOff x="0" y="0"/>
            <a:chExt cx="345923" cy="294905"/>
          </a:xfrm>
          <a:solidFill>
            <a:srgbClr val="C0504C"/>
          </a:solidFill>
        </p:grpSpPr>
        <p:sp>
          <p:nvSpPr>
            <p:cNvPr id="19" name="Freeform 19"/>
            <p:cNvSpPr/>
            <p:nvPr/>
          </p:nvSpPr>
          <p:spPr>
            <a:xfrm>
              <a:off x="0" y="0"/>
              <a:ext cx="345923" cy="294905"/>
            </a:xfrm>
            <a:custGeom>
              <a:avLst/>
              <a:gdLst/>
              <a:ahLst/>
              <a:cxnLst/>
              <a:rect l="l" t="t" r="r" b="b"/>
              <a:pathLst>
                <a:path w="345923" h="294905">
                  <a:moveTo>
                    <a:pt x="0" y="0"/>
                  </a:moveTo>
                  <a:lnTo>
                    <a:pt x="345923" y="0"/>
                  </a:lnTo>
                  <a:lnTo>
                    <a:pt x="345923" y="294905"/>
                  </a:lnTo>
                  <a:lnTo>
                    <a:pt x="0" y="29490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345923" cy="33300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1379359" y="5657850"/>
            <a:ext cx="1313426" cy="1119717"/>
            <a:chOff x="0" y="0"/>
            <a:chExt cx="345923" cy="294905"/>
          </a:xfrm>
          <a:solidFill>
            <a:srgbClr val="C0504C"/>
          </a:solidFill>
        </p:grpSpPr>
        <p:sp>
          <p:nvSpPr>
            <p:cNvPr id="22" name="Freeform 22"/>
            <p:cNvSpPr/>
            <p:nvPr/>
          </p:nvSpPr>
          <p:spPr>
            <a:xfrm>
              <a:off x="0" y="0"/>
              <a:ext cx="345923" cy="294905"/>
            </a:xfrm>
            <a:custGeom>
              <a:avLst/>
              <a:gdLst/>
              <a:ahLst/>
              <a:cxnLst/>
              <a:rect l="l" t="t" r="r" b="b"/>
              <a:pathLst>
                <a:path w="345923" h="294905">
                  <a:moveTo>
                    <a:pt x="0" y="0"/>
                  </a:moveTo>
                  <a:lnTo>
                    <a:pt x="345923" y="0"/>
                  </a:lnTo>
                  <a:lnTo>
                    <a:pt x="345923" y="294905"/>
                  </a:lnTo>
                  <a:lnTo>
                    <a:pt x="0" y="29490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345923" cy="33300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3311910" y="5657850"/>
            <a:ext cx="1313426" cy="1119717"/>
            <a:chOff x="0" y="0"/>
            <a:chExt cx="345923" cy="294905"/>
          </a:xfrm>
          <a:solidFill>
            <a:srgbClr val="C0504C"/>
          </a:solidFill>
        </p:grpSpPr>
        <p:sp>
          <p:nvSpPr>
            <p:cNvPr id="25" name="Freeform 25"/>
            <p:cNvSpPr/>
            <p:nvPr/>
          </p:nvSpPr>
          <p:spPr>
            <a:xfrm>
              <a:off x="0" y="0"/>
              <a:ext cx="345923" cy="294905"/>
            </a:xfrm>
            <a:custGeom>
              <a:avLst/>
              <a:gdLst/>
              <a:ahLst/>
              <a:cxnLst/>
              <a:rect l="l" t="t" r="r" b="b"/>
              <a:pathLst>
                <a:path w="345923" h="294905">
                  <a:moveTo>
                    <a:pt x="0" y="0"/>
                  </a:moveTo>
                  <a:lnTo>
                    <a:pt x="345923" y="0"/>
                  </a:lnTo>
                  <a:lnTo>
                    <a:pt x="345923" y="294905"/>
                  </a:lnTo>
                  <a:lnTo>
                    <a:pt x="0" y="29490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345923" cy="33300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5244461" y="5657850"/>
            <a:ext cx="1313426" cy="1119717"/>
            <a:chOff x="0" y="0"/>
            <a:chExt cx="345923" cy="294905"/>
          </a:xfrm>
          <a:solidFill>
            <a:srgbClr val="C0504C"/>
          </a:solidFill>
        </p:grpSpPr>
        <p:sp>
          <p:nvSpPr>
            <p:cNvPr id="28" name="Freeform 28"/>
            <p:cNvSpPr/>
            <p:nvPr/>
          </p:nvSpPr>
          <p:spPr>
            <a:xfrm>
              <a:off x="0" y="0"/>
              <a:ext cx="345923" cy="294905"/>
            </a:xfrm>
            <a:custGeom>
              <a:avLst/>
              <a:gdLst/>
              <a:ahLst/>
              <a:cxnLst/>
              <a:rect l="l" t="t" r="r" b="b"/>
              <a:pathLst>
                <a:path w="345923" h="294905">
                  <a:moveTo>
                    <a:pt x="0" y="0"/>
                  </a:moveTo>
                  <a:lnTo>
                    <a:pt x="345923" y="0"/>
                  </a:lnTo>
                  <a:lnTo>
                    <a:pt x="345923" y="294905"/>
                  </a:lnTo>
                  <a:lnTo>
                    <a:pt x="0" y="29490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345923" cy="33300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0" name="TextBox 8">
            <a:extLst>
              <a:ext uri="{FF2B5EF4-FFF2-40B4-BE49-F238E27FC236}">
                <a16:creationId xmlns:a16="http://schemas.microsoft.com/office/drawing/2014/main" id="{D2E0D78D-4BAA-7171-6261-B373D0A24264}"/>
              </a:ext>
            </a:extLst>
          </p:cNvPr>
          <p:cNvSpPr txBox="1"/>
          <p:nvPr/>
        </p:nvSpPr>
        <p:spPr>
          <a:xfrm>
            <a:off x="13025294" y="8039100"/>
            <a:ext cx="4438334" cy="16925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99" dirty="0">
                <a:solidFill>
                  <a:srgbClr val="C050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words </a:t>
            </a:r>
          </a:p>
          <a:p>
            <a:pPr algn="ctr"/>
            <a:r>
              <a:rPr lang="en-US" sz="5499" dirty="0">
                <a:solidFill>
                  <a:srgbClr val="C050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letters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127816"/>
            <a:ext cx="7361322" cy="2100094"/>
            <a:chOff x="0" y="0"/>
            <a:chExt cx="1846790" cy="5268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46790" cy="526866"/>
            </a:xfrm>
            <a:custGeom>
              <a:avLst/>
              <a:gdLst/>
              <a:ahLst/>
              <a:cxnLst/>
              <a:rect l="l" t="t" r="r" b="b"/>
              <a:pathLst>
                <a:path w="1846790" h="526866">
                  <a:moveTo>
                    <a:pt x="53637" y="0"/>
                  </a:moveTo>
                  <a:lnTo>
                    <a:pt x="1793153" y="0"/>
                  </a:lnTo>
                  <a:cubicBezTo>
                    <a:pt x="1822776" y="0"/>
                    <a:pt x="1846790" y="24014"/>
                    <a:pt x="1846790" y="53637"/>
                  </a:cubicBezTo>
                  <a:lnTo>
                    <a:pt x="1846790" y="473229"/>
                  </a:lnTo>
                  <a:cubicBezTo>
                    <a:pt x="1846790" y="502852"/>
                    <a:pt x="1822776" y="526866"/>
                    <a:pt x="1793153" y="526866"/>
                  </a:cubicBezTo>
                  <a:lnTo>
                    <a:pt x="53637" y="526866"/>
                  </a:lnTo>
                  <a:cubicBezTo>
                    <a:pt x="24014" y="526866"/>
                    <a:pt x="0" y="502852"/>
                    <a:pt x="0" y="473229"/>
                  </a:cubicBezTo>
                  <a:lnTo>
                    <a:pt x="0" y="53637"/>
                  </a:lnTo>
                  <a:cubicBezTo>
                    <a:pt x="0" y="24014"/>
                    <a:pt x="24014" y="0"/>
                    <a:pt x="53637" y="0"/>
                  </a:cubicBezTo>
                  <a:close/>
                </a:path>
              </a:pathLst>
            </a:custGeom>
            <a:solidFill>
              <a:srgbClr val="C0504C"/>
            </a:solidFill>
          </p:spPr>
          <p:txBody>
            <a:bodyPr/>
            <a:lstStyle/>
            <a:p>
              <a:endParaRPr lang="en-US" dirty="0">
                <a:latin typeface="Livvic" pitchFamily="2" charset="77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846790" cy="5649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024022" y="3912814"/>
            <a:ext cx="5370678" cy="5246370"/>
            <a:chOff x="0" y="0"/>
            <a:chExt cx="4828540" cy="4716780"/>
          </a:xfrm>
        </p:grpSpPr>
        <p:sp>
          <p:nvSpPr>
            <p:cNvPr id="6" name="Freeform 6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80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10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40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0" y="4281170"/>
                    <a:pt x="4535170" y="4335780"/>
                    <a:pt x="4491990" y="4382770"/>
                  </a:cubicBezTo>
                  <a:cubicBezTo>
                    <a:pt x="4453890" y="4424680"/>
                    <a:pt x="4411980" y="4466590"/>
                    <a:pt x="4345940" y="4467860"/>
                  </a:cubicBezTo>
                  <a:cubicBezTo>
                    <a:pt x="4330700" y="4467860"/>
                    <a:pt x="4316730" y="4483100"/>
                    <a:pt x="4301490" y="4490720"/>
                  </a:cubicBezTo>
                  <a:cubicBezTo>
                    <a:pt x="4236720" y="4518660"/>
                    <a:pt x="4169410" y="4542790"/>
                    <a:pt x="4105910" y="4573270"/>
                  </a:cubicBezTo>
                  <a:cubicBezTo>
                    <a:pt x="3989070" y="4629150"/>
                    <a:pt x="3863340" y="4638040"/>
                    <a:pt x="3737610" y="4643120"/>
                  </a:cubicBezTo>
                  <a:cubicBezTo>
                    <a:pt x="3689350" y="4645660"/>
                    <a:pt x="3639820" y="4641850"/>
                    <a:pt x="3591560" y="4645660"/>
                  </a:cubicBezTo>
                  <a:cubicBezTo>
                    <a:pt x="3567430" y="4646930"/>
                    <a:pt x="3544570" y="4658360"/>
                    <a:pt x="3521710" y="4663440"/>
                  </a:cubicBezTo>
                  <a:cubicBezTo>
                    <a:pt x="3511550" y="4665980"/>
                    <a:pt x="3501390" y="4664710"/>
                    <a:pt x="3489960" y="4665980"/>
                  </a:cubicBezTo>
                  <a:cubicBezTo>
                    <a:pt x="3474720" y="4667250"/>
                    <a:pt x="3459480" y="4671060"/>
                    <a:pt x="3444240" y="4669790"/>
                  </a:cubicBezTo>
                  <a:cubicBezTo>
                    <a:pt x="3429000" y="4667250"/>
                    <a:pt x="3418840" y="4662170"/>
                    <a:pt x="3416300" y="4662170"/>
                  </a:cubicBezTo>
                  <a:close/>
                </a:path>
              </a:pathLst>
            </a:custGeom>
            <a:blipFill>
              <a:blip r:embed="rId2"/>
              <a:stretch>
                <a:fillRect l="-3866" r="-386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8700" y="1599332"/>
            <a:ext cx="7361322" cy="909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 b="1" dirty="0">
                <a:solidFill>
                  <a:schemeClr val="bg1"/>
                </a:solidFill>
                <a:latin typeface="Livvic" pitchFamily="2" charset="77"/>
              </a:rPr>
              <a:t>Executor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996930" y="3650206"/>
            <a:ext cx="9262370" cy="5582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Executor/Executrix - a court-appointed person or institution who is responsible for carrying out the terms of a Last Will &amp; Testament and overseeing the probate of the Will &amp; administration of the assets/estate</a:t>
            </a:r>
          </a:p>
          <a:p>
            <a:pPr algn="ctr">
              <a:lnSpc>
                <a:spcPts val="6299"/>
              </a:lnSpc>
            </a:pPr>
            <a:endParaRPr lang="en-US" sz="4499" dirty="0">
              <a:solidFill>
                <a:srgbClr val="000000"/>
              </a:solidFill>
              <a:latin typeface="More Sugar Thi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876300"/>
            <a:ext cx="16230600" cy="3608682"/>
            <a:chOff x="0" y="0"/>
            <a:chExt cx="4071892" cy="6647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71892" cy="664771"/>
            </a:xfrm>
            <a:prstGeom prst="roundRect">
              <a:avLst/>
            </a:prstGeom>
            <a:solidFill>
              <a:schemeClr val="accent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071892" cy="7028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949177" y="51435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4173200" y="6717982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726940" y="1373438"/>
            <a:ext cx="14834119" cy="24075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99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life partner in a marriage, civil union, or </a:t>
            </a:r>
          </a:p>
          <a:p>
            <a:pPr algn="ctr">
              <a:lnSpc>
                <a:spcPct val="150000"/>
              </a:lnSpc>
            </a:pPr>
            <a:r>
              <a:rPr lang="en-US" sz="5499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common-law marriage as recognized by state law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82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631678" y="495300"/>
            <a:ext cx="7024644" cy="6919274"/>
          </a:xfrm>
          <a:custGeom>
            <a:avLst/>
            <a:gdLst/>
            <a:ahLst/>
            <a:cxnLst/>
            <a:rect l="l" t="t" r="r" b="b"/>
            <a:pathLst>
              <a:path w="7024644" h="6919274">
                <a:moveTo>
                  <a:pt x="0" y="0"/>
                </a:moveTo>
                <a:lnTo>
                  <a:pt x="7024644" y="0"/>
                </a:lnTo>
                <a:lnTo>
                  <a:pt x="7024644" y="6919274"/>
                </a:lnTo>
                <a:lnTo>
                  <a:pt x="0" y="69192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4467241" y="7561084"/>
            <a:ext cx="9353517" cy="1593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467"/>
              </a:lnSpc>
            </a:pPr>
            <a:r>
              <a:rPr lang="en-US" sz="9619" b="1" dirty="0">
                <a:solidFill>
                  <a:srgbClr val="FFFFFF"/>
                </a:solidFill>
                <a:latin typeface="Livvic" pitchFamily="2" charset="77"/>
              </a:rPr>
              <a:t>Winner’s Circle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7EC7E0-1895-67C2-F12C-CBF2B60D5912}"/>
              </a:ext>
            </a:extLst>
          </p:cNvPr>
          <p:cNvSpPr txBox="1"/>
          <p:nvPr/>
        </p:nvSpPr>
        <p:spPr>
          <a:xfrm>
            <a:off x="6669750" y="8036056"/>
            <a:ext cx="4948497" cy="22563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698"/>
              </a:lnSpc>
            </a:pPr>
            <a:r>
              <a:rPr lang="en-US" sz="5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 pt max score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906077"/>
            <a:ext cx="13792200" cy="83522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281"/>
              </a:lnSpc>
            </a:pPr>
            <a:r>
              <a:rPr lang="en-US" sz="15915" b="1" dirty="0">
                <a:solidFill>
                  <a:srgbClr val="C0504C"/>
                </a:solidFill>
                <a:latin typeface="Livvic" pitchFamily="2" charset="77"/>
              </a:rPr>
              <a:t>Thank you </a:t>
            </a:r>
          </a:p>
          <a:p>
            <a:pPr algn="ctr">
              <a:lnSpc>
                <a:spcPts val="22281"/>
              </a:lnSpc>
            </a:pPr>
            <a:r>
              <a:rPr lang="en-US" sz="15915" b="1" dirty="0">
                <a:solidFill>
                  <a:srgbClr val="C0504C"/>
                </a:solidFill>
                <a:latin typeface="Livvic" pitchFamily="2" charset="77"/>
              </a:rPr>
              <a:t>for </a:t>
            </a:r>
          </a:p>
          <a:p>
            <a:pPr algn="ctr">
              <a:lnSpc>
                <a:spcPts val="22281"/>
              </a:lnSpc>
            </a:pPr>
            <a:r>
              <a:rPr lang="en-US" sz="15915" b="1" dirty="0">
                <a:solidFill>
                  <a:srgbClr val="C0504C"/>
                </a:solidFill>
                <a:latin typeface="Livvic" pitchFamily="2" charset="77"/>
              </a:rPr>
              <a:t>playing!</a:t>
            </a:r>
          </a:p>
        </p:txBody>
      </p:sp>
      <p:sp>
        <p:nvSpPr>
          <p:cNvPr id="3" name="Freeform 3"/>
          <p:cNvSpPr/>
          <p:nvPr/>
        </p:nvSpPr>
        <p:spPr>
          <a:xfrm>
            <a:off x="12171235" y="51435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887270" y="2857500"/>
            <a:ext cx="10513461" cy="2262851"/>
          </a:xfrm>
          <a:custGeom>
            <a:avLst/>
            <a:gdLst/>
            <a:ahLst/>
            <a:cxnLst/>
            <a:rect l="l" t="t" r="r" b="b"/>
            <a:pathLst>
              <a:path w="10513461" h="2262851">
                <a:moveTo>
                  <a:pt x="0" y="0"/>
                </a:moveTo>
                <a:lnTo>
                  <a:pt x="10513460" y="0"/>
                </a:lnTo>
                <a:lnTo>
                  <a:pt x="10513460" y="2262852"/>
                </a:lnTo>
                <a:lnTo>
                  <a:pt x="0" y="22628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19954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3887270" y="4762500"/>
            <a:ext cx="10513461" cy="986785"/>
          </a:xfrm>
          <a:custGeom>
            <a:avLst/>
            <a:gdLst/>
            <a:ahLst/>
            <a:cxnLst/>
            <a:rect l="l" t="t" r="r" b="b"/>
            <a:pathLst>
              <a:path w="10513461" h="986785">
                <a:moveTo>
                  <a:pt x="0" y="0"/>
                </a:moveTo>
                <a:lnTo>
                  <a:pt x="10513460" y="0"/>
                </a:lnTo>
                <a:lnTo>
                  <a:pt x="10513460" y="986785"/>
                </a:lnTo>
                <a:lnTo>
                  <a:pt x="0" y="9867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8689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0" y="6591300"/>
            <a:ext cx="18288000" cy="25035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281"/>
              </a:lnSpc>
            </a:pPr>
            <a:r>
              <a:rPr lang="en-US" sz="11700" b="1" dirty="0">
                <a:solidFill>
                  <a:srgbClr val="000000"/>
                </a:solidFill>
                <a:latin typeface="Livvic" pitchFamily="2" charset="77"/>
              </a:rPr>
              <a:t>Refer to the handout!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0" y="116223"/>
            <a:ext cx="18288000" cy="25126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281"/>
              </a:lnSpc>
            </a:pPr>
            <a:r>
              <a:rPr lang="en-US" sz="12000" b="1" dirty="0">
                <a:solidFill>
                  <a:srgbClr val="000000"/>
                </a:solidFill>
                <a:latin typeface="Livvic" pitchFamily="2" charset="77"/>
              </a:rPr>
              <a:t>When in doubt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198316"/>
            <a:ext cx="16230600" cy="2649784"/>
            <a:chOff x="0" y="0"/>
            <a:chExt cx="4071892" cy="664771"/>
          </a:xfrm>
          <a:solidFill>
            <a:schemeClr val="accent2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4071892" cy="664771"/>
            </a:xfrm>
            <a:prstGeom prst="roundRect">
              <a:avLst/>
            </a:pr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071892" cy="702871"/>
            </a:xfrm>
            <a:prstGeom prst="round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14556020" y="6974811"/>
            <a:ext cx="3731980" cy="3731980"/>
          </a:xfrm>
          <a:custGeom>
            <a:avLst/>
            <a:gdLst/>
            <a:ahLst/>
            <a:cxnLst/>
            <a:rect l="l" t="t" r="r" b="b"/>
            <a:pathLst>
              <a:path w="3731980" h="3731980">
                <a:moveTo>
                  <a:pt x="0" y="0"/>
                </a:moveTo>
                <a:lnTo>
                  <a:pt x="3731980" y="0"/>
                </a:lnTo>
                <a:lnTo>
                  <a:pt x="3731980" y="3731980"/>
                </a:lnTo>
                <a:lnTo>
                  <a:pt x="0" y="37319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1864363" y="1181100"/>
            <a:ext cx="14873383" cy="24075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99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life partner in a marriage, civil union, </a:t>
            </a:r>
          </a:p>
          <a:p>
            <a:pPr algn="ctr">
              <a:lnSpc>
                <a:spcPct val="150000"/>
              </a:lnSpc>
            </a:pPr>
            <a:r>
              <a:rPr lang="en-US" sz="5499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common-law marriage as recognized by state law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145014" y="4751917"/>
            <a:ext cx="4998986" cy="959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99"/>
              </a:lnSpc>
            </a:pPr>
            <a:r>
              <a:rPr lang="en-US" sz="5499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Parent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145014" y="7243492"/>
            <a:ext cx="4015398" cy="959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99"/>
              </a:lnSpc>
            </a:pPr>
            <a:r>
              <a:rPr lang="en-US" sz="5499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Sibling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551600" y="4751917"/>
            <a:ext cx="4015398" cy="959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99"/>
              </a:lnSpc>
            </a:pPr>
            <a:r>
              <a:rPr lang="en-US" sz="5499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Spouse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551600" y="7243492"/>
            <a:ext cx="4015398" cy="959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99"/>
              </a:lnSpc>
            </a:pPr>
            <a:r>
              <a:rPr lang="en-US" sz="5499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Ancestor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75C4A9A-5E11-15D9-D80E-E2C6EE40856C}"/>
              </a:ext>
            </a:extLst>
          </p:cNvPr>
          <p:cNvSpPr/>
          <p:nvPr/>
        </p:nvSpPr>
        <p:spPr>
          <a:xfrm>
            <a:off x="2703383" y="4774459"/>
            <a:ext cx="914400" cy="914400"/>
          </a:xfrm>
          <a:prstGeom prst="ellipse">
            <a:avLst/>
          </a:prstGeom>
          <a:solidFill>
            <a:srgbClr val="C0504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341E1A3-1ECE-CCCE-B4A0-A631674F89B3}"/>
              </a:ext>
            </a:extLst>
          </p:cNvPr>
          <p:cNvSpPr/>
          <p:nvPr/>
        </p:nvSpPr>
        <p:spPr>
          <a:xfrm>
            <a:off x="2721002" y="7266034"/>
            <a:ext cx="914400" cy="914400"/>
          </a:xfrm>
          <a:prstGeom prst="ellipse">
            <a:avLst/>
          </a:prstGeom>
          <a:solidFill>
            <a:srgbClr val="C0504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979B37C-C7E3-2C69-5B79-8A18EBAC92D1}"/>
              </a:ext>
            </a:extLst>
          </p:cNvPr>
          <p:cNvSpPr/>
          <p:nvPr/>
        </p:nvSpPr>
        <p:spPr>
          <a:xfrm>
            <a:off x="10232813" y="4774459"/>
            <a:ext cx="914400" cy="914400"/>
          </a:xfrm>
          <a:prstGeom prst="ellipse">
            <a:avLst/>
          </a:prstGeom>
          <a:solidFill>
            <a:srgbClr val="C0504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477F3DA-47F4-FB59-1427-7807BD36B3D9}"/>
              </a:ext>
            </a:extLst>
          </p:cNvPr>
          <p:cNvSpPr/>
          <p:nvPr/>
        </p:nvSpPr>
        <p:spPr>
          <a:xfrm>
            <a:off x="10250432" y="7266034"/>
            <a:ext cx="914400" cy="914400"/>
          </a:xfrm>
          <a:prstGeom prst="ellipse">
            <a:avLst/>
          </a:prstGeom>
          <a:solidFill>
            <a:srgbClr val="C0504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127816"/>
            <a:ext cx="7832485" cy="2100094"/>
            <a:chOff x="0" y="0"/>
            <a:chExt cx="1964994" cy="526866"/>
          </a:xfrm>
          <a:solidFill>
            <a:srgbClr val="8B8270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1964994" cy="526866"/>
            </a:xfrm>
            <a:prstGeom prst="roundRect">
              <a:avLst/>
            </a:pr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964994" cy="564966"/>
            </a:xfrm>
            <a:prstGeom prst="roundRect">
              <a:avLst/>
            </a:prstGeom>
            <a:solidFill>
              <a:schemeClr val="accent2"/>
            </a:solidFill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024022" y="3912814"/>
            <a:ext cx="5370678" cy="5246370"/>
            <a:chOff x="0" y="0"/>
            <a:chExt cx="4828540" cy="4716780"/>
          </a:xfrm>
        </p:grpSpPr>
        <p:sp>
          <p:nvSpPr>
            <p:cNvPr id="6" name="Freeform 6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80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10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40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0" y="4281170"/>
                    <a:pt x="4535170" y="4335780"/>
                    <a:pt x="4491990" y="4382770"/>
                  </a:cubicBezTo>
                  <a:cubicBezTo>
                    <a:pt x="4453890" y="4424680"/>
                    <a:pt x="4411980" y="4466590"/>
                    <a:pt x="4345940" y="4467860"/>
                  </a:cubicBezTo>
                  <a:cubicBezTo>
                    <a:pt x="4330700" y="4467860"/>
                    <a:pt x="4316730" y="4483100"/>
                    <a:pt x="4301490" y="4490720"/>
                  </a:cubicBezTo>
                  <a:cubicBezTo>
                    <a:pt x="4236720" y="4518660"/>
                    <a:pt x="4169410" y="4542790"/>
                    <a:pt x="4105910" y="4573270"/>
                  </a:cubicBezTo>
                  <a:cubicBezTo>
                    <a:pt x="3989070" y="4629150"/>
                    <a:pt x="3863340" y="4638040"/>
                    <a:pt x="3737610" y="4643120"/>
                  </a:cubicBezTo>
                  <a:cubicBezTo>
                    <a:pt x="3689350" y="4645660"/>
                    <a:pt x="3639820" y="4641850"/>
                    <a:pt x="3591560" y="4645660"/>
                  </a:cubicBezTo>
                  <a:cubicBezTo>
                    <a:pt x="3567430" y="4646930"/>
                    <a:pt x="3544570" y="4658360"/>
                    <a:pt x="3521710" y="4663440"/>
                  </a:cubicBezTo>
                  <a:cubicBezTo>
                    <a:pt x="3511550" y="4665980"/>
                    <a:pt x="3501390" y="4664710"/>
                    <a:pt x="3489960" y="4665980"/>
                  </a:cubicBezTo>
                  <a:cubicBezTo>
                    <a:pt x="3474720" y="4667250"/>
                    <a:pt x="3459480" y="4671060"/>
                    <a:pt x="3444240" y="4669790"/>
                  </a:cubicBezTo>
                  <a:cubicBezTo>
                    <a:pt x="3429000" y="4667250"/>
                    <a:pt x="3418840" y="4662170"/>
                    <a:pt x="3416300" y="4662170"/>
                  </a:cubicBezTo>
                  <a:close/>
                </a:path>
              </a:pathLst>
            </a:custGeom>
            <a:blipFill>
              <a:blip r:embed="rId2"/>
              <a:stretch>
                <a:fillRect l="-23271" r="-2327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264282" y="1645733"/>
            <a:ext cx="7361322" cy="909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 b="1" dirty="0">
                <a:solidFill>
                  <a:schemeClr val="bg1"/>
                </a:solidFill>
                <a:latin typeface="Livvic" pitchFamily="2" charset="77"/>
              </a:rPr>
              <a:t>Spouse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940150" y="4048125"/>
            <a:ext cx="9066097" cy="24117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Spouse - a life partner in a marriage, civil union, or common-law marriage as recognized by state law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BC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09457" y="5143500"/>
            <a:ext cx="6342659" cy="4114800"/>
          </a:xfrm>
          <a:custGeom>
            <a:avLst/>
            <a:gdLst/>
            <a:ahLst/>
            <a:cxnLst/>
            <a:rect l="l" t="t" r="r" b="b"/>
            <a:pathLst>
              <a:path w="6342659" h="4114800">
                <a:moveTo>
                  <a:pt x="0" y="0"/>
                </a:moveTo>
                <a:lnTo>
                  <a:pt x="6342659" y="0"/>
                </a:lnTo>
                <a:lnTo>
                  <a:pt x="634265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1028700" y="1056205"/>
            <a:ext cx="10044860" cy="5576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17"/>
              </a:lnSpc>
            </a:pPr>
            <a:r>
              <a:rPr lang="en-US" sz="15941" b="1" dirty="0">
                <a:solidFill>
                  <a:srgbClr val="000000"/>
                </a:solidFill>
                <a:latin typeface="Livvic" pitchFamily="2" charset="77"/>
              </a:rPr>
              <a:t>Are you ready?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BC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135664"/>
            <a:ext cx="16230600" cy="4015673"/>
            <a:chOff x="0" y="0"/>
            <a:chExt cx="4071892" cy="1007442"/>
          </a:xfrm>
          <a:solidFill>
            <a:srgbClr val="5F584E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4071892" cy="1007442"/>
            </a:xfrm>
            <a:prstGeom prst="roundRect">
              <a:avLst/>
            </a:pr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071892" cy="1045542"/>
            </a:xfrm>
            <a:prstGeom prst="round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520748" y="3373073"/>
            <a:ext cx="15246505" cy="2066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00"/>
              </a:lnSpc>
            </a:pPr>
            <a:r>
              <a:rPr lang="en-US" sz="12500" b="1" dirty="0">
                <a:solidFill>
                  <a:srgbClr val="FFFFFF"/>
                </a:solidFill>
                <a:latin typeface="Livvic" pitchFamily="2" charset="77"/>
              </a:rPr>
              <a:t>ROUND 1 = 1 PT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20748" y="5708467"/>
            <a:ext cx="15246505" cy="10656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9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EASY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1141</Words>
  <Application>Microsoft Macintosh PowerPoint</Application>
  <PresentationFormat>Custom</PresentationFormat>
  <Paragraphs>131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Arial</vt:lpstr>
      <vt:lpstr>Livvic</vt:lpstr>
      <vt:lpstr>Calibri</vt:lpstr>
      <vt:lpstr>More Sugar Thin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 HP Vocab Trivia Questions Presentation</dc:title>
  <dc:creator>Portia Johnson</dc:creator>
  <cp:lastModifiedBy>Kelly, Carmen</cp:lastModifiedBy>
  <cp:revision>15</cp:revision>
  <dcterms:created xsi:type="dcterms:W3CDTF">2006-08-16T00:00:00Z</dcterms:created>
  <dcterms:modified xsi:type="dcterms:W3CDTF">2025-10-09T18:34:27Z</dcterms:modified>
  <dc:identifier>DAF5W_9SoZA</dc:identifier>
</cp:coreProperties>
</file>