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5143500" type="screen16x9"/>
  <p:notesSz cx="6858000" cy="9144000"/>
  <p:embeddedFontLst>
    <p:embeddedFont>
      <p:font typeface="Cambria Math" panose="02040503050406030204" pitchFamily="18" charset="0"/>
      <p:regular r:id="rId74"/>
    </p:embeddedFont>
    <p:embeddedFont>
      <p:font typeface="Candara" panose="020E0502030303020204" pitchFamily="34" charset="0"/>
      <p:regular r:id="rId75"/>
      <p:bold r:id="rId76"/>
      <p:italic r:id="rId77"/>
      <p:boldItalic r:id="rId78"/>
    </p:embeddedFont>
    <p:embeddedFont>
      <p:font typeface="Catamaran" panose="020B0604020202020204" charset="0"/>
      <p:regular r:id="rId79"/>
      <p:bold r:id="rId80"/>
    </p:embeddedFont>
    <p:embeddedFont>
      <p:font typeface="Catamaran Bold" panose="020B0604020202020204" charset="0"/>
      <p:bold r:id="rId81"/>
    </p:embeddedFont>
    <p:embeddedFont>
      <p:font typeface="Catamaran Light" panose="020B0604020202020204" charset="0"/>
      <p:regular r:id="rId82"/>
      <p:bold r:id="rId83"/>
    </p:embeddedFont>
    <p:embeddedFont>
      <p:font typeface="Catamaran Thin" panose="020B0604020202020204" charset="0"/>
      <p:regular r:id="rId84"/>
      <p:bold r:id="rId85"/>
    </p:embeddedFont>
    <p:embeddedFont>
      <p:font typeface="Dosis" pitchFamily="2" charset="0"/>
      <p:regular r:id="rId86"/>
      <p:bold r:id="rId87"/>
    </p:embeddedFont>
    <p:embeddedFont>
      <p:font typeface="Fira Sans Extra Condensed Medium" panose="020B0604020202020204" charset="0"/>
      <p:regular r:id="rId88"/>
      <p:bold r:id="rId89"/>
      <p:italic r:id="rId90"/>
      <p:boldItalic r:id="rId91"/>
    </p:embeddedFont>
    <p:embeddedFont>
      <p:font typeface="Libre Baskerville" panose="02000000000000000000" pitchFamily="2" charset="0"/>
      <p:regular r:id="rId92"/>
      <p:bold r:id="rId93"/>
      <p:italic r:id="rId94"/>
    </p:embeddedFont>
    <p:embeddedFont>
      <p:font typeface="Livvic" pitchFamily="2" charset="0"/>
      <p:regular r:id="rId95"/>
      <p:bold r:id="rId96"/>
      <p:italic r:id="rId97"/>
      <p:boldItalic r:id="rId98"/>
    </p:embeddedFont>
    <p:embeddedFont>
      <p:font typeface="Livvic Black" pitchFamily="2" charset="0"/>
      <p:bold r:id="rId99"/>
      <p:italic r:id="rId100"/>
      <p:boldItalic r:id="rId101"/>
    </p:embeddedFont>
    <p:embeddedFont>
      <p:font typeface="Lucida Sans" panose="020B0602030504020204" pitchFamily="34" charset="0"/>
      <p:regular r:id="rId102"/>
      <p:bold r:id="rId103"/>
      <p:italic r:id="rId104"/>
      <p:boldItalic r:id="rId105"/>
    </p:embeddedFont>
    <p:embeddedFont>
      <p:font typeface="Lucida Sans Unicode" panose="020B0602030504020204" pitchFamily="34" charset="0"/>
      <p:regular r:id="rId106"/>
    </p:embeddedFont>
    <p:embeddedFont>
      <p:font typeface="Nunito Light" pitchFamily="2" charset="0"/>
      <p:regular r:id="rId107"/>
      <p:italic r:id="rId108"/>
    </p:embeddedFont>
    <p:embeddedFont>
      <p:font typeface="TH SarabunPSK" panose="020B0500040200020003" pitchFamily="34" charset="-34"/>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5" roundtripDataSignature="AMtx7mjbelOBnO7LwLE5FXPlUp4QUzsO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F9433F-384E-4494-819C-372FC8E018B0}">
  <a:tblStyle styleId="{B8F9433F-384E-4494-819C-372FC8E018B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402DE42-D215-4C71-9032-620F205CC354}"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4F1"/>
          </a:solidFill>
        </a:fill>
      </a:tcStyle>
    </a:wholeTbl>
    <a:band1H>
      <a:tcTxStyle b="off" i="off"/>
      <a:tcStyle>
        <a:tcBdr/>
        <a:fill>
          <a:solidFill>
            <a:srgbClr val="EDE9E2"/>
          </a:solidFill>
        </a:fill>
      </a:tcStyle>
    </a:band1H>
    <a:band2H>
      <a:tcTxStyle b="off" i="off"/>
      <a:tcStyle>
        <a:tcBdr/>
      </a:tcStyle>
    </a:band2H>
    <a:band1V>
      <a:tcTxStyle b="off" i="off"/>
      <a:tcStyle>
        <a:tcBdr/>
        <a:fill>
          <a:solidFill>
            <a:srgbClr val="EDE9E2"/>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0"/>
    <p:restoredTop sz="73605" autoAdjust="0"/>
  </p:normalViewPr>
  <p:slideViewPr>
    <p:cSldViewPr snapToGrid="0">
      <p:cViewPr varScale="1">
        <p:scale>
          <a:sx n="99" d="100"/>
          <a:sy n="99" d="100"/>
        </p:scale>
        <p:origin x="1440" y="78"/>
      </p:cViewPr>
      <p:guideLst>
        <p:guide orient="horz" pos="1620"/>
        <p:guide pos="2880"/>
      </p:guideLst>
    </p:cSldViewPr>
  </p:slideViewPr>
  <p:outlineViewPr>
    <p:cViewPr>
      <p:scale>
        <a:sx n="33" d="100"/>
        <a:sy n="33" d="100"/>
      </p:scale>
      <p:origin x="-64"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 Target="slides/slide15.xml"/><Relationship Id="rId107" Type="http://schemas.openxmlformats.org/officeDocument/2006/relationships/font" Target="fonts/font3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5" Type="http://schemas.openxmlformats.org/officeDocument/2006/relationships/slide" Target="slides/slide4.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8" Type="http://schemas.openxmlformats.org/officeDocument/2006/relationships/theme" Target="theme/theme1.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0.fntdata"/><Relationship Id="rId108" Type="http://schemas.openxmlformats.org/officeDocument/2006/relationships/font" Target="fonts/font3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110" Type="http://schemas.openxmlformats.org/officeDocument/2006/relationships/font" Target="fonts/font37.fntdata"/><Relationship Id="rId115" Type="http://customschemas.google.com/relationships/presentationmetadata" Target="metadata"/><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lang="en-US" sz="1100" b="0" i="0" u="none" strike="noStrike" cap="none" dirty="0">
              <a:solidFill>
                <a:srgbClr val="000000"/>
              </a:solidFill>
              <a:effectLst/>
              <a:latin typeface="Arial"/>
              <a:cs typeface="Arial"/>
              <a:sym typeface="Arial"/>
            </a:endParaRP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a:t>
            </a: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Questions about equal opportunity programs or compliance should be directed to the Office of Civil Rights Compliance, 231 Famous Maroon Band Street, P.O. 6044, Mississippi State, MS 39762, (662) 325-5839. </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220" name="Google Shape;22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Instructions:</a:t>
            </a:r>
            <a:r>
              <a:rPr lang="en-US"/>
              <a:t>  Go over these guidelines with participants to ensure that participants understand the reasons for not including stories or questions of a personal nature.</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 what heirs’ property is.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Using the talking points on the slide, give a brief overview of what is meant by heirs’ property.</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Everyone gets their interest in the property.  The interest amount is determined by heirship.</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A person is not an heir until their previous generation has passed.</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No matter what the interest size, each person is a co-owner, and all co-owners have the same amount of right (legally) to do or not do anything to the land.  This will be explained more in the family tree section later in this presentation.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2074257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b2074257d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Go over the rights that each heir has a co-owner as described on this slide. </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2074257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b2074257d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a:t>
            </a:r>
            <a:r>
              <a:rPr lang="en-US"/>
              <a:t>:</a:t>
            </a:r>
            <a:endParaRPr/>
          </a:p>
          <a:p>
            <a:pPr marL="158750" lvl="0" indent="0" algn="l" rtl="0">
              <a:lnSpc>
                <a:spcPct val="100000"/>
              </a:lnSpc>
              <a:spcBef>
                <a:spcPts val="0"/>
              </a:spcBef>
              <a:spcAft>
                <a:spcPts val="0"/>
              </a:spcAft>
              <a:buSzPts val="1100"/>
              <a:buNone/>
            </a:pPr>
            <a:r>
              <a:rPr lang="en-US"/>
              <a:t>As these examples demonstrate, heirs’ property is referred to by a lot of different names.  These variations sometimes even appear within the same county.</a:t>
            </a:r>
            <a:endParaRPr/>
          </a:p>
          <a:p>
            <a:pPr marL="158750" lvl="0" indent="0" algn="l" rtl="0">
              <a:lnSpc>
                <a:spcPct val="100000"/>
              </a:lnSpc>
              <a:spcBef>
                <a:spcPts val="0"/>
              </a:spcBef>
              <a:spcAft>
                <a:spcPts val="0"/>
              </a:spcAft>
              <a:buSzPts val="1100"/>
              <a:buNone/>
            </a:pPr>
            <a:endParaRPr/>
          </a:p>
          <a:p>
            <a:pPr marL="457200" lvl="1" indent="-171450" algn="l" rtl="0">
              <a:lnSpc>
                <a:spcPct val="100000"/>
              </a:lnSpc>
              <a:spcBef>
                <a:spcPts val="0"/>
              </a:spcBef>
              <a:spcAft>
                <a:spcPts val="0"/>
              </a:spcAft>
              <a:buSzPts val="1650"/>
              <a:buFont typeface="Arial"/>
              <a:buChar char="•"/>
            </a:pPr>
            <a:r>
              <a:rPr lang="en-US" sz="1100">
                <a:solidFill>
                  <a:schemeClr val="dk1"/>
                </a:solidFill>
                <a:latin typeface="Calibri"/>
                <a:ea typeface="Calibri"/>
                <a:cs typeface="Calibri"/>
                <a:sym typeface="Calibri"/>
              </a:rPr>
              <a:t>The heirs’ own the property “</a:t>
            </a:r>
            <a:r>
              <a:rPr lang="en-US" sz="1100" b="1">
                <a:solidFill>
                  <a:schemeClr val="dk1"/>
                </a:solidFill>
                <a:latin typeface="Calibri"/>
                <a:ea typeface="Calibri"/>
                <a:cs typeface="Calibri"/>
                <a:sym typeface="Calibri"/>
              </a:rPr>
              <a:t>without a clear title</a:t>
            </a:r>
            <a:r>
              <a:rPr lang="en-US" sz="1100">
                <a:solidFill>
                  <a:schemeClr val="dk1"/>
                </a:solidFill>
                <a:latin typeface="Calibri"/>
                <a:ea typeface="Calibri"/>
                <a:cs typeface="Calibri"/>
                <a:sym typeface="Calibri"/>
              </a:rPr>
              <a:t>”</a:t>
            </a:r>
            <a:endParaRPr/>
          </a:p>
          <a:p>
            <a:pPr marL="457200" lvl="1" indent="-171450" algn="l" rtl="0">
              <a:lnSpc>
                <a:spcPct val="100000"/>
              </a:lnSpc>
              <a:spcBef>
                <a:spcPts val="0"/>
              </a:spcBef>
              <a:spcAft>
                <a:spcPts val="0"/>
              </a:spcAft>
              <a:buSzPts val="1650"/>
              <a:buFont typeface="Arial"/>
              <a:buChar char="•"/>
            </a:pPr>
            <a:r>
              <a:rPr lang="en-US" sz="1100">
                <a:solidFill>
                  <a:schemeClr val="dk1"/>
                </a:solidFill>
                <a:latin typeface="Calibri"/>
                <a:ea typeface="Calibri"/>
                <a:cs typeface="Calibri"/>
                <a:sym typeface="Calibri"/>
              </a:rPr>
              <a:t>Sometimes referred to as “</a:t>
            </a:r>
            <a:r>
              <a:rPr lang="en-US" sz="1100" b="1">
                <a:solidFill>
                  <a:schemeClr val="dk1"/>
                </a:solidFill>
                <a:latin typeface="Calibri"/>
                <a:ea typeface="Calibri"/>
                <a:cs typeface="Calibri"/>
                <a:sym typeface="Calibri"/>
              </a:rPr>
              <a:t>Family Land</a:t>
            </a:r>
            <a:r>
              <a:rPr lang="en-US" sz="1100">
                <a:solidFill>
                  <a:schemeClr val="dk1"/>
                </a:solidFill>
                <a:latin typeface="Calibri"/>
                <a:ea typeface="Calibri"/>
                <a:cs typeface="Calibri"/>
                <a:sym typeface="Calibri"/>
              </a:rPr>
              <a:t>”, “</a:t>
            </a:r>
            <a:r>
              <a:rPr lang="en-US" sz="1100" b="1">
                <a:solidFill>
                  <a:schemeClr val="dk1"/>
                </a:solidFill>
                <a:latin typeface="Calibri"/>
                <a:ea typeface="Calibri"/>
                <a:cs typeface="Calibri"/>
                <a:sym typeface="Calibri"/>
              </a:rPr>
              <a:t>Fractured</a:t>
            </a:r>
            <a:r>
              <a:rPr lang="en-US" sz="1100">
                <a:solidFill>
                  <a:schemeClr val="dk1"/>
                </a:solidFill>
                <a:latin typeface="Calibri"/>
                <a:ea typeface="Calibri"/>
                <a:cs typeface="Calibri"/>
                <a:sym typeface="Calibri"/>
              </a:rPr>
              <a:t>”, “</a:t>
            </a:r>
            <a:r>
              <a:rPr lang="en-US" sz="1100" b="1">
                <a:solidFill>
                  <a:schemeClr val="dk1"/>
                </a:solidFill>
                <a:latin typeface="Calibri"/>
                <a:ea typeface="Calibri"/>
                <a:cs typeface="Calibri"/>
                <a:sym typeface="Calibri"/>
              </a:rPr>
              <a:t>Tangled</a:t>
            </a:r>
            <a:r>
              <a:rPr lang="en-US" sz="1100">
                <a:solidFill>
                  <a:schemeClr val="dk1"/>
                </a:solidFill>
                <a:latin typeface="Calibri"/>
                <a:ea typeface="Calibri"/>
                <a:cs typeface="Calibri"/>
                <a:sym typeface="Calibri"/>
              </a:rPr>
              <a:t>”, or “</a:t>
            </a:r>
            <a:r>
              <a:rPr lang="en-US" sz="1100" b="1">
                <a:solidFill>
                  <a:schemeClr val="dk1"/>
                </a:solidFill>
                <a:latin typeface="Calibri"/>
                <a:ea typeface="Calibri"/>
                <a:cs typeface="Calibri"/>
                <a:sym typeface="Calibri"/>
              </a:rPr>
              <a:t>Clouded</a:t>
            </a:r>
            <a:r>
              <a:rPr lang="en-US" sz="1100">
                <a:solidFill>
                  <a:schemeClr val="dk1"/>
                </a:solidFill>
                <a:latin typeface="Calibri"/>
                <a:ea typeface="Calibri"/>
                <a:cs typeface="Calibri"/>
                <a:sym typeface="Calibri"/>
              </a:rPr>
              <a:t>”</a:t>
            </a:r>
            <a:endParaRPr/>
          </a:p>
          <a:p>
            <a:pPr marL="457200" lvl="0" indent="-228600" algn="l" rtl="0">
              <a:lnSpc>
                <a:spcPct val="100000"/>
              </a:lnSpc>
              <a:spcBef>
                <a:spcPts val="0"/>
              </a:spcBef>
              <a:spcAft>
                <a:spcPts val="0"/>
              </a:spcAft>
              <a:buSzPts val="1100"/>
              <a:buNone/>
            </a:pPr>
            <a:endParaRPr sz="1100">
              <a:solidFill>
                <a:schemeClr val="dk1"/>
              </a:solidFill>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100">
                <a:solidFill>
                  <a:schemeClr val="dk1"/>
                </a:solidFill>
                <a:latin typeface="Calibri"/>
                <a:ea typeface="Calibri"/>
                <a:cs typeface="Calibri"/>
                <a:sym typeface="Calibri"/>
              </a:rPr>
              <a:t>This restricts being able to manage the property and use the asset to accumulate wealth</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b="1" i="0"/>
              <a:t>Discussion</a:t>
            </a:r>
            <a:r>
              <a:rPr lang="en-US"/>
              <a:t>:  What challenges do you think this might cause?</a:t>
            </a:r>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Time</a:t>
            </a:r>
            <a:r>
              <a:rPr lang="en-US">
                <a:latin typeface="Arial"/>
                <a:ea typeface="Arial"/>
                <a:cs typeface="Arial"/>
                <a:sym typeface="Arial"/>
              </a:rPr>
              <a:t>: 5 minutes</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a:latin typeface="Arial"/>
                <a:ea typeface="Arial"/>
                <a:cs typeface="Arial"/>
                <a:sym typeface="Arial"/>
              </a:rPr>
              <a:t>None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a:t>
            </a:r>
            <a:r>
              <a:rPr lang="en-US"/>
              <a:t>: As these examples demonstrate, heirs’ property is referred to by a lot of different names.  These variations sometimes even appear within the same county.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b="1" i="0"/>
              <a:t>Discussion</a:t>
            </a:r>
            <a:r>
              <a:rPr lang="en-US"/>
              <a:t>:  What challenges do you think this might cause?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Time</a:t>
            </a:r>
            <a:r>
              <a:rPr lang="en-US">
                <a:latin typeface="Arial"/>
                <a:ea typeface="Arial"/>
                <a:cs typeface="Arial"/>
                <a:sym typeface="Arial"/>
              </a:rPr>
              <a:t>: 5 minutes</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a:latin typeface="Arial"/>
                <a:ea typeface="Arial"/>
                <a:cs typeface="Arial"/>
                <a:sym typeface="Arial"/>
              </a:rPr>
              <a:t>None</a:t>
            </a:r>
            <a:endParaRPr b="0">
              <a:latin typeface="Arial"/>
              <a:ea typeface="Arial"/>
              <a:cs typeface="Arial"/>
              <a:sym typeface="Arial"/>
            </a:endParaRPr>
          </a:p>
          <a:p>
            <a:pPr marL="158750" lvl="0" indent="0" algn="l" rtl="0">
              <a:lnSpc>
                <a:spcPct val="100000"/>
              </a:lnSpc>
              <a:spcBef>
                <a:spcPts val="0"/>
              </a:spcBef>
              <a:spcAft>
                <a:spcPts val="0"/>
              </a:spcAft>
              <a:buSzPts val="1100"/>
              <a:buNone/>
            </a:pPr>
            <a:endParaRPr b="0">
              <a:latin typeface="Arial"/>
              <a:ea typeface="Arial"/>
              <a:cs typeface="Arial"/>
              <a:sym typeface="Arial"/>
            </a:endParaRPr>
          </a:p>
          <a:p>
            <a:pPr marL="158750" lvl="0" indent="0" algn="l" rtl="0">
              <a:lnSpc>
                <a:spcPct val="100000"/>
              </a:lnSpc>
              <a:spcBef>
                <a:spcPts val="0"/>
              </a:spcBef>
              <a:spcAft>
                <a:spcPts val="0"/>
              </a:spcAft>
              <a:buSzPts val="11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b2074257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g2b2074257d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1100" b="1">
                <a:latin typeface="Arial"/>
                <a:ea typeface="Arial"/>
                <a:cs typeface="Arial"/>
                <a:sym typeface="Arial"/>
              </a:rPr>
              <a:t>Instructions:  </a:t>
            </a:r>
            <a:r>
              <a:rPr lang="en-US" sz="1100" b="0">
                <a:latin typeface="Arial"/>
                <a:ea typeface="Arial"/>
                <a:cs typeface="Arial"/>
                <a:sym typeface="Arial"/>
              </a:rPr>
              <a:t>This chart shows the complexity of what could happen in just one state.  State laws vary, making for a very complicated system.</a:t>
            </a:r>
            <a:endParaRPr/>
          </a:p>
          <a:p>
            <a:pPr marL="0" marR="0" lvl="0" indent="0" algn="l" rtl="0">
              <a:lnSpc>
                <a:spcPct val="100000"/>
              </a:lnSpc>
              <a:spcBef>
                <a:spcPts val="0"/>
              </a:spcBef>
              <a:spcAft>
                <a:spcPts val="0"/>
              </a:spcAft>
              <a:buSzPts val="1400"/>
              <a:buNone/>
            </a:pPr>
            <a:endParaRPr sz="11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Note</a:t>
            </a:r>
            <a:r>
              <a:rPr lang="en-US" sz="1100" b="0">
                <a:latin typeface="Arial"/>
                <a:ea typeface="Arial"/>
                <a:cs typeface="Arial"/>
                <a:sym typeface="Arial"/>
              </a:rPr>
              <a:t>:  If participants begin asking a lot of “what if” questions about specific situations, use caution in responding.  Rather remind participants that these are general statements intended to demonstrate the complexity of the situation.</a:t>
            </a:r>
            <a:endParaRPr/>
          </a:p>
          <a:p>
            <a:pPr marL="0" marR="0" lvl="0" indent="0" algn="l" rtl="0">
              <a:lnSpc>
                <a:spcPct val="100000"/>
              </a:lnSpc>
              <a:spcBef>
                <a:spcPts val="0"/>
              </a:spcBef>
              <a:spcAft>
                <a:spcPts val="0"/>
              </a:spcAft>
              <a:buSzPts val="1400"/>
              <a:buNone/>
            </a:pPr>
            <a:endParaRPr sz="1100" b="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a:latin typeface="Arial"/>
                <a:ea typeface="Arial"/>
                <a:cs typeface="Arial"/>
                <a:sym typeface="Arial"/>
              </a:rPr>
              <a:t>Also, remember, and remind the participants, that you are not a lawyer, and detailed questions are better answered by a lawyer.</a:t>
            </a:r>
            <a:endParaRPr/>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US" sz="1100" b="1">
                <a:latin typeface="Arial"/>
                <a:ea typeface="Arial"/>
                <a:cs typeface="Arial"/>
                <a:sym typeface="Arial"/>
              </a:rPr>
              <a:t>Time</a:t>
            </a:r>
            <a:r>
              <a:rPr lang="en-US" sz="1100">
                <a:latin typeface="Arial"/>
                <a:ea typeface="Arial"/>
                <a:cs typeface="Arial"/>
                <a:sym typeface="Arial"/>
              </a:rPr>
              <a:t>: 5 minutes</a:t>
            </a:r>
            <a:endParaRPr sz="1100"/>
          </a:p>
          <a:p>
            <a:pPr marL="0" marR="0" lvl="0" indent="0" algn="l" rtl="0">
              <a:lnSpc>
                <a:spcPct val="100000"/>
              </a:lnSpc>
              <a:spcBef>
                <a:spcPts val="0"/>
              </a:spcBef>
              <a:spcAft>
                <a:spcPts val="0"/>
              </a:spcAft>
              <a:buSzPts val="1400"/>
              <a:buNone/>
            </a:pPr>
            <a:endParaRPr sz="1100" b="1">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Materials:  </a:t>
            </a:r>
            <a:r>
              <a:rPr lang="en-US" sz="1100">
                <a:latin typeface="Arial"/>
                <a:ea typeface="Arial"/>
                <a:cs typeface="Arial"/>
                <a:sym typeface="Arial"/>
              </a:rPr>
              <a:t>None</a:t>
            </a:r>
            <a:endParaRPr sz="1100"/>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Handouts:  </a:t>
            </a:r>
            <a:r>
              <a:rPr lang="en-US" sz="110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sz="110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a:latin typeface="Arial"/>
                <a:ea typeface="Arial"/>
                <a:cs typeface="Arial"/>
                <a:sym typeface="Arial"/>
              </a:rPr>
              <a:t>Source</a:t>
            </a:r>
            <a:r>
              <a:rPr lang="en-US" sz="1100">
                <a:latin typeface="Arial"/>
                <a:ea typeface="Arial"/>
                <a:cs typeface="Arial"/>
                <a:sym typeface="Arial"/>
              </a:rPr>
              <a:t>: https://www.nolo.com/legal-encyclopedia/intestate-succession-alabama.html</a:t>
            </a:r>
            <a:endParaRPr sz="110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274beff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2b274beff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 what heirs’ property is.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6e77e0532_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2a6e77e0532_8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Heirs’ property impacts multiple levels from the personal/family to community levels.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Explain the purpose of the overall curriculum.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2000" b="1">
                <a:latin typeface="Arial"/>
                <a:ea typeface="Arial"/>
                <a:cs typeface="Arial"/>
                <a:sym typeface="Arial"/>
              </a:rPr>
              <a:t>Instructions:  </a:t>
            </a:r>
            <a:r>
              <a:rPr lang="en-US" sz="2000">
                <a:latin typeface="Arial"/>
                <a:ea typeface="Arial"/>
                <a:cs typeface="Arial"/>
                <a:sym typeface="Arial"/>
              </a:rPr>
              <a:t>Heirs’ property may restrict what the land can be used for, including generating income or improving it, e.g., getting a loan to build a permanent structure such as a house. </a:t>
            </a:r>
            <a:r>
              <a:rPr lang="en-US" sz="2000">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chemeClr val="lt1"/>
              </a:buClr>
              <a:buSzPts val="1100"/>
              <a:buFont typeface="Arial"/>
              <a:buNone/>
            </a:pP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US" sz="2000">
                <a:solidFill>
                  <a:srgbClr val="000000"/>
                </a:solidFill>
                <a:latin typeface="Arial"/>
                <a:ea typeface="Arial"/>
                <a:cs typeface="Arial"/>
                <a:sym typeface="Arial"/>
              </a:rPr>
              <a:t> </a:t>
            </a:r>
            <a:r>
              <a:rPr lang="en-US" sz="2000">
                <a:solidFill>
                  <a:schemeClr val="lt1"/>
                </a:solidFill>
              </a:rPr>
              <a:t>Heirs’ property restricts how land can be managed. Heirs need to agree on any decision concerning the land, including division of profits, for example:</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Timber harvesting and reforestation</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Farm planting and harvesting</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Mineral rights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Mortgages and other loans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USDA programs</a:t>
            </a:r>
            <a:endParaRPr/>
          </a:p>
          <a:p>
            <a:pPr marL="628650" lvl="1" indent="-171450" algn="l" rtl="0">
              <a:lnSpc>
                <a:spcPct val="100000"/>
              </a:lnSpc>
              <a:spcBef>
                <a:spcPts val="0"/>
              </a:spcBef>
              <a:spcAft>
                <a:spcPts val="0"/>
              </a:spcAft>
              <a:buClr>
                <a:schemeClr val="lt1"/>
              </a:buClr>
              <a:buSzPts val="1100"/>
              <a:buFont typeface="Arial"/>
              <a:buChar char="•"/>
            </a:pPr>
            <a:r>
              <a:rPr lang="en-US" sz="1800">
                <a:solidFill>
                  <a:schemeClr val="lt1"/>
                </a:solidFill>
              </a:rPr>
              <a:t>Conservation easements</a:t>
            </a:r>
            <a:endParaRPr/>
          </a:p>
          <a:p>
            <a:pPr marL="457200" marR="0" lvl="0" indent="-228600" algn="l" rtl="0">
              <a:lnSpc>
                <a:spcPct val="100000"/>
              </a:lnSpc>
              <a:spcBef>
                <a:spcPts val="0"/>
              </a:spcBef>
              <a:spcAft>
                <a:spcPts val="0"/>
              </a:spcAft>
              <a:buSzPts val="1400"/>
              <a:buNone/>
            </a:pPr>
            <a:endParaRPr sz="2000"/>
          </a:p>
          <a:p>
            <a:pPr marL="457200" marR="0" lvl="0" indent="-228600" algn="l" rtl="0">
              <a:lnSpc>
                <a:spcPct val="100000"/>
              </a:lnSpc>
              <a:spcBef>
                <a:spcPts val="0"/>
              </a:spcBef>
              <a:spcAft>
                <a:spcPts val="0"/>
              </a:spcAft>
              <a:buSzPts val="1400"/>
              <a:buNone/>
            </a:pPr>
            <a:endParaRPr sz="2000">
              <a:latin typeface="Arial"/>
              <a:ea typeface="Arial"/>
              <a:cs typeface="Arial"/>
              <a:sym typeface="Arial"/>
            </a:endParaRPr>
          </a:p>
          <a:p>
            <a:pPr marL="457200" lvl="0" indent="-228600" algn="l" rtl="0">
              <a:lnSpc>
                <a:spcPct val="100000"/>
              </a:lnSpc>
              <a:spcBef>
                <a:spcPts val="0"/>
              </a:spcBef>
              <a:spcAft>
                <a:spcPts val="0"/>
              </a:spcAft>
              <a:buSzPts val="1400"/>
              <a:buNone/>
            </a:pPr>
            <a:r>
              <a:rPr lang="en-US" sz="2000" b="1">
                <a:latin typeface="Arial"/>
                <a:ea typeface="Arial"/>
                <a:cs typeface="Arial"/>
                <a:sym typeface="Arial"/>
              </a:rPr>
              <a:t>Time</a:t>
            </a:r>
            <a:r>
              <a:rPr lang="en-US" sz="2000">
                <a:latin typeface="Arial"/>
                <a:ea typeface="Arial"/>
                <a:cs typeface="Arial"/>
                <a:sym typeface="Arial"/>
              </a:rPr>
              <a:t>: 5 minutes</a:t>
            </a:r>
            <a:endParaRPr sz="2000"/>
          </a:p>
          <a:p>
            <a:pPr marL="457200" marR="0" lvl="0" indent="-228600" algn="l" rtl="0">
              <a:lnSpc>
                <a:spcPct val="100000"/>
              </a:lnSpc>
              <a:spcBef>
                <a:spcPts val="0"/>
              </a:spcBef>
              <a:spcAft>
                <a:spcPts val="0"/>
              </a:spcAft>
              <a:buSzPts val="1400"/>
              <a:buNone/>
            </a:pPr>
            <a:endParaRPr sz="2000" b="1">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a:latin typeface="Arial"/>
                <a:ea typeface="Arial"/>
                <a:cs typeface="Arial"/>
                <a:sym typeface="Arial"/>
              </a:rPr>
              <a:t>Materials:  </a:t>
            </a:r>
            <a:r>
              <a:rPr lang="en-US" sz="2000">
                <a:latin typeface="Arial"/>
                <a:ea typeface="Arial"/>
                <a:cs typeface="Arial"/>
                <a:sym typeface="Arial"/>
              </a:rPr>
              <a:t>None</a:t>
            </a:r>
            <a:endParaRPr sz="2000"/>
          </a:p>
          <a:p>
            <a:pPr marL="457200" marR="0" lvl="0" indent="-228600" algn="l" rtl="0">
              <a:lnSpc>
                <a:spcPct val="100000"/>
              </a:lnSpc>
              <a:spcBef>
                <a:spcPts val="0"/>
              </a:spcBef>
              <a:spcAft>
                <a:spcPts val="0"/>
              </a:spcAft>
              <a:buSzPts val="1400"/>
              <a:buNone/>
            </a:pPr>
            <a:endParaRPr sz="200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a:latin typeface="Arial"/>
                <a:ea typeface="Arial"/>
                <a:cs typeface="Arial"/>
                <a:sym typeface="Arial"/>
              </a:rPr>
              <a:t>Handouts:  </a:t>
            </a:r>
            <a:r>
              <a:rPr lang="en-US" sz="2000">
                <a:latin typeface="Arial"/>
                <a:ea typeface="Arial"/>
                <a:cs typeface="Arial"/>
                <a:sym typeface="Arial"/>
              </a:rPr>
              <a:t>None</a:t>
            </a:r>
            <a:endParaRPr sz="2000"/>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While owners of heirs'</a:t>
            </a:r>
            <a:r>
              <a:rPr lang="en-US">
                <a:latin typeface="Arial"/>
                <a:ea typeface="Arial"/>
                <a:cs typeface="Arial"/>
                <a:sym typeface="Arial"/>
              </a:rPr>
              <a:t> property have an asset, it is an asset with very limited capability. Stress these shortcomings of this asset.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Promoting intergenerational poverty – the lack of personal ownership of the land inhibits wealth creation.</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Inhibiting full use of the land– some potential uses of the land require all heirs to agree, which can be challenging</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Hindering insuring property – May require proof of ownership, which is challenging for heirs</a:t>
            </a:r>
            <a:endParaRPr sz="1800" b="0" i="0" u="none" strike="noStrike" cap="none">
              <a:solidFill>
                <a:schemeClr val="lt1"/>
              </a:solidFill>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a:solidFill>
                  <a:schemeClr val="lt1"/>
                </a:solidFill>
                <a:latin typeface="Arial"/>
                <a:ea typeface="Arial"/>
                <a:cs typeface="Arial"/>
                <a:sym typeface="Arial"/>
              </a:rPr>
              <a:t>Blocking access to some federal programs – some federal programs require proof of ownership to participate</a:t>
            </a:r>
            <a:endParaRPr sz="1800" b="0" i="0" u="none" strike="noStrike" cap="none">
              <a:solidFill>
                <a:schemeClr val="lt1"/>
              </a:solidFill>
              <a:latin typeface="Arial"/>
              <a:ea typeface="Arial"/>
              <a:cs typeface="Arial"/>
              <a:sym typeface="Arial"/>
            </a:endParaRPr>
          </a:p>
          <a:p>
            <a:pPr marL="628650" marR="0" lvl="1" indent="-101600" algn="l" rtl="0">
              <a:lnSpc>
                <a:spcPct val="100000"/>
              </a:lnSpc>
              <a:spcBef>
                <a:spcPts val="0"/>
              </a:spcBef>
              <a:spcAft>
                <a:spcPts val="0"/>
              </a:spcAft>
              <a:buClr>
                <a:schemeClr val="lt1"/>
              </a:buClr>
              <a:buSzPts val="1100"/>
              <a:buFont typeface="Arial"/>
              <a:buNone/>
            </a:pPr>
            <a:endParaRPr sz="1800" b="0" i="0" u="none" strike="noStrike" cap="none">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4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solidFill>
                  <a:schemeClr val="dk1"/>
                </a:solidFill>
              </a:rPr>
              <a:t>While owners of heirs' property have an asset, it is an asset with very limited capability. Stress these shortcomings of this asset. Especially when trying to participate in federal programs like USDA or FEMA. </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4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solidFill>
                  <a:schemeClr val="dk1"/>
                </a:solidFill>
              </a:rPr>
              <a:t>Instruction</a:t>
            </a:r>
            <a:r>
              <a:rPr lang="en-US" sz="1200">
                <a:solidFill>
                  <a:schemeClr val="dk1"/>
                </a:solidFill>
              </a:rPr>
              <a:t>:</a:t>
            </a:r>
            <a:endParaRPr sz="1200">
              <a:solidFill>
                <a:schemeClr val="dk1"/>
              </a:solidFill>
            </a:endParaRPr>
          </a:p>
          <a:p>
            <a:pPr marL="0" lvl="1" indent="0" algn="l" rtl="0">
              <a:lnSpc>
                <a:spcPct val="90000"/>
              </a:lnSpc>
              <a:spcBef>
                <a:spcPts val="0"/>
              </a:spcBef>
              <a:spcAft>
                <a:spcPts val="0"/>
              </a:spcAft>
              <a:buSzPts val="1946"/>
              <a:buNone/>
            </a:pPr>
            <a:r>
              <a:rPr lang="en-US" sz="1200">
                <a:solidFill>
                  <a:schemeClr val="dk1"/>
                </a:solidFill>
              </a:rPr>
              <a:t>This slide shows how limits in use of heirs’ property land ultimately impact the community.  </a:t>
            </a:r>
            <a:endParaRPr sz="1200">
              <a:solidFill>
                <a:schemeClr val="dk1"/>
              </a:solidFill>
            </a:endParaRPr>
          </a:p>
          <a:p>
            <a:pPr marL="457200" lvl="1" indent="0" algn="l" rtl="0">
              <a:lnSpc>
                <a:spcPct val="90000"/>
              </a:lnSpc>
              <a:spcBef>
                <a:spcPts val="0"/>
              </a:spcBef>
              <a:spcAft>
                <a:spcPts val="0"/>
              </a:spcAft>
              <a:buSzPts val="1946"/>
              <a:buNone/>
            </a:pPr>
            <a:endParaRPr sz="1200">
              <a:solidFill>
                <a:schemeClr val="dk1"/>
              </a:solidFill>
            </a:endParaRPr>
          </a:p>
          <a:p>
            <a:pPr marL="457200" lvl="1" indent="0" algn="l" rtl="0">
              <a:lnSpc>
                <a:spcPct val="90000"/>
              </a:lnSpc>
              <a:spcBef>
                <a:spcPts val="0"/>
              </a:spcBef>
              <a:spcAft>
                <a:spcPts val="0"/>
              </a:spcAft>
              <a:buSzPts val="1946"/>
              <a:buNone/>
            </a:pPr>
            <a:r>
              <a:rPr lang="en-US" sz="1200">
                <a:solidFill>
                  <a:schemeClr val="dk1"/>
                </a:solidFill>
              </a:rPr>
              <a:t>If heirs’ property affects how land is managed, and it cannot be developed to its full potential, then the community loses on potential taxes based on increased development and improvements. This impacts:</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Roads and Bridges</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Fire and Safety</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Sanitation</a:t>
            </a:r>
            <a:endParaRPr sz="120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a:solidFill>
                  <a:schemeClr val="dk1"/>
                </a:solidFill>
              </a:rPr>
              <a:t>Education</a:t>
            </a:r>
            <a:endParaRPr sz="1200">
              <a:solidFill>
                <a:schemeClr val="dk1"/>
              </a:solidFill>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Review these summary points to prepare for the next section.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abf99d610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abf99d610a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1">
                <a:solidFill>
                  <a:schemeClr val="dk1"/>
                </a:solidFill>
              </a:rPr>
              <a:t> </a:t>
            </a:r>
            <a:r>
              <a:rPr lang="en-US">
                <a:solidFill>
                  <a:schemeClr val="dk1"/>
                </a:solidFill>
              </a:rPr>
              <a:t>This is the section opener for discussing legal and cultural barriers that heir property owners may face.  Both l</a:t>
            </a:r>
            <a:r>
              <a:rPr lang="en-US" sz="1200">
                <a:solidFill>
                  <a:srgbClr val="FFFFFF"/>
                </a:solidFill>
              </a:rPr>
              <a:t>egal and cultural considerations </a:t>
            </a:r>
            <a:r>
              <a:rPr lang="en-US" sz="1100">
                <a:solidFill>
                  <a:srgbClr val="FFFFFF"/>
                </a:solidFill>
              </a:rPr>
              <a:t>are Important in determining how land is passed down and used from one generation to the next.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Time</a:t>
            </a:r>
            <a:r>
              <a:rPr lang="en-US"/>
              <a:t>: 1 minute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Materials:  </a:t>
            </a:r>
            <a:r>
              <a:rPr lang="en-US" b="0"/>
              <a:t>None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Handouts:  </a:t>
            </a:r>
            <a:r>
              <a:rPr lang="en-US"/>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Some might quickly assume that all that is needed is a will.  However, several points come into the picture as families navigate this space.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discusses the “</a:t>
            </a:r>
            <a:r>
              <a:rPr lang="en-US" b="1">
                <a:latin typeface="Arial"/>
                <a:ea typeface="Arial"/>
                <a:cs typeface="Arial"/>
                <a:sym typeface="Arial"/>
              </a:rPr>
              <a:t>yes/no</a:t>
            </a:r>
            <a:r>
              <a:rPr lang="en-US">
                <a:latin typeface="Arial"/>
                <a:ea typeface="Arial"/>
                <a:cs typeface="Arial"/>
                <a:sym typeface="Arial"/>
              </a:rPr>
              <a:t>” in more detail.  Note that in addition to the slides in this overview section, this curriculum includes a more detailed section on prevention of heirs’ property through estate planning.</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Several barriers exist to transferring land.  Some of the most often noted ones are listed here.</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lvl="1" indent="0" algn="l" rtl="0">
              <a:lnSpc>
                <a:spcPct val="100000"/>
              </a:lnSpc>
              <a:spcBef>
                <a:spcPts val="0"/>
              </a:spcBef>
              <a:spcAft>
                <a:spcPts val="0"/>
              </a:spcAft>
              <a:buSzPts val="1100"/>
              <a:buNone/>
            </a:pPr>
            <a:r>
              <a:rPr lang="en-US"/>
              <a:t>Previous studies have found that a large percentage of Americans in general do not have a will (often as high as 50%). The percentage of African Americans without a will is significantly higher, approaching 70% or more. The reasons for not writing a will or other forms of estate planning include misinformation about how, when or who to include in a will; the avoidance of family disputes on who will receive what assets; to even beliefs that writing a will indicates that a person is ready to die or will bring on death.</a:t>
            </a: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r>
              <a:rPr lang="en-US"/>
              <a:t>The expense for an attorney is not insignificant, though some may provide a sliding scale.</a:t>
            </a: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r>
              <a:rPr lang="en-US"/>
              <a:t>Many landowners have past experiences or heard stories dealing with lawyers, judges, and other county officials who participated in land takeaway schemes.</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a:t>
            </a:r>
            <a:r>
              <a:rPr lang="en-US" b="0">
                <a:latin typeface="Arial"/>
                <a:ea typeface="Arial"/>
                <a:cs typeface="Arial"/>
                <a:sym typeface="Arial"/>
              </a:rPr>
              <a:t>.</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SzPts val="1400"/>
              <a:buNone/>
            </a:pPr>
            <a:r>
              <a:rPr lang="en-US"/>
              <a:t>Culture may also play a part in creating barriers.  For instance, </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Land is not a commodity to be sold.  Some consider land to be a part of the family in a different way than other financial assets.  Thus, it isn’t considered a commodity to be sold.</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Taboo Death Talk.  In some cultures, talking about death is considered “taboo,” which can hinder discussions about prevention or resolution.</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Land provides a homestead where everyone can come back.  Having a family “homestead” where all generations can gather is valued in some cultures. </a:t>
            </a:r>
            <a:endParaRPr/>
          </a:p>
          <a:p>
            <a:pPr marL="342900" marR="0" lvl="0" indent="-342900" algn="l" rtl="0">
              <a:lnSpc>
                <a:spcPct val="115000"/>
              </a:lnSpc>
              <a:spcBef>
                <a:spcPts val="1600"/>
              </a:spcBef>
              <a:spcAft>
                <a:spcPts val="0"/>
              </a:spcAft>
              <a:buClr>
                <a:schemeClr val="lt1"/>
              </a:buClr>
              <a:buSzPts val="2400"/>
              <a:buFont typeface="Arial"/>
              <a:buChar char="•"/>
            </a:pPr>
            <a:r>
              <a:rPr lang="en-US" sz="1100" b="0" i="0" u="none" strike="noStrike" cap="none">
                <a:solidFill>
                  <a:schemeClr val="lt1"/>
                </a:solidFill>
                <a:latin typeface="Catamaran Light"/>
                <a:ea typeface="Catamaran Light"/>
                <a:cs typeface="Catamaran Light"/>
                <a:sym typeface="Catamaran Light"/>
              </a:rPr>
              <a:t>Land gives a religious connection that should be respected. The history of the land should be respected.  </a:t>
            </a:r>
            <a:endParaRPr/>
          </a:p>
          <a:p>
            <a:pPr marL="457200" lvl="1" indent="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43" name="Google Shape;2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Other cultural barriers include:</a:t>
            </a:r>
            <a:endParaRPr sz="1200" b="0" i="0" u="none" strike="noStrike" cap="none">
              <a:solidFill>
                <a:schemeClr val="lt1"/>
              </a:solidFill>
              <a:latin typeface="Catamaran Light"/>
              <a:ea typeface="Catamaran Light"/>
              <a:cs typeface="Catamaran Light"/>
              <a:sym typeface="Catamaran Light"/>
            </a:endParaRPr>
          </a:p>
          <a:p>
            <a:pPr marL="342900" marR="0" lvl="0" indent="-342900" algn="l" rtl="0">
              <a:lnSpc>
                <a:spcPct val="115000"/>
              </a:lnSpc>
              <a:spcBef>
                <a:spcPts val="0"/>
              </a:spcBef>
              <a:spcAft>
                <a:spcPts val="0"/>
              </a:spcAft>
              <a:buClr>
                <a:schemeClr val="lt1"/>
              </a:buClr>
              <a:buSzPts val="1200"/>
              <a:buChar char="●"/>
            </a:pPr>
            <a:r>
              <a:rPr lang="en-US" sz="1100" b="0">
                <a:solidFill>
                  <a:schemeClr val="lt1"/>
                </a:solidFill>
              </a:rPr>
              <a:t>Heirs that live further away in distance from the land may place less priority on keeping the land intact</a:t>
            </a:r>
            <a:endParaRPr/>
          </a:p>
          <a:p>
            <a:pPr marL="342900" marR="0" lvl="0" indent="-342900" algn="l" rtl="0">
              <a:lnSpc>
                <a:spcPct val="115000"/>
              </a:lnSpc>
              <a:spcBef>
                <a:spcPts val="0"/>
              </a:spcBef>
              <a:spcAft>
                <a:spcPts val="0"/>
              </a:spcAft>
              <a:buClr>
                <a:schemeClr val="lt1"/>
              </a:buClr>
              <a:buSzPts val="1200"/>
              <a:buChar char="●"/>
            </a:pPr>
            <a:r>
              <a:rPr lang="en-US" sz="1100" b="0">
                <a:solidFill>
                  <a:schemeClr val="lt1"/>
                </a:solidFill>
              </a:rPr>
              <a:t>All heirs may not agree on how the land should be used and accessed.  </a:t>
            </a:r>
            <a:endParaRPr/>
          </a:p>
          <a:p>
            <a:pPr marL="342900" marR="0" lvl="0" indent="-342900" algn="l" rtl="0">
              <a:lnSpc>
                <a:spcPct val="115000"/>
              </a:lnSpc>
              <a:spcBef>
                <a:spcPts val="0"/>
              </a:spcBef>
              <a:spcAft>
                <a:spcPts val="0"/>
              </a:spcAft>
              <a:buClr>
                <a:schemeClr val="lt1"/>
              </a:buClr>
              <a:buSzPts val="1200"/>
              <a:buChar char="●"/>
            </a:pPr>
            <a:r>
              <a:rPr lang="en-US" sz="1100" b="0">
                <a:solidFill>
                  <a:schemeClr val="lt1"/>
                </a:solidFill>
              </a:rPr>
              <a:t>Younger generations may value land differently than older generations.</a:t>
            </a:r>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marR="0" lvl="0" indent="-228600" algn="l" rtl="0">
              <a:lnSpc>
                <a:spcPct val="100000"/>
              </a:lnSpc>
              <a:spcBef>
                <a:spcPts val="0"/>
              </a:spcBef>
              <a:spcAft>
                <a:spcPts val="0"/>
              </a:spcAft>
              <a:buSzPts val="1400"/>
              <a:buNone/>
            </a:pPr>
            <a:endParaRPr b="0">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457200" marR="0" lvl="0" indent="-228600" algn="l" rtl="0">
              <a:lnSpc>
                <a:spcPct val="100000"/>
              </a:lnSpc>
              <a:spcBef>
                <a:spcPts val="0"/>
              </a:spcBef>
              <a:spcAft>
                <a:spcPts val="0"/>
              </a:spcAft>
              <a:buSzPts val="1400"/>
              <a:buNone/>
            </a:pPr>
            <a:endParaRPr b="1">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On the other hand, some families prefer that all family members have equal access to family land. Unfortunately, besides the economic consequences of heirs’ property (provided previously), having unsecured title means that the land is vulnerable to partition sales (upcoming slides).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Read this quote.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Pair/share</a:t>
            </a:r>
            <a:r>
              <a:rPr lang="en-US"/>
              <a:t>:   What do you hear in this quote that is similar to your family’s thoughts about land ownership?  What is different?</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a:t>
            </a:r>
            <a:r>
              <a:rPr lang="en-US">
                <a:latin typeface="Arial"/>
                <a:ea typeface="Arial"/>
                <a:cs typeface="Arial"/>
                <a:sym typeface="Arial"/>
              </a:rPr>
              <a:t>: Read this quote.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457200" algn="l" rtl="0">
              <a:lnSpc>
                <a:spcPct val="100000"/>
              </a:lnSpc>
              <a:spcBef>
                <a:spcPts val="0"/>
              </a:spcBef>
              <a:spcAft>
                <a:spcPts val="0"/>
              </a:spcAft>
              <a:buSzPts val="1400"/>
              <a:buNone/>
            </a:pPr>
            <a:r>
              <a:rPr lang="en-US" b="1">
                <a:latin typeface="Arial"/>
                <a:ea typeface="Arial"/>
                <a:cs typeface="Arial"/>
                <a:sym typeface="Arial"/>
              </a:rPr>
              <a:t>Pair/share </a:t>
            </a:r>
            <a:r>
              <a:rPr lang="en-US">
                <a:latin typeface="Arial"/>
                <a:ea typeface="Arial"/>
                <a:cs typeface="Arial"/>
                <a:sym typeface="Arial"/>
              </a:rPr>
              <a:t>– Do you see this situation in your family?  What interest do you see in younger generations in maintaining the land?</a:t>
            </a:r>
            <a:endParaRPr/>
          </a:p>
          <a:p>
            <a:pPr marL="0" marR="0" lvl="0" indent="457200" algn="l" rtl="0">
              <a:lnSpc>
                <a:spcPct val="100000"/>
              </a:lnSpc>
              <a:spcBef>
                <a:spcPts val="0"/>
              </a:spcBef>
              <a:spcAft>
                <a:spcPts val="0"/>
              </a:spcAft>
              <a:buSzPts val="1400"/>
              <a:buNone/>
            </a:pPr>
            <a:endParaRPr>
              <a:latin typeface="Arial"/>
              <a:ea typeface="Arial"/>
              <a:cs typeface="Arial"/>
              <a:sym typeface="Arial"/>
            </a:endParaRPr>
          </a:p>
          <a:p>
            <a:pPr marL="0" marR="0" lvl="0" indent="457200" algn="l" rtl="0">
              <a:lnSpc>
                <a:spcPct val="100000"/>
              </a:lnSpc>
              <a:spcBef>
                <a:spcPts val="0"/>
              </a:spcBef>
              <a:spcAft>
                <a:spcPts val="0"/>
              </a:spcAft>
              <a:buSzPts val="1400"/>
              <a:buNone/>
            </a:pPr>
            <a:r>
              <a:rPr lang="en-US">
                <a:latin typeface="Arial"/>
                <a:ea typeface="Arial"/>
                <a:cs typeface="Arial"/>
                <a:sym typeface="Arial"/>
              </a:rPr>
              <a:t>What challenges could be created if any of the heirs are no longer interested in keeping the land?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Arial"/>
                <a:ea typeface="Arial"/>
                <a:cs typeface="Arial"/>
                <a:sym typeface="Arial"/>
              </a:rPr>
              <a:t>Instructions:  Search Title: “</a:t>
            </a:r>
            <a:r>
              <a:rPr lang="en-US" sz="1100" b="0" i="0" u="none" strike="noStrike" cap="none">
                <a:solidFill>
                  <a:srgbClr val="000000"/>
                </a:solidFill>
                <a:latin typeface="Arial"/>
                <a:ea typeface="Arial"/>
                <a:cs typeface="Arial"/>
                <a:sym typeface="Arial"/>
              </a:rPr>
              <a:t>How Property Law Is Used to Appropriate Black Land”</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a:t>Before playing the video let people know this video could raise difficult emotions, which we will have time to talk about after the video.</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After viewing the video, ask participants what they have learned from this family’s experience?</a:t>
            </a:r>
            <a:endParaRPr/>
          </a:p>
          <a:p>
            <a:pPr marL="0" lvl="0" indent="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22 minutes</a:t>
            </a:r>
            <a:endParaRPr/>
          </a:p>
          <a:p>
            <a:pPr marL="0" lvl="0" indent="0" algn="l" rtl="0">
              <a:lnSpc>
                <a:spcPct val="100000"/>
              </a:lnSpc>
              <a:spcBef>
                <a:spcPts val="0"/>
              </a:spcBef>
              <a:spcAft>
                <a:spcPts val="0"/>
              </a:spcAft>
              <a:buSzPts val="1100"/>
              <a:buNone/>
            </a:pPr>
            <a:endParaRPr b="1">
              <a:latin typeface="Arial"/>
              <a:ea typeface="Arial"/>
              <a:cs typeface="Arial"/>
              <a:sym typeface="Arial"/>
            </a:endParaRPr>
          </a:p>
          <a:p>
            <a:pPr marL="0" lvl="0" indent="0" algn="l" rtl="0">
              <a:lnSpc>
                <a:spcPct val="100000"/>
              </a:lnSpc>
              <a:spcBef>
                <a:spcPts val="0"/>
              </a:spcBef>
              <a:spcAft>
                <a:spcPts val="0"/>
              </a:spcAft>
              <a:buSzPts val="1100"/>
              <a:buNone/>
            </a:pPr>
            <a:r>
              <a:rPr lang="en-US" b="1">
                <a:latin typeface="Arial"/>
                <a:ea typeface="Arial"/>
                <a:cs typeface="Arial"/>
                <a:sym typeface="Arial"/>
              </a:rPr>
              <a:t>Materials:  </a:t>
            </a:r>
            <a:r>
              <a:rPr lang="en-US" b="0">
                <a:latin typeface="Arial"/>
                <a:ea typeface="Arial"/>
                <a:cs typeface="Arial"/>
                <a:sym typeface="Arial"/>
              </a:rPr>
              <a:t>None</a:t>
            </a:r>
            <a:endParaRPr b="1"/>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i="0" u="none" strike="noStrike" cap="none">
                <a:solidFill>
                  <a:srgbClr val="000000"/>
                </a:solidFill>
                <a:latin typeface="Arial"/>
                <a:ea typeface="Arial"/>
                <a:cs typeface="Arial"/>
                <a:sym typeface="Arial"/>
              </a:rPr>
              <a:t>Link: </a:t>
            </a:r>
            <a:r>
              <a:rPr lang="en-US" sz="1100" b="0" i="0" u="none" strike="noStrike" cap="none">
                <a:solidFill>
                  <a:srgbClr val="000000"/>
                </a:solidFill>
                <a:latin typeface="Arial"/>
                <a:ea typeface="Arial"/>
                <a:cs typeface="Arial"/>
                <a:sym typeface="Arial"/>
              </a:rPr>
              <a:t>https://www.youtube.com/watch?v=ls3P_FicO7I</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b2074257d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b2074257d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Instructions: </a:t>
            </a:r>
            <a:r>
              <a:rPr lang="en-US">
                <a:solidFill>
                  <a:schemeClr val="dk1"/>
                </a:solidFill>
              </a:rPr>
              <a:t> Guide a discussion about the film and give the audience a chance to speak on thoughts and feelings.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Time</a:t>
            </a:r>
            <a:r>
              <a:rPr lang="en-US">
                <a:solidFill>
                  <a:schemeClr val="dk1"/>
                </a:solidFill>
              </a:rPr>
              <a:t>:  5 minutes</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Materials: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Handouts: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abf99d61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abf99d61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t>Instructions:  </a:t>
            </a:r>
            <a:r>
              <a:rPr lang="en-US" b="1">
                <a:solidFill>
                  <a:schemeClr val="dk1"/>
                </a:solidFill>
              </a:rPr>
              <a:t> </a:t>
            </a:r>
            <a:r>
              <a:rPr lang="en-US">
                <a:solidFill>
                  <a:schemeClr val="dk1"/>
                </a:solidFill>
              </a:rPr>
              <a:t>This is the section opener for discussing how fractional ownership begins and challenges associated with the increase of owners.</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b="1"/>
              <a:t>Time</a:t>
            </a:r>
            <a:r>
              <a:rPr lang="en-US"/>
              <a:t>: 1 minute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Materials:  </a:t>
            </a:r>
            <a:r>
              <a:rPr lang="en-US" b="0"/>
              <a:t>None</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Handouts:  </a:t>
            </a:r>
            <a:r>
              <a:rPr lang="en-US"/>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Heirs’ property means that heirs have an undivided fractional interest in the land. Fractional here means a percentage interest as opposed to actual acreage.  Note these two key factors that influence fractional interest.  These are discussed further in the next slide.</a:t>
            </a:r>
            <a:endParaRPr>
              <a:latin typeface="Arial"/>
              <a:ea typeface="Arial"/>
              <a:cs typeface="Arial"/>
              <a:sym typeface="Aria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In this example, the diagram shows four generations of heirs, with more people in each generation having a smaller fractional interest.  Each generation gets a percentage of their parents’ share.  So, in this example, the four children each had 25%.  But as they pass away, their percentage is divided among their respective children.  </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In all, there are 17 heirs, 11 heirs surviving, across four generations, with fractional interests ranging from 1/4 to 1/64.</a:t>
            </a:r>
            <a:endParaRPr b="0"/>
          </a:p>
          <a:p>
            <a:pPr marL="0" marR="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SzPts val="1400"/>
              <a:buNone/>
            </a:pPr>
            <a:r>
              <a:rPr lang="en-US" b="1"/>
              <a:t>NOTE</a:t>
            </a:r>
            <a:r>
              <a:rPr lang="en-US"/>
              <a:t>:  Remember, although not depicted here, a spouse of a deceased heir may inherit that person’s share.</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10 minutes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Source</a:t>
            </a:r>
            <a:r>
              <a:rPr lang="en-US" b="0"/>
              <a:t>: </a:t>
            </a:r>
            <a:r>
              <a:rPr lang="en-US" sz="1100" b="0" i="0" u="sng" strike="noStrike" cap="none">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a:solidFill>
                  <a:schemeClr val="accent2"/>
                </a:solidFill>
                <a:latin typeface="Catamaran Light"/>
                <a:ea typeface="Catamaran Light"/>
                <a:cs typeface="Catamaran Light"/>
                <a:sym typeface="Catamaran Light"/>
              </a:rPr>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e7c67eb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8e7c67eba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This slide begins another example of land fractionation over time.</a:t>
            </a:r>
            <a:endParaRPr/>
          </a:p>
          <a:p>
            <a:pPr marL="457200" lvl="0" indent="-22860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solidFill>
                  <a:schemeClr val="dk1"/>
                </a:solidFill>
              </a:rPr>
              <a:t>Facilitators can share all three options or the option that is most relevant to the audience. </a:t>
            </a:r>
            <a:endParaRPr b="1"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Option 1: Example of Land Grant States</a:t>
            </a:r>
            <a:endParaRPr b="1"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Instructions:  </a:t>
            </a:r>
            <a:r>
              <a:rPr lang="en-US" dirty="0"/>
              <a:t>An example of annexed land and land grant lands.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a:t>
            </a:r>
            <a:r>
              <a:rPr lang="en-US" dirty="0"/>
              <a:t>3</a:t>
            </a:r>
            <a:r>
              <a:rPr lang="en-US" dirty="0">
                <a:latin typeface="Arial"/>
                <a:ea typeface="Arial"/>
                <a:cs typeface="Arial"/>
                <a:sym typeface="Arial"/>
              </a:rPr>
              <a:t>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a:t>
            </a:r>
            <a:r>
              <a:rPr lang="en-US">
                <a:latin typeface="Arial"/>
                <a:ea typeface="Arial"/>
                <a:cs typeface="Arial"/>
                <a:sym typeface="Arial"/>
              </a:rPr>
              <a:t>the National </a:t>
            </a:r>
            <a:r>
              <a:rPr lang="en-US" dirty="0">
                <a:latin typeface="Arial"/>
                <a:ea typeface="Arial"/>
                <a:cs typeface="Arial"/>
                <a:sym typeface="Arial"/>
              </a:rPr>
              <a:t>Policy Research Center at Alcorn State University.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Option </a:t>
            </a:r>
            <a:r>
              <a:rPr lang="en-US" b="1"/>
              <a:t>2</a:t>
            </a:r>
            <a:r>
              <a:rPr lang="en-US" b="1">
                <a:latin typeface="Arial"/>
                <a:ea typeface="Arial"/>
                <a:cs typeface="Arial"/>
                <a:sym typeface="Arial"/>
              </a:rPr>
              <a:t>: Example of </a:t>
            </a:r>
            <a:r>
              <a:rPr lang="en-US" b="1"/>
              <a:t>Midwest</a:t>
            </a:r>
            <a:r>
              <a:rPr lang="en-US" b="1">
                <a:latin typeface="Arial"/>
                <a:ea typeface="Arial"/>
                <a:cs typeface="Arial"/>
                <a:sym typeface="Arial"/>
              </a:rPr>
              <a:t> States</a:t>
            </a:r>
            <a:endParaRPr/>
          </a:p>
          <a:p>
            <a:pPr marL="0" marR="0" lvl="0" indent="0" algn="l" rtl="0">
              <a:lnSpc>
                <a:spcPct val="100000"/>
              </a:lnSpc>
              <a:spcBef>
                <a:spcPts val="0"/>
              </a:spcBef>
              <a:spcAft>
                <a:spcPts val="0"/>
              </a:spcAft>
              <a:buClr>
                <a:srgbClr val="000000"/>
              </a:buClr>
              <a:buSzPts val="11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An example of the Homestead Act of 1862. .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a:t>
            </a:r>
            <a:r>
              <a:rPr lang="en-US"/>
              <a:t>3</a:t>
            </a:r>
            <a:r>
              <a:rPr lang="en-US">
                <a:latin typeface="Arial"/>
                <a:ea typeface="Arial"/>
                <a:cs typeface="Arial"/>
                <a:sym typeface="Arial"/>
              </a:rPr>
              <a:t>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8e7c67eba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28e7c67eba8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Option </a:t>
            </a:r>
            <a:r>
              <a:rPr lang="en-US" b="1"/>
              <a:t>3</a:t>
            </a:r>
            <a:r>
              <a:rPr lang="en-US" b="1">
                <a:latin typeface="Arial"/>
                <a:ea typeface="Arial"/>
                <a:cs typeface="Arial"/>
                <a:sym typeface="Arial"/>
              </a:rPr>
              <a:t>: An example of Southern States</a:t>
            </a:r>
            <a:endParaRPr/>
          </a:p>
          <a:p>
            <a:pPr marL="0" marR="0" lvl="0" indent="0" algn="l" rtl="0">
              <a:lnSpc>
                <a:spcPct val="100000"/>
              </a:lnSpc>
              <a:spcBef>
                <a:spcPts val="0"/>
              </a:spcBef>
              <a:spcAft>
                <a:spcPts val="0"/>
              </a:spcAft>
              <a:buClr>
                <a:srgbClr val="000000"/>
              </a:buClr>
              <a:buSzPts val="11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a:t>An example is land taken by the advancing Union armies and distributed to the formerly enslaved.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8e7c67eba8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8e7c67eba8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Walk participants through this example that might have happened in 1865.</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e7c67eba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8e7c67eba8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“Fast forward” the story to 2020.  How would the story be different?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100">
                <a:solidFill>
                  <a:schemeClr val="dk1"/>
                </a:solidFill>
              </a:rPr>
              <a:t>As time goes on, heirs may move to different places and no longer have strong connections to the land.  Yet they are still heirs.  The lack of connections may leave the land vulnerable as remote heirs may be more willing to sell their share in the land to someone outside the family.</a:t>
            </a:r>
            <a:endParaRPr>
              <a:solidFill>
                <a:schemeClr val="dk1"/>
              </a:solidFill>
            </a:endParaRPr>
          </a:p>
          <a:p>
            <a:pPr marL="457200" marR="0" lvl="0" indent="-22860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Time</a:t>
            </a:r>
            <a:r>
              <a:rPr lang="en-US">
                <a:solidFill>
                  <a:schemeClr val="dk1"/>
                </a:solidFill>
                <a:latin typeface="Arial"/>
                <a:ea typeface="Arial"/>
                <a:cs typeface="Arial"/>
                <a:sym typeface="Arial"/>
              </a:rPr>
              <a:t>: 2 minutes</a:t>
            </a:r>
            <a:endParaRPr>
              <a:solidFill>
                <a:schemeClr val="dk1"/>
              </a:solidFill>
            </a:endParaRPr>
          </a:p>
          <a:p>
            <a:pPr marL="0" marR="0" lvl="0" indent="0" algn="l" rtl="0">
              <a:lnSpc>
                <a:spcPct val="100000"/>
              </a:lnSpc>
              <a:spcBef>
                <a:spcPts val="0"/>
              </a:spcBef>
              <a:spcAft>
                <a:spcPts val="0"/>
              </a:spcAft>
              <a:buSzPts val="1400"/>
              <a:buNone/>
            </a:pPr>
            <a:endParaRPr b="1">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Materials:  </a:t>
            </a:r>
            <a:r>
              <a:rPr lang="en-US">
                <a:solidFill>
                  <a:schemeClr val="dk1"/>
                </a:solidFill>
                <a:latin typeface="Arial"/>
                <a:ea typeface="Arial"/>
                <a:cs typeface="Arial"/>
                <a:sym typeface="Arial"/>
              </a:rPr>
              <a:t>None</a:t>
            </a:r>
            <a:endParaRPr>
              <a:solidFill>
                <a:schemeClr val="dk1"/>
              </a:solidFill>
            </a:endParaRPr>
          </a:p>
          <a:p>
            <a:pPr marL="0" marR="0" lvl="0" indent="0" algn="l" rtl="0">
              <a:lnSpc>
                <a:spcPct val="100000"/>
              </a:lnSpc>
              <a:spcBef>
                <a:spcPts val="0"/>
              </a:spcBef>
              <a:spcAft>
                <a:spcPts val="0"/>
              </a:spcAft>
              <a:buSzPts val="1400"/>
              <a:buNone/>
            </a:pPr>
            <a:endParaRPr>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chemeClr val="dk1"/>
                </a:solidFill>
                <a:latin typeface="Arial"/>
                <a:ea typeface="Arial"/>
                <a:cs typeface="Arial"/>
                <a:sym typeface="Arial"/>
              </a:rPr>
              <a:t>Handouts:  </a:t>
            </a:r>
            <a:r>
              <a:rPr lang="en-US">
                <a:solidFill>
                  <a:schemeClr val="dk1"/>
                </a:solidFill>
                <a:latin typeface="Arial"/>
                <a:ea typeface="Arial"/>
                <a:cs typeface="Arial"/>
                <a:sym typeface="Arial"/>
              </a:rPr>
              <a:t>None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In sum, family land is hard to manage. Here are reasons why.</a:t>
            </a:r>
            <a:endParaRPr/>
          </a:p>
          <a:p>
            <a:pPr marL="457200" marR="0" lvl="1" indent="0" algn="just" rtl="0">
              <a:lnSpc>
                <a:spcPct val="100000"/>
              </a:lnSpc>
              <a:spcBef>
                <a:spcPts val="1200"/>
              </a:spcBef>
              <a:spcAft>
                <a:spcPts val="0"/>
              </a:spcAft>
              <a:buClr>
                <a:srgbClr val="000000"/>
              </a:buClr>
              <a:buSzPts val="2400"/>
              <a:buNone/>
            </a:pPr>
            <a:endParaRPr sz="1100" b="0" i="0" u="none" strike="noStrike" cap="none">
              <a:solidFill>
                <a:schemeClr val="dk1"/>
              </a:solidFill>
              <a:latin typeface="Catamaran Light"/>
              <a:ea typeface="Catamaran Light"/>
              <a:cs typeface="Catamaran Light"/>
              <a:sym typeface="Catamaran Light"/>
            </a:endParaRPr>
          </a:p>
          <a:p>
            <a:pPr marL="457200" marR="0" lvl="1" indent="0" algn="just" rtl="0">
              <a:lnSpc>
                <a:spcPct val="100000"/>
              </a:lnSpc>
              <a:spcBef>
                <a:spcPts val="1200"/>
              </a:spcBef>
              <a:spcAft>
                <a:spcPts val="0"/>
              </a:spcAft>
              <a:buClr>
                <a:srgbClr val="000000"/>
              </a:buClr>
              <a:buSzPts val="2400"/>
              <a:buNone/>
            </a:pPr>
            <a:r>
              <a:rPr lang="en-US" sz="1100" b="0" i="0" u="none" strike="noStrike" cap="none">
                <a:solidFill>
                  <a:schemeClr val="dk1"/>
                </a:solidFill>
                <a:latin typeface="Catamaran Light"/>
                <a:ea typeface="Catamaran Light"/>
                <a:cs typeface="Catamaran Light"/>
                <a:sym typeface="Catamaran Light"/>
              </a:rPr>
              <a:t>With numerous co-owners, the following can occur, which can impede proper management of the land:</a:t>
            </a:r>
            <a:endParaRPr sz="1100">
              <a:solidFill>
                <a:schemeClr val="dk1"/>
              </a:solidFill>
              <a:latin typeface="Catamaran Light"/>
              <a:ea typeface="Catamaran Light"/>
              <a:cs typeface="Catamaran Light"/>
              <a:sym typeface="Catamaran Light"/>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live on or near the land</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live near each 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know one another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how to locate one another</a:t>
            </a:r>
            <a:endParaRPr sz="1200" b="0" i="0" u="none" strike="noStrike" cap="none">
              <a:solidFill>
                <a:schemeClr val="dk1"/>
              </a:solidFill>
              <a:latin typeface="Arial"/>
              <a:ea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Heirs do not have a connection to the land</a:t>
            </a:r>
            <a:endParaRPr sz="1200" b="0" i="0" u="none" strike="noStrike" cap="none">
              <a:solidFill>
                <a:schemeClr val="dk1"/>
              </a:solidFill>
              <a:latin typeface="Arial"/>
              <a:ea typeface="Arial"/>
              <a:cs typeface="Arial"/>
              <a:sym typeface="Arial"/>
            </a:endParaRPr>
          </a:p>
          <a:p>
            <a:pPr marL="914400" marR="0" lvl="0" indent="-228600" algn="l" rtl="0">
              <a:lnSpc>
                <a:spcPct val="100000"/>
              </a:lnSpc>
              <a:spcBef>
                <a:spcPts val="1200"/>
              </a:spcBef>
              <a:spcAft>
                <a:spcPts val="0"/>
              </a:spcAft>
              <a:buSzPts val="1400"/>
              <a:buNone/>
            </a:pP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f65f7d0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65f65f7d0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is the section opener for discussing</a:t>
            </a:r>
            <a:r>
              <a:rPr lang="en-US"/>
              <a:t> how landowners can find out if their family land is considered heir property in the county system.</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65f65f7d0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a:t>Heirs’ property is a phenomenon that has personal and regional implications.</a:t>
            </a:r>
            <a:r>
              <a:rPr lang="en-US">
                <a:latin typeface="Arial"/>
                <a:ea typeface="Arial"/>
                <a:cs typeface="Arial"/>
                <a:sym typeface="Arial"/>
              </a:rPr>
              <a:t>  The next few slides will walk participants through some data on heirs’ property on different levels, helping to create understanding on the extent of the problem.</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65f65f7d0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265f65f7d0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While there are concentrations of heir's property across the United States, African American heirs' property is found mainly within the Southeast region.</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100"/>
              <a:buNone/>
            </a:pPr>
            <a:r>
              <a:rPr lang="en-US" b="1"/>
              <a:t>Source</a:t>
            </a:r>
            <a:r>
              <a:rPr lang="en-US"/>
              <a:t>: </a:t>
            </a:r>
            <a:r>
              <a:rPr lang="en-US" sz="1800">
                <a:solidFill>
                  <a:srgbClr val="000000"/>
                </a:solidFill>
                <a:latin typeface="Cambria Math"/>
                <a:ea typeface="Cambria Math"/>
                <a:cs typeface="Cambria Math"/>
                <a:sym typeface="Cambria Math"/>
              </a:rPr>
              <a:t>Thomson, R. and Bailey, C., 2023. Identifying Heirs’ Property: Extent and Value Across the South and Appalachia. </a:t>
            </a:r>
            <a:r>
              <a:rPr lang="en-US" sz="1800" i="1">
                <a:solidFill>
                  <a:srgbClr val="000000"/>
                </a:solidFill>
                <a:latin typeface="Cambria Math"/>
                <a:ea typeface="Cambria Math"/>
                <a:cs typeface="Cambria Math"/>
                <a:sym typeface="Cambria Math"/>
              </a:rPr>
              <a:t>Journal of Rural Social Sciences</a:t>
            </a:r>
            <a:r>
              <a:rPr lang="en-US" sz="1800">
                <a:solidFill>
                  <a:srgbClr val="000000"/>
                </a:solidFill>
                <a:latin typeface="Cambria Math"/>
                <a:ea typeface="Cambria Math"/>
                <a:cs typeface="Cambria Math"/>
                <a:sym typeface="Cambria Math"/>
              </a:rPr>
              <a:t>, </a:t>
            </a:r>
            <a:r>
              <a:rPr lang="en-US" sz="1800" i="1">
                <a:solidFill>
                  <a:srgbClr val="000000"/>
                </a:solidFill>
                <a:latin typeface="Cambria Math"/>
                <a:ea typeface="Cambria Math"/>
                <a:cs typeface="Cambria Math"/>
                <a:sym typeface="Cambria Math"/>
              </a:rPr>
              <a:t>38</a:t>
            </a:r>
            <a:r>
              <a:rPr lang="en-US" sz="1800">
                <a:solidFill>
                  <a:srgbClr val="000000"/>
                </a:solidFill>
                <a:latin typeface="Cambria Math"/>
                <a:ea typeface="Cambria Math"/>
                <a:cs typeface="Cambria Math"/>
                <a:sym typeface="Cambria Math"/>
              </a:rPr>
              <a:t>(2), p.2.</a:t>
            </a:r>
            <a:endParaRPr sz="1800">
              <a:latin typeface="Calibri"/>
              <a:ea typeface="Calibri"/>
              <a:cs typeface="Calibri"/>
              <a:sym typeface="Calibri"/>
            </a:endParaRPr>
          </a:p>
          <a:p>
            <a:pPr marL="158750" lvl="0" indent="0" algn="l" rtl="0">
              <a:lnSpc>
                <a:spcPct val="100000"/>
              </a:lnSpc>
              <a:spcBef>
                <a:spcPts val="120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65f65f7d0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g265f65f7d0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sz="1800">
                <a:solidFill>
                  <a:srgbClr val="080808"/>
                </a:solidFill>
                <a:latin typeface="Dosis"/>
                <a:ea typeface="Dosis"/>
                <a:cs typeface="Dosis"/>
                <a:sym typeface="Dosis"/>
              </a:rPr>
              <a:t>Many families of one county may have heirs’ property.  Also, in </a:t>
            </a:r>
            <a:r>
              <a:rPr lang="en-US">
                <a:latin typeface="Arial"/>
                <a:ea typeface="Arial"/>
                <a:cs typeface="Arial"/>
                <a:sym typeface="Arial"/>
              </a:rPr>
              <a:t>many cases, those with heirs' property may not even live in the same community, county, or even state, where the property is located.</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solidFill>
                <a:srgbClr val="FF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a:solidFill>
                  <a:srgbClr val="FF0000"/>
                </a:solidFill>
                <a:latin typeface="Arial"/>
                <a:ea typeface="Arial"/>
                <a:cs typeface="Arial"/>
                <a:sym typeface="Arial"/>
              </a:rPr>
              <a:t>Materials:  </a:t>
            </a:r>
            <a:r>
              <a:rPr lang="en-US">
                <a:solidFill>
                  <a:srgbClr val="FF0000"/>
                </a:solidFill>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457200" marR="0" lvl="0" indent="-228600" algn="l" rtl="0">
              <a:lnSpc>
                <a:spcPct val="100000"/>
              </a:lnSpc>
              <a:spcBef>
                <a:spcPts val="0"/>
              </a:spcBef>
              <a:spcAft>
                <a:spcPts val="0"/>
              </a:spcAft>
              <a:buSzPts val="1400"/>
              <a:buNone/>
            </a:pPr>
            <a:endParaRPr lang="en-US" sz="1800" dirty="0">
              <a:solidFill>
                <a:srgbClr val="080808"/>
              </a:solidFill>
              <a:latin typeface="Dosis"/>
              <a:sym typeface="Dosis"/>
            </a:endParaRPr>
          </a:p>
          <a:p>
            <a:pPr marL="457200" marR="0" lvl="0" indent="-228600" algn="l" rtl="0">
              <a:lnSpc>
                <a:spcPct val="100000"/>
              </a:lnSpc>
              <a:spcBef>
                <a:spcPts val="0"/>
              </a:spcBef>
              <a:spcAft>
                <a:spcPts val="0"/>
              </a:spcAft>
              <a:buSzPts val="1400"/>
              <a:buNone/>
            </a:pPr>
            <a:r>
              <a:rPr lang="en-US" sz="1800" dirty="0">
                <a:solidFill>
                  <a:srgbClr val="080808"/>
                </a:solidFill>
                <a:latin typeface="Dosis"/>
                <a:sym typeface="Dosis"/>
              </a:rPr>
              <a:t>You can add your </a:t>
            </a:r>
            <a:r>
              <a:rPr lang="en-US" sz="1100" b="0" i="0" u="none" strike="noStrike" cap="none" dirty="0">
                <a:solidFill>
                  <a:srgbClr val="000000"/>
                </a:solidFill>
                <a:effectLst/>
                <a:latin typeface="Arial"/>
                <a:ea typeface="Arial"/>
                <a:cs typeface="Arial"/>
                <a:sym typeface="Arial"/>
              </a:rPr>
              <a:t>logos and institutional equal opportunity statement to the “Understanding Heirs’ Property lessons flyer template”.</a:t>
            </a:r>
          </a:p>
          <a:p>
            <a:pPr marL="457200" marR="0" lvl="0" indent="-22860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lang="en-US"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65f65f7d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g265f65f7d0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Local GIS websites can allow you to see heirs’ property at the county level in some states. This example is from Macon County, Alabama, with heirs’ property in red.</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65f65f7d0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265f65f7d0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Now, let’s focus on your family.</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65f65f7d0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265f65f7d0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Online records are sometimes available through the county revenue commissioner’s office (or similar office in other states).  The next few slides will demonstrate an example of what might be available online.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You may find it helpful to find the local office for this training and be ready to discuss differences.  Instructions for doing this are on the next slide.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65f65f7d0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265f65f7d0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shows how Macon County, Alabama’s site looks.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Notice the link to the GIS Map as the starting point.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Activity</a:t>
            </a:r>
            <a:r>
              <a:rPr lang="en-US">
                <a:latin typeface="Arial"/>
                <a:ea typeface="Arial"/>
                <a:cs typeface="Arial"/>
                <a:sym typeface="Arial"/>
              </a:rPr>
              <a:t>:  </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Searching your county records online</a:t>
            </a:r>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Open your browser on your computer, phone, or other web-based device.  </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Search for your county, state, GIS</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Is it accessible?  If so, can you type in a search?</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If you can type in a search, type in your last name.  Did anything show up?</a:t>
            </a:r>
            <a:endParaRPr sz="1200" b="0" i="0" u="none" strike="noStrike" cap="none">
              <a:solidFill>
                <a:schemeClr val="dk1"/>
              </a:solidFill>
              <a:latin typeface="Arial"/>
              <a:ea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Discussion:  Take a few minutes for different participants to share what they found or anything they noticed.</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65f65f7d0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g265f65f7d0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A family name can be entered to begin the search.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5f65f7d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265f65f7d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These words will sometimes appear in the search for a family name.  Seeing any of these may indicate you have heirs’ property.  The next slide shows how those might appear.</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b2074257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g2b2074257d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In addition to the challenges of having different terms for heirs’ property, inconsistencies in how they are written create even more challenges.  Additionally, s</a:t>
            </a:r>
            <a:r>
              <a:rPr lang="en-US" dirty="0"/>
              <a:t>earch terms also may be part of larger terms, “heir” is inside “their” and “estate” may be a proper name for a residential community, or the name of a road. </a:t>
            </a:r>
            <a:endParaRPr dirty="0"/>
          </a:p>
          <a:p>
            <a:pPr marL="457200" lvl="1" indent="0" algn="l" rtl="0">
              <a:lnSpc>
                <a:spcPct val="100000"/>
              </a:lnSpc>
              <a:spcBef>
                <a:spcPts val="0"/>
              </a:spcBef>
              <a:spcAft>
                <a:spcPts val="0"/>
              </a:spcAft>
              <a:buSzPts val="1400"/>
              <a:buNone/>
            </a:pPr>
            <a:endParaRPr dirty="0"/>
          </a:p>
          <a:p>
            <a:pPr marL="457200" lvl="1" indent="0" algn="l" rtl="0">
              <a:lnSpc>
                <a:spcPct val="100000"/>
              </a:lnSpc>
              <a:spcBef>
                <a:spcPts val="0"/>
              </a:spcBef>
              <a:spcAft>
                <a:spcPts val="0"/>
              </a:spcAft>
              <a:buSzPts val="1400"/>
              <a:buNone/>
            </a:pPr>
            <a:r>
              <a:rPr lang="en-US" dirty="0"/>
              <a:t>Also, while all the land tracts listed under et al, or estate, etc. may not be heirs’ property, a significant percentage may be. </a:t>
            </a:r>
            <a:endParaRPr dirty="0"/>
          </a:p>
          <a:p>
            <a:pPr marL="457200" lvl="1" indent="0" algn="l" rtl="0">
              <a:lnSpc>
                <a:spcPct val="100000"/>
              </a:lnSpc>
              <a:spcBef>
                <a:spcPts val="0"/>
              </a:spcBef>
              <a:spcAft>
                <a:spcPts val="0"/>
              </a:spcAft>
              <a:buSzPts val="1400"/>
              <a:buNone/>
            </a:pPr>
            <a:endParaRPr dirty="0"/>
          </a:p>
          <a:p>
            <a:pPr marL="457200" lvl="1" indent="0" algn="l" rtl="0">
              <a:lnSpc>
                <a:spcPct val="100000"/>
              </a:lnSpc>
              <a:spcBef>
                <a:spcPts val="0"/>
              </a:spcBef>
              <a:spcAft>
                <a:spcPts val="0"/>
              </a:spcAft>
              <a:buSzPts val="1400"/>
              <a:buNone/>
            </a:pPr>
            <a:r>
              <a:rPr lang="en-US" dirty="0"/>
              <a:t>Therefore, it may be necessary to ask your county official, the Tax Assessor, the Revenue Commissioner, etc., what term(s) they use to indicate heirs’ property.</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65f65f7d0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265f65f7d0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Point out how the different designations show up on these examples.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5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65f65f7d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265f65f7d0f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Font typeface="Arial"/>
              <a:buNone/>
            </a:pPr>
            <a:r>
              <a:rPr lang="en-US" b="1" dirty="0">
                <a:latin typeface="Arial"/>
                <a:ea typeface="Arial"/>
                <a:cs typeface="Arial"/>
                <a:sym typeface="Arial"/>
              </a:rPr>
              <a:t>Instructions:  </a:t>
            </a:r>
            <a:r>
              <a:rPr lang="en-US" sz="1800" b="0" dirty="0">
                <a:solidFill>
                  <a:srgbClr val="1F497D"/>
                </a:solidFill>
                <a:latin typeface="Calibri"/>
                <a:ea typeface="Calibri"/>
                <a:cs typeface="Calibri"/>
                <a:sym typeface="Calibri"/>
              </a:rPr>
              <a:t>Different</a:t>
            </a:r>
            <a:r>
              <a:rPr lang="en-US" sz="1800" dirty="0">
                <a:solidFill>
                  <a:srgbClr val="1F497D"/>
                </a:solidFill>
                <a:latin typeface="Calibri"/>
                <a:ea typeface="Calibri"/>
                <a:cs typeface="Calibri"/>
                <a:sym typeface="Calibri"/>
              </a:rPr>
              <a:t> counties have differing levels of access to on-line land parcel information. Some information is easily accessible, while some may require a login and password, or even a fee.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This slide shows the three parts of the curriculum and gives a quick view of the components covered in each section.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outlines some of the ways heirs’ property can be lost.  </a:t>
            </a:r>
            <a:endParaRPr dirty="0"/>
          </a:p>
          <a:p>
            <a:pPr marL="457200" lvl="1" indent="0" algn="l" rtl="0">
              <a:lnSpc>
                <a:spcPct val="100000"/>
              </a:lnSpc>
              <a:spcBef>
                <a:spcPts val="0"/>
              </a:spcBef>
              <a:spcAft>
                <a:spcPts val="0"/>
              </a:spcAft>
              <a:buClr>
                <a:schemeClr val="lt1"/>
              </a:buClr>
              <a:buSzPts val="1100"/>
              <a:buNone/>
            </a:pP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latin typeface="Arial"/>
                <a:ea typeface="Arial"/>
                <a:cs typeface="Arial"/>
                <a:sym typeface="Arial"/>
              </a:rPr>
              <a:t>In 1910, there were 15,961,506 acres on Black-owned farms in full-ownership (with no additional rented acres or part-ownership, or land used by tenants or sharecroppers). By the last agricultural census in 2022, this number has declined by 89% to 1,840,788 acres on Black-owned farms in full-ownership.</a:t>
            </a:r>
            <a:endParaRPr dirty="0"/>
          </a:p>
          <a:p>
            <a:pPr marL="457200" lvl="1" indent="0" algn="l" rtl="0">
              <a:lnSpc>
                <a:spcPct val="100000"/>
              </a:lnSpc>
              <a:spcBef>
                <a:spcPts val="1600"/>
              </a:spcBef>
              <a:spcAft>
                <a:spcPts val="0"/>
              </a:spcAft>
              <a:buClr>
                <a:schemeClr val="lt1"/>
              </a:buClr>
              <a:buSzPts val="1100"/>
              <a:buNone/>
            </a:pP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latin typeface="Arial"/>
                <a:ea typeface="Arial"/>
                <a:cs typeface="Arial"/>
                <a:sym typeface="Arial"/>
              </a:rPr>
              <a:t>Major cause of this land loss was through land as heirs' property.</a:t>
            </a: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endParaRPr sz="1200" dirty="0">
              <a:solidFill>
                <a:schemeClr val="lt1"/>
              </a:solidFil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rPr>
              <a:t>Ways heirs’ property can be lost:</a:t>
            </a:r>
            <a:endParaRPr dirty="0"/>
          </a:p>
          <a:p>
            <a:pPr marL="800100" lvl="1" indent="-342900" algn="l" rtl="0">
              <a:lnSpc>
                <a:spcPct val="100000"/>
              </a:lnSpc>
              <a:spcBef>
                <a:spcPts val="1600"/>
              </a:spcBef>
              <a:spcAft>
                <a:spcPts val="0"/>
              </a:spcAft>
              <a:buClr>
                <a:schemeClr val="lt1"/>
              </a:buClr>
              <a:buSzPts val="1100"/>
              <a:buFont typeface="Arial"/>
              <a:buChar char="•"/>
            </a:pPr>
            <a:r>
              <a:rPr lang="en-US" sz="1100" dirty="0">
                <a:solidFill>
                  <a:schemeClr val="lt1"/>
                </a:solidFill>
                <a:latin typeface="Catamaran Light"/>
                <a:ea typeface="Catamaran Light"/>
                <a:cs typeface="Catamaran Light"/>
                <a:sym typeface="Catamaran Light"/>
              </a:rPr>
              <a:t>Partition Sales</a:t>
            </a:r>
            <a:endParaRPr dirty="0"/>
          </a:p>
          <a:p>
            <a:pPr marL="800100" lvl="1" indent="-342900" algn="l" rtl="0">
              <a:lnSpc>
                <a:spcPct val="100000"/>
              </a:lnSpc>
              <a:spcBef>
                <a:spcPts val="1600"/>
              </a:spcBef>
              <a:spcAft>
                <a:spcPts val="0"/>
              </a:spcAft>
              <a:buClr>
                <a:schemeClr val="lt1"/>
              </a:buClr>
              <a:buSzPts val="1100"/>
              <a:buFont typeface="Arial"/>
              <a:buChar char="•"/>
            </a:pPr>
            <a:r>
              <a:rPr lang="en-US" sz="1100" dirty="0">
                <a:solidFill>
                  <a:schemeClr val="lt1"/>
                </a:solidFill>
                <a:latin typeface="Catamaran Light"/>
                <a:ea typeface="Catamaran Light"/>
                <a:cs typeface="Catamaran Light"/>
                <a:sym typeface="Catamaran Light"/>
              </a:rPr>
              <a:t>Tax Sales</a:t>
            </a:r>
            <a:endParaRPr dirty="0"/>
          </a:p>
          <a:p>
            <a:pPr marL="457200" marR="0" lvl="0" indent="-228600" algn="l" rtl="0">
              <a:lnSpc>
                <a:spcPct val="100000"/>
              </a:lnSpc>
              <a:spcBef>
                <a:spcPts val="1600"/>
              </a:spcBef>
              <a:spcAft>
                <a:spcPts val="0"/>
              </a:spcAft>
              <a:buSzPts val="1400"/>
              <a:buNone/>
            </a:pPr>
            <a:r>
              <a:rPr lang="en-US" sz="1100" dirty="0">
                <a:solidFill>
                  <a:schemeClr val="lt1"/>
                </a:solidFill>
                <a:latin typeface="Catamaran Light"/>
                <a:ea typeface="Catamaran Light"/>
                <a:cs typeface="Catamaran Light"/>
                <a:sym typeface="Catamaran Light"/>
              </a:rPr>
              <a:t>		</a:t>
            </a:r>
            <a:r>
              <a:rPr lang="en-US" dirty="0">
                <a:latin typeface="Arial"/>
                <a:ea typeface="Arial"/>
                <a:cs typeface="Arial"/>
                <a:sym typeface="Arial"/>
              </a:rPr>
              <a:t>…and some heirs have no interest in the land at all.</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Sources: </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Commerce, Bureau of Census. 1914. 1910 Census: Volume 5. Agriculture, 1909 and 1910, General Report and Analysis. Chapter IV, Table 16, p. 182. Washington, DC.</a:t>
            </a: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https://</a:t>
            </a:r>
            <a:r>
              <a:rPr lang="en-US" sz="1100" b="0" i="0" u="none" strike="noStrike" cap="none" dirty="0" err="1">
                <a:solidFill>
                  <a:srgbClr val="000000"/>
                </a:solidFill>
                <a:latin typeface="Arial"/>
                <a:ea typeface="Arial"/>
                <a:cs typeface="Arial"/>
                <a:sym typeface="Arial"/>
              </a:rPr>
              <a:t>agcensus.library.cornell.edu</a:t>
            </a:r>
            <a:r>
              <a:rPr lang="en-US" sz="1100" b="0" i="0" u="none" strike="noStrike" cap="none" dirty="0">
                <a:solidFill>
                  <a:srgbClr val="000000"/>
                </a:solidFill>
                <a:latin typeface="Arial"/>
                <a:ea typeface="Arial"/>
                <a:cs typeface="Arial"/>
                <a:sym typeface="Arial"/>
              </a:rPr>
              <a:t>/wp-content/uploads/41033898v5ch03.pdf</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Agriculture, National Agricultural Statistics Service. 2022. Census of Agriculture, United States Data, Table 61, p. 80. </a:t>
            </a:r>
            <a:endParaRPr dirty="0"/>
          </a:p>
          <a:p>
            <a:pPr marL="158750" lvl="0" indent="0" algn="l" rtl="0">
              <a:lnSpc>
                <a:spcPct val="100000"/>
              </a:lnSpc>
              <a:spcBef>
                <a:spcPts val="0"/>
              </a:spcBef>
              <a:spcAft>
                <a:spcPts val="0"/>
              </a:spcAft>
              <a:buSzPts val="1100"/>
              <a:buNone/>
            </a:pPr>
            <a:r>
              <a:rPr lang="en-US" dirty="0"/>
              <a:t>https://</a:t>
            </a:r>
            <a:r>
              <a:rPr lang="en-US" dirty="0" err="1"/>
              <a:t>www.nass.usda.gov</a:t>
            </a:r>
            <a:r>
              <a:rPr lang="en-US" dirty="0"/>
              <a:t>/Publications/</a:t>
            </a:r>
            <a:r>
              <a:rPr lang="en-US" dirty="0" err="1"/>
              <a:t>AgCensus</a:t>
            </a:r>
            <a:r>
              <a:rPr lang="en-US" dirty="0"/>
              <a:t>/2022/</a:t>
            </a:r>
            <a:r>
              <a:rPr lang="en-US" dirty="0" err="1"/>
              <a:t>Full_Report</a:t>
            </a:r>
            <a:r>
              <a:rPr lang="en-US" dirty="0"/>
              <a:t>/Volume_1,_Chapter_1_US/usv1.pdf </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If you don’t pay your property taxes, the county auctions your tax bill and interest in a “</a:t>
            </a:r>
            <a:r>
              <a:rPr lang="en-US" u="sng" dirty="0">
                <a:latin typeface="Arial"/>
                <a:ea typeface="Arial"/>
                <a:cs typeface="Arial"/>
                <a:sym typeface="Arial"/>
              </a:rPr>
              <a:t>bid down</a:t>
            </a:r>
            <a:r>
              <a:rPr lang="en-US" dirty="0">
                <a:latin typeface="Arial"/>
                <a:ea typeface="Arial"/>
                <a:cs typeface="Arial"/>
                <a:sym typeface="Arial"/>
              </a:rPr>
              <a:t>” process starting at 12%. If you don’t reclaim your tax lien within three years, which includes repaying the tax bill plus interest, then the land will go to the bidder. </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There are always investors who look for these tax sales as a way of either getting land for just the tax value, or as a way to invest their capital at a high interest rate. </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This means that all heirs/landowners, </a:t>
            </a:r>
            <a:r>
              <a:rPr lang="en-US" u="sng" dirty="0">
                <a:latin typeface="Arial"/>
                <a:ea typeface="Arial"/>
                <a:cs typeface="Arial"/>
                <a:sym typeface="Arial"/>
              </a:rPr>
              <a:t>particularly absentee landowners</a:t>
            </a:r>
            <a:r>
              <a:rPr lang="en-US" dirty="0">
                <a:latin typeface="Arial"/>
                <a:ea typeface="Arial"/>
                <a:cs typeface="Arial"/>
                <a:sym typeface="Arial"/>
              </a:rPr>
              <a:t>, need to keep track of who is paying the property taxes on their heirs' property.</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A partition action may be brought against the co-tenants of heirs’ property, either family members or non-family members.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While a co-tenant cannot “sell” the land, they can sell their interest in the land. In this case, an outside party can gain access to the land as if they were a part of the original family unit, with all the rights and obligations. </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In many cases, the point of gaining access to the land is to file a partition action with the final objective of gaining the whole piece of land.</a:t>
            </a:r>
            <a:endParaRPr/>
          </a:p>
          <a:p>
            <a:pPr marL="457200" lvl="0" indent="-228600" algn="l" rtl="0">
              <a:lnSpc>
                <a:spcPct val="100000"/>
              </a:lnSpc>
              <a:spcBef>
                <a:spcPts val="0"/>
              </a:spcBef>
              <a:spcAft>
                <a:spcPts val="0"/>
              </a:spcAft>
              <a:buSzPts val="1400"/>
              <a:buNone/>
            </a:pPr>
            <a:endParaRPr>
              <a:latin typeface="Arial"/>
              <a:ea typeface="Arial"/>
              <a:cs typeface="Arial"/>
              <a:sym typeface="Arial"/>
            </a:endParaRPr>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Partition sales are a common way African-American landowners have lost, and continue to lose, their land.  </a:t>
            </a:r>
            <a:endParaRPr sz="110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A partition sale is a court-ordered sale of land.  </a:t>
            </a:r>
            <a:endParaRPr sz="110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A partition action may be brought by any co-tenant, regardless of their percent interest.</a:t>
            </a:r>
            <a:endParaRPr sz="110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a:solidFill>
                  <a:schemeClr val="dk1"/>
                </a:solidFill>
                <a:latin typeface="Avenir"/>
                <a:ea typeface="Avenir"/>
                <a:cs typeface="Avenir"/>
                <a:sym typeface="Avenir"/>
              </a:rPr>
              <a:t>With a partition sale, at public auction, the highest bidder becomes the owner.  The proceeds from the sale are then distributed among all the co-tenants of the property according to the size of their fractional interest.  </a:t>
            </a:r>
            <a:endParaRPr/>
          </a:p>
          <a:p>
            <a:pPr marL="622300" marR="0" lvl="1" indent="-190500" algn="l" rtl="0">
              <a:lnSpc>
                <a:spcPct val="100000"/>
              </a:lnSpc>
              <a:spcBef>
                <a:spcPts val="0"/>
              </a:spcBef>
              <a:spcAft>
                <a:spcPts val="0"/>
              </a:spcAft>
              <a:buClr>
                <a:srgbClr val="000000"/>
              </a:buClr>
              <a:buSzPts val="3000"/>
              <a:buFont typeface="Arial"/>
              <a:buChar char="•"/>
            </a:pPr>
            <a:r>
              <a:rPr lang="en-US" sz="1100">
                <a:solidFill>
                  <a:schemeClr val="dk1"/>
                </a:solidFill>
                <a:latin typeface="Avenir"/>
                <a:ea typeface="Avenir"/>
                <a:cs typeface="Avenir"/>
                <a:sym typeface="Avenir"/>
              </a:rPr>
              <a:t>The end result is that the land is lost to the family.</a:t>
            </a:r>
            <a:endParaRPr sz="1100"/>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10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a:t>
            </a:r>
            <a:r>
              <a:rPr lang="en-US" b="0" dirty="0">
                <a:latin typeface="Arial"/>
                <a:ea typeface="Arial"/>
                <a:cs typeface="Arial"/>
                <a:sym typeface="Arial"/>
              </a:rPr>
              <a:t> T</a:t>
            </a:r>
            <a:r>
              <a:rPr lang="en-US" b="0" dirty="0"/>
              <a:t>he </a:t>
            </a:r>
            <a:r>
              <a:rPr lang="en-US" dirty="0"/>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endParaRPr dirty="0"/>
          </a:p>
          <a:p>
            <a:pPr marL="0" marR="0" lvl="0" indent="0" algn="l" rtl="0">
              <a:lnSpc>
                <a:spcPct val="100000"/>
              </a:lnSpc>
              <a:spcBef>
                <a:spcPts val="0"/>
              </a:spcBef>
              <a:spcAft>
                <a:spcPts val="0"/>
              </a:spcAft>
              <a:buClr>
                <a:srgbClr val="000000"/>
              </a:buClr>
              <a:buSzPts val="1400"/>
              <a:buFont typeface="Arial"/>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Note</a:t>
            </a:r>
            <a:r>
              <a:rPr lang="en-US" b="0" dirty="0">
                <a:latin typeface="Arial"/>
                <a:ea typeface="Arial"/>
                <a:cs typeface="Arial"/>
                <a:sym typeface="Arial"/>
              </a:rPr>
              <a:t>: It is important to note that the Uniform Law is not effective until adopted by state legislature. </a:t>
            </a:r>
            <a:r>
              <a:rPr lang="en-US" sz="1100" dirty="0"/>
              <a:t>This is a map of states who have enacted the Uniform Partition of Heirs Property Act, highlighted in blue.  It also shows states where the UPHPA was introduced, and those states are highlighted in green</a:t>
            </a:r>
            <a:r>
              <a:rPr lang="en-US" dirty="0">
                <a:latin typeface="Arial"/>
                <a:ea typeface="Arial"/>
                <a:cs typeface="Arial"/>
                <a:sym typeface="Arial"/>
              </a:rPr>
              <a:t>.</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dirty="0">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a:t>
            </a:r>
            <a:r>
              <a:rPr lang="en-US" sz="1100" b="0" i="0" u="none" strike="noStrike" cap="none" dirty="0" err="1">
                <a:solidFill>
                  <a:srgbClr val="000000"/>
                </a:solidFill>
                <a:latin typeface="Arial"/>
                <a:ea typeface="Arial"/>
                <a:cs typeface="Arial"/>
                <a:sym typeface="Arial"/>
              </a:rPr>
              <a:t>www.uniformlaws.org</a:t>
            </a:r>
            <a:r>
              <a:rPr lang="en-US" sz="1100" b="0" i="0" u="none" strike="noStrike" cap="none" dirty="0">
                <a:solidFill>
                  <a:srgbClr val="000000"/>
                </a:solidFill>
                <a:latin typeface="Arial"/>
                <a:ea typeface="Arial"/>
                <a:cs typeface="Arial"/>
                <a:sym typeface="Arial"/>
              </a:rPr>
              <a:t>/committees/</a:t>
            </a:r>
            <a:r>
              <a:rPr lang="en-US" sz="1100" b="0" i="0" u="none" strike="noStrike" cap="none" dirty="0" err="1">
                <a:solidFill>
                  <a:srgbClr val="000000"/>
                </a:solidFill>
                <a:latin typeface="Arial"/>
                <a:ea typeface="Arial"/>
                <a:cs typeface="Arial"/>
                <a:sym typeface="Arial"/>
              </a:rPr>
              <a:t>community-home?CommunityKey</a:t>
            </a:r>
            <a:r>
              <a:rPr lang="en-US" sz="1100" b="0" i="0" u="none" strike="noStrike" cap="none" dirty="0">
                <a:solidFill>
                  <a:srgbClr val="000000"/>
                </a:solidFill>
                <a:latin typeface="Arial"/>
                <a:ea typeface="Arial"/>
                <a:cs typeface="Arial"/>
                <a:sym typeface="Arial"/>
              </a:rPr>
              <a:t>=50724584-e808-4255-bc5d-8ea4e588371d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gives a snapshot of the specific protections included.  The following slides go into more detail.</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b="0">
                <a:latin typeface="Arial"/>
                <a:ea typeface="Arial"/>
                <a:cs typeface="Arial"/>
                <a:sym typeface="Arial"/>
              </a:rPr>
              <a:t>This slide gives an overview of how the UPHPA helps heirs’ property owners.  </a:t>
            </a:r>
            <a:r>
              <a:rPr lang="en-US" b="0"/>
              <a:t>The </a:t>
            </a:r>
            <a:r>
              <a:rPr lang="en-US"/>
              <a:t>UPHPA contains legal protections for heirs’ property landowners designed to address the devastating effects of partition sales while balancing the interest of all owners of the property.  In order for a partition action to be governed by the UPHPA, the property in question must constitute “Heirs Property” as defined by the UPHPA.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NOTE</a:t>
            </a:r>
            <a:r>
              <a:rPr lang="en-US"/>
              <a:t>:  A co-tenant is defined as a person having a fractional ownership interest in property.</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The next few slides give more detail.</a:t>
            </a:r>
            <a:endParaRPr/>
          </a:p>
          <a:p>
            <a:pPr marL="457200" lvl="0" indent="-22860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Source</a:t>
            </a:r>
            <a:r>
              <a:rPr lang="en-US">
                <a:latin typeface="Arial"/>
                <a:ea typeface="Arial"/>
                <a:cs typeface="Arial"/>
                <a:sym typeface="Arial"/>
              </a:rPr>
              <a:t>:  </a:t>
            </a:r>
            <a:r>
              <a:rPr lang="en-US"/>
              <a:t>The Uniform Partition of Heirs Property Act, Section 2. Definitions</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158750" marR="0" lvl="0" indent="0" algn="l" rtl="0">
              <a:lnSpc>
                <a:spcPct val="100000"/>
              </a:lnSpc>
              <a:spcBef>
                <a:spcPts val="0"/>
              </a:spcBef>
              <a:spcAft>
                <a:spcPts val="0"/>
              </a:spcAft>
              <a:buClr>
                <a:srgbClr val="000000"/>
              </a:buClr>
              <a:buSzPts val="1100"/>
              <a:buFont typeface="Arial"/>
              <a:buNone/>
            </a:pPr>
            <a:endParaRPr/>
          </a:p>
          <a:p>
            <a:pPr marL="158750" marR="0" lvl="0" indent="0" algn="l" rtl="0">
              <a:lnSpc>
                <a:spcPct val="100000"/>
              </a:lnSpc>
              <a:spcBef>
                <a:spcPts val="0"/>
              </a:spcBef>
              <a:spcAft>
                <a:spcPts val="0"/>
              </a:spcAft>
              <a:buClr>
                <a:srgbClr val="000000"/>
              </a:buClr>
              <a:buSzPts val="1100"/>
              <a:buFont typeface="Arial"/>
              <a:buNone/>
            </a:pPr>
            <a:r>
              <a:rPr lang="en-US"/>
              <a:t>Points to discuss include:</a:t>
            </a:r>
            <a:endParaRPr/>
          </a:p>
          <a:p>
            <a:pPr marL="457200" marR="0" lvl="0" indent="-298450" algn="l" rtl="0">
              <a:lnSpc>
                <a:spcPct val="100000"/>
              </a:lnSpc>
              <a:spcBef>
                <a:spcPts val="0"/>
              </a:spcBef>
              <a:spcAft>
                <a:spcPts val="0"/>
              </a:spcAft>
              <a:buClr>
                <a:srgbClr val="000000"/>
              </a:buClr>
              <a:buSzPts val="1100"/>
              <a:buChar char="●"/>
            </a:pPr>
            <a:r>
              <a:rPr lang="en-US"/>
              <a:t>The ethical rules concerning representing a family or one or more members</a:t>
            </a:r>
            <a:endParaRPr/>
          </a:p>
          <a:p>
            <a:pPr marL="457200" marR="0" lvl="0" indent="-298450" algn="l" rtl="0">
              <a:lnSpc>
                <a:spcPct val="100000"/>
              </a:lnSpc>
              <a:spcBef>
                <a:spcPts val="0"/>
              </a:spcBef>
              <a:spcAft>
                <a:spcPts val="0"/>
              </a:spcAft>
              <a:buClr>
                <a:srgbClr val="000000"/>
              </a:buClr>
              <a:buSzPts val="1100"/>
              <a:buChar char="●"/>
            </a:pPr>
            <a:r>
              <a:rPr lang="en-US"/>
              <a:t>Whether UPHPA is enacted in your state, and if not, how the heirs’ property law is governed</a:t>
            </a:r>
            <a:endParaRPr/>
          </a:p>
          <a:p>
            <a:pPr marL="457200" marR="0" lvl="0" indent="-298450" algn="l" rtl="0">
              <a:lnSpc>
                <a:spcPct val="100000"/>
              </a:lnSpc>
              <a:spcBef>
                <a:spcPts val="0"/>
              </a:spcBef>
              <a:spcAft>
                <a:spcPts val="0"/>
              </a:spcAft>
              <a:buClr>
                <a:srgbClr val="000000"/>
              </a:buClr>
              <a:buSzPts val="1100"/>
              <a:buChar char="●"/>
            </a:pPr>
            <a:r>
              <a:rPr lang="en-US"/>
              <a:t>How the UPHPA or other applicable real property law may help resolve your heirs’ property issue.</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2074257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b2074257d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Instructions:  </a:t>
            </a:r>
            <a:r>
              <a:rPr lang="en-US">
                <a:solidFill>
                  <a:schemeClr val="dk1"/>
                </a:solidFill>
              </a:rPr>
              <a:t>Take a quick hand survey to see how the participants feel about the information they just learned.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Time</a:t>
            </a:r>
            <a:r>
              <a:rPr lang="en-US">
                <a:solidFill>
                  <a:schemeClr val="dk1"/>
                </a:solidFill>
              </a:rPr>
              <a:t>: 1 minute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Materials: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a:solidFill>
                  <a:schemeClr val="dk1"/>
                </a:solidFill>
              </a:rPr>
              <a:t>Handouts:  </a:t>
            </a:r>
            <a:r>
              <a:rPr lang="en-US">
                <a:solidFill>
                  <a:schemeClr val="dk1"/>
                </a:solidFill>
              </a:rPr>
              <a:t>None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and their interest in </a:t>
            </a:r>
            <a:r>
              <a:rPr lang="en-US" dirty="0"/>
              <a:t>learning about heirs’ property.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Have participants give their name and affiliation, etc.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Possible prompts</a:t>
            </a:r>
            <a:r>
              <a:rPr lang="en-US" dirty="0"/>
              <a:t>: What brings you to this workshop? What are you curious about when it comes to heirs’ property? </a:t>
            </a:r>
            <a:endParaRPr dirty="0"/>
          </a:p>
          <a:p>
            <a:pPr marL="0" lvl="0" indent="0" algn="l" rtl="0">
              <a:lnSpc>
                <a:spcPct val="100000"/>
              </a:lnSpc>
              <a:spcBef>
                <a:spcPts val="0"/>
              </a:spcBef>
              <a:spcAft>
                <a:spcPts val="0"/>
              </a:spcAft>
              <a:buSzPts val="1100"/>
              <a:buNone/>
            </a:pPr>
            <a:r>
              <a:rPr lang="en-US" dirty="0"/>
              <a:t>If in tables, have people share for a maximum of a minute. If in rows, have them form dyads or triads and share. </a:t>
            </a:r>
            <a:r>
              <a:rPr lang="en-US" b="0" dirty="0"/>
              <a:t>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Thank the participants and ask for any additional questions.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71</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begins the Overview section.</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txBody>
          <a:bodyPr/>
          <a:lstStyle/>
          <a:p>
            <a:endParaRPr lang="en-US"/>
          </a:p>
        </p:txBody>
      </p:sp>
      <p:sp>
        <p:nvSpPr>
          <p:cNvPr id="63" name="Google Shape;63;p75"/>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txBody>
          <a:bodyPr/>
          <a:lstStyle/>
          <a:p>
            <a:endParaRPr lang="en-US"/>
          </a:p>
        </p:txBody>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Custom Layout" preserve="1">
  <p:cSld name="15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6" y="79426"/>
            <a:ext cx="904783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248773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8"/>
        <p:cNvGrpSpPr/>
        <p:nvPr/>
      </p:nvGrpSpPr>
      <p:grpSpPr>
        <a:xfrm>
          <a:off x="0" y="0"/>
          <a:ext cx="0" cy="0"/>
          <a:chOff x="0" y="0"/>
          <a:chExt cx="0" cy="0"/>
        </a:xfrm>
      </p:grpSpPr>
      <p:sp>
        <p:nvSpPr>
          <p:cNvPr id="129" name="Google Shape;129;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0" name="Google Shape;130;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31" name="Google Shape;131;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32" name="Google Shape;132;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34"/>
        <p:cNvGrpSpPr/>
        <p:nvPr/>
      </p:nvGrpSpPr>
      <p:grpSpPr>
        <a:xfrm>
          <a:off x="0" y="0"/>
          <a:ext cx="0" cy="0"/>
          <a:chOff x="0" y="0"/>
          <a:chExt cx="0" cy="0"/>
        </a:xfrm>
      </p:grpSpPr>
      <p:sp>
        <p:nvSpPr>
          <p:cNvPr id="135" name="Google Shape;135;p81"/>
          <p:cNvSpPr>
            <a:spLocks noGrp="1"/>
          </p:cNvSpPr>
          <p:nvPr>
            <p:ph type="pic" idx="2"/>
          </p:nvPr>
        </p:nvSpPr>
        <p:spPr>
          <a:xfrm>
            <a:off x="4997450" y="2795588"/>
            <a:ext cx="4146550" cy="2178050"/>
          </a:xfrm>
          <a:prstGeom prst="rect">
            <a:avLst/>
          </a:prstGeom>
          <a:noFill/>
          <a:ln>
            <a:noFill/>
          </a:ln>
        </p:spPr>
        <p:txBody>
          <a:bodyPr/>
          <a:lstStyle/>
          <a:p>
            <a:endParaRPr lang="en-US"/>
          </a:p>
        </p:txBody>
      </p:sp>
      <p:sp>
        <p:nvSpPr>
          <p:cNvPr id="136" name="Google Shape;136;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9"/>
        <p:cNvGrpSpPr/>
        <p:nvPr/>
      </p:nvGrpSpPr>
      <p:grpSpPr>
        <a:xfrm>
          <a:off x="0" y="0"/>
          <a:ext cx="0" cy="0"/>
          <a:chOff x="0" y="0"/>
          <a:chExt cx="0" cy="0"/>
        </a:xfrm>
      </p:grpSpPr>
      <p:sp>
        <p:nvSpPr>
          <p:cNvPr id="140" name="Google Shape;140;p83"/>
          <p:cNvSpPr>
            <a:spLocks noGrp="1"/>
          </p:cNvSpPr>
          <p:nvPr>
            <p:ph type="pic" idx="2"/>
          </p:nvPr>
        </p:nvSpPr>
        <p:spPr>
          <a:xfrm>
            <a:off x="4997449" y="1203928"/>
            <a:ext cx="4146550" cy="2178050"/>
          </a:xfrm>
          <a:prstGeom prst="rect">
            <a:avLst/>
          </a:prstGeom>
          <a:noFill/>
          <a:ln>
            <a:noFill/>
          </a:ln>
        </p:spPr>
        <p:txBody>
          <a:bodyPr/>
          <a:lstStyle/>
          <a:p>
            <a:endParaRPr lang="en-US"/>
          </a:p>
        </p:txBody>
      </p:sp>
      <p:sp>
        <p:nvSpPr>
          <p:cNvPr id="141" name="Google Shape;141;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4" name="Google Shape;144;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121"/>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149" name="Google Shape;149;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50"/>
        <p:cNvGrpSpPr/>
        <p:nvPr/>
      </p:nvGrpSpPr>
      <p:grpSpPr>
        <a:xfrm>
          <a:off x="0" y="0"/>
          <a:ext cx="0" cy="0"/>
          <a:chOff x="0" y="0"/>
          <a:chExt cx="0" cy="0"/>
        </a:xfrm>
      </p:grpSpPr>
      <p:sp>
        <p:nvSpPr>
          <p:cNvPr id="151" name="Google Shape;15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0" name="Google Shape;16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sp>
        <p:nvSpPr>
          <p:cNvPr id="168" name="Google Shape;168;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4">
  <p:cSld name="1_Title + text 4 2">
    <p:spTree>
      <p:nvGrpSpPr>
        <p:cNvPr id="1" name="Shape 170"/>
        <p:cNvGrpSpPr/>
        <p:nvPr/>
      </p:nvGrpSpPr>
      <p:grpSpPr>
        <a:xfrm>
          <a:off x="0" y="0"/>
          <a:ext cx="0" cy="0"/>
          <a:chOff x="0" y="0"/>
          <a:chExt cx="0" cy="0"/>
        </a:xfrm>
      </p:grpSpPr>
      <p:sp>
        <p:nvSpPr>
          <p:cNvPr id="171" name="Google Shape;171;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2" name="Google Shape;172;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
        <p:cNvGrpSpPr/>
        <p:nvPr/>
      </p:nvGrpSpPr>
      <p:grpSpPr>
        <a:xfrm>
          <a:off x="0" y="0"/>
          <a:ext cx="0" cy="0"/>
          <a:chOff x="0" y="0"/>
          <a:chExt cx="0" cy="0"/>
        </a:xfrm>
      </p:grpSpPr>
      <p:pic>
        <p:nvPicPr>
          <p:cNvPr id="174" name="Google Shape;174;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75" name="Google Shape;175;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7" name="Google Shape;177;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8" name="Google Shape;178;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79" name="Google Shape;179;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3" name="Google Shape;183;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0" name="Google Shape;190;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2" name="Google Shape;192;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3"/>
        <p:cNvGrpSpPr/>
        <p:nvPr/>
      </p:nvGrpSpPr>
      <p:grpSpPr>
        <a:xfrm>
          <a:off x="0" y="0"/>
          <a:ext cx="0" cy="0"/>
          <a:chOff x="0" y="0"/>
          <a:chExt cx="0" cy="0"/>
        </a:xfrm>
      </p:grpSpPr>
      <p:sp>
        <p:nvSpPr>
          <p:cNvPr id="194" name="Google Shape;194;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00" name="Google Shape;200;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1" name="Google Shape;201;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2" name="Google Shape;202;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3" name="Google Shape;203;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4" name="Google Shape;204;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5" name="Google Shape;205;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6" name="Google Shape;206;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7" name="Google Shape;207;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8" name="Google Shape;208;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ext 1">
  <p:cSld name="1_Title + text 1 2">
    <p:spTree>
      <p:nvGrpSpPr>
        <p:cNvPr id="1" name="Shape 209"/>
        <p:cNvGrpSpPr/>
        <p:nvPr/>
      </p:nvGrpSpPr>
      <p:grpSpPr>
        <a:xfrm>
          <a:off x="0" y="0"/>
          <a:ext cx="0" cy="0"/>
          <a:chOff x="0" y="0"/>
          <a:chExt cx="0" cy="0"/>
        </a:xfrm>
      </p:grpSpPr>
      <p:sp>
        <p:nvSpPr>
          <p:cNvPr id="210" name="Google Shape;210;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1" name="Google Shape;211;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2"/>
        <p:cNvGrpSpPr/>
        <p:nvPr/>
      </p:nvGrpSpPr>
      <p:grpSpPr>
        <a:xfrm>
          <a:off x="0" y="0"/>
          <a:ext cx="0" cy="0"/>
          <a:chOff x="0" y="0"/>
          <a:chExt cx="0" cy="0"/>
        </a:xfrm>
      </p:grpSpPr>
      <p:sp>
        <p:nvSpPr>
          <p:cNvPr id="213" name="Google Shape;213;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12/12/2025</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111604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100"/>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100"/>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85"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6"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39.jpg"/><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3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7">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223" name="Google Shape;223;p47">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4" name="Google Shape;224;p47"/>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5E5E5E"/>
                </a:solidFill>
                <a:effectLst/>
                <a:uLnTx/>
                <a:uFillTx/>
                <a:latin typeface="Arial"/>
                <a:ea typeface="Arial"/>
                <a:cs typeface="Arial"/>
                <a:sym typeface="Arial"/>
              </a:rPr>
              <a:t>Understanding </a:t>
            </a:r>
            <a:endParaRPr kumimoji="0" lang="en-US" sz="20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5E5E5E"/>
                </a:solidFill>
                <a:effectLst/>
                <a:uLnTx/>
                <a:uFillTx/>
                <a:latin typeface="Arial"/>
                <a:ea typeface="Arial"/>
                <a:cs typeface="Arial"/>
                <a:sym typeface="Arial"/>
              </a:rPr>
              <a:t>Heirs’ Property at the</a:t>
            </a:r>
            <a:endParaRPr kumimoji="0" lang="en-US" sz="20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5E5E5E"/>
                </a:solidFill>
                <a:effectLst/>
                <a:uLnTx/>
                <a:uFillTx/>
                <a:latin typeface="Arial"/>
                <a:ea typeface="Arial"/>
                <a:cs typeface="Arial"/>
                <a:sym typeface="Arial"/>
              </a:rPr>
              <a:t> Community Level</a:t>
            </a:r>
            <a:endParaRPr kumimoji="0" lang="en-US" sz="2000" b="1"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225" name="Google Shape;225;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DATE, 2025</a:t>
            </a:r>
            <a:endParaRPr dirty="0"/>
          </a:p>
        </p:txBody>
      </p:sp>
      <p:sp>
        <p:nvSpPr>
          <p:cNvPr id="226" name="Google Shape;226;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dk2"/>
                </a:solidFill>
                <a:latin typeface="Livvic Black"/>
                <a:ea typeface="Livvic Black"/>
                <a:cs typeface="Livvic Black"/>
                <a:sym typeface="Livvic Black"/>
              </a:rPr>
              <a:t>LOCATION</a:t>
            </a:r>
            <a:endParaRPr dirty="0">
              <a:solidFill>
                <a:schemeClr val="dk2"/>
              </a:solidFill>
            </a:endParaRPr>
          </a:p>
        </p:txBody>
      </p:sp>
      <p:pic>
        <p:nvPicPr>
          <p:cNvPr id="2" name="Picture 1" descr="Logo for the Alcorn State University National Policy Research Center">
            <a:extLst>
              <a:ext uri="{FF2B5EF4-FFF2-40B4-BE49-F238E27FC236}">
                <a16:creationId xmlns:a16="http://schemas.microsoft.com/office/drawing/2014/main" id="{249BC578-3CE0-5BD0-9B0B-9CC9031DD061}"/>
              </a:ext>
            </a:extLst>
          </p:cNvPr>
          <p:cNvPicPr>
            <a:picLocks noChangeAspect="1"/>
          </p:cNvPicPr>
          <p:nvPr/>
        </p:nvPicPr>
        <p:blipFill>
          <a:blip r:embed="rId4"/>
          <a:srcRect/>
          <a:stretch/>
        </p:blipFill>
        <p:spPr>
          <a:xfrm>
            <a:off x="399097" y="4526438"/>
            <a:ext cx="1080001" cy="457200"/>
          </a:xfrm>
          <a:prstGeom prst="rect">
            <a:avLst/>
          </a:prstGeom>
        </p:spPr>
      </p:pic>
      <p:pic>
        <p:nvPicPr>
          <p:cNvPr id="228" name="Google Shape;228;p47" descr="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227" name="Google Shape;227;p47" descr="Logo for the Southern Rural Development Center"/>
          <p:cNvPicPr preferRelativeResize="0"/>
          <p:nvPr/>
        </p:nvPicPr>
        <p:blipFill rotWithShape="1">
          <a:blip r:embed="rId6">
            <a:alphaModFix/>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Protecting Your Information</a:t>
            </a:r>
            <a:endParaRPr dirty="0"/>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dirty="0"/>
              <a:t>No personal stories</a:t>
            </a:r>
            <a:endParaRPr dirty="0"/>
          </a:p>
          <a:p>
            <a:pPr marL="457200" lvl="0" indent="-304800" algn="l" rtl="0">
              <a:lnSpc>
                <a:spcPct val="115000"/>
              </a:lnSpc>
              <a:spcBef>
                <a:spcPts val="0"/>
              </a:spcBef>
              <a:spcAft>
                <a:spcPts val="0"/>
              </a:spcAft>
              <a:buSzPts val="1200"/>
              <a:buChar char="●"/>
            </a:pPr>
            <a:r>
              <a:rPr lang="en-US" dirty="0"/>
              <a:t>General questions are welcome.  </a:t>
            </a:r>
            <a:endParaRPr dirty="0"/>
          </a:p>
          <a:p>
            <a:pPr marL="457200" lvl="0" indent="-304800" algn="l" rtl="0">
              <a:lnSpc>
                <a:spcPct val="115000"/>
              </a:lnSpc>
              <a:spcBef>
                <a:spcPts val="0"/>
              </a:spcBef>
              <a:spcAft>
                <a:spcPts val="0"/>
              </a:spcAft>
              <a:buSzPts val="1200"/>
              <a:buChar char="●"/>
            </a:pPr>
            <a:r>
              <a:rPr lang="en-US" dirty="0"/>
              <a:t>Personal questions should be asked outside of the group setting.</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title" idx="4294967295"/>
          </p:nvPr>
        </p:nvSpPr>
        <p:spPr>
          <a:xfrm>
            <a:off x="511175" y="2125663"/>
            <a:ext cx="8145463"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Part I: What is Heirs’ Property?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5"/>
          <p:cNvSpPr txBox="1">
            <a:spLocks noGrp="1"/>
          </p:cNvSpPr>
          <p:nvPr>
            <p:ph type="title" idx="4294967295"/>
          </p:nvPr>
        </p:nvSpPr>
        <p:spPr>
          <a:xfrm>
            <a:off x="584200" y="236538"/>
            <a:ext cx="8504238" cy="8302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400" b="1" i="0" u="none" strike="noStrike" kern="0" cap="none" spc="0" normalizeH="0" baseline="0" noProof="0" dirty="0">
                <a:ln>
                  <a:noFill/>
                </a:ln>
                <a:solidFill>
                  <a:schemeClr val="dk1"/>
                </a:solidFill>
                <a:effectLst/>
                <a:uLnTx/>
                <a:uFillTx/>
                <a:latin typeface="Livvic"/>
                <a:ea typeface="Livvic"/>
                <a:cs typeface="Livvic"/>
                <a:sym typeface="Livvic"/>
              </a:rPr>
              <a:t>What is Heirs’ Property?</a:t>
            </a:r>
          </a:p>
        </p:txBody>
      </p:sp>
      <p:sp>
        <p:nvSpPr>
          <p:cNvPr id="303" name="Google Shape;303;p5"/>
          <p:cNvSpPr txBox="1">
            <a:spLocks noGrp="1"/>
          </p:cNvSpPr>
          <p:nvPr>
            <p:ph type="body" idx="3"/>
          </p:nvPr>
        </p:nvSpPr>
        <p:spPr>
          <a:xfrm>
            <a:off x="138793" y="1027876"/>
            <a:ext cx="6131400" cy="39381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US" sz="1700" dirty="0"/>
              <a:t>Refers to property passed down informally from generation to generation. Also known as </a:t>
            </a:r>
            <a:r>
              <a:rPr lang="en-US" sz="1700" dirty="0">
                <a:latin typeface="Catamaran Thin"/>
                <a:ea typeface="Catamaran Thin"/>
                <a:cs typeface="Catamaran Thin"/>
                <a:sym typeface="Catamaran Thin"/>
              </a:rPr>
              <a:t>“Fractured,” “Tangled,” “Clouded”</a:t>
            </a:r>
            <a:endParaRPr sz="1700" dirty="0">
              <a:latin typeface="Catamaran Thin"/>
              <a:ea typeface="Catamaran Thin"/>
              <a:cs typeface="Catamaran Thin"/>
              <a:sym typeface="Catamaran Thin"/>
            </a:endParaRPr>
          </a:p>
          <a:p>
            <a:pPr marL="457200" lvl="0" indent="-336550" algn="l" rtl="0">
              <a:lnSpc>
                <a:spcPct val="115000"/>
              </a:lnSpc>
              <a:spcBef>
                <a:spcPts val="0"/>
              </a:spcBef>
              <a:spcAft>
                <a:spcPts val="0"/>
              </a:spcAft>
              <a:buSzPts val="1700"/>
              <a:buChar char="●"/>
            </a:pPr>
            <a:r>
              <a:rPr lang="en-US" sz="1700" dirty="0"/>
              <a:t>The original landowner dies without a will, or the will was not probated or administered</a:t>
            </a:r>
            <a:endParaRPr sz="1700" dirty="0"/>
          </a:p>
          <a:p>
            <a:pPr marL="457200" lvl="0" indent="-336550" algn="l" rtl="0">
              <a:lnSpc>
                <a:spcPct val="115000"/>
              </a:lnSpc>
              <a:spcBef>
                <a:spcPts val="0"/>
              </a:spcBef>
              <a:spcAft>
                <a:spcPts val="0"/>
              </a:spcAft>
              <a:buSzPts val="1700"/>
              <a:buChar char="●"/>
            </a:pPr>
            <a:r>
              <a:rPr lang="en-US" sz="1700" dirty="0"/>
              <a:t>State laws determine who inherits your land.</a:t>
            </a:r>
            <a:endParaRPr sz="1700" dirty="0"/>
          </a:p>
          <a:p>
            <a:pPr marL="457200" lvl="0" indent="-336550" algn="l" rtl="0">
              <a:lnSpc>
                <a:spcPct val="115000"/>
              </a:lnSpc>
              <a:spcBef>
                <a:spcPts val="0"/>
              </a:spcBef>
              <a:spcAft>
                <a:spcPts val="0"/>
              </a:spcAft>
              <a:buSzPts val="1700"/>
              <a:buChar char="●"/>
            </a:pPr>
            <a:r>
              <a:rPr lang="en-US" sz="1700" dirty="0"/>
              <a:t>Can potentially include multiple generations and hundreds of relatives</a:t>
            </a:r>
            <a:endParaRPr sz="1700" dirty="0"/>
          </a:p>
          <a:p>
            <a:pPr marL="457200" lvl="0" indent="-336550" algn="l" rtl="0">
              <a:lnSpc>
                <a:spcPct val="115000"/>
              </a:lnSpc>
              <a:spcBef>
                <a:spcPts val="0"/>
              </a:spcBef>
              <a:spcAft>
                <a:spcPts val="0"/>
              </a:spcAft>
              <a:buSzPts val="1700"/>
              <a:buChar char="●"/>
            </a:pPr>
            <a:r>
              <a:rPr lang="en-US" sz="1700" dirty="0"/>
              <a:t>No single heir has clear title to the entire parcel. </a:t>
            </a:r>
            <a:r>
              <a:rPr lang="en-US" sz="1700" dirty="0">
                <a:latin typeface="Catamaran Thin"/>
                <a:ea typeface="Catamaran Thin"/>
                <a:cs typeface="Catamaran Thin"/>
                <a:sym typeface="Catamaran Thin"/>
              </a:rPr>
              <a:t>Each owner has an interest in the entire asset rather than each heir having their own piece of the asset</a:t>
            </a:r>
            <a:endParaRPr sz="1700" dirty="0">
              <a:latin typeface="Catamaran Thin"/>
              <a:ea typeface="Catamaran Thin"/>
              <a:cs typeface="Catamaran Thin"/>
              <a:sym typeface="Catamaran Thin"/>
            </a:endParaRPr>
          </a:p>
        </p:txBody>
      </p:sp>
      <p:pic>
        <p:nvPicPr>
          <p:cNvPr id="301" name="Google Shape;301;p5" descr="Drawing of a family treen."/>
          <p:cNvPicPr preferRelativeResize="0">
            <a:picLocks noGrp="1"/>
          </p:cNvPicPr>
          <p:nvPr>
            <p:ph type="pic" idx="2"/>
          </p:nvPr>
        </p:nvPicPr>
        <p:blipFill rotWithShape="1">
          <a:blip r:embed="rId3">
            <a:alphaModFix/>
          </a:blip>
          <a:srcRect l="373" r="372"/>
          <a:stretch/>
        </p:blipFill>
        <p:spPr>
          <a:xfrm>
            <a:off x="6419952" y="1499185"/>
            <a:ext cx="2668039" cy="26883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b2074257d1_0_31"/>
          <p:cNvSpPr txBox="1">
            <a:spLocks noGrp="1"/>
          </p:cNvSpPr>
          <p:nvPr>
            <p:ph type="title" idx="4294967295"/>
          </p:nvPr>
        </p:nvSpPr>
        <p:spPr>
          <a:xfrm>
            <a:off x="584200" y="236538"/>
            <a:ext cx="8504238" cy="8302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400" b="1" i="0" u="none" strike="noStrike" kern="0" cap="none" spc="0" normalizeH="0" baseline="0" noProof="0" dirty="0">
                <a:ln>
                  <a:noFill/>
                </a:ln>
                <a:solidFill>
                  <a:schemeClr val="dk1"/>
                </a:solidFill>
                <a:effectLst/>
                <a:uLnTx/>
                <a:uFillTx/>
                <a:latin typeface="Livvic"/>
                <a:ea typeface="Livvic"/>
                <a:cs typeface="Livvic"/>
                <a:sym typeface="Livvic"/>
              </a:rPr>
              <a:t>Each Heir…</a:t>
            </a:r>
          </a:p>
        </p:txBody>
      </p:sp>
      <p:sp>
        <p:nvSpPr>
          <p:cNvPr id="309" name="Google Shape;309;g2b2074257d1_0_31"/>
          <p:cNvSpPr txBox="1">
            <a:spLocks noGrp="1"/>
          </p:cNvSpPr>
          <p:nvPr>
            <p:ph type="body" idx="3"/>
          </p:nvPr>
        </p:nvSpPr>
        <p:spPr>
          <a:xfrm>
            <a:off x="419226" y="1066602"/>
            <a:ext cx="4951500" cy="31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endParaRPr sz="2000" dirty="0"/>
          </a:p>
          <a:p>
            <a:pPr marL="457200" lvl="0" indent="-355600" algn="l" rtl="0">
              <a:lnSpc>
                <a:spcPct val="90000"/>
              </a:lnSpc>
              <a:spcBef>
                <a:spcPts val="0"/>
              </a:spcBef>
              <a:spcAft>
                <a:spcPts val="0"/>
              </a:spcAft>
              <a:buSzPts val="2000"/>
              <a:buChar char="●"/>
            </a:pPr>
            <a:r>
              <a:rPr lang="en-US" sz="2000" dirty="0"/>
              <a:t>Has equal rights to full use and possession</a:t>
            </a:r>
            <a:endParaRPr sz="2000" dirty="0"/>
          </a:p>
          <a:p>
            <a:pPr marL="457200" lvl="0" indent="-355600" algn="l" rtl="0">
              <a:lnSpc>
                <a:spcPct val="90000"/>
              </a:lnSpc>
              <a:spcBef>
                <a:spcPts val="800"/>
              </a:spcBef>
              <a:spcAft>
                <a:spcPts val="0"/>
              </a:spcAft>
              <a:buSzPts val="2000"/>
              <a:buChar char="●"/>
            </a:pPr>
            <a:r>
              <a:rPr lang="en-US" sz="2000" dirty="0"/>
              <a:t>Is legally responsible for taxes and other property-related expenses</a:t>
            </a:r>
            <a:endParaRPr sz="2000" dirty="0"/>
          </a:p>
          <a:p>
            <a:pPr marL="457200" lvl="0" indent="-355600" algn="l" rtl="0">
              <a:lnSpc>
                <a:spcPct val="90000"/>
              </a:lnSpc>
              <a:spcBef>
                <a:spcPts val="800"/>
              </a:spcBef>
              <a:spcAft>
                <a:spcPts val="0"/>
              </a:spcAft>
              <a:buSzPts val="2000"/>
              <a:buChar char="●"/>
            </a:pPr>
            <a:r>
              <a:rPr lang="en-US" sz="2000" dirty="0"/>
              <a:t>May transfer by gift or sale their interest to another heir or non-heir</a:t>
            </a:r>
            <a:endParaRPr sz="2000" dirty="0"/>
          </a:p>
          <a:p>
            <a:pPr marL="457200" lvl="0" indent="-355600" algn="l" rtl="0">
              <a:lnSpc>
                <a:spcPct val="90000"/>
              </a:lnSpc>
              <a:spcBef>
                <a:spcPts val="800"/>
              </a:spcBef>
              <a:spcAft>
                <a:spcPts val="0"/>
              </a:spcAft>
              <a:buSzPts val="2000"/>
              <a:buChar char="●"/>
            </a:pPr>
            <a:r>
              <a:rPr lang="en-US" sz="2000" dirty="0"/>
              <a:t>May seek physical division of the property</a:t>
            </a:r>
            <a:endParaRPr sz="2000" dirty="0"/>
          </a:p>
          <a:p>
            <a:pPr marL="457200" lvl="0" indent="-355600" algn="l" rtl="0">
              <a:lnSpc>
                <a:spcPct val="90000"/>
              </a:lnSpc>
              <a:spcBef>
                <a:spcPts val="800"/>
              </a:spcBef>
              <a:spcAft>
                <a:spcPts val="0"/>
              </a:spcAft>
              <a:buSzPts val="2000"/>
              <a:buChar char="●"/>
            </a:pPr>
            <a:r>
              <a:rPr lang="en-US" sz="2000" dirty="0"/>
              <a:t>Must agree to any major decisions about the property</a:t>
            </a:r>
            <a:endParaRPr sz="2000" dirty="0"/>
          </a:p>
          <a:p>
            <a:pPr marL="0" lvl="0" indent="0" algn="l" rtl="0">
              <a:lnSpc>
                <a:spcPct val="115000"/>
              </a:lnSpc>
              <a:spcBef>
                <a:spcPts val="0"/>
              </a:spcBef>
              <a:spcAft>
                <a:spcPts val="0"/>
              </a:spcAft>
              <a:buSzPts val="1200"/>
              <a:buNone/>
            </a:pPr>
            <a:endParaRPr dirty="0"/>
          </a:p>
        </p:txBody>
      </p:sp>
      <p:pic>
        <p:nvPicPr>
          <p:cNvPr id="310" name="Google Shape;310;g2b2074257d1_0_31" descr="Hands holding a small wooden house."/>
          <p:cNvPicPr preferRelativeResize="0"/>
          <p:nvPr/>
        </p:nvPicPr>
        <p:blipFill rotWithShape="1">
          <a:blip r:embed="rId3">
            <a:alphaModFix/>
          </a:blip>
          <a:srcRect l="13530" t="765" r="20300" b="14709"/>
          <a:stretch/>
        </p:blipFill>
        <p:spPr>
          <a:xfrm>
            <a:off x="5623664" y="1254775"/>
            <a:ext cx="3377927" cy="28498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b2074257d1_0_5"/>
          <p:cNvSpPr txBox="1">
            <a:spLocks noGrp="1"/>
          </p:cNvSpPr>
          <p:nvPr>
            <p:ph type="title" idx="4294967295"/>
          </p:nvPr>
        </p:nvSpPr>
        <p:spPr>
          <a:xfrm>
            <a:off x="177800" y="738188"/>
            <a:ext cx="864552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FFFFFF"/>
                </a:solidFill>
                <a:effectLst/>
                <a:uLnTx/>
                <a:uFillTx/>
                <a:latin typeface="Livvic"/>
                <a:ea typeface="Livvic"/>
                <a:cs typeface="Livvic"/>
                <a:sym typeface="Livvic"/>
              </a:rPr>
              <a:t>Common Terms for Heirs’ Property Ownership:</a:t>
            </a: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
        <p:nvSpPr>
          <p:cNvPr id="321" name="Google Shape;321;g2b2074257d1_0_5"/>
          <p:cNvSpPr txBox="1"/>
          <p:nvPr/>
        </p:nvSpPr>
        <p:spPr>
          <a:xfrm rot="-358217">
            <a:off x="1201279" y="2155842"/>
            <a:ext cx="26986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71521C"/>
                </a:solidFill>
                <a:latin typeface="Calibri"/>
                <a:ea typeface="Calibri"/>
                <a:cs typeface="Calibri"/>
                <a:sym typeface="Calibri"/>
              </a:rPr>
              <a:t>“Fragmented”</a:t>
            </a:r>
            <a:endParaRPr sz="3200" b="0" i="0" u="none" strike="noStrike" cap="none" dirty="0">
              <a:solidFill>
                <a:srgbClr val="71521C"/>
              </a:solidFill>
              <a:latin typeface="Arial"/>
              <a:ea typeface="Arial"/>
              <a:cs typeface="Arial"/>
              <a:sym typeface="Arial"/>
            </a:endParaRPr>
          </a:p>
        </p:txBody>
      </p:sp>
      <p:sp>
        <p:nvSpPr>
          <p:cNvPr id="316" name="Google Shape;316;g2b2074257d1_0_5"/>
          <p:cNvSpPr txBox="1"/>
          <p:nvPr/>
        </p:nvSpPr>
        <p:spPr>
          <a:xfrm rot="639807">
            <a:off x="394120" y="3201058"/>
            <a:ext cx="216816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71521C"/>
                </a:solidFill>
                <a:latin typeface="Calibri"/>
                <a:ea typeface="Calibri"/>
                <a:cs typeface="Calibri"/>
                <a:sym typeface="Calibri"/>
              </a:rPr>
              <a:t>“Without a clear title”</a:t>
            </a:r>
            <a:endParaRPr sz="3200" b="0" i="0" u="none" strike="noStrike" cap="none" dirty="0">
              <a:solidFill>
                <a:srgbClr val="71521C"/>
              </a:solidFill>
              <a:latin typeface="Arial"/>
              <a:ea typeface="Arial"/>
              <a:cs typeface="Arial"/>
              <a:sym typeface="Arial"/>
            </a:endParaRPr>
          </a:p>
        </p:txBody>
      </p:sp>
      <p:sp>
        <p:nvSpPr>
          <p:cNvPr id="319" name="Google Shape;319;g2b2074257d1_0_5"/>
          <p:cNvSpPr txBox="1"/>
          <p:nvPr/>
        </p:nvSpPr>
        <p:spPr>
          <a:xfrm rot="-1900604">
            <a:off x="3773841" y="2717372"/>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accent4"/>
                </a:solidFill>
                <a:latin typeface="Calibri"/>
                <a:ea typeface="Calibri"/>
                <a:cs typeface="Calibri"/>
                <a:sym typeface="Calibri"/>
              </a:rPr>
              <a:t>“Clouded”</a:t>
            </a:r>
            <a:endParaRPr sz="3200" b="0" i="0" u="none" strike="noStrike" cap="none" dirty="0">
              <a:solidFill>
                <a:schemeClr val="accent4"/>
              </a:solidFill>
              <a:latin typeface="Arial"/>
              <a:ea typeface="Arial"/>
              <a:cs typeface="Arial"/>
              <a:sym typeface="Arial"/>
            </a:endParaRPr>
          </a:p>
        </p:txBody>
      </p:sp>
      <p:sp>
        <p:nvSpPr>
          <p:cNvPr id="320" name="Google Shape;320;g2b2074257d1_0_5"/>
          <p:cNvSpPr txBox="1"/>
          <p:nvPr/>
        </p:nvSpPr>
        <p:spPr>
          <a:xfrm rot="-632612">
            <a:off x="2333632" y="4081693"/>
            <a:ext cx="289633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accent4"/>
                </a:solidFill>
                <a:latin typeface="Calibri"/>
                <a:ea typeface="Calibri"/>
                <a:cs typeface="Calibri"/>
                <a:sym typeface="Calibri"/>
              </a:rPr>
              <a:t>“Family Land”</a:t>
            </a:r>
            <a:endParaRPr sz="3200" b="0" i="0" u="none" strike="noStrike" cap="none" dirty="0">
              <a:solidFill>
                <a:schemeClr val="accent4"/>
              </a:solidFill>
              <a:latin typeface="Arial"/>
              <a:ea typeface="Arial"/>
              <a:cs typeface="Arial"/>
              <a:sym typeface="Arial"/>
            </a:endParaRPr>
          </a:p>
        </p:txBody>
      </p:sp>
      <p:sp>
        <p:nvSpPr>
          <p:cNvPr id="317" name="Google Shape;317;g2b2074257d1_0_5"/>
          <p:cNvSpPr txBox="1"/>
          <p:nvPr/>
        </p:nvSpPr>
        <p:spPr>
          <a:xfrm rot="484561">
            <a:off x="6531096" y="2466370"/>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accent4"/>
                </a:solidFill>
                <a:latin typeface="Calibri"/>
                <a:ea typeface="Calibri"/>
                <a:cs typeface="Calibri"/>
                <a:sym typeface="Calibri"/>
              </a:rPr>
              <a:t>“Fractured”</a:t>
            </a:r>
            <a:endParaRPr sz="3200" b="0" i="0" u="none" strike="noStrike" cap="none" dirty="0">
              <a:solidFill>
                <a:schemeClr val="accent4"/>
              </a:solidFill>
              <a:latin typeface="Arial"/>
              <a:ea typeface="Arial"/>
              <a:cs typeface="Arial"/>
              <a:sym typeface="Arial"/>
            </a:endParaRPr>
          </a:p>
        </p:txBody>
      </p:sp>
      <p:sp>
        <p:nvSpPr>
          <p:cNvPr id="318" name="Google Shape;318;g2b2074257d1_0_5"/>
          <p:cNvSpPr txBox="1"/>
          <p:nvPr/>
        </p:nvSpPr>
        <p:spPr>
          <a:xfrm rot="506692">
            <a:off x="5605707" y="3764013"/>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Calibri"/>
                <a:ea typeface="Calibri"/>
                <a:cs typeface="Calibri"/>
                <a:sym typeface="Calibri"/>
              </a:rPr>
              <a:t>“Tangled”</a:t>
            </a:r>
            <a:endParaRPr sz="3200" b="0" i="0" u="none" strike="noStrike" cap="none">
              <a:solidFill>
                <a:schemeClr val="accen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
          <p:cNvSpPr txBox="1">
            <a:spLocks noGrp="1"/>
          </p:cNvSpPr>
          <p:nvPr>
            <p:ph type="title" idx="4294967295"/>
          </p:nvPr>
        </p:nvSpPr>
        <p:spPr>
          <a:xfrm>
            <a:off x="177800" y="738188"/>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FFFFFF"/>
                </a:solidFill>
                <a:effectLst/>
                <a:uLnTx/>
                <a:uFillTx/>
                <a:latin typeface="Livvic"/>
                <a:ea typeface="Livvic"/>
                <a:cs typeface="Livvic"/>
                <a:sym typeface="Livvic"/>
              </a:rPr>
              <a:t>Common Terms</a:t>
            </a: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
        <p:nvSpPr>
          <p:cNvPr id="327" name="Google Shape;327;p1"/>
          <p:cNvSpPr txBox="1"/>
          <p:nvPr/>
        </p:nvSpPr>
        <p:spPr>
          <a:xfrm>
            <a:off x="375557" y="1729684"/>
            <a:ext cx="8392886"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The heirs’ own the property without a “</a:t>
            </a:r>
            <a:r>
              <a:rPr lang="en-US" sz="2800" b="1" i="0" u="none" strike="noStrike" cap="none" dirty="0">
                <a:solidFill>
                  <a:schemeClr val="dk1"/>
                </a:solidFill>
                <a:latin typeface="Calibri"/>
                <a:ea typeface="Calibri"/>
                <a:cs typeface="Calibri"/>
                <a:sym typeface="Calibri"/>
              </a:rPr>
              <a:t>clear title</a:t>
            </a:r>
            <a:r>
              <a:rPr lang="en-US" sz="28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Sometimes referred to as “</a:t>
            </a:r>
            <a:r>
              <a:rPr lang="en-US" sz="2800" b="1" i="0" u="none" strike="noStrike" cap="none" dirty="0">
                <a:solidFill>
                  <a:schemeClr val="dk1"/>
                </a:solidFill>
                <a:latin typeface="Calibri"/>
                <a:ea typeface="Calibri"/>
                <a:cs typeface="Calibri"/>
                <a:sym typeface="Calibri"/>
              </a:rPr>
              <a:t>Family Land", "Fractured</a:t>
            </a:r>
            <a:r>
              <a:rPr lang="en-US" sz="2800" b="0" i="0" u="none" strike="noStrike" cap="none" dirty="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Tangled</a:t>
            </a:r>
            <a:r>
              <a:rPr lang="en-US" sz="2800" b="0" i="0" u="none" strike="noStrike" cap="none" dirty="0">
                <a:solidFill>
                  <a:schemeClr val="dk1"/>
                </a:solidFill>
                <a:latin typeface="Calibri"/>
                <a:ea typeface="Calibri"/>
                <a:cs typeface="Calibri"/>
                <a:sym typeface="Calibri"/>
              </a:rPr>
              <a:t>”, or “</a:t>
            </a:r>
            <a:r>
              <a:rPr lang="en-US" sz="2800" b="1" i="0" u="none" strike="noStrike" cap="none" dirty="0">
                <a:solidFill>
                  <a:schemeClr val="dk1"/>
                </a:solidFill>
                <a:latin typeface="Calibri"/>
                <a:ea typeface="Calibri"/>
                <a:cs typeface="Calibri"/>
                <a:sym typeface="Calibri"/>
              </a:rPr>
              <a:t>Clouded</a:t>
            </a:r>
            <a:r>
              <a:rPr lang="en-US" sz="28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This restricts being able to manage the property and use the asset to accumulate wealth</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7"/>
          <p:cNvSpPr txBox="1">
            <a:spLocks noGrp="1"/>
          </p:cNvSpPr>
          <p:nvPr>
            <p:ph type="title" idx="4294967295"/>
          </p:nvPr>
        </p:nvSpPr>
        <p:spPr>
          <a:xfrm>
            <a:off x="817563" y="125413"/>
            <a:ext cx="8326437" cy="3540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200" b="1" i="0" u="none" strike="noStrike" kern="0" cap="none" spc="0" normalizeH="0" baseline="0" noProof="0" dirty="0">
                <a:ln>
                  <a:noFill/>
                </a:ln>
                <a:solidFill>
                  <a:schemeClr val="dk1"/>
                </a:solidFill>
                <a:effectLst/>
                <a:uLnTx/>
                <a:uFillTx/>
                <a:latin typeface="Livvic"/>
                <a:ea typeface="Livvic"/>
                <a:cs typeface="Livvic"/>
                <a:sym typeface="Livvic"/>
              </a:rPr>
              <a:t>Important</a:t>
            </a:r>
          </a:p>
        </p:txBody>
      </p:sp>
      <p:sp>
        <p:nvSpPr>
          <p:cNvPr id="332" name="Google Shape;332;p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If you do not decide</a:t>
            </a:r>
            <a:endParaRPr dirty="0"/>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 how you want your estate divided, </a:t>
            </a:r>
            <a:endParaRPr dirty="0"/>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dirty="0">
                <a:solidFill>
                  <a:srgbClr val="595959"/>
                </a:solidFill>
                <a:latin typeface="Catamaran Light"/>
                <a:ea typeface="Catamaran Light"/>
                <a:cs typeface="Catamaran Light"/>
                <a:sym typeface="Catamaran Light"/>
              </a:rPr>
              <a:t>the state where your estate (property) is located will decide for you.</a:t>
            </a:r>
            <a:endParaRPr dirty="0"/>
          </a:p>
          <a:p>
            <a:pPr marL="152400" lvl="0" indent="0" algn="ctr" rtl="0">
              <a:lnSpc>
                <a:spcPct val="115000"/>
              </a:lnSpc>
              <a:spcBef>
                <a:spcPts val="0"/>
              </a:spcBef>
              <a:spcAft>
                <a:spcPts val="0"/>
              </a:spcAft>
              <a:buSzPts val="1200"/>
              <a:buNone/>
            </a:pPr>
            <a:endParaRPr dirty="0"/>
          </a:p>
        </p:txBody>
      </p:sp>
      <p:pic>
        <p:nvPicPr>
          <p:cNvPr id="334" name="Google Shape;334;p7" descr="Icon of a white exclamation point within a black circle"/>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g2b2074257d1_0_0"/>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dirty="0">
                <a:solidFill>
                  <a:schemeClr val="dk1"/>
                </a:solidFill>
              </a:rPr>
              <a:t>For example, if you die without a will in Alabama…</a:t>
            </a:r>
            <a:endParaRPr dirty="0"/>
          </a:p>
        </p:txBody>
      </p:sp>
      <p:pic>
        <p:nvPicPr>
          <p:cNvPr id="339" name="Google Shape;339;g2b2074257d1_0_0" descr="Table showing what happens if you die without a will in Alabama. "/>
          <p:cNvPicPr preferRelativeResize="0">
            <a:picLocks noGrp="1"/>
          </p:cNvPicPr>
          <p:nvPr>
            <p:ph type="body" idx="1"/>
          </p:nvPr>
        </p:nvPicPr>
        <p:blipFill rotWithShape="1">
          <a:blip r:embed="rId3">
            <a:alphaModFix/>
          </a:blip>
          <a:srcRect/>
          <a:stretch/>
        </p:blipFill>
        <p:spPr>
          <a:xfrm>
            <a:off x="461696" y="1138238"/>
            <a:ext cx="8319000" cy="3784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b274beff90_0_6"/>
          <p:cNvSpPr txBox="1">
            <a:spLocks noGrp="1"/>
          </p:cNvSpPr>
          <p:nvPr>
            <p:ph type="title" idx="4294967295"/>
          </p:nvPr>
        </p:nvSpPr>
        <p:spPr>
          <a:xfrm>
            <a:off x="498475" y="1751013"/>
            <a:ext cx="8147050"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Part II: Impacts of </a:t>
            </a:r>
          </a:p>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Heirs’ Property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e77e0532_8_255"/>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600" dirty="0"/>
              <a:t>Impacts</a:t>
            </a:r>
            <a:endParaRPr sz="3600" dirty="0"/>
          </a:p>
        </p:txBody>
      </p:sp>
      <p:sp>
        <p:nvSpPr>
          <p:cNvPr id="351" name="Google Shape;351;g2a6e77e0532_8_255"/>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dirty="0"/>
              <a:t>On personal assets</a:t>
            </a:r>
            <a:endParaRPr sz="2600" dirty="0"/>
          </a:p>
        </p:txBody>
      </p:sp>
      <p:sp>
        <p:nvSpPr>
          <p:cNvPr id="352" name="Google Shape;352;g2a6e77e0532_8_255"/>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dirty="0"/>
              <a:t>On family decision making</a:t>
            </a:r>
            <a:endParaRPr sz="2600" dirty="0"/>
          </a:p>
        </p:txBody>
      </p:sp>
      <p:sp>
        <p:nvSpPr>
          <p:cNvPr id="353" name="Google Shape;353;g2a6e77e0532_8_255"/>
          <p:cNvSpPr txBox="1">
            <a:spLocks noGrp="1"/>
          </p:cNvSpPr>
          <p:nvPr>
            <p:ph type="body" idx="3"/>
          </p:nvPr>
        </p:nvSpPr>
        <p:spPr>
          <a:xfrm>
            <a:off x="1894901" y="3526172"/>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600" dirty="0"/>
              <a:t>On community development</a:t>
            </a:r>
            <a:endParaRPr sz="2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Purpose:</a:t>
            </a:r>
          </a:p>
        </p:txBody>
      </p:sp>
      <p:sp>
        <p:nvSpPr>
          <p:cNvPr id="236" name="Google Shape;236;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To provide training on heirs’ property to communities and individuals.</a:t>
            </a:r>
            <a:endParaRPr lang="en-US" sz="2400" dirty="0"/>
          </a:p>
        </p:txBody>
      </p:sp>
      <p:sp>
        <p:nvSpPr>
          <p:cNvPr id="237" name="Google Shape;237;p50">
            <a:extLst>
              <a:ext uri="{C183D7F6-B498-43B3-948B-1728B52AA6E4}">
                <adec:decorative xmlns:adec="http://schemas.microsoft.com/office/drawing/2017/decorative" val="1"/>
              </a:ext>
            </a:extLst>
          </p:cNvPr>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
        <p:nvSpPr>
          <p:cNvPr id="240" name="Google Shape;240;p50"/>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Funding to develop this training provided by: </a:t>
            </a:r>
            <a:endParaRPr sz="1400" b="0" i="0" u="none" strike="noStrike" cap="none">
              <a:solidFill>
                <a:srgbClr val="000000"/>
              </a:solidFill>
              <a:latin typeface="Arial"/>
              <a:ea typeface="Arial"/>
              <a:cs typeface="Arial"/>
              <a:sym typeface="Arial"/>
            </a:endParaRPr>
          </a:p>
        </p:txBody>
      </p:sp>
      <p:pic>
        <p:nvPicPr>
          <p:cNvPr id="239" name="Google Shape;239;p50" descr="Logo with text: USDA"/>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pic>
        <p:nvPicPr>
          <p:cNvPr id="238" name="Google Shape;238;p50" descr="Logo with text: USDA, Farm Service Agency, U.S. Department of Agriculture "/>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pic>
        <p:nvPicPr>
          <p:cNvPr id="358" name="Google Shape;358;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60" name="Google Shape;360;p22">
            <a:extLst>
              <a:ext uri="{C183D7F6-B498-43B3-948B-1728B52AA6E4}">
                <adec:decorative xmlns:adec="http://schemas.microsoft.com/office/drawing/2017/decorative" val="1"/>
              </a:ext>
            </a:extLst>
          </p:cNvPr>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a:extLst>
              <a:ext uri="{C183D7F6-B498-43B3-948B-1728B52AA6E4}">
                <adec:decorative xmlns:adec="http://schemas.microsoft.com/office/drawing/2017/decorative" val="1"/>
              </a:ext>
            </a:extLst>
          </p:cNvPr>
          <p:cNvSpPr/>
          <p:nvPr/>
        </p:nvSpPr>
        <p:spPr>
          <a:xfrm rot="-5400000">
            <a:off x="1989124" y="-2000250"/>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1" name="Google Shape;361;p22"/>
          <p:cNvSpPr txBox="1">
            <a:spLocks noGrp="1"/>
          </p:cNvSpPr>
          <p:nvPr>
            <p:ph type="title" idx="4294967295"/>
          </p:nvPr>
        </p:nvSpPr>
        <p:spPr>
          <a:xfrm>
            <a:off x="454807" y="561786"/>
            <a:ext cx="4083679" cy="459357"/>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lt1"/>
                </a:solidFill>
                <a:effectLst/>
                <a:uLnTx/>
                <a:uFillTx/>
                <a:latin typeface="Livvic"/>
                <a:ea typeface="Livvic"/>
                <a:cs typeface="Livvic"/>
                <a:sym typeface="Livvic"/>
              </a:rPr>
              <a:t>Impact of Heirs’ Property: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lt1"/>
                </a:solidFill>
                <a:effectLst/>
                <a:uLnTx/>
                <a:uFillTx/>
                <a:latin typeface="Livvic"/>
                <a:ea typeface="Livvic"/>
                <a:cs typeface="Livvic"/>
                <a:sym typeface="Livvic"/>
              </a:rPr>
              <a:t>On the Landowner</a:t>
            </a:r>
            <a:endParaRPr kumimoji="0" lang="en-US" sz="44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
        <p:nvSpPr>
          <p:cNvPr id="362" name="Google Shape;362;p22"/>
          <p:cNvSpPr txBox="1">
            <a:spLocks noGrp="1"/>
          </p:cNvSpPr>
          <p:nvPr>
            <p:ph type="subTitle" idx="4294967295"/>
          </p:nvPr>
        </p:nvSpPr>
        <p:spPr>
          <a:xfrm>
            <a:off x="477195" y="1021143"/>
            <a:ext cx="4083679" cy="368820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dirty="0">
                <a:solidFill>
                  <a:schemeClr val="lt1"/>
                </a:solidFill>
                <a:latin typeface="Catamaran Light"/>
                <a:ea typeface="Catamaran Light"/>
                <a:cs typeface="Catamaran Light"/>
                <a:sym typeface="Catamaran Light"/>
              </a:rPr>
              <a:t>Heirs’ property restricts how land can be managed. </a:t>
            </a: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endParaRPr sz="20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dirty="0">
                <a:solidFill>
                  <a:schemeClr val="lt1"/>
                </a:solidFill>
                <a:latin typeface="Catamaran Light"/>
                <a:ea typeface="Catamaran Light"/>
                <a:cs typeface="Catamaran Light"/>
                <a:sym typeface="Catamaran Light"/>
              </a:rPr>
              <a:t>Examples of management decisions:</a:t>
            </a:r>
            <a:endParaRPr sz="1200" b="0" i="0" u="none" strike="noStrike" cap="none" dirty="0">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dirty="0">
                <a:solidFill>
                  <a:schemeClr val="lt1"/>
                </a:solidFill>
                <a:latin typeface="Catamaran Light"/>
                <a:ea typeface="Catamaran Light"/>
                <a:cs typeface="Catamaran Light"/>
                <a:sym typeface="Catamaran Light"/>
              </a:rPr>
              <a:t>Timber harvesting and reforestation</a:t>
            </a:r>
            <a:endParaRPr sz="1200" b="0" i="0" u="none" strike="noStrike" cap="none" dirty="0">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dirty="0">
                <a:solidFill>
                  <a:schemeClr val="lt1"/>
                </a:solidFill>
                <a:latin typeface="Catamaran Light"/>
                <a:ea typeface="Catamaran Light"/>
                <a:cs typeface="Catamaran Light"/>
                <a:sym typeface="Catamaran Light"/>
              </a:rPr>
              <a:t>Farm planting and harvesting</a:t>
            </a:r>
            <a:endParaRPr sz="1200" b="0" i="0" u="none" strike="noStrike" cap="none" dirty="0">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dirty="0">
                <a:solidFill>
                  <a:schemeClr val="lt1"/>
                </a:solidFill>
                <a:latin typeface="Catamaran Light"/>
                <a:ea typeface="Catamaran Light"/>
                <a:cs typeface="Catamaran Light"/>
                <a:sym typeface="Catamaran Light"/>
              </a:rPr>
              <a:t>Mineral rights</a:t>
            </a:r>
            <a:endParaRPr sz="1200" b="0" i="0" u="none" strike="noStrike" cap="none" dirty="0">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dirty="0">
                <a:solidFill>
                  <a:schemeClr val="lt1"/>
                </a:solidFill>
                <a:latin typeface="Catamaran Light"/>
                <a:ea typeface="Catamaran Light"/>
                <a:cs typeface="Catamaran Light"/>
                <a:sym typeface="Catamaran Light"/>
              </a:rPr>
              <a:t>Mortgages and other loans</a:t>
            </a:r>
            <a:endParaRPr sz="1200" b="0" i="0" u="none" strike="noStrike" cap="none" dirty="0">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dirty="0">
                <a:solidFill>
                  <a:schemeClr val="lt1"/>
                </a:solidFill>
                <a:latin typeface="Catamaran Light"/>
                <a:ea typeface="Catamaran Light"/>
                <a:cs typeface="Catamaran Light"/>
                <a:sym typeface="Catamaran Light"/>
              </a:rPr>
              <a:t>USDA programs</a:t>
            </a:r>
            <a:endParaRPr sz="1200" b="0" i="0" u="none" strike="noStrike" cap="none" dirty="0">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dirty="0">
                <a:solidFill>
                  <a:schemeClr val="lt1"/>
                </a:solidFill>
                <a:latin typeface="Catamaran Light"/>
                <a:ea typeface="Catamaran Light"/>
                <a:cs typeface="Catamaran Light"/>
                <a:sym typeface="Catamaran Light"/>
              </a:rPr>
              <a:t>Conservation easements</a:t>
            </a:r>
            <a:endParaRPr sz="1200" b="0" i="0" u="none" strike="noStrike" cap="none" dirty="0">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Arial"/>
              <a:buNone/>
            </a:pPr>
            <a:endParaRPr sz="1200" b="0" i="0" u="none" strike="noStrike" cap="none" dirty="0">
              <a:solidFill>
                <a:schemeClr val="lt1"/>
              </a:solidFill>
              <a:latin typeface="Catamaran Light"/>
              <a:ea typeface="Catamaran Light"/>
              <a:cs typeface="Catamaran Light"/>
              <a:sym typeface="Catamaran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8"/>
          <p:cNvSpPr txBox="1">
            <a:spLocks noGrp="1"/>
          </p:cNvSpPr>
          <p:nvPr>
            <p:ph type="title" idx="4294967295"/>
          </p:nvPr>
        </p:nvSpPr>
        <p:spPr>
          <a:xfrm>
            <a:off x="227687" y="520927"/>
            <a:ext cx="8520000" cy="319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dk1"/>
                </a:solidFill>
              </a:rPr>
              <a:t>Impact on </a:t>
            </a:r>
            <a:r>
              <a:rPr lang="en-US" dirty="0"/>
              <a:t>Personal and Family </a:t>
            </a:r>
            <a:r>
              <a:rPr lang="en-US" dirty="0">
                <a:solidFill>
                  <a:schemeClr val="dk1"/>
                </a:solidFill>
              </a:rPr>
              <a:t>Assets: </a:t>
            </a:r>
            <a:endParaRPr dirty="0">
              <a:solidFill>
                <a:schemeClr val="dk1"/>
              </a:solidFill>
            </a:endParaRPr>
          </a:p>
        </p:txBody>
      </p:sp>
      <p:sp>
        <p:nvSpPr>
          <p:cNvPr id="367" name="Google Shape;367;p8"/>
          <p:cNvSpPr txBox="1">
            <a:spLocks noGrp="1"/>
          </p:cNvSpPr>
          <p:nvPr>
            <p:ph type="body" idx="3"/>
          </p:nvPr>
        </p:nvSpPr>
        <p:spPr>
          <a:xfrm>
            <a:off x="70800" y="987900"/>
            <a:ext cx="9002400" cy="41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000"/>
              <a:buChar char="●"/>
            </a:pPr>
            <a:r>
              <a:rPr lang="en-US" sz="2800" b="1" i="0" u="none" strike="noStrike" cap="none">
                <a:latin typeface="Catamaran Light"/>
                <a:ea typeface="Catamaran Light"/>
                <a:cs typeface="Catamaran Light"/>
                <a:sym typeface="Catamaran Light"/>
              </a:rPr>
              <a:t>Promoting intergenerational poverty</a:t>
            </a:r>
            <a:endParaRPr sz="2800" b="1"/>
          </a:p>
          <a:p>
            <a:pPr marL="457200" lvl="2" indent="-182880" algn="l" rtl="0">
              <a:lnSpc>
                <a:spcPct val="100000"/>
              </a:lnSpc>
              <a:spcBef>
                <a:spcPts val="0"/>
              </a:spcBef>
              <a:spcAft>
                <a:spcPts val="0"/>
              </a:spcAft>
              <a:buClr>
                <a:schemeClr val="dk1"/>
              </a:buClr>
              <a:buSzPts val="1200"/>
              <a:buChar char="■"/>
            </a:pPr>
            <a:r>
              <a:rPr lang="en-US" sz="2000"/>
              <a:t>Cannot open a line of credit or apply for a mortgage</a:t>
            </a:r>
            <a:endParaRPr/>
          </a:p>
          <a:p>
            <a:pPr marL="457200" lvl="2" indent="-182880" algn="l" rtl="0">
              <a:lnSpc>
                <a:spcPct val="100000"/>
              </a:lnSpc>
              <a:spcBef>
                <a:spcPts val="0"/>
              </a:spcBef>
              <a:spcAft>
                <a:spcPts val="0"/>
              </a:spcAft>
              <a:buClr>
                <a:schemeClr val="dk1"/>
              </a:buClr>
              <a:buSzPts val="1200"/>
              <a:buChar char="■"/>
            </a:pPr>
            <a:r>
              <a:rPr lang="en-US" sz="2000"/>
              <a:t>Cannot sell the property</a:t>
            </a:r>
            <a:endParaRPr/>
          </a:p>
          <a:p>
            <a:pPr marL="0" lvl="1" indent="127000" algn="l" rtl="0">
              <a:lnSpc>
                <a:spcPct val="100000"/>
              </a:lnSpc>
              <a:spcBef>
                <a:spcPts val="0"/>
              </a:spcBef>
              <a:spcAft>
                <a:spcPts val="0"/>
              </a:spcAft>
              <a:buClr>
                <a:schemeClr val="dk1"/>
              </a:buClr>
              <a:buSzPts val="2000"/>
              <a:buFont typeface="Catamaran Light"/>
              <a:buNone/>
            </a:pPr>
            <a:endParaRPr sz="800" b="1"/>
          </a:p>
          <a:p>
            <a:pPr marL="0" lvl="0" indent="0" algn="l" rtl="0">
              <a:lnSpc>
                <a:spcPct val="100000"/>
              </a:lnSpc>
              <a:spcBef>
                <a:spcPts val="0"/>
              </a:spcBef>
              <a:spcAft>
                <a:spcPts val="0"/>
              </a:spcAft>
              <a:buClr>
                <a:schemeClr val="dk1"/>
              </a:buClr>
              <a:buSzPts val="2000"/>
              <a:buChar char="●"/>
            </a:pPr>
            <a:r>
              <a:rPr lang="en-US" sz="2800" b="1"/>
              <a:t>Inhibiting full use of the land</a:t>
            </a:r>
            <a:endParaRPr/>
          </a:p>
          <a:p>
            <a:pPr marL="457200" lvl="2" indent="-182880" algn="l" rtl="0">
              <a:lnSpc>
                <a:spcPct val="100000"/>
              </a:lnSpc>
              <a:spcBef>
                <a:spcPts val="0"/>
              </a:spcBef>
              <a:spcAft>
                <a:spcPts val="0"/>
              </a:spcAft>
              <a:buClr>
                <a:schemeClr val="dk1"/>
              </a:buClr>
              <a:buSzPts val="1200"/>
              <a:buChar char="■"/>
            </a:pPr>
            <a:r>
              <a:rPr lang="en-US" sz="2000"/>
              <a:t>Asset cannot be used as collateral for example, for a loan, to start a business </a:t>
            </a:r>
            <a:endParaRPr/>
          </a:p>
          <a:p>
            <a:pPr marL="457200" lvl="2" indent="-182880" algn="l" rtl="0">
              <a:lnSpc>
                <a:spcPct val="100000"/>
              </a:lnSpc>
              <a:spcBef>
                <a:spcPts val="0"/>
              </a:spcBef>
              <a:spcAft>
                <a:spcPts val="0"/>
              </a:spcAft>
              <a:buClr>
                <a:schemeClr val="dk1"/>
              </a:buClr>
              <a:buSzPts val="1200"/>
              <a:buChar char="■"/>
            </a:pPr>
            <a:r>
              <a:rPr lang="en-US" sz="2000"/>
              <a:t>Cannot generate income by leasing the land or selling its natural resources</a:t>
            </a:r>
            <a:endParaRPr/>
          </a:p>
          <a:p>
            <a:pPr marL="342900" lvl="1" indent="-342900" algn="l" rtl="0">
              <a:lnSpc>
                <a:spcPct val="100000"/>
              </a:lnSpc>
              <a:spcBef>
                <a:spcPts val="0"/>
              </a:spcBef>
              <a:spcAft>
                <a:spcPts val="0"/>
              </a:spcAft>
              <a:buClr>
                <a:schemeClr val="dk1"/>
              </a:buClr>
              <a:buSzPts val="1200"/>
              <a:buNone/>
            </a:pPr>
            <a:endParaRPr sz="800" b="1"/>
          </a:p>
          <a:p>
            <a:pPr marL="0" lvl="0" indent="0" algn="l" rtl="0">
              <a:lnSpc>
                <a:spcPct val="100000"/>
              </a:lnSpc>
              <a:spcBef>
                <a:spcPts val="0"/>
              </a:spcBef>
              <a:spcAft>
                <a:spcPts val="0"/>
              </a:spcAft>
              <a:buClr>
                <a:schemeClr val="dk1"/>
              </a:buClr>
              <a:buSzPts val="2000"/>
              <a:buChar char="●"/>
            </a:pPr>
            <a:r>
              <a:rPr lang="en-US" sz="2800" b="1"/>
              <a:t>Hindering insuring property</a:t>
            </a:r>
            <a:endParaRPr/>
          </a:p>
          <a:p>
            <a:pPr marL="342900" lvl="0" indent="-215900" algn="l" rtl="0">
              <a:lnSpc>
                <a:spcPct val="100000"/>
              </a:lnSpc>
              <a:spcBef>
                <a:spcPts val="0"/>
              </a:spcBef>
              <a:spcAft>
                <a:spcPts val="0"/>
              </a:spcAft>
              <a:buClr>
                <a:schemeClr val="dk1"/>
              </a:buClr>
              <a:buSzPts val="2000"/>
              <a:buNone/>
            </a:pPr>
            <a:endParaRPr sz="800"/>
          </a:p>
          <a:p>
            <a:pPr marL="0" lvl="0" indent="0" algn="l" rtl="0">
              <a:lnSpc>
                <a:spcPct val="100000"/>
              </a:lnSpc>
              <a:spcBef>
                <a:spcPts val="0"/>
              </a:spcBef>
              <a:spcAft>
                <a:spcPts val="0"/>
              </a:spcAft>
              <a:buClr>
                <a:schemeClr val="dk1"/>
              </a:buClr>
              <a:buSzPts val="2000"/>
              <a:buChar char="●"/>
            </a:pPr>
            <a:r>
              <a:rPr lang="en-US" sz="2800" b="1"/>
              <a:t>Blocking access to some federal programs</a:t>
            </a:r>
            <a:endParaRPr/>
          </a:p>
          <a:p>
            <a:pPr marL="457200" lvl="2" indent="-182880" algn="l" rtl="0">
              <a:lnSpc>
                <a:spcPct val="100000"/>
              </a:lnSpc>
              <a:spcBef>
                <a:spcPts val="0"/>
              </a:spcBef>
              <a:spcAft>
                <a:spcPts val="0"/>
              </a:spcAft>
              <a:buClr>
                <a:schemeClr val="dk1"/>
              </a:buClr>
              <a:buSzPts val="1200"/>
              <a:buChar char="■"/>
            </a:pPr>
            <a:r>
              <a:rPr lang="en-US" sz="2000"/>
              <a:t>Challenges in getting a farm number to be able to participate in USDA and state programs</a:t>
            </a:r>
            <a:endParaRPr/>
          </a:p>
          <a:p>
            <a:pPr marL="457200" lvl="0" indent="-228600" algn="l" rtl="0">
              <a:lnSpc>
                <a:spcPct val="115000"/>
              </a:lnSpc>
              <a:spcBef>
                <a:spcPts val="0"/>
              </a:spcBef>
              <a:spcAft>
                <a:spcPts val="0"/>
              </a:spcAft>
              <a:buSzPts val="1200"/>
              <a:buNone/>
            </a:pPr>
            <a:endParaRPr/>
          </a:p>
        </p:txBody>
      </p:sp>
      <p:pic>
        <p:nvPicPr>
          <p:cNvPr id="369" name="Google Shape;369;p8" descr="A picture containing text: Assets  "/>
          <p:cNvPicPr preferRelativeResize="0"/>
          <p:nvPr/>
        </p:nvPicPr>
        <p:blipFill rotWithShape="1">
          <a:blip r:embed="rId3">
            <a:alphaModFix/>
          </a:blip>
          <a:srcRect/>
          <a:stretch/>
        </p:blipFill>
        <p:spPr>
          <a:xfrm>
            <a:off x="6696051" y="1340643"/>
            <a:ext cx="2051749" cy="1110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9"/>
          <p:cNvSpPr txBox="1">
            <a:spLocks noGrp="1"/>
          </p:cNvSpPr>
          <p:nvPr>
            <p:ph type="title" idx="4294967295"/>
          </p:nvPr>
        </p:nvSpPr>
        <p:spPr>
          <a:xfrm>
            <a:off x="227687" y="52092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dk1"/>
                </a:solidFill>
              </a:rPr>
              <a:t>Impact on Participation in Federal Programs:</a:t>
            </a:r>
            <a:endParaRPr dirty="0">
              <a:solidFill>
                <a:schemeClr val="dk1"/>
              </a:solidFill>
            </a:endParaRPr>
          </a:p>
        </p:txBody>
      </p:sp>
      <p:sp>
        <p:nvSpPr>
          <p:cNvPr id="374" name="Google Shape;374;p9"/>
          <p:cNvSpPr txBox="1">
            <a:spLocks noGrp="1"/>
          </p:cNvSpPr>
          <p:nvPr>
            <p:ph type="body" idx="3"/>
          </p:nvPr>
        </p:nvSpPr>
        <p:spPr>
          <a:xfrm>
            <a:off x="141730" y="1257300"/>
            <a:ext cx="9002270" cy="3249386"/>
          </a:xfrm>
          <a:prstGeom prst="rect">
            <a:avLst/>
          </a:prstGeom>
          <a:noFill/>
          <a:ln>
            <a:noFill/>
          </a:ln>
        </p:spPr>
        <p:txBody>
          <a:bodyPr spcFirstLastPara="1" wrap="square" lIns="91425" tIns="91425" rIns="91425" bIns="91425" anchor="t" anchorCtr="0">
            <a:noAutofit/>
          </a:bodyPr>
          <a:lstStyle/>
          <a:p>
            <a:pPr marL="274320" lvl="0" indent="-274320" algn="l" rtl="0">
              <a:lnSpc>
                <a:spcPct val="100000"/>
              </a:lnSpc>
              <a:spcBef>
                <a:spcPts val="600"/>
              </a:spcBef>
              <a:spcAft>
                <a:spcPts val="0"/>
              </a:spcAft>
              <a:buClr>
                <a:schemeClr val="dk1"/>
              </a:buClr>
              <a:buSzPts val="2800"/>
              <a:buFont typeface="Arial"/>
              <a:buChar char="•"/>
            </a:pPr>
            <a:r>
              <a:rPr lang="en-US" sz="2800" b="1"/>
              <a:t>Historically lack of title has made it difficult to participate in federal agricultural programs offered by (USDA)</a:t>
            </a:r>
            <a:endParaRPr/>
          </a:p>
          <a:p>
            <a:pPr marL="274320" marR="0" lvl="0" indent="-274320" algn="l" rtl="0">
              <a:lnSpc>
                <a:spcPct val="100000"/>
              </a:lnSpc>
              <a:spcBef>
                <a:spcPts val="600"/>
              </a:spcBef>
              <a:spcAft>
                <a:spcPts val="0"/>
              </a:spcAft>
              <a:buClr>
                <a:schemeClr val="dk1"/>
              </a:buClr>
              <a:buSzPts val="2800"/>
              <a:buFont typeface="Arial"/>
              <a:buChar char="•"/>
            </a:pPr>
            <a:r>
              <a:rPr lang="en-US" sz="2800" b="1"/>
              <a:t>Recent positive policy changes address </a:t>
            </a:r>
            <a:r>
              <a:rPr lang="en-US" sz="2800" b="1">
                <a:latin typeface="Catamaran Bold"/>
                <a:ea typeface="Catamaran Bold"/>
                <a:cs typeface="Catamaran Bold"/>
                <a:sym typeface="Catamaran"/>
              </a:rPr>
              <a:t>some</a:t>
            </a:r>
            <a:r>
              <a:rPr lang="en-US" sz="2800" b="1"/>
              <a:t> of those challenges (ex: heirs’ property owners can now get </a:t>
            </a:r>
            <a:r>
              <a:rPr lang="en-US" sz="2800" b="1" u="sng">
                <a:latin typeface="Catamaran Bold"/>
                <a:ea typeface="Catamaran Bold"/>
                <a:cs typeface="Catamaran Bold"/>
                <a:sym typeface="Catamaran"/>
              </a:rPr>
              <a:t>farm numbers</a:t>
            </a:r>
            <a:r>
              <a:rPr lang="en-US" sz="2800" b="1"/>
              <a:t> and participate in USDA programs under certain conditions). </a:t>
            </a:r>
            <a:endParaRPr sz="2800"/>
          </a:p>
          <a:p>
            <a:pPr marL="457200" lvl="0" indent="-228600" algn="l" rtl="0">
              <a:lnSpc>
                <a:spcPct val="115000"/>
              </a:lnSpc>
              <a:spcBef>
                <a:spcPts val="0"/>
              </a:spcBef>
              <a:spcAft>
                <a:spcPts val="0"/>
              </a:spcAft>
              <a:buSzPts val="12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ext Placeholder 1">
            <a:extLst>
              <a:ext uri="{FF2B5EF4-FFF2-40B4-BE49-F238E27FC236}">
                <a16:creationId xmlns:a16="http://schemas.microsoft.com/office/drawing/2014/main" id="{CE0D9C99-6EFF-BBC1-EEF4-F452912DA7C1}"/>
              </a:ext>
            </a:extLst>
          </p:cNvPr>
          <p:cNvSpPr>
            <a:spLocks noGrp="1"/>
          </p:cNvSpPr>
          <p:nvPr>
            <p:ph type="title" idx="4294967295"/>
          </p:nvPr>
        </p:nvSpPr>
        <p:spPr>
          <a:xfrm>
            <a:off x="123825" y="336550"/>
            <a:ext cx="8896350" cy="105251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tamaran Light"/>
              <a:buNone/>
              <a:tabLst/>
              <a:defRPr/>
            </a:pPr>
            <a:r>
              <a:rPr kumimoji="0" lang="en-US" sz="3200" b="1" i="0" u="none" strike="noStrike" kern="0" cap="none" spc="0" normalizeH="0" baseline="0" noProof="0" dirty="0">
                <a:ln>
                  <a:noFill/>
                </a:ln>
                <a:solidFill>
                  <a:schemeClr val="lt1"/>
                </a:solidFill>
                <a:effectLst/>
                <a:uLnTx/>
                <a:uFillTx/>
                <a:latin typeface="Livvic"/>
                <a:ea typeface="Livvic"/>
                <a:cs typeface="Livvic"/>
                <a:sym typeface="Livvic"/>
              </a:rPr>
              <a:t>Impact of Heirs’ Property:</a:t>
            </a:r>
          </a:p>
          <a:p>
            <a:pPr marL="0" marR="0" lvl="0" indent="0" algn="l" defTabSz="914400" rtl="0" eaLnBrk="1" fontAlgn="auto" latinLnBrk="0" hangingPunct="1">
              <a:lnSpc>
                <a:spcPct val="100000"/>
              </a:lnSpc>
              <a:spcBef>
                <a:spcPts val="0"/>
              </a:spcBef>
              <a:spcAft>
                <a:spcPts val="0"/>
              </a:spcAft>
              <a:buClr>
                <a:srgbClr val="000000"/>
              </a:buClr>
              <a:buSzPts val="2800"/>
              <a:buFont typeface="Catamaran Light"/>
              <a:buNone/>
              <a:tabLst/>
              <a:defRPr/>
            </a:pPr>
            <a:r>
              <a:rPr kumimoji="0" lang="en-US" sz="3200" b="1" i="0" u="none" strike="noStrike" kern="0" cap="none" spc="0" normalizeH="0" baseline="0" noProof="0" dirty="0">
                <a:ln>
                  <a:noFill/>
                </a:ln>
                <a:solidFill>
                  <a:schemeClr val="lt1"/>
                </a:solidFill>
                <a:effectLst/>
                <a:uLnTx/>
                <a:uFillTx/>
                <a:latin typeface="Livvic"/>
                <a:ea typeface="Livvic"/>
                <a:cs typeface="Livvic"/>
                <a:sym typeface="Livvic"/>
              </a:rPr>
              <a:t>On the Community</a:t>
            </a:r>
          </a:p>
        </p:txBody>
      </p:sp>
      <p:grpSp>
        <p:nvGrpSpPr>
          <p:cNvPr id="383" name="Google Shape;383;p23" descr="Images with text: Affects how land is managed, land cannot be developed to full potential, community loses taxes, lost opportunities for improvements"/>
          <p:cNvGrpSpPr/>
          <p:nvPr/>
        </p:nvGrpSpPr>
        <p:grpSpPr>
          <a:xfrm>
            <a:off x="253389" y="2021638"/>
            <a:ext cx="8638361" cy="2749235"/>
            <a:chOff x="1141" y="744851"/>
            <a:chExt cx="8638361" cy="2749235"/>
          </a:xfrm>
        </p:grpSpPr>
        <p:sp>
          <p:nvSpPr>
            <p:cNvPr id="384" name="Google Shape;384;p23"/>
            <p:cNvSpPr/>
            <p:nvPr/>
          </p:nvSpPr>
          <p:spPr>
            <a:xfrm>
              <a:off x="1141" y="744851"/>
              <a:ext cx="1485631" cy="1485631"/>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Affects how land is managed</a:t>
              </a:r>
              <a:endParaRPr sz="1400" b="0" i="0" u="none" strike="noStrike" cap="none">
                <a:solidFill>
                  <a:srgbClr val="000000"/>
                </a:solidFill>
                <a:latin typeface="Arial"/>
                <a:ea typeface="Arial"/>
                <a:cs typeface="Arial"/>
                <a:sym typeface="Arial"/>
              </a:endParaRPr>
            </a:p>
          </p:txBody>
        </p:sp>
        <p:sp>
          <p:nvSpPr>
            <p:cNvPr id="387" name="Google Shape;387;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89" name="Google Shape;389;p23"/>
            <p:cNvSpPr/>
            <p:nvPr/>
          </p:nvSpPr>
          <p:spPr>
            <a:xfrm>
              <a:off x="2304388"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Land cannot be developed to full potential</a:t>
              </a:r>
              <a:endParaRPr sz="1400" b="0" i="0" u="none" strike="noStrike" cap="none">
                <a:solidFill>
                  <a:srgbClr val="000000"/>
                </a:solidFill>
                <a:latin typeface="Arial"/>
                <a:ea typeface="Arial"/>
                <a:cs typeface="Arial"/>
                <a:sym typeface="Arial"/>
              </a:endParaRPr>
            </a:p>
          </p:txBody>
        </p:sp>
        <p:sp>
          <p:nvSpPr>
            <p:cNvPr id="392" name="Google Shape;392;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4" name="Google Shape;394;p23"/>
            <p:cNvSpPr/>
            <p:nvPr/>
          </p:nvSpPr>
          <p:spPr>
            <a:xfrm>
              <a:off x="4607635"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Community loses taxes</a:t>
              </a:r>
              <a:endParaRPr sz="1400" b="0" i="0" u="none" strike="noStrike" cap="none">
                <a:solidFill>
                  <a:srgbClr val="000000"/>
                </a:solidFill>
                <a:latin typeface="Arial"/>
                <a:ea typeface="Arial"/>
                <a:cs typeface="Arial"/>
                <a:sym typeface="Arial"/>
              </a:endParaRPr>
            </a:p>
          </p:txBody>
        </p:sp>
        <p:sp>
          <p:nvSpPr>
            <p:cNvPr id="397" name="Google Shape;397;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9" name="Google Shape;399;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Lost opportunities for improvements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SUMMARIZING</a:t>
            </a:r>
            <a:endParaRPr/>
          </a:p>
        </p:txBody>
      </p:sp>
      <p:sp>
        <p:nvSpPr>
          <p:cNvPr id="408" name="Google Shape;408;p24"/>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Up to this point we know that…</a:t>
            </a:r>
            <a:endParaRPr/>
          </a:p>
        </p:txBody>
      </p:sp>
      <p:sp>
        <p:nvSpPr>
          <p:cNvPr id="409" name="Google Shape;409;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a:latin typeface="Catamaran Light"/>
                <a:ea typeface="Catamaran Light"/>
                <a:cs typeface="Catamaran Light"/>
                <a:sym typeface="Catamaran Light"/>
              </a:rPr>
              <a:t>Heirs’ property land is held without marketable title</a:t>
            </a:r>
            <a:endParaRPr/>
          </a:p>
        </p:txBody>
      </p:sp>
      <p:sp>
        <p:nvSpPr>
          <p:cNvPr id="410" name="Google Shape;410;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is passed from one generation to the next due to lack of probated will or judicial proceeding</a:t>
            </a:r>
            <a:endParaRPr/>
          </a:p>
          <a:p>
            <a:pPr marL="152400" lvl="0" indent="0" algn="l" rtl="0">
              <a:lnSpc>
                <a:spcPct val="115000"/>
              </a:lnSpc>
              <a:spcBef>
                <a:spcPts val="0"/>
              </a:spcBef>
              <a:spcAft>
                <a:spcPts val="0"/>
              </a:spcAft>
              <a:buSzPts val="1200"/>
              <a:buNone/>
            </a:pPr>
            <a:endParaRPr/>
          </a:p>
        </p:txBody>
      </p:sp>
      <p:sp>
        <p:nvSpPr>
          <p:cNvPr id="411" name="Google Shape;411;p24"/>
          <p:cNvSpPr txBox="1">
            <a:spLocks noGrp="1"/>
          </p:cNvSpPr>
          <p:nvPr>
            <p:ph type="body" idx="4"/>
          </p:nvPr>
        </p:nvSpPr>
        <p:spPr>
          <a:xfrm>
            <a:off x="1934613" y="3476453"/>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has limited investment potential and is at risk for loss through legal and other means</a:t>
            </a:r>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abf99d610a_3_21"/>
          <p:cNvSpPr txBox="1">
            <a:spLocks noGrp="1"/>
          </p:cNvSpPr>
          <p:nvPr>
            <p:ph type="title" idx="4294967295"/>
          </p:nvPr>
        </p:nvSpPr>
        <p:spPr>
          <a:xfrm>
            <a:off x="498475" y="1635125"/>
            <a:ext cx="8147050" cy="18732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300" b="1" i="0" u="none" strike="noStrike" kern="0" cap="none" spc="0" normalizeH="0" baseline="0" noProof="0" dirty="0">
                <a:ln>
                  <a:noFill/>
                </a:ln>
                <a:solidFill>
                  <a:srgbClr val="FFFFFF"/>
                </a:solidFill>
                <a:effectLst/>
                <a:uLnTx/>
                <a:uFillTx/>
                <a:latin typeface="Livvic"/>
                <a:ea typeface="Livvic"/>
                <a:cs typeface="Livvic"/>
                <a:sym typeface="Livvic"/>
              </a:rPr>
              <a:t>Part III: </a:t>
            </a: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300" b="1" i="0" u="none" strike="noStrike" kern="0" cap="none" spc="0" normalizeH="0" baseline="0" noProof="0" dirty="0">
                <a:ln>
                  <a:noFill/>
                </a:ln>
                <a:solidFill>
                  <a:srgbClr val="FFFFFF"/>
                </a:solidFill>
                <a:effectLst/>
                <a:uLnTx/>
                <a:uFillTx/>
                <a:latin typeface="Livvic"/>
                <a:ea typeface="Livvic"/>
                <a:cs typeface="Livvic"/>
                <a:sym typeface="Livvic"/>
              </a:rPr>
              <a:t>Legal and Cultural Considerations:</a:t>
            </a:r>
          </a:p>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300" b="1" i="0" u="none" strike="noStrike" kern="0" cap="none" spc="0" normalizeH="0" baseline="0" noProof="0" dirty="0">
                <a:ln>
                  <a:noFill/>
                </a:ln>
                <a:solidFill>
                  <a:srgbClr val="FFFFFF"/>
                </a:solidFill>
                <a:effectLst/>
                <a:uLnTx/>
                <a:uFillTx/>
                <a:latin typeface="Livvic"/>
                <a:ea typeface="Livvic"/>
                <a:cs typeface="Livvic"/>
                <a:sym typeface="Livvic"/>
              </a:rPr>
              <a:t> </a:t>
            </a:r>
            <a:r>
              <a:rPr kumimoji="0" lang="en-US" sz="3100" b="1" i="0" u="none" strike="noStrike" kern="0" cap="none" spc="0" normalizeH="0" baseline="0" noProof="0" dirty="0">
                <a:ln>
                  <a:noFill/>
                </a:ln>
                <a:solidFill>
                  <a:srgbClr val="FFFFFF"/>
                </a:solidFill>
                <a:effectLst/>
                <a:uLnTx/>
                <a:uFillTx/>
                <a:latin typeface="Livvic"/>
                <a:ea typeface="Livvic"/>
                <a:cs typeface="Livvic"/>
                <a:sym typeface="Livvic"/>
              </a:rPr>
              <a:t>Both are Important</a:t>
            </a: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3" name="Text Placeholder 2">
            <a:extLst>
              <a:ext uri="{FF2B5EF4-FFF2-40B4-BE49-F238E27FC236}">
                <a16:creationId xmlns:a16="http://schemas.microsoft.com/office/drawing/2014/main" id="{DC971F9A-3AC2-4595-37AB-26643CC700D7}"/>
              </a:ext>
            </a:extLst>
          </p:cNvPr>
          <p:cNvSpPr>
            <a:spLocks noGrp="1"/>
          </p:cNvSpPr>
          <p:nvPr>
            <p:ph type="title" idx="4294967295"/>
          </p:nvPr>
        </p:nvSpPr>
        <p:spPr>
          <a:xfrm>
            <a:off x="192088" y="654050"/>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Question:</a:t>
            </a:r>
          </a:p>
        </p:txBody>
      </p:sp>
      <p:sp>
        <p:nvSpPr>
          <p:cNvPr id="424" name="Google Shape;424;p25"/>
          <p:cNvSpPr txBox="1">
            <a:spLocks noGrp="1"/>
          </p:cNvSpPr>
          <p:nvPr>
            <p:ph type="body" idx="3"/>
          </p:nvPr>
        </p:nvSpPr>
        <p:spPr>
          <a:xfrm>
            <a:off x="840684" y="2338548"/>
            <a:ext cx="8058483" cy="29760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2600" b="0"/>
              <a:t>T</a:t>
            </a:r>
            <a:r>
              <a:rPr lang="en-US" sz="2600" b="0" i="0" u="none" strike="noStrike" cap="none">
                <a:solidFill>
                  <a:schemeClr val="dk1"/>
                </a:solidFill>
                <a:latin typeface="Catamaran Light"/>
                <a:ea typeface="Catamaran Light"/>
                <a:cs typeface="Catamaran Light"/>
                <a:sym typeface="Catamaran Light"/>
              </a:rPr>
              <a:t>o prevent the problems associated with heirs’ property, </a:t>
            </a:r>
            <a:r>
              <a:rPr lang="en-US" sz="2600" b="0"/>
              <a:t>all you need is a Will?</a:t>
            </a:r>
            <a:endParaRPr sz="2600"/>
          </a:p>
          <a:p>
            <a:pPr marL="0" marR="0" lvl="0" indent="0" algn="l" rtl="0">
              <a:lnSpc>
                <a:spcPct val="100000"/>
              </a:lnSpc>
              <a:spcBef>
                <a:spcPts val="0"/>
              </a:spcBef>
              <a:spcAft>
                <a:spcPts val="0"/>
              </a:spcAft>
              <a:buClr>
                <a:srgbClr val="000000"/>
              </a:buClr>
              <a:buSzPts val="3200"/>
              <a:buFont typeface="Arial"/>
              <a:buNone/>
            </a:pPr>
            <a:endParaRPr sz="1800">
              <a:solidFill>
                <a:schemeClr val="dk1"/>
              </a:solidFill>
              <a:latin typeface="Catamaran Light"/>
              <a:ea typeface="Catamaran Light"/>
              <a:cs typeface="Catamaran Light"/>
              <a:sym typeface="Catamaran Light"/>
            </a:endParaRPr>
          </a:p>
          <a:p>
            <a:pPr marL="0" marR="0" lvl="0" indent="0" algn="ctr" rtl="0">
              <a:lnSpc>
                <a:spcPct val="100000"/>
              </a:lnSpc>
              <a:spcBef>
                <a:spcPts val="0"/>
              </a:spcBef>
              <a:spcAft>
                <a:spcPts val="0"/>
              </a:spcAft>
              <a:buClr>
                <a:srgbClr val="000000"/>
              </a:buClr>
              <a:buSzPts val="3200"/>
              <a:buFont typeface="Arial"/>
              <a:buNone/>
            </a:pPr>
            <a:r>
              <a:rPr lang="en-US" sz="3600" b="1">
                <a:solidFill>
                  <a:schemeClr val="dk1"/>
                </a:solidFill>
                <a:latin typeface="Livvic"/>
                <a:ea typeface="Livvic"/>
                <a:cs typeface="Livvic"/>
                <a:sym typeface="Livvic"/>
              </a:rPr>
              <a:t>YES</a:t>
            </a:r>
            <a:r>
              <a:rPr lang="en-US" sz="3600">
                <a:solidFill>
                  <a:schemeClr val="dk1"/>
                </a:solidFill>
                <a:latin typeface="Catamaran Light"/>
                <a:ea typeface="Catamaran Light"/>
                <a:cs typeface="Catamaran Light"/>
                <a:sym typeface="Catamaran Light"/>
              </a:rPr>
              <a:t> and </a:t>
            </a:r>
            <a:r>
              <a:rPr lang="en-US" sz="3600" b="1">
                <a:solidFill>
                  <a:schemeClr val="dk1"/>
                </a:solidFill>
                <a:latin typeface="Livvic"/>
                <a:ea typeface="Livvic"/>
                <a:cs typeface="Livvic"/>
                <a:sym typeface="Livvic"/>
              </a:rPr>
              <a:t>NO</a:t>
            </a:r>
            <a:endParaRPr sz="1600" b="1" i="0" u="none" strike="noStrike" cap="none">
              <a:solidFill>
                <a:srgbClr val="000000"/>
              </a:solidFill>
              <a:latin typeface="Livvic"/>
              <a:ea typeface="Livvic"/>
              <a:cs typeface="Livvic"/>
              <a:sym typeface="Livvic"/>
            </a:endParaRPr>
          </a:p>
          <a:p>
            <a:pPr marL="457200" lvl="0" indent="-228600" algn="l" rtl="0">
              <a:lnSpc>
                <a:spcPct val="115000"/>
              </a:lnSpc>
              <a:spcBef>
                <a:spcPts val="0"/>
              </a:spcBef>
              <a:spcAft>
                <a:spcPts val="0"/>
              </a:spcAft>
              <a:buSzPts val="1200"/>
              <a:buNone/>
            </a:pPr>
            <a:endParaRPr/>
          </a:p>
        </p:txBody>
      </p:sp>
      <p:pic>
        <p:nvPicPr>
          <p:cNvPr id="426" name="Google Shape;426;p25" descr="American flag draped across a map alongside a gavel and a document."/>
          <p:cNvPicPr preferRelativeResize="0"/>
          <p:nvPr/>
        </p:nvPicPr>
        <p:blipFill rotWithShape="1">
          <a:blip r:embed="rId3">
            <a:alphaModFix/>
          </a:blip>
          <a:srcRect/>
          <a:stretch/>
        </p:blipFill>
        <p:spPr>
          <a:xfrm>
            <a:off x="6890340" y="201417"/>
            <a:ext cx="2253660" cy="1417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3" name="Google Shape;433;p26"/>
          <p:cNvSpPr txBox="1">
            <a:spLocks noGrp="1"/>
          </p:cNvSpPr>
          <p:nvPr>
            <p:ph type="title"/>
          </p:nvPr>
        </p:nvSpPr>
        <p:spPr>
          <a:xfrm>
            <a:off x="96838" y="274537"/>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Competing Strategies</a:t>
            </a:r>
            <a:endParaRPr dirty="0">
              <a:solidFill>
                <a:schemeClr val="lt1"/>
              </a:solidFill>
            </a:endParaRPr>
          </a:p>
        </p:txBody>
      </p:sp>
      <p:sp>
        <p:nvSpPr>
          <p:cNvPr id="435" name="Google Shape;435;p26" descr="A yellow lined road with trees on either side. "/>
          <p:cNvSpPr/>
          <p:nvPr/>
        </p:nvSpPr>
        <p:spPr>
          <a:xfrm>
            <a:off x="220641" y="1377600"/>
            <a:ext cx="4059900" cy="26355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6"/>
          <p:cNvSpPr txBox="1">
            <a:spLocks noGrp="1"/>
          </p:cNvSpPr>
          <p:nvPr>
            <p:ph type="body" idx="1"/>
          </p:nvPr>
        </p:nvSpPr>
        <p:spPr>
          <a:xfrm>
            <a:off x="4363656" y="997352"/>
            <a:ext cx="4780344" cy="373856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1" i="0" u="none" strike="noStrike" cap="none" dirty="0">
                <a:solidFill>
                  <a:schemeClr val="lt1"/>
                </a:solidFill>
                <a:latin typeface="Catamaran Light"/>
                <a:ea typeface="Catamaran Light"/>
                <a:cs typeface="Catamaran Light"/>
                <a:sym typeface="Catamaran Light"/>
              </a:rPr>
              <a:t>YES</a:t>
            </a:r>
            <a:r>
              <a:rPr lang="en-US" sz="1800" b="0" i="0" u="none" strike="noStrike" cap="none" dirty="0">
                <a:solidFill>
                  <a:schemeClr val="lt1"/>
                </a:solidFill>
                <a:latin typeface="Catamaran Light"/>
                <a:ea typeface="Catamaran Light"/>
                <a:cs typeface="Catamaran Light"/>
                <a:sym typeface="Catamaran Light"/>
              </a:rPr>
              <a:t>: a properly executed will, written according to state law, that divides land into specific acreages or parcels, can secure title to land from one generation to the next. (No “all my children” without specific acreage.)</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1600"/>
              </a:spcBef>
              <a:spcAft>
                <a:spcPts val="0"/>
              </a:spcAft>
              <a:buClr>
                <a:schemeClr val="lt1"/>
              </a:buClr>
              <a:buSzPts val="1200"/>
              <a:buFont typeface="Catamaran Light"/>
              <a:buNone/>
            </a:pPr>
            <a:r>
              <a:rPr lang="en-US" sz="2000" b="1" i="0" u="none" strike="noStrike" cap="none" dirty="0">
                <a:solidFill>
                  <a:schemeClr val="lt1"/>
                </a:solidFill>
                <a:latin typeface="Catamaran Light"/>
                <a:ea typeface="Catamaran Light"/>
                <a:cs typeface="Catamaran Light"/>
                <a:sym typeface="Catamaran Light"/>
              </a:rPr>
              <a:t>NO</a:t>
            </a:r>
            <a:r>
              <a:rPr lang="en-US" sz="1800" b="0" i="0" u="none" strike="noStrike" cap="none" dirty="0">
                <a:solidFill>
                  <a:schemeClr val="lt1"/>
                </a:solidFill>
                <a:latin typeface="Catamaran Light"/>
                <a:ea typeface="Catamaran Light"/>
                <a:cs typeface="Catamaran Light"/>
                <a:sym typeface="Catamaran Light"/>
              </a:rPr>
              <a:t>: a properly executed will is not the only way that property can be transferred from one generation to the next.  </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lt1"/>
              </a:buClr>
              <a:buSzPts val="1200"/>
              <a:buFont typeface="Catamaran Light"/>
              <a:buNone/>
            </a:pPr>
            <a:r>
              <a:rPr lang="en-US" sz="1800" b="0" i="0" u="none" strike="noStrike" cap="none" dirty="0">
                <a:solidFill>
                  <a:schemeClr val="lt1"/>
                </a:solidFill>
                <a:latin typeface="Catamaran Light"/>
                <a:ea typeface="Catamaran Light"/>
                <a:cs typeface="Catamaran Light"/>
                <a:sym typeface="Catamaran Light"/>
              </a:rPr>
              <a:t>The first action is a </a:t>
            </a:r>
            <a:r>
              <a:rPr lang="en-US" sz="1800" b="1" i="1" u="none" strike="noStrike" cap="none" dirty="0">
                <a:solidFill>
                  <a:schemeClr val="lt1"/>
                </a:solidFill>
                <a:latin typeface="Catamaran Light"/>
                <a:ea typeface="Catamaran Light"/>
                <a:cs typeface="Catamaran Light"/>
                <a:sym typeface="Catamaran Light"/>
              </a:rPr>
              <a:t>legal consideration </a:t>
            </a:r>
            <a:r>
              <a:rPr lang="en-US" sz="1800" b="0" i="0" u="none" strike="noStrike" cap="none" dirty="0">
                <a:solidFill>
                  <a:schemeClr val="lt1"/>
                </a:solidFill>
                <a:latin typeface="Catamaran Light"/>
                <a:ea typeface="Catamaran Light"/>
                <a:cs typeface="Catamaran Light"/>
                <a:sym typeface="Catamaran Light"/>
              </a:rPr>
              <a:t>and the second is a </a:t>
            </a:r>
            <a:r>
              <a:rPr lang="en-US" sz="1800" b="1" i="1" u="none" strike="noStrike" cap="none" dirty="0">
                <a:solidFill>
                  <a:schemeClr val="lt1"/>
                </a:solidFill>
                <a:latin typeface="Catamaran Light"/>
                <a:ea typeface="Catamaran Light"/>
                <a:cs typeface="Catamaran Light"/>
                <a:sym typeface="Catamaran Light"/>
              </a:rPr>
              <a:t>cultural consideration.</a:t>
            </a:r>
            <a:endParaRPr sz="1800" b="1" i="1" u="none" strike="noStrike" cap="none" dirty="0">
              <a:solidFill>
                <a:schemeClr val="lt1"/>
              </a:solidFill>
              <a:latin typeface="Catamaran Light"/>
              <a:ea typeface="Catamaran Light"/>
              <a:cs typeface="Catamaran Light"/>
              <a:sym typeface="Catamaran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27"/>
          <p:cNvSpPr txBox="1">
            <a:spLocks noGrp="1"/>
          </p:cNvSpPr>
          <p:nvPr>
            <p:ph type="title"/>
          </p:nvPr>
        </p:nvSpPr>
        <p:spPr>
          <a:xfrm>
            <a:off x="96838" y="268689"/>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Legal Considerations</a:t>
            </a:r>
            <a:endParaRPr dirty="0">
              <a:solidFill>
                <a:schemeClr val="lt1"/>
              </a:solidFill>
            </a:endParaRPr>
          </a:p>
        </p:txBody>
      </p:sp>
      <p:sp>
        <p:nvSpPr>
          <p:cNvPr id="443" name="Google Shape;443;p27"/>
          <p:cNvSpPr txBox="1">
            <a:spLocks noGrp="1"/>
          </p:cNvSpPr>
          <p:nvPr>
            <p:ph type="body" idx="1"/>
          </p:nvPr>
        </p:nvSpPr>
        <p:spPr>
          <a:xfrm>
            <a:off x="96837" y="1066800"/>
            <a:ext cx="9047163" cy="373856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Barriers to transferring land as a legal </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strategy include:</a:t>
            </a:r>
            <a:endParaRPr sz="28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800" b="0" i="0" u="none" strike="noStrike" cap="none" dirty="0">
                <a:solidFill>
                  <a:schemeClr val="lt1"/>
                </a:solidFill>
                <a:latin typeface="Catamaran Light"/>
                <a:ea typeface="Catamaran Light"/>
                <a:cs typeface="Catamaran Light"/>
                <a:sym typeface="Catamaran Light"/>
              </a:rPr>
              <a:t>Lack of knowledge about wills</a:t>
            </a:r>
            <a:endParaRPr sz="28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lt1"/>
              </a:buClr>
              <a:buSzPts val="2400"/>
              <a:buFont typeface="Arial"/>
              <a:buChar char="•"/>
            </a:pPr>
            <a:r>
              <a:rPr lang="en-US" sz="2800" b="0" i="0" u="none" strike="noStrike" cap="none" dirty="0">
                <a:solidFill>
                  <a:schemeClr val="lt1"/>
                </a:solidFill>
                <a:latin typeface="Catamaran Light"/>
                <a:ea typeface="Catamaran Light"/>
                <a:cs typeface="Catamaran Light"/>
                <a:sym typeface="Catamaran Light"/>
              </a:rPr>
              <a:t>Expense of hiring an attorney</a:t>
            </a:r>
            <a:endParaRPr sz="16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1600"/>
              </a:spcAft>
              <a:buClr>
                <a:schemeClr val="lt1"/>
              </a:buClr>
              <a:buSzPts val="2400"/>
              <a:buFont typeface="Arial"/>
              <a:buChar char="•"/>
            </a:pPr>
            <a:r>
              <a:rPr lang="en-US" sz="2800" b="0" i="0" u="none" strike="noStrike" cap="none" dirty="0">
                <a:solidFill>
                  <a:schemeClr val="lt1"/>
                </a:solidFill>
                <a:latin typeface="Catamaran Light"/>
                <a:ea typeface="Catamaran Light"/>
                <a:cs typeface="Catamaran Light"/>
                <a:sym typeface="Catamaran Light"/>
              </a:rPr>
              <a:t>Mistrust of a legal system that has often helped take away land </a:t>
            </a:r>
            <a:endParaRPr sz="1600" b="0" i="0" u="none" strike="noStrike" cap="none" dirty="0">
              <a:solidFill>
                <a:schemeClr val="lt1"/>
              </a:solidFill>
              <a:latin typeface="Catamaran Light"/>
              <a:ea typeface="Catamaran Light"/>
              <a:cs typeface="Catamaran Light"/>
              <a:sym typeface="Catamaran Light"/>
            </a:endParaRPr>
          </a:p>
        </p:txBody>
      </p:sp>
      <p:pic>
        <p:nvPicPr>
          <p:cNvPr id="444" name="Google Shape;444;p27" descr="Tablet on a table with word cloud of words associated with attorney: attorney, counsel, advocate, legal, law."/>
          <p:cNvPicPr preferRelativeResize="0"/>
          <p:nvPr/>
        </p:nvPicPr>
        <p:blipFill rotWithShape="1">
          <a:blip r:embed="rId3">
            <a:alphaModFix/>
          </a:blip>
          <a:srcRect/>
          <a:stretch/>
        </p:blipFill>
        <p:spPr>
          <a:xfrm>
            <a:off x="6372225" y="-9525"/>
            <a:ext cx="2771775" cy="1847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1" name="Google Shape;451;p6"/>
          <p:cNvSpPr txBox="1">
            <a:spLocks noGrp="1"/>
          </p:cNvSpPr>
          <p:nvPr>
            <p:ph type="title"/>
          </p:nvPr>
        </p:nvSpPr>
        <p:spPr>
          <a:xfrm>
            <a:off x="96838" y="304464"/>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Cultural Considerations</a:t>
            </a:r>
            <a:endParaRPr dirty="0">
              <a:solidFill>
                <a:schemeClr val="lt1"/>
              </a:solidFill>
            </a:endParaRPr>
          </a:p>
        </p:txBody>
      </p:sp>
      <p:sp>
        <p:nvSpPr>
          <p:cNvPr id="452" name="Google Shape;452;p6"/>
          <p:cNvSpPr txBox="1">
            <a:spLocks noGrp="1"/>
          </p:cNvSpPr>
          <p:nvPr>
            <p:ph type="body" idx="1"/>
          </p:nvPr>
        </p:nvSpPr>
        <p:spPr>
          <a:xfrm>
            <a:off x="96838" y="1066800"/>
            <a:ext cx="9047162" cy="373856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Barriers to transferring land as a cultural </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strategy include:</a:t>
            </a:r>
            <a:endParaRPr sz="28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00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Land is not a commodity to be sold.</a:t>
            </a:r>
            <a:endParaRPr dirty="0"/>
          </a:p>
          <a:p>
            <a:pPr marL="342900" marR="0" lvl="0" indent="-342900" algn="l" rtl="0">
              <a:lnSpc>
                <a:spcPct val="100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Taboo Death Talk</a:t>
            </a:r>
            <a:endParaRPr dirty="0"/>
          </a:p>
          <a:p>
            <a:pPr marL="342900" marR="0" lvl="0" indent="-342900" algn="l" rtl="0">
              <a:lnSpc>
                <a:spcPct val="100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Land provides a homestead where everyone can come back </a:t>
            </a:r>
            <a:endParaRPr dirty="0"/>
          </a:p>
          <a:p>
            <a:pPr marL="342900" marR="0" lvl="0" indent="-342900" algn="l" rtl="0">
              <a:lnSpc>
                <a:spcPct val="100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Land gives a religious connection that should be respected. The history of the land should be respected. </a:t>
            </a:r>
            <a:endParaRPr dirty="0"/>
          </a:p>
        </p:txBody>
      </p:sp>
      <p:pic>
        <p:nvPicPr>
          <p:cNvPr id="453" name="Google Shape;453;p6" descr="Photo of two barns with pink wildflowers in the foreground."/>
          <p:cNvPicPr preferRelativeResize="0"/>
          <p:nvPr/>
        </p:nvPicPr>
        <p:blipFill rotWithShape="1">
          <a:blip r:embed="rId3">
            <a:alphaModFix/>
          </a:blip>
          <a:srcRect/>
          <a:stretch/>
        </p:blipFill>
        <p:spPr>
          <a:xfrm>
            <a:off x="6887848" y="0"/>
            <a:ext cx="2256152" cy="15260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Partnering Organizations</a:t>
            </a:r>
          </a:p>
        </p:txBody>
      </p:sp>
      <p:pic>
        <p:nvPicPr>
          <p:cNvPr id="2" name="Picture 1" descr="Logo with text Alcorn State University National Policy Research Center">
            <a:extLst>
              <a:ext uri="{FF2B5EF4-FFF2-40B4-BE49-F238E27FC236}">
                <a16:creationId xmlns:a16="http://schemas.microsoft.com/office/drawing/2014/main" id="{249BC578-3CE0-5BD0-9B0B-9CC9031DD061}"/>
              </a:ext>
            </a:extLst>
          </p:cNvPr>
          <p:cNvPicPr>
            <a:picLocks noChangeAspect="1"/>
          </p:cNvPicPr>
          <p:nvPr/>
        </p:nvPicPr>
        <p:blipFill>
          <a:blip r:embed="rId3"/>
          <a:srcRect/>
          <a:stretch/>
        </p:blipFill>
        <p:spPr>
          <a:xfrm>
            <a:off x="2627998" y="1195421"/>
            <a:ext cx="3888005" cy="1645920"/>
          </a:xfrm>
          <a:prstGeom prst="rect">
            <a:avLst/>
          </a:prstGeom>
        </p:spPr>
      </p:pic>
      <p:pic>
        <p:nvPicPr>
          <p:cNvPr id="247" name="Google Shape;247;p48" descr="Logo with text: 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246" name="Google Shape;246;p48" descr="Logo with text: SRDC, Southern Rural Development Center"/>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60" name="Google Shape;460;p10"/>
          <p:cNvSpPr txBox="1">
            <a:spLocks noGrp="1"/>
          </p:cNvSpPr>
          <p:nvPr>
            <p:ph type="title"/>
          </p:nvPr>
        </p:nvSpPr>
        <p:spPr>
          <a:xfrm>
            <a:off x="96838" y="291838"/>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400" dirty="0">
                <a:solidFill>
                  <a:schemeClr val="lt1"/>
                </a:solidFill>
              </a:rPr>
              <a:t>Cultural Considerations, continued</a:t>
            </a:r>
            <a:endParaRPr sz="2400" dirty="0">
              <a:solidFill>
                <a:schemeClr val="lt1"/>
              </a:solidFill>
            </a:endParaRPr>
          </a:p>
        </p:txBody>
      </p:sp>
      <p:sp>
        <p:nvSpPr>
          <p:cNvPr id="461" name="Google Shape;461;p10"/>
          <p:cNvSpPr txBox="1">
            <a:spLocks noGrp="1"/>
          </p:cNvSpPr>
          <p:nvPr>
            <p:ph type="body" idx="1"/>
          </p:nvPr>
        </p:nvSpPr>
        <p:spPr>
          <a:xfrm>
            <a:off x="96838" y="1066800"/>
            <a:ext cx="9047162" cy="373856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Barriers to transferring land as a cultural </a:t>
            </a:r>
            <a:endParaRPr sz="1200" b="0" i="0" u="none" strike="noStrike" cap="none" dirty="0">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lt1"/>
                </a:solidFill>
                <a:latin typeface="Catamaran Light"/>
                <a:ea typeface="Catamaran Light"/>
                <a:cs typeface="Catamaran Light"/>
                <a:sym typeface="Catamaran Light"/>
              </a:rPr>
              <a:t>strategy include:</a:t>
            </a:r>
            <a:endParaRPr sz="2800" b="0" i="0" u="none" strike="noStrike" cap="none" dirty="0">
              <a:solidFill>
                <a:schemeClr val="lt1"/>
              </a:solidFill>
              <a:latin typeface="Catamaran Light"/>
              <a:ea typeface="Catamaran Light"/>
              <a:cs typeface="Catamaran Light"/>
              <a:sym typeface="Catamaran Light"/>
            </a:endParaRPr>
          </a:p>
          <a:p>
            <a:pPr marL="457200" marR="0" lvl="1" indent="-342900" algn="l" rtl="0">
              <a:lnSpc>
                <a:spcPct val="100000"/>
              </a:lnSpc>
              <a:spcBef>
                <a:spcPts val="1600"/>
              </a:spcBef>
              <a:spcAft>
                <a:spcPts val="0"/>
              </a:spcAft>
              <a:buClr>
                <a:schemeClr val="lt1"/>
              </a:buClr>
              <a:buSzPct val="83000"/>
              <a:buFont typeface="Arial"/>
              <a:buChar char="•"/>
            </a:pPr>
            <a:r>
              <a:rPr lang="en-US" sz="2400" dirty="0"/>
              <a:t>Heirs further away in distance may place less priority on keeping the land intact.</a:t>
            </a:r>
            <a:endParaRPr sz="2400" dirty="0"/>
          </a:p>
          <a:p>
            <a:pPr marL="457200" marR="0" lvl="1" indent="-393700" algn="l" rtl="0">
              <a:lnSpc>
                <a:spcPct val="100000"/>
              </a:lnSpc>
              <a:spcBef>
                <a:spcPts val="1600"/>
              </a:spcBef>
              <a:spcAft>
                <a:spcPts val="0"/>
              </a:spcAft>
              <a:buClr>
                <a:schemeClr val="lt1"/>
              </a:buClr>
              <a:buSzPts val="2000"/>
              <a:buFont typeface="Arial"/>
              <a:buChar char="•"/>
            </a:pPr>
            <a:r>
              <a:rPr lang="en-US" sz="2400" b="0" i="0" u="none" strike="noStrike" cap="none" dirty="0">
                <a:solidFill>
                  <a:schemeClr val="lt1"/>
                </a:solidFill>
                <a:latin typeface="Catamaran Light"/>
                <a:ea typeface="Catamaran Light"/>
                <a:cs typeface="Catamaran Light"/>
                <a:sym typeface="Catamaran Light"/>
              </a:rPr>
              <a:t>All heirs may not agree on proper land use and access. </a:t>
            </a:r>
            <a:endParaRPr dirty="0"/>
          </a:p>
          <a:p>
            <a:pPr marL="457200" marR="0" lvl="1" indent="-393700" algn="l" rtl="0">
              <a:lnSpc>
                <a:spcPct val="100000"/>
              </a:lnSpc>
              <a:spcBef>
                <a:spcPts val="1600"/>
              </a:spcBef>
              <a:spcAft>
                <a:spcPts val="0"/>
              </a:spcAft>
              <a:buClr>
                <a:schemeClr val="lt1"/>
              </a:buClr>
              <a:buSzPts val="2000"/>
              <a:buFont typeface="Arial"/>
              <a:buChar char="•"/>
            </a:pPr>
            <a:r>
              <a:rPr lang="en-US" sz="2400" b="0" i="0" u="none" strike="noStrike" cap="none" dirty="0">
                <a:solidFill>
                  <a:schemeClr val="lt1"/>
                </a:solidFill>
                <a:latin typeface="Catamaran Light"/>
                <a:ea typeface="Catamaran Light"/>
                <a:cs typeface="Catamaran Light"/>
                <a:sym typeface="Catamaran Light"/>
              </a:rPr>
              <a:t>Generations may value land differently. </a:t>
            </a:r>
            <a:endParaRPr dirty="0"/>
          </a:p>
        </p:txBody>
      </p:sp>
      <p:pic>
        <p:nvPicPr>
          <p:cNvPr id="462" name="Google Shape;462;p10" descr="A windmill in a field."/>
          <p:cNvPicPr preferRelativeResize="0"/>
          <p:nvPr/>
        </p:nvPicPr>
        <p:blipFill rotWithShape="1">
          <a:blip r:embed="rId3">
            <a:alphaModFix/>
          </a:blip>
          <a:srcRect/>
          <a:stretch/>
        </p:blipFill>
        <p:spPr>
          <a:xfrm>
            <a:off x="6858000" y="0"/>
            <a:ext cx="2286000" cy="15211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8"/>
          <p:cNvSpPr txBox="1">
            <a:spLocks noGrp="1"/>
          </p:cNvSpPr>
          <p:nvPr>
            <p:ph type="title" idx="4294967295"/>
          </p:nvPr>
        </p:nvSpPr>
        <p:spPr>
          <a:xfrm>
            <a:off x="244800" y="273775"/>
            <a:ext cx="8140700" cy="5746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Consider this Quote: Valuing Land in Common </a:t>
            </a:r>
            <a:endParaRPr>
              <a:solidFill>
                <a:schemeClr val="dk1"/>
              </a:solidFill>
            </a:endParaRPr>
          </a:p>
        </p:txBody>
      </p:sp>
      <p:sp>
        <p:nvSpPr>
          <p:cNvPr id="467" name="Google Shape;467;p28"/>
          <p:cNvSpPr txBox="1">
            <a:spLocks noGrp="1"/>
          </p:cNvSpPr>
          <p:nvPr>
            <p:ph type="body" idx="1"/>
          </p:nvPr>
        </p:nvSpPr>
        <p:spPr>
          <a:xfrm>
            <a:off x="320445" y="1136189"/>
            <a:ext cx="8503110" cy="8302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b="1">
                <a:solidFill>
                  <a:schemeClr val="dk1"/>
                </a:solidFill>
              </a:rPr>
              <a:t>“For [the family], the commitment to heir land remained in force, enforced not by law – where the practice and concept was vulnerable – but by shared understanding… The land should stay </a:t>
            </a:r>
            <a:r>
              <a:rPr lang="en-US" sz="2000" b="1" u="sng">
                <a:solidFill>
                  <a:schemeClr val="dk1"/>
                </a:solidFill>
              </a:rPr>
              <a:t>undivided</a:t>
            </a:r>
            <a:r>
              <a:rPr lang="en-US" sz="2000" b="1">
                <a:solidFill>
                  <a:schemeClr val="dk1"/>
                </a:solidFill>
              </a:rPr>
              <a:t>, open to and </a:t>
            </a:r>
            <a:r>
              <a:rPr lang="en-US" sz="2000" b="1" u="sng">
                <a:solidFill>
                  <a:schemeClr val="dk1"/>
                </a:solidFill>
              </a:rPr>
              <a:t>for all the heirs</a:t>
            </a:r>
            <a:r>
              <a:rPr lang="en-US" sz="2000" b="1">
                <a:solidFill>
                  <a:schemeClr val="dk1"/>
                </a:solidFill>
              </a:rPr>
              <a:t>.</a:t>
            </a:r>
            <a:endParaRPr>
              <a:solidFill>
                <a:schemeClr val="dk1"/>
              </a:solidFill>
            </a:endParaRPr>
          </a:p>
          <a:p>
            <a:pPr marL="0" lvl="0" indent="0" algn="l" rtl="0">
              <a:lnSpc>
                <a:spcPct val="115000"/>
              </a:lnSpc>
              <a:spcBef>
                <a:spcPts val="1600"/>
              </a:spcBef>
              <a:spcAft>
                <a:spcPts val="0"/>
              </a:spcAft>
              <a:buClr>
                <a:schemeClr val="lt1"/>
              </a:buClr>
              <a:buSzPts val="1200"/>
              <a:buNone/>
            </a:pPr>
            <a:r>
              <a:rPr lang="en-US" sz="2000" b="1">
                <a:solidFill>
                  <a:schemeClr val="dk1"/>
                </a:solidFill>
              </a:rPr>
              <a:t>Land is not a commodity that is sold, but </a:t>
            </a:r>
            <a:r>
              <a:rPr lang="en-US" sz="2000" b="1" u="sng">
                <a:solidFill>
                  <a:schemeClr val="dk1"/>
                </a:solidFill>
              </a:rPr>
              <a:t>a right</a:t>
            </a:r>
            <a:r>
              <a:rPr lang="en-US" sz="2000" b="1">
                <a:solidFill>
                  <a:schemeClr val="dk1"/>
                </a:solidFill>
              </a:rPr>
              <a:t> that is transferred to kin as needed.</a:t>
            </a:r>
            <a:endParaRPr>
              <a:solidFill>
                <a:schemeClr val="dk1"/>
              </a:solidFill>
            </a:endParaRPr>
          </a:p>
          <a:p>
            <a:pPr marL="0" lvl="0" indent="0" algn="l" rtl="0">
              <a:lnSpc>
                <a:spcPct val="115000"/>
              </a:lnSpc>
              <a:spcBef>
                <a:spcPts val="1600"/>
              </a:spcBef>
              <a:spcAft>
                <a:spcPts val="0"/>
              </a:spcAft>
              <a:buClr>
                <a:schemeClr val="lt1"/>
              </a:buClr>
              <a:buSzPts val="1200"/>
              <a:buNone/>
            </a:pPr>
            <a:r>
              <a:rPr lang="en-US" sz="2000" b="1">
                <a:solidFill>
                  <a:schemeClr val="dk1"/>
                </a:solidFill>
              </a:rPr>
              <a:t>The land was for open access and undivided family use, and not to be restricted by deeds.”</a:t>
            </a:r>
            <a:endParaRPr>
              <a:solidFill>
                <a:schemeClr val="dk1"/>
              </a:solidFill>
            </a:endParaRPr>
          </a:p>
          <a:p>
            <a:pPr marL="0" marR="0" lvl="0" indent="0" algn="r" rtl="0">
              <a:lnSpc>
                <a:spcPct val="100000"/>
              </a:lnSpc>
              <a:spcBef>
                <a:spcPts val="1600"/>
              </a:spcBef>
              <a:spcAft>
                <a:spcPts val="0"/>
              </a:spcAft>
              <a:buClr>
                <a:srgbClr val="000000"/>
              </a:buClr>
              <a:buSzPts val="1500"/>
              <a:buFont typeface="Arial"/>
              <a:buNone/>
            </a:pPr>
            <a:r>
              <a:rPr lang="en-US" sz="1100" b="1" i="0" u="none" strike="noStrike" cap="none">
                <a:solidFill>
                  <a:schemeClr val="dk1"/>
                </a:solidFill>
                <a:latin typeface="Arial"/>
                <a:ea typeface="Arial"/>
                <a:cs typeface="Arial"/>
                <a:sym typeface="Arial"/>
              </a:rPr>
              <a:t>A Mind to Stay: White Plantation, Black Homeland, Sydney Nathans (2017)</a:t>
            </a:r>
            <a:endParaRPr sz="1800">
              <a:solidFill>
                <a:schemeClr val="dk1"/>
              </a:solidFill>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34"/>
          <p:cNvSpPr txBox="1">
            <a:spLocks noGrp="1"/>
          </p:cNvSpPr>
          <p:nvPr>
            <p:ph type="title" idx="4294967295"/>
          </p:nvPr>
        </p:nvSpPr>
        <p:spPr>
          <a:xfrm>
            <a:off x="223200" y="535200"/>
            <a:ext cx="8520113" cy="31908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dk1"/>
                </a:solidFill>
              </a:rPr>
              <a:t>Consider this quote: Changing Values </a:t>
            </a:r>
            <a:endParaRPr dirty="0">
              <a:solidFill>
                <a:schemeClr val="dk1"/>
              </a:solidFill>
            </a:endParaRPr>
          </a:p>
        </p:txBody>
      </p:sp>
      <p:sp>
        <p:nvSpPr>
          <p:cNvPr id="473" name="Google Shape;473;p34"/>
          <p:cNvSpPr txBox="1">
            <a:spLocks noGrp="1"/>
          </p:cNvSpPr>
          <p:nvPr>
            <p:ph type="body" idx="1"/>
          </p:nvPr>
        </p:nvSpPr>
        <p:spPr>
          <a:xfrm>
            <a:off x="320445" y="1200989"/>
            <a:ext cx="8503110" cy="8302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n-US" sz="2000" b="0" i="0" u="none" strike="noStrike" cap="none">
                <a:solidFill>
                  <a:schemeClr val="dk1"/>
                </a:solidFill>
                <a:latin typeface="Catamaran Light"/>
                <a:ea typeface="Catamaran Light"/>
                <a:cs typeface="Catamaran Light"/>
                <a:sym typeface="Catamaran Light"/>
              </a:rPr>
              <a:t>“When young people grow up…they don’t see the necessity of owning land….My parents, my grandparents, suffered all their lives to buy eleven hundred acres of land…[Land] had a sentimental value to it, ‘cause we had to get a livelihood, we had to get our bread from the land...Now children  think that milk comes from the store. They don’t see the relevance of the land...[They] have no idea what it took…to own land.”</a:t>
            </a:r>
            <a:endParaRPr sz="200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500"/>
              <a:buFont typeface="Arial"/>
              <a:buNone/>
            </a:pPr>
            <a:endParaRPr sz="18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1500"/>
              <a:buFont typeface="Arial"/>
              <a:buNone/>
            </a:pPr>
            <a:r>
              <a:rPr lang="en-US" sz="1100" b="1" i="0" u="none" strike="noStrike" cap="none">
                <a:solidFill>
                  <a:schemeClr val="dk1"/>
                </a:solidFill>
                <a:latin typeface="Catamaran Light"/>
                <a:ea typeface="Catamaran Light"/>
                <a:cs typeface="Catamaran Light"/>
                <a:sym typeface="Catamaran Light"/>
              </a:rPr>
              <a:t>A Mind to Stay: White Plantation, Black Homeland, Sydney Nathans (2017)</a:t>
            </a:r>
            <a:endParaRPr sz="3600">
              <a:solidFill>
                <a:schemeClr val="dk1"/>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3"/>
          <p:cNvSpPr txBox="1">
            <a:spLocks noGrp="1"/>
          </p:cNvSpPr>
          <p:nvPr>
            <p:ph type="title" idx="4294967295"/>
          </p:nvPr>
        </p:nvSpPr>
        <p:spPr>
          <a:xfrm>
            <a:off x="-77788" y="77788"/>
            <a:ext cx="9144001" cy="50482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700" b="1" i="0" u="none" strike="noStrike" kern="0" cap="none" spc="0" normalizeH="0" baseline="0" noProof="0" dirty="0">
                <a:ln>
                  <a:noFill/>
                </a:ln>
                <a:solidFill>
                  <a:schemeClr val="lt1"/>
                </a:solidFill>
                <a:effectLst/>
                <a:uLnTx/>
                <a:uFillTx/>
                <a:latin typeface="Livvic"/>
                <a:ea typeface="Livvic"/>
                <a:cs typeface="Livvic"/>
                <a:sym typeface="Livvic"/>
              </a:rPr>
              <a:t>How Property Law is Used to Appropriate Black Land</a:t>
            </a:r>
          </a:p>
        </p:txBody>
      </p:sp>
      <p:pic>
        <p:nvPicPr>
          <p:cNvPr id="481" name="Google Shape;481;p33" title="How Property Law Is Used to Appropriate Black Land"/>
          <p:cNvPicPr preferRelativeResize="0"/>
          <p:nvPr/>
        </p:nvPicPr>
        <p:blipFill rotWithShape="1">
          <a:blip r:embed="rId3">
            <a:alphaModFix/>
          </a:blip>
          <a:srcRect/>
          <a:stretch/>
        </p:blipFill>
        <p:spPr>
          <a:xfrm>
            <a:off x="372874" y="933667"/>
            <a:ext cx="6094750" cy="3443550"/>
          </a:xfrm>
          <a:prstGeom prst="rect">
            <a:avLst/>
          </a:prstGeom>
          <a:noFill/>
          <a:ln>
            <a:noFill/>
          </a:ln>
        </p:spPr>
      </p:pic>
      <p:pic>
        <p:nvPicPr>
          <p:cNvPr id="482" name="Google Shape;482;p33" descr="A yellow triangle with a exclamation mark"/>
          <p:cNvPicPr preferRelativeResize="0"/>
          <p:nvPr/>
        </p:nvPicPr>
        <p:blipFill rotWithShape="1">
          <a:blip r:embed="rId4">
            <a:alphaModFix/>
          </a:blip>
          <a:srcRect/>
          <a:stretch/>
        </p:blipFill>
        <p:spPr>
          <a:xfrm>
            <a:off x="6787913" y="2148840"/>
            <a:ext cx="1895303" cy="17373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Google Shape;488;g2b2074257d1_0_73"/>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3000" dirty="0"/>
              <a:t>Video Debrief</a:t>
            </a:r>
            <a:endParaRPr sz="3000" dirty="0"/>
          </a:p>
        </p:txBody>
      </p:sp>
      <p:sp>
        <p:nvSpPr>
          <p:cNvPr id="487" name="Google Shape;487;g2b2074257d1_0_73"/>
          <p:cNvSpPr txBox="1">
            <a:spLocks noGrp="1"/>
          </p:cNvSpPr>
          <p:nvPr>
            <p:ph type="body" idx="1"/>
          </p:nvPr>
        </p:nvSpPr>
        <p:spPr>
          <a:xfrm>
            <a:off x="1935126" y="1277316"/>
            <a:ext cx="6897600" cy="5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dirty="0"/>
              <a:t>What comes up for you?</a:t>
            </a:r>
            <a:endParaRPr dirty="0"/>
          </a:p>
        </p:txBody>
      </p:sp>
      <p:sp>
        <p:nvSpPr>
          <p:cNvPr id="489" name="Google Shape;489;g2b2074257d1_0_73"/>
          <p:cNvSpPr txBox="1">
            <a:spLocks noGrp="1"/>
          </p:cNvSpPr>
          <p:nvPr>
            <p:ph type="body" idx="3"/>
          </p:nvPr>
        </p:nvSpPr>
        <p:spPr>
          <a:xfrm>
            <a:off x="1934826" y="1796774"/>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dirty="0">
                <a:latin typeface="Arial"/>
                <a:ea typeface="Arial"/>
                <a:cs typeface="Arial"/>
                <a:sym typeface="Arial"/>
              </a:rPr>
              <a:t>Does it bring to the light the significance of the problem?</a:t>
            </a:r>
            <a:endParaRPr dirty="0"/>
          </a:p>
        </p:txBody>
      </p:sp>
      <p:sp>
        <p:nvSpPr>
          <p:cNvPr id="491" name="Google Shape;491;g2b2074257d1_0_73"/>
          <p:cNvSpPr txBox="1">
            <a:spLocks noGrp="1"/>
          </p:cNvSpPr>
          <p:nvPr>
            <p:ph type="body" idx="3"/>
          </p:nvPr>
        </p:nvSpPr>
        <p:spPr>
          <a:xfrm>
            <a:off x="1934826" y="2649705"/>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dirty="0">
                <a:latin typeface="Arial"/>
                <a:ea typeface="Arial"/>
                <a:cs typeface="Arial"/>
                <a:sym typeface="Arial"/>
              </a:rPr>
              <a:t>Do you see where you can act to avoid this situation?</a:t>
            </a:r>
            <a:endParaRPr dirty="0"/>
          </a:p>
        </p:txBody>
      </p:sp>
      <p:sp>
        <p:nvSpPr>
          <p:cNvPr id="490" name="Google Shape;490;g2b2074257d1_0_73"/>
          <p:cNvSpPr txBox="1">
            <a:spLocks noGrp="1"/>
          </p:cNvSpPr>
          <p:nvPr>
            <p:ph type="body" idx="4"/>
          </p:nvPr>
        </p:nvSpPr>
        <p:spPr>
          <a:xfrm>
            <a:off x="1934826" y="3502636"/>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b="1" dirty="0"/>
              <a:t>Questions</a:t>
            </a:r>
            <a:endParaRPr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8" name="Google Shape;498;g2abf99d610a_3_0"/>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Part IV: Fractional Ownership:</a:t>
            </a:r>
            <a:b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b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Challenges of Time, </a:t>
            </a:r>
            <a:b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b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Distance, and Knowledge</a:t>
            </a: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5" name="Google Shape;505;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Fractional Ownership</a:t>
            </a:r>
            <a:endParaRPr dirty="0">
              <a:solidFill>
                <a:schemeClr val="lt1"/>
              </a:solidFill>
            </a:endParaRPr>
          </a:p>
        </p:txBody>
      </p:sp>
      <p:sp>
        <p:nvSpPr>
          <p:cNvPr id="507" name="Google Shape;507;p30"/>
          <p:cNvSpPr txBox="1">
            <a:spLocks noGrp="1"/>
          </p:cNvSpPr>
          <p:nvPr>
            <p:ph type="body" idx="1"/>
          </p:nvPr>
        </p:nvSpPr>
        <p:spPr>
          <a:xfrm>
            <a:off x="96838" y="1066800"/>
            <a:ext cx="8890408" cy="37385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400" dirty="0">
                <a:solidFill>
                  <a:schemeClr val="lt1"/>
                </a:solidFill>
              </a:rPr>
              <a:t>The </a:t>
            </a:r>
            <a:r>
              <a:rPr lang="en-US" sz="3200" b="1" dirty="0">
                <a:solidFill>
                  <a:schemeClr val="lt1"/>
                </a:solidFill>
              </a:rPr>
              <a:t>SIZE</a:t>
            </a:r>
            <a:r>
              <a:rPr lang="en-US" sz="2400" dirty="0">
                <a:solidFill>
                  <a:schemeClr val="lt1"/>
                </a:solidFill>
              </a:rPr>
              <a:t> of each heirs’ fractional</a:t>
            </a:r>
            <a:endParaRPr dirty="0"/>
          </a:p>
          <a:p>
            <a:pPr marL="0" lvl="0" indent="0" algn="l" rtl="0">
              <a:lnSpc>
                <a:spcPct val="115000"/>
              </a:lnSpc>
              <a:spcBef>
                <a:spcPts val="0"/>
              </a:spcBef>
              <a:spcAft>
                <a:spcPts val="0"/>
              </a:spcAft>
              <a:buClr>
                <a:schemeClr val="lt1"/>
              </a:buClr>
              <a:buSzPts val="1200"/>
              <a:buNone/>
            </a:pPr>
            <a:r>
              <a:rPr lang="en-US" sz="2400" dirty="0">
                <a:solidFill>
                  <a:schemeClr val="lt1"/>
                </a:solidFill>
              </a:rPr>
              <a:t> ownership interest depends on </a:t>
            </a:r>
            <a:endParaRPr dirty="0"/>
          </a:p>
          <a:p>
            <a:pPr marL="0" lvl="0" indent="0" algn="l" rtl="0">
              <a:lnSpc>
                <a:spcPct val="115000"/>
              </a:lnSpc>
              <a:spcBef>
                <a:spcPts val="0"/>
              </a:spcBef>
              <a:spcAft>
                <a:spcPts val="0"/>
              </a:spcAft>
              <a:buClr>
                <a:schemeClr val="lt1"/>
              </a:buClr>
              <a:buSzPts val="1200"/>
              <a:buNone/>
            </a:pPr>
            <a:r>
              <a:rPr lang="en-US" sz="2400" dirty="0">
                <a:solidFill>
                  <a:schemeClr val="lt1"/>
                </a:solidFill>
              </a:rPr>
              <a:t>several factors such as:</a:t>
            </a:r>
            <a:endParaRPr dirty="0"/>
          </a:p>
          <a:p>
            <a:pPr marL="342900" lvl="0" indent="-342900" algn="l" rtl="0">
              <a:lnSpc>
                <a:spcPct val="115000"/>
              </a:lnSpc>
              <a:spcBef>
                <a:spcPts val="1600"/>
              </a:spcBef>
              <a:spcAft>
                <a:spcPts val="0"/>
              </a:spcAft>
              <a:buClr>
                <a:schemeClr val="lt1"/>
              </a:buClr>
              <a:buSzPts val="1200"/>
              <a:buFont typeface="Arial"/>
              <a:buChar char="•"/>
            </a:pPr>
            <a:r>
              <a:rPr lang="en-US" sz="2000" dirty="0">
                <a:solidFill>
                  <a:schemeClr val="lt1"/>
                </a:solidFill>
                <a:latin typeface="Catamaran Light"/>
                <a:ea typeface="Catamaran Light"/>
                <a:cs typeface="Catamaran Light"/>
                <a:sym typeface="Catamaran Light"/>
              </a:rPr>
              <a:t>How many generations removed is an heir from the original deceased landowner?</a:t>
            </a:r>
            <a:endParaRPr dirty="0"/>
          </a:p>
          <a:p>
            <a:pPr marL="342900" lvl="0" indent="-342900" algn="l" rtl="0">
              <a:lnSpc>
                <a:spcPct val="115000"/>
              </a:lnSpc>
              <a:spcBef>
                <a:spcPts val="1600"/>
              </a:spcBef>
              <a:spcAft>
                <a:spcPts val="0"/>
              </a:spcAft>
              <a:buClr>
                <a:schemeClr val="lt1"/>
              </a:buClr>
              <a:buSzPts val="1200"/>
              <a:buFont typeface="Arial"/>
              <a:buChar char="•"/>
            </a:pPr>
            <a:r>
              <a:rPr lang="en-US" sz="2000" i="0" u="none" strike="noStrike" cap="none" dirty="0">
                <a:solidFill>
                  <a:schemeClr val="lt1"/>
                </a:solidFill>
                <a:latin typeface="Catamaran Light"/>
                <a:ea typeface="Catamaran Light"/>
                <a:cs typeface="Catamaran Light"/>
                <a:sym typeface="Catamaran Light"/>
              </a:rPr>
              <a:t>How many </a:t>
            </a:r>
            <a:r>
              <a:rPr lang="en-US" sz="2000" dirty="0">
                <a:solidFill>
                  <a:schemeClr val="lt1"/>
                </a:solidFill>
                <a:latin typeface="Catamaran Light"/>
                <a:ea typeface="Catamaran Light"/>
                <a:cs typeface="Catamaran Light"/>
                <a:sym typeface="Catamaran Light"/>
              </a:rPr>
              <a:t>heirs can rightfully take their inheritance at a specific point in time?</a:t>
            </a:r>
            <a:endParaRPr sz="2000" i="0" u="none" strike="noStrike" cap="none" dirty="0">
              <a:solidFill>
                <a:schemeClr val="lt1"/>
              </a:solidFill>
              <a:latin typeface="Catamaran Light"/>
              <a:ea typeface="Catamaran Light"/>
              <a:cs typeface="Catamaran Light"/>
              <a:sym typeface="Catamaran Light"/>
            </a:endParaRPr>
          </a:p>
          <a:p>
            <a:pPr marL="0" lvl="0" indent="0" algn="l" rtl="0">
              <a:lnSpc>
                <a:spcPct val="115000"/>
              </a:lnSpc>
              <a:spcBef>
                <a:spcPts val="1600"/>
              </a:spcBef>
              <a:spcAft>
                <a:spcPts val="1600"/>
              </a:spcAft>
              <a:buClr>
                <a:schemeClr val="lt1"/>
              </a:buClr>
              <a:buSzPts val="1200"/>
              <a:buNone/>
            </a:pPr>
            <a:endParaRPr sz="2000" dirty="0">
              <a:solidFill>
                <a:schemeClr val="lt1"/>
              </a:solidFill>
            </a:endParaRPr>
          </a:p>
        </p:txBody>
      </p:sp>
      <p:pic>
        <p:nvPicPr>
          <p:cNvPr id="508" name="Google Shape;508;p30" descr="Chart, pie chart  "/>
          <p:cNvPicPr preferRelativeResize="0"/>
          <p:nvPr/>
        </p:nvPicPr>
        <p:blipFill rotWithShape="1">
          <a:blip r:embed="rId3">
            <a:alphaModFix/>
          </a:blip>
          <a:srcRect/>
          <a:stretch/>
        </p:blipFill>
        <p:spPr>
          <a:xfrm>
            <a:off x="5462780" y="31159"/>
            <a:ext cx="3681220" cy="207068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31"/>
          <p:cNvSpPr txBox="1">
            <a:spLocks noGrp="1"/>
          </p:cNvSpPr>
          <p:nvPr>
            <p:ph type="title" idx="4294967295"/>
          </p:nvPr>
        </p:nvSpPr>
        <p:spPr>
          <a:xfrm>
            <a:off x="307975" y="139700"/>
            <a:ext cx="8702675" cy="72231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00000"/>
              </a:lnSpc>
              <a:spcBef>
                <a:spcPts val="0"/>
              </a:spcBef>
              <a:spcAft>
                <a:spcPts val="0"/>
              </a:spcAft>
              <a:buClr>
                <a:schemeClr val="dk1"/>
              </a:buClr>
              <a:buSzPts val="1200"/>
              <a:buFont typeface="Catamaran Light"/>
              <a:buNone/>
              <a:tabLst/>
              <a:defRPr/>
            </a:pPr>
            <a:r>
              <a:rPr kumimoji="0" lang="en-US" sz="2400" b="1" i="0" u="none" strike="noStrike" kern="0" cap="none" spc="0" normalizeH="0" baseline="0" noProof="0" dirty="0">
                <a:ln>
                  <a:noFill/>
                </a:ln>
                <a:solidFill>
                  <a:schemeClr val="lt1"/>
                </a:solidFill>
                <a:effectLst/>
                <a:uLnTx/>
                <a:uFillTx/>
                <a:latin typeface="Livvic"/>
                <a:ea typeface="Livvic"/>
                <a:cs typeface="Livvic"/>
                <a:sym typeface="Livvic"/>
              </a:rPr>
              <a:t>Time:  Across Generations, Things Get Complicated!</a:t>
            </a:r>
          </a:p>
        </p:txBody>
      </p:sp>
      <p:sp>
        <p:nvSpPr>
          <p:cNvPr id="515" name="Google Shape;515;p31"/>
          <p:cNvSpPr txBox="1"/>
          <p:nvPr/>
        </p:nvSpPr>
        <p:spPr>
          <a:xfrm>
            <a:off x="362954" y="1028611"/>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Parents</a:t>
            </a:r>
            <a:endParaRPr sz="1400" b="0" i="0" u="none" strike="noStrike" cap="none" dirty="0">
              <a:solidFill>
                <a:srgbClr val="000000"/>
              </a:solidFill>
              <a:latin typeface="Arial"/>
              <a:ea typeface="Arial"/>
              <a:cs typeface="Arial"/>
              <a:sym typeface="Arial"/>
            </a:endParaRPr>
          </a:p>
        </p:txBody>
      </p:sp>
      <p:sp>
        <p:nvSpPr>
          <p:cNvPr id="516" name="Google Shape;516;p31"/>
          <p:cNvSpPr txBox="1"/>
          <p:nvPr/>
        </p:nvSpPr>
        <p:spPr>
          <a:xfrm>
            <a:off x="362953" y="171150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sp>
        <p:nvSpPr>
          <p:cNvPr id="517" name="Google Shape;517;p31"/>
          <p:cNvSpPr txBox="1"/>
          <p:nvPr/>
        </p:nvSpPr>
        <p:spPr>
          <a:xfrm>
            <a:off x="362953" y="3295034"/>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Great-grandchildren</a:t>
            </a:r>
            <a:endParaRPr sz="1400" b="0" i="0" u="none" strike="noStrike" cap="none">
              <a:solidFill>
                <a:srgbClr val="000000"/>
              </a:solidFill>
              <a:latin typeface="Arial"/>
              <a:ea typeface="Arial"/>
              <a:cs typeface="Arial"/>
              <a:sym typeface="Arial"/>
            </a:endParaRPr>
          </a:p>
        </p:txBody>
      </p:sp>
      <p:sp>
        <p:nvSpPr>
          <p:cNvPr id="518" name="Google Shape;518;p31"/>
          <p:cNvSpPr txBox="1"/>
          <p:nvPr/>
        </p:nvSpPr>
        <p:spPr>
          <a:xfrm>
            <a:off x="362953" y="2394408"/>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Grandchildren</a:t>
            </a:r>
            <a:endParaRPr sz="1400" b="0" i="0" u="none" strike="noStrike" cap="none">
              <a:solidFill>
                <a:srgbClr val="000000"/>
              </a:solidFill>
              <a:latin typeface="Arial"/>
              <a:ea typeface="Arial"/>
              <a:cs typeface="Arial"/>
              <a:sym typeface="Arial"/>
            </a:endParaRPr>
          </a:p>
        </p:txBody>
      </p:sp>
      <p:sp>
        <p:nvSpPr>
          <p:cNvPr id="521" name="Google Shape;521;p31"/>
          <p:cNvSpPr txBox="1"/>
          <p:nvPr/>
        </p:nvSpPr>
        <p:spPr>
          <a:xfrm>
            <a:off x="362953" y="4212093"/>
            <a:ext cx="2492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Great-great-grandchildren</a:t>
            </a:r>
            <a:endParaRPr sz="1400" b="0" i="0" u="none" strike="noStrike" cap="none">
              <a:solidFill>
                <a:srgbClr val="000000"/>
              </a:solidFill>
              <a:latin typeface="Arial"/>
              <a:ea typeface="Arial"/>
              <a:cs typeface="Arial"/>
              <a:sym typeface="Arial"/>
            </a:endParaRPr>
          </a:p>
        </p:txBody>
      </p:sp>
      <p:pic>
        <p:nvPicPr>
          <p:cNvPr id="520" name="Google Shape;520;p31" descr="Infographic: How land is split between generations and siblings who are heirs."/>
          <p:cNvPicPr preferRelativeResize="0">
            <a:picLocks noGrp="1"/>
          </p:cNvPicPr>
          <p:nvPr>
            <p:ph type="pic" idx="2"/>
          </p:nvPr>
        </p:nvPicPr>
        <p:blipFill rotWithShape="1">
          <a:blip r:embed="rId3">
            <a:alphaModFix/>
          </a:blip>
          <a:srcRect/>
          <a:stretch/>
        </p:blipFill>
        <p:spPr>
          <a:xfrm>
            <a:off x="3092822" y="713707"/>
            <a:ext cx="5917827" cy="42900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8e7c67eba8_2_0"/>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Fractional Ownership Examples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2" name="Text Placeholder 1">
            <a:extLst>
              <a:ext uri="{FF2B5EF4-FFF2-40B4-BE49-F238E27FC236}">
                <a16:creationId xmlns:a16="http://schemas.microsoft.com/office/drawing/2014/main" id="{BE261162-385C-ECC4-17E2-B90630F60602}"/>
              </a:ext>
            </a:extLst>
          </p:cNvPr>
          <p:cNvSpPr>
            <a:spLocks noGrp="1"/>
          </p:cNvSpPr>
          <p:nvPr>
            <p:ph type="title" idx="4294967295"/>
          </p:nvPr>
        </p:nvSpPr>
        <p:spPr>
          <a:xfrm>
            <a:off x="130175" y="369888"/>
            <a:ext cx="8904288"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Annexed Land &amp; Loss of Land Grants </a:t>
            </a:r>
          </a:p>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by Mexican Families</a:t>
            </a:r>
          </a:p>
        </p:txBody>
      </p:sp>
      <p:sp>
        <p:nvSpPr>
          <p:cNvPr id="4" name="Text Placeholder 3">
            <a:extLst>
              <a:ext uri="{FF2B5EF4-FFF2-40B4-BE49-F238E27FC236}">
                <a16:creationId xmlns:a16="http://schemas.microsoft.com/office/drawing/2014/main" id="{46629481-7284-CD04-767D-00CB08C542F2}"/>
              </a:ext>
            </a:extLst>
          </p:cNvPr>
          <p:cNvSpPr>
            <a:spLocks noGrp="1"/>
          </p:cNvSpPr>
          <p:nvPr>
            <p:ph type="body" idx="3"/>
          </p:nvPr>
        </p:nvSpPr>
        <p:spPr>
          <a:xfrm>
            <a:off x="0" y="1550462"/>
            <a:ext cx="3221595" cy="3538537"/>
          </a:xfrm>
        </p:spPr>
        <p:txBody>
          <a:bodyPr/>
          <a:lstStyle/>
          <a:p>
            <a:pPr marL="152400" indent="0">
              <a:buNone/>
            </a:pPr>
            <a:r>
              <a:rPr lang="en-US" dirty="0"/>
              <a:t>U. S. annexed Texas, 1845 Treaty of Guadalupe Hidalgo, 1848</a:t>
            </a:r>
          </a:p>
          <a:p>
            <a:pPr marL="152400" indent="0">
              <a:buNone/>
            </a:pPr>
            <a:r>
              <a:rPr lang="en-US" dirty="0"/>
              <a:t>Variety of land grants were vastly diminished over the years.</a:t>
            </a:r>
          </a:p>
          <a:p>
            <a:r>
              <a:rPr lang="en-US" dirty="0"/>
              <a:t>University of Mexico, collection of documents showed how an agreement for over 40,000 acres was reduced to less than 1,400.</a:t>
            </a:r>
          </a:p>
        </p:txBody>
      </p:sp>
      <p:pic>
        <p:nvPicPr>
          <p:cNvPr id="533" name="Google Shape;533;p11" descr="Map showing depiction of land loss from Mexico."/>
          <p:cNvPicPr preferRelativeResize="0"/>
          <p:nvPr/>
        </p:nvPicPr>
        <p:blipFill>
          <a:blip r:embed="rId3">
            <a:alphaModFix/>
          </a:blip>
          <a:srcRect l="38477" t="19779" r="1788" b="9464"/>
          <a:stretch>
            <a:fillRect/>
          </a:stretch>
        </p:blipFill>
        <p:spPr>
          <a:xfrm>
            <a:off x="3506209" y="1500013"/>
            <a:ext cx="5462177" cy="36394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Acknowledgements</a:t>
            </a:r>
            <a:endParaRPr dirty="0"/>
          </a:p>
        </p:txBody>
      </p:sp>
      <p:sp>
        <p:nvSpPr>
          <p:cNvPr id="255" name="Google Shape;255;p3"/>
          <p:cNvSpPr txBox="1">
            <a:spLocks noGrp="1"/>
          </p:cNvSpPr>
          <p:nvPr>
            <p:ph type="body" idx="2"/>
          </p:nvPr>
        </p:nvSpPr>
        <p:spPr>
          <a:xfrm>
            <a:off x="1339850" y="420330"/>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600" dirty="0"/>
              <a:t>Andrea’ Barnes, Esquire</a:t>
            </a:r>
            <a:endParaRPr dirty="0"/>
          </a:p>
          <a:p>
            <a:pPr marL="152400" lvl="0" indent="0" algn="l" rtl="0">
              <a:lnSpc>
                <a:spcPct val="100000"/>
              </a:lnSpc>
              <a:spcBef>
                <a:spcPts val="0"/>
              </a:spcBef>
              <a:spcAft>
                <a:spcPts val="0"/>
              </a:spcAft>
              <a:buSzPts val="1200"/>
              <a:buNone/>
            </a:pPr>
            <a:r>
              <a:rPr lang="en-US" sz="1600" b="0" dirty="0"/>
              <a:t>Mississippi Center for Justice</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Gloria Bromell Tinubu, PhD</a:t>
            </a:r>
            <a:endParaRPr dirty="0"/>
          </a:p>
          <a:p>
            <a:pPr marL="152400" lvl="0" indent="0" algn="l" rtl="0">
              <a:lnSpc>
                <a:spcPct val="100000"/>
              </a:lnSpc>
              <a:spcBef>
                <a:spcPts val="0"/>
              </a:spcBef>
              <a:spcAft>
                <a:spcPts val="0"/>
              </a:spcAft>
              <a:buSzPts val="1200"/>
              <a:buNone/>
            </a:pPr>
            <a:r>
              <a:rPr lang="en-US" sz="1600" b="0" dirty="0"/>
              <a:t>GBT Associates, LLC</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Robert Zabawa, PhD</a:t>
            </a:r>
            <a:endParaRPr dirty="0"/>
          </a:p>
          <a:p>
            <a:pPr marL="152400" lvl="0" indent="0" algn="l" rtl="0">
              <a:lnSpc>
                <a:spcPct val="100000"/>
              </a:lnSpc>
              <a:spcBef>
                <a:spcPts val="0"/>
              </a:spcBef>
              <a:spcAft>
                <a:spcPts val="0"/>
              </a:spcAft>
              <a:buSzPts val="1200"/>
              <a:buNone/>
            </a:pPr>
            <a:r>
              <a:rPr lang="en-US" sz="1600" b="0" dirty="0"/>
              <a:t>Tuskegee University</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i="0" u="none" strike="noStrike" cap="none" dirty="0">
                <a:solidFill>
                  <a:schemeClr val="dk1"/>
                </a:solidFill>
                <a:latin typeface="Livvic"/>
                <a:ea typeface="Livvic"/>
                <a:cs typeface="Livvic"/>
                <a:sym typeface="Livvic"/>
              </a:rPr>
              <a:t>Kara Woods, PhD</a:t>
            </a:r>
            <a:endParaRPr dirty="0"/>
          </a:p>
          <a:p>
            <a:pPr marL="152400" lvl="0" indent="0" algn="l" rtl="0">
              <a:lnSpc>
                <a:spcPct val="100000"/>
              </a:lnSpc>
              <a:spcBef>
                <a:spcPts val="0"/>
              </a:spcBef>
              <a:spcAft>
                <a:spcPts val="0"/>
              </a:spcAft>
              <a:buSzPts val="1200"/>
              <a:buNone/>
            </a:pPr>
            <a:r>
              <a:rPr lang="en-US" sz="1600" b="0" i="0" u="none" strike="noStrike" cap="none" dirty="0">
                <a:solidFill>
                  <a:schemeClr val="dk1"/>
                </a:solidFill>
                <a:latin typeface="Catamaran Light"/>
                <a:ea typeface="Catamaran Light"/>
                <a:cs typeface="Catamaran Light"/>
                <a:sym typeface="Catamaran Light"/>
              </a:rPr>
              <a:t>Policy Analyst, The Policy Research Center, Alcorn State University</a:t>
            </a:r>
            <a:endParaRPr sz="1600" b="0" dirty="0"/>
          </a:p>
          <a:p>
            <a:pPr marL="152400" lvl="0" indent="0" algn="l" rtl="0">
              <a:lnSpc>
                <a:spcPct val="100000"/>
              </a:lnSpc>
              <a:spcBef>
                <a:spcPts val="0"/>
              </a:spcBef>
              <a:spcAft>
                <a:spcPts val="0"/>
              </a:spcAft>
              <a:buSzPts val="1200"/>
              <a:buNone/>
            </a:pPr>
            <a:endParaRPr dirty="0"/>
          </a:p>
          <a:p>
            <a:pPr marL="152400" lvl="0" indent="0" algn="l" rtl="0">
              <a:lnSpc>
                <a:spcPct val="100000"/>
              </a:lnSpc>
              <a:spcBef>
                <a:spcPts val="0"/>
              </a:spcBef>
              <a:spcAft>
                <a:spcPts val="0"/>
              </a:spcAft>
              <a:buSzPts val="1200"/>
              <a:buNone/>
            </a:pPr>
            <a:endParaRPr sz="1600" b="0" dirty="0"/>
          </a:p>
        </p:txBody>
      </p:sp>
      <p:sp>
        <p:nvSpPr>
          <p:cNvPr id="254" name="Google Shape;254;p3"/>
          <p:cNvSpPr txBox="1">
            <a:spLocks noGrp="1"/>
          </p:cNvSpPr>
          <p:nvPr>
            <p:ph type="body" idx="1"/>
          </p:nvPr>
        </p:nvSpPr>
        <p:spPr>
          <a:xfrm>
            <a:off x="1339850" y="3472232"/>
            <a:ext cx="7804150" cy="155368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Conner Bailey, PhD, Professor Emeritus, Auburn University </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Savi Horne, Esquire, Executive Director, Land Loss Prevention Project</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Lorette Picciano, Executive Director, Rural Coalition</a:t>
            </a:r>
            <a:endParaRPr sz="1800" dirty="0"/>
          </a:p>
          <a:p>
            <a:pPr marL="323850" lvl="0" indent="-95250" algn="l" rtl="0">
              <a:lnSpc>
                <a:spcPct val="115000"/>
              </a:lnSpc>
              <a:spcBef>
                <a:spcPts val="0"/>
              </a:spcBef>
              <a:spcAft>
                <a:spcPts val="0"/>
              </a:spcAft>
              <a:buSzPts val="1200"/>
              <a:buFont typeface="Arial"/>
              <a:buNone/>
            </a:pPr>
            <a:endParaRPr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2"/>
          <p:cNvSpPr txBox="1">
            <a:spLocks noGrp="1"/>
          </p:cNvSpPr>
          <p:nvPr>
            <p:ph type="title" idx="4294967295"/>
          </p:nvPr>
        </p:nvSpPr>
        <p:spPr>
          <a:xfrm>
            <a:off x="0" y="134938"/>
            <a:ext cx="9144000" cy="631825"/>
          </a:xfrm>
          <a:prstGeom prst="rect">
            <a:avLst/>
          </a:prstGeom>
          <a:solidFill>
            <a:schemeClr val="accent1"/>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000" b="1" i="0" u="none" strike="noStrike" kern="0" cap="none" spc="0" normalizeH="0" baseline="0" noProof="0" dirty="0">
                <a:ln>
                  <a:noFill/>
                </a:ln>
                <a:solidFill>
                  <a:schemeClr val="lt1"/>
                </a:solidFill>
                <a:effectLst/>
                <a:uLnTx/>
                <a:uFillTx/>
                <a:latin typeface="Livvic" pitchFamily="2" charset="77"/>
                <a:ea typeface="Arial"/>
                <a:cs typeface="Arial"/>
                <a:sym typeface="Arial"/>
              </a:rPr>
              <a:t>Homestead Act of 1862</a:t>
            </a:r>
            <a:endParaRPr kumimoji="0" lang="en-US" sz="1800" b="1" i="0" u="none" strike="noStrike" kern="0" cap="none" spc="0" normalizeH="0" baseline="0" noProof="0" dirty="0">
              <a:ln>
                <a:noFill/>
              </a:ln>
              <a:solidFill>
                <a:schemeClr val="dk1"/>
              </a:solidFill>
              <a:effectLst/>
              <a:uLnTx/>
              <a:uFillTx/>
              <a:latin typeface="Livvic" pitchFamily="2" charset="77"/>
              <a:ea typeface="Catamaran Light"/>
              <a:cs typeface="Catamaran Light"/>
              <a:sym typeface="Catamaran Light"/>
            </a:endParaRPr>
          </a:p>
        </p:txBody>
      </p:sp>
      <p:sp>
        <p:nvSpPr>
          <p:cNvPr id="540" name="Google Shape;540;p12"/>
          <p:cNvSpPr txBox="1"/>
          <p:nvPr/>
        </p:nvSpPr>
        <p:spPr>
          <a:xfrm>
            <a:off x="388309" y="887414"/>
            <a:ext cx="5314950" cy="3748678"/>
          </a:xfrm>
          <a:prstGeom prst="rect">
            <a:avLst/>
          </a:prstGeom>
          <a:noFill/>
          <a:ln>
            <a:noFill/>
          </a:ln>
        </p:spPr>
        <p:txBody>
          <a:bodyPr spcFirstLastPara="1" wrap="square" lIns="91425" tIns="45700" rIns="91425" bIns="45700" anchor="t" anchorCtr="0">
            <a:spAutoFit/>
          </a:bodyPr>
          <a:lstStyle/>
          <a:p>
            <a:pPr>
              <a:lnSpc>
                <a:spcPct val="90000"/>
              </a:lnSpc>
              <a:buSzPts val="2800"/>
            </a:pPr>
            <a:r>
              <a:rPr lang="en-US" sz="2400" dirty="0">
                <a:solidFill>
                  <a:schemeClr val="dk2"/>
                </a:solidFill>
                <a:latin typeface="Catamaran Light"/>
                <a:cs typeface="Catamaran Light"/>
              </a:rPr>
              <a:t>Opened up millions of acres in the American West</a:t>
            </a:r>
            <a:endParaRPr sz="2400" dirty="0">
              <a:solidFill>
                <a:schemeClr val="dk2"/>
              </a:solidFill>
              <a:latin typeface="Catamaran Light"/>
              <a:cs typeface="Catamaran Light"/>
              <a:sym typeface="Catamaran Light"/>
            </a:endParaRPr>
          </a:p>
          <a:p>
            <a:pPr>
              <a:lnSpc>
                <a:spcPct val="90000"/>
              </a:lnSpc>
              <a:buSzPts val="2800"/>
            </a:pPr>
            <a:endParaRPr sz="2400" dirty="0">
              <a:solidFill>
                <a:schemeClr val="dk2"/>
              </a:solidFill>
              <a:latin typeface="Catamaran Light"/>
              <a:cs typeface="Catamaran Light"/>
            </a:endParaRPr>
          </a:p>
          <a:p>
            <a:pPr>
              <a:lnSpc>
                <a:spcPct val="90000"/>
              </a:lnSpc>
              <a:buSzPts val="2800"/>
            </a:pPr>
            <a:r>
              <a:rPr lang="en-US" sz="2400" dirty="0">
                <a:solidFill>
                  <a:schemeClr val="dk2"/>
                </a:solidFill>
                <a:latin typeface="Catamaran Light"/>
                <a:cs typeface="Catamaran Light"/>
              </a:rPr>
              <a:t>Requirements:</a:t>
            </a:r>
            <a:endParaRPr sz="2400" dirty="0">
              <a:solidFill>
                <a:schemeClr val="dk2"/>
              </a:solidFill>
              <a:latin typeface="Catamaran Light"/>
              <a:cs typeface="Catamaran Light"/>
              <a:sym typeface="Catamaran Light"/>
            </a:endParaRPr>
          </a:p>
          <a:p>
            <a:pPr>
              <a:lnSpc>
                <a:spcPct val="90000"/>
              </a:lnSpc>
              <a:buSzPts val="2800"/>
            </a:pPr>
            <a:endParaRPr sz="2400" dirty="0">
              <a:solidFill>
                <a:schemeClr val="dk2"/>
              </a:solidFill>
              <a:latin typeface="Catamaran Light"/>
              <a:cs typeface="Catamaran Light"/>
            </a:endParaRPr>
          </a:p>
          <a:p>
            <a:pPr>
              <a:lnSpc>
                <a:spcPct val="90000"/>
              </a:lnSpc>
              <a:buSzPts val="2800"/>
            </a:pPr>
            <a:r>
              <a:rPr lang="en-US" sz="2400" dirty="0">
                <a:solidFill>
                  <a:schemeClr val="dk2"/>
                </a:solidFill>
                <a:latin typeface="Catamaran Light"/>
                <a:cs typeface="Catamaran Light"/>
              </a:rPr>
              <a:t>US citizen</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21 years old</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Not taken up arms against the US</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160 acres</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5 years of improvements (production)</a:t>
            </a:r>
            <a:endParaRPr sz="2400" dirty="0">
              <a:solidFill>
                <a:schemeClr val="dk2"/>
              </a:solidFill>
              <a:latin typeface="Catamaran Light"/>
              <a:cs typeface="Catamaran Light"/>
              <a:sym typeface="Catamaran Light"/>
            </a:endParaRPr>
          </a:p>
          <a:p>
            <a:pPr>
              <a:lnSpc>
                <a:spcPct val="90000"/>
              </a:lnSpc>
              <a:buSzPts val="2800"/>
            </a:pPr>
            <a:r>
              <a:rPr lang="en-US" sz="2400" dirty="0">
                <a:solidFill>
                  <a:schemeClr val="dk2"/>
                </a:solidFill>
                <a:latin typeface="Catamaran Light"/>
                <a:cs typeface="Catamaran Light"/>
              </a:rPr>
              <a:t>House</a:t>
            </a:r>
            <a:endParaRPr sz="2400" dirty="0">
              <a:solidFill>
                <a:schemeClr val="dk2"/>
              </a:solidFill>
              <a:latin typeface="Catamaran Light"/>
              <a:cs typeface="Catamaran Light"/>
              <a:sym typeface="Catamaran Light"/>
            </a:endParaRPr>
          </a:p>
        </p:txBody>
      </p:sp>
      <p:pic>
        <p:nvPicPr>
          <p:cNvPr id="539" name="Google Shape;539;p12" descr="Poster advertising the Homestead Act"/>
          <p:cNvPicPr preferRelativeResize="0"/>
          <p:nvPr/>
        </p:nvPicPr>
        <p:blipFill rotWithShape="1">
          <a:blip r:embed="rId3">
            <a:alphaModFix/>
          </a:blip>
          <a:srcRect/>
          <a:stretch/>
        </p:blipFill>
        <p:spPr>
          <a:xfrm>
            <a:off x="6040725" y="1058490"/>
            <a:ext cx="2714966" cy="373147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6" name="Google Shape;546;g28e7c67eba8_2_5"/>
          <p:cNvSpPr txBox="1">
            <a:spLocks noGrp="1"/>
          </p:cNvSpPr>
          <p:nvPr>
            <p:ph type="title"/>
          </p:nvPr>
        </p:nvSpPr>
        <p:spPr>
          <a:xfrm>
            <a:off x="96167" y="31893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40 Acres and a Mule</a:t>
            </a:r>
            <a:endParaRPr dirty="0">
              <a:solidFill>
                <a:schemeClr val="lt1"/>
              </a:solidFill>
            </a:endParaRPr>
          </a:p>
        </p:txBody>
      </p:sp>
      <p:pic>
        <p:nvPicPr>
          <p:cNvPr id="548" name="Google Shape;548;g28e7c67eba8_2_5" descr="Image of a document titled Headquarters, Military Division of the Mississippi, In the field, Savannah, Ga., Jan 16, 1865. Special field orders, No. 15. "/>
          <p:cNvPicPr preferRelativeResize="0"/>
          <p:nvPr/>
        </p:nvPicPr>
        <p:blipFill rotWithShape="1">
          <a:blip r:embed="rId3">
            <a:alphaModFix/>
          </a:blip>
          <a:srcRect/>
          <a:stretch/>
        </p:blipFill>
        <p:spPr>
          <a:xfrm>
            <a:off x="668314" y="941461"/>
            <a:ext cx="4857750" cy="2122487"/>
          </a:xfrm>
          <a:prstGeom prst="rect">
            <a:avLst/>
          </a:prstGeom>
          <a:noFill/>
          <a:ln>
            <a:noFill/>
          </a:ln>
        </p:spPr>
      </p:pic>
      <p:pic>
        <p:nvPicPr>
          <p:cNvPr id="549" name="Google Shape;549;g28e7c67eba8_2_5" descr="General William Tecumseh Sherman"/>
          <p:cNvPicPr preferRelativeResize="0"/>
          <p:nvPr/>
        </p:nvPicPr>
        <p:blipFill rotWithShape="1">
          <a:blip r:embed="rId4">
            <a:alphaModFix/>
          </a:blip>
          <a:srcRect/>
          <a:stretch/>
        </p:blipFill>
        <p:spPr>
          <a:xfrm>
            <a:off x="6024563" y="184223"/>
            <a:ext cx="2159000" cy="2879725"/>
          </a:xfrm>
          <a:prstGeom prst="rect">
            <a:avLst/>
          </a:prstGeom>
          <a:noFill/>
          <a:ln>
            <a:noFill/>
          </a:ln>
        </p:spPr>
      </p:pic>
      <p:sp>
        <p:nvSpPr>
          <p:cNvPr id="547" name="Google Shape;547;g28e7c67eba8_2_5"/>
          <p:cNvSpPr txBox="1">
            <a:spLocks noGrp="1"/>
          </p:cNvSpPr>
          <p:nvPr>
            <p:ph type="body" idx="1"/>
          </p:nvPr>
        </p:nvSpPr>
        <p:spPr>
          <a:xfrm>
            <a:off x="668314" y="3300136"/>
            <a:ext cx="7515300" cy="184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0" i="0" u="none" strike="noStrike" cap="none" dirty="0">
                <a:solidFill>
                  <a:schemeClr val="lt1"/>
                </a:solidFill>
                <a:latin typeface="Catamaran Light"/>
                <a:ea typeface="Catamaran Light"/>
                <a:cs typeface="Catamaran Light"/>
                <a:sym typeface="Catamaran Light"/>
              </a:rPr>
              <a:t>“</a:t>
            </a:r>
            <a:r>
              <a:rPr lang="en-US" sz="2000" b="1" i="0" u="none" strike="noStrike" cap="none" dirty="0">
                <a:solidFill>
                  <a:schemeClr val="dk2"/>
                </a:solidFill>
                <a:latin typeface="Catamaran Light"/>
                <a:ea typeface="Catamaran Light"/>
                <a:cs typeface="Catamaran Light"/>
                <a:sym typeface="Catamaran Light"/>
              </a:rPr>
              <a:t>Sherman’s Field Order No. 15</a:t>
            </a:r>
            <a:endParaRPr sz="3600" dirty="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endParaRPr sz="2000" b="1" i="0" u="none" strike="noStrike" cap="none" dirty="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r>
              <a:rPr lang="en-US" sz="2000" b="0" i="0" u="none" strike="noStrike" cap="none" dirty="0">
                <a:solidFill>
                  <a:schemeClr val="dk2"/>
                </a:solidFill>
                <a:latin typeface="Catamaran Light"/>
                <a:ea typeface="Catamaran Light"/>
                <a:cs typeface="Catamaran Light"/>
                <a:sym typeface="Catamaran Light"/>
              </a:rPr>
              <a:t>“Pertain only to South Carolina, Georgia and Florida coastline and was based on the redistribution of 40,000 acres into 40 acres segments”</a:t>
            </a:r>
            <a:endParaRPr sz="3600" dirty="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dirty="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5" name="Google Shape;555;g28e7c67eba8_2_13"/>
          <p:cNvSpPr txBox="1">
            <a:spLocks noGrp="1"/>
          </p:cNvSpPr>
          <p:nvPr>
            <p:ph type="title"/>
          </p:nvPr>
        </p:nvSpPr>
        <p:spPr>
          <a:xfrm>
            <a:off x="114055" y="33411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40 Acres: 1865</a:t>
            </a:r>
            <a:endParaRPr dirty="0">
              <a:solidFill>
                <a:schemeClr val="lt1"/>
              </a:solidFill>
            </a:endParaRPr>
          </a:p>
        </p:txBody>
      </p:sp>
      <p:sp>
        <p:nvSpPr>
          <p:cNvPr id="556" name="Google Shape;556;g28e7c67eba8_2_13"/>
          <p:cNvSpPr txBox="1">
            <a:spLocks noGrp="1"/>
          </p:cNvSpPr>
          <p:nvPr>
            <p:ph type="body" idx="1"/>
          </p:nvPr>
        </p:nvSpPr>
        <p:spPr>
          <a:xfrm>
            <a:off x="5720356" y="264160"/>
            <a:ext cx="3423600" cy="4879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dirty="0">
                <a:solidFill>
                  <a:schemeClr val="dk2"/>
                </a:solidFill>
                <a:latin typeface="Catamaran Light"/>
                <a:ea typeface="Catamaran Light"/>
                <a:cs typeface="Catamaran Light"/>
                <a:sym typeface="Catamaran Light"/>
              </a:rPr>
              <a:t>If a farmer and spouse with 4 children died intestate in 1865, each child would have 25% share in the 40 acres or an interest equivalent to 10 acres.</a:t>
            </a:r>
            <a:endParaRPr sz="3600" dirty="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dirty="0">
              <a:solidFill>
                <a:schemeClr val="lt1"/>
              </a:solidFill>
            </a:endParaRPr>
          </a:p>
        </p:txBody>
      </p:sp>
      <p:pic>
        <p:nvPicPr>
          <p:cNvPr id="557" name="Google Shape;557;g28e7c67eba8_2_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17" y="2619374"/>
            <a:ext cx="9144000" cy="2524126"/>
          </a:xfrm>
          <a:prstGeom prst="rect">
            <a:avLst/>
          </a:prstGeom>
          <a:noFill/>
          <a:ln>
            <a:noFill/>
          </a:ln>
        </p:spPr>
      </p:pic>
      <p:grpSp>
        <p:nvGrpSpPr>
          <p:cNvPr id="558" name="Google Shape;558;g28e7c67eba8_2_13" descr="An infographic showing farmer and spouse as first generation and each of the four children receiving 25 percent. "/>
          <p:cNvGrpSpPr/>
          <p:nvPr/>
        </p:nvGrpSpPr>
        <p:grpSpPr>
          <a:xfrm>
            <a:off x="1611510" y="875251"/>
            <a:ext cx="6092569" cy="2124886"/>
            <a:chOff x="1785" y="563603"/>
            <a:chExt cx="6092569" cy="2124886"/>
          </a:xfrm>
        </p:grpSpPr>
        <p:sp>
          <p:nvSpPr>
            <p:cNvPr id="559" name="Google Shape;559;g28e7c67eba8_2_13"/>
            <p:cNvSpPr/>
            <p:nvPr/>
          </p:nvSpPr>
          <p:spPr>
            <a:xfrm>
              <a:off x="2977157" y="1373329"/>
              <a:ext cx="23379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28e7c67eba8_2_13"/>
            <p:cNvSpPr/>
            <p:nvPr/>
          </p:nvSpPr>
          <p:spPr>
            <a:xfrm>
              <a:off x="2977157" y="1373329"/>
              <a:ext cx="7794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8e7c67eba8_2_13"/>
            <p:cNvSpPr/>
            <p:nvPr/>
          </p:nvSpPr>
          <p:spPr>
            <a:xfrm>
              <a:off x="2197893" y="1373329"/>
              <a:ext cx="7794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28e7c67eba8_2_13"/>
            <p:cNvSpPr/>
            <p:nvPr/>
          </p:nvSpPr>
          <p:spPr>
            <a:xfrm>
              <a:off x="639365" y="1373329"/>
              <a:ext cx="23379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8e7c67eba8_2_13"/>
            <p:cNvSpPr/>
            <p:nvPr/>
          </p:nvSpPr>
          <p:spPr>
            <a:xfrm>
              <a:off x="2339578" y="563603"/>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28e7c67eba8_2_13"/>
            <p:cNvSpPr/>
            <p:nvPr/>
          </p:nvSpPr>
          <p:spPr>
            <a:xfrm>
              <a:off x="2481262" y="698203"/>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28e7c67eba8_2_13"/>
            <p:cNvSpPr txBox="1"/>
            <p:nvPr/>
          </p:nvSpPr>
          <p:spPr>
            <a:xfrm>
              <a:off x="2504978" y="72191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endParaRPr sz="1400" b="0" i="0" u="none" strike="noStrike" cap="none" dirty="0">
                <a:solidFill>
                  <a:srgbClr val="000000"/>
                </a:solidFill>
                <a:latin typeface="Arial"/>
                <a:ea typeface="Arial"/>
                <a:cs typeface="Arial"/>
                <a:sym typeface="Arial"/>
              </a:endParaRPr>
            </a:p>
          </p:txBody>
        </p:sp>
        <p:sp>
          <p:nvSpPr>
            <p:cNvPr id="566" name="Google Shape;566;g28e7c67eba8_2_13"/>
            <p:cNvSpPr/>
            <p:nvPr/>
          </p:nvSpPr>
          <p:spPr>
            <a:xfrm>
              <a:off x="1785"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28e7c67eba8_2_13"/>
            <p:cNvSpPr/>
            <p:nvPr/>
          </p:nvSpPr>
          <p:spPr>
            <a:xfrm>
              <a:off x="143470"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28e7c67eba8_2_13"/>
            <p:cNvSpPr/>
            <p:nvPr/>
          </p:nvSpPr>
          <p:spPr>
            <a:xfrm>
              <a:off x="1560314"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28e7c67eba8_2_13"/>
            <p:cNvSpPr/>
            <p:nvPr/>
          </p:nvSpPr>
          <p:spPr>
            <a:xfrm>
              <a:off x="1701998"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28e7c67eba8_2_13"/>
            <p:cNvSpPr/>
            <p:nvPr/>
          </p:nvSpPr>
          <p:spPr>
            <a:xfrm>
              <a:off x="3118842"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28e7c67eba8_2_13"/>
            <p:cNvSpPr/>
            <p:nvPr/>
          </p:nvSpPr>
          <p:spPr>
            <a:xfrm>
              <a:off x="3260526"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28e7c67eba8_2_13"/>
            <p:cNvSpPr/>
            <p:nvPr/>
          </p:nvSpPr>
          <p:spPr>
            <a:xfrm>
              <a:off x="4677370"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28e7c67eba8_2_13"/>
            <p:cNvSpPr/>
            <p:nvPr/>
          </p:nvSpPr>
          <p:spPr>
            <a:xfrm>
              <a:off x="4819054"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Google Shape;565;g28e7c67eba8_2_13">
            <a:extLst>
              <a:ext uri="{FF2B5EF4-FFF2-40B4-BE49-F238E27FC236}">
                <a16:creationId xmlns:a16="http://schemas.microsoft.com/office/drawing/2014/main" id="{EEB879B1-8138-1284-0B89-8A2920C7DC35}"/>
              </a:ext>
            </a:extLst>
          </p:cNvPr>
          <p:cNvSpPr txBox="1"/>
          <p:nvPr/>
        </p:nvSpPr>
        <p:spPr>
          <a:xfrm>
            <a:off x="4150225" y="102613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Farmer &amp; Spouse</a:t>
            </a:r>
            <a:endParaRPr sz="1400" b="0" i="0" u="none" strike="noStrike" cap="none" dirty="0">
              <a:solidFill>
                <a:srgbClr val="000000"/>
              </a:solidFill>
              <a:latin typeface="Arial"/>
              <a:ea typeface="Arial"/>
              <a:cs typeface="Arial"/>
              <a:sym typeface="Arial"/>
            </a:endParaRPr>
          </a:p>
        </p:txBody>
      </p:sp>
      <p:sp>
        <p:nvSpPr>
          <p:cNvPr id="3" name="Google Shape;568;g28e7c67eba8_2_13">
            <a:extLst>
              <a:ext uri="{FF2B5EF4-FFF2-40B4-BE49-F238E27FC236}">
                <a16:creationId xmlns:a16="http://schemas.microsoft.com/office/drawing/2014/main" id="{9042C9DB-99C3-761A-E4DC-235DFC59BE20}"/>
              </a:ext>
            </a:extLst>
          </p:cNvPr>
          <p:cNvSpPr txBox="1"/>
          <p:nvPr/>
        </p:nvSpPr>
        <p:spPr>
          <a:xfrm>
            <a:off x="1776911" y="2214153"/>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4" name="Google Shape;571;g28e7c67eba8_2_13">
            <a:extLst>
              <a:ext uri="{FF2B5EF4-FFF2-40B4-BE49-F238E27FC236}">
                <a16:creationId xmlns:a16="http://schemas.microsoft.com/office/drawing/2014/main" id="{22012404-5640-D32D-42ED-7DE96702C783}"/>
              </a:ext>
            </a:extLst>
          </p:cNvPr>
          <p:cNvSpPr txBox="1"/>
          <p:nvPr/>
        </p:nvSpPr>
        <p:spPr>
          <a:xfrm>
            <a:off x="3335439" y="2214153"/>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Child 25%</a:t>
            </a:r>
            <a:endParaRPr sz="1400" b="0" i="0" u="none" strike="noStrike" cap="none" dirty="0">
              <a:solidFill>
                <a:srgbClr val="000000"/>
              </a:solidFill>
              <a:latin typeface="Arial"/>
              <a:ea typeface="Arial"/>
              <a:cs typeface="Arial"/>
              <a:sym typeface="Arial"/>
            </a:endParaRPr>
          </a:p>
        </p:txBody>
      </p:sp>
      <p:sp>
        <p:nvSpPr>
          <p:cNvPr id="5" name="Google Shape;574;g28e7c67eba8_2_13">
            <a:extLst>
              <a:ext uri="{FF2B5EF4-FFF2-40B4-BE49-F238E27FC236}">
                <a16:creationId xmlns:a16="http://schemas.microsoft.com/office/drawing/2014/main" id="{7E0AB689-F80E-01CD-A394-D35F2132B5B8}"/>
              </a:ext>
            </a:extLst>
          </p:cNvPr>
          <p:cNvSpPr txBox="1"/>
          <p:nvPr/>
        </p:nvSpPr>
        <p:spPr>
          <a:xfrm>
            <a:off x="4893967" y="2214153"/>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Child 25%</a:t>
            </a:r>
            <a:endParaRPr sz="1400" b="0" i="0" u="none" strike="noStrike" cap="none" dirty="0">
              <a:solidFill>
                <a:srgbClr val="000000"/>
              </a:solidFill>
              <a:latin typeface="Arial"/>
              <a:ea typeface="Arial"/>
              <a:cs typeface="Arial"/>
              <a:sym typeface="Arial"/>
            </a:endParaRPr>
          </a:p>
        </p:txBody>
      </p:sp>
      <p:sp>
        <p:nvSpPr>
          <p:cNvPr id="6" name="Google Shape;577;g28e7c67eba8_2_13">
            <a:extLst>
              <a:ext uri="{FF2B5EF4-FFF2-40B4-BE49-F238E27FC236}">
                <a16:creationId xmlns:a16="http://schemas.microsoft.com/office/drawing/2014/main" id="{4223B64A-6E12-9619-FC4B-B29F680A736A}"/>
              </a:ext>
            </a:extLst>
          </p:cNvPr>
          <p:cNvSpPr txBox="1"/>
          <p:nvPr/>
        </p:nvSpPr>
        <p:spPr>
          <a:xfrm>
            <a:off x="6452495" y="2214153"/>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g28e7c67eba8_2_40"/>
          <p:cNvSpPr txBox="1">
            <a:spLocks noGrp="1"/>
          </p:cNvSpPr>
          <p:nvPr>
            <p:ph type="title"/>
          </p:nvPr>
        </p:nvSpPr>
        <p:spPr>
          <a:xfrm>
            <a:off x="96167" y="310447"/>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40 Acres: 1865 - 2020</a:t>
            </a:r>
            <a:endParaRPr dirty="0">
              <a:solidFill>
                <a:schemeClr val="lt1"/>
              </a:solidFill>
            </a:endParaRPr>
          </a:p>
        </p:txBody>
      </p:sp>
      <p:sp>
        <p:nvSpPr>
          <p:cNvPr id="584" name="Google Shape;584;g28e7c67eba8_2_40"/>
          <p:cNvSpPr txBox="1">
            <a:spLocks noGrp="1"/>
          </p:cNvSpPr>
          <p:nvPr>
            <p:ph type="body" idx="1"/>
          </p:nvPr>
        </p:nvSpPr>
        <p:spPr>
          <a:xfrm>
            <a:off x="96167" y="935038"/>
            <a:ext cx="4561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each child had 4 children across the 8 generations until 2020, there would be 65,536 heirs, each with a shared interest equivalent to 0.0006 acres, or about 26 square feet.</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85" name="Google Shape;585;g28e7c67eba8_2_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17" y="2619374"/>
            <a:ext cx="9144000" cy="2524126"/>
          </a:xfrm>
          <a:prstGeom prst="rect">
            <a:avLst/>
          </a:prstGeom>
          <a:noFill/>
          <a:ln>
            <a:noFill/>
          </a:ln>
        </p:spPr>
      </p:pic>
      <p:pic>
        <p:nvPicPr>
          <p:cNvPr id="586" name="Google Shape;586;g28e7c67eba8_2_40" descr="A table showing 1865 as the first generation and the eigth generation in 2020. "/>
          <p:cNvPicPr preferRelativeResize="0"/>
          <p:nvPr/>
        </p:nvPicPr>
        <p:blipFill rotWithShape="1">
          <a:blip r:embed="rId4">
            <a:alphaModFix/>
          </a:blip>
          <a:srcRect/>
          <a:stretch/>
        </p:blipFill>
        <p:spPr>
          <a:xfrm>
            <a:off x="4728667" y="653115"/>
            <a:ext cx="4244802" cy="34813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32"/>
          <p:cNvSpPr txBox="1">
            <a:spLocks noGrp="1"/>
          </p:cNvSpPr>
          <p:nvPr>
            <p:ph type="title"/>
          </p:nvPr>
        </p:nvSpPr>
        <p:spPr>
          <a:xfrm>
            <a:off x="96838" y="320453"/>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Distance Causes Challenges</a:t>
            </a:r>
            <a:endParaRPr dirty="0">
              <a:solidFill>
                <a:schemeClr val="lt1"/>
              </a:solidFill>
            </a:endParaRPr>
          </a:p>
        </p:txBody>
      </p:sp>
      <p:sp>
        <p:nvSpPr>
          <p:cNvPr id="594" name="Google Shape;594;p32"/>
          <p:cNvSpPr txBox="1">
            <a:spLocks noGrp="1"/>
          </p:cNvSpPr>
          <p:nvPr>
            <p:ph type="body" idx="1"/>
          </p:nvPr>
        </p:nvSpPr>
        <p:spPr>
          <a:xfrm>
            <a:off x="96838" y="1174792"/>
            <a:ext cx="3225249" cy="363057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dirty="0">
                <a:solidFill>
                  <a:schemeClr val="lt1"/>
                </a:solidFill>
              </a:rPr>
              <a:t>Heirs may not all live on or near the land.</a:t>
            </a:r>
            <a:endParaRPr dirty="0"/>
          </a:p>
          <a:p>
            <a:pPr marL="0" lvl="0" indent="0" algn="l" rtl="0">
              <a:lnSpc>
                <a:spcPct val="115000"/>
              </a:lnSpc>
              <a:spcBef>
                <a:spcPts val="1600"/>
              </a:spcBef>
              <a:spcAft>
                <a:spcPts val="0"/>
              </a:spcAft>
              <a:buClr>
                <a:schemeClr val="lt1"/>
              </a:buClr>
              <a:buSzPts val="1200"/>
              <a:buNone/>
            </a:pPr>
            <a:r>
              <a:rPr lang="en-US" sz="2000" dirty="0">
                <a:solidFill>
                  <a:schemeClr val="lt1"/>
                </a:solidFill>
              </a:rPr>
              <a:t>Distance can lead to disinterest.</a:t>
            </a:r>
            <a:endParaRPr dirty="0"/>
          </a:p>
          <a:p>
            <a:pPr marL="0" lvl="0" indent="0" algn="l" rtl="0">
              <a:lnSpc>
                <a:spcPct val="115000"/>
              </a:lnSpc>
              <a:spcBef>
                <a:spcPts val="3200"/>
              </a:spcBef>
              <a:spcAft>
                <a:spcPts val="0"/>
              </a:spcAft>
              <a:buClr>
                <a:schemeClr val="lt1"/>
              </a:buClr>
              <a:buSzPts val="1200"/>
              <a:buNone/>
            </a:pPr>
            <a:r>
              <a:rPr lang="en-US" sz="1600" dirty="0"/>
              <a:t>(Stars are just an example showing how families can become geographically scattered.)</a:t>
            </a:r>
            <a:endParaRPr dirty="0"/>
          </a:p>
          <a:p>
            <a:pPr marL="0" lvl="0" indent="0" algn="l" rtl="0">
              <a:lnSpc>
                <a:spcPct val="115000"/>
              </a:lnSpc>
              <a:spcBef>
                <a:spcPts val="3200"/>
              </a:spcBef>
              <a:spcAft>
                <a:spcPts val="1600"/>
              </a:spcAft>
              <a:buClr>
                <a:schemeClr val="lt1"/>
              </a:buClr>
              <a:buSzPts val="1200"/>
              <a:buNone/>
            </a:pPr>
            <a:endParaRPr dirty="0"/>
          </a:p>
        </p:txBody>
      </p:sp>
      <p:sp>
        <p:nvSpPr>
          <p:cNvPr id="610" name="Google Shape;610;p32" descr="A red star."/>
          <p:cNvSpPr/>
          <p:nvPr/>
        </p:nvSpPr>
        <p:spPr>
          <a:xfrm>
            <a:off x="166887" y="3032815"/>
            <a:ext cx="183196" cy="185694"/>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95" name="Google Shape;595;p32" descr="Map of the United States of America with red stars placed to show different states marked to show distance between heirs."/>
          <p:cNvPicPr preferRelativeResize="0"/>
          <p:nvPr/>
        </p:nvPicPr>
        <p:blipFill rotWithShape="1">
          <a:blip r:embed="rId3">
            <a:alphaModFix/>
          </a:blip>
          <a:srcRect/>
          <a:stretch/>
        </p:blipFill>
        <p:spPr>
          <a:xfrm>
            <a:off x="3447496" y="1051154"/>
            <a:ext cx="5578062" cy="3449102"/>
          </a:xfrm>
          <a:prstGeom prst="rect">
            <a:avLst/>
          </a:prstGeom>
          <a:noFill/>
          <a:ln>
            <a:noFill/>
          </a:ln>
        </p:spPr>
      </p:pic>
      <p:sp>
        <p:nvSpPr>
          <p:cNvPr id="596" name="Google Shape;596;p32">
            <a:extLst>
              <a:ext uri="{C183D7F6-B498-43B3-948B-1728B52AA6E4}">
                <adec:decorative xmlns:adec="http://schemas.microsoft.com/office/drawing/2017/decorative" val="1"/>
              </a:ext>
            </a:extLst>
          </p:cNvPr>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p32">
            <a:extLst>
              <a:ext uri="{C183D7F6-B498-43B3-948B-1728B52AA6E4}">
                <adec:decorative xmlns:adec="http://schemas.microsoft.com/office/drawing/2017/decorative" val="1"/>
              </a:ext>
            </a:extLst>
          </p:cNvPr>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8" name="Google Shape;598;p32">
            <a:extLst>
              <a:ext uri="{C183D7F6-B498-43B3-948B-1728B52AA6E4}">
                <adec:decorative xmlns:adec="http://schemas.microsoft.com/office/drawing/2017/decorative" val="1"/>
              </a:ext>
            </a:extLst>
          </p:cNvPr>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p32">
            <a:extLst>
              <a:ext uri="{C183D7F6-B498-43B3-948B-1728B52AA6E4}">
                <adec:decorative xmlns:adec="http://schemas.microsoft.com/office/drawing/2017/decorative" val="1"/>
              </a:ext>
            </a:extLst>
          </p:cNvPr>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0" name="Google Shape;600;p32">
            <a:extLst>
              <a:ext uri="{C183D7F6-B498-43B3-948B-1728B52AA6E4}">
                <adec:decorative xmlns:adec="http://schemas.microsoft.com/office/drawing/2017/decorative" val="1"/>
              </a:ext>
            </a:extLst>
          </p:cNvPr>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1" name="Google Shape;601;p32">
            <a:extLst>
              <a:ext uri="{C183D7F6-B498-43B3-948B-1728B52AA6E4}">
                <adec:decorative xmlns:adec="http://schemas.microsoft.com/office/drawing/2017/decorative" val="1"/>
              </a:ext>
            </a:extLst>
          </p:cNvPr>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2" name="Google Shape;602;p32">
            <a:extLst>
              <a:ext uri="{C183D7F6-B498-43B3-948B-1728B52AA6E4}">
                <adec:decorative xmlns:adec="http://schemas.microsoft.com/office/drawing/2017/decorative" val="1"/>
              </a:ext>
            </a:extLst>
          </p:cNvPr>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p32">
            <a:extLst>
              <a:ext uri="{C183D7F6-B498-43B3-948B-1728B52AA6E4}">
                <adec:decorative xmlns:adec="http://schemas.microsoft.com/office/drawing/2017/decorative" val="1"/>
              </a:ext>
            </a:extLst>
          </p:cNvPr>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4" name="Google Shape;604;p32">
            <a:extLst>
              <a:ext uri="{C183D7F6-B498-43B3-948B-1728B52AA6E4}">
                <adec:decorative xmlns:adec="http://schemas.microsoft.com/office/drawing/2017/decorative" val="1"/>
              </a:ext>
            </a:extLst>
          </p:cNvPr>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5" name="Google Shape;605;p32">
            <a:extLst>
              <a:ext uri="{C183D7F6-B498-43B3-948B-1728B52AA6E4}">
                <adec:decorative xmlns:adec="http://schemas.microsoft.com/office/drawing/2017/decorative" val="1"/>
              </a:ext>
            </a:extLst>
          </p:cNvPr>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32">
            <a:extLst>
              <a:ext uri="{C183D7F6-B498-43B3-948B-1728B52AA6E4}">
                <adec:decorative xmlns:adec="http://schemas.microsoft.com/office/drawing/2017/decorative" val="1"/>
              </a:ext>
            </a:extLst>
          </p:cNvPr>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7" name="Google Shape;607;p32">
            <a:extLst>
              <a:ext uri="{C183D7F6-B498-43B3-948B-1728B52AA6E4}">
                <adec:decorative xmlns:adec="http://schemas.microsoft.com/office/drawing/2017/decorative" val="1"/>
              </a:ext>
            </a:extLst>
          </p:cNvPr>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8" name="Google Shape;608;p32">
            <a:extLst>
              <a:ext uri="{C183D7F6-B498-43B3-948B-1728B52AA6E4}">
                <adec:decorative xmlns:adec="http://schemas.microsoft.com/office/drawing/2017/decorative" val="1"/>
              </a:ext>
            </a:extLst>
          </p:cNvPr>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p32">
            <a:extLst>
              <a:ext uri="{C183D7F6-B498-43B3-948B-1728B52AA6E4}">
                <adec:decorative xmlns:adec="http://schemas.microsoft.com/office/drawing/2017/decorative" val="1"/>
              </a:ext>
            </a:extLst>
          </p:cNvPr>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8" name="Google Shape;618;p35"/>
          <p:cNvSpPr txBox="1">
            <a:spLocks noGrp="1"/>
          </p:cNvSpPr>
          <p:nvPr>
            <p:ph type="title" idx="4294967295"/>
          </p:nvPr>
        </p:nvSpPr>
        <p:spPr>
          <a:xfrm>
            <a:off x="267149" y="-7759"/>
            <a:ext cx="8769525" cy="752324"/>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ivvic"/>
              <a:buNone/>
              <a:tabLst/>
              <a:defRPr/>
            </a:pPr>
            <a:r>
              <a:rPr kumimoji="0" lang="en-US" sz="3200" b="1" i="0" u="none" strike="noStrike" kern="0" cap="none" spc="0" normalizeH="0" baseline="0" noProof="0" dirty="0">
                <a:ln>
                  <a:noFill/>
                </a:ln>
                <a:solidFill>
                  <a:schemeClr val="lt1"/>
                </a:solidFill>
                <a:effectLst/>
                <a:uLnTx/>
                <a:uFillTx/>
                <a:latin typeface="Livvic"/>
                <a:ea typeface="Livvic"/>
                <a:cs typeface="Livvic"/>
                <a:sym typeface="Livvic"/>
              </a:rPr>
              <a:t>Management Challenges:</a:t>
            </a:r>
            <a:endParaRPr kumimoji="0" lang="en-US" sz="1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617" name="Google Shape;617;p3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None/>
            </a:pPr>
            <a:r>
              <a:rPr lang="en-US" dirty="0">
                <a:solidFill>
                  <a:schemeClr val="lt1"/>
                </a:solidFill>
                <a:latin typeface="Catamaran Light"/>
                <a:ea typeface="Catamaran Light"/>
                <a:cs typeface="Catamaran Light"/>
                <a:sym typeface="Catamaran Light"/>
              </a:rPr>
              <a:t>Over time, heirs may not: </a:t>
            </a:r>
            <a:endParaRPr dirty="0">
              <a:solidFill>
                <a:schemeClr val="lt1"/>
              </a:solidFill>
              <a:latin typeface="Catamaran Light"/>
              <a:ea typeface="Catamaran Light"/>
              <a:cs typeface="Catamaran Light"/>
              <a:sym typeface="Catamaran Light"/>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dirty="0">
                <a:solidFill>
                  <a:schemeClr val="lt1"/>
                </a:solidFill>
                <a:latin typeface="Catamaran Light"/>
                <a:ea typeface="Catamaran Light"/>
                <a:cs typeface="Catamaran Light"/>
                <a:sym typeface="Catamaran Light"/>
              </a:rPr>
              <a:t>L</a:t>
            </a:r>
            <a:r>
              <a:rPr lang="en-US" sz="2400" b="0" i="0" u="none" strike="noStrike" cap="none" dirty="0">
                <a:solidFill>
                  <a:schemeClr val="lt1"/>
                </a:solidFill>
                <a:latin typeface="Catamaran Light"/>
                <a:ea typeface="Catamaran Light"/>
                <a:cs typeface="Catamaran Light"/>
                <a:sym typeface="Catamaran Light"/>
              </a:rPr>
              <a:t>ive on or near the land</a:t>
            </a:r>
            <a:endParaRPr sz="3200" b="0" dirty="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Live near each other</a:t>
            </a:r>
            <a:endParaRPr sz="3200" dirty="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Know one another</a:t>
            </a:r>
            <a:endParaRPr sz="3200" dirty="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Know </a:t>
            </a:r>
            <a:r>
              <a:rPr lang="en-US" sz="2400" dirty="0">
                <a:solidFill>
                  <a:schemeClr val="lt1"/>
                </a:solidFill>
                <a:latin typeface="Catamaran Light"/>
                <a:ea typeface="Catamaran Light"/>
                <a:cs typeface="Catamaran Light"/>
                <a:sym typeface="Catamaran Light"/>
              </a:rPr>
              <a:t>how </a:t>
            </a:r>
            <a:r>
              <a:rPr lang="en-US" sz="2400" b="0" i="0" u="none" strike="noStrike" cap="none" dirty="0">
                <a:solidFill>
                  <a:schemeClr val="lt1"/>
                </a:solidFill>
                <a:latin typeface="Catamaran Light"/>
                <a:ea typeface="Catamaran Light"/>
                <a:cs typeface="Catamaran Light"/>
                <a:sym typeface="Catamaran Light"/>
              </a:rPr>
              <a:t>to locate one another</a:t>
            </a:r>
            <a:endParaRPr sz="3200" dirty="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Have a connection to the land</a:t>
            </a:r>
            <a:endParaRPr sz="3200" dirty="0">
              <a:solidFill>
                <a:schemeClr val="lt1"/>
              </a:solidFill>
            </a:endParaRPr>
          </a:p>
          <a:p>
            <a:pPr marL="457200" lvl="0" indent="-228600" algn="l" rtl="0">
              <a:lnSpc>
                <a:spcPct val="100000"/>
              </a:lnSpc>
              <a:spcBef>
                <a:spcPts val="1200"/>
              </a:spcBef>
              <a:spcAft>
                <a:spcPts val="1200"/>
              </a:spcAft>
              <a:buSzPts val="1200"/>
              <a:buNone/>
            </a:pPr>
            <a:endParaRPr sz="1800" dirty="0"/>
          </a:p>
        </p:txBody>
      </p:sp>
      <p:pic>
        <p:nvPicPr>
          <p:cNvPr id="622" name="Google Shape;622;p35" descr="A farm and field with a fence and mountains in the background&#10;&#10;"/>
          <p:cNvPicPr preferRelativeResize="0"/>
          <p:nvPr/>
        </p:nvPicPr>
        <p:blipFill rotWithShape="1">
          <a:blip r:embed="rId3">
            <a:alphaModFix/>
          </a:blip>
          <a:srcRect/>
          <a:stretch/>
        </p:blipFill>
        <p:spPr>
          <a:xfrm>
            <a:off x="6264840" y="5720"/>
            <a:ext cx="2462057" cy="1640747"/>
          </a:xfrm>
          <a:prstGeom prst="rect">
            <a:avLst/>
          </a:prstGeom>
          <a:noFill/>
          <a:ln>
            <a:noFill/>
          </a:ln>
        </p:spPr>
      </p:pic>
      <p:pic>
        <p:nvPicPr>
          <p:cNvPr id="620" name="Google Shape;620;p35" descr="A group of people standing in front of the sun, holding hands."/>
          <p:cNvPicPr preferRelativeResize="0"/>
          <p:nvPr/>
        </p:nvPicPr>
        <p:blipFill rotWithShape="1">
          <a:blip r:embed="rId4">
            <a:alphaModFix/>
          </a:blip>
          <a:srcRect/>
          <a:stretch/>
        </p:blipFill>
        <p:spPr>
          <a:xfrm>
            <a:off x="6264840" y="1640747"/>
            <a:ext cx="2462057" cy="1648507"/>
          </a:xfrm>
          <a:prstGeom prst="rect">
            <a:avLst/>
          </a:prstGeom>
          <a:noFill/>
          <a:ln>
            <a:noFill/>
          </a:ln>
        </p:spPr>
      </p:pic>
      <p:pic>
        <p:nvPicPr>
          <p:cNvPr id="621" name="Google Shape;621;p35" descr="A group of people riding horses in the desert valley."/>
          <p:cNvPicPr preferRelativeResize="0"/>
          <p:nvPr/>
        </p:nvPicPr>
        <p:blipFill rotWithShape="1">
          <a:blip r:embed="rId5">
            <a:alphaModFix/>
          </a:blip>
          <a:srcRect t="10694"/>
          <a:stretch/>
        </p:blipFill>
        <p:spPr>
          <a:xfrm>
            <a:off x="6264840" y="3289253"/>
            <a:ext cx="2462057" cy="16485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65f65f7d0f_0_4"/>
          <p:cNvSpPr txBox="1">
            <a:spLocks noGrp="1"/>
          </p:cNvSpPr>
          <p:nvPr>
            <p:ph type="title" idx="4294967295"/>
          </p:nvPr>
        </p:nvSpPr>
        <p:spPr>
          <a:xfrm>
            <a:off x="511175" y="2125663"/>
            <a:ext cx="8145463"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Part V: Locating Heirs’ Property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65f65f7d0f_0_13"/>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dirty="0"/>
              <a:t>Is there Heirs’ Property in my…</a:t>
            </a:r>
            <a:endParaRPr dirty="0"/>
          </a:p>
        </p:txBody>
      </p:sp>
      <p:sp>
        <p:nvSpPr>
          <p:cNvPr id="633" name="Google Shape;633;g265f65f7d0f_0_13">
            <a:extLs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4" name="Google Shape;634;g265f65f7d0f_0_13">
            <a:extLst>
              <a:ext uri="{C183D7F6-B498-43B3-948B-1728B52AA6E4}">
                <adec:decorative xmlns:adec="http://schemas.microsoft.com/office/drawing/2017/decorative" val="1"/>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5" name="Google Shape;635;g265f65f7d0f_0_13">
            <a:extLst>
              <a:ext uri="{C183D7F6-B498-43B3-948B-1728B52AA6E4}">
                <adec:decorative xmlns:adec="http://schemas.microsoft.com/office/drawing/2017/decorative" val="1"/>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6" name="Google Shape;636;g265f65f7d0f_0_13"/>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37" name="Google Shape;637;g265f65f7d0f_0_13"/>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38" name="Google Shape;638;g265f65f7d0f_0_13"/>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39" name="Google Shape;639;g265f65f7d0f_0_13" descr="Arrow pointing to region and state."/>
          <p:cNvSpPr/>
          <p:nvPr/>
        </p:nvSpPr>
        <p:spPr>
          <a:xfrm>
            <a:off x="1521303" y="38122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65f65f7d0f_0_24"/>
          <p:cNvSpPr txBox="1">
            <a:spLocks noGrp="1"/>
          </p:cNvSpPr>
          <p:nvPr>
            <p:ph type="title" idx="4294967295"/>
          </p:nvPr>
        </p:nvSpPr>
        <p:spPr>
          <a:xfrm>
            <a:off x="0" y="1676400"/>
            <a:ext cx="3497263" cy="8953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Heirs’ Property </a:t>
            </a:r>
            <a:b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b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in the </a:t>
            </a:r>
          </a:p>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Southeast</a:t>
            </a:r>
          </a:p>
        </p:txBody>
      </p:sp>
      <p:pic>
        <p:nvPicPr>
          <p:cNvPr id="645" name="Google Shape;645;g265f65f7d0f_0_24" descr="A map of the southeast showing the Estimated Acres of Heirs’ Property by County 2019."/>
          <p:cNvPicPr preferRelativeResize="0"/>
          <p:nvPr/>
        </p:nvPicPr>
        <p:blipFill rotWithShape="1">
          <a:blip r:embed="rId3">
            <a:alphaModFix/>
          </a:blip>
          <a:srcRect/>
          <a:stretch/>
        </p:blipFill>
        <p:spPr>
          <a:xfrm>
            <a:off x="3649800" y="158456"/>
            <a:ext cx="5341800" cy="4671026"/>
          </a:xfrm>
          <a:prstGeom prst="rect">
            <a:avLst/>
          </a:prstGeom>
          <a:noFill/>
          <a:ln>
            <a:noFill/>
          </a:ln>
        </p:spPr>
      </p:pic>
      <p:sp>
        <p:nvSpPr>
          <p:cNvPr id="646" name="Google Shape;646;g265f65f7d0f_0_24"/>
          <p:cNvSpPr txBox="1"/>
          <p:nvPr/>
        </p:nvSpPr>
        <p:spPr>
          <a:xfrm>
            <a:off x="3819288" y="4667934"/>
            <a:ext cx="50028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dirty="0">
                <a:solidFill>
                  <a:srgbClr val="000000"/>
                </a:solidFill>
                <a:latin typeface="Cambria Math"/>
                <a:ea typeface="Cambria Math"/>
                <a:cs typeface="Cambria Math"/>
                <a:sym typeface="Cambria Math"/>
              </a:rPr>
              <a:t>Source:  Thomson, R. and Bailey, C., 2023. Identifying Heirs’ Property: Extent and Value Across the South and Appalachia. </a:t>
            </a:r>
            <a:r>
              <a:rPr lang="en-US" sz="1050" b="0" i="1" u="none" strike="noStrike" cap="none" dirty="0">
                <a:solidFill>
                  <a:srgbClr val="000000"/>
                </a:solidFill>
                <a:latin typeface="Cambria Math"/>
                <a:ea typeface="Cambria Math"/>
                <a:cs typeface="Cambria Math"/>
                <a:sym typeface="Cambria Math"/>
              </a:rPr>
              <a:t>Journal of Rural Social Sciences</a:t>
            </a:r>
            <a:r>
              <a:rPr lang="en-US" sz="1050" b="0" i="0" u="none" strike="noStrike" cap="none" dirty="0">
                <a:solidFill>
                  <a:srgbClr val="000000"/>
                </a:solidFill>
                <a:latin typeface="Cambria Math"/>
                <a:ea typeface="Cambria Math"/>
                <a:cs typeface="Cambria Math"/>
                <a:sym typeface="Cambria Math"/>
              </a:rPr>
              <a:t>, </a:t>
            </a:r>
            <a:r>
              <a:rPr lang="en-US" sz="1050" b="0" i="1" u="none" strike="noStrike" cap="none" dirty="0">
                <a:solidFill>
                  <a:srgbClr val="000000"/>
                </a:solidFill>
                <a:latin typeface="Cambria Math"/>
                <a:ea typeface="Cambria Math"/>
                <a:cs typeface="Cambria Math"/>
                <a:sym typeface="Cambria Math"/>
              </a:rPr>
              <a:t>38</a:t>
            </a:r>
            <a:r>
              <a:rPr lang="en-US" sz="1050" b="0" i="0" u="none" strike="noStrike" cap="none" dirty="0">
                <a:solidFill>
                  <a:srgbClr val="000000"/>
                </a:solidFill>
                <a:latin typeface="Cambria Math"/>
                <a:ea typeface="Cambria Math"/>
                <a:cs typeface="Cambria Math"/>
                <a:sym typeface="Cambria Math"/>
              </a:rPr>
              <a:t>(2), p.2.</a:t>
            </a:r>
            <a:endParaRPr sz="105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65f65f7d0f_0_29"/>
          <p:cNvSpPr txBox="1">
            <a:spLocks noGrp="1"/>
          </p:cNvSpPr>
          <p:nvPr>
            <p:ph type="title" idx="4294967295"/>
          </p:nvPr>
        </p:nvSpPr>
        <p:spPr>
          <a:xfrm>
            <a:off x="672375" y="134834"/>
            <a:ext cx="70905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dirty="0"/>
              <a:t>Is there Heirs’ Property in my…</a:t>
            </a:r>
            <a:endParaRPr dirty="0"/>
          </a:p>
        </p:txBody>
      </p:sp>
      <p:sp>
        <p:nvSpPr>
          <p:cNvPr id="652" name="Google Shape;652;g265f65f7d0f_0_29">
            <a:extLs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3" name="Google Shape;653;g265f65f7d0f_0_29">
            <a:extLst>
              <a:ext uri="{C183D7F6-B498-43B3-948B-1728B52AA6E4}">
                <adec:decorative xmlns:adec="http://schemas.microsoft.com/office/drawing/2017/decorative" val="1"/>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4" name="Google Shape;654;g265f65f7d0f_0_29">
            <a:extLst>
              <a:ext uri="{C183D7F6-B498-43B3-948B-1728B52AA6E4}">
                <adec:decorative xmlns:adec="http://schemas.microsoft.com/office/drawing/2017/decorative" val="1"/>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5" name="Google Shape;655;g265f65f7d0f_0_29"/>
          <p:cNvSpPr txBox="1"/>
          <p:nvPr/>
        </p:nvSpPr>
        <p:spPr>
          <a:xfrm>
            <a:off x="1086742" y="2571750"/>
            <a:ext cx="159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56" name="Google Shape;656;g265f65f7d0f_0_29"/>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57" name="Google Shape;657;g265f65f7d0f_0_29"/>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58" name="Google Shape;658;g265f65f7d0f_0_29" descr="Arrow pointing to the word county."/>
          <p:cNvSpPr/>
          <p:nvPr/>
        </p:nvSpPr>
        <p:spPr>
          <a:xfrm>
            <a:off x="4217440" y="3818964"/>
            <a:ext cx="633600" cy="8472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Presenters</a:t>
            </a:r>
            <a:endParaRPr dirty="0"/>
          </a:p>
        </p:txBody>
      </p:sp>
      <p:sp>
        <p:nvSpPr>
          <p:cNvPr id="261" name="Google Shape;261;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Name</a:t>
            </a:r>
            <a:endParaRPr dirty="0"/>
          </a:p>
          <a:p>
            <a:pPr marL="152400" lvl="0" indent="0" algn="l" rtl="0">
              <a:lnSpc>
                <a:spcPct val="100000"/>
              </a:lnSpc>
              <a:spcBef>
                <a:spcPts val="0"/>
              </a:spcBef>
              <a:spcAft>
                <a:spcPts val="0"/>
              </a:spcAft>
              <a:buSzPts val="1200"/>
              <a:buNone/>
            </a:pPr>
            <a:r>
              <a:rPr lang="en-US" sz="1600" b="0" dirty="0"/>
              <a:t>University</a:t>
            </a:r>
            <a:endParaRPr dirty="0"/>
          </a:p>
          <a:p>
            <a:pPr marL="152400" lvl="0" indent="0" algn="l" rtl="0">
              <a:lnSpc>
                <a:spcPct val="100000"/>
              </a:lnSpc>
              <a:spcBef>
                <a:spcPts val="0"/>
              </a:spcBef>
              <a:spcAft>
                <a:spcPts val="0"/>
              </a:spcAft>
              <a:buSzPts val="1200"/>
              <a:buNone/>
            </a:pPr>
            <a:endParaRPr sz="1600" b="0" dirty="0"/>
          </a:p>
          <a:p>
            <a:pPr marL="152400" marR="0" lvl="0" indent="0" algn="l" rtl="0">
              <a:lnSpc>
                <a:spcPct val="100000"/>
              </a:lnSpc>
              <a:spcBef>
                <a:spcPts val="0"/>
              </a:spcBef>
              <a:spcAft>
                <a:spcPts val="0"/>
              </a:spcAft>
              <a:buClr>
                <a:schemeClr val="dk1"/>
              </a:buClr>
              <a:buSzPts val="1200"/>
              <a:buFont typeface="Catamaran Light"/>
              <a:buNone/>
            </a:pPr>
            <a:r>
              <a:rPr lang="en-US" sz="1600" b="1" i="0" u="none" strike="noStrike" cap="none" dirty="0">
                <a:solidFill>
                  <a:schemeClr val="dk1"/>
                </a:solidFill>
                <a:latin typeface="Livvic"/>
                <a:ea typeface="Livvic"/>
                <a:cs typeface="Livvic"/>
                <a:sym typeface="Livvic"/>
              </a:rPr>
              <a:t>Name</a:t>
            </a:r>
            <a:endParaRPr sz="1800" dirty="0"/>
          </a:p>
          <a:p>
            <a:pPr marL="152400" marR="0" lvl="0" indent="0" algn="l" rtl="0">
              <a:lnSpc>
                <a:spcPct val="100000"/>
              </a:lnSpc>
              <a:spcBef>
                <a:spcPts val="0"/>
              </a:spcBef>
              <a:spcAft>
                <a:spcPts val="0"/>
              </a:spcAft>
              <a:buClr>
                <a:schemeClr val="dk1"/>
              </a:buClr>
              <a:buSzPts val="1200"/>
              <a:buFont typeface="Catamaran Light"/>
              <a:buNone/>
            </a:pPr>
            <a:r>
              <a:rPr lang="en-US" sz="1600" b="0" i="0" u="none" strike="noStrike" cap="none" dirty="0">
                <a:solidFill>
                  <a:schemeClr val="dk1"/>
                </a:solidFill>
                <a:latin typeface="Livvic"/>
                <a:ea typeface="Livvic"/>
                <a:cs typeface="Livvic"/>
                <a:sym typeface="Livvic"/>
              </a:rPr>
              <a:t>University</a:t>
            </a:r>
            <a:endParaRPr dirty="0"/>
          </a:p>
          <a:p>
            <a:pPr marL="152400" marR="0" lvl="0" indent="0" algn="l" rtl="0">
              <a:lnSpc>
                <a:spcPct val="100000"/>
              </a:lnSpc>
              <a:spcBef>
                <a:spcPts val="0"/>
              </a:spcBef>
              <a:spcAft>
                <a:spcPts val="0"/>
              </a:spcAft>
              <a:buClr>
                <a:schemeClr val="dk1"/>
              </a:buClr>
              <a:buSzPts val="1200"/>
              <a:buFont typeface="Catamaran Light"/>
              <a:buNone/>
            </a:pPr>
            <a:endParaRPr sz="1600" b="0" dirty="0"/>
          </a:p>
          <a:p>
            <a:pPr marL="152400" marR="0" lvl="0" indent="0" algn="l" rtl="0">
              <a:lnSpc>
                <a:spcPct val="100000"/>
              </a:lnSpc>
              <a:spcBef>
                <a:spcPts val="0"/>
              </a:spcBef>
              <a:spcAft>
                <a:spcPts val="0"/>
              </a:spcAft>
              <a:buClr>
                <a:schemeClr val="dk1"/>
              </a:buClr>
              <a:buSzPts val="1200"/>
              <a:buFont typeface="Catamaran Light"/>
              <a:buNone/>
            </a:pPr>
            <a:r>
              <a:rPr lang="en-US" sz="1600" dirty="0"/>
              <a:t>Name</a:t>
            </a:r>
            <a:endParaRPr dirty="0"/>
          </a:p>
          <a:p>
            <a:pPr marL="152400" marR="0" lvl="0" indent="0" algn="l" rtl="0">
              <a:lnSpc>
                <a:spcPct val="100000"/>
              </a:lnSpc>
              <a:spcBef>
                <a:spcPts val="0"/>
              </a:spcBef>
              <a:spcAft>
                <a:spcPts val="0"/>
              </a:spcAft>
              <a:buClr>
                <a:schemeClr val="dk1"/>
              </a:buClr>
              <a:buSzPts val="1200"/>
              <a:buFont typeface="Catamaran Light"/>
              <a:buNone/>
            </a:pPr>
            <a:r>
              <a:rPr lang="en-US" sz="1600" b="0" dirty="0"/>
              <a:t>University </a:t>
            </a:r>
            <a:endParaRPr sz="1800"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65f65f7d0f_0_40"/>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Heirs’ Property in Macon County, AL</a:t>
            </a:r>
          </a:p>
        </p:txBody>
      </p:sp>
      <p:pic>
        <p:nvPicPr>
          <p:cNvPr id="664" name="Google Shape;664;g265f65f7d0f_0_40" descr="Map showing the outline of a county with purple dots notating heirs’ property in Macon County, AL."/>
          <p:cNvPicPr preferRelativeResize="0"/>
          <p:nvPr/>
        </p:nvPicPr>
        <p:blipFill rotWithShape="1">
          <a:blip r:embed="rId3">
            <a:alphaModFix/>
          </a:blip>
          <a:srcRect/>
          <a:stretch/>
        </p:blipFill>
        <p:spPr>
          <a:xfrm>
            <a:off x="2245660" y="1317812"/>
            <a:ext cx="4121522" cy="32474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65f65f7d0f_0_45"/>
          <p:cNvSpPr txBox="1">
            <a:spLocks noGrp="1"/>
          </p:cNvSpPr>
          <p:nvPr>
            <p:ph type="title" idx="4294967295"/>
          </p:nvPr>
        </p:nvSpPr>
        <p:spPr>
          <a:xfrm>
            <a:off x="672374" y="134834"/>
            <a:ext cx="66429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dirty="0"/>
              <a:t>Is there Heirs’ Property in my…</a:t>
            </a:r>
            <a:endParaRPr dirty="0"/>
          </a:p>
        </p:txBody>
      </p:sp>
      <p:sp>
        <p:nvSpPr>
          <p:cNvPr id="670" name="Google Shape;670;g265f65f7d0f_0_45">
            <a:extLs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1" name="Google Shape;671;g265f65f7d0f_0_45">
            <a:extLst>
              <a:ext uri="{C183D7F6-B498-43B3-948B-1728B52AA6E4}">
                <adec:decorative xmlns:adec="http://schemas.microsoft.com/office/drawing/2017/decorative" val="1"/>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2" name="Google Shape;672;g265f65f7d0f_0_45">
            <a:extLst>
              <a:ext uri="{C183D7F6-B498-43B3-948B-1728B52AA6E4}">
                <adec:decorative xmlns:adec="http://schemas.microsoft.com/office/drawing/2017/decorative" val="1"/>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3" name="Google Shape;673;g265f65f7d0f_0_45"/>
          <p:cNvSpPr txBox="1"/>
          <p:nvPr/>
        </p:nvSpPr>
        <p:spPr>
          <a:xfrm>
            <a:off x="1043039" y="2571750"/>
            <a:ext cx="168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74" name="Google Shape;674;g265f65f7d0f_0_45"/>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75" name="Google Shape;675;g265f65f7d0f_0_45"/>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76" name="Google Shape;676;g265f65f7d0f_0_45" descr="Arrow pointing to the word family."/>
          <p:cNvSpPr/>
          <p:nvPr/>
        </p:nvSpPr>
        <p:spPr>
          <a:xfrm>
            <a:off x="6952129" y="3825688"/>
            <a:ext cx="611700" cy="8538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65f65f7d0f_0_56"/>
          <p:cNvSpPr txBox="1">
            <a:spLocks noGrp="1"/>
          </p:cNvSpPr>
          <p:nvPr>
            <p:ph type="title" idx="4294967295"/>
          </p:nvPr>
        </p:nvSpPr>
        <p:spPr>
          <a:xfrm>
            <a:off x="293200" y="104490"/>
            <a:ext cx="85206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dirty="0">
                <a:solidFill>
                  <a:schemeClr val="lt1"/>
                </a:solidFill>
              </a:rPr>
              <a:t>Looking Online</a:t>
            </a:r>
            <a:endParaRPr dirty="0"/>
          </a:p>
        </p:txBody>
      </p:sp>
      <p:sp>
        <p:nvSpPr>
          <p:cNvPr id="682" name="Google Shape;682;g265f65f7d0f_0_56"/>
          <p:cNvSpPr txBox="1">
            <a:spLocks noGrp="1"/>
          </p:cNvSpPr>
          <p:nvPr>
            <p:ph type="body" idx="1"/>
          </p:nvPr>
        </p:nvSpPr>
        <p:spPr>
          <a:xfrm>
            <a:off x="330200" y="630238"/>
            <a:ext cx="7804200" cy="25908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2"/>
              </a:buClr>
              <a:buSzPts val="1200"/>
              <a:buNone/>
            </a:pPr>
            <a:r>
              <a:rPr lang="en-US" sz="2400" b="0" i="0" u="none" strike="noStrike" cap="none" dirty="0">
                <a:solidFill>
                  <a:schemeClr val="dk2"/>
                </a:solidFill>
                <a:latin typeface="Catamaran Light"/>
                <a:ea typeface="Catamaran Light"/>
                <a:cs typeface="Catamaran Light"/>
                <a:sym typeface="Catamaran Light"/>
              </a:rPr>
              <a:t>Locate the county revenue commissioner’s office online</a:t>
            </a:r>
            <a:endParaRPr dirty="0"/>
          </a:p>
          <a:p>
            <a:pPr marL="0" marR="0" lvl="0" indent="0" algn="l" rtl="0">
              <a:lnSpc>
                <a:spcPct val="200000"/>
              </a:lnSpc>
              <a:spcBef>
                <a:spcPts val="0"/>
              </a:spcBef>
              <a:spcAft>
                <a:spcPts val="0"/>
              </a:spcAft>
              <a:buClr>
                <a:schemeClr val="dk2"/>
              </a:buClr>
              <a:buSzPts val="1200"/>
              <a:buNone/>
            </a:pPr>
            <a:r>
              <a:rPr lang="en-US" sz="2400" b="0" i="0" u="none" strike="noStrike" cap="none" dirty="0">
                <a:solidFill>
                  <a:schemeClr val="dk2"/>
                </a:solidFill>
                <a:latin typeface="Catamaran Light"/>
                <a:ea typeface="Catamaran Light"/>
                <a:cs typeface="Catamaran Light"/>
                <a:sym typeface="Catamaran Light"/>
              </a:rPr>
              <a:t>Connect with GIS site (online mapping tool)</a:t>
            </a:r>
            <a:endParaRPr dirty="0"/>
          </a:p>
          <a:p>
            <a:pPr marL="0" marR="0" lvl="0" indent="0" algn="l" rtl="0">
              <a:lnSpc>
                <a:spcPct val="200000"/>
              </a:lnSpc>
              <a:spcBef>
                <a:spcPts val="0"/>
              </a:spcBef>
              <a:spcAft>
                <a:spcPts val="0"/>
              </a:spcAft>
              <a:buClr>
                <a:schemeClr val="dk2"/>
              </a:buClr>
              <a:buSzPts val="1200"/>
              <a:buNone/>
            </a:pPr>
            <a:r>
              <a:rPr lang="en-US" sz="2400" b="0" i="0" u="none" strike="noStrike" cap="none" dirty="0">
                <a:solidFill>
                  <a:schemeClr val="dk2"/>
                </a:solidFill>
                <a:latin typeface="Catamaran Light"/>
                <a:ea typeface="Catamaran Light"/>
                <a:cs typeface="Catamaran Light"/>
                <a:sym typeface="Catamaran Light"/>
              </a:rPr>
              <a:t>Type in your family’s name</a:t>
            </a:r>
            <a:endParaRPr dirty="0"/>
          </a:p>
          <a:p>
            <a:pPr marL="457200" lvl="0" indent="-228600" algn="l" rtl="0">
              <a:lnSpc>
                <a:spcPct val="115000"/>
              </a:lnSpc>
              <a:spcBef>
                <a:spcPts val="0"/>
              </a:spcBef>
              <a:spcAft>
                <a:spcPts val="0"/>
              </a:spcAft>
              <a:buSzPts val="1200"/>
              <a:buNone/>
            </a:pPr>
            <a:endParaRPr dirty="0"/>
          </a:p>
        </p:txBody>
      </p:sp>
      <p:pic>
        <p:nvPicPr>
          <p:cNvPr id="683" name="Google Shape;683;g265f65f7d0f_0_56" descr="A picture containing a laptop computer sitting on a desk next to a glass of water and a pen and paper."/>
          <p:cNvPicPr preferRelativeResize="0">
            <a:picLocks noGrp="1"/>
          </p:cNvPicPr>
          <p:nvPr>
            <p:ph type="pic" idx="2"/>
          </p:nvPr>
        </p:nvPicPr>
        <p:blipFill rotWithShape="1">
          <a:blip r:embed="rId3">
            <a:alphaModFix/>
          </a:blip>
          <a:srcRect l="99" r="89"/>
          <a:stretch/>
        </p:blipFill>
        <p:spPr>
          <a:xfrm>
            <a:off x="4997450" y="2795588"/>
            <a:ext cx="4146550" cy="21780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265f65f7d0f_0_62"/>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An Example: Your county will look different.</a:t>
            </a:r>
          </a:p>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689" name="Google Shape;689;g265f65f7d0f_0_62" descr="Screenshot of the Macon County Revenue Commission in Alabama website. Includes a letter from the revenue commissioner and the latest news. "/>
          <p:cNvPicPr preferRelativeResize="0">
            <a:picLocks noGrp="1"/>
          </p:cNvPicPr>
          <p:nvPr>
            <p:ph type="pic" idx="2"/>
          </p:nvPr>
        </p:nvPicPr>
        <p:blipFill rotWithShape="1">
          <a:blip r:embed="rId3">
            <a:alphaModFix/>
          </a:blip>
          <a:srcRect t="1483" b="1482"/>
          <a:stretch/>
        </p:blipFill>
        <p:spPr>
          <a:xfrm>
            <a:off x="100527" y="666466"/>
            <a:ext cx="8942945" cy="4371371"/>
          </a:xfrm>
          <a:prstGeom prst="rect">
            <a:avLst/>
          </a:prstGeom>
          <a:noFill/>
          <a:ln>
            <a:noFill/>
          </a:ln>
        </p:spPr>
      </p:pic>
      <p:sp>
        <p:nvSpPr>
          <p:cNvPr id="690" name="Google Shape;690;g265f65f7d0f_0_62" descr="Arrow points to the option GIS Map in the navigation bar."/>
          <p:cNvSpPr/>
          <p:nvPr/>
        </p:nvSpPr>
        <p:spPr>
          <a:xfrm>
            <a:off x="3364045" y="1164897"/>
            <a:ext cx="390000" cy="652200"/>
          </a:xfrm>
          <a:prstGeom prst="downArrow">
            <a:avLst>
              <a:gd name="adj1" fmla="val 50000"/>
              <a:gd name="adj2" fmla="val 50000"/>
            </a:avLst>
          </a:prstGeom>
          <a:gradFill>
            <a:gsLst>
              <a:gs pos="0">
                <a:srgbClr val="FFAE23"/>
              </a:gs>
              <a:gs pos="100000">
                <a:srgbClr val="FFCE6C"/>
              </a:gs>
            </a:gsLst>
            <a:lin ang="16200038" scaled="0"/>
          </a:gradFill>
          <a:ln w="9525" cap="flat" cmpd="sng">
            <a:solidFill>
              <a:srgbClr val="FDA739"/>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65f65f7d0f_0_68"/>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Insert Your Family Name</a:t>
            </a:r>
          </a:p>
        </p:txBody>
      </p:sp>
      <p:pic>
        <p:nvPicPr>
          <p:cNvPr id="696" name="Google Shape;696;g265f65f7d0f_0_68" descr="Screenshot of the web page Macon County Parcel Viewer with map. "/>
          <p:cNvPicPr preferRelativeResize="0"/>
          <p:nvPr/>
        </p:nvPicPr>
        <p:blipFill rotWithShape="1">
          <a:blip r:embed="rId3">
            <a:alphaModFix/>
          </a:blip>
          <a:srcRect/>
          <a:stretch/>
        </p:blipFill>
        <p:spPr>
          <a:xfrm>
            <a:off x="1311193" y="879804"/>
            <a:ext cx="7292976" cy="3844301"/>
          </a:xfrm>
          <a:prstGeom prst="rect">
            <a:avLst/>
          </a:prstGeom>
          <a:noFill/>
          <a:ln>
            <a:noFill/>
          </a:ln>
        </p:spPr>
      </p:pic>
      <p:sp>
        <p:nvSpPr>
          <p:cNvPr id="697" name="Google Shape;697;g265f65f7d0f_0_68" descr="Arrow pointing to the entry line: Owner name. "/>
          <p:cNvSpPr/>
          <p:nvPr/>
        </p:nvSpPr>
        <p:spPr>
          <a:xfrm>
            <a:off x="255493" y="3775207"/>
            <a:ext cx="1055700" cy="220500"/>
          </a:xfrm>
          <a:prstGeom prst="right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65f65f7d0f_0_74"/>
          <p:cNvSpPr txBox="1">
            <a:spLocks noGrp="1"/>
          </p:cNvSpPr>
          <p:nvPr>
            <p:ph type="title" idx="4294967295"/>
          </p:nvPr>
        </p:nvSpPr>
        <p:spPr>
          <a:xfrm>
            <a:off x="329474" y="84947"/>
            <a:ext cx="6403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dirty="0">
                <a:solidFill>
                  <a:schemeClr val="lt1"/>
                </a:solidFill>
              </a:rPr>
              <a:t>If your family name is followed by</a:t>
            </a:r>
            <a:endParaRPr dirty="0"/>
          </a:p>
        </p:txBody>
      </p:sp>
      <p:sp>
        <p:nvSpPr>
          <p:cNvPr id="703" name="Google Shape;703;g265f65f7d0f_0_74"/>
          <p:cNvSpPr txBox="1">
            <a:spLocks noGrp="1"/>
          </p:cNvSpPr>
          <p:nvPr>
            <p:ph type="body" idx="1"/>
          </p:nvPr>
        </p:nvSpPr>
        <p:spPr>
          <a:xfrm>
            <a:off x="676800" y="793148"/>
            <a:ext cx="7456874" cy="2497525"/>
          </a:xfrm>
          <a:prstGeom prst="rect">
            <a:avLst/>
          </a:prstGeom>
          <a:noFill/>
          <a:ln>
            <a:noFill/>
          </a:ln>
        </p:spPr>
        <p:txBody>
          <a:bodyPr spcFirstLastPara="1" wrap="square" lIns="91425" tIns="91425" rIns="91425" bIns="91425" anchor="t" anchorCtr="0">
            <a:noAutofit/>
          </a:bodyPr>
          <a:lstStyle/>
          <a:p>
            <a:pPr marL="152400" lvl="0" indent="0" algn="l" rtl="0">
              <a:lnSpc>
                <a:spcPct val="150000"/>
              </a:lnSpc>
              <a:spcBef>
                <a:spcPts val="0"/>
              </a:spcBef>
              <a:spcAft>
                <a:spcPts val="0"/>
              </a:spcAft>
              <a:buSzPts val="1200"/>
              <a:buNone/>
            </a:pPr>
            <a:r>
              <a:rPr lang="en-US" b="1" dirty="0"/>
              <a:t>“heirs of…” </a:t>
            </a:r>
            <a:endParaRPr dirty="0"/>
          </a:p>
          <a:p>
            <a:pPr marL="152400" lvl="0" indent="0" algn="l" rtl="0">
              <a:lnSpc>
                <a:spcPct val="150000"/>
              </a:lnSpc>
              <a:spcBef>
                <a:spcPts val="0"/>
              </a:spcBef>
              <a:spcAft>
                <a:spcPts val="0"/>
              </a:spcAft>
              <a:buSzPts val="1200"/>
              <a:buNone/>
            </a:pPr>
            <a:r>
              <a:rPr lang="en-US" b="1" dirty="0"/>
              <a:t>“estate of…”</a:t>
            </a:r>
            <a:endParaRPr dirty="0"/>
          </a:p>
          <a:p>
            <a:pPr marL="152400" lvl="0" indent="0" algn="l" rtl="0">
              <a:lnSpc>
                <a:spcPct val="150000"/>
              </a:lnSpc>
              <a:spcBef>
                <a:spcPts val="0"/>
              </a:spcBef>
              <a:spcAft>
                <a:spcPts val="0"/>
              </a:spcAft>
              <a:buSzPts val="1200"/>
              <a:buNone/>
            </a:pPr>
            <a:r>
              <a:rPr lang="en-US" b="1" dirty="0"/>
              <a:t>“et al. …”</a:t>
            </a:r>
            <a:endParaRPr dirty="0"/>
          </a:p>
          <a:p>
            <a:pPr marL="152400" lvl="0" indent="0" algn="l" rtl="0">
              <a:lnSpc>
                <a:spcPct val="150000"/>
              </a:lnSpc>
              <a:spcBef>
                <a:spcPts val="0"/>
              </a:spcBef>
              <a:spcAft>
                <a:spcPts val="0"/>
              </a:spcAft>
              <a:buSzPts val="1200"/>
              <a:buNone/>
            </a:pPr>
            <a:r>
              <a:rPr lang="en-US" b="1" dirty="0"/>
              <a:t>“% interest…”</a:t>
            </a:r>
            <a:endParaRPr dirty="0"/>
          </a:p>
          <a:p>
            <a:pPr marL="152400" lvl="0" indent="0" algn="l" rtl="0">
              <a:lnSpc>
                <a:spcPct val="150000"/>
              </a:lnSpc>
              <a:spcBef>
                <a:spcPts val="0"/>
              </a:spcBef>
              <a:spcAft>
                <a:spcPts val="0"/>
              </a:spcAft>
              <a:buSzPts val="1200"/>
              <a:buNone/>
            </a:pPr>
            <a:r>
              <a:rPr lang="en-US" b="1" dirty="0"/>
              <a:t>“care of…” </a:t>
            </a:r>
            <a:endParaRPr dirty="0"/>
          </a:p>
          <a:p>
            <a:pPr marL="457200" lvl="0" indent="-228600" algn="l" rtl="0">
              <a:lnSpc>
                <a:spcPct val="115000"/>
              </a:lnSpc>
              <a:spcBef>
                <a:spcPts val="0"/>
              </a:spcBef>
              <a:spcAft>
                <a:spcPts val="0"/>
              </a:spcAft>
              <a:buSzPts val="1200"/>
              <a:buNone/>
            </a:pPr>
            <a:endParaRPr dirty="0"/>
          </a:p>
        </p:txBody>
      </p:sp>
      <p:pic>
        <p:nvPicPr>
          <p:cNvPr id="705" name="Google Shape;705;g265f65f7d0f_0_74" descr="Image of the word family hanging on a wall."/>
          <p:cNvPicPr preferRelativeResize="0">
            <a:picLocks noGrp="1"/>
          </p:cNvPicPr>
          <p:nvPr>
            <p:ph type="pic" idx="2"/>
          </p:nvPr>
        </p:nvPicPr>
        <p:blipFill rotWithShape="1">
          <a:blip r:embed="rId3">
            <a:alphaModFix/>
          </a:blip>
          <a:srcRect t="1427" b="1437"/>
          <a:stretch/>
        </p:blipFill>
        <p:spPr>
          <a:xfrm>
            <a:off x="4997450" y="1203325"/>
            <a:ext cx="4146550" cy="2178050"/>
          </a:xfrm>
          <a:prstGeom prst="rect">
            <a:avLst/>
          </a:prstGeom>
          <a:noFill/>
          <a:ln>
            <a:noFill/>
          </a:ln>
        </p:spPr>
      </p:pic>
      <p:sp>
        <p:nvSpPr>
          <p:cNvPr id="704" name="Google Shape;704;g265f65f7d0f_0_74"/>
          <p:cNvSpPr txBox="1">
            <a:spLocks noGrp="1"/>
          </p:cNvSpPr>
          <p:nvPr>
            <p:ph type="body" idx="3"/>
          </p:nvPr>
        </p:nvSpPr>
        <p:spPr>
          <a:xfrm>
            <a:off x="925513" y="3770875"/>
            <a:ext cx="7315200" cy="7239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800"/>
              <a:t>Then you may have heirs’ property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2074257d1_0_23"/>
          <p:cNvSpPr txBox="1">
            <a:spLocks noGrp="1"/>
          </p:cNvSpPr>
          <p:nvPr>
            <p:ph type="title" idx="4294967295"/>
          </p:nvPr>
        </p:nvSpPr>
        <p:spPr>
          <a:xfrm>
            <a:off x="-149225" y="654050"/>
            <a:ext cx="7207250"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Label Challenges – Searching for terms</a:t>
            </a:r>
          </a:p>
        </p:txBody>
      </p:sp>
      <p:pic>
        <p:nvPicPr>
          <p:cNvPr id="714" name="Google Shape;714;g2b2074257d1_0_23" descr="A close-up of a compass pointing north to the word: challenge."/>
          <p:cNvPicPr preferRelativeResize="0">
            <a:picLocks noGrp="1"/>
          </p:cNvPicPr>
          <p:nvPr>
            <p:ph type="pic" idx="2"/>
          </p:nvPr>
        </p:nvPicPr>
        <p:blipFill rotWithShape="1">
          <a:blip r:embed="rId3">
            <a:alphaModFix/>
          </a:blip>
          <a:srcRect l="6621" r="10502"/>
          <a:stretch/>
        </p:blipFill>
        <p:spPr>
          <a:xfrm>
            <a:off x="6839000" y="209921"/>
            <a:ext cx="2305000" cy="1390650"/>
          </a:xfrm>
          <a:prstGeom prst="rect">
            <a:avLst/>
          </a:prstGeom>
          <a:noFill/>
          <a:ln>
            <a:noFill/>
          </a:ln>
        </p:spPr>
      </p:pic>
      <p:graphicFrame>
        <p:nvGraphicFramePr>
          <p:cNvPr id="712" name="Google Shape;712;g2b2074257d1_0_23" descr="Table containing terms and the various ways a term might be written."/>
          <p:cNvGraphicFramePr/>
          <p:nvPr>
            <p:extLst>
              <p:ext uri="{D42A27DB-BD31-4B8C-83A1-F6EECF244321}">
                <p14:modId xmlns:p14="http://schemas.microsoft.com/office/powerpoint/2010/main" val="1113716268"/>
              </p:ext>
            </p:extLst>
          </p:nvPr>
        </p:nvGraphicFramePr>
        <p:xfrm>
          <a:off x="977462" y="1749410"/>
          <a:ext cx="6542675" cy="1981250"/>
        </p:xfrm>
        <a:graphic>
          <a:graphicData uri="http://schemas.openxmlformats.org/drawingml/2006/table">
            <a:tbl>
              <a:tblPr firstRow="1" bandRow="1">
                <a:tableStyleId>{3C2FFA5D-87B4-456A-9821-1D502468CF0F}</a:tableStyleId>
              </a:tblPr>
              <a:tblGrid>
                <a:gridCol w="1438000">
                  <a:extLst>
                    <a:ext uri="{9D8B030D-6E8A-4147-A177-3AD203B41FA5}">
                      <a16:colId xmlns:a16="http://schemas.microsoft.com/office/drawing/2014/main" val="20000"/>
                    </a:ext>
                  </a:extLst>
                </a:gridCol>
                <a:gridCol w="51046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Term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Examples of how it might be written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Deceased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t>Deceased, Dec., </a:t>
                      </a:r>
                      <a:r>
                        <a:rPr lang="en-US" sz="2000" u="none" strike="noStrike" cap="none" dirty="0" err="1"/>
                        <a:t>Dec’d</a:t>
                      </a:r>
                      <a:r>
                        <a:rPr lang="en-US"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 Est.</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Et 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t>Et al, </a:t>
                      </a:r>
                      <a:r>
                        <a:rPr lang="en-US" sz="2000" u="none" strike="noStrike" cap="none" dirty="0" err="1"/>
                        <a:t>etal</a:t>
                      </a:r>
                      <a:endParaRPr sz="20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713" name="Google Shape;713;g2b2074257d1_0_23"/>
          <p:cNvSpPr txBox="1"/>
          <p:nvPr/>
        </p:nvSpPr>
        <p:spPr>
          <a:xfrm>
            <a:off x="859220" y="3839779"/>
            <a:ext cx="7125900" cy="1108200"/>
          </a:xfrm>
          <a:prstGeom prst="rect">
            <a:avLst/>
          </a:prstGeom>
          <a:noFill/>
          <a:ln>
            <a:noFill/>
          </a:ln>
        </p:spPr>
        <p:txBody>
          <a:bodyPr spcFirstLastPara="1" wrap="square" lIns="91425" tIns="45700" rIns="91425" bIns="45700" anchor="t" anchorCtr="0">
            <a:spAutoFit/>
          </a:bodyPr>
          <a:lstStyle/>
          <a:p>
            <a:pPr marL="1524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434343"/>
                </a:solidFill>
                <a:latin typeface="Catamaran Light"/>
                <a:ea typeface="Catamaran Light"/>
                <a:cs typeface="Catamaran Light"/>
                <a:sym typeface="Catamaran Light"/>
              </a:rPr>
              <a:t>Other search challenges:</a:t>
            </a:r>
            <a:endParaRPr sz="1400" b="0" i="0" u="none" strike="noStrike" cap="none" dirty="0">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dirty="0">
                <a:solidFill>
                  <a:srgbClr val="434343"/>
                </a:solidFill>
                <a:latin typeface="Catamaran Light"/>
                <a:ea typeface="Catamaran Light"/>
                <a:cs typeface="Catamaran Light"/>
                <a:sym typeface="Catamaran Light"/>
              </a:rPr>
              <a:t>The word “heirs” is also part of the word “their”</a:t>
            </a:r>
            <a:endParaRPr sz="1400" b="0" i="0" u="none" strike="noStrike" cap="none" dirty="0">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dirty="0">
                <a:solidFill>
                  <a:srgbClr val="434343"/>
                </a:solidFill>
                <a:latin typeface="Catamaran Light"/>
                <a:ea typeface="Catamaran Light"/>
                <a:cs typeface="Catamaran Light"/>
                <a:sym typeface="Catamaran Light"/>
              </a:rPr>
              <a:t>“Estate” may be part of a proper name (i.e. “Garden Estate”)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65f65f7d0f_0_81"/>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Examples of How This Might Look</a:t>
            </a:r>
          </a:p>
        </p:txBody>
      </p:sp>
      <p:pic>
        <p:nvPicPr>
          <p:cNvPr id="720" name="Google Shape;720;g265f65f7d0f_0_81" descr="A screenshot image of six separate boxes, each containing terms and various way each one is written."/>
          <p:cNvPicPr preferRelativeResize="0"/>
          <p:nvPr/>
        </p:nvPicPr>
        <p:blipFill rotWithShape="1">
          <a:blip r:embed="rId3">
            <a:alphaModFix/>
          </a:blip>
          <a:srcRect/>
          <a:stretch/>
        </p:blipFill>
        <p:spPr>
          <a:xfrm>
            <a:off x="152399" y="885725"/>
            <a:ext cx="8839201" cy="38698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65f65f7d0f_0_99"/>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Access Challenges</a:t>
            </a:r>
            <a:endParaRPr dirty="0"/>
          </a:p>
        </p:txBody>
      </p:sp>
      <p:sp>
        <p:nvSpPr>
          <p:cNvPr id="726" name="Google Shape;726;g265f65f7d0f_0_99"/>
          <p:cNvSpPr txBox="1">
            <a:spLocks noGrp="1"/>
          </p:cNvSpPr>
          <p:nvPr>
            <p:ph type="body" idx="4294967295"/>
          </p:nvPr>
        </p:nvSpPr>
        <p:spPr>
          <a:xfrm>
            <a:off x="0" y="1201982"/>
            <a:ext cx="5607274" cy="3200400"/>
          </a:xfrm>
          <a:prstGeom prst="rect">
            <a:avLst/>
          </a:prstGeom>
          <a:noFill/>
          <a:ln>
            <a:noFill/>
          </a:ln>
        </p:spPr>
        <p:txBody>
          <a:bodyPr spcFirstLastPara="1" wrap="square" lIns="91425" tIns="91425" rIns="91425" bIns="91425" anchor="t" anchorCtr="0">
            <a:noAutofit/>
          </a:bodyPr>
          <a:lstStyle/>
          <a:p>
            <a:pPr marL="457200" marR="0" lvl="1" indent="0" algn="l" rtl="0">
              <a:lnSpc>
                <a:spcPct val="100000"/>
              </a:lnSpc>
              <a:spcBef>
                <a:spcPts val="0"/>
              </a:spcBef>
              <a:spcAft>
                <a:spcPts val="0"/>
              </a:spcAft>
              <a:buClr>
                <a:schemeClr val="dk1"/>
              </a:buClr>
              <a:buSzPts val="3200"/>
              <a:buNone/>
            </a:pPr>
            <a:endParaRPr sz="2400" dirty="0">
              <a:latin typeface="Avenir"/>
              <a:ea typeface="Avenir"/>
              <a:cs typeface="Avenir"/>
              <a:sym typeface="Avenir"/>
            </a:endParaRPr>
          </a:p>
          <a:p>
            <a:pPr marL="914400" lvl="1" indent="-457200"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Complete open access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Open access with limited numbers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Manual open access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Blocked access</a:t>
            </a:r>
            <a:endParaRPr sz="2400" b="0" i="0" u="none" strike="noStrike" cap="none" dirty="0">
              <a:solidFill>
                <a:schemeClr val="lt1"/>
              </a:solidFill>
              <a:latin typeface="Arial"/>
              <a:ea typeface="Arial"/>
              <a:cs typeface="Arial"/>
              <a:sym typeface="Arial"/>
            </a:endParaRPr>
          </a:p>
          <a:p>
            <a:pPr marL="914400" lvl="1" indent="-457200" algn="l" rtl="0">
              <a:lnSpc>
                <a:spcPct val="100000"/>
              </a:lnSpc>
              <a:spcBef>
                <a:spcPts val="1200"/>
              </a:spcBef>
              <a:spcAft>
                <a:spcPts val="0"/>
              </a:spcAft>
              <a:buClr>
                <a:schemeClr val="lt1"/>
              </a:buClr>
              <a:buSzPts val="2400"/>
              <a:buFont typeface="Arial"/>
              <a:buChar char="•"/>
            </a:pPr>
            <a:r>
              <a:rPr lang="en-US" sz="2400" b="0" i="0" u="none" strike="noStrike" cap="none" dirty="0">
                <a:solidFill>
                  <a:schemeClr val="lt1"/>
                </a:solidFill>
                <a:latin typeface="Avenir"/>
                <a:ea typeface="Avenir"/>
                <a:cs typeface="Avenir"/>
                <a:sym typeface="Avenir"/>
              </a:rPr>
              <a:t>Payment</a:t>
            </a:r>
            <a:endParaRPr sz="2400" b="0" i="0" u="none" strike="noStrike" cap="none" dirty="0">
              <a:solidFill>
                <a:schemeClr val="lt1"/>
              </a:solidFill>
              <a:latin typeface="Arial"/>
              <a:ea typeface="Arial"/>
              <a:cs typeface="Arial"/>
              <a:sym typeface="Arial"/>
            </a:endParaRPr>
          </a:p>
          <a:p>
            <a:pPr marL="457200" lvl="0" indent="-228600" algn="l" rtl="0">
              <a:lnSpc>
                <a:spcPct val="115000"/>
              </a:lnSpc>
              <a:spcBef>
                <a:spcPts val="1200"/>
              </a:spcBef>
              <a:spcAft>
                <a:spcPts val="0"/>
              </a:spcAft>
              <a:buClr>
                <a:srgbClr val="000000"/>
              </a:buClr>
              <a:buSzPts val="1200"/>
              <a:buNone/>
            </a:pPr>
            <a:endParaRPr sz="2400" dirty="0"/>
          </a:p>
        </p:txBody>
      </p:sp>
      <p:pic>
        <p:nvPicPr>
          <p:cNvPr id="727" name="Google Shape;727;g265f65f7d0f_0_99" descr="A close-up of a compass pointing north to the word: challenge.&#10;"/>
          <p:cNvPicPr preferRelativeResize="0">
            <a:picLocks noGrp="1"/>
          </p:cNvPicPr>
          <p:nvPr>
            <p:ph type="pic" idx="2"/>
          </p:nvPr>
        </p:nvPicPr>
        <p:blipFill rotWithShape="1">
          <a:blip r:embed="rId3">
            <a:alphaModFix/>
          </a:blip>
          <a:srcRect l="36181" r="12442"/>
          <a:stretch/>
        </p:blipFill>
        <p:spPr>
          <a:xfrm>
            <a:off x="5248800" y="1052513"/>
            <a:ext cx="3895200" cy="37907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b="1" i="0" u="none" strike="noStrike" cap="none" dirty="0">
                <a:solidFill>
                  <a:schemeClr val="lt1"/>
                </a:solidFill>
                <a:latin typeface="Livvic"/>
                <a:ea typeface="Livvic"/>
                <a:cs typeface="Livvic"/>
                <a:sym typeface="Livvic"/>
              </a:rPr>
              <a:t>Part </a:t>
            </a:r>
            <a:r>
              <a:rPr lang="en-US" dirty="0"/>
              <a:t>VI</a:t>
            </a:r>
            <a:r>
              <a:rPr lang="en-US" sz="4000" b="1" i="0" u="none" strike="noStrike" cap="none" dirty="0">
                <a:solidFill>
                  <a:schemeClr val="lt1"/>
                </a:solidFill>
                <a:latin typeface="Livvic"/>
                <a:ea typeface="Livvic"/>
                <a:cs typeface="Livvic"/>
                <a:sym typeface="Livvic"/>
              </a:rPr>
              <a:t>: Land Loss</a:t>
            </a:r>
            <a:br>
              <a:rPr lang="en-US" dirty="0"/>
            </a:br>
            <a:endParaRPr dirty="0"/>
          </a:p>
        </p:txBody>
      </p:sp>
      <p:sp>
        <p:nvSpPr>
          <p:cNvPr id="732" name="Google Shape;732;p40"/>
          <p:cNvSpPr txBox="1">
            <a:spLocks noGrp="1"/>
          </p:cNvSpPr>
          <p:nvPr>
            <p:ph type="body" idx="1"/>
          </p:nvPr>
        </p:nvSpPr>
        <p:spPr>
          <a:xfrm>
            <a:off x="0" y="1609319"/>
            <a:ext cx="4246879" cy="340952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Because heirs’ property is land without </a:t>
            </a:r>
            <a:endParaRPr dirty="0"/>
          </a:p>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secured title, </a:t>
            </a:r>
            <a:endParaRPr dirty="0"/>
          </a:p>
          <a:p>
            <a:pPr marL="0" lvl="0" indent="0" algn="ctr" rtl="0">
              <a:lnSpc>
                <a:spcPct val="100000"/>
              </a:lnSpc>
              <a:spcBef>
                <a:spcPts val="0"/>
              </a:spcBef>
              <a:spcAft>
                <a:spcPts val="0"/>
              </a:spcAft>
              <a:buClr>
                <a:srgbClr val="000000"/>
              </a:buClr>
              <a:buSzPts val="1100"/>
              <a:buFont typeface="Arial"/>
              <a:buNone/>
            </a:pPr>
            <a:r>
              <a:rPr lang="en-US" sz="3200" dirty="0">
                <a:solidFill>
                  <a:srgbClr val="000000"/>
                </a:solidFill>
                <a:latin typeface="Catamaran Thin"/>
                <a:ea typeface="Catamaran Thin"/>
                <a:cs typeface="Catamaran Thin"/>
                <a:sym typeface="Catamaran Thin"/>
              </a:rPr>
              <a:t>it is often the target of predatory strategies, many legal.</a:t>
            </a:r>
            <a:endParaRPr sz="3200" dirty="0">
              <a:latin typeface="Catamaran Thin"/>
              <a:ea typeface="Catamaran Thin"/>
              <a:cs typeface="Catamaran Thin"/>
              <a:sym typeface="Catamaran Thin"/>
            </a:endParaRPr>
          </a:p>
          <a:p>
            <a:pPr marL="152400" lvl="0" indent="0" algn="ctr" rtl="0">
              <a:lnSpc>
                <a:spcPct val="115000"/>
              </a:lnSpc>
              <a:spcBef>
                <a:spcPts val="0"/>
              </a:spcBef>
              <a:spcAft>
                <a:spcPts val="0"/>
              </a:spcAft>
              <a:buSzPts val="12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Topics to Explore</a:t>
            </a:r>
            <a:endParaRPr dirty="0"/>
          </a:p>
        </p:txBody>
      </p:sp>
      <p:sp>
        <p:nvSpPr>
          <p:cNvPr id="268" name="Google Shape;268;p10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lt1"/>
              </a:buClr>
              <a:buSzPts val="1200"/>
              <a:buNone/>
            </a:pPr>
            <a:endParaRPr/>
          </a:p>
        </p:txBody>
      </p:sp>
      <p:graphicFrame>
        <p:nvGraphicFramePr>
          <p:cNvPr id="269" name="Google Shape;269;p103" descr="Table showing each section of the training along with topics to be covered."/>
          <p:cNvGraphicFramePr/>
          <p:nvPr>
            <p:extLst>
              <p:ext uri="{D42A27DB-BD31-4B8C-83A1-F6EECF244321}">
                <p14:modId xmlns:p14="http://schemas.microsoft.com/office/powerpoint/2010/main" val="3376424054"/>
              </p:ext>
            </p:extLst>
          </p:nvPr>
        </p:nvGraphicFramePr>
        <p:xfrm>
          <a:off x="4037804" y="165812"/>
          <a:ext cx="5106200" cy="4811950"/>
        </p:xfrm>
        <a:graphic>
          <a:graphicData uri="http://schemas.openxmlformats.org/drawingml/2006/table">
            <a:tbl>
              <a:tblPr firstRow="1">
                <a:noFill/>
                <a:tableStyleId>{B8F9433F-384E-4494-819C-372FC8E018B0}</a:tableStyleId>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i="0" u="none" strike="noStrike" cap="none" dirty="0">
                          <a:solidFill>
                            <a:srgbClr val="4B3612"/>
                          </a:solidFill>
                          <a:latin typeface="Arial"/>
                          <a:ea typeface="Arial"/>
                          <a:cs typeface="Arial"/>
                          <a:sym typeface="Arial"/>
                        </a:rPr>
                        <a:t>OVERVIEW</a:t>
                      </a:r>
                      <a:endParaRPr sz="9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What is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Impacts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and Cultural Considerations </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Fractional Ownership</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Locating Heirs’ Property</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Preventing 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Basics of estate and succession planning</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Steps to prevent heirs’ property when establishing a will</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3"/>
          <p:cNvSpPr txBox="1">
            <a:spLocks noGrp="1"/>
          </p:cNvSpPr>
          <p:nvPr>
            <p:ph type="title" idx="4294967295"/>
          </p:nvPr>
        </p:nvSpPr>
        <p:spPr>
          <a:xfrm>
            <a:off x="544513" y="500063"/>
            <a:ext cx="8054975" cy="819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Part VI: Land Loss</a:t>
            </a: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
        <p:nvSpPr>
          <p:cNvPr id="740" name="Google Shape;740;p13"/>
          <p:cNvSpPr txBox="1"/>
          <p:nvPr/>
        </p:nvSpPr>
        <p:spPr>
          <a:xfrm>
            <a:off x="255015" y="1859720"/>
            <a:ext cx="4316986" cy="30333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200" b="0" i="0" u="none" strike="noStrike" cap="none" dirty="0">
                <a:solidFill>
                  <a:srgbClr val="000000"/>
                </a:solidFill>
                <a:latin typeface="Catamaran Thin"/>
                <a:ea typeface="Catamaran Thin"/>
                <a:cs typeface="Catamaran Thin"/>
                <a:sym typeface="Catamaran Thin"/>
              </a:rPr>
              <a:t>Because heirs’ property is land without </a:t>
            </a:r>
            <a:endParaRPr sz="2800" b="0" i="0" u="none" strike="noStrike" cap="none" dirty="0">
              <a:solidFill>
                <a:schemeClr val="lt1"/>
              </a:solidFill>
              <a:latin typeface="Livvic"/>
              <a:ea typeface="Livvic"/>
              <a:cs typeface="Livvic"/>
              <a:sym typeface="Livvic"/>
            </a:endParaRPr>
          </a:p>
          <a:p>
            <a:pPr marL="0" marR="0" lvl="0" indent="0" algn="ctr" rtl="0">
              <a:lnSpc>
                <a:spcPct val="100000"/>
              </a:lnSpc>
              <a:spcBef>
                <a:spcPts val="0"/>
              </a:spcBef>
              <a:spcAft>
                <a:spcPts val="0"/>
              </a:spcAft>
              <a:buClr>
                <a:srgbClr val="000000"/>
              </a:buClr>
              <a:buSzPts val="1100"/>
              <a:buFont typeface="Arial"/>
              <a:buNone/>
            </a:pPr>
            <a:r>
              <a:rPr lang="en-US" sz="3200" b="0" i="0" u="none" strike="noStrike" cap="none" dirty="0">
                <a:solidFill>
                  <a:srgbClr val="000000"/>
                </a:solidFill>
                <a:latin typeface="Catamaran Thin"/>
                <a:ea typeface="Catamaran Thin"/>
                <a:cs typeface="Catamaran Thin"/>
                <a:sym typeface="Catamaran Thin"/>
              </a:rPr>
              <a:t>secured title, </a:t>
            </a:r>
            <a:endParaRPr sz="2800" b="0" i="0" u="none" strike="noStrike" cap="none" dirty="0">
              <a:solidFill>
                <a:schemeClr val="lt1"/>
              </a:solidFill>
              <a:latin typeface="Livvic"/>
              <a:ea typeface="Livvic"/>
              <a:cs typeface="Livvic"/>
              <a:sym typeface="Livvic"/>
            </a:endParaRPr>
          </a:p>
          <a:p>
            <a:pPr marL="0" marR="0" lvl="0" indent="0" algn="ctr" rtl="0">
              <a:lnSpc>
                <a:spcPct val="100000"/>
              </a:lnSpc>
              <a:spcBef>
                <a:spcPts val="0"/>
              </a:spcBef>
              <a:spcAft>
                <a:spcPts val="0"/>
              </a:spcAft>
              <a:buClr>
                <a:srgbClr val="000000"/>
              </a:buClr>
              <a:buSzPts val="1100"/>
              <a:buFont typeface="Arial"/>
              <a:buNone/>
            </a:pPr>
            <a:r>
              <a:rPr lang="en-US" sz="3200" b="0" i="0" u="none" strike="noStrike" cap="none" dirty="0">
                <a:solidFill>
                  <a:srgbClr val="000000"/>
                </a:solidFill>
                <a:latin typeface="Catamaran Thin"/>
                <a:ea typeface="Catamaran Thin"/>
                <a:cs typeface="Catamaran Thin"/>
                <a:sym typeface="Catamaran Thin"/>
              </a:rPr>
              <a:t>it is often the target of predatory strategies, many legal.</a:t>
            </a:r>
            <a:endParaRPr sz="3200" b="0" i="0" u="none" strike="noStrike" cap="none" dirty="0">
              <a:solidFill>
                <a:schemeClr val="lt1"/>
              </a:solidFill>
              <a:latin typeface="Catamaran Thin"/>
              <a:ea typeface="Catamaran Thin"/>
              <a:cs typeface="Catamaran Thin"/>
              <a:sym typeface="Catamaran Thin"/>
            </a:endParaRPr>
          </a:p>
          <a:p>
            <a:pPr marL="152400" marR="0" lvl="0" indent="0" algn="ctr" rtl="0">
              <a:lnSpc>
                <a:spcPct val="115000"/>
              </a:lnSpc>
              <a:spcBef>
                <a:spcPts val="0"/>
              </a:spcBef>
              <a:spcAft>
                <a:spcPts val="0"/>
              </a:spcAft>
              <a:buClr>
                <a:schemeClr val="dk1"/>
              </a:buClr>
              <a:buSzPts val="1200"/>
              <a:buFont typeface="Catamaran Light"/>
              <a:buNone/>
            </a:pPr>
            <a:endParaRPr sz="2800" b="1" i="0" u="none" strike="noStrike" cap="none" dirty="0">
              <a:solidFill>
                <a:schemeClr val="lt1"/>
              </a:solidFill>
              <a:latin typeface="Livvic"/>
              <a:ea typeface="Livvic"/>
              <a:cs typeface="Livvic"/>
              <a:sym typeface="Livvic"/>
            </a:endParaRPr>
          </a:p>
        </p:txBody>
      </p:sp>
      <p:pic>
        <p:nvPicPr>
          <p:cNvPr id="739" name="Google Shape;739;p13" descr="A large mountain formation in the with trees below in desert.&#10;&#10;"/>
          <p:cNvPicPr preferRelativeResize="0">
            <a:picLocks noGrp="1"/>
          </p:cNvPicPr>
          <p:nvPr>
            <p:ph type="pic" idx="2"/>
          </p:nvPr>
        </p:nvPicPr>
        <p:blipFill rotWithShape="1">
          <a:blip r:embed="rId3">
            <a:alphaModFix/>
          </a:blip>
          <a:srcRect t="13580" b="35601"/>
          <a:stretch/>
        </p:blipFill>
        <p:spPr>
          <a:xfrm>
            <a:off x="4699507" y="1609725"/>
            <a:ext cx="4444493" cy="35337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6" name="Google Shape;746;p41"/>
          <p:cNvSpPr txBox="1">
            <a:spLocks noGrp="1"/>
          </p:cNvSpPr>
          <p:nvPr>
            <p:ph type="title"/>
          </p:nvPr>
        </p:nvSpPr>
        <p:spPr>
          <a:xfrm>
            <a:off x="96167" y="338137"/>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Heirs’ Property and Land Loss</a:t>
            </a:r>
            <a:endParaRPr dirty="0">
              <a:solidFill>
                <a:schemeClr val="lt1"/>
              </a:solidFill>
            </a:endParaRPr>
          </a:p>
        </p:txBody>
      </p:sp>
      <p:sp>
        <p:nvSpPr>
          <p:cNvPr id="748" name="Google Shape;748;p41"/>
          <p:cNvSpPr txBox="1"/>
          <p:nvPr/>
        </p:nvSpPr>
        <p:spPr>
          <a:xfrm flipH="1">
            <a:off x="141584" y="1447501"/>
            <a:ext cx="4572306" cy="306931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400" b="0" i="0" u="none" strike="noStrike" cap="none" dirty="0">
                <a:solidFill>
                  <a:schemeClr val="lt1"/>
                </a:solidFill>
                <a:latin typeface="Catamaran Light"/>
                <a:ea typeface="Catamaran Light"/>
                <a:cs typeface="Catamaran Light"/>
                <a:sym typeface="Catamaran Light"/>
              </a:rPr>
              <a:t>Ways heirs’ property can be lost:</a:t>
            </a:r>
            <a:endParaRPr sz="2400" b="0" i="0" u="none" strike="noStrike" cap="none" dirty="0">
              <a:solidFill>
                <a:srgbClr val="000000"/>
              </a:solidFill>
              <a:latin typeface="Arial"/>
              <a:ea typeface="Arial"/>
              <a:cs typeface="Arial"/>
              <a:sym typeface="Arial"/>
            </a:endParaRPr>
          </a:p>
          <a:p>
            <a:pPr marL="342900" marR="0" lvl="8" indent="-342900" algn="l" rtl="0">
              <a:lnSpc>
                <a:spcPct val="115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Tax Sales</a:t>
            </a:r>
            <a:endParaRPr sz="2400" b="0" i="0" u="none" strike="noStrike" cap="none" dirty="0">
              <a:solidFill>
                <a:srgbClr val="000000"/>
              </a:solidFill>
              <a:latin typeface="Arial"/>
              <a:ea typeface="Arial"/>
              <a:cs typeface="Arial"/>
              <a:sym typeface="Arial"/>
            </a:endParaRPr>
          </a:p>
          <a:p>
            <a:pPr marL="342900" marR="0" lvl="2" indent="-342900" algn="l" rtl="0">
              <a:lnSpc>
                <a:spcPct val="115000"/>
              </a:lnSpc>
              <a:spcBef>
                <a:spcPts val="1600"/>
              </a:spcBef>
              <a:spcAft>
                <a:spcPts val="0"/>
              </a:spcAft>
              <a:buClr>
                <a:schemeClr val="lt1"/>
              </a:buClr>
              <a:buSzPts val="2400"/>
              <a:buFont typeface="Arial"/>
              <a:buChar char="•"/>
            </a:pPr>
            <a:r>
              <a:rPr lang="en-US" sz="2400" b="0" i="0" u="none" strike="noStrike" cap="none" dirty="0">
                <a:solidFill>
                  <a:schemeClr val="lt1"/>
                </a:solidFill>
                <a:latin typeface="Catamaran Light"/>
                <a:ea typeface="Catamaran Light"/>
                <a:cs typeface="Catamaran Light"/>
                <a:sym typeface="Catamaran Light"/>
              </a:rPr>
              <a:t>Partition Sales</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lt1"/>
              </a:buClr>
              <a:buSzPts val="1200"/>
              <a:buFont typeface="Catamaran Light"/>
              <a:buNone/>
            </a:pPr>
            <a:endParaRPr sz="2800" b="0" i="0" u="none" strike="noStrike" cap="none" dirty="0">
              <a:solidFill>
                <a:schemeClr val="lt1"/>
              </a:solidFill>
              <a:latin typeface="Catamaran Light"/>
              <a:ea typeface="Catamaran Light"/>
              <a:cs typeface="Catamaran Light"/>
              <a:sym typeface="Catamaran Light"/>
            </a:endParaRPr>
          </a:p>
        </p:txBody>
      </p:sp>
      <p:sp>
        <p:nvSpPr>
          <p:cNvPr id="749" name="Google Shape;749;p41"/>
          <p:cNvSpPr txBox="1"/>
          <p:nvPr/>
        </p:nvSpPr>
        <p:spPr>
          <a:xfrm>
            <a:off x="4357025" y="653125"/>
            <a:ext cx="49359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dirty="0">
                <a:solidFill>
                  <a:srgbClr val="AC976F"/>
                </a:solidFill>
                <a:latin typeface="Arial"/>
                <a:ea typeface="Arial"/>
                <a:cs typeface="Arial"/>
                <a:sym typeface="Arial"/>
              </a:rPr>
              <a:t>89% Decline in U.S. Black Ag Land</a:t>
            </a:r>
            <a:endParaRPr sz="2200" b="0" i="0" u="none" strike="noStrike" cap="none" dirty="0">
              <a:solidFill>
                <a:srgbClr val="000000"/>
              </a:solidFill>
              <a:latin typeface="Arial"/>
              <a:ea typeface="Arial"/>
              <a:cs typeface="Arial"/>
              <a:sym typeface="Arial"/>
            </a:endParaRPr>
          </a:p>
        </p:txBody>
      </p:sp>
      <p:pic>
        <p:nvPicPr>
          <p:cNvPr id="750" name="Google Shape;750;p41" descr="Vertical bar graph that shows the header with text: Acres Owned. Left is bottom to top, 0 to 18 million. In 1910, the acres owned totaled 15,961,506, and in 2022, that number decreased to 1, 840,788. "/>
          <p:cNvPicPr preferRelativeResize="0"/>
          <p:nvPr/>
        </p:nvPicPr>
        <p:blipFill rotWithShape="1">
          <a:blip r:embed="rId3">
            <a:alphaModFix/>
          </a:blip>
          <a:srcRect/>
          <a:stretch/>
        </p:blipFill>
        <p:spPr>
          <a:xfrm>
            <a:off x="4785050" y="962575"/>
            <a:ext cx="4358950" cy="3954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6" name="Google Shape;756;p105"/>
          <p:cNvSpPr txBox="1">
            <a:spLocks noGrp="1"/>
          </p:cNvSpPr>
          <p:nvPr>
            <p:ph type="title"/>
          </p:nvPr>
        </p:nvSpPr>
        <p:spPr>
          <a:xfrm>
            <a:off x="96837" y="295751"/>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Tax Sales</a:t>
            </a:r>
            <a:endParaRPr dirty="0">
              <a:solidFill>
                <a:schemeClr val="lt1"/>
              </a:solidFill>
            </a:endParaRPr>
          </a:p>
        </p:txBody>
      </p:sp>
      <p:sp>
        <p:nvSpPr>
          <p:cNvPr id="757" name="Google Shape;757;p105"/>
          <p:cNvSpPr txBox="1">
            <a:spLocks noGrp="1"/>
          </p:cNvSpPr>
          <p:nvPr>
            <p:ph type="body" idx="1"/>
          </p:nvPr>
        </p:nvSpPr>
        <p:spPr>
          <a:xfrm>
            <a:off x="96837" y="1066800"/>
            <a:ext cx="6303963" cy="37385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000"/>
              <a:buNone/>
            </a:pPr>
            <a:r>
              <a:rPr lang="en-US" sz="2000" b="1" dirty="0">
                <a:solidFill>
                  <a:schemeClr val="lt1"/>
                </a:solidFill>
              </a:rPr>
              <a:t>Alabama Example:  From Non-payment of Taxes:</a:t>
            </a:r>
            <a:endParaRPr dirty="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dirty="0">
                <a:solidFill>
                  <a:schemeClr val="lt1"/>
                </a:solidFill>
              </a:rPr>
              <a:t>Taxes due in October</a:t>
            </a:r>
            <a:endParaRPr sz="2200" b="0" dirty="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dirty="0">
                <a:solidFill>
                  <a:schemeClr val="lt1"/>
                </a:solidFill>
              </a:rPr>
              <a:t>Delinquent after December 31</a:t>
            </a:r>
            <a:r>
              <a:rPr lang="en-US" sz="2200" b="0" baseline="30000" dirty="0">
                <a:solidFill>
                  <a:schemeClr val="lt1"/>
                </a:solidFill>
              </a:rPr>
              <a:t>st</a:t>
            </a:r>
            <a:endParaRPr sz="2200" b="0" dirty="0">
              <a:solidFill>
                <a:schemeClr val="lt1"/>
              </a:solidFill>
            </a:endParaRPr>
          </a:p>
          <a:p>
            <a:pPr marL="342900" lvl="0" indent="-342900" algn="l" rtl="0">
              <a:lnSpc>
                <a:spcPct val="100000"/>
              </a:lnSpc>
              <a:spcBef>
                <a:spcPts val="0"/>
              </a:spcBef>
              <a:spcAft>
                <a:spcPts val="0"/>
              </a:spcAft>
              <a:buClr>
                <a:schemeClr val="lt1"/>
              </a:buClr>
              <a:buSzPts val="2200"/>
              <a:buFont typeface="Arial"/>
              <a:buChar char="•"/>
            </a:pPr>
            <a:r>
              <a:rPr lang="en-US" sz="2200" b="0" dirty="0">
                <a:solidFill>
                  <a:schemeClr val="lt1"/>
                </a:solidFill>
              </a:rPr>
              <a:t>Tax sales on May 3, 2021</a:t>
            </a:r>
            <a:endParaRPr sz="2200" b="0" dirty="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dirty="0">
                <a:solidFill>
                  <a:schemeClr val="lt1"/>
                </a:solidFill>
              </a:rPr>
              <a:t>Auction for payment of back taxes and fees, with bidding for interest starting at 12% and going down, to receive a tax lien certificate</a:t>
            </a:r>
            <a:endParaRPr sz="2200" b="0" dirty="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dirty="0">
                <a:solidFill>
                  <a:schemeClr val="lt1"/>
                </a:solidFill>
              </a:rPr>
              <a:t>After 3 years, owns the property (land, house)</a:t>
            </a:r>
            <a:endParaRPr sz="2200" b="0" dirty="0">
              <a:solidFill>
                <a:schemeClr val="lt1"/>
              </a:solidFill>
            </a:endParaRPr>
          </a:p>
          <a:p>
            <a:pPr marL="742950" lvl="1" indent="-285750" algn="l" rtl="0">
              <a:lnSpc>
                <a:spcPct val="100000"/>
              </a:lnSpc>
              <a:spcBef>
                <a:spcPts val="0"/>
              </a:spcBef>
              <a:spcAft>
                <a:spcPts val="0"/>
              </a:spcAft>
              <a:buClr>
                <a:schemeClr val="lt1"/>
              </a:buClr>
              <a:buSzPts val="2200"/>
              <a:buFont typeface="Arial"/>
              <a:buChar char="•"/>
            </a:pPr>
            <a:r>
              <a:rPr lang="en-US" sz="2200" b="0" dirty="0">
                <a:solidFill>
                  <a:schemeClr val="lt1"/>
                </a:solidFill>
              </a:rPr>
              <a:t>Up to 3 years, owner has chance to buy back the tax deed by paying past taxes plus interest, up to 12%</a:t>
            </a:r>
            <a:endParaRPr sz="2200" b="0" dirty="0">
              <a:solidFill>
                <a:schemeClr val="lt1"/>
              </a:solidFill>
            </a:endParaRPr>
          </a:p>
          <a:p>
            <a:pPr marL="742950" lvl="1" indent="-209550" algn="l" rtl="0">
              <a:lnSpc>
                <a:spcPct val="115000"/>
              </a:lnSpc>
              <a:spcBef>
                <a:spcPts val="600"/>
              </a:spcBef>
              <a:spcAft>
                <a:spcPts val="1600"/>
              </a:spcAft>
              <a:buClr>
                <a:schemeClr val="lt1"/>
              </a:buClr>
              <a:buSzPts val="1200"/>
              <a:buFont typeface="Arial"/>
              <a:buNone/>
            </a:pPr>
            <a:endParaRPr sz="2000" dirty="0">
              <a:solidFill>
                <a:schemeClr val="lt1"/>
              </a:solidFill>
            </a:endParaRPr>
          </a:p>
        </p:txBody>
      </p:sp>
      <p:pic>
        <p:nvPicPr>
          <p:cNvPr id="758" name="Google Shape;758;p105" descr="Screenshot of a flyer for the Macon County Tax Lien Auction. "/>
          <p:cNvPicPr preferRelativeResize="0"/>
          <p:nvPr/>
        </p:nvPicPr>
        <p:blipFill rotWithShape="1">
          <a:blip r:embed="rId3">
            <a:alphaModFix/>
          </a:blip>
          <a:srcRect/>
          <a:stretch/>
        </p:blipFill>
        <p:spPr>
          <a:xfrm>
            <a:off x="6400800" y="614727"/>
            <a:ext cx="2743200" cy="33980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3"/>
          <p:cNvSpPr txBox="1">
            <a:spLocks noGrp="1"/>
          </p:cNvSpPr>
          <p:nvPr>
            <p:ph type="title" idx="4294967295"/>
          </p:nvPr>
        </p:nvSpPr>
        <p:spPr>
          <a:xfrm>
            <a:off x="192088" y="560388"/>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Partition Sales</a:t>
            </a:r>
          </a:p>
        </p:txBody>
      </p:sp>
      <p:sp>
        <p:nvSpPr>
          <p:cNvPr id="764" name="Google Shape;764;p43"/>
          <p:cNvSpPr txBox="1">
            <a:spLocks noGrp="1"/>
          </p:cNvSpPr>
          <p:nvPr>
            <p:ph type="body" idx="3"/>
          </p:nvPr>
        </p:nvSpPr>
        <p:spPr>
          <a:xfrm>
            <a:off x="191754" y="1604963"/>
            <a:ext cx="8952245" cy="2437029"/>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chemeClr val="dk1"/>
              </a:buClr>
              <a:buSzPts val="1800"/>
              <a:buFont typeface="Arial"/>
              <a:buChar char="•"/>
            </a:pPr>
            <a:r>
              <a:rPr lang="en-US" sz="1800" b="0" dirty="0">
                <a:solidFill>
                  <a:schemeClr val="dk1"/>
                </a:solidFill>
              </a:rPr>
              <a:t>One or more co-owners of the property sell their fractional interest to a</a:t>
            </a:r>
            <a:r>
              <a:rPr lang="en-US" b="0" dirty="0"/>
              <a:t>n entity; i.e. a developer</a:t>
            </a:r>
            <a:endParaRPr dirty="0"/>
          </a:p>
          <a:p>
            <a:pPr marL="171450" lvl="0" indent="-114300" algn="l" rtl="0">
              <a:lnSpc>
                <a:spcPct val="115000"/>
              </a:lnSpc>
              <a:spcBef>
                <a:spcPts val="0"/>
              </a:spcBef>
              <a:spcAft>
                <a:spcPts val="0"/>
              </a:spcAft>
              <a:buClr>
                <a:schemeClr val="dk1"/>
              </a:buClr>
              <a:buSzPts val="900"/>
              <a:buFont typeface="Arial"/>
              <a:buNone/>
            </a:pPr>
            <a:endParaRPr sz="900" b="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n-US" b="0" dirty="0"/>
              <a:t>The entity</a:t>
            </a:r>
            <a:r>
              <a:rPr lang="en-US" sz="1800" b="0" dirty="0">
                <a:solidFill>
                  <a:schemeClr val="dk1"/>
                </a:solidFill>
              </a:rPr>
              <a:t> files a “partition action” asking a court to order the whole property be sold so that the developer can get the value of their interest</a:t>
            </a:r>
            <a:endParaRPr dirty="0"/>
          </a:p>
          <a:p>
            <a:pPr marL="285750" lvl="0" indent="-171450" algn="l" rtl="0">
              <a:lnSpc>
                <a:spcPct val="115000"/>
              </a:lnSpc>
              <a:spcBef>
                <a:spcPts val="0"/>
              </a:spcBef>
              <a:spcAft>
                <a:spcPts val="0"/>
              </a:spcAft>
              <a:buClr>
                <a:schemeClr val="dk1"/>
              </a:buClr>
              <a:buSzPts val="1800"/>
              <a:buFont typeface="Arial"/>
              <a:buNone/>
            </a:pPr>
            <a:endParaRPr b="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n-US" sz="1800" b="0" dirty="0">
                <a:solidFill>
                  <a:schemeClr val="dk1"/>
                </a:solidFill>
              </a:rPr>
              <a:t>The property gets sold.</a:t>
            </a:r>
            <a:endParaRPr dirty="0"/>
          </a:p>
          <a:p>
            <a:pPr marL="171450" lvl="0" indent="-120650" algn="l" rtl="0">
              <a:lnSpc>
                <a:spcPct val="100000"/>
              </a:lnSpc>
              <a:spcBef>
                <a:spcPts val="600"/>
              </a:spcBef>
              <a:spcAft>
                <a:spcPts val="0"/>
              </a:spcAft>
              <a:buClr>
                <a:schemeClr val="dk1"/>
              </a:buClr>
              <a:buSzPts val="800"/>
              <a:buFont typeface="Arial"/>
              <a:buNone/>
            </a:pPr>
            <a:endParaRPr sz="800" b="0" dirty="0">
              <a:solidFill>
                <a:schemeClr val="dk1"/>
              </a:solidFill>
            </a:endParaRPr>
          </a:p>
          <a:p>
            <a:pPr marL="285750" lvl="0" indent="-285750" algn="l" rtl="0">
              <a:lnSpc>
                <a:spcPct val="10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tamaran Light"/>
                <a:ea typeface="Catamaran Light"/>
                <a:cs typeface="Catamaran Light"/>
                <a:sym typeface="Catamaran Light"/>
              </a:rPr>
              <a:t>Proceeds from the sale are distributed among co-tenants based on their fractional interest.</a:t>
            </a:r>
            <a:endParaRPr dirty="0"/>
          </a:p>
          <a:p>
            <a:pPr marL="171450" lvl="0" indent="-120650" algn="l" rtl="0">
              <a:lnSpc>
                <a:spcPct val="100000"/>
              </a:lnSpc>
              <a:spcBef>
                <a:spcPts val="600"/>
              </a:spcBef>
              <a:spcAft>
                <a:spcPts val="0"/>
              </a:spcAft>
              <a:buClr>
                <a:schemeClr val="dk1"/>
              </a:buClr>
              <a:buSzPts val="800"/>
              <a:buFont typeface="Arial"/>
              <a:buNone/>
            </a:pPr>
            <a:endParaRPr sz="800" b="0" dirty="0">
              <a:solidFill>
                <a:schemeClr val="dk1"/>
              </a:solidFill>
            </a:endParaRPr>
          </a:p>
          <a:p>
            <a:pPr marL="285750" lvl="0" indent="-285750" algn="l" rtl="0">
              <a:lnSpc>
                <a:spcPct val="100000"/>
              </a:lnSpc>
              <a:spcBef>
                <a:spcPts val="600"/>
              </a:spcBef>
              <a:spcAft>
                <a:spcPts val="0"/>
              </a:spcAft>
              <a:buClr>
                <a:schemeClr val="dk1"/>
              </a:buClr>
              <a:buSzPts val="1800"/>
              <a:buFont typeface="Arial"/>
              <a:buChar char="•"/>
            </a:pPr>
            <a:r>
              <a:rPr lang="en-US" sz="1800" b="0" i="0" u="none" strike="noStrike" cap="none" dirty="0">
                <a:solidFill>
                  <a:schemeClr val="dk1"/>
                </a:solidFill>
                <a:latin typeface="Catamaran Light"/>
                <a:ea typeface="Catamaran Light"/>
                <a:cs typeface="Catamaran Light"/>
                <a:sym typeface="Catamaran Light"/>
              </a:rPr>
              <a:t>Result:  family loses the land</a:t>
            </a:r>
            <a:endParaRPr sz="2000" b="0" dirty="0">
              <a:solidFill>
                <a:schemeClr val="dk1"/>
              </a:solidFill>
            </a:endParaRPr>
          </a:p>
          <a:p>
            <a:pPr marL="457200" lvl="0" indent="-228600" algn="l" rtl="0">
              <a:lnSpc>
                <a:spcPct val="115000"/>
              </a:lnSpc>
              <a:spcBef>
                <a:spcPts val="0"/>
              </a:spcBef>
              <a:spcAft>
                <a:spcPts val="0"/>
              </a:spcAft>
              <a:buSzPts val="1200"/>
              <a:buNone/>
            </a:pPr>
            <a:endParaRPr dirty="0"/>
          </a:p>
        </p:txBody>
      </p:sp>
      <p:pic>
        <p:nvPicPr>
          <p:cNvPr id="765" name="Google Shape;765;p43" descr="Gavel laying on a paper that says auction"/>
          <p:cNvPicPr preferRelativeResize="0">
            <a:picLocks noGrp="1"/>
          </p:cNvPicPr>
          <p:nvPr>
            <p:ph type="pic" idx="2"/>
          </p:nvPr>
        </p:nvPicPr>
        <p:blipFill rotWithShape="1">
          <a:blip r:embed="rId3">
            <a:alphaModFix/>
          </a:blip>
          <a:srcRect t="6634" b="6633"/>
          <a:stretch/>
        </p:blipFill>
        <p:spPr>
          <a:xfrm>
            <a:off x="6731000" y="214313"/>
            <a:ext cx="2413000" cy="1390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2" name="Google Shape;772;p58"/>
          <p:cNvSpPr txBox="1">
            <a:spLocks noGrp="1"/>
          </p:cNvSpPr>
          <p:nvPr>
            <p:ph type="title" idx="4294967295"/>
          </p:nvPr>
        </p:nvSpPr>
        <p:spPr>
          <a:xfrm>
            <a:off x="614363" y="1454150"/>
            <a:ext cx="8145462"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Preventing Land Loss -</a:t>
            </a:r>
          </a:p>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Uniform Partition</a:t>
            </a:r>
          </a:p>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of Heirs Property Act</a:t>
            </a:r>
          </a:p>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(UPHPA)</a:t>
            </a:r>
          </a:p>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5"/>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Uniform Partition of Heirs Property Act (UPHPA)</a:t>
            </a:r>
            <a:endParaRPr dirty="0">
              <a:solidFill>
                <a:schemeClr val="lt1"/>
              </a:solidFill>
            </a:endParaRPr>
          </a:p>
        </p:txBody>
      </p:sp>
      <p:pic>
        <p:nvPicPr>
          <p:cNvPr id="5" name="Picture 4" descr="Map that shows where the UPHPA had been adopted and introduced.">
            <a:extLst>
              <a:ext uri="{FF2B5EF4-FFF2-40B4-BE49-F238E27FC236}">
                <a16:creationId xmlns:a16="http://schemas.microsoft.com/office/drawing/2014/main" id="{94F71324-5681-7593-38F4-A41689E8F3DE}"/>
              </a:ext>
            </a:extLst>
          </p:cNvPr>
          <p:cNvPicPr>
            <a:picLocks noChangeAspect="1"/>
          </p:cNvPicPr>
          <p:nvPr/>
        </p:nvPicPr>
        <p:blipFill>
          <a:blip r:embed="rId3"/>
          <a:stretch>
            <a:fillRect/>
          </a:stretch>
        </p:blipFill>
        <p:spPr>
          <a:xfrm>
            <a:off x="241357" y="935117"/>
            <a:ext cx="4605831" cy="2560642"/>
          </a:xfrm>
          <a:prstGeom prst="rect">
            <a:avLst/>
          </a:prstGeom>
        </p:spPr>
      </p:pic>
      <p:sp>
        <p:nvSpPr>
          <p:cNvPr id="779" name="Google Shape;779;p115"/>
          <p:cNvSpPr txBox="1"/>
          <p:nvPr/>
        </p:nvSpPr>
        <p:spPr>
          <a:xfrm>
            <a:off x="462462" y="3604221"/>
            <a:ext cx="41913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lang="en-US" sz="2000" dirty="0">
              <a:solidFill>
                <a:schemeClr val="dk2"/>
              </a:solidFill>
            </a:endParaRPr>
          </a:p>
          <a:p>
            <a:pPr marL="0" marR="0" lvl="0" indent="0" algn="ctr" rtl="0">
              <a:lnSpc>
                <a:spcPct val="100000"/>
              </a:lnSpc>
              <a:spcBef>
                <a:spcPts val="0"/>
              </a:spcBef>
              <a:spcAft>
                <a:spcPts val="0"/>
              </a:spcAft>
              <a:buClr>
                <a:srgbClr val="000000"/>
              </a:buClr>
              <a:buSzPts val="1800"/>
              <a:buFont typeface="Arial"/>
              <a:buNone/>
            </a:pPr>
            <a:r>
              <a:rPr lang="en-US" sz="1200" b="0" i="0" u="none" strike="noStrike" cap="none" dirty="0">
                <a:solidFill>
                  <a:schemeClr val="dk2"/>
                </a:solidFill>
                <a:latin typeface="Arial"/>
                <a:ea typeface="Arial"/>
                <a:cs typeface="Arial"/>
                <a:sym typeface="Arial"/>
              </a:rPr>
              <a:t>September 2025</a:t>
            </a:r>
            <a:endParaRPr sz="1200" b="0" i="0" u="none" strike="noStrike" cap="none" dirty="0">
              <a:solidFill>
                <a:srgbClr val="000000"/>
              </a:solidFill>
              <a:latin typeface="Arial"/>
              <a:ea typeface="Arial"/>
              <a:cs typeface="Arial"/>
              <a:sym typeface="Arial"/>
            </a:endParaRPr>
          </a:p>
        </p:txBody>
      </p:sp>
      <p:sp>
        <p:nvSpPr>
          <p:cNvPr id="780" name="Google Shape;780;p115"/>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latin typeface="Catamaran"/>
                <a:ea typeface="Catamaran"/>
                <a:cs typeface="Catamaran"/>
                <a:sym typeface="Catamaran"/>
              </a:rPr>
              <a:t>Uniform Partition of Heirs Property Act</a:t>
            </a:r>
            <a:r>
              <a:rPr lang="en-US" sz="1600" dirty="0"/>
              <a:t> (UPHPA) is a model law that state legislatures can adopt. It creates fair procedures for heirs’ property owners when a </a:t>
            </a:r>
            <a:r>
              <a:rPr lang="en-US" sz="1600" dirty="0">
                <a:latin typeface="Catamaran"/>
                <a:ea typeface="Catamaran"/>
                <a:cs typeface="Catamaran"/>
                <a:sym typeface="Catamaran"/>
              </a:rPr>
              <a:t>partition action</a:t>
            </a:r>
            <a:r>
              <a:rPr lang="en-US" sz="1600" dirty="0"/>
              <a:t> is filed.  </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Under the UPHPA, heirs’ property owners have rights that protect them from losing their land and if the land is sold, it is sold for a fair value.</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We’ll talk more about this in a later section of this training. </a:t>
            </a:r>
            <a:r>
              <a:rPr lang="en-US" dirty="0"/>
              <a:t> </a:t>
            </a:r>
            <a:endParaRPr dirty="0"/>
          </a:p>
        </p:txBody>
      </p:sp>
      <p:sp>
        <p:nvSpPr>
          <p:cNvPr id="778" name="Google Shape;778;p115"/>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Uniform Law Commission site at </a:t>
            </a:r>
            <a:r>
              <a:rPr lang="en-US" sz="1400" b="0" i="0" u="none" strike="noStrike" cap="none" dirty="0" err="1">
                <a:solidFill>
                  <a:srgbClr val="000000"/>
                </a:solidFill>
                <a:latin typeface="Arial"/>
                <a:ea typeface="Arial"/>
                <a:cs typeface="Arial"/>
                <a:sym typeface="Arial"/>
              </a:rPr>
              <a:t>uniformlaws.org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1">
            <a:extLst>
              <a:ext uri="{C183D7F6-B498-43B3-948B-1728B52AA6E4}">
                <adec:decorative xmlns:adec="http://schemas.microsoft.com/office/drawing/2017/decorative" val="1"/>
              </a:ext>
            </a:extLst>
          </p:cNvPr>
          <p:cNvSpPr/>
          <p:nvPr/>
        </p:nvSpPr>
        <p:spPr>
          <a:xfrm rot="-5400000" flipH="1">
            <a:off x="-1758132" y="1771728"/>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dirty="0"/>
              <a:t>How Does the UPHPA Help?</a:t>
            </a:r>
            <a:br>
              <a:rPr lang="en-US" sz="3200" dirty="0"/>
            </a:br>
            <a:r>
              <a:rPr lang="en-US" sz="2000" dirty="0"/>
              <a:t>Provides the following protections in partition actions:</a:t>
            </a:r>
            <a:endParaRPr sz="2200" dirty="0"/>
          </a:p>
        </p:txBody>
      </p:sp>
      <p:sp>
        <p:nvSpPr>
          <p:cNvPr id="791" name="Google Shape;791;p61"/>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01</a:t>
            </a:r>
            <a:endParaRPr>
              <a:solidFill>
                <a:schemeClr val="lt1"/>
              </a:solidFill>
            </a:endParaRPr>
          </a:p>
        </p:txBody>
      </p:sp>
      <p:sp>
        <p:nvSpPr>
          <p:cNvPr id="790" name="Google Shape;790;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200"/>
              <a:buNone/>
            </a:pPr>
            <a:r>
              <a:rPr lang="en-US" sz="2000" b="0" dirty="0">
                <a:latin typeface="Catamaran Light"/>
                <a:ea typeface="Catamaran Light"/>
                <a:cs typeface="Catamaran Light"/>
                <a:sym typeface="Catamaran Light"/>
              </a:rPr>
              <a:t>Enhances Notice</a:t>
            </a:r>
            <a:endParaRPr sz="2000" b="0" dirty="0">
              <a:latin typeface="Catamaran Light"/>
              <a:ea typeface="Catamaran Light"/>
              <a:cs typeface="Catamaran Light"/>
              <a:sym typeface="Catamaran Light"/>
            </a:endParaRPr>
          </a:p>
        </p:txBody>
      </p:sp>
      <p:sp>
        <p:nvSpPr>
          <p:cNvPr id="789" name="Google Shape;789;p61"/>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dirty="0">
                <a:solidFill>
                  <a:schemeClr val="lt1"/>
                </a:solidFill>
              </a:rPr>
              <a:t>02</a:t>
            </a:r>
            <a:endParaRPr dirty="0">
              <a:solidFill>
                <a:schemeClr val="lt1"/>
              </a:solidFill>
            </a:endParaRPr>
          </a:p>
        </p:txBody>
      </p:sp>
      <p:sp>
        <p:nvSpPr>
          <p:cNvPr id="792" name="Google Shape;792;p61"/>
          <p:cNvSpPr txBox="1"/>
          <p:nvPr/>
        </p:nvSpPr>
        <p:spPr>
          <a:xfrm>
            <a:off x="1867943" y="213651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Independent Appraisal</a:t>
            </a:r>
            <a:endParaRPr sz="1400" b="0" i="0" u="none" strike="noStrike" cap="none" dirty="0">
              <a:solidFill>
                <a:srgbClr val="000000"/>
              </a:solidFill>
              <a:latin typeface="Arial"/>
              <a:ea typeface="Arial"/>
              <a:cs typeface="Arial"/>
              <a:sym typeface="Arial"/>
            </a:endParaRPr>
          </a:p>
        </p:txBody>
      </p:sp>
      <p:sp>
        <p:nvSpPr>
          <p:cNvPr id="787" name="Google Shape;787;p61"/>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dirty="0">
                <a:solidFill>
                  <a:schemeClr val="lt1"/>
                </a:solidFill>
              </a:rPr>
              <a:t>03</a:t>
            </a:r>
            <a:endParaRPr dirty="0">
              <a:solidFill>
                <a:schemeClr val="lt1"/>
              </a:solidFill>
            </a:endParaRPr>
          </a:p>
        </p:txBody>
      </p:sp>
      <p:sp>
        <p:nvSpPr>
          <p:cNvPr id="793" name="Google Shape;793;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Right of First Refusal</a:t>
            </a:r>
            <a:endParaRPr sz="1400" b="0" i="0" u="none" strike="noStrike" cap="none" dirty="0">
              <a:solidFill>
                <a:srgbClr val="000000"/>
              </a:solidFill>
              <a:latin typeface="Arial"/>
              <a:ea typeface="Arial"/>
              <a:cs typeface="Arial"/>
              <a:sym typeface="Arial"/>
            </a:endParaRPr>
          </a:p>
        </p:txBody>
      </p:sp>
      <p:sp>
        <p:nvSpPr>
          <p:cNvPr id="3" name="Google Shape;795;p61">
            <a:extLst>
              <a:ext uri="{FF2B5EF4-FFF2-40B4-BE49-F238E27FC236}">
                <a16:creationId xmlns:a16="http://schemas.microsoft.com/office/drawing/2014/main" id="{8F2B0B90-F17F-EEFD-BBDC-630AACD958EA}"/>
              </a:ext>
            </a:extLst>
          </p:cNvPr>
          <p:cNvSpPr txBox="1"/>
          <p:nvPr/>
        </p:nvSpPr>
        <p:spPr>
          <a:xfrm>
            <a:off x="510137" y="317274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dirty="0">
                <a:solidFill>
                  <a:schemeClr val="lt1"/>
                </a:solidFill>
                <a:latin typeface="Livvic"/>
                <a:ea typeface="Livvic"/>
                <a:cs typeface="Livvic"/>
                <a:sym typeface="Livvic"/>
              </a:rPr>
              <a:t>04</a:t>
            </a:r>
            <a:endParaRPr sz="1400" b="0" i="0" u="none" strike="noStrike" cap="none" dirty="0">
              <a:solidFill>
                <a:srgbClr val="000000"/>
              </a:solidFill>
              <a:latin typeface="Arial"/>
              <a:ea typeface="Arial"/>
              <a:cs typeface="Arial"/>
              <a:sym typeface="Arial"/>
            </a:endParaRPr>
          </a:p>
        </p:txBody>
      </p:sp>
      <p:sp>
        <p:nvSpPr>
          <p:cNvPr id="4" name="Google Shape;796;p61">
            <a:extLst>
              <a:ext uri="{FF2B5EF4-FFF2-40B4-BE49-F238E27FC236}">
                <a16:creationId xmlns:a16="http://schemas.microsoft.com/office/drawing/2014/main" id="{C10DED14-16EB-DDA9-4F2E-40F637CEBD42}"/>
              </a:ext>
            </a:extLst>
          </p:cNvPr>
          <p:cNvSpPr txBox="1"/>
          <p:nvPr/>
        </p:nvSpPr>
        <p:spPr>
          <a:xfrm>
            <a:off x="1867942" y="324389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Preference for Partition-in-Kind</a:t>
            </a:r>
            <a:endParaRPr sz="1400" b="0" i="0" u="none" strike="noStrike" cap="none" dirty="0">
              <a:solidFill>
                <a:srgbClr val="000000"/>
              </a:solidFill>
              <a:latin typeface="Arial"/>
              <a:ea typeface="Arial"/>
              <a:cs typeface="Arial"/>
              <a:sym typeface="Arial"/>
            </a:endParaRPr>
          </a:p>
        </p:txBody>
      </p:sp>
      <p:sp>
        <p:nvSpPr>
          <p:cNvPr id="797" name="Google Shape;797;p61"/>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dirty="0">
                <a:solidFill>
                  <a:schemeClr val="lt1"/>
                </a:solidFill>
                <a:latin typeface="Livvic"/>
                <a:ea typeface="Livvic"/>
                <a:cs typeface="Livvic"/>
                <a:sym typeface="Livvic"/>
              </a:rPr>
              <a:t>05</a:t>
            </a:r>
            <a:endParaRPr sz="1400" b="0" i="0" u="none" strike="noStrike" cap="none" dirty="0">
              <a:solidFill>
                <a:srgbClr val="000000"/>
              </a:solidFill>
              <a:latin typeface="Arial"/>
              <a:ea typeface="Arial"/>
              <a:cs typeface="Arial"/>
              <a:sym typeface="Arial"/>
            </a:endParaRPr>
          </a:p>
        </p:txBody>
      </p:sp>
      <p:sp>
        <p:nvSpPr>
          <p:cNvPr id="798" name="Google Shape;798;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Open-Market Sale</a:t>
            </a:r>
            <a:endParaRPr sz="1400" b="0" i="0" u="none" strike="noStrike" cap="none" dirty="0">
              <a:solidFill>
                <a:srgbClr val="000000"/>
              </a:solidFill>
              <a:latin typeface="Arial"/>
              <a:ea typeface="Arial"/>
              <a:cs typeface="Arial"/>
              <a:sym typeface="Arial"/>
            </a:endParaRPr>
          </a:p>
        </p:txBody>
      </p:sp>
      <p:sp>
        <p:nvSpPr>
          <p:cNvPr id="799" name="Google Shape;799;p61"/>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dirty="0">
                <a:solidFill>
                  <a:schemeClr val="lt1"/>
                </a:solidFill>
                <a:latin typeface="Livvic"/>
                <a:ea typeface="Livvic"/>
                <a:cs typeface="Livvic"/>
                <a:sym typeface="Livvic"/>
              </a:rPr>
              <a:t>06</a:t>
            </a:r>
            <a:endParaRPr sz="1400" b="0" i="0" u="none" strike="noStrike" cap="none" dirty="0">
              <a:solidFill>
                <a:srgbClr val="000000"/>
              </a:solidFill>
              <a:latin typeface="Arial"/>
              <a:ea typeface="Arial"/>
              <a:cs typeface="Arial"/>
              <a:sym typeface="Arial"/>
            </a:endParaRPr>
          </a:p>
        </p:txBody>
      </p:sp>
      <p:sp>
        <p:nvSpPr>
          <p:cNvPr id="800" name="Google Shape;800;p61"/>
          <p:cNvSpPr txBox="1"/>
          <p:nvPr/>
        </p:nvSpPr>
        <p:spPr>
          <a:xfrm>
            <a:off x="1867942" y="441385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Partition in Kind- </a:t>
            </a:r>
            <a:r>
              <a:rPr lang="en-US" sz="1800" b="0" i="0" u="none" strike="noStrike" cap="none" dirty="0">
                <a:solidFill>
                  <a:schemeClr val="dk1"/>
                </a:solidFill>
                <a:latin typeface="Catamaran Light"/>
                <a:ea typeface="Catamaran Light"/>
                <a:cs typeface="Catamaran Light"/>
                <a:sym typeface="Catamaran Light"/>
              </a:rPr>
              <a:t>Dividing land into pieces of equal value for co-tenants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0"/>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How Does the UPHPA Help?</a:t>
            </a:r>
          </a:p>
        </p:txBody>
      </p:sp>
      <p:sp>
        <p:nvSpPr>
          <p:cNvPr id="814" name="Google Shape;814;p60">
            <a:extLst>
              <a:ext uri="{C183D7F6-B498-43B3-948B-1728B52AA6E4}">
                <adec:decorative xmlns:adec="http://schemas.microsoft.com/office/drawing/2017/decorative" val="0"/>
              </a:ext>
            </a:extLst>
          </p:cNvPr>
          <p:cNvSpPr txBox="1"/>
          <p:nvPr/>
        </p:nvSpPr>
        <p:spPr>
          <a:xfrm>
            <a:off x="1718441" y="1007553"/>
            <a:ext cx="58490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Arial"/>
                <a:ea typeface="Arial"/>
                <a:cs typeface="Arial"/>
                <a:sym typeface="Arial"/>
              </a:rPr>
              <a:t>Applies only to heirs’ property</a:t>
            </a:r>
            <a:endParaRPr sz="1400" b="0" i="0" u="none" strike="noStrike" cap="none">
              <a:solidFill>
                <a:srgbClr val="000000"/>
              </a:solidFill>
              <a:latin typeface="Arial"/>
              <a:ea typeface="Arial"/>
              <a:cs typeface="Arial"/>
              <a:sym typeface="Arial"/>
            </a:endParaRPr>
          </a:p>
        </p:txBody>
      </p:sp>
      <p:grpSp>
        <p:nvGrpSpPr>
          <p:cNvPr id="806" name="Google Shape;806;p60">
            <a:extLst>
              <a:ext uri="{C183D7F6-B498-43B3-948B-1728B52AA6E4}">
                <adec:decorative xmlns:adec="http://schemas.microsoft.com/office/drawing/2017/decorative" val="1"/>
              </a:ext>
            </a:extLst>
          </p:cNvPr>
          <p:cNvGrpSpPr/>
          <p:nvPr/>
        </p:nvGrpSpPr>
        <p:grpSpPr>
          <a:xfrm>
            <a:off x="204085" y="1602887"/>
            <a:ext cx="8602007" cy="2991928"/>
            <a:chOff x="201506" y="1279695"/>
            <a:chExt cx="8602007" cy="2991928"/>
          </a:xfrm>
        </p:grpSpPr>
        <p:sp>
          <p:nvSpPr>
            <p:cNvPr id="807" name="Google Shape;807;p60"/>
            <p:cNvSpPr/>
            <p:nvPr/>
          </p:nvSpPr>
          <p:spPr>
            <a:xfrm>
              <a:off x="201506" y="1279695"/>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60"/>
            <p:cNvSpPr/>
            <p:nvPr/>
          </p:nvSpPr>
          <p:spPr>
            <a:xfrm>
              <a:off x="2462253"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60"/>
            <p:cNvSpPr/>
            <p:nvPr/>
          </p:nvSpPr>
          <p:spPr>
            <a:xfrm>
              <a:off x="4712377"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60"/>
            <p:cNvSpPr/>
            <p:nvPr/>
          </p:nvSpPr>
          <p:spPr>
            <a:xfrm>
              <a:off x="6962502"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 name="Google Shape;808;p60">
            <a:extLst>
              <a:ext uri="{FF2B5EF4-FFF2-40B4-BE49-F238E27FC236}">
                <a16:creationId xmlns:a16="http://schemas.microsoft.com/office/drawing/2014/main" id="{3A344B8F-C760-09DB-8DE0-5EDEF07031A2}"/>
              </a:ext>
            </a:extLst>
          </p:cNvPr>
          <p:cNvSpPr/>
          <p:nvPr/>
        </p:nvSpPr>
        <p:spPr>
          <a:xfrm>
            <a:off x="408641" y="1797215"/>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Avenir"/>
                <a:ea typeface="Avenir"/>
                <a:cs typeface="Avenir"/>
                <a:sym typeface="Avenir"/>
              </a:rPr>
              <a:t>May help heirs’ property landowners maintain ownership of their property</a:t>
            </a:r>
            <a:endParaRPr sz="1800" b="0" i="0" u="none" strike="noStrike" cap="none" dirty="0">
              <a:solidFill>
                <a:schemeClr val="dk1"/>
              </a:solidFill>
              <a:latin typeface="Avenir"/>
              <a:ea typeface="Avenir"/>
              <a:cs typeface="Avenir"/>
              <a:sym typeface="Avenir"/>
            </a:endParaRPr>
          </a:p>
        </p:txBody>
      </p:sp>
      <p:sp>
        <p:nvSpPr>
          <p:cNvPr id="11" name="Google Shape;810;p60">
            <a:extLst>
              <a:ext uri="{FF2B5EF4-FFF2-40B4-BE49-F238E27FC236}">
                <a16:creationId xmlns:a16="http://schemas.microsoft.com/office/drawing/2014/main" id="{6019C686-8A7A-5EB3-2E9C-B36937C1EED8}"/>
              </a:ext>
            </a:extLst>
          </p:cNvPr>
          <p:cNvSpPr/>
          <p:nvPr/>
        </p:nvSpPr>
        <p:spPr>
          <a:xfrm>
            <a:off x="2669388"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algn="ctr">
              <a:lnSpc>
                <a:spcPct val="90000"/>
              </a:lnSpc>
              <a:buSzPts val="1800"/>
            </a:pPr>
            <a:r>
              <a:rPr lang="en-US" sz="1800" dirty="0">
                <a:solidFill>
                  <a:srgbClr val="434343"/>
                </a:solidFill>
                <a:latin typeface="Avenir"/>
                <a:ea typeface="Avenir"/>
                <a:cs typeface="Avenir"/>
                <a:sym typeface="Avenir"/>
              </a:rPr>
              <a:t>Restructures the way partition sales occur so if the land is sold, a fair value is obtained</a:t>
            </a:r>
          </a:p>
          <a:p>
            <a:pPr marL="0" marR="0" lvl="0" indent="0" algn="ctr" rtl="0">
              <a:lnSpc>
                <a:spcPct val="90000"/>
              </a:lnSpc>
              <a:spcBef>
                <a:spcPts val="0"/>
              </a:spcBef>
              <a:spcAft>
                <a:spcPts val="0"/>
              </a:spcAft>
              <a:buClr>
                <a:srgbClr val="000000"/>
              </a:buClr>
              <a:buSzPts val="1800"/>
              <a:buFont typeface="Arial"/>
              <a:buNone/>
            </a:pPr>
            <a:endParaRPr sz="1800" b="0" i="0" u="none" strike="noStrike" cap="none" dirty="0">
              <a:solidFill>
                <a:schemeClr val="dk1"/>
              </a:solidFill>
              <a:latin typeface="Avenir"/>
              <a:ea typeface="Avenir"/>
              <a:cs typeface="Avenir"/>
              <a:sym typeface="Avenir"/>
            </a:endParaRPr>
          </a:p>
        </p:txBody>
      </p:sp>
      <p:sp>
        <p:nvSpPr>
          <p:cNvPr id="816" name="Google Shape;816;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Avenir"/>
                <a:ea typeface="Avenir"/>
                <a:cs typeface="Avenir"/>
                <a:sym typeface="Avenir"/>
              </a:rPr>
              <a:t>Provides additional protections against the forced sale of heirs’ property</a:t>
            </a:r>
            <a:endParaRPr sz="1800" b="0" i="0" u="none" strike="noStrike" cap="none" dirty="0">
              <a:solidFill>
                <a:schemeClr val="dk1"/>
              </a:solidFill>
              <a:latin typeface="Avenir"/>
              <a:ea typeface="Avenir"/>
              <a:cs typeface="Avenir"/>
              <a:sym typeface="Avenir"/>
            </a:endParaRPr>
          </a:p>
        </p:txBody>
      </p:sp>
      <p:sp>
        <p:nvSpPr>
          <p:cNvPr id="2" name="Google Shape;813;p60">
            <a:extLst>
              <a:ext uri="{FF2B5EF4-FFF2-40B4-BE49-F238E27FC236}">
                <a16:creationId xmlns:a16="http://schemas.microsoft.com/office/drawing/2014/main" id="{F1B518D9-F70B-B2C7-CCEC-0C4178E16BD7}"/>
              </a:ext>
            </a:extLst>
          </p:cNvPr>
          <p:cNvSpPr/>
          <p:nvPr/>
        </p:nvSpPr>
        <p:spPr>
          <a:xfrm>
            <a:off x="7169638"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dk1"/>
                </a:solidFill>
                <a:latin typeface="Avenir"/>
                <a:ea typeface="Avenir"/>
                <a:cs typeface="Avenir"/>
                <a:sym typeface="Avenir"/>
              </a:rPr>
              <a:t>Preserves the right of a </a:t>
            </a:r>
            <a:br>
              <a:rPr lang="en-US" sz="1800" b="0" i="0" u="none" strike="noStrike" cap="none" dirty="0">
                <a:solidFill>
                  <a:schemeClr val="dk1"/>
                </a:solidFill>
                <a:latin typeface="Avenir"/>
                <a:ea typeface="Avenir"/>
                <a:cs typeface="Avenir"/>
                <a:sym typeface="Avenir"/>
              </a:rPr>
            </a:br>
            <a:r>
              <a:rPr lang="en-US" sz="1800" b="0" i="0" u="none" strike="noStrike" cap="none" dirty="0">
                <a:solidFill>
                  <a:schemeClr val="dk1"/>
                </a:solidFill>
                <a:latin typeface="Avenir"/>
                <a:ea typeface="Avenir"/>
                <a:cs typeface="Avenir"/>
                <a:sym typeface="Avenir"/>
              </a:rPr>
              <a:t>co-tenant to buy out the </a:t>
            </a:r>
            <a:br>
              <a:rPr lang="en-US" sz="1800" b="0" i="0" u="none" strike="noStrike" cap="none" dirty="0">
                <a:solidFill>
                  <a:schemeClr val="dk1"/>
                </a:solidFill>
                <a:latin typeface="Avenir"/>
                <a:ea typeface="Avenir"/>
                <a:cs typeface="Avenir"/>
                <a:sym typeface="Avenir"/>
              </a:rPr>
            </a:br>
            <a:r>
              <a:rPr lang="en-US" sz="1800" b="0" i="0" u="none" strike="noStrike" cap="none" dirty="0">
                <a:solidFill>
                  <a:schemeClr val="dk1"/>
                </a:solidFill>
                <a:latin typeface="Avenir"/>
                <a:ea typeface="Avenir"/>
                <a:cs typeface="Avenir"/>
                <a:sym typeface="Avenir"/>
              </a:rPr>
              <a:t>co-owner who wants to sell their interest</a:t>
            </a:r>
            <a:endParaRPr sz="1800" b="0" i="0" u="none" strike="noStrike" cap="none" dirty="0">
              <a:solidFill>
                <a:schemeClr val="dk1"/>
              </a:solidFill>
              <a:latin typeface="Avenir"/>
              <a:ea typeface="Avenir"/>
              <a:cs typeface="Avenir"/>
              <a:sym typeface="Aveni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3" name="Google Shape;823;p68"/>
          <p:cNvSpPr txBox="1">
            <a:spLocks noGrp="1"/>
          </p:cNvSpPr>
          <p:nvPr>
            <p:ph type="title" idx="4294967295"/>
          </p:nvPr>
        </p:nvSpPr>
        <p:spPr>
          <a:xfrm>
            <a:off x="136199" y="240658"/>
            <a:ext cx="8705346" cy="668105"/>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ivvic"/>
              <a:buNone/>
              <a:tabLst/>
              <a:defRPr/>
            </a:pPr>
            <a:r>
              <a:rPr kumimoji="0" lang="en-US" sz="2400" b="1" i="0" u="none" strike="noStrike" kern="0" cap="none" spc="0" normalizeH="0" baseline="0" noProof="0" dirty="0">
                <a:ln>
                  <a:noFill/>
                </a:ln>
                <a:solidFill>
                  <a:schemeClr val="dk1"/>
                </a:solidFill>
                <a:effectLst/>
                <a:uLnTx/>
                <a:uFillTx/>
                <a:latin typeface="Livvic"/>
                <a:ea typeface="Livvic"/>
                <a:cs typeface="Livvic"/>
                <a:sym typeface="Livvic"/>
              </a:rPr>
              <a:t>Critical Step to determine how the UPHPA can help you…</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2" name="Google Shape;822;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dirty="0">
                <a:solidFill>
                  <a:schemeClr val="dk1"/>
                </a:solidFill>
              </a:rPr>
              <a:t>Speak with an attorney licensed to practice law in the state where your land (real property) is located about the UPHPA, its enactment in your state, and how it can help resolve your heirs’ property issue.</a:t>
            </a:r>
            <a:endParaRPr sz="2400" dirty="0"/>
          </a:p>
          <a:p>
            <a:pPr marL="457200" lvl="0" indent="-228600" algn="l" rtl="0">
              <a:lnSpc>
                <a:spcPct val="115000"/>
              </a:lnSpc>
              <a:spcBef>
                <a:spcPts val="0"/>
              </a:spcBef>
              <a:spcAft>
                <a:spcPts val="0"/>
              </a:spcAft>
              <a:buSzPts val="1200"/>
              <a:buNone/>
            </a:pPr>
            <a:endParaRPr dirty="0"/>
          </a:p>
        </p:txBody>
      </p:sp>
      <p:pic>
        <p:nvPicPr>
          <p:cNvPr id="824" name="Google Shape;824;p68" descr="A man in a white shirt and tie pointing at himself in the mirror"/>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2b2074257d1_0_37"/>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2200" dirty="0"/>
              <a:t>Quick Survey </a:t>
            </a:r>
            <a:endParaRPr dirty="0"/>
          </a:p>
        </p:txBody>
      </p:sp>
      <p:sp>
        <p:nvSpPr>
          <p:cNvPr id="830" name="Google Shape;830;g2b2074257d1_0_37"/>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Do you understand why heir property is an important issue?</a:t>
            </a:r>
            <a:endParaRPr/>
          </a:p>
        </p:txBody>
      </p:sp>
      <p:sp>
        <p:nvSpPr>
          <p:cNvPr id="831" name="Google Shape;831;g2b2074257d1_0_37"/>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got you fired up?</a:t>
            </a:r>
            <a:endParaRPr/>
          </a:p>
        </p:txBody>
      </p:sp>
      <p:sp>
        <p:nvSpPr>
          <p:cNvPr id="832" name="Google Shape;832;g2b2074257d1_0_37"/>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is something you wish you had more information 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title" idx="4294967295"/>
          </p:nvPr>
        </p:nvSpPr>
        <p:spPr>
          <a:xfrm>
            <a:off x="511175" y="2125663"/>
            <a:ext cx="8145463"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Warm Up and Introductions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9" name="Google Shape;839;p69"/>
          <p:cNvSpPr txBox="1">
            <a:spLocks noGrp="1"/>
          </p:cNvSpPr>
          <p:nvPr>
            <p:ph type="title" idx="4294967295"/>
          </p:nvPr>
        </p:nvSpPr>
        <p:spPr>
          <a:xfrm>
            <a:off x="501650" y="2752981"/>
            <a:ext cx="8140700" cy="57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Thank You!</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a:extLst>
              <a:ext uri="{FF2B5EF4-FFF2-40B4-BE49-F238E27FC236}">
                <a16:creationId xmlns:a16="http://schemas.microsoft.com/office/drawing/2014/main" id="{971C2FAA-4F6C-4F16-8D5A-3F2A2CA877F6}"/>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2" name="Google Shape;152;p53" descr="National Policy Research Center at Alcorn State University">
            <a:extLst>
              <a:ext uri="{FF2B5EF4-FFF2-40B4-BE49-F238E27FC236}">
                <a16:creationId xmlns:a16="http://schemas.microsoft.com/office/drawing/2014/main" id="{414FAA20-E6FE-5FA5-F720-BEF9C31F97BE}"/>
              </a:ext>
            </a:extLst>
          </p:cNvPr>
          <p:cNvPicPr preferRelativeResize="0"/>
          <p:nvPr/>
        </p:nvPicPr>
        <p:blipFill>
          <a:blip r:embed="rId4">
            <a:alphaModFix/>
          </a:blip>
          <a:stretch>
            <a:fillRect/>
          </a:stretch>
        </p:blipFill>
        <p:spPr>
          <a:xfrm>
            <a:off x="303176" y="4504284"/>
            <a:ext cx="1234193" cy="475346"/>
          </a:xfrm>
          <a:prstGeom prst="rect">
            <a:avLst/>
          </a:prstGeom>
          <a:noFill/>
          <a:ln>
            <a:noFill/>
          </a:ln>
        </p:spPr>
      </p:pic>
      <p:pic>
        <p:nvPicPr>
          <p:cNvPr id="11" name="Picture 10" descr="Southern Extension Risk Management Education logo">
            <a:extLst>
              <a:ext uri="{FF2B5EF4-FFF2-40B4-BE49-F238E27FC236}">
                <a16:creationId xmlns:a16="http://schemas.microsoft.com/office/drawing/2014/main" id="{4DDF3FCE-6742-45B7-A4EC-DB98D6BB2A9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32" name="Picture 31" descr="Southern Rural Development Center logo">
            <a:extLst>
              <a:ext uri="{FF2B5EF4-FFF2-40B4-BE49-F238E27FC236}">
                <a16:creationId xmlns:a16="http://schemas.microsoft.com/office/drawing/2014/main" id="{EADF41C0-036D-4D39-B65E-5F8CDF2A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6119" y="4460111"/>
            <a:ext cx="1160703" cy="559783"/>
          </a:xfrm>
          <a:prstGeom prst="rect">
            <a:avLst/>
          </a:prstGeom>
        </p:spPr>
      </p:pic>
      <p:pic>
        <p:nvPicPr>
          <p:cNvPr id="9" name="Picture 8" descr="Qr code&#10;">
            <a:extLst>
              <a:ext uri="{FF2B5EF4-FFF2-40B4-BE49-F238E27FC236}">
                <a16:creationId xmlns:a16="http://schemas.microsoft.com/office/drawing/2014/main" id="{7BC25762-BB91-1024-3D7B-435151C0C69E}"/>
              </a:ext>
            </a:extLst>
          </p:cNvPr>
          <p:cNvPicPr>
            <a:picLocks noChangeAspect="1"/>
          </p:cNvPicPr>
          <p:nvPr/>
        </p:nvPicPr>
        <p:blipFill>
          <a:blip r:embed="rId7"/>
          <a:stretch>
            <a:fillRect/>
          </a:stretch>
        </p:blipFill>
        <p:spPr>
          <a:xfrm>
            <a:off x="5505373" y="142821"/>
            <a:ext cx="2743200" cy="2743200"/>
          </a:xfrm>
          <a:prstGeom prst="rect">
            <a:avLst/>
          </a:prstGeom>
        </p:spPr>
      </p:pic>
    </p:spTree>
    <p:extLst>
      <p:ext uri="{BB962C8B-B14F-4D97-AF65-F5344CB8AC3E}">
        <p14:creationId xmlns:p14="http://schemas.microsoft.com/office/powerpoint/2010/main" val="369108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b274beff90_0_0"/>
          <p:cNvSpPr txBox="1">
            <a:spLocks noGrp="1"/>
          </p:cNvSpPr>
          <p:nvPr>
            <p:ph type="title"/>
          </p:nvPr>
        </p:nvSpPr>
        <p:spPr>
          <a:xfrm>
            <a:off x="909758" y="1628640"/>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5200" dirty="0"/>
              <a:t>OVERVIEW OF HEIRS’ PROPERTY</a:t>
            </a:r>
            <a:endParaRPr sz="5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400" b="1" i="0" u="none" strike="noStrike" kern="0" cap="none" spc="0" normalizeH="0" baseline="0" noProof="0" dirty="0">
                <a:ln>
                  <a:noFill/>
                </a:ln>
                <a:solidFill>
                  <a:schemeClr val="lt1"/>
                </a:solidFill>
                <a:effectLst/>
                <a:uLnTx/>
                <a:uFillTx/>
                <a:latin typeface="Livvic"/>
                <a:ea typeface="Livvic"/>
                <a:cs typeface="Livvic"/>
                <a:sym typeface="Livvic"/>
              </a:rPr>
              <a:t>Important notes before we begin:</a:t>
            </a:r>
          </a:p>
        </p:txBody>
      </p:sp>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7711</Words>
  <Application>Microsoft Office PowerPoint</Application>
  <PresentationFormat>On-screen Show (16:9)</PresentationFormat>
  <Paragraphs>1097</Paragraphs>
  <Slides>71</Slides>
  <Notes>71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71</vt:i4>
      </vt:variant>
    </vt:vector>
  </HeadingPairs>
  <TitlesOfParts>
    <vt:vector size="91" baseType="lpstr">
      <vt:lpstr>Catamaran Light</vt:lpstr>
      <vt:lpstr>Nunito Light</vt:lpstr>
      <vt:lpstr>Cambria Math</vt:lpstr>
      <vt:lpstr>Avenir</vt:lpstr>
      <vt:lpstr>Courier New</vt:lpstr>
      <vt:lpstr>Catamaran Bold</vt:lpstr>
      <vt:lpstr>Dosis</vt:lpstr>
      <vt:lpstr>Livvic</vt:lpstr>
      <vt:lpstr>Livvic Black</vt:lpstr>
      <vt:lpstr>Lucida Sans Unicode</vt:lpstr>
      <vt:lpstr>Catamaran</vt:lpstr>
      <vt:lpstr>Lucida Sans</vt:lpstr>
      <vt:lpstr>Candara</vt:lpstr>
      <vt:lpstr>Calibri</vt:lpstr>
      <vt:lpstr>Catamaran Thin</vt:lpstr>
      <vt:lpstr>Fira Sans Extra Condensed Medium</vt:lpstr>
      <vt:lpstr>Libre Baskerville</vt:lpstr>
      <vt:lpstr>Arial</vt:lpstr>
      <vt:lpstr>TH SarabunPSK</vt:lpstr>
      <vt:lpstr>Engineering Project Proposal by Slidesgo</vt:lpstr>
      <vt:lpstr>Understanding  Heirs’ Property at the  Community Level</vt:lpstr>
      <vt:lpstr>Purpose:</vt:lpstr>
      <vt:lpstr>Partnering Organizations</vt:lpstr>
      <vt:lpstr>Acknowledgements</vt:lpstr>
      <vt:lpstr>Presenters</vt:lpstr>
      <vt:lpstr>Topics to Explore</vt:lpstr>
      <vt:lpstr>Warm Up and Introductions</vt:lpstr>
      <vt:lpstr>OVERVIEW OF HEIRS’ PROPERTY</vt:lpstr>
      <vt:lpstr>Important notes before we begin:</vt:lpstr>
      <vt:lpstr>Protecting Your Information</vt:lpstr>
      <vt:lpstr>Part I: What is Heirs’ Property?</vt:lpstr>
      <vt:lpstr>What is Heirs’ Property?</vt:lpstr>
      <vt:lpstr>Each Heir…</vt:lpstr>
      <vt:lpstr>Common Terms for Heirs’ Property Ownership: </vt:lpstr>
      <vt:lpstr>Common Terms </vt:lpstr>
      <vt:lpstr>Important</vt:lpstr>
      <vt:lpstr>For example, if you die without a will in Alabama…</vt:lpstr>
      <vt:lpstr>Part II: Impacts of  Heirs’ Property</vt:lpstr>
      <vt:lpstr>Impacts</vt:lpstr>
      <vt:lpstr>Impact of Heirs’ Property: On the Landowner</vt:lpstr>
      <vt:lpstr>Impact on Personal and Family Assets: </vt:lpstr>
      <vt:lpstr>Impact on Participation in Federal Programs:</vt:lpstr>
      <vt:lpstr>Impact of Heirs’ Property: On the Community</vt:lpstr>
      <vt:lpstr>SUMMARIZING</vt:lpstr>
      <vt:lpstr>Part III:  Legal and Cultural Considerations:  Both are Important </vt:lpstr>
      <vt:lpstr>Question:</vt:lpstr>
      <vt:lpstr>Competing Strategies</vt:lpstr>
      <vt:lpstr>Legal Considerations</vt:lpstr>
      <vt:lpstr>Cultural Considerations</vt:lpstr>
      <vt:lpstr>Cultural Considerations, continued</vt:lpstr>
      <vt:lpstr>Consider this Quote: Valuing Land in Common </vt:lpstr>
      <vt:lpstr>Consider this quote: Changing Values </vt:lpstr>
      <vt:lpstr>How Property Law is Used to Appropriate Black Land</vt:lpstr>
      <vt:lpstr>Video Debrief</vt:lpstr>
      <vt:lpstr>Part IV: Fractional Ownership: Challenges of Time,  Distance, and Knowledge </vt:lpstr>
      <vt:lpstr>Fractional Ownership</vt:lpstr>
      <vt:lpstr>Time:  Across Generations, Things Get Complicated!</vt:lpstr>
      <vt:lpstr>Fractional Ownership Examples</vt:lpstr>
      <vt:lpstr>Annexed Land &amp; Loss of Land Grants  by Mexican Families</vt:lpstr>
      <vt:lpstr>Homestead Act of 1862</vt:lpstr>
      <vt:lpstr>40 Acres and a Mule</vt:lpstr>
      <vt:lpstr>40 Acres: 1865</vt:lpstr>
      <vt:lpstr>40 Acres: 1865 - 2020</vt:lpstr>
      <vt:lpstr>Distance Causes Challenges</vt:lpstr>
      <vt:lpstr>Management Challenges:</vt:lpstr>
      <vt:lpstr>Part V: Locating Heirs’ Property</vt:lpstr>
      <vt:lpstr>Is there Heirs’ Property in my…</vt:lpstr>
      <vt:lpstr>Heirs’ Property  in the  Southeast</vt:lpstr>
      <vt:lpstr>Is there Heirs’ Property in my…</vt:lpstr>
      <vt:lpstr>Heirs’ Property in Macon County, AL</vt:lpstr>
      <vt:lpstr>Is there Heirs’ Property in my…</vt:lpstr>
      <vt:lpstr>Looking Online</vt:lpstr>
      <vt:lpstr>An Example: Your county will look different. </vt:lpstr>
      <vt:lpstr>Insert Your Family Name</vt:lpstr>
      <vt:lpstr>If your family name is followed by</vt:lpstr>
      <vt:lpstr>Label Challenges – Searching for terms</vt:lpstr>
      <vt:lpstr>Examples of How This Might Look</vt:lpstr>
      <vt:lpstr>Access Challenges</vt:lpstr>
      <vt:lpstr>Part VI: Land Loss </vt:lpstr>
      <vt:lpstr>Part VI: Land Loss</vt:lpstr>
      <vt:lpstr>Heirs’ Property and Land Loss</vt:lpstr>
      <vt:lpstr>Tax Sales</vt:lpstr>
      <vt:lpstr>Partition Sales</vt:lpstr>
      <vt:lpstr>Preventing Land Loss - Uniform Partition of Heirs Property Act (UPHPA) </vt:lpstr>
      <vt:lpstr>Uniform Partition of Heirs Property Act (UPHPA)</vt:lpstr>
      <vt:lpstr>How Does the UPHPA Help? Provides the following protections in partition actions:</vt:lpstr>
      <vt:lpstr>How Does the UPHPA Help?</vt:lpstr>
      <vt:lpstr>Critical Step to determine how the UPHPA can help you…</vt:lpstr>
      <vt:lpstr>Quick Survey </vt:lpstr>
      <vt:lpstr>Thank You!</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setup</dc:creator>
  <cp:lastModifiedBy>Scammahorn, Roseanne</cp:lastModifiedBy>
  <cp:revision>52</cp:revision>
  <dcterms:modified xsi:type="dcterms:W3CDTF">2025-12-12T21:50:27Z</dcterms:modified>
</cp:coreProperties>
</file>